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5"/>
  </p:notesMasterIdLst>
  <p:sldIdLst>
    <p:sldId id="269" r:id="rId3"/>
    <p:sldId id="270" r:id="rId4"/>
    <p:sldId id="284" r:id="rId5"/>
    <p:sldId id="285" r:id="rId6"/>
    <p:sldId id="287" r:id="rId7"/>
    <p:sldId id="288" r:id="rId8"/>
    <p:sldId id="304" r:id="rId9"/>
    <p:sldId id="305" r:id="rId10"/>
    <p:sldId id="289" r:id="rId11"/>
    <p:sldId id="290" r:id="rId12"/>
    <p:sldId id="294" r:id="rId13"/>
    <p:sldId id="291" r:id="rId14"/>
    <p:sldId id="292" r:id="rId15"/>
    <p:sldId id="295" r:id="rId16"/>
    <p:sldId id="298" r:id="rId17"/>
    <p:sldId id="297" r:id="rId18"/>
    <p:sldId id="299" r:id="rId19"/>
    <p:sldId id="300" r:id="rId20"/>
    <p:sldId id="306" r:id="rId21"/>
    <p:sldId id="301"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906"/>
    <a:srgbClr val="F98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364" autoAdjust="0"/>
  </p:normalViewPr>
  <p:slideViewPr>
    <p:cSldViewPr snapToGrid="0">
      <p:cViewPr varScale="1">
        <p:scale>
          <a:sx n="70" d="100"/>
          <a:sy n="70" d="100"/>
        </p:scale>
        <p:origin x="69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58E59-B4C4-4B1C-B409-5399F0FB1D46}" type="datetimeFigureOut">
              <a:rPr lang="en-US" smtClean="0"/>
              <a:t>22-Oct-18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77CA2-62D7-4D87-88DA-01E77E70746E}" type="slidenum">
              <a:rPr lang="en-US" smtClean="0"/>
              <a:t>‹#›</a:t>
            </a:fld>
            <a:endParaRPr lang="en-US"/>
          </a:p>
        </p:txBody>
      </p:sp>
    </p:spTree>
    <p:extLst>
      <p:ext uri="{BB962C8B-B14F-4D97-AF65-F5344CB8AC3E}">
        <p14:creationId xmlns:p14="http://schemas.microsoft.com/office/powerpoint/2010/main" val="37164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77CA2-62D7-4D87-88DA-01E77E70746E}" type="slidenum">
              <a:rPr lang="en-US" smtClean="0"/>
              <a:t>1</a:t>
            </a:fld>
            <a:endParaRPr lang="en-US"/>
          </a:p>
        </p:txBody>
      </p:sp>
    </p:spTree>
    <p:extLst>
      <p:ext uri="{BB962C8B-B14F-4D97-AF65-F5344CB8AC3E}">
        <p14:creationId xmlns:p14="http://schemas.microsoft.com/office/powerpoint/2010/main" val="287639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10</a:t>
            </a:fld>
            <a:endParaRPr lang="en-US"/>
          </a:p>
        </p:txBody>
      </p:sp>
    </p:spTree>
    <p:extLst>
      <p:ext uri="{BB962C8B-B14F-4D97-AF65-F5344CB8AC3E}">
        <p14:creationId xmlns:p14="http://schemas.microsoft.com/office/powerpoint/2010/main" val="81971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11</a:t>
            </a:fld>
            <a:endParaRPr lang="en-US"/>
          </a:p>
        </p:txBody>
      </p:sp>
    </p:spTree>
    <p:extLst>
      <p:ext uri="{BB962C8B-B14F-4D97-AF65-F5344CB8AC3E}">
        <p14:creationId xmlns:p14="http://schemas.microsoft.com/office/powerpoint/2010/main" val="1120100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12</a:t>
            </a:fld>
            <a:endParaRPr lang="en-US"/>
          </a:p>
        </p:txBody>
      </p:sp>
    </p:spTree>
    <p:extLst>
      <p:ext uri="{BB962C8B-B14F-4D97-AF65-F5344CB8AC3E}">
        <p14:creationId xmlns:p14="http://schemas.microsoft.com/office/powerpoint/2010/main" val="195623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13</a:t>
            </a:fld>
            <a:endParaRPr lang="en-US"/>
          </a:p>
        </p:txBody>
      </p:sp>
    </p:spTree>
    <p:extLst>
      <p:ext uri="{BB962C8B-B14F-4D97-AF65-F5344CB8AC3E}">
        <p14:creationId xmlns:p14="http://schemas.microsoft.com/office/powerpoint/2010/main" val="345649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14</a:t>
            </a:fld>
            <a:endParaRPr lang="en-US"/>
          </a:p>
        </p:txBody>
      </p:sp>
    </p:spTree>
    <p:extLst>
      <p:ext uri="{BB962C8B-B14F-4D97-AF65-F5344CB8AC3E}">
        <p14:creationId xmlns:p14="http://schemas.microsoft.com/office/powerpoint/2010/main" val="229416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15</a:t>
            </a:fld>
            <a:endParaRPr lang="en-US"/>
          </a:p>
        </p:txBody>
      </p:sp>
    </p:spTree>
    <p:extLst>
      <p:ext uri="{BB962C8B-B14F-4D97-AF65-F5344CB8AC3E}">
        <p14:creationId xmlns:p14="http://schemas.microsoft.com/office/powerpoint/2010/main" val="989889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16</a:t>
            </a:fld>
            <a:endParaRPr lang="en-US"/>
          </a:p>
        </p:txBody>
      </p:sp>
    </p:spTree>
    <p:extLst>
      <p:ext uri="{BB962C8B-B14F-4D97-AF65-F5344CB8AC3E}">
        <p14:creationId xmlns:p14="http://schemas.microsoft.com/office/powerpoint/2010/main" val="367753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17</a:t>
            </a:fld>
            <a:endParaRPr lang="en-US"/>
          </a:p>
        </p:txBody>
      </p:sp>
    </p:spTree>
    <p:extLst>
      <p:ext uri="{BB962C8B-B14F-4D97-AF65-F5344CB8AC3E}">
        <p14:creationId xmlns:p14="http://schemas.microsoft.com/office/powerpoint/2010/main" val="351885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18</a:t>
            </a:fld>
            <a:endParaRPr lang="en-US"/>
          </a:p>
        </p:txBody>
      </p:sp>
    </p:spTree>
    <p:extLst>
      <p:ext uri="{BB962C8B-B14F-4D97-AF65-F5344CB8AC3E}">
        <p14:creationId xmlns:p14="http://schemas.microsoft.com/office/powerpoint/2010/main" val="325644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19</a:t>
            </a:fld>
            <a:endParaRPr lang="en-US"/>
          </a:p>
        </p:txBody>
      </p:sp>
    </p:spTree>
    <p:extLst>
      <p:ext uri="{BB962C8B-B14F-4D97-AF65-F5344CB8AC3E}">
        <p14:creationId xmlns:p14="http://schemas.microsoft.com/office/powerpoint/2010/main" val="279530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2</a:t>
            </a:fld>
            <a:endParaRPr lang="en-US"/>
          </a:p>
        </p:txBody>
      </p:sp>
    </p:spTree>
    <p:extLst>
      <p:ext uri="{BB962C8B-B14F-4D97-AF65-F5344CB8AC3E}">
        <p14:creationId xmlns:p14="http://schemas.microsoft.com/office/powerpoint/2010/main" val="210085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20</a:t>
            </a:fld>
            <a:endParaRPr lang="en-US"/>
          </a:p>
        </p:txBody>
      </p:sp>
    </p:spTree>
    <p:extLst>
      <p:ext uri="{BB962C8B-B14F-4D97-AF65-F5344CB8AC3E}">
        <p14:creationId xmlns:p14="http://schemas.microsoft.com/office/powerpoint/2010/main" val="42191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21</a:t>
            </a:fld>
            <a:endParaRPr lang="en-US"/>
          </a:p>
        </p:txBody>
      </p:sp>
    </p:spTree>
    <p:extLst>
      <p:ext uri="{BB962C8B-B14F-4D97-AF65-F5344CB8AC3E}">
        <p14:creationId xmlns:p14="http://schemas.microsoft.com/office/powerpoint/2010/main" val="593567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22</a:t>
            </a:fld>
            <a:endParaRPr lang="en-US"/>
          </a:p>
        </p:txBody>
      </p:sp>
    </p:spTree>
    <p:extLst>
      <p:ext uri="{BB962C8B-B14F-4D97-AF65-F5344CB8AC3E}">
        <p14:creationId xmlns:p14="http://schemas.microsoft.com/office/powerpoint/2010/main" val="68659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3</a:t>
            </a:fld>
            <a:endParaRPr lang="en-US"/>
          </a:p>
        </p:txBody>
      </p:sp>
    </p:spTree>
    <p:extLst>
      <p:ext uri="{BB962C8B-B14F-4D97-AF65-F5344CB8AC3E}">
        <p14:creationId xmlns:p14="http://schemas.microsoft.com/office/powerpoint/2010/main" val="155385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4</a:t>
            </a:fld>
            <a:endParaRPr lang="en-US"/>
          </a:p>
        </p:txBody>
      </p:sp>
    </p:spTree>
    <p:extLst>
      <p:ext uri="{BB962C8B-B14F-4D97-AF65-F5344CB8AC3E}">
        <p14:creationId xmlns:p14="http://schemas.microsoft.com/office/powerpoint/2010/main" val="63777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5</a:t>
            </a:fld>
            <a:endParaRPr lang="en-US"/>
          </a:p>
        </p:txBody>
      </p:sp>
    </p:spTree>
    <p:extLst>
      <p:ext uri="{BB962C8B-B14F-4D97-AF65-F5344CB8AC3E}">
        <p14:creationId xmlns:p14="http://schemas.microsoft.com/office/powerpoint/2010/main" val="73164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6</a:t>
            </a:fld>
            <a:endParaRPr lang="en-US"/>
          </a:p>
        </p:txBody>
      </p:sp>
    </p:spTree>
    <p:extLst>
      <p:ext uri="{BB962C8B-B14F-4D97-AF65-F5344CB8AC3E}">
        <p14:creationId xmlns:p14="http://schemas.microsoft.com/office/powerpoint/2010/main" val="931509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7</a:t>
            </a:fld>
            <a:endParaRPr lang="en-US"/>
          </a:p>
        </p:txBody>
      </p:sp>
    </p:spTree>
    <p:extLst>
      <p:ext uri="{BB962C8B-B14F-4D97-AF65-F5344CB8AC3E}">
        <p14:creationId xmlns:p14="http://schemas.microsoft.com/office/powerpoint/2010/main" val="5169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877CA2-62D7-4D87-88DA-01E77E70746E}" type="slidenum">
              <a:rPr lang="en-US" smtClean="0"/>
              <a:t>8</a:t>
            </a:fld>
            <a:endParaRPr lang="en-US"/>
          </a:p>
        </p:txBody>
      </p:sp>
    </p:spTree>
    <p:extLst>
      <p:ext uri="{BB962C8B-B14F-4D97-AF65-F5344CB8AC3E}">
        <p14:creationId xmlns:p14="http://schemas.microsoft.com/office/powerpoint/2010/main" val="847988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0877CA2-62D7-4D87-88DA-01E77E70746E}" type="slidenum">
              <a:rPr lang="en-US" smtClean="0"/>
              <a:t>9</a:t>
            </a:fld>
            <a:endParaRPr lang="en-US"/>
          </a:p>
        </p:txBody>
      </p:sp>
    </p:spTree>
    <p:extLst>
      <p:ext uri="{BB962C8B-B14F-4D97-AF65-F5344CB8AC3E}">
        <p14:creationId xmlns:p14="http://schemas.microsoft.com/office/powerpoint/2010/main" val="352952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8E0B1DF-9FDA-4205-A409-907828BA50D4}"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11713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F6D5952-99DD-4432-9D3A-D7ABA860E1BB}"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08991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9DFA134-C93E-484E-AA6D-E186CD87A229}"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88750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C28DFBF-8099-4315-9E46-FC9798B39B9F}"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55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26C7D51-D8B0-426D-BCAF-EA5D99EFE5FB}"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239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792B682E-C5FA-4157-A882-D21DFB50C8EF}"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74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DFF65DA-F13B-4ECA-AEF1-47ADD7F9DEB6}"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12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689370C-B6D1-41A9-82AE-A5563ACC7842}" type="datetime1">
              <a:rPr lang="en-US" smtClean="0">
                <a:solidFill>
                  <a:prstClr val="black">
                    <a:tint val="75000"/>
                  </a:prstClr>
                </a:solidFill>
              </a:rPr>
              <a:t>22-Oct-18</a:t>
            </a:fld>
            <a:endParaRPr lang="en-US">
              <a:solidFill>
                <a:prstClr val="black">
                  <a:tint val="75000"/>
                </a:prstClr>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260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F8A640D-7328-4EFD-9CAF-A750E84E79B6}" type="datetime1">
              <a:rPr lang="en-US" smtClean="0">
                <a:solidFill>
                  <a:prstClr val="black">
                    <a:tint val="75000"/>
                  </a:prstClr>
                </a:solidFill>
              </a:rPr>
              <a:t>22-Oct-18</a:t>
            </a:fld>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96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F806106-F608-4339-968A-5985545BAAAB}" type="datetime1">
              <a:rPr lang="en-US" smtClean="0">
                <a:solidFill>
                  <a:prstClr val="black">
                    <a:tint val="75000"/>
                  </a:prstClr>
                </a:solidFill>
              </a:rPr>
              <a:t>22-Oct-18</a:t>
            </a:fld>
            <a:endParaRPr lang="en-US">
              <a:solidFill>
                <a:prstClr val="black">
                  <a:tint val="75000"/>
                </a:prstClr>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5697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8640D119-A64D-47DF-820C-17FCBC6F3B47}"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3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8AE7EFB-BBA1-4B13-8016-12A91A58724D}"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203350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A5FE5975-B4DC-4EDC-8033-861EEF63EF23}" type="datetime1">
              <a:rPr lang="en-US" smtClean="0">
                <a:solidFill>
                  <a:prstClr val="black">
                    <a:tint val="75000"/>
                  </a:prstClr>
                </a:solidFill>
              </a:rPr>
              <a:t>22-Oct-18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7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DF03225-2CA1-4FF5-8984-6D5EF893A921}"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435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22E1FF9A-A319-4120-9CD7-1625E7E6BCF9}" type="datetime1">
              <a:rPr lang="en-US" smtClean="0">
                <a:solidFill>
                  <a:prstClr val="black">
                    <a:tint val="75000"/>
                  </a:prstClr>
                </a:solidFill>
              </a:rPr>
              <a:t>22-Oct-18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806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604FE4E3-DDE4-4DDF-87D4-80A7CFF135F1}" type="datetime1">
              <a:rPr lang="en-US" smtClean="0"/>
              <a:t>22-Oct-18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009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748213DC-1DD1-4F84-B5D1-9B4E1F7D7A39}"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89877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E0BFB36-CC7F-4D10-8C37-1DB00E90D537}" type="datetime1">
              <a:rPr lang="en-US" smtClean="0"/>
              <a:t>22-Oct-18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334894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A2E2314-627A-4617-BDBE-6DD54D3EC77F}" type="datetime1">
              <a:rPr lang="en-US" smtClean="0"/>
              <a:t>22-Oct-18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403518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0E36DC7-01CA-4884-8FC5-9C85EC9C1074}" type="datetime1">
              <a:rPr lang="en-US" smtClean="0"/>
              <a:t>22-Oct-18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194810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1FEF4F5-5CD0-48A4-9E50-B718F852BCC3}"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76339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718C5034-6257-4D03-A35B-6BF177C7DE3D}" type="datetime1">
              <a:rPr lang="en-US" smtClean="0"/>
              <a:t>22-Oct-18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9D79FF2-BD62-4EF9-B825-FD106F1A8CC9}" type="slidenum">
              <a:rPr lang="en-US" smtClean="0"/>
              <a:t>‹#›</a:t>
            </a:fld>
            <a:endParaRPr lang="en-US"/>
          </a:p>
        </p:txBody>
      </p:sp>
    </p:spTree>
    <p:extLst>
      <p:ext uri="{BB962C8B-B14F-4D97-AF65-F5344CB8AC3E}">
        <p14:creationId xmlns:p14="http://schemas.microsoft.com/office/powerpoint/2010/main" val="210012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8A91EE44-FFEC-4E05-BF06-56E96B59E347}" type="datetime1">
              <a:rPr lang="en-US" smtClean="0"/>
              <a:t>22-Oct-18</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t>‹#›</a:t>
            </a:fld>
            <a:endParaRPr lang="en-US"/>
          </a:p>
        </p:txBody>
      </p:sp>
    </p:spTree>
    <p:extLst>
      <p:ext uri="{BB962C8B-B14F-4D97-AF65-F5344CB8AC3E}">
        <p14:creationId xmlns:p14="http://schemas.microsoft.com/office/powerpoint/2010/main" val="401463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2A51C758-35EF-448D-908B-24B09E5A3C6D}" type="datetime1">
              <a:rPr lang="en-US" smtClean="0">
                <a:solidFill>
                  <a:prstClr val="black">
                    <a:tint val="75000"/>
                  </a:prstClr>
                </a:solidFill>
              </a:rPr>
              <a:t>22-Oct-18</a:t>
            </a:fld>
            <a:endParaRPr lang="en-US">
              <a:solidFill>
                <a:prstClr val="black">
                  <a:tint val="75000"/>
                </a:prstClr>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en-US">
              <a:solidFill>
                <a:prstClr val="black">
                  <a:tint val="75000"/>
                </a:prstClr>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A9D79FF2-BD62-4EF9-B825-FD106F1A8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8694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0.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17.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notesSlide" Target="../notesSlides/notesSlide19.xml"/><Relationship Id="rId7" Type="http://schemas.openxmlformats.org/officeDocument/2006/relationships/image" Target="../media/image1.wmf"/><Relationship Id="rId12" Type="http://schemas.openxmlformats.org/officeDocument/2006/relationships/image" Target="../media/image16.jp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1.bin"/><Relationship Id="rId11" Type="http://schemas.openxmlformats.org/officeDocument/2006/relationships/image" Target="../media/image15.jpg"/><Relationship Id="rId5" Type="http://schemas.openxmlformats.org/officeDocument/2006/relationships/image" Target="../media/image3.jpeg"/><Relationship Id="rId10" Type="http://schemas.openxmlformats.org/officeDocument/2006/relationships/image" Target="../media/image14.png"/><Relationship Id="rId4" Type="http://schemas.openxmlformats.org/officeDocument/2006/relationships/image" Target="../media/image2.jpeg"/><Relationship Id="rId9" Type="http://schemas.openxmlformats.org/officeDocument/2006/relationships/image" Target="../media/image13.png"/><Relationship Id="rId1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21.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notesSlide" Target="../notesSlides/notesSlide22.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4.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9.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2"/>
          <p:cNvSpPr txBox="1"/>
          <p:nvPr/>
        </p:nvSpPr>
        <p:spPr>
          <a:xfrm>
            <a:off x="0" y="2453933"/>
            <a:ext cx="12192000" cy="1444752"/>
          </a:xfrm>
          <a:prstGeom prst="rect">
            <a:avLst/>
          </a:prstGeom>
        </p:spPr>
        <p:txBody>
          <a:bodyPr wrap="square" lIns="0" tIns="0" rIns="0" bIns="0" rtlCol="0" anchor="ctr">
            <a:noAutofit/>
          </a:bodyPr>
          <a:lstStyle/>
          <a:p>
            <a:pPr algn="ctr">
              <a:lnSpc>
                <a:spcPct val="95825"/>
              </a:lnSpc>
              <a:spcBef>
                <a:spcPts val="2163"/>
              </a:spcBef>
            </a:pPr>
            <a:r>
              <a:rPr sz="5400" b="1" spc="0" dirty="0">
                <a:latin typeface="Times New Roman" panose="02020603050405020304" pitchFamily="18" charset="0"/>
                <a:cs typeface="Times New Roman" panose="02020603050405020304" pitchFamily="18" charset="0"/>
              </a:rPr>
              <a:t>GIẢI</a:t>
            </a:r>
            <a:r>
              <a:rPr sz="5400" b="1" spc="9" dirty="0">
                <a:latin typeface="Times New Roman" panose="02020603050405020304" pitchFamily="18" charset="0"/>
                <a:cs typeface="Times New Roman" panose="02020603050405020304" pitchFamily="18" charset="0"/>
              </a:rPr>
              <a:t> </a:t>
            </a:r>
            <a:r>
              <a:rPr sz="5400" b="1" spc="0" dirty="0">
                <a:latin typeface="Times New Roman" panose="02020603050405020304" pitchFamily="18" charset="0"/>
                <a:cs typeface="Times New Roman" panose="02020603050405020304" pitchFamily="18" charset="0"/>
              </a:rPr>
              <a:t>PH</a:t>
            </a:r>
            <a:r>
              <a:rPr sz="5400" b="1" spc="-14" dirty="0">
                <a:latin typeface="Times New Roman" panose="02020603050405020304" pitchFamily="18" charset="0"/>
                <a:cs typeface="Times New Roman" panose="02020603050405020304" pitchFamily="18" charset="0"/>
              </a:rPr>
              <a:t>Á</a:t>
            </a:r>
            <a:r>
              <a:rPr sz="5400" b="1" spc="0" dirty="0">
                <a:latin typeface="Times New Roman" panose="02020603050405020304" pitchFamily="18" charset="0"/>
                <a:cs typeface="Times New Roman" panose="02020603050405020304" pitchFamily="18" charset="0"/>
              </a:rPr>
              <a:t>P</a:t>
            </a:r>
            <a:r>
              <a:rPr sz="5400" b="1" spc="-204" dirty="0">
                <a:latin typeface="Times New Roman" panose="02020603050405020304" pitchFamily="18" charset="0"/>
                <a:cs typeface="Times New Roman" panose="02020603050405020304" pitchFamily="18" charset="0"/>
              </a:rPr>
              <a:t> </a:t>
            </a:r>
            <a:r>
              <a:rPr lang="en-US" sz="5400" b="1" spc="0" dirty="0">
                <a:latin typeface="Times New Roman" panose="02020603050405020304" pitchFamily="18" charset="0"/>
                <a:cs typeface="Times New Roman" panose="02020603050405020304" pitchFamily="18" charset="0"/>
              </a:rPr>
              <a:t>HỘI NGHỊ TRUYỀN HÌNH</a:t>
            </a:r>
          </a:p>
          <a:p>
            <a:pPr algn="ctr">
              <a:lnSpc>
                <a:spcPct val="95825"/>
              </a:lnSpc>
              <a:spcBef>
                <a:spcPts val="2163"/>
              </a:spcBef>
            </a:pPr>
            <a:r>
              <a:rPr lang="en-US" sz="5400" b="1" dirty="0">
                <a:latin typeface="Times New Roman" panose="02020603050405020304" pitchFamily="18" charset="0"/>
                <a:cs typeface="Times New Roman" panose="02020603050405020304" pitchFamily="18" charset="0"/>
              </a:rPr>
              <a:t>CISCO</a:t>
            </a:r>
            <a:endParaRPr sz="5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9D79FF2-BD62-4EF9-B825-FD106F1A8CC9}" type="slidenum">
              <a:rPr lang="en-US" smtClean="0"/>
              <a:t>1</a:t>
            </a:fld>
            <a:endParaRPr lang="en-US"/>
          </a:p>
        </p:txBody>
      </p:sp>
      <p:grpSp>
        <p:nvGrpSpPr>
          <p:cNvPr id="2" name="Group 1">
            <a:extLst>
              <a:ext uri="{FF2B5EF4-FFF2-40B4-BE49-F238E27FC236}">
                <a16:creationId xmlns:a16="http://schemas.microsoft.com/office/drawing/2014/main" id="{D0C95131-14A5-4E01-ADFE-D380315588CB}"/>
              </a:ext>
            </a:extLst>
          </p:cNvPr>
          <p:cNvGrpSpPr/>
          <p:nvPr/>
        </p:nvGrpSpPr>
        <p:grpSpPr>
          <a:xfrm>
            <a:off x="-47625" y="-42863"/>
            <a:ext cx="12239625" cy="6980238"/>
            <a:chOff x="-47625" y="-42863"/>
            <a:chExt cx="12239625" cy="6980238"/>
          </a:xfrm>
        </p:grpSpPr>
        <p:pic>
          <p:nvPicPr>
            <p:cNvPr id="10" name="Picture 11" descr="reallife1">
              <a:extLst>
                <a:ext uri="{FF2B5EF4-FFF2-40B4-BE49-F238E27FC236}">
                  <a16:creationId xmlns:a16="http://schemas.microsoft.com/office/drawing/2014/main" id="{0680DA3A-1977-489F-B5D5-0D7CFA0D3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3" descr="Header">
              <a:extLst>
                <a:ext uri="{FF2B5EF4-FFF2-40B4-BE49-F238E27FC236}">
                  <a16:creationId xmlns:a16="http://schemas.microsoft.com/office/drawing/2014/main" id="{FA565B88-6412-4DEB-868F-430556790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BADDB100-ECDB-4D82-B6A2-69B3CEE3566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3" name="Object 50">
              <a:extLst>
                <a:ext uri="{FF2B5EF4-FFF2-40B4-BE49-F238E27FC236}">
                  <a16:creationId xmlns:a16="http://schemas.microsoft.com/office/drawing/2014/main" id="{25E11F56-CCE4-4780-A9BF-99FE667B1F32}"/>
                </a:ext>
              </a:extLst>
            </p:cNvPr>
            <p:cNvGraphicFramePr>
              <a:graphicFrameLocks noChangeAspect="1"/>
            </p:cNvGraphicFramePr>
            <p:nvPr>
              <p:extLst>
                <p:ext uri="{D42A27DB-BD31-4B8C-83A1-F6EECF244321}">
                  <p14:modId xmlns:p14="http://schemas.microsoft.com/office/powerpoint/2010/main" val="1029769789"/>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3123" r:id="rId6" imgW="4343400" imgH="609600" progId="CorelDRAW.Graphic.11">
                    <p:embed/>
                  </p:oleObj>
                </mc:Choice>
                <mc:Fallback>
                  <p:oleObj r:id="rId6" imgW="4343400" imgH="609600" progId="CorelDRAW.Graphic.11">
                    <p:embed/>
                    <p:pic>
                      <p:nvPicPr>
                        <p:cNvPr id="3077" name="Object 50"/>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355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10</a:t>
            </a:fld>
            <a:endParaRPr lang="en-US">
              <a:solidFill>
                <a:prstClr val="black">
                  <a:tint val="75000"/>
                </a:prstClr>
              </a:solidFill>
            </a:endParaRPr>
          </a:p>
        </p:txBody>
      </p:sp>
      <p:grpSp>
        <p:nvGrpSpPr>
          <p:cNvPr id="12" name="Group 11">
            <a:extLst>
              <a:ext uri="{FF2B5EF4-FFF2-40B4-BE49-F238E27FC236}">
                <a16:creationId xmlns:a16="http://schemas.microsoft.com/office/drawing/2014/main" id="{5017129C-0147-45FD-B511-69DCA1E9AA82}"/>
              </a:ext>
            </a:extLst>
          </p:cNvPr>
          <p:cNvGrpSpPr/>
          <p:nvPr/>
        </p:nvGrpSpPr>
        <p:grpSpPr>
          <a:xfrm>
            <a:off x="-47625" y="-42863"/>
            <a:ext cx="12239625" cy="6980238"/>
            <a:chOff x="-47625" y="-42863"/>
            <a:chExt cx="12239625" cy="6980238"/>
          </a:xfrm>
        </p:grpSpPr>
        <p:pic>
          <p:nvPicPr>
            <p:cNvPr id="13" name="Picture 11" descr="reallife1">
              <a:extLst>
                <a:ext uri="{FF2B5EF4-FFF2-40B4-BE49-F238E27FC236}">
                  <a16:creationId xmlns:a16="http://schemas.microsoft.com/office/drawing/2014/main" id="{19391F57-143E-44B0-9288-58A8AC328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3" descr="Header">
              <a:extLst>
                <a:ext uri="{FF2B5EF4-FFF2-40B4-BE49-F238E27FC236}">
                  <a16:creationId xmlns:a16="http://schemas.microsoft.com/office/drawing/2014/main" id="{F1D8D034-85C8-4CC8-8206-E43A405B8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AE13879D-0735-4222-A3B0-BE8011B851C2}"/>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8" name="Object 50">
              <a:extLst>
                <a:ext uri="{FF2B5EF4-FFF2-40B4-BE49-F238E27FC236}">
                  <a16:creationId xmlns:a16="http://schemas.microsoft.com/office/drawing/2014/main" id="{4D737573-133C-47C3-BB10-EDBB2A9CF6A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131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9" name="Title 4"/>
          <p:cNvSpPr>
            <a:spLocks noGrp="1"/>
          </p:cNvSpPr>
          <p:nvPr>
            <p:ph type="title"/>
          </p:nvPr>
        </p:nvSpPr>
        <p:spPr>
          <a:xfrm>
            <a:off x="1676400" y="66376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Call Manager - CUCM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0" name="Content Placeholder 5"/>
          <p:cNvSpPr>
            <a:spLocks noGrp="1"/>
          </p:cNvSpPr>
          <p:nvPr>
            <p:ph idx="1"/>
          </p:nvPr>
        </p:nvSpPr>
        <p:spPr>
          <a:xfrm>
            <a:off x="762000" y="1767222"/>
            <a:ext cx="10515600" cy="4773296"/>
          </a:xfrm>
        </p:spPr>
        <p:txBody>
          <a:bodyPr>
            <a:noAutofit/>
          </a:bodyPr>
          <a:lstStyle/>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Là một software cài trên server BE6</a:t>
            </a:r>
            <a:endParaRPr lang="vi-VN" sz="2400" dirty="0">
              <a:solidFill>
                <a:srgbClr val="0070C0"/>
              </a:solidFill>
              <a:latin typeface="Times New Roman" panose="02020603050405020304" pitchFamily="18" charset="0"/>
              <a:cs typeface="Times New Roman" panose="02020603050405020304" pitchFamily="18" charset="0"/>
            </a:endParaRPr>
          </a:p>
        </p:txBody>
      </p:sp>
      <p:pic>
        <p:nvPicPr>
          <p:cNvPr id="21" name="Picture 20" descr="https://www.cisco.com/c/dam/en/us/products/collateral/unified-communications/business-edition-6000/data_sheet_c78-717454.doc/_jcr_content/renditions/data_sheet_c78-717454_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708" y="2731874"/>
            <a:ext cx="7453952" cy="350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3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11</a:t>
            </a:fld>
            <a:endParaRPr lang="en-US">
              <a:solidFill>
                <a:prstClr val="black">
                  <a:tint val="75000"/>
                </a:prstClr>
              </a:solidFill>
            </a:endParaRPr>
          </a:p>
        </p:txBody>
      </p:sp>
      <p:grpSp>
        <p:nvGrpSpPr>
          <p:cNvPr id="6" name="Group 5">
            <a:extLst>
              <a:ext uri="{FF2B5EF4-FFF2-40B4-BE49-F238E27FC236}">
                <a16:creationId xmlns:a16="http://schemas.microsoft.com/office/drawing/2014/main" id="{5C340BC0-5A2B-4B00-AB4A-B0DF20604F1F}"/>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36F4D276-58FC-4FA3-B65E-27ED705C1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AAFA2E09-FCE6-4952-9C01-1029359D1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8C2BD8F3-0E07-4CF1-9B89-FE34D7FB2271}"/>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A58A5BA9-C0BC-4DEE-96F8-F363212CEBC0}"/>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2336"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1836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Đặc </a:t>
            </a:r>
            <a:r>
              <a:rPr lang="en-US" dirty="0" smtClean="0">
                <a:solidFill>
                  <a:srgbClr val="0070C0"/>
                </a:solidFill>
                <a:latin typeface="Times New Roman" panose="02020603050405020304" pitchFamily="18" charset="0"/>
                <a:cs typeface="Times New Roman" panose="02020603050405020304" pitchFamily="18" charset="0"/>
              </a:rPr>
              <a:t>điểm của CUCM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762000" y="2134634"/>
            <a:ext cx="10515600" cy="4773296"/>
          </a:xfrm>
        </p:spPr>
        <p:txBody>
          <a:bodyPr>
            <a:noAutofit/>
          </a:bodyPr>
          <a:lstStyle/>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Truyền thông </a:t>
            </a:r>
            <a:r>
              <a:rPr lang="en-US" sz="2400" dirty="0" smtClean="0">
                <a:solidFill>
                  <a:srgbClr val="0070C0"/>
                </a:solidFill>
                <a:latin typeface="Times New Roman" panose="02020603050405020304" pitchFamily="18" charset="0"/>
                <a:cs typeface="Times New Roman" panose="02020603050405020304" pitchFamily="18" charset="0"/>
              </a:rPr>
              <a:t>hợp nhất, tích hợp được với IP phone, HD video, unified messaging, instant messaging ….</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Tăng cường tính di động</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Hệ thống mở và tương thích với nhiều chuẩn, gateway và các bên thứ ba</a:t>
            </a:r>
          </a:p>
          <a:p>
            <a:pPr>
              <a:lnSpc>
                <a:spcPct val="150000"/>
              </a:lnSpc>
            </a:pPr>
            <a:r>
              <a:rPr lang="en-US" sz="2400" dirty="0">
                <a:solidFill>
                  <a:srgbClr val="0070C0"/>
                </a:solidFill>
                <a:latin typeface="Times New Roman" panose="02020603050405020304" pitchFamily="18" charset="0"/>
                <a:cs typeface="Times New Roman" panose="02020603050405020304" pitchFamily="18" charset="0"/>
              </a:rPr>
              <a:t>Bảo mật cao, </a:t>
            </a:r>
            <a:r>
              <a:rPr lang="en-US" sz="2400" dirty="0" smtClean="0">
                <a:solidFill>
                  <a:srgbClr val="0070C0"/>
                </a:solidFill>
                <a:latin typeface="Times New Roman" panose="02020603050405020304" pitchFamily="18" charset="0"/>
                <a:cs typeface="Times New Roman" panose="02020603050405020304" pitchFamily="18" charset="0"/>
              </a:rPr>
              <a:t>hỗ </a:t>
            </a:r>
            <a:r>
              <a:rPr lang="en-US" sz="2400" dirty="0">
                <a:solidFill>
                  <a:srgbClr val="0070C0"/>
                </a:solidFill>
                <a:latin typeface="Times New Roman" panose="02020603050405020304" pitchFamily="18" charset="0"/>
                <a:cs typeface="Times New Roman" panose="02020603050405020304" pitchFamily="18" charset="0"/>
              </a:rPr>
              <a:t>trợ các giao thức xác thực, mã hóa và giao tiếp truyền thông mới </a:t>
            </a:r>
            <a:r>
              <a:rPr lang="en-US" sz="2400" dirty="0" smtClean="0">
                <a:solidFill>
                  <a:srgbClr val="0070C0"/>
                </a:solidFill>
                <a:latin typeface="Times New Roman" panose="02020603050405020304" pitchFamily="18" charset="0"/>
                <a:cs typeface="Times New Roman" panose="02020603050405020304" pitchFamily="18" charset="0"/>
              </a:rPr>
              <a:t>nhất</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59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12</a:t>
            </a:fld>
            <a:endParaRPr lang="en-US">
              <a:solidFill>
                <a:prstClr val="black">
                  <a:tint val="75000"/>
                </a:prstClr>
              </a:solidFill>
            </a:endParaRPr>
          </a:p>
        </p:txBody>
      </p:sp>
      <p:grpSp>
        <p:nvGrpSpPr>
          <p:cNvPr id="18" name="Group 17">
            <a:extLst>
              <a:ext uri="{FF2B5EF4-FFF2-40B4-BE49-F238E27FC236}">
                <a16:creationId xmlns:a16="http://schemas.microsoft.com/office/drawing/2014/main" id="{BE73054B-631B-4232-87A5-85E75697CA5D}"/>
              </a:ext>
            </a:extLst>
          </p:cNvPr>
          <p:cNvGrpSpPr/>
          <p:nvPr/>
        </p:nvGrpSpPr>
        <p:grpSpPr>
          <a:xfrm>
            <a:off x="-47625" y="-42863"/>
            <a:ext cx="12239625" cy="6980238"/>
            <a:chOff x="-47625" y="-42863"/>
            <a:chExt cx="12239625" cy="6980238"/>
          </a:xfrm>
        </p:grpSpPr>
        <p:pic>
          <p:nvPicPr>
            <p:cNvPr id="19" name="Picture 11" descr="reallife1">
              <a:extLst>
                <a:ext uri="{FF2B5EF4-FFF2-40B4-BE49-F238E27FC236}">
                  <a16:creationId xmlns:a16="http://schemas.microsoft.com/office/drawing/2014/main" id="{30F9FFB4-8DD1-4DD4-B762-24D860011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descr="Header">
              <a:extLst>
                <a:ext uri="{FF2B5EF4-FFF2-40B4-BE49-F238E27FC236}">
                  <a16:creationId xmlns:a16="http://schemas.microsoft.com/office/drawing/2014/main" id="{C7B0B84B-CF6D-404F-B4EE-CA9BED3C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a:extLst>
                <a:ext uri="{FF2B5EF4-FFF2-40B4-BE49-F238E27FC236}">
                  <a16:creationId xmlns:a16="http://schemas.microsoft.com/office/drawing/2014/main" id="{0D6E18AA-A594-46B6-9A82-398ECCEF514A}"/>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22" name="Object 50">
              <a:extLst>
                <a:ext uri="{FF2B5EF4-FFF2-40B4-BE49-F238E27FC236}">
                  <a16:creationId xmlns:a16="http://schemas.microsoft.com/office/drawing/2014/main" id="{102B758E-0A18-45CC-BA86-2D0D93061DD9}"/>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336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0918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Đặc </a:t>
            </a:r>
            <a:r>
              <a:rPr lang="en-US" dirty="0" err="1" smtClean="0">
                <a:solidFill>
                  <a:srgbClr val="0070C0"/>
                </a:solidFill>
                <a:latin typeface="Times New Roman" panose="02020603050405020304" pitchFamily="18" charset="0"/>
                <a:cs typeface="Times New Roman" panose="02020603050405020304" pitchFamily="18" charset="0"/>
              </a:rPr>
              <a:t>điểm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của</a:t>
            </a:r>
            <a:r>
              <a:rPr lang="en-US" dirty="0" smtClean="0">
                <a:solidFill>
                  <a:srgbClr val="0070C0"/>
                </a:solidFill>
                <a:latin typeface="Times New Roman" panose="02020603050405020304" pitchFamily="18" charset="0"/>
                <a:cs typeface="Times New Roman" panose="02020603050405020304" pitchFamily="18" charset="0"/>
              </a:rPr>
              <a:t> Cisco Meeting Server</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3" name="Content Placeholder 5"/>
          <p:cNvSpPr>
            <a:spLocks noGrp="1"/>
          </p:cNvSpPr>
          <p:nvPr>
            <p:ph idx="1"/>
          </p:nvPr>
        </p:nvSpPr>
        <p:spPr>
          <a:xfrm>
            <a:off x="762000" y="2025454"/>
            <a:ext cx="10515600" cy="4773296"/>
          </a:xfrm>
        </p:spPr>
        <p:txBody>
          <a:bodyPr>
            <a:noAutofit/>
          </a:bodyPr>
          <a:lstStyle/>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Một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giải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pháp</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duy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nhất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đầy</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đủ</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tính</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tương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dễ</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dàng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Tối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ưu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băng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thông</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Khả</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năng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mở</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rộng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One-click invitation</a:t>
            </a:r>
          </a:p>
          <a:p>
            <a:pPr>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Bảo </a:t>
            </a:r>
            <a:r>
              <a:rPr lang="en-US" sz="2400" dirty="0" err="1" smtClean="0">
                <a:solidFill>
                  <a:srgbClr val="0070C0"/>
                </a:solidFill>
                <a:latin typeface="Times New Roman" panose="02020603050405020304" pitchFamily="18" charset="0"/>
                <a:cs typeface="Times New Roman" panose="02020603050405020304" pitchFamily="18" charset="0"/>
              </a:rPr>
              <a:t>mật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cao</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với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các</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chuẩn</a:t>
            </a:r>
            <a:r>
              <a:rPr lang="en-US" sz="2400" dirty="0">
                <a:solidFill>
                  <a:srgbClr val="0070C0"/>
                </a:solidFill>
                <a:latin typeface="Times New Roman" panose="02020603050405020304" pitchFamily="18" charset="0"/>
                <a:cs typeface="Times New Roman" panose="02020603050405020304" pitchFamily="18" charset="0"/>
              </a:rPr>
              <a:t> FIPS &amp; </a:t>
            </a:r>
            <a:r>
              <a:rPr lang="en-US" sz="2400" dirty="0" smtClean="0">
                <a:solidFill>
                  <a:srgbClr val="0070C0"/>
                </a:solidFill>
                <a:latin typeface="Times New Roman" panose="02020603050405020304" pitchFamily="18" charset="0"/>
                <a:cs typeface="Times New Roman" panose="02020603050405020304" pitchFamily="18" charset="0"/>
              </a:rPr>
              <a:t>JITC</a:t>
            </a:r>
          </a:p>
          <a:p>
            <a:pPr>
              <a:lnSpc>
                <a:spcPct val="150000"/>
              </a:lnSpc>
            </a:pPr>
            <a:r>
              <a:rPr lang="en-US" sz="2400" dirty="0" err="1" smtClean="0">
                <a:solidFill>
                  <a:srgbClr val="0070C0"/>
                </a:solidFill>
                <a:latin typeface="Times New Roman" panose="02020603050405020304" pitchFamily="18" charset="0"/>
                <a:cs typeface="Times New Roman" panose="02020603050405020304" pitchFamily="18" charset="0"/>
              </a:rPr>
              <a:t>Kiểm</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soát</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người</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dùng</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đầu</a:t>
            </a:r>
            <a:r>
              <a:rPr lang="en-US" sz="2400" dirty="0" smtClean="0">
                <a:solidFill>
                  <a:srgbClr val="0070C0"/>
                </a:solidFill>
                <a:latin typeface="Times New Roman" panose="02020603050405020304" pitchFamily="18" charset="0"/>
                <a:cs typeface="Times New Roman" panose="02020603050405020304" pitchFamily="18" charset="0"/>
              </a:rPr>
              <a:t> </a:t>
            </a:r>
            <a:r>
              <a:rPr lang="en-US" sz="2400" dirty="0" err="1" smtClean="0">
                <a:solidFill>
                  <a:srgbClr val="0070C0"/>
                </a:solidFill>
                <a:latin typeface="Times New Roman" panose="02020603050405020304" pitchFamily="18" charset="0"/>
                <a:cs typeface="Times New Roman" panose="02020603050405020304" pitchFamily="18" charset="0"/>
              </a:rPr>
              <a:t>cuối</a:t>
            </a:r>
            <a:endParaRPr lang="en-US" sz="2400" dirty="0" smtClean="0">
              <a:solidFill>
                <a:srgbClr val="0070C0"/>
              </a:solidFill>
              <a:latin typeface="Times New Roman" panose="02020603050405020304" pitchFamily="18" charset="0"/>
              <a:cs typeface="Times New Roman" panose="02020603050405020304" pitchFamily="18" charset="0"/>
            </a:endParaRPr>
          </a:p>
          <a:p>
            <a:pPr>
              <a:lnSpc>
                <a:spcPct val="150000"/>
              </a:lnSpc>
            </a:pP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13</a:t>
            </a:fld>
            <a:endParaRPr lang="en-US">
              <a:solidFill>
                <a:prstClr val="black">
                  <a:tint val="75000"/>
                </a:prstClr>
              </a:solidFill>
            </a:endParaRPr>
          </a:p>
        </p:txBody>
      </p:sp>
      <p:sp>
        <p:nvSpPr>
          <p:cNvPr id="8" name="Rectangle 7"/>
          <p:cNvSpPr/>
          <p:nvPr/>
        </p:nvSpPr>
        <p:spPr>
          <a:xfrm>
            <a:off x="1676400" y="2003921"/>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3724A13-E4C7-403D-8D05-734D5AF5157B}"/>
              </a:ext>
            </a:extLst>
          </p:cNvPr>
          <p:cNvGrpSpPr/>
          <p:nvPr/>
        </p:nvGrpSpPr>
        <p:grpSpPr>
          <a:xfrm>
            <a:off x="-47625" y="-42863"/>
            <a:ext cx="12239625" cy="6980238"/>
            <a:chOff x="-47625" y="-42863"/>
            <a:chExt cx="12239625" cy="6980238"/>
          </a:xfrm>
        </p:grpSpPr>
        <p:pic>
          <p:nvPicPr>
            <p:cNvPr id="12" name="Picture 11" descr="reallife1">
              <a:extLst>
                <a:ext uri="{FF2B5EF4-FFF2-40B4-BE49-F238E27FC236}">
                  <a16:creationId xmlns:a16="http://schemas.microsoft.com/office/drawing/2014/main" id="{4E4588CD-54E5-4A48-8253-82D82FC1C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descr="Header">
              <a:extLst>
                <a:ext uri="{FF2B5EF4-FFF2-40B4-BE49-F238E27FC236}">
                  <a16:creationId xmlns:a16="http://schemas.microsoft.com/office/drawing/2014/main" id="{A1D36A77-2C2E-490E-BF39-415A35379C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11A3A772-D447-4A3D-82DF-BA9B0696428B}"/>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5" name="Object 50">
              <a:extLst>
                <a:ext uri="{FF2B5EF4-FFF2-40B4-BE49-F238E27FC236}">
                  <a16:creationId xmlns:a16="http://schemas.microsoft.com/office/drawing/2014/main" id="{6ABA5994-9AAE-4E39-AEC1-8AB21E4E868F}"/>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4384"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6" name="Title 4"/>
          <p:cNvSpPr>
            <a:spLocks noGrp="1"/>
          </p:cNvSpPr>
          <p:nvPr>
            <p:ph type="title"/>
          </p:nvPr>
        </p:nvSpPr>
        <p:spPr>
          <a:xfrm>
            <a:off x="1676400" y="595535"/>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End-points</a:t>
            </a:r>
            <a:endParaRPr lang="en-US" dirty="0">
              <a:solidFill>
                <a:srgbClr val="0070C0"/>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829365" y="1108345"/>
            <a:ext cx="3308358" cy="2529482"/>
            <a:chOff x="5177009" y="1392931"/>
            <a:chExt cx="3841128" cy="2316835"/>
          </a:xfrm>
        </p:grpSpPr>
        <p:pic>
          <p:nvPicPr>
            <p:cNvPr id="22" name="Picture 2" descr="Cisco Webex Room Kit Pl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7009" y="1392931"/>
              <a:ext cx="3801784" cy="184416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56391" y="3038824"/>
              <a:ext cx="2968902" cy="591996"/>
            </a:xfrm>
            <a:prstGeom prst="rect">
              <a:avLst/>
            </a:prstGeom>
            <a:noFill/>
          </p:spPr>
          <p:txBody>
            <a:bodyPr wrap="non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a:t>
              </a:r>
              <a:r>
                <a:rPr lang="en-US" dirty="0">
                  <a:solidFill>
                    <a:srgbClr val="0070C0"/>
                  </a:solidFill>
                  <a:latin typeface="Times New Roman" panose="02020603050405020304" pitchFamily="18" charset="0"/>
                  <a:cs typeface="Times New Roman" panose="02020603050405020304" pitchFamily="18" charset="0"/>
                </a:rPr>
                <a:t>Room Kit Plus P60</a:t>
              </a:r>
              <a:endParaRPr lang="en-US" dirty="0" smtClean="0">
                <a:solidFill>
                  <a:srgbClr val="0070C0"/>
                </a:solidFill>
                <a:latin typeface="Times New Roman" panose="02020603050405020304" pitchFamily="18" charset="0"/>
                <a:cs typeface="Times New Roman" panose="02020603050405020304" pitchFamily="18" charset="0"/>
              </a:endParaRP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9 </a:t>
              </a:r>
              <a:r>
                <a:rPr lang="en-US" dirty="0" err="1" smtClean="0">
                  <a:solidFill>
                    <a:srgbClr val="0070C0"/>
                  </a:solidFill>
                  <a:latin typeface="Times New Roman" panose="02020603050405020304" pitchFamily="18" charset="0"/>
                  <a:cs typeface="Times New Roman" panose="02020603050405020304" pitchFamily="18" charset="0"/>
                </a:rPr>
                <a:t>huyện</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5177009" y="1493784"/>
              <a:ext cx="3841128" cy="221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a:off x="675627" y="3895691"/>
            <a:ext cx="3596964" cy="2419372"/>
            <a:chOff x="6544732" y="3848697"/>
            <a:chExt cx="3841128" cy="2419372"/>
          </a:xfrm>
        </p:grpSpPr>
        <p:pic>
          <p:nvPicPr>
            <p:cNvPr id="26" name="Picture 4" descr="Cisco TelePresence SX10 Quick Set"/>
            <p:cNvPicPr>
              <a:picLocks noChangeAspect="1" noChangeArrowheads="1"/>
            </p:cNvPicPr>
            <p:nvPr/>
          </p:nvPicPr>
          <p:blipFill rotWithShape="1">
            <a:blip r:embed="rId9">
              <a:extLst>
                <a:ext uri="{28A0092B-C50C-407E-A947-70E740481C1C}">
                  <a14:useLocalDpi xmlns:a14="http://schemas.microsoft.com/office/drawing/2010/main" val="0"/>
                </a:ext>
              </a:extLst>
            </a:blip>
            <a:srcRect t="29064" r="59478" b="29736"/>
            <a:stretch/>
          </p:blipFill>
          <p:spPr bwMode="auto">
            <a:xfrm>
              <a:off x="7361294" y="3947227"/>
              <a:ext cx="1667570" cy="113030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7114454" y="5594868"/>
              <a:ext cx="2576626" cy="646331"/>
            </a:xfrm>
            <a:prstGeom prst="rect">
              <a:avLst/>
            </a:prstGeom>
            <a:noFill/>
          </p:spPr>
          <p:txBody>
            <a:bodyPr wrap="none" rtlCol="0">
              <a:spAutoFit/>
            </a:bodyPr>
            <a:lstStyle/>
            <a:p>
              <a:pPr algn="ctr"/>
              <a:r>
                <a:rPr lang="en-US" dirty="0" smtClean="0">
                  <a:solidFill>
                    <a:srgbClr val="0070C0"/>
                  </a:solidFill>
                  <a:latin typeface="Times New Roman" panose="02020603050405020304" pitchFamily="18" charset="0"/>
                  <a:cs typeface="Times New Roman" panose="02020603050405020304" pitchFamily="18" charset="0"/>
                </a:rPr>
                <a:t>Cisco SX10</a:t>
              </a:r>
            </a:p>
            <a:p>
              <a:pPr algn="ct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cho</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phường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xã</a:t>
              </a:r>
              <a:r>
                <a:rPr lang="en-US" dirty="0" smtClean="0">
                  <a:solidFill>
                    <a:srgbClr val="0070C0"/>
                  </a:solidFill>
                  <a:latin typeface="Times New Roman" panose="02020603050405020304" pitchFamily="18" charset="0"/>
                  <a:cs typeface="Times New Roman" panose="02020603050405020304" pitchFamily="18" charset="0"/>
                </a:rPr>
                <a: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6544732" y="3848697"/>
              <a:ext cx="3841128" cy="24193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grpSp>
      <p:sp>
        <p:nvSpPr>
          <p:cNvPr id="29" name="Content Placeholder 5"/>
          <p:cNvSpPr>
            <a:spLocks noGrp="1"/>
          </p:cNvSpPr>
          <p:nvPr>
            <p:ph idx="1"/>
          </p:nvPr>
        </p:nvSpPr>
        <p:spPr>
          <a:xfrm>
            <a:off x="5414150" y="2391286"/>
            <a:ext cx="7136354" cy="2493081"/>
          </a:xfrm>
        </p:spPr>
        <p:txBody>
          <a:bodyPr>
            <a:noAutofit/>
          </a:bodyPr>
          <a:lstStyle/>
          <a:p>
            <a:pPr marL="0" indent="0">
              <a:lnSpc>
                <a:spcPct val="150000"/>
              </a:lnSpc>
              <a:buNone/>
            </a:pPr>
            <a:r>
              <a:rPr lang="en-US" sz="2000" b="1" dirty="0" err="1" smtClean="0">
                <a:solidFill>
                  <a:srgbClr val="0070C0"/>
                </a:solidFill>
                <a:latin typeface="Times New Roman" panose="02020603050405020304" pitchFamily="18" charset="0"/>
                <a:cs typeface="Times New Roman" panose="02020603050405020304" pitchFamily="18" charset="0"/>
              </a:rPr>
              <a:t>Các</a:t>
            </a:r>
            <a:r>
              <a:rPr lang="en-US" sz="2000" b="1" dirty="0" smtClean="0">
                <a:solidFill>
                  <a:srgbClr val="0070C0"/>
                </a:solidFill>
                <a:latin typeface="Times New Roman" panose="02020603050405020304" pitchFamily="18" charset="0"/>
                <a:cs typeface="Times New Roman" panose="02020603050405020304" pitchFamily="18" charset="0"/>
              </a:rPr>
              <a:t> end-point </a:t>
            </a:r>
            <a:r>
              <a:rPr lang="en-US" sz="2000" b="1" dirty="0" err="1" smtClean="0">
                <a:solidFill>
                  <a:srgbClr val="0070C0"/>
                </a:solidFill>
                <a:latin typeface="Times New Roman" panose="02020603050405020304" pitchFamily="18" charset="0"/>
                <a:cs typeface="Times New Roman" panose="02020603050405020304" pitchFamily="18" charset="0"/>
              </a:rPr>
              <a:t>của</a:t>
            </a:r>
            <a:r>
              <a:rPr lang="en-US" sz="2000" b="1" dirty="0" smtClean="0">
                <a:solidFill>
                  <a:srgbClr val="0070C0"/>
                </a:solidFill>
                <a:latin typeface="Times New Roman" panose="02020603050405020304" pitchFamily="18" charset="0"/>
                <a:cs typeface="Times New Roman" panose="02020603050405020304" pitchFamily="18" charset="0"/>
              </a:rPr>
              <a:t> Cisco </a:t>
            </a:r>
            <a:r>
              <a:rPr lang="en-US" sz="2000" b="1" dirty="0" err="1" smtClean="0">
                <a:solidFill>
                  <a:srgbClr val="0070C0"/>
                </a:solidFill>
                <a:latin typeface="Times New Roman" panose="02020603050405020304" pitchFamily="18" charset="0"/>
                <a:cs typeface="Times New Roman" panose="02020603050405020304" pitchFamily="18" charset="0"/>
              </a:rPr>
              <a:t>mang</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dirty="0" err="1" smtClean="0">
                <a:solidFill>
                  <a:srgbClr val="0070C0"/>
                </a:solidFill>
                <a:latin typeface="Times New Roman" panose="02020603050405020304" pitchFamily="18" charset="0"/>
                <a:cs typeface="Times New Roman" panose="02020603050405020304" pitchFamily="18" charset="0"/>
              </a:rPr>
              <a:t>lại</a:t>
            </a:r>
            <a:r>
              <a:rPr lang="en-US" sz="2000" b="1" dirty="0" smtClean="0">
                <a:solidFill>
                  <a:srgbClr val="0070C0"/>
                </a:solidFill>
                <a:latin typeface="Times New Roman" panose="02020603050405020304" pitchFamily="18" charset="0"/>
                <a:cs typeface="Times New Roman" panose="02020603050405020304" pitchFamily="18" charset="0"/>
              </a:rPr>
              <a:t> :</a:t>
            </a:r>
          </a:p>
          <a:p>
            <a:pPr>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thông</a:t>
            </a:r>
            <a:r>
              <a:rPr lang="en-US" sz="20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Thuyết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thông</a:t>
            </a:r>
            <a:r>
              <a:rPr lang="en-US" sz="20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Phòng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thông</a:t>
            </a:r>
            <a:r>
              <a:rPr lang="en-US" sz="2000" dirty="0" smtClean="0">
                <a:solidFill>
                  <a:srgbClr val="0070C0"/>
                </a:solidFill>
                <a:latin typeface="Times New Roman" panose="02020603050405020304" pitchFamily="18" charset="0"/>
                <a:cs typeface="Times New Roman" panose="02020603050405020304" pitchFamily="18" charset="0"/>
              </a:rPr>
              <a:t> minh</a:t>
            </a:r>
          </a:p>
          <a:p>
            <a:pPr>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kế</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nhỏ</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gọn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hiện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đại</a:t>
            </a:r>
            <a:endParaRPr lang="en-US" sz="2000" dirty="0" smtClean="0">
              <a:solidFill>
                <a:srgbClr val="0070C0"/>
              </a:solidFill>
              <a:latin typeface="Times New Roman" panose="02020603050405020304" pitchFamily="18" charset="0"/>
              <a:cs typeface="Times New Roman" panose="02020603050405020304" pitchFamily="18" charset="0"/>
            </a:endParaRPr>
          </a:p>
          <a:p>
            <a:pPr>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Phù</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hợp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với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mô</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hình</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triển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khai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dạng</a:t>
            </a:r>
            <a:r>
              <a:rPr lang="en-US" sz="2000" dirty="0" smtClean="0">
                <a:solidFill>
                  <a:srgbClr val="0070C0"/>
                </a:solidFill>
                <a:latin typeface="Times New Roman" panose="02020603050405020304" pitchFamily="18" charset="0"/>
                <a:cs typeface="Times New Roman" panose="02020603050405020304" pitchFamily="18" charset="0"/>
              </a:rPr>
              <a:t> cloud </a:t>
            </a:r>
            <a:r>
              <a:rPr lang="en-US" sz="2000" dirty="0" err="1" smtClean="0">
                <a:solidFill>
                  <a:srgbClr val="0070C0"/>
                </a:solidFill>
                <a:latin typeface="Times New Roman" panose="02020603050405020304" pitchFamily="18" charset="0"/>
                <a:cs typeface="Times New Roman" panose="02020603050405020304" pitchFamily="18" charset="0"/>
              </a:rPr>
              <a:t>và</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on-premise</a:t>
            </a:r>
            <a:endParaRPr lang="vi-VN"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7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14</a:t>
            </a:fld>
            <a:endParaRPr lang="en-US">
              <a:solidFill>
                <a:prstClr val="black">
                  <a:tint val="75000"/>
                </a:prstClr>
              </a:solidFill>
            </a:endParaRPr>
          </a:p>
        </p:txBody>
      </p:sp>
      <p:grpSp>
        <p:nvGrpSpPr>
          <p:cNvPr id="6" name="Group 5">
            <a:extLst>
              <a:ext uri="{FF2B5EF4-FFF2-40B4-BE49-F238E27FC236}">
                <a16:creationId xmlns:a16="http://schemas.microsoft.com/office/drawing/2014/main" id="{30A855DD-BFCF-43F9-9C5E-00BC5299AEB7}"/>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5F43D554-CBC3-401C-A4E6-3008E709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8C6BF2AD-5284-49E0-890E-6E92D65C15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6C42A766-E978-4269-92EF-C5E6D6814FE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D2728C8E-6713-4B13-8189-6DD71226E021}"/>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5408"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554589"/>
            <a:ext cx="10515600" cy="1325563"/>
          </a:xfrm>
        </p:spPr>
        <p:txBody>
          <a:bodyPr/>
          <a:lstStyle/>
          <a:p>
            <a:pPr algn="r"/>
            <a:r>
              <a:rPr lang="en-US" dirty="0" err="1" smtClean="0">
                <a:solidFill>
                  <a:srgbClr val="0070C0"/>
                </a:solidFill>
                <a:latin typeface="Times New Roman" panose="02020603050405020304" pitchFamily="18" charset="0"/>
                <a:cs typeface="Times New Roman" panose="02020603050405020304" pitchFamily="18" charset="0"/>
              </a:rPr>
              <a:t>Danh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mục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thiết</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bị</a:t>
            </a:r>
            <a:r>
              <a:rPr lang="en-US" dirty="0" smtClean="0">
                <a:solidFill>
                  <a:srgbClr val="0070C0"/>
                </a:solidFill>
                <a:latin typeface="Times New Roman" panose="02020603050405020304" pitchFamily="18" charset="0"/>
                <a:cs typeface="Times New Roman" panose="02020603050405020304" pitchFamily="18" charset="0"/>
              </a:rPr>
              <a:t> &amp; License</a:t>
            </a:r>
            <a:endParaRPr lang="en-US" dirty="0">
              <a:solidFill>
                <a:srgbClr val="0070C0"/>
              </a:solidFill>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884445072"/>
              </p:ext>
            </p:extLst>
          </p:nvPr>
        </p:nvGraphicFramePr>
        <p:xfrm>
          <a:off x="1337479" y="2005965"/>
          <a:ext cx="9444252" cy="3520440"/>
        </p:xfrm>
        <a:graphic>
          <a:graphicData uri="http://schemas.openxmlformats.org/drawingml/2006/table">
            <a:tbl>
              <a:tblPr firstRow="1" bandRow="1">
                <a:tableStyleId>{BDBED569-4797-4DF1-A0F4-6AAB3CD982D8}</a:tableStyleId>
              </a:tblPr>
              <a:tblGrid>
                <a:gridCol w="2485874">
                  <a:extLst>
                    <a:ext uri="{9D8B030D-6E8A-4147-A177-3AD203B41FA5}">
                      <a16:colId xmlns:a16="http://schemas.microsoft.com/office/drawing/2014/main" val="3486533539"/>
                    </a:ext>
                  </a:extLst>
                </a:gridCol>
                <a:gridCol w="5676301">
                  <a:extLst>
                    <a:ext uri="{9D8B030D-6E8A-4147-A177-3AD203B41FA5}">
                      <a16:colId xmlns:a16="http://schemas.microsoft.com/office/drawing/2014/main" val="1931403649"/>
                    </a:ext>
                  </a:extLst>
                </a:gridCol>
                <a:gridCol w="1282077">
                  <a:extLst>
                    <a:ext uri="{9D8B030D-6E8A-4147-A177-3AD203B41FA5}">
                      <a16:colId xmlns:a16="http://schemas.microsoft.com/office/drawing/2014/main" val="1047397287"/>
                    </a:ext>
                  </a:extLst>
                </a:gridCol>
              </a:tblGrid>
              <a:tr h="494763">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Part</a:t>
                      </a:r>
                      <a:r>
                        <a:rPr lang="en-US" baseline="0" dirty="0" smtClean="0">
                          <a:latin typeface="Times New Roman" panose="02020603050405020304" pitchFamily="18" charset="0"/>
                          <a:cs typeface="Times New Roman" panose="02020603050405020304" pitchFamily="18" charset="0"/>
                        </a:rPr>
                        <a:t> – Number</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err="1" smtClean="0">
                          <a:latin typeface="Times New Roman" panose="02020603050405020304" pitchFamily="18" charset="0"/>
                          <a:cs typeface="Times New Roman" panose="02020603050405020304" pitchFamily="18" charset="0"/>
                        </a:rPr>
                        <a:t>Mô</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3653498"/>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CTI-CMS-1K-BUN-K9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Cisco Meeting Server (</a:t>
                      </a: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điều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khiển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trung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tâm</a:t>
                      </a:r>
                      <a:r>
                        <a:rPr lang="en-US" baseline="0" dirty="0" smtClean="0">
                          <a:latin typeface="Times New Roman" panose="02020603050405020304" pitchFamily="18" charset="0"/>
                          <a:cs typeface="Times New Roman" panose="02020603050405020304" pitchFamily="18" charset="0"/>
                        </a:rPr>
                        <a:t> MCU)</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4536520"/>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TP-SMP-K9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License </a:t>
                      </a:r>
                      <a:r>
                        <a:rPr lang="en-US"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cuộc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họp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đồng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thời</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2322285"/>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BE6M-M5-K9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smtClean="0">
                          <a:latin typeface="Times New Roman" panose="02020603050405020304" pitchFamily="18" charset="0"/>
                          <a:cs typeface="Times New Roman" panose="02020603050405020304" pitchFamily="18" charset="0"/>
                        </a:rPr>
                        <a:t>Server </a:t>
                      </a:r>
                      <a:r>
                        <a:rPr lang="en-US" dirty="0" err="1" smtClean="0">
                          <a:latin typeface="Times New Roman" panose="02020603050405020304" pitchFamily="18" charset="0"/>
                          <a:cs typeface="Times New Roman" panose="02020603050405020304" pitchFamily="18" charset="0"/>
                        </a:rPr>
                        <a:t>để</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cài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đặt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mềm</a:t>
                      </a:r>
                      <a:r>
                        <a:rPr lang="en-US" baseline="0" dirty="0" smtClean="0">
                          <a:latin typeface="Times New Roman" panose="02020603050405020304" pitchFamily="18" charset="0"/>
                          <a:cs typeface="Times New Roman" panose="02020603050405020304" pitchFamily="18" charset="0"/>
                        </a:rPr>
                        <a:t> CUCM</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039113"/>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R-CBE6K-K9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mềm</a:t>
                      </a:r>
                      <a:r>
                        <a:rPr lang="en-US" baseline="0" dirty="0" smtClean="0">
                          <a:latin typeface="Times New Roman" panose="02020603050405020304" pitchFamily="18" charset="0"/>
                          <a:cs typeface="Times New Roman" panose="02020603050405020304" pitchFamily="18" charset="0"/>
                        </a:rPr>
                        <a:t> CUCM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License</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105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431449"/>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CS-KITP60-K9</a:t>
                      </a:r>
                      <a:endParaRPr lang="en-US"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end-point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huyện</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1918106"/>
                  </a:ext>
                </a:extLst>
              </a:tr>
              <a:tr h="494763">
                <a:tc>
                  <a:txBody>
                    <a:bodyPr/>
                    <a:lstStyle/>
                    <a:p>
                      <a:pPr>
                        <a:lnSpc>
                          <a:spcPct val="150000"/>
                        </a:lnSpc>
                      </a:pPr>
                      <a:r>
                        <a:rPr lang="en-US" dirty="0" smtClean="0">
                          <a:latin typeface="Times New Roman" panose="02020603050405020304" pitchFamily="18" charset="0"/>
                          <a:cs typeface="Times New Roman" panose="02020603050405020304" pitchFamily="18" charset="0"/>
                        </a:rPr>
                        <a:t>CTS-SX10N-K9</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Thiết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bị</a:t>
                      </a:r>
                      <a:r>
                        <a:rPr lang="en-US" baseline="0" dirty="0" smtClean="0">
                          <a:latin typeface="Times New Roman" panose="02020603050405020304" pitchFamily="18" charset="0"/>
                          <a:cs typeface="Times New Roman" panose="02020603050405020304" pitchFamily="18" charset="0"/>
                        </a:rPr>
                        <a:t> end-point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xã</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phường</a:t>
                      </a:r>
                      <a:endParaRPr lang="en-US"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smtClean="0">
                          <a:latin typeface="Times New Roman" panose="02020603050405020304" pitchFamily="18" charset="0"/>
                          <a:cs typeface="Times New Roman" panose="02020603050405020304" pitchFamily="18" charset="0"/>
                        </a:rPr>
                        <a:t>96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9865852"/>
                  </a:ext>
                </a:extLst>
              </a:tr>
            </a:tbl>
          </a:graphicData>
        </a:graphic>
      </p:graphicFrame>
    </p:spTree>
    <p:extLst>
      <p:ext uri="{BB962C8B-B14F-4D97-AF65-F5344CB8AC3E}">
        <p14:creationId xmlns:p14="http://schemas.microsoft.com/office/powerpoint/2010/main" val="68665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15</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BD8E71DC-312B-44F7-9E8C-3F7E564C1DF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986BDE00-C622-40D4-83CF-9680DBDC3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C6AAD754-DC82-4FDC-9AB0-68C7D22F4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873CC056-BB51-4C3B-85A5-D5FAE5A8D957}"/>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BE0F43F8-A9D2-44F1-A2A3-4E63B2384353}"/>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643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77417"/>
            <a:ext cx="10515600" cy="1325563"/>
          </a:xfrm>
        </p:spPr>
        <p:txBody>
          <a:bodyPr/>
          <a:lstStyle/>
          <a:p>
            <a:pPr algn="r"/>
            <a:r>
              <a:rPr lang="en-US" dirty="0" err="1" smtClean="0">
                <a:solidFill>
                  <a:srgbClr val="0070C0"/>
                </a:solidFill>
                <a:latin typeface="Times New Roman" panose="02020603050405020304" pitchFamily="18" charset="0"/>
                <a:cs typeface="Times New Roman" panose="02020603050405020304" pitchFamily="18" charset="0"/>
              </a:rPr>
              <a:t>Băng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thông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tối</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thiểu</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8" name="Content Placeholder 5"/>
          <p:cNvSpPr>
            <a:spLocks noGrp="1"/>
          </p:cNvSpPr>
          <p:nvPr>
            <p:ph idx="1"/>
          </p:nvPr>
        </p:nvSpPr>
        <p:spPr>
          <a:xfrm>
            <a:off x="762000" y="2093689"/>
            <a:ext cx="5608320" cy="1755776"/>
          </a:xfrm>
        </p:spPr>
        <p:txBody>
          <a:bodyPr>
            <a:noAutofit/>
          </a:bodyPr>
          <a:lstStyle/>
          <a:p>
            <a:pPr fontAlgn="base">
              <a:lnSpc>
                <a:spcPct val="100000"/>
              </a:lnSpc>
            </a:pPr>
            <a:r>
              <a:rPr lang="en-US" sz="1800" dirty="0" err="1" smtClean="0">
                <a:solidFill>
                  <a:srgbClr val="0070C0"/>
                </a:solidFill>
                <a:latin typeface="Times New Roman" panose="02020603050405020304" pitchFamily="18" charset="0"/>
                <a:cs typeface="Times New Roman" panose="02020603050405020304" pitchFamily="18" charset="0"/>
              </a:rPr>
              <a:t>Băng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thông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tối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thiểu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cho</a:t>
            </a:r>
            <a:r>
              <a:rPr lang="en-US" sz="1800" dirty="0" smtClean="0">
                <a:solidFill>
                  <a:srgbClr val="0070C0"/>
                </a:solidFill>
                <a:latin typeface="Times New Roman" panose="02020603050405020304" pitchFamily="18" charset="0"/>
                <a:cs typeface="Times New Roman" panose="02020603050405020304" pitchFamily="18" charset="0"/>
              </a:rPr>
              <a:t> 1 </a:t>
            </a:r>
            <a:r>
              <a:rPr lang="en-US" sz="1800" dirty="0" err="1" smtClean="0">
                <a:solidFill>
                  <a:srgbClr val="0070C0"/>
                </a:solidFill>
                <a:latin typeface="Times New Roman" panose="02020603050405020304" pitchFamily="18" charset="0"/>
                <a:cs typeface="Times New Roman" panose="02020603050405020304" pitchFamily="18" charset="0"/>
              </a:rPr>
              <a:t>điểm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cầu</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với</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chuẩn</a:t>
            </a:r>
            <a:r>
              <a:rPr lang="en-US" sz="1800" dirty="0" smtClean="0">
                <a:solidFill>
                  <a:srgbClr val="0070C0"/>
                </a:solidFill>
                <a:latin typeface="Times New Roman" panose="02020603050405020304" pitchFamily="18" charset="0"/>
                <a:cs typeface="Times New Roman" panose="02020603050405020304" pitchFamily="18" charset="0"/>
              </a:rPr>
              <a:t> H.264</a:t>
            </a:r>
            <a:endParaRPr lang="en-US" sz="1800" dirty="0">
              <a:solidFill>
                <a:srgbClr val="0070C0"/>
              </a:solidFill>
              <a:latin typeface="Times New Roman" panose="02020603050405020304" pitchFamily="18" charset="0"/>
              <a:cs typeface="Times New Roman" panose="02020603050405020304" pitchFamily="18" charset="0"/>
            </a:endParaRP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720p30 </a:t>
            </a:r>
            <a:r>
              <a:rPr lang="en-US" sz="1800" dirty="0">
                <a:solidFill>
                  <a:srgbClr val="0070C0"/>
                </a:solidFill>
                <a:latin typeface="Times New Roman" panose="02020603050405020304" pitchFamily="18" charset="0"/>
                <a:cs typeface="Times New Roman" panose="02020603050405020304" pitchFamily="18" charset="0"/>
              </a:rPr>
              <a:t>from 768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720p60 </a:t>
            </a:r>
            <a:r>
              <a:rPr lang="en-US" sz="1800" dirty="0">
                <a:solidFill>
                  <a:srgbClr val="0070C0"/>
                </a:solidFill>
                <a:latin typeface="Times New Roman" panose="02020603050405020304" pitchFamily="18" charset="0"/>
                <a:cs typeface="Times New Roman" panose="02020603050405020304" pitchFamily="18" charset="0"/>
              </a:rPr>
              <a:t>from 1152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1080p30 </a:t>
            </a:r>
            <a:r>
              <a:rPr lang="en-US" sz="1800" dirty="0">
                <a:solidFill>
                  <a:srgbClr val="0070C0"/>
                </a:solidFill>
                <a:latin typeface="Times New Roman" panose="02020603050405020304" pitchFamily="18" charset="0"/>
                <a:cs typeface="Times New Roman" panose="02020603050405020304" pitchFamily="18" charset="0"/>
              </a:rPr>
              <a:t>from 1472 kbps</a:t>
            </a:r>
          </a:p>
          <a:p>
            <a:pPr lvl="1" fontAlgn="base">
              <a:lnSpc>
                <a:spcPct val="100000"/>
              </a:lnSpc>
            </a:pPr>
            <a:r>
              <a:rPr lang="en-US" sz="1800" dirty="0" smtClean="0">
                <a:solidFill>
                  <a:srgbClr val="0070C0"/>
                </a:solidFill>
                <a:latin typeface="Times New Roman" panose="02020603050405020304" pitchFamily="18" charset="0"/>
                <a:cs typeface="Times New Roman" panose="02020603050405020304" pitchFamily="18" charset="0"/>
              </a:rPr>
              <a:t>1080p60 </a:t>
            </a:r>
            <a:r>
              <a:rPr lang="en-US" sz="1800" dirty="0">
                <a:solidFill>
                  <a:srgbClr val="0070C0"/>
                </a:solidFill>
                <a:latin typeface="Times New Roman" panose="02020603050405020304" pitchFamily="18" charset="0"/>
                <a:cs typeface="Times New Roman" panose="02020603050405020304" pitchFamily="18" charset="0"/>
              </a:rPr>
              <a:t>from 2560 kbps</a:t>
            </a:r>
            <a:endParaRPr lang="en-US" sz="1800" dirty="0" smtClean="0">
              <a:solidFill>
                <a:srgbClr val="0070C0"/>
              </a:solidFill>
              <a:latin typeface="Times New Roman" panose="02020603050405020304" pitchFamily="18" charset="0"/>
              <a:cs typeface="Times New Roman" panose="02020603050405020304" pitchFamily="18" charset="0"/>
            </a:endParaRPr>
          </a:p>
        </p:txBody>
      </p:sp>
      <p:sp>
        <p:nvSpPr>
          <p:cNvPr id="19" name="Content Placeholder 5"/>
          <p:cNvSpPr txBox="1">
            <a:spLocks/>
          </p:cNvSpPr>
          <p:nvPr/>
        </p:nvSpPr>
        <p:spPr>
          <a:xfrm>
            <a:off x="5135880" y="4766976"/>
            <a:ext cx="6621780" cy="1755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trung tâm : 300 Mbps</a:t>
            </a:r>
          </a:p>
          <a:p>
            <a:pPr fontAlgn="base">
              <a:lnSpc>
                <a:spcPct val="100000"/>
              </a:lnSpc>
            </a:pPr>
            <a:r>
              <a:rPr lang="en-US" sz="2400" dirty="0" smtClean="0">
                <a:solidFill>
                  <a:srgbClr val="0070C0"/>
                </a:solidFill>
                <a:latin typeface="Times New Roman" panose="02020603050405020304" pitchFamily="18" charset="0"/>
                <a:cs typeface="Times New Roman" panose="02020603050405020304" pitchFamily="18" charset="0"/>
              </a:rPr>
              <a:t>Băng thông tại mỗi huyện/xã</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smtClean="0">
                <a:solidFill>
                  <a:srgbClr val="0070C0"/>
                </a:solidFill>
                <a:latin typeface="Times New Roman" panose="02020603050405020304" pitchFamily="18" charset="0"/>
                <a:cs typeface="Times New Roman" panose="02020603050405020304" pitchFamily="18" charset="0"/>
              </a:rPr>
              <a:t>phường : 3 Mbps</a:t>
            </a:r>
          </a:p>
        </p:txBody>
      </p:sp>
      <p:sp>
        <p:nvSpPr>
          <p:cNvPr id="20" name="Right Arrow 19"/>
          <p:cNvSpPr/>
          <p:nvPr/>
        </p:nvSpPr>
        <p:spPr>
          <a:xfrm>
            <a:off x="1981200" y="4974620"/>
            <a:ext cx="1973580" cy="53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98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16</a:t>
            </a:fld>
            <a:endParaRPr lang="en-US">
              <a:solidFill>
                <a:prstClr val="black">
                  <a:tint val="75000"/>
                </a:prstClr>
              </a:solidFill>
            </a:endParaRPr>
          </a:p>
        </p:txBody>
      </p:sp>
      <p:grpSp>
        <p:nvGrpSpPr>
          <p:cNvPr id="6" name="Group 5">
            <a:extLst>
              <a:ext uri="{FF2B5EF4-FFF2-40B4-BE49-F238E27FC236}">
                <a16:creationId xmlns:a16="http://schemas.microsoft.com/office/drawing/2014/main" id="{E893B7F9-6D2F-44D6-A362-AF3944336A2A}"/>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6E390F0C-6158-411B-BC69-326CF24F3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C1AD35F5-0DDF-479D-890C-382D030D5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85DA6515-8619-4166-857C-F19B7031BE2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5DD573B0-EE97-48C9-B844-A850E1FE9A35}"/>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7456"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36475"/>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426128"/>
            <a:ext cx="10515600" cy="3793510"/>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17</a:t>
            </a:fld>
            <a:endParaRPr lang="en-US">
              <a:solidFill>
                <a:prstClr val="black">
                  <a:tint val="75000"/>
                </a:prstClr>
              </a:solidFill>
            </a:endParaRPr>
          </a:p>
        </p:txBody>
      </p:sp>
      <p:grpSp>
        <p:nvGrpSpPr>
          <p:cNvPr id="10" name="Group 9">
            <a:extLst>
              <a:ext uri="{FF2B5EF4-FFF2-40B4-BE49-F238E27FC236}">
                <a16:creationId xmlns:a16="http://schemas.microsoft.com/office/drawing/2014/main" id="{E9D06263-C2F2-4037-A4FA-614978E9B6E4}"/>
              </a:ext>
            </a:extLst>
          </p:cNvPr>
          <p:cNvGrpSpPr/>
          <p:nvPr/>
        </p:nvGrpSpPr>
        <p:grpSpPr>
          <a:xfrm>
            <a:off x="-47625" y="-42863"/>
            <a:ext cx="12239625" cy="6980238"/>
            <a:chOff x="-47625" y="-42863"/>
            <a:chExt cx="12239625" cy="6980238"/>
          </a:xfrm>
        </p:grpSpPr>
        <p:pic>
          <p:nvPicPr>
            <p:cNvPr id="11" name="Picture 11" descr="reallife1">
              <a:extLst>
                <a:ext uri="{FF2B5EF4-FFF2-40B4-BE49-F238E27FC236}">
                  <a16:creationId xmlns:a16="http://schemas.microsoft.com/office/drawing/2014/main" id="{19DB9836-04A0-4AE2-B175-184D9D7EE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descr="Header">
              <a:extLst>
                <a:ext uri="{FF2B5EF4-FFF2-40B4-BE49-F238E27FC236}">
                  <a16:creationId xmlns:a16="http://schemas.microsoft.com/office/drawing/2014/main" id="{4582CAF3-4FF5-418F-8101-19C7CAACA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C164471D-4543-4F59-B42F-4BD5AC9DF328}"/>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5" name="Object 50">
              <a:extLst>
                <a:ext uri="{FF2B5EF4-FFF2-40B4-BE49-F238E27FC236}">
                  <a16:creationId xmlns:a16="http://schemas.microsoft.com/office/drawing/2014/main" id="{63256C71-E276-4E77-A0DF-BDDBCA77B2A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8479"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6" name="Title 4"/>
          <p:cNvSpPr>
            <a:spLocks noGrp="1"/>
          </p:cNvSpPr>
          <p:nvPr>
            <p:ph type="title"/>
          </p:nvPr>
        </p:nvSpPr>
        <p:spPr>
          <a:xfrm>
            <a:off x="1676400" y="704717"/>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Khả năng mở rộng của hệ thống</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7" name="Content Placeholder 5"/>
          <p:cNvSpPr txBox="1">
            <a:spLocks/>
          </p:cNvSpPr>
          <p:nvPr/>
        </p:nvSpPr>
        <p:spPr>
          <a:xfrm>
            <a:off x="5855110" y="2262818"/>
            <a:ext cx="6214970" cy="33855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max 192 </a:t>
            </a:r>
            <a:r>
              <a:rPr lang="en-US" sz="2000" dirty="0" err="1" smtClean="0">
                <a:solidFill>
                  <a:srgbClr val="0070C0"/>
                </a:solidFill>
                <a:latin typeface="Times New Roman" panose="02020603050405020304" pitchFamily="18" charset="0"/>
                <a:cs typeface="Times New Roman" panose="02020603050405020304" pitchFamily="18" charset="0"/>
              </a:rPr>
              <a:t>điểm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cầu</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cùng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lúc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End-point </a:t>
            </a:r>
            <a:r>
              <a:rPr lang="en-US" sz="2000" dirty="0" err="1" smtClean="0">
                <a:solidFill>
                  <a:srgbClr val="0070C0"/>
                </a:solidFill>
                <a:latin typeface="Times New Roman" panose="02020603050405020304" pitchFamily="18" charset="0"/>
                <a:cs typeface="Times New Roman" panose="02020603050405020304" pitchFamily="18" charset="0"/>
              </a:rPr>
              <a:t>chuyên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hãng</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các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bị</a:t>
            </a:r>
            <a:r>
              <a:rPr lang="en-US" sz="2000" dirty="0" smtClean="0">
                <a:solidFill>
                  <a:srgbClr val="0070C0"/>
                </a:solidFill>
                <a:latin typeface="Times New Roman" panose="02020603050405020304" pitchFamily="18" charset="0"/>
                <a:cs typeface="Times New Roman" panose="02020603050405020304" pitchFamily="18" charset="0"/>
              </a:rPr>
              <a:t> Laptop, Smart phone </a:t>
            </a:r>
            <a:r>
              <a:rPr lang="en-US" sz="2000" dirty="0" err="1" smtClean="0">
                <a:solidFill>
                  <a:srgbClr val="0070C0"/>
                </a:solidFill>
                <a:latin typeface="Times New Roman" panose="02020603050405020304" pitchFamily="18" charset="0"/>
                <a:cs typeface="Times New Roman" panose="02020603050405020304" pitchFamily="18" charset="0"/>
              </a:rPr>
              <a:t>sử</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dụng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phần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mềm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của</a:t>
            </a:r>
            <a:r>
              <a:rPr lang="en-US" sz="2000" dirty="0" smtClean="0">
                <a:solidFill>
                  <a:srgbClr val="0070C0"/>
                </a:solidFill>
                <a:latin typeface="Times New Roman" panose="02020603050405020304" pitchFamily="18" charset="0"/>
                <a:cs typeface="Times New Roman" panose="02020603050405020304" pitchFamily="18" charset="0"/>
              </a:rPr>
              <a:t> third-party.</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Dễ</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dàng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thiết</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lập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thêm</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phòng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mới</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WebRTC</a:t>
            </a:r>
            <a:r>
              <a:rPr lang="en-US" sz="2000" dirty="0" smtClean="0">
                <a:solidFill>
                  <a:srgbClr val="0070C0"/>
                </a:solidFill>
                <a:latin typeface="Times New Roman" panose="02020603050405020304" pitchFamily="18" charset="0"/>
                <a:cs typeface="Times New Roman" panose="02020603050405020304" pitchFamily="18" charset="0"/>
              </a:rPr>
              <a:t>.</a:t>
            </a:r>
          </a:p>
          <a:p>
            <a:pPr fontAlgn="base">
              <a:lnSpc>
                <a:spcPct val="100000"/>
              </a:lnSpc>
            </a:pPr>
            <a:r>
              <a:rPr lang="en-US" sz="2000" dirty="0" err="1" smtClean="0">
                <a:solidFill>
                  <a:srgbClr val="0070C0"/>
                </a:solidFill>
                <a:latin typeface="Times New Roman" panose="02020603050405020304" pitchFamily="18" charset="0"/>
                <a:cs typeface="Times New Roman" panose="02020603050405020304" pitchFamily="18" charset="0"/>
              </a:rPr>
              <a:t>Hỗ</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trợ</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không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giới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hạn</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cuộc</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họp</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đồng</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thời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phải</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mua</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err="1" smtClean="0">
                <a:solidFill>
                  <a:srgbClr val="0070C0"/>
                </a:solidFill>
                <a:latin typeface="Times New Roman" panose="02020603050405020304" pitchFamily="18" charset="0"/>
                <a:cs typeface="Times New Roman" panose="02020603050405020304" pitchFamily="18" charset="0"/>
              </a:rPr>
              <a:t>thêm</a:t>
            </a:r>
            <a:r>
              <a:rPr lang="en-US" sz="2000" dirty="0" smtClean="0">
                <a:solidFill>
                  <a:srgbClr val="0070C0"/>
                </a:solidFill>
                <a:latin typeface="Times New Roman" panose="02020603050405020304" pitchFamily="18" charset="0"/>
                <a:cs typeface="Times New Roman" panose="02020603050405020304" pitchFamily="18" charset="0"/>
              </a:rPr>
              <a:t> license)</a:t>
            </a:r>
            <a:endParaRPr lang="en-US" sz="2000" dirty="0" smtClean="0">
              <a:solidFill>
                <a:srgbClr val="0070C0"/>
              </a:solidFill>
              <a:latin typeface="Times New Roman" panose="02020603050405020304" pitchFamily="18" charset="0"/>
              <a:cs typeface="Times New Roman" panose="02020603050405020304" pitchFamily="18" charset="0"/>
            </a:endParaRPr>
          </a:p>
        </p:txBody>
      </p:sp>
      <p:pic>
        <p:nvPicPr>
          <p:cNvPr id="18" name="Picture 2" descr="Cisco Meeting Server 10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684" y="2137182"/>
            <a:ext cx="4509832" cy="1275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9"/>
          <a:stretch>
            <a:fillRect/>
          </a:stretch>
        </p:blipFill>
        <p:spPr>
          <a:xfrm>
            <a:off x="316934" y="3371641"/>
            <a:ext cx="5538176" cy="1895183"/>
          </a:xfrm>
          <a:prstGeom prst="rect">
            <a:avLst/>
          </a:prstGeom>
        </p:spPr>
      </p:pic>
    </p:spTree>
    <p:extLst>
      <p:ext uri="{BB962C8B-B14F-4D97-AF65-F5344CB8AC3E}">
        <p14:creationId xmlns:p14="http://schemas.microsoft.com/office/powerpoint/2010/main" val="117095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18</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E3754078-D282-424F-BDBE-F9DB950FBF1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06F8E5D2-E924-4C93-BFE3-0BE5D5278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39F705D3-C8F0-4368-88F3-2A5A391D6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4165770A-48B6-4E1F-A084-DDE53F4AE180}"/>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9CE97890-571A-4D79-A989-CCCDD2A62E25}"/>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950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77421"/>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8" name="Content Placeholder 5"/>
          <p:cNvSpPr>
            <a:spLocks noGrp="1"/>
          </p:cNvSpPr>
          <p:nvPr>
            <p:ph idx="1"/>
          </p:nvPr>
        </p:nvSpPr>
        <p:spPr>
          <a:xfrm>
            <a:off x="838200" y="2467073"/>
            <a:ext cx="10515600" cy="3572285"/>
          </a:xfrm>
        </p:spPr>
        <p:txBody>
          <a:bodyPr>
            <a:noAutofit/>
          </a:bodyPr>
          <a:lstStyle/>
          <a:p>
            <a:pPr marL="457200" indent="-457200">
              <a:lnSpc>
                <a:spcPct val="150000"/>
              </a:lnSpc>
              <a:buAutoNum type="arabicPeriod"/>
            </a:pPr>
            <a:r>
              <a:rPr lang="en-US" sz="240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b="1" smtClean="0">
                <a:solidFill>
                  <a:srgbClr val="0070C0"/>
                </a:solidFill>
                <a:latin typeface="Times New Roman" panose="02020603050405020304" pitchFamily="18" charset="0"/>
                <a:cs typeface="Times New Roman" panose="02020603050405020304" pitchFamily="18" charset="0"/>
              </a:rPr>
              <a:t>LỢI ÍCH MANG LẠI</a:t>
            </a:r>
            <a:endParaRPr lang="en-US" sz="2400" b="1">
              <a:solidFill>
                <a:srgbClr val="0070C0"/>
              </a:solidFill>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58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19</a:t>
            </a:fld>
            <a:endParaRPr lang="en-US">
              <a:solidFill>
                <a:prstClr val="black">
                  <a:tint val="75000"/>
                </a:prstClr>
              </a:solidFill>
            </a:endParaRPr>
          </a:p>
        </p:txBody>
      </p:sp>
      <p:grpSp>
        <p:nvGrpSpPr>
          <p:cNvPr id="7" name="Group 6">
            <a:extLst>
              <a:ext uri="{FF2B5EF4-FFF2-40B4-BE49-F238E27FC236}">
                <a16:creationId xmlns:a16="http://schemas.microsoft.com/office/drawing/2014/main" id="{6D24461B-9D39-4E6F-A446-B0514D1EE609}"/>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43D3A400-2D91-4387-8CFA-9B792B2FF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35D956E3-B9DD-4672-939C-35D5DAB2B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85F21DFE-870C-4398-A062-5B3B74EA3621}"/>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0420F205-2468-4F57-B432-28574585CAA7}"/>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0525"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36478"/>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Lợi ích mang lại</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txBox="1">
            <a:spLocks/>
          </p:cNvSpPr>
          <p:nvPr/>
        </p:nvSpPr>
        <p:spPr>
          <a:xfrm>
            <a:off x="1846010" y="5599457"/>
            <a:ext cx="9652000" cy="8295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None/>
            </a:pPr>
            <a:r>
              <a:rPr lang="en-US" sz="2400" smtClean="0">
                <a:solidFill>
                  <a:srgbClr val="0070C0"/>
                </a:solidFill>
                <a:latin typeface="Times New Roman" panose="02020603050405020304" pitchFamily="18" charset="0"/>
                <a:cs typeface="Times New Roman" panose="02020603050405020304" pitchFamily="18" charset="0"/>
              </a:rPr>
              <a:t>Hỗ trợ đào tạo, tập huấn từ xa, chẩn đoán từ xa, tham mưu chỉ đạo quân sự, an ninh trật tự,…</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6046" y="2528800"/>
            <a:ext cx="770241" cy="51256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0018" y="3210359"/>
            <a:ext cx="772886" cy="677086"/>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4307" y="5567244"/>
            <a:ext cx="1042141" cy="780600"/>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078" y="4040752"/>
            <a:ext cx="870176" cy="487299"/>
          </a:xfrm>
          <a:prstGeom prst="rect">
            <a:avLst/>
          </a:prstGeom>
        </p:spPr>
      </p:pic>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5907" y="4783176"/>
            <a:ext cx="1003426" cy="56191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027" y="1735205"/>
            <a:ext cx="1170260" cy="720160"/>
          </a:xfrm>
          <a:prstGeom prst="rect">
            <a:avLst/>
          </a:prstGeom>
        </p:spPr>
      </p:pic>
      <p:pic>
        <p:nvPicPr>
          <p:cNvPr id="21" name="Picture 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8672" y="1038192"/>
            <a:ext cx="628023" cy="464400"/>
          </a:xfrm>
          <a:prstGeom prst="rect">
            <a:avLst/>
          </a:prstGeom>
        </p:spPr>
      </p:pic>
      <p:sp>
        <p:nvSpPr>
          <p:cNvPr id="22" name="Rectangle 21"/>
          <p:cNvSpPr/>
          <p:nvPr/>
        </p:nvSpPr>
        <p:spPr>
          <a:xfrm>
            <a:off x="1803451" y="1048491"/>
            <a:ext cx="5929828"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Hệ thống sẵn sàng phục vụ họp bất cứ lúc nào.</a:t>
            </a:r>
          </a:p>
        </p:txBody>
      </p:sp>
      <p:sp>
        <p:nvSpPr>
          <p:cNvPr id="23" name="Rectangle 22"/>
          <p:cNvSpPr/>
          <p:nvPr/>
        </p:nvSpPr>
        <p:spPr>
          <a:xfrm>
            <a:off x="1803451" y="1729080"/>
            <a:ext cx="5042150"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Tiết kiệm rất nhiều chi phí tổ chức họp.</a:t>
            </a:r>
          </a:p>
        </p:txBody>
      </p:sp>
      <p:sp>
        <p:nvSpPr>
          <p:cNvPr id="24" name="Rectangle 23"/>
          <p:cNvSpPr/>
          <p:nvPr/>
        </p:nvSpPr>
        <p:spPr>
          <a:xfrm>
            <a:off x="1803451" y="2439854"/>
            <a:ext cx="7064755" cy="461665"/>
          </a:xfrm>
          <a:prstGeom prst="rect">
            <a:avLst/>
          </a:prstGeom>
        </p:spPr>
        <p:txBody>
          <a:bodyPr wrap="none">
            <a:spAutoFit/>
          </a:bodyPr>
          <a:lstStyle/>
          <a:p>
            <a:r>
              <a:rPr lang="en-US" sz="2400">
                <a:solidFill>
                  <a:srgbClr val="0070C0"/>
                </a:solidFill>
                <a:latin typeface="Times New Roman" panose="02020603050405020304" pitchFamily="18" charset="0"/>
                <a:cs typeface="Times New Roman" panose="02020603050405020304" pitchFamily="18" charset="0"/>
              </a:rPr>
              <a:t>Khắc phục những hạn chế khó khăn về địa lý, thời gian.</a:t>
            </a:r>
            <a:endParaRPr lang="en-US" sz="2400"/>
          </a:p>
        </p:txBody>
      </p:sp>
      <p:sp>
        <p:nvSpPr>
          <p:cNvPr id="25" name="Rectangle 24"/>
          <p:cNvSpPr/>
          <p:nvPr/>
        </p:nvSpPr>
        <p:spPr>
          <a:xfrm>
            <a:off x="1803451" y="3239988"/>
            <a:ext cx="5009705" cy="461665"/>
          </a:xfrm>
          <a:prstGeom prst="rect">
            <a:avLst/>
          </a:prstGeom>
        </p:spPr>
        <p:txBody>
          <a:bodyPr wrap="none">
            <a:spAutoFit/>
          </a:bodyPr>
          <a:lstStyle/>
          <a:p>
            <a:pPr fontAlgn="base">
              <a:lnSpc>
                <a:spcPct val="100000"/>
              </a:lnSpc>
            </a:pPr>
            <a:r>
              <a:rPr lang="en-US" sz="2400" dirty="0" err="1">
                <a:solidFill>
                  <a:srgbClr val="0070C0"/>
                </a:solidFill>
                <a:latin typeface="Times New Roman" panose="02020603050405020304" pitchFamily="18" charset="0"/>
                <a:cs typeface="Times New Roman" panose="02020603050405020304" pitchFamily="18" charset="0"/>
              </a:rPr>
              <a:t>Dễ</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dàng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thiết</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lập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thêm</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phòng</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họp</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err="1">
                <a:solidFill>
                  <a:srgbClr val="0070C0"/>
                </a:solidFill>
                <a:latin typeface="Times New Roman" panose="02020603050405020304" pitchFamily="18" charset="0"/>
                <a:cs typeface="Times New Roman" panose="02020603050405020304" pitchFamily="18" charset="0"/>
              </a:rPr>
              <a:t>mới</a:t>
            </a:r>
            <a:r>
              <a:rPr lang="en-US" sz="2400" dirty="0">
                <a:solidFill>
                  <a:srgbClr val="0070C0"/>
                </a:solidFill>
                <a:latin typeface="Times New Roman" panose="02020603050405020304" pitchFamily="18" charset="0"/>
                <a:cs typeface="Times New Roman" panose="02020603050405020304" pitchFamily="18" charset="0"/>
              </a:rPr>
              <a:t>.</a:t>
            </a:r>
          </a:p>
        </p:txBody>
      </p:sp>
      <p:sp>
        <p:nvSpPr>
          <p:cNvPr id="26" name="Rectangle 25"/>
          <p:cNvSpPr/>
          <p:nvPr/>
        </p:nvSpPr>
        <p:spPr>
          <a:xfrm>
            <a:off x="1821910" y="3983825"/>
            <a:ext cx="3523722" cy="461665"/>
          </a:xfrm>
          <a:prstGeom prst="rect">
            <a:avLst/>
          </a:prstGeom>
        </p:spPr>
        <p:txBody>
          <a:bodyPr wrap="non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An toàn, bảo mật hệ thống.</a:t>
            </a:r>
          </a:p>
        </p:txBody>
      </p:sp>
      <p:sp>
        <p:nvSpPr>
          <p:cNvPr id="27" name="Rectangle 26"/>
          <p:cNvSpPr/>
          <p:nvPr/>
        </p:nvSpPr>
        <p:spPr>
          <a:xfrm>
            <a:off x="1821909" y="4700615"/>
            <a:ext cx="9245283" cy="830997"/>
          </a:xfrm>
          <a:prstGeom prst="rect">
            <a:avLst/>
          </a:prstGeom>
        </p:spPr>
        <p:txBody>
          <a:bodyPr wrap="square">
            <a:spAutoFit/>
          </a:bodyPr>
          <a:lstStyle/>
          <a:p>
            <a:pPr fontAlgn="base">
              <a:lnSpc>
                <a:spcPct val="100000"/>
              </a:lnSpc>
            </a:pPr>
            <a:r>
              <a:rPr lang="en-US" sz="2400">
                <a:solidFill>
                  <a:srgbClr val="0070C0"/>
                </a:solidFill>
                <a:latin typeface="Times New Roman" panose="02020603050405020304" pitchFamily="18" charset="0"/>
                <a:cs typeface="Times New Roman" panose="02020603050405020304" pitchFamily="18" charset="0"/>
              </a:rPr>
              <a:t>Hỗ trợ kết nối nhanh trong trường hợp đặc biệt cần tổ chức họp, báo cáo, tường thật trực tiếp từ hiện trường.</a:t>
            </a:r>
          </a:p>
        </p:txBody>
      </p:sp>
    </p:spTree>
    <p:extLst>
      <p:ext uri="{BB962C8B-B14F-4D97-AF65-F5344CB8AC3E}">
        <p14:creationId xmlns:p14="http://schemas.microsoft.com/office/powerpoint/2010/main" val="20339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a:t>
            </a:fld>
            <a:endParaRPr lang="en-US">
              <a:solidFill>
                <a:prstClr val="black">
                  <a:tint val="75000"/>
                </a:prstClr>
              </a:solidFill>
            </a:endParaRPr>
          </a:p>
        </p:txBody>
      </p:sp>
      <p:grpSp>
        <p:nvGrpSpPr>
          <p:cNvPr id="17" name="Group 16">
            <a:extLst>
              <a:ext uri="{FF2B5EF4-FFF2-40B4-BE49-F238E27FC236}">
                <a16:creationId xmlns:a16="http://schemas.microsoft.com/office/drawing/2014/main" id="{EC0DCE63-2C51-4B28-A289-59C3B1795108}"/>
              </a:ext>
            </a:extLst>
          </p:cNvPr>
          <p:cNvGrpSpPr/>
          <p:nvPr/>
        </p:nvGrpSpPr>
        <p:grpSpPr>
          <a:xfrm>
            <a:off x="-47625" y="-42863"/>
            <a:ext cx="12239625" cy="6980238"/>
            <a:chOff x="-47625" y="-42863"/>
            <a:chExt cx="12239625" cy="6980238"/>
          </a:xfrm>
        </p:grpSpPr>
        <p:pic>
          <p:nvPicPr>
            <p:cNvPr id="18" name="Picture 11" descr="reallife1">
              <a:extLst>
                <a:ext uri="{FF2B5EF4-FFF2-40B4-BE49-F238E27FC236}">
                  <a16:creationId xmlns:a16="http://schemas.microsoft.com/office/drawing/2014/main" id="{5F7CEC71-7B21-4FAB-9EA9-FA3426ECE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Header">
              <a:extLst>
                <a:ext uri="{FF2B5EF4-FFF2-40B4-BE49-F238E27FC236}">
                  <a16:creationId xmlns:a16="http://schemas.microsoft.com/office/drawing/2014/main" id="{F0ABCC8B-BFA3-468E-AE01-3E47340B1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
              <a:extLst>
                <a:ext uri="{FF2B5EF4-FFF2-40B4-BE49-F238E27FC236}">
                  <a16:creationId xmlns:a16="http://schemas.microsoft.com/office/drawing/2014/main" id="{1129468E-ED83-4B90-A3A7-CBE347A93AB2}"/>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21" name="Object 50">
              <a:extLst>
                <a:ext uri="{FF2B5EF4-FFF2-40B4-BE49-F238E27FC236}">
                  <a16:creationId xmlns:a16="http://schemas.microsoft.com/office/drawing/2014/main" id="{5E4AD356-1714-4E2D-A062-8D59E532CA88}"/>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4146"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59302"/>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48955"/>
            <a:ext cx="10515600" cy="952744"/>
          </a:xfrm>
        </p:spPr>
        <p:txBody>
          <a:bodyPr>
            <a:noAutofit/>
          </a:bodyPr>
          <a:lstStyle/>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rgbClr val="0070C0"/>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dirty="0" smtClean="0">
                <a:solidFill>
                  <a:srgbClr val="0070C0"/>
                </a:solidFill>
                <a:latin typeface="Times New Roman" panose="02020603050405020304" pitchFamily="18" charset="0"/>
                <a:cs typeface="Times New Roman" panose="02020603050405020304" pitchFamily="18" charset="0"/>
              </a:rPr>
              <a:t>KẾ HOẠCH TRIỂN KHAI</a:t>
            </a:r>
            <a:endParaRPr lang="vi-V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5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20</a:t>
            </a:fld>
            <a:endParaRPr lang="en-US">
              <a:solidFill>
                <a:prstClr val="black">
                  <a:tint val="75000"/>
                </a:prstClr>
              </a:solidFill>
            </a:endParaRPr>
          </a:p>
        </p:txBody>
      </p:sp>
      <p:grpSp>
        <p:nvGrpSpPr>
          <p:cNvPr id="7" name="Group 6">
            <a:extLst>
              <a:ext uri="{FF2B5EF4-FFF2-40B4-BE49-F238E27FC236}">
                <a16:creationId xmlns:a16="http://schemas.microsoft.com/office/drawing/2014/main" id="{BCB06CB2-8313-43B4-BF37-6B2096B929C4}"/>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CADF3331-C977-4951-8F73-0A4FEF7D9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838685CA-AD4E-4353-8E73-021FAF8FAA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05386C15-6EE3-4D33-8C88-EEFD0D3C62E0}"/>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74F69D5B-2473-4639-B93F-2C10F5C4C81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1549"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18361"/>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08013"/>
            <a:ext cx="10515600" cy="3587033"/>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b="1" dirty="0">
                <a:solidFill>
                  <a:srgbClr val="0070C0"/>
                </a:solidFill>
                <a:latin typeface="Times New Roman" panose="02020603050405020304" pitchFamily="18" charset="0"/>
                <a:cs typeface="Times New Roman" panose="02020603050405020304" pitchFamily="18" charset="0"/>
              </a:rPr>
              <a:t>KẾ HOẠCH TRIỂN KHAI</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63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21</a:t>
            </a:fld>
            <a:endParaRPr lang="en-US">
              <a:solidFill>
                <a:prstClr val="black">
                  <a:tint val="75000"/>
                </a:prstClr>
              </a:solidFill>
            </a:endParaRPr>
          </a:p>
        </p:txBody>
      </p:sp>
      <p:grpSp>
        <p:nvGrpSpPr>
          <p:cNvPr id="6" name="Group 5">
            <a:extLst>
              <a:ext uri="{FF2B5EF4-FFF2-40B4-BE49-F238E27FC236}">
                <a16:creationId xmlns:a16="http://schemas.microsoft.com/office/drawing/2014/main" id="{48E902E2-6F86-4925-962E-65A8A808DEB2}"/>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B2FA6BF4-25E2-4D04-838D-05073D01B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381AAD29-64E8-40B5-95DC-6C31DB173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95F38ACC-4952-41CA-B170-70AB5C3D598D}"/>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9DBAEDC3-3A3E-41B0-ACB5-67DCBE24C15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2571"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Title 4"/>
          <p:cNvSpPr>
            <a:spLocks noGrp="1"/>
          </p:cNvSpPr>
          <p:nvPr>
            <p:ph type="title"/>
          </p:nvPr>
        </p:nvSpPr>
        <p:spPr>
          <a:xfrm>
            <a:off x="1676400" y="663773"/>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Kế hoạch triển khai</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8"/>
          <a:stretch>
            <a:fillRect/>
          </a:stretch>
        </p:blipFill>
        <p:spPr>
          <a:xfrm>
            <a:off x="33337" y="2370876"/>
            <a:ext cx="12125325" cy="3371850"/>
          </a:xfrm>
          <a:prstGeom prst="rect">
            <a:avLst/>
          </a:prstGeom>
        </p:spPr>
      </p:pic>
    </p:spTree>
    <p:extLst>
      <p:ext uri="{BB962C8B-B14F-4D97-AF65-F5344CB8AC3E}">
        <p14:creationId xmlns:p14="http://schemas.microsoft.com/office/powerpoint/2010/main" val="165962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latin typeface="Times New Roman" panose="02020603050405020304" pitchFamily="18" charset="0"/>
                <a:cs typeface="Times New Roman" panose="02020603050405020304" pitchFamily="18" charset="0"/>
              </a:rPr>
              <a:pPr/>
              <a:t>22</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BDB86ED8-FFA6-4771-BBAC-630BEB4F2F4C}"/>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E37296ED-8781-417B-8458-5760D3D9B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033F2647-251E-4E1A-8457-21DD07DDC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4803ED04-B1A9-4248-A2C5-840FCED14AE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1" name="Object 50">
              <a:extLst>
                <a:ext uri="{FF2B5EF4-FFF2-40B4-BE49-F238E27FC236}">
                  <a16:creationId xmlns:a16="http://schemas.microsoft.com/office/drawing/2014/main" id="{FB4CB96B-68BE-4E9A-B98E-BA766D621EDD}"/>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3595"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2" name="object 4"/>
          <p:cNvSpPr/>
          <p:nvPr/>
        </p:nvSpPr>
        <p:spPr>
          <a:xfrm>
            <a:off x="1234440" y="1193291"/>
            <a:ext cx="9787128" cy="4610100"/>
          </a:xfrm>
          <a:prstGeom prst="rect">
            <a:avLst/>
          </a:prstGeom>
          <a:blipFill>
            <a:blip r:embed="rId8"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67630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3</a:t>
            </a:fld>
            <a:endParaRPr lang="en-US">
              <a:solidFill>
                <a:prstClr val="black">
                  <a:tint val="75000"/>
                </a:prstClr>
              </a:solidFill>
            </a:endParaRPr>
          </a:p>
        </p:txBody>
      </p:sp>
      <p:grpSp>
        <p:nvGrpSpPr>
          <p:cNvPr id="6" name="Group 5">
            <a:extLst>
              <a:ext uri="{FF2B5EF4-FFF2-40B4-BE49-F238E27FC236}">
                <a16:creationId xmlns:a16="http://schemas.microsoft.com/office/drawing/2014/main" id="{EEBB12CB-E812-4ED2-8D15-B659CD9E4438}"/>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3A0AED7A-8AFF-4182-A41D-BB52E8CF1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F5D367AF-C451-4103-92A5-5C0F4DFDC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3321D41B-55A3-44B6-8FC7-77E86C95EB58}"/>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5A6FBC38-4399-4890-A27A-FC01C0892234}"/>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227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3200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521662"/>
            <a:ext cx="10515600" cy="952744"/>
          </a:xfrm>
        </p:spPr>
        <p:txBody>
          <a:bodyPr>
            <a:noAutofit/>
          </a:bodyPr>
          <a:lstStyle/>
          <a:p>
            <a:pPr marL="457200" indent="-457200">
              <a:lnSpc>
                <a:spcPct val="150000"/>
              </a:lnSpc>
              <a:buAutoNum type="arabicPeriod"/>
            </a:pPr>
            <a:r>
              <a:rPr lang="en-US" sz="2400" b="1" smtClean="0">
                <a:solidFill>
                  <a:srgbClr val="0070C0"/>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a:solidFill>
                  <a:schemeClr val="accent1">
                    <a:lumMod val="60000"/>
                    <a:lumOff val="40000"/>
                  </a:schemeClr>
                </a:solidFill>
                <a:latin typeface="Times New Roman" panose="02020603050405020304" pitchFamily="18" charset="0"/>
                <a:cs typeface="Times New Roman" panose="02020603050405020304" pitchFamily="18" charset="0"/>
              </a:rPr>
              <a:t>LỢI ÍCH MANG LẠI</a:t>
            </a:r>
          </a:p>
          <a:p>
            <a:pPr marL="457200" indent="-457200">
              <a:lnSpc>
                <a:spcPct val="150000"/>
              </a:lnSpc>
              <a:buAutoNum type="arabicPeriod"/>
            </a:pPr>
            <a:r>
              <a:rPr lang="en-US" sz="240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8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4</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5C085B2C-0F8D-4A57-A446-BE9CAE8A84AF}"/>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CB80F63F-1E98-4D43-8E9B-B3975CDC2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3BF6870C-48A7-42D9-97DA-58C34F6B7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79CE86FE-CC5B-4043-A49A-C7051500DB4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2BDF8995-1ADF-432F-A192-389EA556F50D}"/>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5170"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691069"/>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YÊU CẦU</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00" y="1154114"/>
            <a:ext cx="4940166" cy="3952133"/>
          </a:xfrm>
          <a:prstGeom prst="rect">
            <a:avLst/>
          </a:prstGeom>
        </p:spPr>
      </p:pic>
      <p:pic>
        <p:nvPicPr>
          <p:cNvPr id="20" name="Picture 19"/>
          <p:cNvPicPr>
            <a:picLocks noChangeAspect="1"/>
          </p:cNvPicPr>
          <p:nvPr/>
        </p:nvPicPr>
        <p:blipFill>
          <a:blip r:embed="rId9"/>
          <a:stretch>
            <a:fillRect/>
          </a:stretch>
        </p:blipFill>
        <p:spPr>
          <a:xfrm>
            <a:off x="3673501" y="4579431"/>
            <a:ext cx="8531199" cy="1221920"/>
          </a:xfrm>
          <a:prstGeom prst="rect">
            <a:avLst/>
          </a:prstGeom>
        </p:spPr>
      </p:pic>
      <p:sp>
        <p:nvSpPr>
          <p:cNvPr id="21" name="Content Placeholder 5"/>
          <p:cNvSpPr>
            <a:spLocks noGrp="1"/>
          </p:cNvSpPr>
          <p:nvPr>
            <p:ph idx="1"/>
          </p:nvPr>
        </p:nvSpPr>
        <p:spPr>
          <a:xfrm>
            <a:off x="6545943" y="2030777"/>
            <a:ext cx="5268686" cy="952744"/>
          </a:xfrm>
        </p:spPr>
        <p:txBody>
          <a:bodyPr>
            <a:noAutofit/>
          </a:bodyPr>
          <a:lstStyle/>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09 </a:t>
            </a:r>
            <a:r>
              <a:rPr lang="vi-VN" sz="2400" dirty="0">
                <a:solidFill>
                  <a:srgbClr val="0070C0"/>
                </a:solidFill>
                <a:latin typeface="Times New Roman" panose="02020603050405020304" pitchFamily="18" charset="0"/>
                <a:cs typeface="Times New Roman" panose="02020603050405020304" pitchFamily="18" charset="0"/>
              </a:rPr>
              <a:t>điểm huyện uỷ: Phòng họp 50 người.</a:t>
            </a:r>
          </a:p>
          <a:p>
            <a:pPr>
              <a:lnSpc>
                <a:spcPct val="100000"/>
              </a:lnSpc>
            </a:pPr>
            <a:r>
              <a:rPr lang="vi-VN" sz="2400" dirty="0" smtClean="0">
                <a:solidFill>
                  <a:srgbClr val="0070C0"/>
                </a:solidFill>
                <a:latin typeface="Times New Roman" panose="02020603050405020304" pitchFamily="18" charset="0"/>
                <a:cs typeface="Times New Roman" panose="02020603050405020304" pitchFamily="18" charset="0"/>
              </a:rPr>
              <a:t>9</a:t>
            </a:r>
            <a:r>
              <a:rPr lang="en-US" sz="2400" dirty="0" smtClean="0">
                <a:solidFill>
                  <a:srgbClr val="0070C0"/>
                </a:solidFill>
                <a:latin typeface="Times New Roman" panose="02020603050405020304" pitchFamily="18" charset="0"/>
                <a:cs typeface="Times New Roman" panose="02020603050405020304" pitchFamily="18" charset="0"/>
              </a:rPr>
              <a:t>6</a:t>
            </a:r>
            <a:r>
              <a:rPr lang="vi-VN" sz="2400" dirty="0" smtClean="0">
                <a:solidFill>
                  <a:srgbClr val="0070C0"/>
                </a:solidFill>
                <a:latin typeface="Times New Roman" panose="02020603050405020304" pitchFamily="18" charset="0"/>
                <a:cs typeface="Times New Roman" panose="02020603050405020304" pitchFamily="18" charset="0"/>
              </a:rPr>
              <a:t> </a:t>
            </a:r>
            <a:r>
              <a:rPr lang="vi-VN" sz="2400" dirty="0">
                <a:solidFill>
                  <a:srgbClr val="0070C0"/>
                </a:solidFill>
                <a:latin typeface="Times New Roman" panose="02020603050405020304" pitchFamily="18" charset="0"/>
                <a:cs typeface="Times New Roman" panose="02020603050405020304" pitchFamily="18" charset="0"/>
              </a:rPr>
              <a:t>điểm xã phường: Phòng họp khoảng 15-20 người</a:t>
            </a:r>
          </a:p>
        </p:txBody>
      </p:sp>
    </p:spTree>
    <p:extLst>
      <p:ext uri="{BB962C8B-B14F-4D97-AF65-F5344CB8AC3E}">
        <p14:creationId xmlns:p14="http://schemas.microsoft.com/office/powerpoint/2010/main" val="400985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5</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2C2A6910-2ACC-40CE-96BC-8A57A331F6AB}"/>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8B2BC28D-5DFD-4C0E-96EB-51EABD274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4D26DC76-4861-49DE-99FB-0099F5B58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0DC64E1E-4451-4601-A21B-9A7702F4B93E}"/>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4CF5B293-C4D1-4F56-84A9-2B36B59F4F8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6194"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718364"/>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MÔ HÌNH ĐỀ XUẤT</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8"/>
          <a:stretch>
            <a:fillRect/>
          </a:stretch>
        </p:blipFill>
        <p:spPr>
          <a:xfrm>
            <a:off x="495629" y="1381145"/>
            <a:ext cx="6969696" cy="4911538"/>
          </a:xfrm>
          <a:prstGeom prst="rect">
            <a:avLst/>
          </a:prstGeom>
        </p:spPr>
      </p:pic>
    </p:spTree>
    <p:extLst>
      <p:ext uri="{BB962C8B-B14F-4D97-AF65-F5344CB8AC3E}">
        <p14:creationId xmlns:p14="http://schemas.microsoft.com/office/powerpoint/2010/main" val="291946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6</a:t>
            </a:fld>
            <a:endParaRPr lang="en-US">
              <a:solidFill>
                <a:prstClr val="black">
                  <a:tint val="75000"/>
                </a:prstClr>
              </a:solidFill>
            </a:endParaRPr>
          </a:p>
        </p:txBody>
      </p:sp>
      <p:grpSp>
        <p:nvGrpSpPr>
          <p:cNvPr id="13" name="Group 12">
            <a:extLst>
              <a:ext uri="{FF2B5EF4-FFF2-40B4-BE49-F238E27FC236}">
                <a16:creationId xmlns:a16="http://schemas.microsoft.com/office/drawing/2014/main" id="{E9CDC933-2C76-4AB9-BFFC-1C1B3200C050}"/>
              </a:ext>
            </a:extLst>
          </p:cNvPr>
          <p:cNvGrpSpPr/>
          <p:nvPr/>
        </p:nvGrpSpPr>
        <p:grpSpPr>
          <a:xfrm>
            <a:off x="-47625" y="-42863"/>
            <a:ext cx="12239625" cy="6980238"/>
            <a:chOff x="-47625" y="-42863"/>
            <a:chExt cx="12239625" cy="6980238"/>
          </a:xfrm>
        </p:grpSpPr>
        <p:pic>
          <p:nvPicPr>
            <p:cNvPr id="14" name="Picture 11" descr="reallife1">
              <a:extLst>
                <a:ext uri="{FF2B5EF4-FFF2-40B4-BE49-F238E27FC236}">
                  <a16:creationId xmlns:a16="http://schemas.microsoft.com/office/drawing/2014/main" id="{955F471A-5CD7-4C3B-A95E-22A91CA27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descr="Header">
              <a:extLst>
                <a:ext uri="{FF2B5EF4-FFF2-40B4-BE49-F238E27FC236}">
                  <a16:creationId xmlns:a16="http://schemas.microsoft.com/office/drawing/2014/main" id="{B206BC4F-8A63-4704-9BD0-555F9D6EB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a:extLst>
                <a:ext uri="{FF2B5EF4-FFF2-40B4-BE49-F238E27FC236}">
                  <a16:creationId xmlns:a16="http://schemas.microsoft.com/office/drawing/2014/main" id="{C2FFE4C0-871D-4D25-A661-A3AABAB63C69}"/>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7" name="Object 50">
              <a:extLst>
                <a:ext uri="{FF2B5EF4-FFF2-40B4-BE49-F238E27FC236}">
                  <a16:creationId xmlns:a16="http://schemas.microsoft.com/office/drawing/2014/main" id="{C09FB491-8006-4DAD-9C4F-7625E9B94F4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7218"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8" name="Title 4"/>
          <p:cNvSpPr>
            <a:spLocks noGrp="1"/>
          </p:cNvSpPr>
          <p:nvPr>
            <p:ph type="title"/>
          </p:nvPr>
        </p:nvSpPr>
        <p:spPr>
          <a:xfrm>
            <a:off x="1676400" y="854838"/>
            <a:ext cx="10515600" cy="1325563"/>
          </a:xfrm>
        </p:spPr>
        <p:txBody>
          <a:bodyPr/>
          <a:lstStyle/>
          <a:p>
            <a:pPr algn="r"/>
            <a:r>
              <a:rPr lang="en-US" smtClean="0">
                <a:solidFill>
                  <a:srgbClr val="0070C0"/>
                </a:solidFill>
                <a:latin typeface="Times New Roman" panose="02020603050405020304" pitchFamily="18" charset="0"/>
                <a:cs typeface="Times New Roman" panose="02020603050405020304" pitchFamily="18" charset="0"/>
              </a:rPr>
              <a:t>NỘI DUNG TRÌNH BÀY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9" name="Content Placeholder 5"/>
          <p:cNvSpPr>
            <a:spLocks noGrp="1"/>
          </p:cNvSpPr>
          <p:nvPr>
            <p:ph idx="1"/>
          </p:nvPr>
        </p:nvSpPr>
        <p:spPr>
          <a:xfrm>
            <a:off x="838200" y="2644491"/>
            <a:ext cx="10515600" cy="952744"/>
          </a:xfrm>
        </p:spPr>
        <p:txBody>
          <a:bodyPr>
            <a:noAutofit/>
          </a:bodyPr>
          <a:lstStyle/>
          <a:p>
            <a:pPr marL="457200" indent="-457200">
              <a:lnSpc>
                <a:spcPct val="150000"/>
              </a:lnSpc>
              <a:buAutoNum type="arabicPeriod"/>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MÔ HÌNH TỔNG QUAN</a:t>
            </a:r>
          </a:p>
          <a:p>
            <a:pPr marL="457200" indent="-457200">
              <a:lnSpc>
                <a:spcPct val="150000"/>
              </a:lnSpc>
              <a:buAutoNum type="arabicPeriod"/>
            </a:pPr>
            <a:r>
              <a:rPr lang="en-US" sz="2400" b="1" dirty="0" smtClean="0">
                <a:solidFill>
                  <a:srgbClr val="0070C0"/>
                </a:solidFill>
                <a:latin typeface="Times New Roman" panose="02020603050405020304" pitchFamily="18" charset="0"/>
                <a:cs typeface="Times New Roman" panose="02020603050405020304" pitchFamily="18" charset="0"/>
              </a:rPr>
              <a:t>ĐẶC ĐIỂM KỸ THUẬT</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KHẢ NĂNG MỞ RỘNG CỦA HỆ THỐNG</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TRIỂN KHAI THEO THỰC TẾ</a:t>
            </a:r>
          </a:p>
          <a:p>
            <a:pPr marL="457200" indent="-457200">
              <a:lnSpc>
                <a:spcPct val="150000"/>
              </a:lnSpc>
              <a:buAutoNum type="arabicPeriod"/>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KẾ HOẠCH TRIỂN KHAI</a:t>
            </a:r>
            <a:endParaRPr lang="vi-V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54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7</a:t>
            </a:fld>
            <a:endParaRPr lang="en-US">
              <a:solidFill>
                <a:prstClr val="black">
                  <a:tint val="75000"/>
                </a:prstClr>
              </a:solidFill>
            </a:endParaRPr>
          </a:p>
        </p:txBody>
      </p:sp>
      <p:grpSp>
        <p:nvGrpSpPr>
          <p:cNvPr id="8" name="Group 7">
            <a:extLst>
              <a:ext uri="{FF2B5EF4-FFF2-40B4-BE49-F238E27FC236}">
                <a16:creationId xmlns:a16="http://schemas.microsoft.com/office/drawing/2014/main" id="{AD431A92-4E54-4BB8-9CD2-F25FE8D9C3FF}"/>
              </a:ext>
            </a:extLst>
          </p:cNvPr>
          <p:cNvGrpSpPr/>
          <p:nvPr/>
        </p:nvGrpSpPr>
        <p:grpSpPr>
          <a:xfrm>
            <a:off x="-47625" y="-42863"/>
            <a:ext cx="12239625" cy="6980238"/>
            <a:chOff x="-47625" y="-42863"/>
            <a:chExt cx="12239625" cy="6980238"/>
          </a:xfrm>
        </p:grpSpPr>
        <p:pic>
          <p:nvPicPr>
            <p:cNvPr id="10" name="Picture 11" descr="reallife1">
              <a:extLst>
                <a:ext uri="{FF2B5EF4-FFF2-40B4-BE49-F238E27FC236}">
                  <a16:creationId xmlns:a16="http://schemas.microsoft.com/office/drawing/2014/main" id="{93D0ECF0-153C-4ED6-8E76-772F57A0F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3" descr="Header">
              <a:extLst>
                <a:ext uri="{FF2B5EF4-FFF2-40B4-BE49-F238E27FC236}">
                  <a16:creationId xmlns:a16="http://schemas.microsoft.com/office/drawing/2014/main" id="{37FB4DA4-7305-4ADB-84E0-86F7BD195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7C09444D-42A2-4ECB-9182-088C79CF398A}"/>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3" name="Object 50">
              <a:extLst>
                <a:ext uri="{FF2B5EF4-FFF2-40B4-BE49-F238E27FC236}">
                  <a16:creationId xmlns:a16="http://schemas.microsoft.com/office/drawing/2014/main" id="{A66B1DA1-E0DF-48AC-AD84-7A757E68DD36}"/>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8242"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4" name="Title 4"/>
          <p:cNvSpPr>
            <a:spLocks noGrp="1"/>
          </p:cNvSpPr>
          <p:nvPr>
            <p:ph type="title"/>
          </p:nvPr>
        </p:nvSpPr>
        <p:spPr>
          <a:xfrm>
            <a:off x="1676400" y="718361"/>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CÁC THÀNH PHẦN CỦA GIẢI PHÁP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5" name="Content Placeholder 5"/>
          <p:cNvSpPr>
            <a:spLocks noGrp="1"/>
          </p:cNvSpPr>
          <p:nvPr>
            <p:ph idx="1"/>
          </p:nvPr>
        </p:nvSpPr>
        <p:spPr>
          <a:xfrm>
            <a:off x="838200" y="2508013"/>
            <a:ext cx="10515600" cy="4171315"/>
          </a:xfrm>
        </p:spPr>
        <p:txBody>
          <a:bodyPr>
            <a:noAutofit/>
          </a:bodyPr>
          <a:lstStyle/>
          <a:p>
            <a:pPr lvl="0">
              <a:lnSpc>
                <a:spcPct val="150000"/>
              </a:lnSpc>
            </a:pPr>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điều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khiển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trung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tâm</a:t>
            </a:r>
            <a:r>
              <a:rPr lang="en-US" b="1" dirty="0">
                <a:solidFill>
                  <a:srgbClr val="0070C0"/>
                </a:solidFill>
                <a:latin typeface="Times New Roman" panose="02020603050405020304" pitchFamily="18" charset="0"/>
                <a:cs typeface="Times New Roman" panose="02020603050405020304" pitchFamily="18" charset="0"/>
              </a:rPr>
              <a:t> (MCU) </a:t>
            </a:r>
            <a:r>
              <a:rPr lang="en-US" b="1" dirty="0" smtClean="0">
                <a:solidFill>
                  <a:srgbClr val="0070C0"/>
                </a:solidFill>
                <a:latin typeface="Times New Roman" panose="02020603050405020304" pitchFamily="18" charset="0"/>
                <a:cs typeface="Times New Roman" panose="02020603050405020304" pitchFamily="18" charset="0"/>
              </a:rPr>
              <a:t>:</a:t>
            </a:r>
          </a:p>
          <a:p>
            <a:pPr marL="457200" lvl="1" indent="0" algn="just">
              <a:lnSpc>
                <a:spcPct val="150000"/>
              </a:lnSpc>
              <a:buNone/>
            </a:pPr>
            <a:r>
              <a:rPr lang="vi-VN" sz="1800" dirty="0" smtClean="0">
                <a:solidFill>
                  <a:srgbClr val="0070C0"/>
                </a:solidFill>
                <a:latin typeface="Times New Roman" panose="02020603050405020304" pitchFamily="18" charset="0"/>
                <a:cs typeface="Times New Roman" panose="02020603050405020304" pitchFamily="18" charset="0"/>
              </a:rPr>
              <a:t>Là </a:t>
            </a:r>
            <a:r>
              <a:rPr lang="vi-VN" sz="1800" dirty="0">
                <a:solidFill>
                  <a:srgbClr val="0070C0"/>
                </a:solidFill>
                <a:latin typeface="Times New Roman" panose="02020603050405020304" pitchFamily="18" charset="0"/>
                <a:cs typeface="Times New Roman" panose="02020603050405020304" pitchFamily="18" charset="0"/>
              </a:rPr>
              <a:t>thiết bị điều khiển đa điểm, cho phép kết nối nhiều thiết bị đầu cuối (Endpoint) cùng tham gia vào một phiên làm việc hội nghị truyền hình. Hình ảnh, âm thanh từ các thiết bị đầu cuối được nhận về, trộn và chia hình hiển thị theo yêu cầu của người quản lý hệ </a:t>
            </a:r>
            <a:r>
              <a:rPr lang="vi-VN" sz="1800" dirty="0" smtClean="0">
                <a:solidFill>
                  <a:srgbClr val="0070C0"/>
                </a:solidFill>
                <a:latin typeface="Times New Roman" panose="02020603050405020304" pitchFamily="18" charset="0"/>
                <a:cs typeface="Times New Roman" panose="02020603050405020304" pitchFamily="18" charset="0"/>
              </a:rPr>
              <a:t>thống</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Call Manager:</a:t>
            </a:r>
            <a:endParaRPr lang="en-US" b="1"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vi-VN" sz="1800" dirty="0">
                <a:solidFill>
                  <a:srgbClr val="0070C0"/>
                </a:solidFill>
                <a:latin typeface="Times New Roman" panose="02020603050405020304" pitchFamily="18" charset="0"/>
                <a:cs typeface="Times New Roman" panose="02020603050405020304" pitchFamily="18" charset="0"/>
              </a:rPr>
              <a:t>Cung cấp </a:t>
            </a:r>
            <a:r>
              <a:rPr lang="en-US" sz="1800" dirty="0" smtClean="0">
                <a:solidFill>
                  <a:srgbClr val="0070C0"/>
                </a:solidFill>
                <a:latin typeface="Times New Roman" panose="02020603050405020304" pitchFamily="18" charset="0"/>
                <a:cs typeface="Times New Roman" panose="02020603050405020304" pitchFamily="18" charset="0"/>
              </a:rPr>
              <a:t>khả năng </a:t>
            </a:r>
            <a:r>
              <a:rPr lang="vi-VN" sz="1800" dirty="0" smtClean="0">
                <a:solidFill>
                  <a:srgbClr val="0070C0"/>
                </a:solidFill>
                <a:latin typeface="Times New Roman" panose="02020603050405020304" pitchFamily="18" charset="0"/>
                <a:cs typeface="Times New Roman" panose="02020603050405020304" pitchFamily="18" charset="0"/>
              </a:rPr>
              <a:t>đăng </a:t>
            </a:r>
            <a:r>
              <a:rPr lang="vi-VN" sz="1800" dirty="0">
                <a:solidFill>
                  <a:srgbClr val="0070C0"/>
                </a:solidFill>
                <a:latin typeface="Times New Roman" panose="02020603050405020304" pitchFamily="18" charset="0"/>
                <a:cs typeface="Times New Roman" panose="02020603050405020304" pitchFamily="18" charset="0"/>
              </a:rPr>
              <a:t>ký </a:t>
            </a:r>
            <a:r>
              <a:rPr lang="en-US" sz="1800" dirty="0" smtClean="0">
                <a:solidFill>
                  <a:srgbClr val="0070C0"/>
                </a:solidFill>
                <a:latin typeface="Times New Roman" panose="02020603050405020304" pitchFamily="18" charset="0"/>
                <a:cs typeface="Times New Roman" panose="02020603050405020304" pitchFamily="18" charset="0"/>
              </a:rPr>
              <a:t>cho các thiết bị đầu cuối</a:t>
            </a:r>
            <a:r>
              <a:rPr lang="vi-VN" sz="1800" dirty="0" smtClean="0">
                <a:solidFill>
                  <a:srgbClr val="0070C0"/>
                </a:solidFill>
                <a:latin typeface="Times New Roman" panose="02020603050405020304" pitchFamily="18" charset="0"/>
                <a:cs typeface="Times New Roman" panose="02020603050405020304" pitchFamily="18" charset="0"/>
              </a:rPr>
              <a:t>, </a:t>
            </a:r>
            <a:r>
              <a:rPr lang="vi-VN" sz="1800" dirty="0">
                <a:solidFill>
                  <a:srgbClr val="0070C0"/>
                </a:solidFill>
                <a:latin typeface="Times New Roman" panose="02020603050405020304" pitchFamily="18" charset="0"/>
                <a:cs typeface="Times New Roman" panose="02020603050405020304" pitchFamily="18" charset="0"/>
              </a:rPr>
              <a:t>xử lý cuộc </a:t>
            </a:r>
            <a:r>
              <a:rPr lang="vi-VN" sz="1800" dirty="0" smtClean="0">
                <a:solidFill>
                  <a:srgbClr val="0070C0"/>
                </a:solidFill>
                <a:latin typeface="Times New Roman" panose="02020603050405020304" pitchFamily="18" charset="0"/>
                <a:cs typeface="Times New Roman" panose="02020603050405020304" pitchFamily="18" charset="0"/>
              </a:rPr>
              <a:t>gọi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smtClean="0">
                <a:solidFill>
                  <a:srgbClr val="0070C0"/>
                </a:solidFill>
                <a:latin typeface="Times New Roman" panose="02020603050405020304" pitchFamily="18" charset="0"/>
                <a:cs typeface="Times New Roman" panose="02020603050405020304" pitchFamily="18" charset="0"/>
              </a:rPr>
              <a:t>và q</a:t>
            </a:r>
            <a:r>
              <a:rPr lang="vi-VN" sz="1800" dirty="0" smtClean="0">
                <a:solidFill>
                  <a:srgbClr val="0070C0"/>
                </a:solidFill>
                <a:latin typeface="Times New Roman" panose="02020603050405020304" pitchFamily="18" charset="0"/>
                <a:cs typeface="Times New Roman" panose="02020603050405020304" pitchFamily="18" charset="0"/>
              </a:rPr>
              <a:t>uản </a:t>
            </a:r>
            <a:r>
              <a:rPr lang="vi-VN" sz="1800" dirty="0">
                <a:solidFill>
                  <a:srgbClr val="0070C0"/>
                </a:solidFill>
                <a:latin typeface="Times New Roman" panose="02020603050405020304" pitchFamily="18" charset="0"/>
                <a:cs typeface="Times New Roman" panose="02020603050405020304" pitchFamily="18" charset="0"/>
              </a:rPr>
              <a:t>lý nguồn tài </a:t>
            </a:r>
            <a:r>
              <a:rPr lang="vi-VN" sz="1800" dirty="0" smtClean="0">
                <a:solidFill>
                  <a:srgbClr val="0070C0"/>
                </a:solidFill>
                <a:latin typeface="Times New Roman" panose="02020603050405020304" pitchFamily="18" charset="0"/>
                <a:cs typeface="Times New Roman" panose="02020603050405020304" pitchFamily="18" charset="0"/>
              </a:rPr>
              <a:t>nguyên</a:t>
            </a:r>
            <a:r>
              <a:rPr lang="en-US" sz="1800" dirty="0" smtClean="0">
                <a:solidFill>
                  <a:srgbClr val="0070C0"/>
                </a:solidFill>
                <a:latin typeface="Times New Roman" panose="02020603050405020304" pitchFamily="18" charset="0"/>
                <a:cs typeface="Times New Roman" panose="02020603050405020304" pitchFamily="18" charset="0"/>
              </a:rPr>
              <a:t> đa phương tiện</a:t>
            </a:r>
            <a:endParaRPr lang="en-US"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13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8</a:t>
            </a:fld>
            <a:endParaRPr lang="en-US">
              <a:solidFill>
                <a:prstClr val="black">
                  <a:tint val="75000"/>
                </a:prstClr>
              </a:solidFill>
            </a:endParaRPr>
          </a:p>
        </p:txBody>
      </p:sp>
      <p:grpSp>
        <p:nvGrpSpPr>
          <p:cNvPr id="6" name="Group 5">
            <a:extLst>
              <a:ext uri="{FF2B5EF4-FFF2-40B4-BE49-F238E27FC236}">
                <a16:creationId xmlns:a16="http://schemas.microsoft.com/office/drawing/2014/main" id="{BEF22BF8-C5D1-4507-BD04-83A1D3FA724A}"/>
              </a:ext>
            </a:extLst>
          </p:cNvPr>
          <p:cNvGrpSpPr/>
          <p:nvPr/>
        </p:nvGrpSpPr>
        <p:grpSpPr>
          <a:xfrm>
            <a:off x="-47625" y="-42863"/>
            <a:ext cx="12239625" cy="6980238"/>
            <a:chOff x="-47625" y="-42863"/>
            <a:chExt cx="12239625" cy="6980238"/>
          </a:xfrm>
        </p:grpSpPr>
        <p:pic>
          <p:nvPicPr>
            <p:cNvPr id="8" name="Picture 11" descr="reallife1">
              <a:extLst>
                <a:ext uri="{FF2B5EF4-FFF2-40B4-BE49-F238E27FC236}">
                  <a16:creationId xmlns:a16="http://schemas.microsoft.com/office/drawing/2014/main" id="{9422DBD6-DF00-49F3-B832-94F17D4D8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descr="Header">
              <a:extLst>
                <a:ext uri="{FF2B5EF4-FFF2-40B4-BE49-F238E27FC236}">
                  <a16:creationId xmlns:a16="http://schemas.microsoft.com/office/drawing/2014/main" id="{D1CC102A-89EC-465B-8DE7-214CD5000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148681B1-EAB2-45E4-BE3D-6FB9B3D8D075}"/>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21AE6319-7BA4-4ADD-9018-DDE6E32BF57B}"/>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9265"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704718"/>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CÁC THÀNH PHẦN CỦA GIẢI PHÁP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Content Placeholder 5"/>
          <p:cNvSpPr>
            <a:spLocks noGrp="1"/>
          </p:cNvSpPr>
          <p:nvPr>
            <p:ph idx="1"/>
          </p:nvPr>
        </p:nvSpPr>
        <p:spPr>
          <a:xfrm>
            <a:off x="838200" y="2139525"/>
            <a:ext cx="10515600" cy="4171315"/>
          </a:xfrm>
        </p:spPr>
        <p:txBody>
          <a:bodyPr>
            <a:noAutofit/>
          </a:bodyPr>
          <a:lstStyle/>
          <a:p>
            <a:pPr lvl="0"/>
            <a:r>
              <a:rPr lang="en-US" b="1" dirty="0" err="1">
                <a:solidFill>
                  <a:srgbClr val="0070C0"/>
                </a:solidFill>
                <a:latin typeface="Times New Roman" panose="02020603050405020304" pitchFamily="18" charset="0"/>
                <a:cs typeface="Times New Roman" panose="02020603050405020304" pitchFamily="18" charset="0"/>
              </a:rPr>
              <a:t>Thiết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bị</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cuối</a:t>
            </a:r>
            <a:r>
              <a:rPr lang="en-US" b="1" dirty="0">
                <a:solidFill>
                  <a:srgbClr val="0070C0"/>
                </a:solidFill>
                <a:latin typeface="Times New Roman" panose="02020603050405020304" pitchFamily="18" charset="0"/>
                <a:cs typeface="Times New Roman" panose="02020603050405020304" pitchFamily="18" charset="0"/>
              </a:rPr>
              <a:t> (End-point):</a:t>
            </a:r>
            <a:endParaRPr lang="en-US" dirty="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Gồm</a:t>
            </a:r>
            <a:r>
              <a:rPr lang="en-US" sz="1800" dirty="0">
                <a:solidFill>
                  <a:srgbClr val="0070C0"/>
                </a:solidFill>
                <a:latin typeface="Times New Roman" panose="02020603050405020304" pitchFamily="18" charset="0"/>
                <a:cs typeface="Times New Roman" panose="02020603050405020304" pitchFamily="18" charset="0"/>
              </a:rPr>
              <a:t>: camera </a:t>
            </a:r>
            <a:r>
              <a:rPr lang="en-US" sz="1800" dirty="0" err="1">
                <a:solidFill>
                  <a:srgbClr val="0070C0"/>
                </a:solidFill>
                <a:latin typeface="Times New Roman" panose="02020603050405020304" pitchFamily="18" charset="0"/>
                <a:cs typeface="Times New Roman" panose="02020603050405020304" pitchFamily="18" charset="0"/>
              </a:rPr>
              <a:t>độ</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phân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HD; micro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hướng</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thiết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bị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giải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tử</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phương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tiện</a:t>
            </a:r>
            <a:r>
              <a:rPr lang="en-US" sz="1800" dirty="0">
                <a:solidFill>
                  <a:srgbClr val="0070C0"/>
                </a:solidFill>
                <a:latin typeface="Times New Roman" panose="02020603050405020304" pitchFamily="18" charset="0"/>
                <a:cs typeface="Times New Roman" panose="02020603050405020304" pitchFamily="18" charset="0"/>
              </a:rPr>
              <a:t> (Codec); </a:t>
            </a:r>
            <a:r>
              <a:rPr lang="en-US" sz="1800" dirty="0" err="1">
                <a:solidFill>
                  <a:srgbClr val="0070C0"/>
                </a:solidFill>
                <a:latin typeface="Times New Roman" panose="02020603050405020304" pitchFamily="18" charset="0"/>
                <a:cs typeface="Times New Roman" panose="02020603050405020304" pitchFamily="18" charset="0"/>
              </a:rPr>
              <a:t>điều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khiển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endParaRPr lang="en-US" sz="1800"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chức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năng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nhận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ảnh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âm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thanh</a:t>
            </a:r>
            <a:r>
              <a:rPr lang="en-US" sz="1800" dirty="0">
                <a:solidFill>
                  <a:srgbClr val="0070C0"/>
                </a:solidFill>
                <a:latin typeface="Times New Roman" panose="02020603050405020304" pitchFamily="18" charset="0"/>
                <a:cs typeface="Times New Roman" panose="02020603050405020304" pitchFamily="18" charset="0"/>
              </a:rPr>
              <a:t> (qua camera, micro) </a:t>
            </a:r>
            <a:r>
              <a:rPr lang="en-US" sz="1800" dirty="0" err="1">
                <a:solidFill>
                  <a:srgbClr val="0070C0"/>
                </a:solidFill>
                <a:latin typeface="Times New Roman" panose="02020603050405020304" pitchFamily="18" charset="0"/>
                <a:cs typeface="Times New Roman" panose="02020603050405020304" pitchFamily="18" charset="0"/>
              </a:rPr>
              <a:t>mã</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hóa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chúng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rồi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chuyển</a:t>
            </a:r>
            <a:r>
              <a:rPr lang="en-US" sz="1800" dirty="0">
                <a:solidFill>
                  <a:srgbClr val="0070C0"/>
                </a:solidFill>
                <a:latin typeface="Times New Roman" panose="02020603050405020304" pitchFamily="18" charset="0"/>
                <a:cs typeface="Times New Roman" panose="02020603050405020304" pitchFamily="18" charset="0"/>
              </a:rPr>
              <a:t> qua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diện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mạng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còn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cổng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giao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tiếp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(PC, Laptop) </a:t>
            </a:r>
            <a:r>
              <a:rPr lang="en-US" sz="1800" dirty="0" err="1">
                <a:solidFill>
                  <a:srgbClr val="0070C0"/>
                </a:solidFill>
                <a:latin typeface="Times New Roman" panose="02020603050405020304" pitchFamily="18" charset="0"/>
                <a:cs typeface="Times New Roman" panose="02020603050405020304" pitchFamily="18" charset="0"/>
              </a:rPr>
              <a:t>cho</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phép</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kết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nối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và</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trình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chiếu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tài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liệu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từ</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máy</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tính</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của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điểm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đó</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tới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các</a:t>
            </a:r>
            <a:r>
              <a:rPr lang="en-US" sz="1800" dirty="0">
                <a:solidFill>
                  <a:srgbClr val="0070C0"/>
                </a:solidFill>
                <a:latin typeface="Times New Roman" panose="02020603050405020304" pitchFamily="18" charset="0"/>
                <a:cs typeface="Times New Roman" panose="02020603050405020304" pitchFamily="18" charset="0"/>
              </a:rPr>
              <a:t> Endpoint </a:t>
            </a:r>
            <a:r>
              <a:rPr lang="en-US" sz="1800" dirty="0" err="1">
                <a:solidFill>
                  <a:srgbClr val="0070C0"/>
                </a:solidFill>
                <a:latin typeface="Times New Roman" panose="02020603050405020304" pitchFamily="18" charset="0"/>
                <a:cs typeface="Times New Roman" panose="02020603050405020304" pitchFamily="18" charset="0"/>
              </a:rPr>
              <a:t>đầu</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xa</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trong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cùng</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một</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phiên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làm</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việc</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hội</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nghị</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truyền</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err="1" smtClean="0">
                <a:solidFill>
                  <a:srgbClr val="0070C0"/>
                </a:solidFill>
                <a:latin typeface="Times New Roman" panose="02020603050405020304" pitchFamily="18" charset="0"/>
                <a:cs typeface="Times New Roman" panose="02020603050405020304" pitchFamily="18" charset="0"/>
              </a:rPr>
              <a:t>hình</a:t>
            </a:r>
            <a:endParaRPr lang="en-US" sz="1800" dirty="0" smtClean="0">
              <a:solidFill>
                <a:srgbClr val="0070C0"/>
              </a:solidFill>
              <a:latin typeface="Times New Roman" panose="02020603050405020304" pitchFamily="18" charset="0"/>
              <a:cs typeface="Times New Roman" panose="02020603050405020304" pitchFamily="18" charset="0"/>
            </a:endParaRPr>
          </a:p>
          <a:p>
            <a:pPr lvl="0"/>
            <a:r>
              <a:rPr lang="en-US" b="1" dirty="0" err="1" smtClean="0">
                <a:solidFill>
                  <a:srgbClr val="0070C0"/>
                </a:solidFill>
                <a:latin typeface="Times New Roman" panose="02020603050405020304" pitchFamily="18" charset="0"/>
                <a:cs typeface="Times New Roman" panose="02020603050405020304" pitchFamily="18" charset="0"/>
              </a:rPr>
              <a:t>Thiết</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bị</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smtClean="0">
                <a:solidFill>
                  <a:srgbClr val="0070C0"/>
                </a:solidFill>
                <a:latin typeface="Times New Roman" panose="02020603050405020304" pitchFamily="18" charset="0"/>
                <a:cs typeface="Times New Roman" panose="02020603050405020304" pitchFamily="18" charset="0"/>
              </a:rPr>
              <a:t>ngoại</a:t>
            </a:r>
            <a:r>
              <a:rPr lang="en-US" b="1" dirty="0" smtClean="0">
                <a:solidFill>
                  <a:srgbClr val="0070C0"/>
                </a:solidFill>
                <a:latin typeface="Times New Roman" panose="02020603050405020304" pitchFamily="18" charset="0"/>
                <a:cs typeface="Times New Roman" panose="02020603050405020304" pitchFamily="18" charset="0"/>
              </a:rPr>
              <a:t> vi :</a:t>
            </a:r>
          </a:p>
          <a:p>
            <a:pPr marL="457200" lvl="1" indent="0" algn="just">
              <a:lnSpc>
                <a:spcPct val="150000"/>
              </a:lnSpc>
              <a:buNone/>
            </a:pPr>
            <a:r>
              <a:rPr lang="en-US" sz="1800" dirty="0" err="1" smtClean="0">
                <a:solidFill>
                  <a:srgbClr val="0070C0"/>
                </a:solidFill>
                <a:latin typeface="Times New Roman" panose="02020603050405020304" pitchFamily="18" charset="0"/>
                <a:cs typeface="Times New Roman" panose="02020603050405020304" pitchFamily="18" charset="0"/>
              </a:rPr>
              <a:t>Gồm</a:t>
            </a:r>
            <a:r>
              <a:rPr lang="en-US" sz="1800" dirty="0" smtClean="0">
                <a:solidFill>
                  <a:srgbClr val="0070C0"/>
                </a:solidFill>
                <a:latin typeface="Times New Roman" panose="02020603050405020304" pitchFamily="18" charset="0"/>
                <a:cs typeface="Times New Roman" panose="02020603050405020304" pitchFamily="18" charset="0"/>
              </a:rPr>
              <a:t> </a:t>
            </a:r>
            <a:r>
              <a:rPr lang="en-US" sz="1800" dirty="0" err="1">
                <a:solidFill>
                  <a:srgbClr val="0070C0"/>
                </a:solidFill>
                <a:latin typeface="Times New Roman" panose="02020603050405020304" pitchFamily="18" charset="0"/>
                <a:cs typeface="Times New Roman" panose="02020603050405020304" pitchFamily="18" charset="0"/>
              </a:rPr>
              <a:t>loa</a:t>
            </a:r>
            <a:r>
              <a:rPr lang="en-US" sz="1800" dirty="0">
                <a:solidFill>
                  <a:srgbClr val="0070C0"/>
                </a:solidFill>
                <a:latin typeface="Times New Roman" panose="02020603050405020304" pitchFamily="18" charset="0"/>
                <a:cs typeface="Times New Roman" panose="02020603050405020304" pitchFamily="18" charset="0"/>
              </a:rPr>
              <a:t>, mixer, </a:t>
            </a:r>
            <a:r>
              <a:rPr lang="en-US" sz="1800" dirty="0" smtClean="0">
                <a:solidFill>
                  <a:srgbClr val="0070C0"/>
                </a:solidFill>
                <a:latin typeface="Times New Roman" panose="02020603050405020304" pitchFamily="18" charset="0"/>
                <a:cs typeface="Times New Roman" panose="02020603050405020304" pitchFamily="18" charset="0"/>
              </a:rPr>
              <a:t>TV </a:t>
            </a:r>
          </a:p>
          <a:p>
            <a:pPr lvl="0"/>
            <a:endParaRPr lang="en-US" dirty="0" smtClean="0">
              <a:solidFill>
                <a:srgbClr val="0070C0"/>
              </a:solidFill>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1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4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2223008"/>
            <a:ext cx="4554415" cy="4311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A9D79FF2-BD62-4EF9-B825-FD106F1A8CC9}" type="slidenum">
              <a:rPr lang="en-US" smtClean="0">
                <a:solidFill>
                  <a:prstClr val="black">
                    <a:tint val="75000"/>
                  </a:prstClr>
                </a:solidFill>
              </a:rPr>
              <a:pPr/>
              <a:t>9</a:t>
            </a:fld>
            <a:endParaRPr lang="en-US">
              <a:solidFill>
                <a:prstClr val="black">
                  <a:tint val="75000"/>
                </a:prstClr>
              </a:solidFill>
            </a:endParaRPr>
          </a:p>
        </p:txBody>
      </p:sp>
      <p:grpSp>
        <p:nvGrpSpPr>
          <p:cNvPr id="6" name="Group 5">
            <a:extLst>
              <a:ext uri="{FF2B5EF4-FFF2-40B4-BE49-F238E27FC236}">
                <a16:creationId xmlns:a16="http://schemas.microsoft.com/office/drawing/2014/main" id="{DA611639-B67D-43CF-89FD-4103F58A3971}"/>
              </a:ext>
            </a:extLst>
          </p:cNvPr>
          <p:cNvGrpSpPr/>
          <p:nvPr/>
        </p:nvGrpSpPr>
        <p:grpSpPr>
          <a:xfrm>
            <a:off x="-47625" y="-42863"/>
            <a:ext cx="12239625" cy="6980238"/>
            <a:chOff x="-47625" y="-42863"/>
            <a:chExt cx="12239625" cy="6980238"/>
          </a:xfrm>
        </p:grpSpPr>
        <p:pic>
          <p:nvPicPr>
            <p:cNvPr id="7" name="Picture 11" descr="reallife1">
              <a:extLst>
                <a:ext uri="{FF2B5EF4-FFF2-40B4-BE49-F238E27FC236}">
                  <a16:creationId xmlns:a16="http://schemas.microsoft.com/office/drawing/2014/main" id="{9B48E09D-142B-4215-81C1-978F9CDBE8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
            <a:stretch>
              <a:fillRect/>
            </a:stretch>
          </p:blipFill>
          <p:spPr bwMode="auto">
            <a:xfrm>
              <a:off x="0" y="5648325"/>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Header">
              <a:extLst>
                <a:ext uri="{FF2B5EF4-FFF2-40B4-BE49-F238E27FC236}">
                  <a16:creationId xmlns:a16="http://schemas.microsoft.com/office/drawing/2014/main" id="{5815E307-EC72-403A-A27C-373DA37CCF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8" y="-42863"/>
              <a:ext cx="12206288"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75DF22C8-C745-491F-884C-BB3FD776FD93}"/>
                </a:ext>
              </a:extLst>
            </p:cNvPr>
            <p:cNvSpPr txBox="1">
              <a:spLocks noChangeArrowheads="1"/>
            </p:cNvSpPr>
            <p:nvPr/>
          </p:nvSpPr>
          <p:spPr bwMode="auto">
            <a:xfrm>
              <a:off x="4952866" y="33338"/>
              <a:ext cx="600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altLang="en-US" sz="2000" kern="0" dirty="0">
                  <a:solidFill>
                    <a:srgbClr val="000099"/>
                  </a:solidFill>
                  <a:latin typeface="Times New Roman" panose="02020603050405020304" pitchFamily="18" charset="0"/>
                  <a:cs typeface="Times New Roman" panose="02020603050405020304" pitchFamily="18" charset="0"/>
                </a:rPr>
                <a:t>TẬP ĐOÀN BƯU CHÍNH VIỄN THÔNG VIỆT NAM</a:t>
              </a:r>
              <a:br>
                <a:rPr lang="en-US" altLang="en-US" sz="2000" kern="0" dirty="0">
                  <a:solidFill>
                    <a:srgbClr val="000099"/>
                  </a:solidFill>
                  <a:latin typeface="Times New Roman" panose="02020603050405020304" pitchFamily="18" charset="0"/>
                  <a:cs typeface="Times New Roman" panose="02020603050405020304" pitchFamily="18" charset="0"/>
                </a:rPr>
              </a:br>
              <a:r>
                <a:rPr lang="en-US" altLang="en-US" sz="2000" b="1" kern="0" dirty="0">
                  <a:solidFill>
                    <a:srgbClr val="000099"/>
                  </a:solidFill>
                  <a:latin typeface="Times New Roman" panose="02020603050405020304" pitchFamily="18" charset="0"/>
                  <a:cs typeface="Times New Roman" panose="02020603050405020304" pitchFamily="18" charset="0"/>
                </a:rPr>
                <a:t>VNPT BÌNH DƯƠNG</a:t>
              </a:r>
            </a:p>
          </p:txBody>
        </p:sp>
        <p:graphicFrame>
          <p:nvGraphicFramePr>
            <p:cNvPr id="12" name="Object 50">
              <a:extLst>
                <a:ext uri="{FF2B5EF4-FFF2-40B4-BE49-F238E27FC236}">
                  <a16:creationId xmlns:a16="http://schemas.microsoft.com/office/drawing/2014/main" id="{4D4A3E2F-7ED1-4F68-972C-E97F747035BE}"/>
                </a:ext>
              </a:extLst>
            </p:cNvPr>
            <p:cNvGraphicFramePr>
              <a:graphicFrameLocks noChangeAspect="1"/>
            </p:cNvGraphicFramePr>
            <p:nvPr>
              <p:extLst>
                <p:ext uri="{D42A27DB-BD31-4B8C-83A1-F6EECF244321}">
                  <p14:modId xmlns:p14="http://schemas.microsoft.com/office/powerpoint/2010/main" val="1712662545"/>
                </p:ext>
              </p:extLst>
            </p:nvPr>
          </p:nvGraphicFramePr>
          <p:xfrm>
            <a:off x="-47625" y="947738"/>
            <a:ext cx="12239625" cy="76200"/>
          </p:xfrm>
          <a:graphic>
            <a:graphicData uri="http://schemas.openxmlformats.org/presentationml/2006/ole">
              <mc:AlternateContent xmlns:mc="http://schemas.openxmlformats.org/markup-compatibility/2006">
                <mc:Choice xmlns:v="urn:schemas-microsoft-com:vml" Requires="v">
                  <p:oleObj spid="_x0000_s10289" r:id="rId6" imgW="4343400" imgH="609600" progId="CorelDRAW.Graphic.11">
                    <p:embed/>
                  </p:oleObj>
                </mc:Choice>
                <mc:Fallback>
                  <p:oleObj r:id="rId6" imgW="4343400" imgH="609600" progId="CorelDRAW.Graphic.11">
                    <p:embed/>
                    <p:pic>
                      <p:nvPicPr>
                        <p:cNvPr id="13" name="Object 50">
                          <a:extLst>
                            <a:ext uri="{FF2B5EF4-FFF2-40B4-BE49-F238E27FC236}">
                              <a16:creationId xmlns:a16="http://schemas.microsoft.com/office/drawing/2014/main" id="{25E11F56-CCE4-4780-A9BF-99FE667B1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9108"/>
                        <a:stretch>
                          <a:fillRect/>
                        </a:stretch>
                      </p:blipFill>
                      <p:spPr bwMode="auto">
                        <a:xfrm>
                          <a:off x="-47625" y="947738"/>
                          <a:ext cx="12239625" cy="76200"/>
                        </a:xfrm>
                        <a:prstGeom prst="rect">
                          <a:avLst/>
                        </a:prstGeom>
                        <a:noFill/>
                        <a:ln>
                          <a:noFill/>
                        </a:ln>
                        <a:extLst/>
                      </p:spPr>
                    </p:pic>
                  </p:oleObj>
                </mc:Fallback>
              </mc:AlternateContent>
            </a:graphicData>
          </a:graphic>
        </p:graphicFrame>
      </p:grpSp>
      <p:sp>
        <p:nvSpPr>
          <p:cNvPr id="13" name="Title 4"/>
          <p:cNvSpPr>
            <a:spLocks noGrp="1"/>
          </p:cNvSpPr>
          <p:nvPr>
            <p:ph type="title"/>
          </p:nvPr>
        </p:nvSpPr>
        <p:spPr>
          <a:xfrm>
            <a:off x="1676400" y="677417"/>
            <a:ext cx="10515600" cy="1325563"/>
          </a:xfrm>
        </p:spPr>
        <p:txBody>
          <a:bodyPr/>
          <a:lstStyle/>
          <a:p>
            <a:pPr algn="r"/>
            <a:r>
              <a:rPr lang="en-US" dirty="0" smtClean="0">
                <a:solidFill>
                  <a:srgbClr val="0070C0"/>
                </a:solidFill>
                <a:latin typeface="Times New Roman" panose="02020603050405020304" pitchFamily="18" charset="0"/>
                <a:cs typeface="Times New Roman" panose="02020603050405020304" pitchFamily="18" charset="0"/>
              </a:rPr>
              <a:t>MCU </a:t>
            </a:r>
            <a:r>
              <a:rPr lang="en-US" smtClean="0">
                <a:solidFill>
                  <a:srgbClr val="0070C0"/>
                </a:solidFill>
                <a:latin typeface="Times New Roman" panose="02020603050405020304" pitchFamily="18" charset="0"/>
                <a:cs typeface="Times New Roman" panose="02020603050405020304" pitchFamily="18" charset="0"/>
              </a:rPr>
              <a:t>- Cisco </a:t>
            </a:r>
            <a:r>
              <a:rPr lang="en-US" dirty="0" smtClean="0">
                <a:solidFill>
                  <a:srgbClr val="0070C0"/>
                </a:solidFill>
                <a:latin typeface="Times New Roman" panose="02020603050405020304" pitchFamily="18" charset="0"/>
                <a:cs typeface="Times New Roman" panose="02020603050405020304" pitchFamily="18" charset="0"/>
              </a:rPr>
              <a:t>Meeting Server</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4" name="Picture 2" descr="Cisco Meeting Server 10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456" y="2273301"/>
            <a:ext cx="5887085" cy="15059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9"/>
          <a:stretch>
            <a:fillRect/>
          </a:stretch>
        </p:blipFill>
        <p:spPr>
          <a:xfrm>
            <a:off x="2824160" y="4051396"/>
            <a:ext cx="6715625" cy="2079278"/>
          </a:xfrm>
          <a:prstGeom prst="rect">
            <a:avLst/>
          </a:prstGeom>
        </p:spPr>
      </p:pic>
    </p:spTree>
    <p:extLst>
      <p:ext uri="{BB962C8B-B14F-4D97-AF65-F5344CB8AC3E}">
        <p14:creationId xmlns:p14="http://schemas.microsoft.com/office/powerpoint/2010/main" val="3687481976"/>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B2AE2E5F-D487-47D5-8CEE-4591C9F17C0E}" vid="{C6A88C46-034D-40D0-BC92-E1B4CAAB2E55}"/>
    </a:ext>
  </a:extLst>
</a:theme>
</file>

<file path=ppt/theme/theme2.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B2AE2E5F-D487-47D5-8CEE-4591C9F17C0E}" vid="{C6A88C46-034D-40D0-BC92-E1B4CAAB2E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2301</TotalTime>
  <Words>1150</Words>
  <Application>Microsoft Office PowerPoint</Application>
  <PresentationFormat>Widescreen</PresentationFormat>
  <Paragraphs>194</Paragraphs>
  <Slides>22</Slides>
  <Notes>22</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Theme1</vt:lpstr>
      <vt:lpstr>1_Theme1</vt:lpstr>
      <vt:lpstr>CorelDRAW.Graphic.11</vt:lpstr>
      <vt:lpstr>PowerPoint Presentation</vt:lpstr>
      <vt:lpstr>NỘI DUNG TRÌNH BÀY</vt:lpstr>
      <vt:lpstr>NỘI DUNG TRÌNH BÀY</vt:lpstr>
      <vt:lpstr>YÊU CẦU</vt:lpstr>
      <vt:lpstr>MÔ HÌNH ĐỀ XUẤT</vt:lpstr>
      <vt:lpstr>NỘI DUNG TRÌNH BÀY</vt:lpstr>
      <vt:lpstr>CÁC THÀNH PHẦN CỦA GIẢI PHÁP </vt:lpstr>
      <vt:lpstr>CÁC THÀNH PHẦN CỦA GIẢI PHÁP </vt:lpstr>
      <vt:lpstr>MCU - Cisco Meeting Server</vt:lpstr>
      <vt:lpstr>Call Manager - CUCM</vt:lpstr>
      <vt:lpstr>Đặc điểm của CUCM</vt:lpstr>
      <vt:lpstr>Đặc điểm của Cisco Meeting Server</vt:lpstr>
      <vt:lpstr>End-points</vt:lpstr>
      <vt:lpstr>Danh mục thiết bị &amp; License</vt:lpstr>
      <vt:lpstr>Băng thông tối thiểu</vt:lpstr>
      <vt:lpstr>NỘI DUNG TRÌNH BÀY</vt:lpstr>
      <vt:lpstr>Khả năng mở rộng của hệ thống</vt:lpstr>
      <vt:lpstr>NỘI DUNG TRÌNH BÀY</vt:lpstr>
      <vt:lpstr>Lợi ích mang lại</vt:lpstr>
      <vt:lpstr>NỘI DUNG TRÌNH BÀY</vt:lpstr>
      <vt:lpstr>Kế hoạch triển khai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dc:creator>
  <cp:lastModifiedBy>Thịnh Nguyễn Phú</cp:lastModifiedBy>
  <cp:revision>455</cp:revision>
  <dcterms:created xsi:type="dcterms:W3CDTF">2016-01-10T11:49:32Z</dcterms:created>
  <dcterms:modified xsi:type="dcterms:W3CDTF">2018-10-22T04:57:11Z</dcterms:modified>
</cp:coreProperties>
</file>