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2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9"/>
  </p:notesMasterIdLst>
  <p:sldIdLst>
    <p:sldId id="269" r:id="rId3"/>
    <p:sldId id="270" r:id="rId4"/>
    <p:sldId id="284" r:id="rId5"/>
    <p:sldId id="285" r:id="rId6"/>
    <p:sldId id="287" r:id="rId7"/>
    <p:sldId id="309" r:id="rId8"/>
    <p:sldId id="288" r:id="rId9"/>
    <p:sldId id="295" r:id="rId10"/>
    <p:sldId id="304" r:id="rId11"/>
    <p:sldId id="305" r:id="rId12"/>
    <p:sldId id="289" r:id="rId13"/>
    <p:sldId id="290" r:id="rId14"/>
    <p:sldId id="294" r:id="rId15"/>
    <p:sldId id="291" r:id="rId16"/>
    <p:sldId id="292" r:id="rId17"/>
    <p:sldId id="310" r:id="rId18"/>
    <p:sldId id="311" r:id="rId19"/>
    <p:sldId id="298" r:id="rId20"/>
    <p:sldId id="297" r:id="rId21"/>
    <p:sldId id="299" r:id="rId22"/>
    <p:sldId id="300" r:id="rId23"/>
    <p:sldId id="306" r:id="rId24"/>
    <p:sldId id="301" r:id="rId25"/>
    <p:sldId id="302" r:id="rId26"/>
    <p:sldId id="312"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AA906"/>
    <a:srgbClr val="F98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364" autoAdjust="0"/>
  </p:normalViewPr>
  <p:slideViewPr>
    <p:cSldViewPr snapToGrid="0">
      <p:cViewPr varScale="1">
        <p:scale>
          <a:sx n="75" d="100"/>
          <a:sy n="75" d="100"/>
        </p:scale>
        <p:origin x="-57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158E59-B4C4-4B1C-B409-5399F0FB1D46}" type="datetimeFigureOut">
              <a:rPr lang="en-US" smtClean="0"/>
              <a:t>10/23/2018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77CA2-62D7-4D87-88DA-01E77E70746E}" type="slidenum">
              <a:rPr lang="en-US" smtClean="0"/>
              <a:t>‹#›</a:t>
            </a:fld>
            <a:endParaRPr lang="en-US"/>
          </a:p>
        </p:txBody>
      </p:sp>
    </p:spTree>
    <p:extLst>
      <p:ext uri="{BB962C8B-B14F-4D97-AF65-F5344CB8AC3E}">
        <p14:creationId xmlns:p14="http://schemas.microsoft.com/office/powerpoint/2010/main" val="37164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77CA2-62D7-4D87-88DA-01E77E70746E}" type="slidenum">
              <a:rPr lang="en-US" smtClean="0"/>
              <a:t>1</a:t>
            </a:fld>
            <a:endParaRPr lang="en-US"/>
          </a:p>
        </p:txBody>
      </p:sp>
    </p:spTree>
    <p:extLst>
      <p:ext uri="{BB962C8B-B14F-4D97-AF65-F5344CB8AC3E}">
        <p14:creationId xmlns:p14="http://schemas.microsoft.com/office/powerpoint/2010/main" val="2876394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10</a:t>
            </a:fld>
            <a:endParaRPr lang="en-US"/>
          </a:p>
        </p:txBody>
      </p:sp>
    </p:spTree>
    <p:extLst>
      <p:ext uri="{BB962C8B-B14F-4D97-AF65-F5344CB8AC3E}">
        <p14:creationId xmlns:p14="http://schemas.microsoft.com/office/powerpoint/2010/main" val="847988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11</a:t>
            </a:fld>
            <a:endParaRPr lang="en-US"/>
          </a:p>
        </p:txBody>
      </p:sp>
    </p:spTree>
    <p:extLst>
      <p:ext uri="{BB962C8B-B14F-4D97-AF65-F5344CB8AC3E}">
        <p14:creationId xmlns:p14="http://schemas.microsoft.com/office/powerpoint/2010/main" val="3529524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12</a:t>
            </a:fld>
            <a:endParaRPr lang="en-US"/>
          </a:p>
        </p:txBody>
      </p:sp>
    </p:spTree>
    <p:extLst>
      <p:ext uri="{BB962C8B-B14F-4D97-AF65-F5344CB8AC3E}">
        <p14:creationId xmlns:p14="http://schemas.microsoft.com/office/powerpoint/2010/main" val="81971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13</a:t>
            </a:fld>
            <a:endParaRPr lang="en-US"/>
          </a:p>
        </p:txBody>
      </p:sp>
    </p:spTree>
    <p:extLst>
      <p:ext uri="{BB962C8B-B14F-4D97-AF65-F5344CB8AC3E}">
        <p14:creationId xmlns:p14="http://schemas.microsoft.com/office/powerpoint/2010/main" val="1120100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14</a:t>
            </a:fld>
            <a:endParaRPr lang="en-US"/>
          </a:p>
        </p:txBody>
      </p:sp>
    </p:spTree>
    <p:extLst>
      <p:ext uri="{BB962C8B-B14F-4D97-AF65-F5344CB8AC3E}">
        <p14:creationId xmlns:p14="http://schemas.microsoft.com/office/powerpoint/2010/main" val="1956239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15</a:t>
            </a:fld>
            <a:endParaRPr lang="en-US"/>
          </a:p>
        </p:txBody>
      </p:sp>
    </p:spTree>
    <p:extLst>
      <p:ext uri="{BB962C8B-B14F-4D97-AF65-F5344CB8AC3E}">
        <p14:creationId xmlns:p14="http://schemas.microsoft.com/office/powerpoint/2010/main" val="345649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16</a:t>
            </a:fld>
            <a:endParaRPr lang="en-US"/>
          </a:p>
        </p:txBody>
      </p:sp>
    </p:spTree>
    <p:extLst>
      <p:ext uri="{BB962C8B-B14F-4D97-AF65-F5344CB8AC3E}">
        <p14:creationId xmlns:p14="http://schemas.microsoft.com/office/powerpoint/2010/main" val="345649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17</a:t>
            </a:fld>
            <a:endParaRPr lang="en-US"/>
          </a:p>
        </p:txBody>
      </p:sp>
    </p:spTree>
    <p:extLst>
      <p:ext uri="{BB962C8B-B14F-4D97-AF65-F5344CB8AC3E}">
        <p14:creationId xmlns:p14="http://schemas.microsoft.com/office/powerpoint/2010/main" val="345649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18</a:t>
            </a:fld>
            <a:endParaRPr lang="en-US"/>
          </a:p>
        </p:txBody>
      </p:sp>
    </p:spTree>
    <p:extLst>
      <p:ext uri="{BB962C8B-B14F-4D97-AF65-F5344CB8AC3E}">
        <p14:creationId xmlns:p14="http://schemas.microsoft.com/office/powerpoint/2010/main" val="989889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19</a:t>
            </a:fld>
            <a:endParaRPr lang="en-US"/>
          </a:p>
        </p:txBody>
      </p:sp>
    </p:spTree>
    <p:extLst>
      <p:ext uri="{BB962C8B-B14F-4D97-AF65-F5344CB8AC3E}">
        <p14:creationId xmlns:p14="http://schemas.microsoft.com/office/powerpoint/2010/main" val="367753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2</a:t>
            </a:fld>
            <a:endParaRPr lang="en-US"/>
          </a:p>
        </p:txBody>
      </p:sp>
    </p:spTree>
    <p:extLst>
      <p:ext uri="{BB962C8B-B14F-4D97-AF65-F5344CB8AC3E}">
        <p14:creationId xmlns:p14="http://schemas.microsoft.com/office/powerpoint/2010/main" val="2100852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20</a:t>
            </a:fld>
            <a:endParaRPr lang="en-US"/>
          </a:p>
        </p:txBody>
      </p:sp>
    </p:spTree>
    <p:extLst>
      <p:ext uri="{BB962C8B-B14F-4D97-AF65-F5344CB8AC3E}">
        <p14:creationId xmlns:p14="http://schemas.microsoft.com/office/powerpoint/2010/main" val="3518851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21</a:t>
            </a:fld>
            <a:endParaRPr lang="en-US"/>
          </a:p>
        </p:txBody>
      </p:sp>
    </p:spTree>
    <p:extLst>
      <p:ext uri="{BB962C8B-B14F-4D97-AF65-F5344CB8AC3E}">
        <p14:creationId xmlns:p14="http://schemas.microsoft.com/office/powerpoint/2010/main" val="3256445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22</a:t>
            </a:fld>
            <a:endParaRPr lang="en-US"/>
          </a:p>
        </p:txBody>
      </p:sp>
    </p:spTree>
    <p:extLst>
      <p:ext uri="{BB962C8B-B14F-4D97-AF65-F5344CB8AC3E}">
        <p14:creationId xmlns:p14="http://schemas.microsoft.com/office/powerpoint/2010/main" val="2795307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23</a:t>
            </a:fld>
            <a:endParaRPr lang="en-US"/>
          </a:p>
        </p:txBody>
      </p:sp>
    </p:spTree>
    <p:extLst>
      <p:ext uri="{BB962C8B-B14F-4D97-AF65-F5344CB8AC3E}">
        <p14:creationId xmlns:p14="http://schemas.microsoft.com/office/powerpoint/2010/main" val="4219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24</a:t>
            </a:fld>
            <a:endParaRPr lang="en-US"/>
          </a:p>
        </p:txBody>
      </p:sp>
    </p:spTree>
    <p:extLst>
      <p:ext uri="{BB962C8B-B14F-4D97-AF65-F5344CB8AC3E}">
        <p14:creationId xmlns:p14="http://schemas.microsoft.com/office/powerpoint/2010/main" val="593567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25</a:t>
            </a:fld>
            <a:endParaRPr lang="en-US"/>
          </a:p>
        </p:txBody>
      </p:sp>
    </p:spTree>
    <p:extLst>
      <p:ext uri="{BB962C8B-B14F-4D97-AF65-F5344CB8AC3E}">
        <p14:creationId xmlns:p14="http://schemas.microsoft.com/office/powerpoint/2010/main" val="593567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26</a:t>
            </a:fld>
            <a:endParaRPr lang="en-US"/>
          </a:p>
        </p:txBody>
      </p:sp>
    </p:spTree>
    <p:extLst>
      <p:ext uri="{BB962C8B-B14F-4D97-AF65-F5344CB8AC3E}">
        <p14:creationId xmlns:p14="http://schemas.microsoft.com/office/powerpoint/2010/main" val="68659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3</a:t>
            </a:fld>
            <a:endParaRPr lang="en-US"/>
          </a:p>
        </p:txBody>
      </p:sp>
    </p:spTree>
    <p:extLst>
      <p:ext uri="{BB962C8B-B14F-4D97-AF65-F5344CB8AC3E}">
        <p14:creationId xmlns:p14="http://schemas.microsoft.com/office/powerpoint/2010/main" val="155385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4</a:t>
            </a:fld>
            <a:endParaRPr lang="en-US"/>
          </a:p>
        </p:txBody>
      </p:sp>
    </p:spTree>
    <p:extLst>
      <p:ext uri="{BB962C8B-B14F-4D97-AF65-F5344CB8AC3E}">
        <p14:creationId xmlns:p14="http://schemas.microsoft.com/office/powerpoint/2010/main" val="637773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5</a:t>
            </a:fld>
            <a:endParaRPr lang="en-US"/>
          </a:p>
        </p:txBody>
      </p:sp>
    </p:spTree>
    <p:extLst>
      <p:ext uri="{BB962C8B-B14F-4D97-AF65-F5344CB8AC3E}">
        <p14:creationId xmlns:p14="http://schemas.microsoft.com/office/powerpoint/2010/main" val="73164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6</a:t>
            </a:fld>
            <a:endParaRPr lang="en-US"/>
          </a:p>
        </p:txBody>
      </p:sp>
    </p:spTree>
    <p:extLst>
      <p:ext uri="{BB962C8B-B14F-4D97-AF65-F5344CB8AC3E}">
        <p14:creationId xmlns:p14="http://schemas.microsoft.com/office/powerpoint/2010/main" val="73164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7</a:t>
            </a:fld>
            <a:endParaRPr lang="en-US"/>
          </a:p>
        </p:txBody>
      </p:sp>
    </p:spTree>
    <p:extLst>
      <p:ext uri="{BB962C8B-B14F-4D97-AF65-F5344CB8AC3E}">
        <p14:creationId xmlns:p14="http://schemas.microsoft.com/office/powerpoint/2010/main" val="931509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8</a:t>
            </a:fld>
            <a:endParaRPr lang="en-US"/>
          </a:p>
        </p:txBody>
      </p:sp>
    </p:spTree>
    <p:extLst>
      <p:ext uri="{BB962C8B-B14F-4D97-AF65-F5344CB8AC3E}">
        <p14:creationId xmlns:p14="http://schemas.microsoft.com/office/powerpoint/2010/main" val="2294162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9</a:t>
            </a:fld>
            <a:endParaRPr lang="en-US"/>
          </a:p>
        </p:txBody>
      </p:sp>
    </p:spTree>
    <p:extLst>
      <p:ext uri="{BB962C8B-B14F-4D97-AF65-F5344CB8AC3E}">
        <p14:creationId xmlns:p14="http://schemas.microsoft.com/office/powerpoint/2010/main" val="5169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18E0B1DF-9FDA-4205-A409-907828BA50D4}" type="datetime1">
              <a:rPr lang="en-US" smtClean="0"/>
              <a:t>10/23/2018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1171380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F6D5952-99DD-4432-9D3A-D7ABA860E1BB}" type="datetime1">
              <a:rPr lang="en-US" smtClean="0"/>
              <a:t>10/23/2018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0899102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29DFA134-C93E-484E-AA6D-E186CD87A229}" type="datetime1">
              <a:rPr lang="en-US" smtClean="0"/>
              <a:t>10/23/2018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18875048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1C28DFBF-8099-4315-9E46-FC9798B39B9F}" type="datetime1">
              <a:rPr lang="en-US" smtClean="0">
                <a:solidFill>
                  <a:prstClr val="black">
                    <a:tint val="75000"/>
                  </a:prstClr>
                </a:solidFill>
              </a:rPr>
              <a:t>10/23/2018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5528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fld id="{C26C7D51-D8B0-426D-BCAF-EA5D99EFE5FB}" type="datetime1">
              <a:rPr lang="en-US" smtClean="0">
                <a:solidFill>
                  <a:prstClr val="black">
                    <a:tint val="75000"/>
                  </a:prstClr>
                </a:solidFill>
              </a:rPr>
              <a:t>10/23/2018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23934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EDFF65DA-F13B-4ECA-AEF1-47ADD7F9DEB6}" type="datetime1">
              <a:rPr lang="en-US" smtClean="0">
                <a:solidFill>
                  <a:prstClr val="black">
                    <a:tint val="75000"/>
                  </a:prstClr>
                </a:solidFill>
              </a:rPr>
              <a:t>10/23/2018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01274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7689370C-B6D1-41A9-82AE-A5563ACC7842}" type="datetime1">
              <a:rPr lang="en-US" smtClean="0">
                <a:solidFill>
                  <a:prstClr val="black">
                    <a:tint val="75000"/>
                  </a:prstClr>
                </a:solidFill>
              </a:rPr>
              <a:t>10/23/2018</a:t>
            </a:fld>
            <a:endParaRPr lang="en-US">
              <a:solidFill>
                <a:prstClr val="black">
                  <a:tint val="75000"/>
                </a:prstClr>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9"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2601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F8A640D-7328-4EFD-9CAF-A750E84E79B6}" type="datetime1">
              <a:rPr lang="en-US" smtClean="0">
                <a:solidFill>
                  <a:prstClr val="black">
                    <a:tint val="75000"/>
                  </a:prstClr>
                </a:solidFill>
              </a:rPr>
              <a:t>10/23/2018</a:t>
            </a:fld>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1967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7F806106-F608-4339-968A-5985545BAAAB}" type="datetime1">
              <a:rPr lang="en-US" smtClean="0">
                <a:solidFill>
                  <a:prstClr val="black">
                    <a:tint val="75000"/>
                  </a:prstClr>
                </a:solidFill>
              </a:rPr>
              <a:t>10/23/2018</a:t>
            </a:fld>
            <a:endParaRPr lang="en-US">
              <a:solidFill>
                <a:prstClr val="black">
                  <a:tint val="75000"/>
                </a:prstClr>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4"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5697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8640D119-A64D-47DF-820C-17FCBC6F3B47}" type="datetime1">
              <a:rPr lang="en-US" smtClean="0">
                <a:solidFill>
                  <a:prstClr val="black">
                    <a:tint val="75000"/>
                  </a:prstClr>
                </a:solidFill>
              </a:rPr>
              <a:t>10/23/2018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36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A5FE5975-B4DC-4EDC-8033-861EEF63EF23}" type="datetime1">
              <a:rPr lang="en-US" smtClean="0">
                <a:solidFill>
                  <a:prstClr val="black">
                    <a:tint val="75000"/>
                  </a:prstClr>
                </a:solidFill>
              </a:rPr>
              <a:t>10/23/2018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37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8AE7EFB-BBA1-4B13-8016-12A91A58724D}" type="datetime1">
              <a:rPr lang="en-US" smtClean="0"/>
              <a:t>10/23/2018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22033500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DF03225-2CA1-4FF5-8984-6D5EF893A921}" type="datetime1">
              <a:rPr lang="en-US" smtClean="0">
                <a:solidFill>
                  <a:prstClr val="black">
                    <a:tint val="75000"/>
                  </a:prstClr>
                </a:solidFill>
              </a:rPr>
              <a:t>10/23/2018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1435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22E1FF9A-A319-4120-9CD7-1625E7E6BCF9}" type="datetime1">
              <a:rPr lang="en-US" smtClean="0">
                <a:solidFill>
                  <a:prstClr val="black">
                    <a:tint val="75000"/>
                  </a:prstClr>
                </a:solidFill>
              </a:rPr>
              <a:t>10/23/2018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806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604FE4E3-DDE4-4DDF-87D4-80A7CFF135F1}" type="datetime1">
              <a:rPr lang="en-US" smtClean="0"/>
              <a:t>10/23/2018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30095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748213DC-1DD1-4F84-B5D1-9B4E1F7D7A39}" type="datetime1">
              <a:rPr lang="en-US" smtClean="0"/>
              <a:t>10/23/2018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89877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EE0BFB36-CC7F-4D10-8C37-1DB00E90D537}" type="datetime1">
              <a:rPr lang="en-US" smtClean="0"/>
              <a:t>10/23/2018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3489470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A2E2314-627A-4617-BDBE-6DD54D3EC77F}" type="datetime1">
              <a:rPr lang="en-US" smtClean="0"/>
              <a:t>10/23/2018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40351854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0E36DC7-01CA-4884-8FC5-9C85EC9C1074}" type="datetime1">
              <a:rPr lang="en-US" smtClean="0"/>
              <a:t>10/23/2018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194810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1FEF4F5-5CD0-48A4-9E50-B718F852BCC3}" type="datetime1">
              <a:rPr lang="en-US" smtClean="0"/>
              <a:t>10/23/2018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276339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718C5034-6257-4D03-A35B-6BF177C7DE3D}" type="datetime1">
              <a:rPr lang="en-US" smtClean="0"/>
              <a:t>10/23/2018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2100125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fld id="{8A91EE44-FFEC-4E05-BF06-56E96B59E347}" type="datetime1">
              <a:rPr lang="en-US" smtClean="0"/>
              <a:t>10/23/2018</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A9D79FF2-BD62-4EF9-B825-FD106F1A8CC9}" type="slidenum">
              <a:rPr lang="en-US" smtClean="0"/>
              <a:t>‹#›</a:t>
            </a:fld>
            <a:endParaRPr lang="en-US"/>
          </a:p>
        </p:txBody>
      </p:sp>
      <p:grpSp>
        <p:nvGrpSpPr>
          <p:cNvPr id="7" name="Group 6">
            <a:extLst>
              <a:ext uri="{FF2B5EF4-FFF2-40B4-BE49-F238E27FC236}">
                <a16:creationId xmlns="" xmlns:a16="http://schemas.microsoft.com/office/drawing/2014/main" id="{D0C95131-14A5-4E01-ADFE-D380315588CB}"/>
              </a:ext>
            </a:extLst>
          </p:cNvPr>
          <p:cNvGrpSpPr/>
          <p:nvPr userDrawn="1"/>
        </p:nvGrpSpPr>
        <p:grpSpPr>
          <a:xfrm>
            <a:off x="-14288" y="-42863"/>
            <a:ext cx="12206288" cy="6980238"/>
            <a:chOff x="-14288" y="-42863"/>
            <a:chExt cx="12206288" cy="6980238"/>
          </a:xfrm>
        </p:grpSpPr>
        <p:pic>
          <p:nvPicPr>
            <p:cNvPr id="8" name="Picture 11" descr="reallife1">
              <a:extLst>
                <a:ext uri="{FF2B5EF4-FFF2-40B4-BE49-F238E27FC236}">
                  <a16:creationId xmlns="" xmlns:a16="http://schemas.microsoft.com/office/drawing/2014/main" id="{0680DA3A-1977-489F-B5D5-0D7CFA0D3289}"/>
                </a:ext>
              </a:extLst>
            </p:cNvPr>
            <p:cNvPicPr>
              <a:picLocks noChangeAspect="1" noChangeArrowheads="1"/>
            </p:cNvPicPr>
            <p:nvPr/>
          </p:nvPicPr>
          <p:blipFill>
            <a:blip r:embed="rId13">
              <a:lum bright="70000" contrast="-70000"/>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descr="Header">
              <a:extLst>
                <a:ext uri="{FF2B5EF4-FFF2-40B4-BE49-F238E27FC236}">
                  <a16:creationId xmlns="" xmlns:a16="http://schemas.microsoft.com/office/drawing/2014/main" id="{FA565B88-6412-4DEB-868F-4305567901B4}"/>
                </a:ext>
              </a:extLst>
            </p:cNvPr>
            <p:cNvPicPr>
              <a:picLocks noChangeAspect="1" noChangeArrowheads="1"/>
            </p:cNvPicPr>
            <p:nvPr/>
          </p:nvPicPr>
          <p:blipFill>
            <a:blip r:embed="rId14">
              <a:lum bright="70000" contrast="-70000"/>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 name="Straight Connector 2"/>
          <p:cNvCxnSpPr/>
          <p:nvPr userDrawn="1"/>
        </p:nvCxnSpPr>
        <p:spPr>
          <a:xfrm>
            <a:off x="-26814" y="1004888"/>
            <a:ext cx="1220628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63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fld id="{2A51C758-35EF-448D-908B-24B09E5A3C6D}" type="datetime1">
              <a:rPr lang="en-US" smtClean="0">
                <a:solidFill>
                  <a:prstClr val="black">
                    <a:tint val="75000"/>
                  </a:prstClr>
                </a:solidFill>
              </a:rPr>
              <a:t>10/23/2018</a:t>
            </a:fld>
            <a:endParaRPr lang="en-US">
              <a:solidFill>
                <a:prstClr val="black">
                  <a:tint val="75000"/>
                </a:prstClr>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endParaRPr lang="en-US">
              <a:solidFill>
                <a:prstClr val="black">
                  <a:tint val="75000"/>
                </a:prstClr>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grpSp>
        <p:nvGrpSpPr>
          <p:cNvPr id="7" name="Group 6">
            <a:extLst>
              <a:ext uri="{FF2B5EF4-FFF2-40B4-BE49-F238E27FC236}">
                <a16:creationId xmlns="" xmlns:a16="http://schemas.microsoft.com/office/drawing/2014/main" id="{D0C95131-14A5-4E01-ADFE-D380315588CB}"/>
              </a:ext>
            </a:extLst>
          </p:cNvPr>
          <p:cNvGrpSpPr/>
          <p:nvPr userDrawn="1"/>
        </p:nvGrpSpPr>
        <p:grpSpPr>
          <a:xfrm>
            <a:off x="-14288" y="-42863"/>
            <a:ext cx="12206288" cy="6980238"/>
            <a:chOff x="-14288" y="-42863"/>
            <a:chExt cx="12206288" cy="6980238"/>
          </a:xfrm>
        </p:grpSpPr>
        <p:pic>
          <p:nvPicPr>
            <p:cNvPr id="8" name="Picture 11" descr="reallife1">
              <a:extLst>
                <a:ext uri="{FF2B5EF4-FFF2-40B4-BE49-F238E27FC236}">
                  <a16:creationId xmlns="" xmlns:a16="http://schemas.microsoft.com/office/drawing/2014/main" id="{0680DA3A-1977-489F-B5D5-0D7CFA0D3289}"/>
                </a:ext>
              </a:extLst>
            </p:cNvPr>
            <p:cNvPicPr>
              <a:picLocks noChangeAspect="1" noChangeArrowheads="1"/>
            </p:cNvPicPr>
            <p:nvPr/>
          </p:nvPicPr>
          <p:blipFill>
            <a:blip r:embed="rId12">
              <a:lum bright="70000" contrast="-70000"/>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descr="Header">
              <a:extLst>
                <a:ext uri="{FF2B5EF4-FFF2-40B4-BE49-F238E27FC236}">
                  <a16:creationId xmlns="" xmlns:a16="http://schemas.microsoft.com/office/drawing/2014/main" id="{FA565B88-6412-4DEB-868F-4305567901B4}"/>
                </a:ext>
              </a:extLst>
            </p:cNvPr>
            <p:cNvPicPr>
              <a:picLocks noChangeAspect="1" noChangeArrowheads="1"/>
            </p:cNvPicPr>
            <p:nvPr/>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2" name="Straight Connector 11"/>
          <p:cNvCxnSpPr/>
          <p:nvPr userDrawn="1"/>
        </p:nvCxnSpPr>
        <p:spPr>
          <a:xfrm>
            <a:off x="-26814" y="1004888"/>
            <a:ext cx="1220628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694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1.jpg"/><Relationship Id="rId5" Type="http://schemas.openxmlformats.org/officeDocument/2006/relationships/image" Target="../media/image18.jp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eg"/><Relationship Id="rId7"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package" Target="../embeddings/Microsoft_Excel_Worksheet1.xlsx"/></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8.e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package" Target="../embeddings/Microsoft_Excel_Worksheet3.xlsx"/><Relationship Id="rId5" Type="http://schemas.openxmlformats.org/officeDocument/2006/relationships/image" Target="../media/image27.emf"/><Relationship Id="rId4" Type="http://schemas.openxmlformats.org/officeDocument/2006/relationships/package" Target="../embeddings/Microsoft_Excel_Worksheet2.xlsx"/></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0" y="2453933"/>
            <a:ext cx="12192000" cy="1444752"/>
          </a:xfrm>
          <a:prstGeom prst="rect">
            <a:avLst/>
          </a:prstGeom>
        </p:spPr>
        <p:txBody>
          <a:bodyPr wrap="square" lIns="0" tIns="0" rIns="0" bIns="0" rtlCol="0" anchor="ctr">
            <a:noAutofit/>
          </a:bodyPr>
          <a:lstStyle/>
          <a:p>
            <a:pPr algn="ctr">
              <a:lnSpc>
                <a:spcPct val="95825"/>
              </a:lnSpc>
              <a:spcBef>
                <a:spcPts val="2163"/>
              </a:spcBef>
            </a:pPr>
            <a:r>
              <a:rPr sz="4400" b="1" spc="0" dirty="0">
                <a:solidFill>
                  <a:srgbClr val="FF0000"/>
                </a:solidFill>
                <a:latin typeface="Arial Narrow" pitchFamily="34" charset="0"/>
                <a:cs typeface="Times New Roman" panose="02020603050405020304" pitchFamily="18" charset="0"/>
              </a:rPr>
              <a:t>GIẢI</a:t>
            </a:r>
            <a:r>
              <a:rPr sz="4400" b="1" spc="9" dirty="0">
                <a:solidFill>
                  <a:srgbClr val="FF0000"/>
                </a:solidFill>
                <a:latin typeface="Arial Narrow" pitchFamily="34" charset="0"/>
                <a:cs typeface="Times New Roman" panose="02020603050405020304" pitchFamily="18" charset="0"/>
              </a:rPr>
              <a:t> </a:t>
            </a:r>
            <a:r>
              <a:rPr sz="4400" b="1" spc="0" dirty="0">
                <a:solidFill>
                  <a:srgbClr val="FF0000"/>
                </a:solidFill>
                <a:latin typeface="Arial Narrow" pitchFamily="34" charset="0"/>
                <a:cs typeface="Times New Roman" panose="02020603050405020304" pitchFamily="18" charset="0"/>
              </a:rPr>
              <a:t>PH</a:t>
            </a:r>
            <a:r>
              <a:rPr sz="4400" b="1" spc="-14" dirty="0">
                <a:solidFill>
                  <a:srgbClr val="FF0000"/>
                </a:solidFill>
                <a:latin typeface="Arial Narrow" pitchFamily="34" charset="0"/>
                <a:cs typeface="Times New Roman" panose="02020603050405020304" pitchFamily="18" charset="0"/>
              </a:rPr>
              <a:t>Á</a:t>
            </a:r>
            <a:r>
              <a:rPr sz="4400" b="1" spc="0" dirty="0">
                <a:solidFill>
                  <a:srgbClr val="FF0000"/>
                </a:solidFill>
                <a:latin typeface="Arial Narrow" pitchFamily="34" charset="0"/>
                <a:cs typeface="Times New Roman" panose="02020603050405020304" pitchFamily="18" charset="0"/>
              </a:rPr>
              <a:t>P</a:t>
            </a:r>
            <a:r>
              <a:rPr sz="4400" b="1" spc="-204" dirty="0">
                <a:solidFill>
                  <a:srgbClr val="FF0000"/>
                </a:solidFill>
                <a:latin typeface="Arial Narrow" pitchFamily="34" charset="0"/>
                <a:cs typeface="Times New Roman" panose="02020603050405020304" pitchFamily="18" charset="0"/>
              </a:rPr>
              <a:t> </a:t>
            </a:r>
            <a:r>
              <a:rPr lang="en-US" sz="4400" b="1" spc="0" dirty="0">
                <a:solidFill>
                  <a:srgbClr val="FF0000"/>
                </a:solidFill>
                <a:latin typeface="Arial Narrow" pitchFamily="34" charset="0"/>
                <a:cs typeface="Times New Roman" panose="02020603050405020304" pitchFamily="18" charset="0"/>
              </a:rPr>
              <a:t>HỘI NGHỊ TRUYỀN HÌNH</a:t>
            </a:r>
          </a:p>
          <a:p>
            <a:pPr algn="ctr">
              <a:lnSpc>
                <a:spcPct val="95825"/>
              </a:lnSpc>
              <a:spcBef>
                <a:spcPts val="2163"/>
              </a:spcBef>
            </a:pPr>
            <a:r>
              <a:rPr lang="en-US" sz="4400" b="1" dirty="0">
                <a:solidFill>
                  <a:srgbClr val="FF0000"/>
                </a:solidFill>
                <a:latin typeface="Arial Narrow" pitchFamily="34" charset="0"/>
                <a:cs typeface="Times New Roman" panose="02020603050405020304" pitchFamily="18" charset="0"/>
              </a:rPr>
              <a:t>CISCO</a:t>
            </a:r>
            <a:endParaRPr sz="4400" dirty="0">
              <a:solidFill>
                <a:srgbClr val="FF0000"/>
              </a:solidFill>
              <a:latin typeface="Arial Narrow"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9D79FF2-BD62-4EF9-B825-FD106F1A8CC9}" type="slidenum">
              <a:rPr lang="en-US" smtClean="0"/>
              <a:t>1</a:t>
            </a:fld>
            <a:endParaRPr lang="en-US"/>
          </a:p>
        </p:txBody>
      </p:sp>
    </p:spTree>
    <p:extLst>
      <p:ext uri="{BB962C8B-B14F-4D97-AF65-F5344CB8AC3E}">
        <p14:creationId xmlns:p14="http://schemas.microsoft.com/office/powerpoint/2010/main" val="3554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10</a:t>
            </a:fld>
            <a:endParaRPr lang="en-US">
              <a:solidFill>
                <a:prstClr val="black">
                  <a:tint val="75000"/>
                </a:prstClr>
              </a:solidFill>
            </a:endParaRPr>
          </a:p>
        </p:txBody>
      </p:sp>
      <p:sp>
        <p:nvSpPr>
          <p:cNvPr id="14" name="Content Placeholder 5"/>
          <p:cNvSpPr>
            <a:spLocks noGrp="1"/>
          </p:cNvSpPr>
          <p:nvPr>
            <p:ph idx="4294967295"/>
          </p:nvPr>
        </p:nvSpPr>
        <p:spPr>
          <a:xfrm>
            <a:off x="825500" y="1415625"/>
            <a:ext cx="10515600" cy="4171315"/>
          </a:xfrm>
          <a:prstGeom prst="rect">
            <a:avLst/>
          </a:prstGeom>
        </p:spPr>
        <p:txBody>
          <a:bodyPr>
            <a:noAutofit/>
          </a:bodyPr>
          <a:lstStyle/>
          <a:p>
            <a:pPr lvl="0"/>
            <a:r>
              <a:rPr lang="en-US" b="1" dirty="0" err="1">
                <a:solidFill>
                  <a:srgbClr val="0070C0"/>
                </a:solidFill>
                <a:latin typeface="Times New Roman" panose="02020603050405020304" pitchFamily="18" charset="0"/>
                <a:cs typeface="Times New Roman" panose="02020603050405020304" pitchFamily="18" charset="0"/>
              </a:rPr>
              <a:t>Thiết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bị</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đầu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cuối</a:t>
            </a:r>
            <a:r>
              <a:rPr lang="en-US" b="1" dirty="0">
                <a:solidFill>
                  <a:srgbClr val="0070C0"/>
                </a:solidFill>
                <a:latin typeface="Times New Roman" panose="02020603050405020304" pitchFamily="18" charset="0"/>
                <a:cs typeface="Times New Roman" panose="02020603050405020304" pitchFamily="18" charset="0"/>
              </a:rPr>
              <a:t> (End-point):</a:t>
            </a:r>
            <a:endParaRPr lang="en-US" dirty="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dirty="0" err="1">
                <a:solidFill>
                  <a:srgbClr val="0070C0"/>
                </a:solidFill>
                <a:latin typeface="Times New Roman" panose="02020603050405020304" pitchFamily="18" charset="0"/>
                <a:cs typeface="Times New Roman" panose="02020603050405020304" pitchFamily="18" charset="0"/>
              </a:rPr>
              <a:t>Gồm</a:t>
            </a:r>
            <a:r>
              <a:rPr lang="en-US" sz="1800" dirty="0">
                <a:solidFill>
                  <a:srgbClr val="0070C0"/>
                </a:solidFill>
                <a:latin typeface="Times New Roman" panose="02020603050405020304" pitchFamily="18" charset="0"/>
                <a:cs typeface="Times New Roman" panose="02020603050405020304" pitchFamily="18" charset="0"/>
              </a:rPr>
              <a:t>: camera </a:t>
            </a:r>
            <a:r>
              <a:rPr lang="en-US" sz="1800" dirty="0" err="1">
                <a:solidFill>
                  <a:srgbClr val="0070C0"/>
                </a:solidFill>
                <a:latin typeface="Times New Roman" panose="02020603050405020304" pitchFamily="18" charset="0"/>
                <a:cs typeface="Times New Roman" panose="02020603050405020304" pitchFamily="18" charset="0"/>
              </a:rPr>
              <a:t>độ</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phân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giải</a:t>
            </a:r>
            <a:r>
              <a:rPr lang="en-US" sz="1800" dirty="0">
                <a:solidFill>
                  <a:srgbClr val="0070C0"/>
                </a:solidFill>
                <a:latin typeface="Times New Roman" panose="02020603050405020304" pitchFamily="18" charset="0"/>
                <a:cs typeface="Times New Roman" panose="02020603050405020304" pitchFamily="18" charset="0"/>
              </a:rPr>
              <a:t> HD; micro </a:t>
            </a:r>
            <a:r>
              <a:rPr lang="en-US" sz="1800" dirty="0" err="1">
                <a:solidFill>
                  <a:srgbClr val="0070C0"/>
                </a:solidFill>
                <a:latin typeface="Times New Roman" panose="02020603050405020304" pitchFamily="18" charset="0"/>
                <a:cs typeface="Times New Roman" panose="02020603050405020304" pitchFamily="18" charset="0"/>
              </a:rPr>
              <a:t>đa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hướng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thiết</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bị</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mã</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hóa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giải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mã</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tín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hiệu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hội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nghị</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điện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tử</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phương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tiện</a:t>
            </a:r>
            <a:r>
              <a:rPr lang="en-US" sz="1800" dirty="0">
                <a:solidFill>
                  <a:srgbClr val="0070C0"/>
                </a:solidFill>
                <a:latin typeface="Times New Roman" panose="02020603050405020304" pitchFamily="18" charset="0"/>
                <a:cs typeface="Times New Roman" panose="02020603050405020304" pitchFamily="18" charset="0"/>
              </a:rPr>
              <a:t> (Codec); </a:t>
            </a:r>
            <a:r>
              <a:rPr lang="en-US" sz="1800" dirty="0" err="1">
                <a:solidFill>
                  <a:srgbClr val="0070C0"/>
                </a:solidFill>
                <a:latin typeface="Times New Roman" panose="02020603050405020304" pitchFamily="18" charset="0"/>
                <a:cs typeface="Times New Roman" panose="02020603050405020304" pitchFamily="18" charset="0"/>
              </a:rPr>
              <a:t>điều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khiển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từ</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xa</a:t>
            </a:r>
            <a:r>
              <a:rPr lang="en-US" sz="1800" dirty="0">
                <a:solidFill>
                  <a:srgbClr val="0070C0"/>
                </a:solidFill>
                <a:latin typeface="Times New Roman" panose="02020603050405020304" pitchFamily="18" charset="0"/>
                <a:cs typeface="Times New Roman" panose="02020603050405020304" pitchFamily="18" charset="0"/>
              </a:rPr>
              <a:t>; </a:t>
            </a:r>
            <a:endParaRPr lang="en-US" sz="1800" dirty="0" smtClean="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dirty="0" err="1">
                <a:solidFill>
                  <a:srgbClr val="0070C0"/>
                </a:solidFill>
                <a:latin typeface="Times New Roman" panose="02020603050405020304" pitchFamily="18" charset="0"/>
                <a:cs typeface="Times New Roman" panose="02020603050405020304" pitchFamily="18" charset="0"/>
              </a:rPr>
              <a:t>Có</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chức</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năng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thu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nhận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hình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ảnh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âm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thanh</a:t>
            </a:r>
            <a:r>
              <a:rPr lang="en-US" sz="1800" dirty="0">
                <a:solidFill>
                  <a:srgbClr val="0070C0"/>
                </a:solidFill>
                <a:latin typeface="Times New Roman" panose="02020603050405020304" pitchFamily="18" charset="0"/>
                <a:cs typeface="Times New Roman" panose="02020603050405020304" pitchFamily="18" charset="0"/>
              </a:rPr>
              <a:t> (qua camera, micro) </a:t>
            </a:r>
            <a:r>
              <a:rPr lang="en-US" sz="1800" dirty="0" err="1">
                <a:solidFill>
                  <a:srgbClr val="0070C0"/>
                </a:solidFill>
                <a:latin typeface="Times New Roman" panose="02020603050405020304" pitchFamily="18" charset="0"/>
                <a:cs typeface="Times New Roman" panose="02020603050405020304" pitchFamily="18" charset="0"/>
              </a:rPr>
              <a:t>mã</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hóa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chúng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rồi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chuyển</a:t>
            </a:r>
            <a:r>
              <a:rPr lang="en-US" sz="1800" dirty="0">
                <a:solidFill>
                  <a:srgbClr val="0070C0"/>
                </a:solidFill>
                <a:latin typeface="Times New Roman" panose="02020603050405020304" pitchFamily="18" charset="0"/>
                <a:cs typeface="Times New Roman" panose="02020603050405020304" pitchFamily="18" charset="0"/>
              </a:rPr>
              <a:t> qua </a:t>
            </a:r>
            <a:r>
              <a:rPr lang="en-US" sz="1800" dirty="0" err="1">
                <a:solidFill>
                  <a:srgbClr val="0070C0"/>
                </a:solidFill>
                <a:latin typeface="Times New Roman" panose="02020603050405020304" pitchFamily="18" charset="0"/>
                <a:cs typeface="Times New Roman" panose="02020603050405020304" pitchFamily="18" charset="0"/>
              </a:rPr>
              <a:t>giao</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diện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mạng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Các</a:t>
            </a:r>
            <a:r>
              <a:rPr lang="en-US" sz="1800" dirty="0">
                <a:solidFill>
                  <a:srgbClr val="0070C0"/>
                </a:solidFill>
                <a:latin typeface="Times New Roman" panose="02020603050405020304" pitchFamily="18" charset="0"/>
                <a:cs typeface="Times New Roman" panose="02020603050405020304" pitchFamily="18" charset="0"/>
              </a:rPr>
              <a:t> Endpoint </a:t>
            </a:r>
            <a:r>
              <a:rPr lang="en-US" sz="1800" dirty="0" err="1">
                <a:solidFill>
                  <a:srgbClr val="0070C0"/>
                </a:solidFill>
                <a:latin typeface="Times New Roman" panose="02020603050405020304" pitchFamily="18" charset="0"/>
                <a:cs typeface="Times New Roman" panose="02020603050405020304" pitchFamily="18" charset="0"/>
              </a:rPr>
              <a:t>còn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có</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cổng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giao</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tiếp</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với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máy</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tính</a:t>
            </a:r>
            <a:r>
              <a:rPr lang="en-US" sz="1800" dirty="0">
                <a:solidFill>
                  <a:srgbClr val="0070C0"/>
                </a:solidFill>
                <a:latin typeface="Times New Roman" panose="02020603050405020304" pitchFamily="18" charset="0"/>
                <a:cs typeface="Times New Roman" panose="02020603050405020304" pitchFamily="18" charset="0"/>
              </a:rPr>
              <a:t> (PC, Laptop) </a:t>
            </a:r>
            <a:r>
              <a:rPr lang="en-US" sz="1800" dirty="0" err="1">
                <a:solidFill>
                  <a:srgbClr val="0070C0"/>
                </a:solidFill>
                <a:latin typeface="Times New Roman" panose="02020603050405020304" pitchFamily="18" charset="0"/>
                <a:cs typeface="Times New Roman" panose="02020603050405020304" pitchFamily="18" charset="0"/>
              </a:rPr>
              <a:t>cho</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phép</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kết</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nối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và</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trình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chiếu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các</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tài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liệu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từ</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máy</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tính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của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điểm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đó</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tới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các</a:t>
            </a:r>
            <a:r>
              <a:rPr lang="en-US" sz="1800" dirty="0">
                <a:solidFill>
                  <a:srgbClr val="0070C0"/>
                </a:solidFill>
                <a:latin typeface="Times New Roman" panose="02020603050405020304" pitchFamily="18" charset="0"/>
                <a:cs typeface="Times New Roman" panose="02020603050405020304" pitchFamily="18" charset="0"/>
              </a:rPr>
              <a:t> Endpoint </a:t>
            </a:r>
            <a:r>
              <a:rPr lang="en-US" sz="1800" dirty="0" err="1">
                <a:solidFill>
                  <a:srgbClr val="0070C0"/>
                </a:solidFill>
                <a:latin typeface="Times New Roman" panose="02020603050405020304" pitchFamily="18" charset="0"/>
                <a:cs typeface="Times New Roman" panose="02020603050405020304" pitchFamily="18" charset="0"/>
              </a:rPr>
              <a:t>đầu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xa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trong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cùng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một</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phiên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làm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việc</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hội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nghị</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truyền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hình</a:t>
            </a:r>
            <a:endParaRPr lang="en-US" sz="1800" dirty="0" smtClean="0">
              <a:solidFill>
                <a:srgbClr val="0070C0"/>
              </a:solidFill>
              <a:latin typeface="Times New Roman" panose="02020603050405020304" pitchFamily="18" charset="0"/>
              <a:cs typeface="Times New Roman" panose="02020603050405020304" pitchFamily="18" charset="0"/>
            </a:endParaRPr>
          </a:p>
          <a:p>
            <a:pPr lvl="0"/>
            <a:r>
              <a:rPr lang="en-US" b="1" dirty="0" err="1" smtClean="0">
                <a:solidFill>
                  <a:srgbClr val="0070C0"/>
                </a:solidFill>
                <a:latin typeface="Times New Roman" panose="02020603050405020304" pitchFamily="18" charset="0"/>
                <a:cs typeface="Times New Roman" panose="02020603050405020304" pitchFamily="18" charset="0"/>
              </a:rPr>
              <a:t>Thiết</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bị</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ngoại</a:t>
            </a:r>
            <a:r>
              <a:rPr lang="en-US" b="1" dirty="0" smtClean="0">
                <a:solidFill>
                  <a:srgbClr val="0070C0"/>
                </a:solidFill>
                <a:latin typeface="Times New Roman" panose="02020603050405020304" pitchFamily="18" charset="0"/>
                <a:cs typeface="Times New Roman" panose="02020603050405020304" pitchFamily="18" charset="0"/>
              </a:rPr>
              <a:t> vi :</a:t>
            </a:r>
          </a:p>
          <a:p>
            <a:pPr marL="457200" lvl="1" indent="0" algn="just">
              <a:lnSpc>
                <a:spcPct val="150000"/>
              </a:lnSpc>
              <a:buNone/>
            </a:pPr>
            <a:r>
              <a:rPr lang="en-US" sz="1800" dirty="0" err="1" smtClean="0">
                <a:solidFill>
                  <a:srgbClr val="0070C0"/>
                </a:solidFill>
                <a:latin typeface="Times New Roman" panose="02020603050405020304" pitchFamily="18" charset="0"/>
                <a:cs typeface="Times New Roman" panose="02020603050405020304" pitchFamily="18" charset="0"/>
              </a:rPr>
              <a:t>Gồm</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loa</a:t>
            </a:r>
            <a:r>
              <a:rPr lang="en-US" sz="1800" dirty="0">
                <a:solidFill>
                  <a:srgbClr val="0070C0"/>
                </a:solidFill>
                <a:latin typeface="Times New Roman" panose="02020603050405020304" pitchFamily="18" charset="0"/>
                <a:cs typeface="Times New Roman" panose="02020603050405020304" pitchFamily="18" charset="0"/>
              </a:rPr>
              <a:t>, mixer, </a:t>
            </a:r>
            <a:r>
              <a:rPr lang="en-US" sz="1800" dirty="0" err="1" smtClean="0">
                <a:solidFill>
                  <a:srgbClr val="0070C0"/>
                </a:solidFill>
                <a:latin typeface="Times New Roman" panose="02020603050405020304" pitchFamily="18" charset="0"/>
                <a:cs typeface="Times New Roman" panose="02020603050405020304" pitchFamily="18" charset="0"/>
              </a:rPr>
              <a:t>Tivi</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chuyên</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dụng</a:t>
            </a:r>
            <a:endParaRPr lang="en-US" sz="1800" dirty="0" smtClean="0">
              <a:solidFill>
                <a:srgbClr val="0070C0"/>
              </a:solidFill>
              <a:latin typeface="Times New Roman" panose="02020603050405020304" pitchFamily="18" charset="0"/>
              <a:cs typeface="Times New Roman" panose="02020603050405020304" pitchFamily="18" charset="0"/>
            </a:endParaRPr>
          </a:p>
          <a:p>
            <a:pPr lvl="0"/>
            <a:endParaRPr lang="en-US" dirty="0" smtClean="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400" dirty="0">
              <a:solidFill>
                <a:srgbClr val="0070C0"/>
              </a:solidFill>
              <a:latin typeface="Times New Roman" panose="02020603050405020304" pitchFamily="18" charset="0"/>
              <a:cs typeface="Times New Roman" panose="02020603050405020304" pitchFamily="18" charset="0"/>
            </a:endParaRPr>
          </a:p>
        </p:txBody>
      </p:sp>
      <p:sp>
        <p:nvSpPr>
          <p:cNvPr id="6" name="Title 4"/>
          <p:cNvSpPr txBox="1">
            <a:spLocks/>
          </p:cNvSpPr>
          <p:nvPr/>
        </p:nvSpPr>
        <p:spPr>
          <a:xfrm>
            <a:off x="3746500" y="177799"/>
            <a:ext cx="8445500" cy="774701"/>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dirty="0" err="1" smtClean="0">
                <a:solidFill>
                  <a:srgbClr val="FF0000"/>
                </a:solidFill>
                <a:latin typeface="Times New Roman" panose="02020603050405020304" pitchFamily="18" charset="0"/>
                <a:cs typeface="Times New Roman" panose="02020603050405020304" pitchFamily="18" charset="0"/>
              </a:rPr>
              <a:t>Các</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thành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phần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của</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giải</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pháp</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149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11</a:t>
            </a:fld>
            <a:endParaRPr lang="en-US">
              <a:solidFill>
                <a:prstClr val="black">
                  <a:tint val="75000"/>
                </a:prstClr>
              </a:solidFill>
            </a:endParaRPr>
          </a:p>
        </p:txBody>
      </p:sp>
      <p:sp>
        <p:nvSpPr>
          <p:cNvPr id="13" name="Title 4"/>
          <p:cNvSpPr>
            <a:spLocks noGrp="1"/>
          </p:cNvSpPr>
          <p:nvPr>
            <p:ph type="title" idx="4294967295"/>
          </p:nvPr>
        </p:nvSpPr>
        <p:spPr>
          <a:xfrm>
            <a:off x="3733800" y="101600"/>
            <a:ext cx="8458200" cy="990600"/>
          </a:xfrm>
          <a:prstGeom prst="rect">
            <a:avLst/>
          </a:prstGeom>
        </p:spPr>
        <p:txBody>
          <a:bodyPr/>
          <a:lstStyle/>
          <a:p>
            <a:r>
              <a:rPr lang="en-US" dirty="0" smtClean="0">
                <a:solidFill>
                  <a:srgbClr val="FF0000"/>
                </a:solidFill>
                <a:latin typeface="Times New Roman" panose="02020603050405020304" pitchFamily="18" charset="0"/>
                <a:cs typeface="Times New Roman" panose="02020603050405020304" pitchFamily="18" charset="0"/>
              </a:rPr>
              <a:t>MCU - Cisco Meeting Server</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14" name="Picture 2" descr="Cisco Meeting Server 1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456" y="2273301"/>
            <a:ext cx="5887085" cy="150599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4"/>
          <a:stretch>
            <a:fillRect/>
          </a:stretch>
        </p:blipFill>
        <p:spPr>
          <a:xfrm>
            <a:off x="2824160" y="4051396"/>
            <a:ext cx="6715625" cy="2079278"/>
          </a:xfrm>
          <a:prstGeom prst="rect">
            <a:avLst/>
          </a:prstGeom>
        </p:spPr>
      </p:pic>
    </p:spTree>
    <p:extLst>
      <p:ext uri="{BB962C8B-B14F-4D97-AF65-F5344CB8AC3E}">
        <p14:creationId xmlns:p14="http://schemas.microsoft.com/office/powerpoint/2010/main" val="3687481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12</a:t>
            </a:fld>
            <a:endParaRPr lang="en-US">
              <a:solidFill>
                <a:prstClr val="black">
                  <a:tint val="75000"/>
                </a:prstClr>
              </a:solidFill>
            </a:endParaRPr>
          </a:p>
        </p:txBody>
      </p:sp>
      <p:sp>
        <p:nvSpPr>
          <p:cNvPr id="19" name="Title 4"/>
          <p:cNvSpPr>
            <a:spLocks noGrp="1"/>
          </p:cNvSpPr>
          <p:nvPr>
            <p:ph type="title" idx="4294967295"/>
          </p:nvPr>
        </p:nvSpPr>
        <p:spPr>
          <a:xfrm>
            <a:off x="3746500" y="50800"/>
            <a:ext cx="8445500" cy="927100"/>
          </a:xfrm>
          <a:prstGeom prst="rect">
            <a:avLst/>
          </a:prstGeom>
        </p:spPr>
        <p:txBody>
          <a:bodyPr/>
          <a:lstStyle/>
          <a:p>
            <a:r>
              <a:rPr lang="en-US" dirty="0" smtClean="0">
                <a:solidFill>
                  <a:srgbClr val="FF0000"/>
                </a:solidFill>
                <a:latin typeface="Times New Roman" panose="02020603050405020304" pitchFamily="18" charset="0"/>
                <a:cs typeface="Times New Roman" panose="02020603050405020304" pitchFamily="18" charset="0"/>
              </a:rPr>
              <a:t>Call Manager - CUCM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20" name="Content Placeholder 5"/>
          <p:cNvSpPr>
            <a:spLocks noGrp="1"/>
          </p:cNvSpPr>
          <p:nvPr>
            <p:ph idx="4294967295"/>
          </p:nvPr>
        </p:nvSpPr>
        <p:spPr>
          <a:xfrm>
            <a:off x="762000" y="1767222"/>
            <a:ext cx="10515600" cy="4773296"/>
          </a:xfrm>
          <a:prstGeom prst="rect">
            <a:avLst/>
          </a:prstGeom>
        </p:spPr>
        <p:txBody>
          <a:bodyPr>
            <a:noAutofit/>
          </a:bodyPr>
          <a:lstStyle/>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Là một software cài trên server BE6</a:t>
            </a:r>
            <a:endParaRPr lang="vi-VN" sz="2400" dirty="0">
              <a:solidFill>
                <a:srgbClr val="0070C0"/>
              </a:solidFill>
              <a:latin typeface="Times New Roman" panose="02020603050405020304" pitchFamily="18" charset="0"/>
              <a:cs typeface="Times New Roman" panose="02020603050405020304" pitchFamily="18" charset="0"/>
            </a:endParaRPr>
          </a:p>
        </p:txBody>
      </p:sp>
      <p:pic>
        <p:nvPicPr>
          <p:cNvPr id="21" name="Picture 20" descr="https://www.cisco.com/c/dam/en/us/products/collateral/unified-communications/business-edition-6000/data_sheet_c78-717454.doc/_jcr_content/renditions/data_sheet_c78-717454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708" y="2731874"/>
            <a:ext cx="7453952" cy="350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33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13</a:t>
            </a:fld>
            <a:endParaRPr lang="en-US">
              <a:solidFill>
                <a:prstClr val="black">
                  <a:tint val="75000"/>
                </a:prstClr>
              </a:solidFill>
            </a:endParaRPr>
          </a:p>
        </p:txBody>
      </p:sp>
      <p:sp>
        <p:nvSpPr>
          <p:cNvPr id="13" name="Title 4"/>
          <p:cNvSpPr>
            <a:spLocks noGrp="1"/>
          </p:cNvSpPr>
          <p:nvPr>
            <p:ph type="title" idx="4294967295"/>
          </p:nvPr>
        </p:nvSpPr>
        <p:spPr>
          <a:xfrm>
            <a:off x="3708400" y="108763"/>
            <a:ext cx="8483600" cy="894538"/>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Đặc</a:t>
            </a:r>
            <a:r>
              <a:rPr lang="en-US" dirty="0" smtClean="0">
                <a:solidFill>
                  <a:srgbClr val="FF0000"/>
                </a:solidFill>
                <a:latin typeface="Times New Roman" panose="02020603050405020304" pitchFamily="18" charset="0"/>
                <a:cs typeface="Times New Roman" panose="02020603050405020304" pitchFamily="18" charset="0"/>
              </a:rPr>
              <a:t> điểm của CUCM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4294967295"/>
          </p:nvPr>
        </p:nvSpPr>
        <p:spPr>
          <a:xfrm>
            <a:off x="838200" y="1410734"/>
            <a:ext cx="10515600" cy="4773296"/>
          </a:xfrm>
          <a:prstGeom prst="rect">
            <a:avLst/>
          </a:prstGeom>
        </p:spPr>
        <p:txBody>
          <a:bodyPr>
            <a:noAutofit/>
          </a:bodyPr>
          <a:lstStyle/>
          <a:p>
            <a:pPr>
              <a:lnSpc>
                <a:spcPct val="150000"/>
              </a:lnSpc>
            </a:pPr>
            <a:r>
              <a:rPr lang="en-US" sz="2400" dirty="0">
                <a:solidFill>
                  <a:srgbClr val="0070C0"/>
                </a:solidFill>
                <a:latin typeface="Times New Roman" panose="02020603050405020304" pitchFamily="18" charset="0"/>
                <a:cs typeface="Times New Roman" panose="02020603050405020304" pitchFamily="18" charset="0"/>
              </a:rPr>
              <a:t>Truyền thông </a:t>
            </a:r>
            <a:r>
              <a:rPr lang="en-US" sz="2400" dirty="0" smtClean="0">
                <a:solidFill>
                  <a:srgbClr val="0070C0"/>
                </a:solidFill>
                <a:latin typeface="Times New Roman" panose="02020603050405020304" pitchFamily="18" charset="0"/>
                <a:cs typeface="Times New Roman" panose="02020603050405020304" pitchFamily="18" charset="0"/>
              </a:rPr>
              <a:t>hợp nhất, tích hợp được với IP phone, HD video, unified messaging, instant messaging ….</a:t>
            </a: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Tăng cường tính di động</a:t>
            </a: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Hệ thống mở và tương thích với nhiều chuẩn, gateway và các bên thứ ba</a:t>
            </a:r>
          </a:p>
          <a:p>
            <a:pPr>
              <a:lnSpc>
                <a:spcPct val="150000"/>
              </a:lnSpc>
            </a:pPr>
            <a:r>
              <a:rPr lang="en-US" sz="2400" dirty="0">
                <a:solidFill>
                  <a:srgbClr val="0070C0"/>
                </a:solidFill>
                <a:latin typeface="Times New Roman" panose="02020603050405020304" pitchFamily="18" charset="0"/>
                <a:cs typeface="Times New Roman" panose="02020603050405020304" pitchFamily="18" charset="0"/>
              </a:rPr>
              <a:t>Bảo mật cao, </a:t>
            </a:r>
            <a:r>
              <a:rPr lang="en-US" sz="2400" dirty="0" smtClean="0">
                <a:solidFill>
                  <a:srgbClr val="0070C0"/>
                </a:solidFill>
                <a:latin typeface="Times New Roman" panose="02020603050405020304" pitchFamily="18" charset="0"/>
                <a:cs typeface="Times New Roman" panose="02020603050405020304" pitchFamily="18" charset="0"/>
              </a:rPr>
              <a:t>hỗ </a:t>
            </a:r>
            <a:r>
              <a:rPr lang="en-US" sz="2400" dirty="0">
                <a:solidFill>
                  <a:srgbClr val="0070C0"/>
                </a:solidFill>
                <a:latin typeface="Times New Roman" panose="02020603050405020304" pitchFamily="18" charset="0"/>
                <a:cs typeface="Times New Roman" panose="02020603050405020304" pitchFamily="18" charset="0"/>
              </a:rPr>
              <a:t>trợ các giao thức xác thực, mã hóa và giao tiếp truyền thông mới </a:t>
            </a:r>
            <a:r>
              <a:rPr lang="en-US" sz="2400" dirty="0" smtClean="0">
                <a:solidFill>
                  <a:srgbClr val="0070C0"/>
                </a:solidFill>
                <a:latin typeface="Times New Roman" panose="02020603050405020304" pitchFamily="18" charset="0"/>
                <a:cs typeface="Times New Roman" panose="02020603050405020304" pitchFamily="18" charset="0"/>
              </a:rPr>
              <a:t>nhất</a:t>
            </a:r>
            <a:endParaRPr lang="vi-V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596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14</a:t>
            </a:fld>
            <a:endParaRPr lang="en-US">
              <a:solidFill>
                <a:prstClr val="black">
                  <a:tint val="75000"/>
                </a:prstClr>
              </a:solidFill>
            </a:endParaRPr>
          </a:p>
        </p:txBody>
      </p:sp>
      <p:sp>
        <p:nvSpPr>
          <p:cNvPr id="12" name="Title 4"/>
          <p:cNvSpPr>
            <a:spLocks noGrp="1"/>
          </p:cNvSpPr>
          <p:nvPr>
            <p:ph type="title" idx="4294967295"/>
          </p:nvPr>
        </p:nvSpPr>
        <p:spPr>
          <a:xfrm>
            <a:off x="3708400" y="88899"/>
            <a:ext cx="8483600" cy="876301"/>
          </a:xfrm>
          <a:prstGeom prst="rect">
            <a:avLst/>
          </a:prstGeom>
        </p:spPr>
        <p:txBody>
          <a:bodyPr/>
          <a:lstStyle/>
          <a:p>
            <a:pPr algn="r"/>
            <a:r>
              <a:rPr lang="en-US" dirty="0" err="1" smtClean="0">
                <a:solidFill>
                  <a:srgbClr val="FF0000"/>
                </a:solidFill>
                <a:latin typeface="Times New Roman" panose="02020603050405020304" pitchFamily="18" charset="0"/>
                <a:cs typeface="Times New Roman" panose="02020603050405020304" pitchFamily="18" charset="0"/>
              </a:rPr>
              <a:t>Đặc</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điểm</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của</a:t>
            </a:r>
            <a:r>
              <a:rPr lang="en-US" dirty="0" smtClean="0">
                <a:solidFill>
                  <a:srgbClr val="FF0000"/>
                </a:solidFill>
                <a:latin typeface="Times New Roman" panose="02020603050405020304" pitchFamily="18" charset="0"/>
                <a:cs typeface="Times New Roman" panose="02020603050405020304" pitchFamily="18" charset="0"/>
              </a:rPr>
              <a:t> Cisco Meeting Server</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Content Placeholder 5"/>
          <p:cNvSpPr>
            <a:spLocks noGrp="1"/>
          </p:cNvSpPr>
          <p:nvPr>
            <p:ph idx="4294967295"/>
          </p:nvPr>
        </p:nvSpPr>
        <p:spPr>
          <a:xfrm>
            <a:off x="647700" y="1301554"/>
            <a:ext cx="10515600" cy="4773296"/>
          </a:xfrm>
          <a:prstGeom prst="rect">
            <a:avLst/>
          </a:prstGeom>
        </p:spPr>
        <p:txBody>
          <a:bodyPr>
            <a:noAutofit/>
          </a:bodyPr>
          <a:lstStyle/>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Một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giải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pháp</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duy</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nhất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với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đầy</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đủ</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tính</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năng</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Khả</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năng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tương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tác</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dễ</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dàng</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Tối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ưu</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băng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thông</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Khả</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năng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mở</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rộng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cao</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One-click invitation</a:t>
            </a: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Bảo </a:t>
            </a:r>
            <a:r>
              <a:rPr lang="en-US" sz="2400" dirty="0" err="1" smtClean="0">
                <a:solidFill>
                  <a:srgbClr val="0070C0"/>
                </a:solidFill>
                <a:latin typeface="Times New Roman" panose="02020603050405020304" pitchFamily="18" charset="0"/>
                <a:cs typeface="Times New Roman" panose="02020603050405020304" pitchFamily="18" charset="0"/>
              </a:rPr>
              <a:t>mật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cao</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với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các</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chuẩn</a:t>
            </a:r>
            <a:r>
              <a:rPr lang="en-US" sz="2400" dirty="0">
                <a:solidFill>
                  <a:srgbClr val="0070C0"/>
                </a:solidFill>
                <a:latin typeface="Times New Roman" panose="02020603050405020304" pitchFamily="18" charset="0"/>
                <a:cs typeface="Times New Roman" panose="02020603050405020304" pitchFamily="18" charset="0"/>
              </a:rPr>
              <a:t> FIPS &amp; </a:t>
            </a:r>
            <a:r>
              <a:rPr lang="en-US" sz="2400" dirty="0" smtClean="0">
                <a:solidFill>
                  <a:srgbClr val="0070C0"/>
                </a:solidFill>
                <a:latin typeface="Times New Roman" panose="02020603050405020304" pitchFamily="18" charset="0"/>
                <a:cs typeface="Times New Roman" panose="02020603050405020304" pitchFamily="18" charset="0"/>
              </a:rPr>
              <a:t>JITC</a:t>
            </a: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Kiểm</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soát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người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dùng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đầu</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cuối</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endParaRPr lang="vi-V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709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15</a:t>
            </a:fld>
            <a:endParaRPr lang="en-US">
              <a:solidFill>
                <a:prstClr val="black">
                  <a:tint val="75000"/>
                </a:prstClr>
              </a:solidFill>
            </a:endParaRPr>
          </a:p>
        </p:txBody>
      </p:sp>
      <p:sp>
        <p:nvSpPr>
          <p:cNvPr id="8" name="Rectangle 7"/>
          <p:cNvSpPr/>
          <p:nvPr/>
        </p:nvSpPr>
        <p:spPr>
          <a:xfrm>
            <a:off x="1676400" y="2003921"/>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4"/>
          <p:cNvSpPr>
            <a:spLocks noGrp="1"/>
          </p:cNvSpPr>
          <p:nvPr>
            <p:ph type="title" idx="4294967295"/>
          </p:nvPr>
        </p:nvSpPr>
        <p:spPr>
          <a:xfrm>
            <a:off x="3759200" y="114300"/>
            <a:ext cx="8432800" cy="852265"/>
          </a:xfrm>
          <a:prstGeom prst="rect">
            <a:avLst/>
          </a:prstGeom>
        </p:spPr>
        <p:txBody>
          <a:bodyPr/>
          <a:lstStyle/>
          <a:p>
            <a:r>
              <a:rPr lang="en-US" dirty="0" smtClean="0">
                <a:solidFill>
                  <a:srgbClr val="FF0000"/>
                </a:solidFill>
                <a:latin typeface="Times New Roman" panose="02020603050405020304" pitchFamily="18" charset="0"/>
                <a:cs typeface="Times New Roman" panose="02020603050405020304" pitchFamily="18" charset="0"/>
              </a:rPr>
              <a:t>End-points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5" name="Content Placeholder 5"/>
          <p:cNvSpPr txBox="1">
            <a:spLocks/>
          </p:cNvSpPr>
          <p:nvPr/>
        </p:nvSpPr>
        <p:spPr>
          <a:xfrm>
            <a:off x="1146949" y="1574800"/>
            <a:ext cx="8446994" cy="3835400"/>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150000"/>
              </a:lnSpc>
              <a:buFontTx/>
              <a:buNone/>
            </a:pPr>
            <a:r>
              <a:rPr lang="en-US" b="1" dirty="0" err="1" smtClean="0">
                <a:solidFill>
                  <a:srgbClr val="0070C0"/>
                </a:solidFill>
                <a:latin typeface="Times New Roman" panose="02020603050405020304" pitchFamily="18" charset="0"/>
                <a:cs typeface="Times New Roman" panose="02020603050405020304" pitchFamily="18" charset="0"/>
              </a:rPr>
              <a:t>Các</a:t>
            </a:r>
            <a:r>
              <a:rPr lang="en-US" b="1" dirty="0" smtClean="0">
                <a:solidFill>
                  <a:srgbClr val="0070C0"/>
                </a:solidFill>
                <a:latin typeface="Times New Roman" panose="02020603050405020304" pitchFamily="18" charset="0"/>
                <a:cs typeface="Times New Roman" panose="02020603050405020304" pitchFamily="18" charset="0"/>
              </a:rPr>
              <a:t> end-point </a:t>
            </a:r>
            <a:r>
              <a:rPr lang="en-US" b="1" dirty="0" err="1" smtClean="0">
                <a:solidFill>
                  <a:srgbClr val="0070C0"/>
                </a:solidFill>
                <a:latin typeface="Times New Roman" panose="02020603050405020304" pitchFamily="18" charset="0"/>
                <a:cs typeface="Times New Roman" panose="02020603050405020304" pitchFamily="18" charset="0"/>
              </a:rPr>
              <a:t>của</a:t>
            </a:r>
            <a:r>
              <a:rPr lang="en-US" b="1" dirty="0" smtClean="0">
                <a:solidFill>
                  <a:srgbClr val="0070C0"/>
                </a:solidFill>
                <a:latin typeface="Times New Roman" panose="02020603050405020304" pitchFamily="18" charset="0"/>
                <a:cs typeface="Times New Roman" panose="02020603050405020304" pitchFamily="18" charset="0"/>
              </a:rPr>
              <a:t> Cisco </a:t>
            </a:r>
            <a:r>
              <a:rPr lang="en-US" b="1" dirty="0" err="1" smtClean="0">
                <a:solidFill>
                  <a:srgbClr val="0070C0"/>
                </a:solidFill>
                <a:latin typeface="Times New Roman" panose="02020603050405020304" pitchFamily="18" charset="0"/>
                <a:cs typeface="Times New Roman" panose="02020603050405020304" pitchFamily="18" charset="0"/>
              </a:rPr>
              <a:t>mang</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lại</a:t>
            </a:r>
            <a:r>
              <a:rPr lang="en-US" b="1" dirty="0" smtClean="0">
                <a:solidFill>
                  <a:srgbClr val="0070C0"/>
                </a:solidFill>
                <a:latin typeface="Times New Roman" panose="02020603050405020304" pitchFamily="18" charset="0"/>
                <a:cs typeface="Times New Roman" panose="02020603050405020304" pitchFamily="18" charset="0"/>
              </a:rPr>
              <a:t> :</a:t>
            </a:r>
          </a:p>
          <a:p>
            <a:r>
              <a:rPr lang="en-US" sz="2600" dirty="0" err="1" smtClean="0">
                <a:solidFill>
                  <a:srgbClr val="0070C0"/>
                </a:solidFill>
                <a:latin typeface="Times New Roman" panose="02020603050405020304" pitchFamily="18" charset="0"/>
                <a:cs typeface="Times New Roman" panose="02020603050405020304" pitchFamily="18" charset="0"/>
              </a:rPr>
              <a:t>Cuộc</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họp</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thông</a:t>
            </a:r>
            <a:r>
              <a:rPr lang="en-US" sz="2600" dirty="0" smtClean="0">
                <a:solidFill>
                  <a:srgbClr val="0070C0"/>
                </a:solidFill>
                <a:latin typeface="Times New Roman" panose="02020603050405020304" pitchFamily="18" charset="0"/>
                <a:cs typeface="Times New Roman" panose="02020603050405020304" pitchFamily="18" charset="0"/>
              </a:rPr>
              <a:t> minh</a:t>
            </a:r>
          </a:p>
          <a:p>
            <a:r>
              <a:rPr lang="en-US" sz="2600" dirty="0" err="1" smtClean="0">
                <a:solidFill>
                  <a:srgbClr val="0070C0"/>
                </a:solidFill>
                <a:latin typeface="Times New Roman" panose="02020603050405020304" pitchFamily="18" charset="0"/>
                <a:cs typeface="Times New Roman" panose="02020603050405020304" pitchFamily="18" charset="0"/>
              </a:rPr>
              <a:t>Thuyết</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trình</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thông</a:t>
            </a:r>
            <a:r>
              <a:rPr lang="en-US" sz="2600" dirty="0" smtClean="0">
                <a:solidFill>
                  <a:srgbClr val="0070C0"/>
                </a:solidFill>
                <a:latin typeface="Times New Roman" panose="02020603050405020304" pitchFamily="18" charset="0"/>
                <a:cs typeface="Times New Roman" panose="02020603050405020304" pitchFamily="18" charset="0"/>
              </a:rPr>
              <a:t> minh</a:t>
            </a:r>
          </a:p>
          <a:p>
            <a:r>
              <a:rPr lang="en-US" sz="2600" dirty="0" err="1" smtClean="0">
                <a:solidFill>
                  <a:srgbClr val="0070C0"/>
                </a:solidFill>
                <a:latin typeface="Times New Roman" panose="02020603050405020304" pitchFamily="18" charset="0"/>
                <a:cs typeface="Times New Roman" panose="02020603050405020304" pitchFamily="18" charset="0"/>
              </a:rPr>
              <a:t>Phòng</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họp</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thông</a:t>
            </a:r>
            <a:r>
              <a:rPr lang="en-US" sz="2600" dirty="0" smtClean="0">
                <a:solidFill>
                  <a:srgbClr val="0070C0"/>
                </a:solidFill>
                <a:latin typeface="Times New Roman" panose="02020603050405020304" pitchFamily="18" charset="0"/>
                <a:cs typeface="Times New Roman" panose="02020603050405020304" pitchFamily="18" charset="0"/>
              </a:rPr>
              <a:t> minh</a:t>
            </a:r>
          </a:p>
          <a:p>
            <a:r>
              <a:rPr lang="en-US" sz="2600" dirty="0" err="1" smtClean="0">
                <a:solidFill>
                  <a:srgbClr val="0070C0"/>
                </a:solidFill>
                <a:latin typeface="Times New Roman" panose="02020603050405020304" pitchFamily="18" charset="0"/>
                <a:cs typeface="Times New Roman" panose="02020603050405020304" pitchFamily="18" charset="0"/>
              </a:rPr>
              <a:t>Thiết</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kế</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nhỏ</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gọn</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hiện</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đại</a:t>
            </a:r>
            <a:endParaRPr lang="en-US" sz="2600" dirty="0" smtClean="0">
              <a:solidFill>
                <a:srgbClr val="0070C0"/>
              </a:solidFill>
              <a:latin typeface="Times New Roman" panose="02020603050405020304" pitchFamily="18" charset="0"/>
              <a:cs typeface="Times New Roman" panose="02020603050405020304" pitchFamily="18" charset="0"/>
            </a:endParaRPr>
          </a:p>
          <a:p>
            <a:r>
              <a:rPr lang="en-US" sz="2600" dirty="0" err="1" smtClean="0">
                <a:solidFill>
                  <a:srgbClr val="0070C0"/>
                </a:solidFill>
                <a:latin typeface="Times New Roman" panose="02020603050405020304" pitchFamily="18" charset="0"/>
                <a:cs typeface="Times New Roman" panose="02020603050405020304" pitchFamily="18" charset="0"/>
              </a:rPr>
              <a:t>Phù</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hợp</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với</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mô</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hình</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triển</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khai</a:t>
            </a:r>
            <a:r>
              <a:rPr lang="en-US" sz="2600" dirty="0" smtClean="0">
                <a:solidFill>
                  <a:srgbClr val="0070C0"/>
                </a:solidFill>
                <a:latin typeface="Times New Roman" panose="02020603050405020304" pitchFamily="18" charset="0"/>
                <a:cs typeface="Times New Roman" panose="02020603050405020304" pitchFamily="18" charset="0"/>
              </a:rPr>
              <a:t> </a:t>
            </a:r>
            <a:r>
              <a:rPr lang="en-US" sz="2600" dirty="0" err="1" smtClean="0">
                <a:solidFill>
                  <a:srgbClr val="0070C0"/>
                </a:solidFill>
                <a:latin typeface="Times New Roman" panose="02020603050405020304" pitchFamily="18" charset="0"/>
                <a:cs typeface="Times New Roman" panose="02020603050405020304" pitchFamily="18" charset="0"/>
              </a:rPr>
              <a:t>dạng</a:t>
            </a:r>
            <a:r>
              <a:rPr lang="en-US" sz="2600" dirty="0" smtClean="0">
                <a:solidFill>
                  <a:srgbClr val="0070C0"/>
                </a:solidFill>
                <a:latin typeface="Times New Roman" panose="02020603050405020304" pitchFamily="18" charset="0"/>
                <a:cs typeface="Times New Roman" panose="02020603050405020304" pitchFamily="18" charset="0"/>
              </a:rPr>
              <a:t> cloud </a:t>
            </a:r>
            <a:r>
              <a:rPr lang="en-US" sz="2600" dirty="0" err="1" smtClean="0">
                <a:solidFill>
                  <a:srgbClr val="0070C0"/>
                </a:solidFill>
                <a:latin typeface="Times New Roman" panose="02020603050405020304" pitchFamily="18" charset="0"/>
                <a:cs typeface="Times New Roman" panose="02020603050405020304" pitchFamily="18" charset="0"/>
              </a:rPr>
              <a:t>và</a:t>
            </a:r>
            <a:r>
              <a:rPr lang="en-US" sz="2600" dirty="0" smtClean="0">
                <a:solidFill>
                  <a:srgbClr val="0070C0"/>
                </a:solidFill>
                <a:latin typeface="Times New Roman" panose="02020603050405020304" pitchFamily="18" charset="0"/>
                <a:cs typeface="Times New Roman" panose="02020603050405020304" pitchFamily="18" charset="0"/>
              </a:rPr>
              <a:t> on-premise</a:t>
            </a:r>
            <a:endParaRPr lang="vi-VN" sz="2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179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16</a:t>
            </a:fld>
            <a:endParaRPr lang="en-US">
              <a:solidFill>
                <a:prstClr val="black">
                  <a:tint val="75000"/>
                </a:prstClr>
              </a:solidFill>
            </a:endParaRPr>
          </a:p>
        </p:txBody>
      </p:sp>
      <p:sp>
        <p:nvSpPr>
          <p:cNvPr id="16" name="Title 4"/>
          <p:cNvSpPr>
            <a:spLocks noGrp="1"/>
          </p:cNvSpPr>
          <p:nvPr>
            <p:ph type="title" idx="4294967295"/>
          </p:nvPr>
        </p:nvSpPr>
        <p:spPr>
          <a:xfrm>
            <a:off x="3759200" y="114300"/>
            <a:ext cx="8432800" cy="852265"/>
          </a:xfrm>
          <a:prstGeom prst="rect">
            <a:avLst/>
          </a:prstGeom>
        </p:spPr>
        <p:txBody>
          <a:bodyPr/>
          <a:lstStyle/>
          <a:p>
            <a:r>
              <a:rPr lang="en-US" dirty="0" smtClean="0">
                <a:solidFill>
                  <a:srgbClr val="FF0000"/>
                </a:solidFill>
                <a:latin typeface="Times New Roman" panose="02020603050405020304" pitchFamily="18" charset="0"/>
                <a:cs typeface="Times New Roman" panose="02020603050405020304" pitchFamily="18" charset="0"/>
              </a:rPr>
              <a:t>End-points</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70192" y="1130939"/>
            <a:ext cx="5231688" cy="5277697"/>
            <a:chOff x="70192" y="1130939"/>
            <a:chExt cx="5231688" cy="5277697"/>
          </a:xfrm>
        </p:grpSpPr>
        <p:grpSp>
          <p:nvGrpSpPr>
            <p:cNvPr id="14" name="Group 13"/>
            <p:cNvGrpSpPr/>
            <p:nvPr/>
          </p:nvGrpSpPr>
          <p:grpSpPr>
            <a:xfrm>
              <a:off x="70192" y="1130939"/>
              <a:ext cx="5231688" cy="5277697"/>
              <a:chOff x="138598" y="1159992"/>
              <a:chExt cx="5735708" cy="4956066"/>
            </a:xfrm>
          </p:grpSpPr>
          <p:sp>
            <p:nvSpPr>
              <p:cNvPr id="25" name="TextBox 24"/>
              <p:cNvSpPr txBox="1"/>
              <p:nvPr/>
            </p:nvSpPr>
            <p:spPr>
              <a:xfrm>
                <a:off x="3849609" y="4882190"/>
                <a:ext cx="1660304" cy="867061"/>
              </a:xfrm>
              <a:prstGeom prst="rect">
                <a:avLst/>
              </a:prstGeom>
              <a:noFill/>
            </p:spPr>
            <p:txBody>
              <a:bodyPr wrap="square" rtlCol="0">
                <a:spAutoFit/>
              </a:bodyPr>
              <a:lstStyle/>
              <a:p>
                <a:pPr algn="ctr"/>
                <a:r>
                  <a:rPr lang="en-US">
                    <a:solidFill>
                      <a:srgbClr val="0070C0"/>
                    </a:solidFill>
                    <a:latin typeface="Times New Roman" panose="02020603050405020304" pitchFamily="18" charset="0"/>
                    <a:cs typeface="Times New Roman" panose="02020603050405020304" pitchFamily="18" charset="0"/>
                  </a:rPr>
                  <a:t>Cisco Room Kit Plus P60</a:t>
                </a:r>
              </a:p>
              <a:p>
                <a:pPr algn="ctr"/>
                <a:r>
                  <a:rPr lang="en-US">
                    <a:solidFill>
                      <a:srgbClr val="0070C0"/>
                    </a:solidFill>
                    <a:latin typeface="Times New Roman" panose="02020603050405020304" pitchFamily="18" charset="0"/>
                    <a:cs typeface="Times New Roman" panose="02020603050405020304" pitchFamily="18" charset="0"/>
                  </a:rPr>
                  <a:t>(cho 9 huyện)</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6" name="Rounded Rectangle 25"/>
              <p:cNvSpPr/>
              <p:nvPr/>
            </p:nvSpPr>
            <p:spPr>
              <a:xfrm>
                <a:off x="138598" y="1159992"/>
                <a:ext cx="5735708" cy="4956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000" y="1378069"/>
                <a:ext cx="762268" cy="1793652"/>
              </a:xfrm>
              <a:prstGeom prst="rect">
                <a:avLst/>
              </a:prstGeom>
            </p:spPr>
          </p:pic>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033" y="2462504"/>
              <a:ext cx="1128851" cy="72569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3205" y="3152437"/>
              <a:ext cx="1128851" cy="725690"/>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5717" y="1627153"/>
              <a:ext cx="970953" cy="672475"/>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1002" y="3897112"/>
              <a:ext cx="1233913" cy="1097539"/>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812" y="1224704"/>
              <a:ext cx="2548583" cy="2548583"/>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292" y="4531801"/>
              <a:ext cx="1758496" cy="1758496"/>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6604" y="4561395"/>
              <a:ext cx="1758496" cy="1758496"/>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515" y="3326858"/>
              <a:ext cx="3524250" cy="1295400"/>
            </a:xfrm>
            <a:prstGeom prst="rect">
              <a:avLst/>
            </a:prstGeom>
          </p:spPr>
        </p:pic>
      </p:grpSp>
      <p:sp>
        <p:nvSpPr>
          <p:cNvPr id="28" name="Content Placeholder 5"/>
          <p:cNvSpPr txBox="1">
            <a:spLocks/>
          </p:cNvSpPr>
          <p:nvPr/>
        </p:nvSpPr>
        <p:spPr>
          <a:xfrm>
            <a:off x="5628448" y="1336403"/>
            <a:ext cx="6563552" cy="2493081"/>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150000"/>
              </a:lnSpc>
              <a:buFontTx/>
              <a:buNone/>
            </a:pPr>
            <a:r>
              <a:rPr lang="en-US" sz="2000" b="1" dirty="0" err="1" smtClean="0">
                <a:solidFill>
                  <a:srgbClr val="0070C0"/>
                </a:solidFill>
                <a:latin typeface="Times New Roman" panose="02020603050405020304" pitchFamily="18" charset="0"/>
                <a:cs typeface="Times New Roman" panose="02020603050405020304" pitchFamily="18" charset="0"/>
              </a:rPr>
              <a:t>Mô</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dirty="0" err="1" smtClean="0">
                <a:solidFill>
                  <a:srgbClr val="0070C0"/>
                </a:solidFill>
                <a:latin typeface="Times New Roman" panose="02020603050405020304" pitchFamily="18" charset="0"/>
                <a:cs typeface="Times New Roman" panose="02020603050405020304" pitchFamily="18" charset="0"/>
              </a:rPr>
              <a:t>tả</a:t>
            </a:r>
            <a:r>
              <a:rPr lang="en-US" sz="2000" b="1" dirty="0" smtClean="0">
                <a:solidFill>
                  <a:srgbClr val="0070C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000" dirty="0" smtClean="0">
                <a:solidFill>
                  <a:srgbClr val="0070C0"/>
                </a:solidFill>
                <a:latin typeface="Times New Roman" panose="02020603050405020304" pitchFamily="18" charset="0"/>
                <a:cs typeface="Times New Roman" panose="02020603050405020304" pitchFamily="18" charset="0"/>
              </a:rPr>
              <a:t>Camera Full HD, 20x zoom, PTZ</a:t>
            </a: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Bộ</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hóa</a:t>
            </a:r>
            <a:r>
              <a:rPr lang="en-US" sz="2000" dirty="0" smtClean="0">
                <a:solidFill>
                  <a:srgbClr val="0070C0"/>
                </a:solidFill>
                <a:latin typeface="Times New Roman" panose="02020603050405020304" pitchFamily="18" charset="0"/>
                <a:cs typeface="Times New Roman" panose="02020603050405020304" pitchFamily="18" charset="0"/>
              </a:rPr>
              <a:t>/</a:t>
            </a:r>
            <a:r>
              <a:rPr lang="en-US" sz="2000" dirty="0" err="1" smtClean="0">
                <a:solidFill>
                  <a:srgbClr val="0070C0"/>
                </a:solidFill>
                <a:latin typeface="Times New Roman" panose="02020603050405020304" pitchFamily="18" charset="0"/>
                <a:cs typeface="Times New Roman" panose="02020603050405020304" pitchFamily="18" charset="0"/>
              </a:rPr>
              <a:t>giải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tín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hiệu</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Màn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chiếu</a:t>
            </a:r>
            <a:r>
              <a:rPr lang="en-US" sz="2000" dirty="0" smtClean="0">
                <a:solidFill>
                  <a:srgbClr val="0070C0"/>
                </a:solidFill>
                <a:latin typeface="Times New Roman" panose="02020603050405020304" pitchFamily="18" charset="0"/>
                <a:cs typeface="Times New Roman" panose="02020603050405020304" pitchFamily="18" charset="0"/>
              </a:rPr>
              <a:t> 65 inch</a:t>
            </a:r>
          </a:p>
          <a:p>
            <a:pPr>
              <a:buFont typeface="Wingdings" panose="05000000000000000000" pitchFamily="2" charset="2"/>
              <a:buChar char="ü"/>
            </a:pPr>
            <a:r>
              <a:rPr lang="en-US" sz="2000" dirty="0" smtClean="0">
                <a:solidFill>
                  <a:srgbClr val="0070C0"/>
                </a:solidFill>
                <a:latin typeface="Times New Roman" panose="02020603050405020304" pitchFamily="18" charset="0"/>
                <a:cs typeface="Times New Roman" panose="02020603050405020304" pitchFamily="18" charset="0"/>
              </a:rPr>
              <a:t>02 </a:t>
            </a:r>
            <a:r>
              <a:rPr lang="en-US" sz="2000" dirty="0" err="1" smtClean="0">
                <a:solidFill>
                  <a:srgbClr val="0070C0"/>
                </a:solidFill>
                <a:latin typeface="Times New Roman" panose="02020603050405020304" pitchFamily="18" charset="0"/>
                <a:cs typeface="Times New Roman" panose="02020603050405020304" pitchFamily="18" charset="0"/>
              </a:rPr>
              <a:t>Bộ</a:t>
            </a:r>
            <a:r>
              <a:rPr lang="en-US" sz="2000" dirty="0" smtClean="0">
                <a:solidFill>
                  <a:srgbClr val="0070C0"/>
                </a:solidFill>
                <a:latin typeface="Times New Roman" panose="02020603050405020304" pitchFamily="18" charset="0"/>
                <a:cs typeface="Times New Roman" panose="02020603050405020304" pitchFamily="18" charset="0"/>
              </a:rPr>
              <a:t> micro </a:t>
            </a:r>
            <a:r>
              <a:rPr lang="en-US" sz="2000" dirty="0" err="1" smtClean="0">
                <a:solidFill>
                  <a:srgbClr val="0070C0"/>
                </a:solidFill>
                <a:latin typeface="Times New Roman" panose="02020603050405020304" pitchFamily="18" charset="0"/>
                <a:cs typeface="Times New Roman" panose="02020603050405020304" pitchFamily="18" charset="0"/>
              </a:rPr>
              <a:t>để</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bàn</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Bộ</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điều</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khiển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từ</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xa</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nối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các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bị</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ngoại</a:t>
            </a:r>
            <a:r>
              <a:rPr lang="en-US" sz="2000" dirty="0" smtClean="0">
                <a:solidFill>
                  <a:srgbClr val="0070C0"/>
                </a:solidFill>
                <a:latin typeface="Times New Roman" panose="02020603050405020304" pitchFamily="18" charset="0"/>
                <a:cs typeface="Times New Roman" panose="02020603050405020304" pitchFamily="18" charset="0"/>
              </a:rPr>
              <a:t> vi: </a:t>
            </a:r>
            <a:r>
              <a:rPr lang="en-US" sz="2000" dirty="0" err="1" smtClean="0">
                <a:solidFill>
                  <a:srgbClr val="0070C0"/>
                </a:solidFill>
                <a:latin typeface="Times New Roman" panose="02020603050405020304" pitchFamily="18" charset="0"/>
                <a:cs typeface="Times New Roman" panose="02020603050405020304" pitchFamily="18" charset="0"/>
              </a:rPr>
              <a:t>loa</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âm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ly</a:t>
            </a:r>
            <a:r>
              <a:rPr lang="en-US" sz="2000" dirty="0" smtClean="0">
                <a:solidFill>
                  <a:srgbClr val="0070C0"/>
                </a:solidFill>
                <a:latin typeface="Times New Roman" panose="02020603050405020304" pitchFamily="18" charset="0"/>
                <a:cs typeface="Times New Roman" panose="02020603050405020304" pitchFamily="18" charset="0"/>
              </a:rPr>
              <a:t>, HDMI,…</a:t>
            </a:r>
          </a:p>
          <a:p>
            <a:pPr marL="0" indent="0">
              <a:buFontTx/>
              <a:buNone/>
            </a:pPr>
            <a:r>
              <a:rPr lang="en-US" sz="2000" b="1" dirty="0" err="1" smtClean="0">
                <a:solidFill>
                  <a:srgbClr val="0070C0"/>
                </a:solidFill>
                <a:latin typeface="Times New Roman" panose="02020603050405020304" pitchFamily="18" charset="0"/>
                <a:cs typeface="Times New Roman" panose="02020603050405020304" pitchFamily="18" charset="0"/>
              </a:rPr>
              <a:t>Khả</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dirty="0" err="1" smtClean="0">
                <a:solidFill>
                  <a:srgbClr val="0070C0"/>
                </a:solidFill>
                <a:latin typeface="Times New Roman" panose="02020603050405020304" pitchFamily="18" charset="0"/>
                <a:cs typeface="Times New Roman" panose="02020603050405020304" pitchFamily="18" charset="0"/>
              </a:rPr>
              <a:t>năng</a:t>
            </a:r>
            <a:r>
              <a:rPr lang="en-US" sz="2000" b="1" dirty="0" smtClean="0">
                <a:solidFill>
                  <a:srgbClr val="0070C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Khởi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tạo</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cuộc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thúc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cuộc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Lịch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sử</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cuộc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Điều</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khiển</a:t>
            </a:r>
            <a:r>
              <a:rPr lang="en-US" sz="2000" dirty="0" smtClean="0">
                <a:solidFill>
                  <a:srgbClr val="0070C0"/>
                </a:solidFill>
                <a:latin typeface="Times New Roman" panose="02020603050405020304" pitchFamily="18" charset="0"/>
                <a:cs typeface="Times New Roman" panose="02020603050405020304" pitchFamily="18" charset="0"/>
              </a:rPr>
              <a:t> camera</a:t>
            </a:r>
          </a:p>
          <a:p>
            <a:pPr>
              <a:buFont typeface="Wingdings" panose="05000000000000000000" pitchFamily="2" charset="2"/>
              <a:buChar char="ü"/>
            </a:pPr>
            <a:r>
              <a:rPr lang="en-US" sz="2000" dirty="0" smtClean="0">
                <a:solidFill>
                  <a:srgbClr val="0070C0"/>
                </a:solidFill>
                <a:latin typeface="Times New Roman" panose="02020603050405020304" pitchFamily="18" charset="0"/>
                <a:cs typeface="Times New Roman" panose="02020603050405020304" pitchFamily="18" charset="0"/>
              </a:rPr>
              <a:t>Chia </a:t>
            </a:r>
            <a:r>
              <a:rPr lang="en-US" sz="2000" dirty="0" err="1" smtClean="0">
                <a:solidFill>
                  <a:srgbClr val="0070C0"/>
                </a:solidFill>
                <a:latin typeface="Times New Roman" panose="02020603050405020304" pitchFamily="18" charset="0"/>
                <a:cs typeface="Times New Roman" panose="02020603050405020304" pitchFamily="18" charset="0"/>
              </a:rPr>
              <a:t>sẻ</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màn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chiếu</a:t>
            </a:r>
            <a:endParaRPr lang="en-US" sz="2000" dirty="0" smtClean="0">
              <a:solidFill>
                <a:srgbClr val="0070C0"/>
              </a:solidFill>
              <a:latin typeface="Times New Roman" panose="02020603050405020304" pitchFamily="18" charset="0"/>
              <a:cs typeface="Times New Roman" panose="02020603050405020304" pitchFamily="18" charset="0"/>
            </a:endParaRPr>
          </a:p>
          <a:p>
            <a:endParaRPr lang="en-US" sz="2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652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17</a:t>
            </a:fld>
            <a:endParaRPr lang="en-US">
              <a:solidFill>
                <a:prstClr val="black">
                  <a:tint val="75000"/>
                </a:prstClr>
              </a:solidFill>
            </a:endParaRPr>
          </a:p>
        </p:txBody>
      </p:sp>
      <p:sp>
        <p:nvSpPr>
          <p:cNvPr id="16" name="Title 4"/>
          <p:cNvSpPr>
            <a:spLocks noGrp="1"/>
          </p:cNvSpPr>
          <p:nvPr>
            <p:ph type="title" idx="4294967295"/>
          </p:nvPr>
        </p:nvSpPr>
        <p:spPr>
          <a:xfrm>
            <a:off x="3759200" y="114300"/>
            <a:ext cx="8432800" cy="852265"/>
          </a:xfrm>
          <a:prstGeom prst="rect">
            <a:avLst/>
          </a:prstGeom>
        </p:spPr>
        <p:txBody>
          <a:bodyPr/>
          <a:lstStyle/>
          <a:p>
            <a:r>
              <a:rPr lang="en-US" dirty="0" smtClean="0">
                <a:solidFill>
                  <a:srgbClr val="FF0000"/>
                </a:solidFill>
                <a:latin typeface="Times New Roman" panose="02020603050405020304" pitchFamily="18" charset="0"/>
                <a:cs typeface="Times New Roman" panose="02020603050405020304" pitchFamily="18" charset="0"/>
              </a:rPr>
              <a:t>End-points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29" name="Content Placeholder 5"/>
          <p:cNvSpPr txBox="1">
            <a:spLocks/>
          </p:cNvSpPr>
          <p:nvPr/>
        </p:nvSpPr>
        <p:spPr>
          <a:xfrm>
            <a:off x="5758194" y="1307129"/>
            <a:ext cx="6563552" cy="2493081"/>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150000"/>
              </a:lnSpc>
              <a:buFontTx/>
              <a:buNone/>
            </a:pPr>
            <a:r>
              <a:rPr lang="en-US" sz="2000" b="1" dirty="0" err="1" smtClean="0">
                <a:solidFill>
                  <a:srgbClr val="0070C0"/>
                </a:solidFill>
                <a:latin typeface="Times New Roman" panose="02020603050405020304" pitchFamily="18" charset="0"/>
                <a:cs typeface="Times New Roman" panose="02020603050405020304" pitchFamily="18" charset="0"/>
              </a:rPr>
              <a:t>Mô</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dirty="0" err="1" smtClean="0">
                <a:solidFill>
                  <a:srgbClr val="0070C0"/>
                </a:solidFill>
                <a:latin typeface="Times New Roman" panose="02020603050405020304" pitchFamily="18" charset="0"/>
                <a:cs typeface="Times New Roman" panose="02020603050405020304" pitchFamily="18" charset="0"/>
              </a:rPr>
              <a:t>tả</a:t>
            </a:r>
            <a:r>
              <a:rPr lang="en-US" sz="2000" b="1" dirty="0" smtClean="0">
                <a:solidFill>
                  <a:srgbClr val="0070C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000" dirty="0" smtClean="0">
                <a:solidFill>
                  <a:srgbClr val="0070C0"/>
                </a:solidFill>
                <a:latin typeface="Times New Roman" panose="02020603050405020304" pitchFamily="18" charset="0"/>
                <a:cs typeface="Times New Roman" panose="02020603050405020304" pitchFamily="18" charset="0"/>
              </a:rPr>
              <a:t>Camera Full HD, 5x zoom PTZ</a:t>
            </a: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Bộ</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hóa</a:t>
            </a:r>
            <a:r>
              <a:rPr lang="en-US" sz="2000" dirty="0" smtClean="0">
                <a:solidFill>
                  <a:srgbClr val="0070C0"/>
                </a:solidFill>
                <a:latin typeface="Times New Roman" panose="02020603050405020304" pitchFamily="18" charset="0"/>
                <a:cs typeface="Times New Roman" panose="02020603050405020304" pitchFamily="18" charset="0"/>
              </a:rPr>
              <a:t>/</a:t>
            </a:r>
            <a:r>
              <a:rPr lang="en-US" sz="2000" dirty="0" err="1" smtClean="0">
                <a:solidFill>
                  <a:srgbClr val="0070C0"/>
                </a:solidFill>
                <a:latin typeface="Times New Roman" panose="02020603050405020304" pitchFamily="18" charset="0"/>
                <a:cs typeface="Times New Roman" panose="02020603050405020304" pitchFamily="18" charset="0"/>
              </a:rPr>
              <a:t>giải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tín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hiệu</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Màn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chiếu</a:t>
            </a:r>
            <a:r>
              <a:rPr lang="en-US" sz="2000" dirty="0" smtClean="0">
                <a:solidFill>
                  <a:srgbClr val="0070C0"/>
                </a:solidFill>
                <a:latin typeface="Times New Roman" panose="02020603050405020304" pitchFamily="18" charset="0"/>
                <a:cs typeface="Times New Roman" panose="02020603050405020304" pitchFamily="18" charset="0"/>
              </a:rPr>
              <a:t> 55 inch</a:t>
            </a: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Bộ</a:t>
            </a:r>
            <a:r>
              <a:rPr lang="en-US" sz="2000" dirty="0" smtClean="0">
                <a:solidFill>
                  <a:srgbClr val="0070C0"/>
                </a:solidFill>
                <a:latin typeface="Times New Roman" panose="02020603050405020304" pitchFamily="18" charset="0"/>
                <a:cs typeface="Times New Roman" panose="02020603050405020304" pitchFamily="18" charset="0"/>
              </a:rPr>
              <a:t> micro </a:t>
            </a:r>
            <a:r>
              <a:rPr lang="en-US" sz="2000" dirty="0" err="1" smtClean="0">
                <a:solidFill>
                  <a:srgbClr val="0070C0"/>
                </a:solidFill>
                <a:latin typeface="Times New Roman" panose="02020603050405020304" pitchFamily="18" charset="0"/>
                <a:cs typeface="Times New Roman" panose="02020603050405020304" pitchFamily="18" charset="0"/>
              </a:rPr>
              <a:t>để</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bàn</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Bộ</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điều</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khiển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từ</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xa</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nối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các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bị</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ngoại</a:t>
            </a:r>
            <a:r>
              <a:rPr lang="en-US" sz="2000" dirty="0" smtClean="0">
                <a:solidFill>
                  <a:srgbClr val="0070C0"/>
                </a:solidFill>
                <a:latin typeface="Times New Roman" panose="02020603050405020304" pitchFamily="18" charset="0"/>
                <a:cs typeface="Times New Roman" panose="02020603050405020304" pitchFamily="18" charset="0"/>
              </a:rPr>
              <a:t> vi: </a:t>
            </a:r>
            <a:r>
              <a:rPr lang="en-US" sz="2000" dirty="0" err="1" smtClean="0">
                <a:solidFill>
                  <a:srgbClr val="0070C0"/>
                </a:solidFill>
                <a:latin typeface="Times New Roman" panose="02020603050405020304" pitchFamily="18" charset="0"/>
                <a:cs typeface="Times New Roman" panose="02020603050405020304" pitchFamily="18" charset="0"/>
              </a:rPr>
              <a:t>loa</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âm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ly</a:t>
            </a:r>
            <a:r>
              <a:rPr lang="en-US" sz="2000" dirty="0" smtClean="0">
                <a:solidFill>
                  <a:srgbClr val="0070C0"/>
                </a:solidFill>
                <a:latin typeface="Times New Roman" panose="02020603050405020304" pitchFamily="18" charset="0"/>
                <a:cs typeface="Times New Roman" panose="02020603050405020304" pitchFamily="18" charset="0"/>
              </a:rPr>
              <a:t>, HDMI,…</a:t>
            </a:r>
          </a:p>
          <a:p>
            <a:pPr marL="0" indent="0">
              <a:buFontTx/>
              <a:buNone/>
            </a:pPr>
            <a:r>
              <a:rPr lang="en-US" sz="2000" b="1" dirty="0" err="1" smtClean="0">
                <a:solidFill>
                  <a:srgbClr val="0070C0"/>
                </a:solidFill>
                <a:latin typeface="Times New Roman" panose="02020603050405020304" pitchFamily="18" charset="0"/>
                <a:cs typeface="Times New Roman" panose="02020603050405020304" pitchFamily="18" charset="0"/>
              </a:rPr>
              <a:t>Khả</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dirty="0" err="1" smtClean="0">
                <a:solidFill>
                  <a:srgbClr val="0070C0"/>
                </a:solidFill>
                <a:latin typeface="Times New Roman" panose="02020603050405020304" pitchFamily="18" charset="0"/>
                <a:cs typeface="Times New Roman" panose="02020603050405020304" pitchFamily="18" charset="0"/>
              </a:rPr>
              <a:t>năng</a:t>
            </a:r>
            <a:r>
              <a:rPr lang="en-US" sz="2000" b="1" dirty="0" smtClean="0">
                <a:solidFill>
                  <a:srgbClr val="0070C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Khởi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tạo</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cuộc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thúc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cuộc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Lịch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sử</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cuộc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endParaRPr lang="en-US" sz="2000"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err="1" smtClean="0">
                <a:solidFill>
                  <a:srgbClr val="0070C0"/>
                </a:solidFill>
                <a:latin typeface="Times New Roman" panose="02020603050405020304" pitchFamily="18" charset="0"/>
                <a:cs typeface="Times New Roman" panose="02020603050405020304" pitchFamily="18" charset="0"/>
              </a:rPr>
              <a:t>Điều</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khiển</a:t>
            </a:r>
            <a:r>
              <a:rPr lang="en-US" sz="2000" dirty="0" smtClean="0">
                <a:solidFill>
                  <a:srgbClr val="0070C0"/>
                </a:solidFill>
                <a:latin typeface="Times New Roman" panose="02020603050405020304" pitchFamily="18" charset="0"/>
                <a:cs typeface="Times New Roman" panose="02020603050405020304" pitchFamily="18" charset="0"/>
              </a:rPr>
              <a:t> camera</a:t>
            </a:r>
          </a:p>
          <a:p>
            <a:pPr>
              <a:buFont typeface="Wingdings" panose="05000000000000000000" pitchFamily="2" charset="2"/>
              <a:buChar char="ü"/>
            </a:pPr>
            <a:r>
              <a:rPr lang="en-US" sz="2000" dirty="0" smtClean="0">
                <a:solidFill>
                  <a:srgbClr val="0070C0"/>
                </a:solidFill>
                <a:latin typeface="Times New Roman" panose="02020603050405020304" pitchFamily="18" charset="0"/>
                <a:cs typeface="Times New Roman" panose="02020603050405020304" pitchFamily="18" charset="0"/>
              </a:rPr>
              <a:t>Chia </a:t>
            </a:r>
            <a:r>
              <a:rPr lang="en-US" sz="2000" dirty="0" err="1" smtClean="0">
                <a:solidFill>
                  <a:srgbClr val="0070C0"/>
                </a:solidFill>
                <a:latin typeface="Times New Roman" panose="02020603050405020304" pitchFamily="18" charset="0"/>
                <a:cs typeface="Times New Roman" panose="02020603050405020304" pitchFamily="18" charset="0"/>
              </a:rPr>
              <a:t>sẻ</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màn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chiếu</a:t>
            </a:r>
            <a:endParaRPr lang="en-US" sz="2000" dirty="0" smtClean="0">
              <a:solidFill>
                <a:srgbClr val="0070C0"/>
              </a:solidFill>
              <a:latin typeface="Times New Roman" panose="02020603050405020304" pitchFamily="18" charset="0"/>
              <a:cs typeface="Times New Roman" panose="02020603050405020304" pitchFamily="18" charset="0"/>
            </a:endParaRPr>
          </a:p>
          <a:p>
            <a:endParaRPr lang="en-US" sz="2000" dirty="0" smtClean="0">
              <a:solidFill>
                <a:srgbClr val="0070C0"/>
              </a:solidFill>
              <a:latin typeface="Times New Roman" panose="02020603050405020304" pitchFamily="18" charset="0"/>
              <a:cs typeface="Times New Roman" panose="02020603050405020304" pitchFamily="18" charset="0"/>
            </a:endParaRPr>
          </a:p>
        </p:txBody>
      </p:sp>
      <p:grpSp>
        <p:nvGrpSpPr>
          <p:cNvPr id="35" name="Group 34"/>
          <p:cNvGrpSpPr/>
          <p:nvPr/>
        </p:nvGrpSpPr>
        <p:grpSpPr>
          <a:xfrm>
            <a:off x="138598" y="1286992"/>
            <a:ext cx="5231688" cy="4747322"/>
            <a:chOff x="138598" y="1159992"/>
            <a:chExt cx="5231688" cy="4747322"/>
          </a:xfrm>
        </p:grpSpPr>
        <p:grpSp>
          <p:nvGrpSpPr>
            <p:cNvPr id="36" name="Group 35"/>
            <p:cNvGrpSpPr/>
            <p:nvPr/>
          </p:nvGrpSpPr>
          <p:grpSpPr>
            <a:xfrm>
              <a:off x="138598" y="1159992"/>
              <a:ext cx="5231688" cy="4747322"/>
              <a:chOff x="138598" y="1159992"/>
              <a:chExt cx="5735708" cy="4956066"/>
            </a:xfrm>
          </p:grpSpPr>
          <p:sp>
            <p:nvSpPr>
              <p:cNvPr id="39" name="TextBox 38"/>
              <p:cNvSpPr txBox="1"/>
              <p:nvPr/>
            </p:nvSpPr>
            <p:spPr>
              <a:xfrm>
                <a:off x="956949" y="5469727"/>
                <a:ext cx="3984784" cy="646331"/>
              </a:xfrm>
              <a:prstGeom prst="rect">
                <a:avLst/>
              </a:prstGeom>
              <a:noFill/>
            </p:spPr>
            <p:txBody>
              <a:bodyPr wrap="square" rtlCol="0">
                <a:spAutoFit/>
              </a:bodyPr>
              <a:lstStyle/>
              <a:p>
                <a:pPr algn="ctr"/>
                <a:r>
                  <a:rPr lang="en-US" dirty="0" smtClean="0">
                    <a:solidFill>
                      <a:srgbClr val="0070C0"/>
                    </a:solidFill>
                    <a:latin typeface="Times New Roman" panose="02020603050405020304" pitchFamily="18" charset="0"/>
                    <a:cs typeface="Times New Roman" panose="02020603050405020304" pitchFamily="18" charset="0"/>
                  </a:rPr>
                  <a:t>Cisco SX10</a:t>
                </a:r>
              </a:p>
              <a:p>
                <a:pPr algn="ct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cho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xã</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phường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xã</a:t>
                </a:r>
                <a:r>
                  <a:rPr lang="en-US" dirty="0" smtClean="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40" name="Rounded Rectangle 39"/>
              <p:cNvSpPr/>
              <p:nvPr/>
            </p:nvSpPr>
            <p:spPr>
              <a:xfrm>
                <a:off x="138598" y="1159992"/>
                <a:ext cx="5735708" cy="4956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61" y="1245533"/>
                <a:ext cx="3176401" cy="267077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815" y="2145442"/>
                <a:ext cx="762268" cy="1905670"/>
              </a:xfrm>
              <a:prstGeom prst="rect">
                <a:avLst/>
              </a:prstGeom>
            </p:spPr>
          </p:pic>
        </p:gr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26" y="3941699"/>
              <a:ext cx="2242923" cy="1217376"/>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7049" y="3318063"/>
              <a:ext cx="1128851" cy="725690"/>
            </a:xfrm>
            <a:prstGeom prst="rect">
              <a:avLst/>
            </a:prstGeom>
          </p:spPr>
        </p:pic>
      </p:grpSp>
    </p:spTree>
    <p:extLst>
      <p:ext uri="{BB962C8B-B14F-4D97-AF65-F5344CB8AC3E}">
        <p14:creationId xmlns:p14="http://schemas.microsoft.com/office/powerpoint/2010/main" val="2713393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18</a:t>
            </a:fld>
            <a:endParaRPr lang="en-US">
              <a:solidFill>
                <a:prstClr val="black">
                  <a:tint val="75000"/>
                </a:prstClr>
              </a:solidFill>
            </a:endParaRPr>
          </a:p>
        </p:txBody>
      </p:sp>
      <p:sp>
        <p:nvSpPr>
          <p:cNvPr id="12" name="Title 4"/>
          <p:cNvSpPr>
            <a:spLocks noGrp="1"/>
          </p:cNvSpPr>
          <p:nvPr>
            <p:ph type="title" idx="4294967295"/>
          </p:nvPr>
        </p:nvSpPr>
        <p:spPr>
          <a:xfrm>
            <a:off x="3632200" y="118617"/>
            <a:ext cx="8559800" cy="783083"/>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Băng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thông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tối</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thiểu</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8" name="Content Placeholder 5"/>
          <p:cNvSpPr>
            <a:spLocks noGrp="1"/>
          </p:cNvSpPr>
          <p:nvPr>
            <p:ph idx="4294967295"/>
          </p:nvPr>
        </p:nvSpPr>
        <p:spPr>
          <a:xfrm>
            <a:off x="762000" y="2093689"/>
            <a:ext cx="5608320" cy="1755776"/>
          </a:xfrm>
          <a:prstGeom prst="rect">
            <a:avLst/>
          </a:prstGeom>
        </p:spPr>
        <p:txBody>
          <a:bodyPr>
            <a:noAutofit/>
          </a:bodyPr>
          <a:lstStyle/>
          <a:p>
            <a:pPr fontAlgn="base">
              <a:lnSpc>
                <a:spcPct val="100000"/>
              </a:lnSpc>
            </a:pPr>
            <a:r>
              <a:rPr lang="en-US" sz="1800" dirty="0" err="1" smtClean="0">
                <a:solidFill>
                  <a:srgbClr val="0070C0"/>
                </a:solidFill>
                <a:latin typeface="Times New Roman" panose="02020603050405020304" pitchFamily="18" charset="0"/>
                <a:cs typeface="Times New Roman" panose="02020603050405020304" pitchFamily="18" charset="0"/>
              </a:rPr>
              <a:t>Băng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thông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tối</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thiểu</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cho</a:t>
            </a:r>
            <a:r>
              <a:rPr lang="en-US" sz="1800" dirty="0" smtClean="0">
                <a:solidFill>
                  <a:srgbClr val="0070C0"/>
                </a:solidFill>
                <a:latin typeface="Times New Roman" panose="02020603050405020304" pitchFamily="18" charset="0"/>
                <a:cs typeface="Times New Roman" panose="02020603050405020304" pitchFamily="18" charset="0"/>
              </a:rPr>
              <a:t> 1 </a:t>
            </a:r>
            <a:r>
              <a:rPr lang="en-US" sz="1800" dirty="0" err="1" smtClean="0">
                <a:solidFill>
                  <a:srgbClr val="0070C0"/>
                </a:solidFill>
                <a:latin typeface="Times New Roman" panose="02020603050405020304" pitchFamily="18" charset="0"/>
                <a:cs typeface="Times New Roman" panose="02020603050405020304" pitchFamily="18" charset="0"/>
              </a:rPr>
              <a:t>điểm</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cầu</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với</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chuẩn</a:t>
            </a:r>
            <a:r>
              <a:rPr lang="en-US" sz="1800" dirty="0" smtClean="0">
                <a:solidFill>
                  <a:srgbClr val="0070C0"/>
                </a:solidFill>
                <a:latin typeface="Times New Roman" panose="02020603050405020304" pitchFamily="18" charset="0"/>
                <a:cs typeface="Times New Roman" panose="02020603050405020304" pitchFamily="18" charset="0"/>
              </a:rPr>
              <a:t> H.264</a:t>
            </a:r>
            <a:endParaRPr lang="en-US" sz="1800" dirty="0">
              <a:solidFill>
                <a:srgbClr val="0070C0"/>
              </a:solidFill>
              <a:latin typeface="Times New Roman" panose="02020603050405020304" pitchFamily="18" charset="0"/>
              <a:cs typeface="Times New Roman" panose="02020603050405020304" pitchFamily="18" charset="0"/>
            </a:endParaRP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720p30 </a:t>
            </a:r>
            <a:r>
              <a:rPr lang="en-US" sz="1800" dirty="0">
                <a:solidFill>
                  <a:srgbClr val="0070C0"/>
                </a:solidFill>
                <a:latin typeface="Times New Roman" panose="02020603050405020304" pitchFamily="18" charset="0"/>
                <a:cs typeface="Times New Roman" panose="02020603050405020304" pitchFamily="18" charset="0"/>
              </a:rPr>
              <a:t>from 768 kbps</a:t>
            </a: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720p60 </a:t>
            </a:r>
            <a:r>
              <a:rPr lang="en-US" sz="1800" dirty="0">
                <a:solidFill>
                  <a:srgbClr val="0070C0"/>
                </a:solidFill>
                <a:latin typeface="Times New Roman" panose="02020603050405020304" pitchFamily="18" charset="0"/>
                <a:cs typeface="Times New Roman" panose="02020603050405020304" pitchFamily="18" charset="0"/>
              </a:rPr>
              <a:t>from 1152 kbps</a:t>
            </a: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1080p30 </a:t>
            </a:r>
            <a:r>
              <a:rPr lang="en-US" sz="1800" dirty="0">
                <a:solidFill>
                  <a:srgbClr val="0070C0"/>
                </a:solidFill>
                <a:latin typeface="Times New Roman" panose="02020603050405020304" pitchFamily="18" charset="0"/>
                <a:cs typeface="Times New Roman" panose="02020603050405020304" pitchFamily="18" charset="0"/>
              </a:rPr>
              <a:t>from 1472 kbps</a:t>
            </a: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1080p60 </a:t>
            </a:r>
            <a:r>
              <a:rPr lang="en-US" sz="1800" dirty="0">
                <a:solidFill>
                  <a:srgbClr val="0070C0"/>
                </a:solidFill>
                <a:latin typeface="Times New Roman" panose="02020603050405020304" pitchFamily="18" charset="0"/>
                <a:cs typeface="Times New Roman" panose="02020603050405020304" pitchFamily="18" charset="0"/>
              </a:rPr>
              <a:t>from 2560 kbps</a:t>
            </a:r>
            <a:endParaRPr lang="en-US" sz="1800" dirty="0" smtClean="0">
              <a:solidFill>
                <a:srgbClr val="0070C0"/>
              </a:solidFill>
              <a:latin typeface="Times New Roman" panose="02020603050405020304" pitchFamily="18" charset="0"/>
              <a:cs typeface="Times New Roman" panose="02020603050405020304" pitchFamily="18" charset="0"/>
            </a:endParaRPr>
          </a:p>
        </p:txBody>
      </p:sp>
      <p:sp>
        <p:nvSpPr>
          <p:cNvPr id="19" name="Content Placeholder 5"/>
          <p:cNvSpPr txBox="1">
            <a:spLocks/>
          </p:cNvSpPr>
          <p:nvPr/>
        </p:nvSpPr>
        <p:spPr>
          <a:xfrm>
            <a:off x="5135880" y="4766976"/>
            <a:ext cx="6621780" cy="1755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pPr>
            <a:r>
              <a:rPr lang="en-US" sz="2400" dirty="0" smtClean="0">
                <a:solidFill>
                  <a:srgbClr val="0070C0"/>
                </a:solidFill>
                <a:latin typeface="Times New Roman" panose="02020603050405020304" pitchFamily="18" charset="0"/>
                <a:cs typeface="Times New Roman" panose="02020603050405020304" pitchFamily="18" charset="0"/>
              </a:rPr>
              <a:t>Băng thông tại trung tâm : 300 Mbps</a:t>
            </a:r>
          </a:p>
          <a:p>
            <a:pPr fontAlgn="base">
              <a:lnSpc>
                <a:spcPct val="100000"/>
              </a:lnSpc>
            </a:pPr>
            <a:r>
              <a:rPr lang="en-US" sz="2400" dirty="0" smtClean="0">
                <a:solidFill>
                  <a:srgbClr val="0070C0"/>
                </a:solidFill>
                <a:latin typeface="Times New Roman" panose="02020603050405020304" pitchFamily="18" charset="0"/>
                <a:cs typeface="Times New Roman" panose="02020603050405020304" pitchFamily="18" charset="0"/>
              </a:rPr>
              <a:t>Băng thông tại mỗi huyện/xã</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smtClean="0">
                <a:solidFill>
                  <a:srgbClr val="0070C0"/>
                </a:solidFill>
                <a:latin typeface="Times New Roman" panose="02020603050405020304" pitchFamily="18" charset="0"/>
                <a:cs typeface="Times New Roman" panose="02020603050405020304" pitchFamily="18" charset="0"/>
              </a:rPr>
              <a:t>phường : 3 Mbps</a:t>
            </a:r>
          </a:p>
        </p:txBody>
      </p:sp>
      <p:sp>
        <p:nvSpPr>
          <p:cNvPr id="20" name="Right Arrow 19"/>
          <p:cNvSpPr/>
          <p:nvPr/>
        </p:nvSpPr>
        <p:spPr>
          <a:xfrm>
            <a:off x="1981200" y="4974620"/>
            <a:ext cx="1973580" cy="53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988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19</a:t>
            </a:fld>
            <a:endParaRPr lang="en-US">
              <a:solidFill>
                <a:prstClr val="black">
                  <a:tint val="75000"/>
                </a:prstClr>
              </a:solidFill>
            </a:endParaRPr>
          </a:p>
        </p:txBody>
      </p:sp>
      <p:sp>
        <p:nvSpPr>
          <p:cNvPr id="13" name="Title 4"/>
          <p:cNvSpPr>
            <a:spLocks noGrp="1"/>
          </p:cNvSpPr>
          <p:nvPr>
            <p:ph type="title" idx="4294967295"/>
          </p:nvPr>
        </p:nvSpPr>
        <p:spPr>
          <a:xfrm>
            <a:off x="3695700" y="166575"/>
            <a:ext cx="8496300" cy="760525"/>
          </a:xfrm>
          <a:prstGeom prst="rect">
            <a:avLst/>
          </a:prstGeom>
        </p:spPr>
        <p:txBody>
          <a:bodyPr/>
          <a:lstStyle/>
          <a:p>
            <a:r>
              <a:rPr lang="en-US" dirty="0" smtClean="0">
                <a:solidFill>
                  <a:srgbClr val="FF0000"/>
                </a:solidFill>
                <a:latin typeface="Times New Roman" panose="02020603050405020304" pitchFamily="18" charset="0"/>
                <a:cs typeface="Times New Roman" panose="02020603050405020304" pitchFamily="18" charset="0"/>
              </a:rPr>
              <a:t>NỘI DUNG TRÌNH BÀY</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4294967295"/>
          </p:nvPr>
        </p:nvSpPr>
        <p:spPr>
          <a:xfrm>
            <a:off x="863600" y="1473628"/>
            <a:ext cx="10515600" cy="3793510"/>
          </a:xfrm>
          <a:prstGeom prst="rect">
            <a:avLst/>
          </a:prstGeom>
        </p:spPr>
        <p:txBody>
          <a:bodyPr>
            <a:noAutofit/>
          </a:bodyPr>
          <a:lstStyle/>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b="1" dirty="0">
                <a:solidFill>
                  <a:srgbClr val="0070C0"/>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6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a:t>
            </a:fld>
            <a:endParaRPr lang="en-US">
              <a:solidFill>
                <a:prstClr val="black">
                  <a:tint val="75000"/>
                </a:prstClr>
              </a:solidFill>
            </a:endParaRPr>
          </a:p>
        </p:txBody>
      </p:sp>
      <p:sp>
        <p:nvSpPr>
          <p:cNvPr id="13" name="Title 4"/>
          <p:cNvSpPr>
            <a:spLocks noGrp="1"/>
          </p:cNvSpPr>
          <p:nvPr>
            <p:ph type="title" idx="4294967295"/>
          </p:nvPr>
        </p:nvSpPr>
        <p:spPr>
          <a:xfrm>
            <a:off x="3721100" y="114299"/>
            <a:ext cx="8470900" cy="787401"/>
          </a:xfrm>
          <a:prstGeom prst="rect">
            <a:avLst/>
          </a:prstGeom>
        </p:spPr>
        <p:txBody>
          <a:bodyPr/>
          <a:lstStyle/>
          <a:p>
            <a:r>
              <a:rPr lang="en-US" dirty="0" smtClean="0">
                <a:solidFill>
                  <a:srgbClr val="FF0000"/>
                </a:solidFill>
                <a:latin typeface="Times New Roman" panose="02020603050405020304" pitchFamily="18" charset="0"/>
                <a:cs typeface="Times New Roman" panose="02020603050405020304" pitchFamily="18" charset="0"/>
              </a:rPr>
              <a:t>NỘI DUNG TRÌNH BÀY</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4294967295"/>
          </p:nvPr>
        </p:nvSpPr>
        <p:spPr>
          <a:xfrm>
            <a:off x="965200" y="1342454"/>
            <a:ext cx="10515600" cy="3166045"/>
          </a:xfrm>
          <a:prstGeom prst="rect">
            <a:avLst/>
          </a:prstGeom>
        </p:spPr>
        <p:txBody>
          <a:bodyPr>
            <a:noAutofit/>
          </a:bodyPr>
          <a:lstStyle/>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rgbClr val="0070C0"/>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KẾ HOẠCH TRIỂN KHAI</a:t>
            </a:r>
            <a:endParaRPr lang="vi-V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552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20</a:t>
            </a:fld>
            <a:endParaRPr lang="en-US">
              <a:solidFill>
                <a:prstClr val="black">
                  <a:tint val="75000"/>
                </a:prstClr>
              </a:solidFill>
            </a:endParaRPr>
          </a:p>
        </p:txBody>
      </p:sp>
      <p:sp>
        <p:nvSpPr>
          <p:cNvPr id="16" name="Title 4"/>
          <p:cNvSpPr>
            <a:spLocks noGrp="1"/>
          </p:cNvSpPr>
          <p:nvPr>
            <p:ph type="title" idx="4294967295"/>
          </p:nvPr>
        </p:nvSpPr>
        <p:spPr>
          <a:xfrm>
            <a:off x="3683000" y="145917"/>
            <a:ext cx="8509000" cy="704983"/>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Khả</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năng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mở</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rộng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của</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hệ</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thống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7" name="Content Placeholder 5"/>
          <p:cNvSpPr txBox="1">
            <a:spLocks/>
          </p:cNvSpPr>
          <p:nvPr/>
        </p:nvSpPr>
        <p:spPr>
          <a:xfrm>
            <a:off x="5855110" y="2262818"/>
            <a:ext cx="6214970" cy="33855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max 192 </a:t>
            </a:r>
            <a:r>
              <a:rPr lang="en-US" sz="2000" dirty="0" err="1" smtClean="0">
                <a:solidFill>
                  <a:srgbClr val="0070C0"/>
                </a:solidFill>
                <a:latin typeface="Times New Roman" panose="02020603050405020304" pitchFamily="18" charset="0"/>
                <a:cs typeface="Times New Roman" panose="02020603050405020304" pitchFamily="18" charset="0"/>
              </a:rPr>
              <a:t>điểm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cầu</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cùng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lúc</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các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bị</a:t>
            </a:r>
            <a:r>
              <a:rPr lang="en-US" sz="2000" dirty="0" smtClean="0">
                <a:solidFill>
                  <a:srgbClr val="0070C0"/>
                </a:solidFill>
                <a:latin typeface="Times New Roman" panose="02020603050405020304" pitchFamily="18" charset="0"/>
                <a:cs typeface="Times New Roman" panose="02020603050405020304" pitchFamily="18" charset="0"/>
              </a:rPr>
              <a:t> End-point </a:t>
            </a:r>
            <a:r>
              <a:rPr lang="en-US" sz="2000" dirty="0" err="1" smtClean="0">
                <a:solidFill>
                  <a:srgbClr val="0070C0"/>
                </a:solidFill>
                <a:latin typeface="Times New Roman" panose="02020603050405020304" pitchFamily="18" charset="0"/>
                <a:cs typeface="Times New Roman" panose="02020603050405020304" pitchFamily="18" charset="0"/>
              </a:rPr>
              <a:t>chuyên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dụng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của</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hãng</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các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bị</a:t>
            </a:r>
            <a:r>
              <a:rPr lang="en-US" sz="2000" dirty="0" smtClean="0">
                <a:solidFill>
                  <a:srgbClr val="0070C0"/>
                </a:solidFill>
                <a:latin typeface="Times New Roman" panose="02020603050405020304" pitchFamily="18" charset="0"/>
                <a:cs typeface="Times New Roman" panose="02020603050405020304" pitchFamily="18" charset="0"/>
              </a:rPr>
              <a:t> Laptop, Smart phone </a:t>
            </a:r>
            <a:r>
              <a:rPr lang="en-US" sz="2000" dirty="0" err="1" smtClean="0">
                <a:solidFill>
                  <a:srgbClr val="0070C0"/>
                </a:solidFill>
                <a:latin typeface="Times New Roman" panose="02020603050405020304" pitchFamily="18" charset="0"/>
                <a:cs typeface="Times New Roman" panose="02020603050405020304" pitchFamily="18" charset="0"/>
              </a:rPr>
              <a:t>sử</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dụng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phần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mềm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của</a:t>
            </a:r>
            <a:r>
              <a:rPr lang="en-US" sz="2000" dirty="0" smtClean="0">
                <a:solidFill>
                  <a:srgbClr val="0070C0"/>
                </a:solidFill>
                <a:latin typeface="Times New Roman" panose="02020603050405020304" pitchFamily="18" charset="0"/>
                <a:cs typeface="Times New Roman" panose="02020603050405020304" pitchFamily="18" charset="0"/>
              </a:rPr>
              <a:t> third-party.</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Dễ</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dàng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lập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thêm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phòng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mới</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WebRTC</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không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giới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hạn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cuộc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đồng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thời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phải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mua</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thêm</a:t>
            </a:r>
            <a:r>
              <a:rPr lang="en-US" sz="2000" dirty="0" smtClean="0">
                <a:solidFill>
                  <a:srgbClr val="0070C0"/>
                </a:solidFill>
                <a:latin typeface="Times New Roman" panose="02020603050405020304" pitchFamily="18" charset="0"/>
                <a:cs typeface="Times New Roman" panose="02020603050405020304" pitchFamily="18" charset="0"/>
              </a:rPr>
              <a:t> license)</a:t>
            </a:r>
          </a:p>
        </p:txBody>
      </p:sp>
      <p:pic>
        <p:nvPicPr>
          <p:cNvPr id="18" name="Picture 2" descr="Cisco Meeting Server 1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84" y="2137182"/>
            <a:ext cx="4509832" cy="12750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4"/>
          <a:stretch>
            <a:fillRect/>
          </a:stretch>
        </p:blipFill>
        <p:spPr>
          <a:xfrm>
            <a:off x="316934" y="3371641"/>
            <a:ext cx="5538176" cy="1895183"/>
          </a:xfrm>
          <a:prstGeom prst="rect">
            <a:avLst/>
          </a:prstGeom>
        </p:spPr>
      </p:pic>
    </p:spTree>
    <p:extLst>
      <p:ext uri="{BB962C8B-B14F-4D97-AF65-F5344CB8AC3E}">
        <p14:creationId xmlns:p14="http://schemas.microsoft.com/office/powerpoint/2010/main" val="1170953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21</a:t>
            </a:fld>
            <a:endParaRPr lang="en-US">
              <a:solidFill>
                <a:prstClr val="black">
                  <a:tint val="75000"/>
                </a:prstClr>
              </a:solidFill>
            </a:endParaRPr>
          </a:p>
        </p:txBody>
      </p:sp>
      <p:sp>
        <p:nvSpPr>
          <p:cNvPr id="18" name="Content Placeholder 5"/>
          <p:cNvSpPr>
            <a:spLocks noGrp="1"/>
          </p:cNvSpPr>
          <p:nvPr>
            <p:ph idx="4294967295"/>
          </p:nvPr>
        </p:nvSpPr>
        <p:spPr>
          <a:xfrm>
            <a:off x="838200" y="2467073"/>
            <a:ext cx="10515600" cy="3572285"/>
          </a:xfrm>
          <a:prstGeom prst="rect">
            <a:avLst/>
          </a:prstGeom>
        </p:spPr>
        <p:txBody>
          <a:bodyPr>
            <a:noAutofit/>
          </a:bodyPr>
          <a:lstStyle/>
          <a:p>
            <a:pPr marL="457200" indent="-457200">
              <a:lnSpc>
                <a:spcPct val="150000"/>
              </a:lnSpc>
              <a:buAutoNum type="arabicPeriod"/>
            </a:pPr>
            <a:r>
              <a:rPr lang="en-US" sz="240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b="1" smtClean="0">
                <a:solidFill>
                  <a:srgbClr val="0070C0"/>
                </a:solidFill>
                <a:latin typeface="Times New Roman" panose="02020603050405020304" pitchFamily="18" charset="0"/>
                <a:cs typeface="Times New Roman" panose="02020603050405020304" pitchFamily="18" charset="0"/>
              </a:rPr>
              <a:t>LỢI ÍCH MANG LẠI</a:t>
            </a:r>
            <a:endParaRPr lang="en-US" sz="2400" b="1">
              <a:solidFill>
                <a:srgbClr val="0070C0"/>
              </a:solidFill>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Title 4"/>
          <p:cNvSpPr txBox="1">
            <a:spLocks/>
          </p:cNvSpPr>
          <p:nvPr/>
        </p:nvSpPr>
        <p:spPr>
          <a:xfrm>
            <a:off x="3695700" y="166575"/>
            <a:ext cx="8496300" cy="760525"/>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mtClean="0">
                <a:solidFill>
                  <a:srgbClr val="FF0000"/>
                </a:solidFill>
                <a:latin typeface="Times New Roman" panose="02020603050405020304" pitchFamily="18" charset="0"/>
                <a:cs typeface="Times New Roman" panose="02020603050405020304" pitchFamily="18" charset="0"/>
              </a:rPr>
              <a:t>NỘI DUNG TRÌNH BÀY</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587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22</a:t>
            </a:fld>
            <a:endParaRPr lang="en-US">
              <a:solidFill>
                <a:prstClr val="black">
                  <a:tint val="75000"/>
                </a:prstClr>
              </a:solidFill>
            </a:endParaRPr>
          </a:p>
        </p:txBody>
      </p:sp>
      <p:sp>
        <p:nvSpPr>
          <p:cNvPr id="13" name="Title 4"/>
          <p:cNvSpPr>
            <a:spLocks noGrp="1"/>
          </p:cNvSpPr>
          <p:nvPr>
            <p:ph type="title" idx="4294967295"/>
          </p:nvPr>
        </p:nvSpPr>
        <p:spPr>
          <a:xfrm>
            <a:off x="3746500" y="115887"/>
            <a:ext cx="8445500" cy="620713"/>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Lợi</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ích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mang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lại</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3" name="Group 2"/>
          <p:cNvGrpSpPr/>
          <p:nvPr/>
        </p:nvGrpSpPr>
        <p:grpSpPr>
          <a:xfrm>
            <a:off x="436027" y="1866900"/>
            <a:ext cx="11061983" cy="4562153"/>
            <a:chOff x="436027" y="1038192"/>
            <a:chExt cx="11061983" cy="5390861"/>
          </a:xfrm>
        </p:grpSpPr>
        <p:sp>
          <p:nvSpPr>
            <p:cNvPr id="14" name="Content Placeholder 5"/>
            <p:cNvSpPr txBox="1">
              <a:spLocks/>
            </p:cNvSpPr>
            <p:nvPr/>
          </p:nvSpPr>
          <p:spPr>
            <a:xfrm>
              <a:off x="1846010" y="5599457"/>
              <a:ext cx="9652000" cy="8295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None/>
              </a:pPr>
              <a:r>
                <a:rPr lang="en-US" sz="2400" smtClean="0">
                  <a:solidFill>
                    <a:srgbClr val="0070C0"/>
                  </a:solidFill>
                  <a:latin typeface="Times New Roman" panose="02020603050405020304" pitchFamily="18" charset="0"/>
                  <a:cs typeface="Times New Roman" panose="02020603050405020304" pitchFamily="18" charset="0"/>
                </a:rPr>
                <a:t>Hỗ trợ đào tạo, tập huấn từ xa, chẩn đoán từ xa, tham mưu chỉ đạo quân sự, an ninh trật tự,…</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046" y="2528800"/>
              <a:ext cx="770241" cy="51256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018" y="3210359"/>
              <a:ext cx="772886" cy="677086"/>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307" y="5567244"/>
              <a:ext cx="1042141" cy="78060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078" y="4040752"/>
              <a:ext cx="870176" cy="487299"/>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907" y="4783176"/>
              <a:ext cx="1003426" cy="561919"/>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6027" y="1735205"/>
              <a:ext cx="1170260" cy="720160"/>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8672" y="1038192"/>
              <a:ext cx="628023" cy="464400"/>
            </a:xfrm>
            <a:prstGeom prst="rect">
              <a:avLst/>
            </a:prstGeom>
          </p:spPr>
        </p:pic>
        <p:sp>
          <p:nvSpPr>
            <p:cNvPr id="22" name="Rectangle 21"/>
            <p:cNvSpPr/>
            <p:nvPr/>
          </p:nvSpPr>
          <p:spPr>
            <a:xfrm>
              <a:off x="1803451" y="1048491"/>
              <a:ext cx="5929828" cy="461665"/>
            </a:xfrm>
            <a:prstGeom prst="rect">
              <a:avLst/>
            </a:prstGeom>
          </p:spPr>
          <p:txBody>
            <a:bodyPr wrap="none">
              <a:spAutoFit/>
            </a:bodyPr>
            <a:lstStyle/>
            <a:p>
              <a:pPr fontAlgn="base">
                <a:lnSpc>
                  <a:spcPct val="100000"/>
                </a:lnSpc>
              </a:pPr>
              <a:r>
                <a:rPr lang="en-US" sz="2400" dirty="0" err="1">
                  <a:solidFill>
                    <a:srgbClr val="0070C0"/>
                  </a:solidFill>
                  <a:latin typeface="Times New Roman" panose="02020603050405020304" pitchFamily="18" charset="0"/>
                  <a:cs typeface="Times New Roman" panose="02020603050405020304" pitchFamily="18" charset="0"/>
                </a:rPr>
                <a:t>Hệ</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thống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sẵn</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sàng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phục</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vụ</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họp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bất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cứ</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lúc</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nào</a:t>
              </a:r>
              <a:r>
                <a:rPr lang="en-US" sz="2400" dirty="0">
                  <a:solidFill>
                    <a:srgbClr val="0070C0"/>
                  </a:solidFill>
                  <a:latin typeface="Times New Roman" panose="02020603050405020304" pitchFamily="18" charset="0"/>
                  <a:cs typeface="Times New Roman" panose="02020603050405020304" pitchFamily="18" charset="0"/>
                </a:rPr>
                <a:t>.</a:t>
              </a:r>
            </a:p>
          </p:txBody>
        </p:sp>
        <p:sp>
          <p:nvSpPr>
            <p:cNvPr id="23" name="Rectangle 22"/>
            <p:cNvSpPr/>
            <p:nvPr/>
          </p:nvSpPr>
          <p:spPr>
            <a:xfrm>
              <a:off x="1803451" y="1729080"/>
              <a:ext cx="5042150" cy="461665"/>
            </a:xfrm>
            <a:prstGeom prst="rect">
              <a:avLst/>
            </a:prstGeom>
          </p:spPr>
          <p:txBody>
            <a:bodyPr wrap="none">
              <a:spAutoFit/>
            </a:bodyPr>
            <a:lstStyle/>
            <a:p>
              <a:pPr fontAlgn="base">
                <a:lnSpc>
                  <a:spcPct val="100000"/>
                </a:lnSpc>
              </a:pPr>
              <a:r>
                <a:rPr lang="en-US" sz="2400" dirty="0" err="1">
                  <a:solidFill>
                    <a:srgbClr val="0070C0"/>
                  </a:solidFill>
                  <a:latin typeface="Times New Roman" panose="02020603050405020304" pitchFamily="18" charset="0"/>
                  <a:cs typeface="Times New Roman" panose="02020603050405020304" pitchFamily="18" charset="0"/>
                </a:rPr>
                <a:t>Tiết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kiệm</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rất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nhiều</a:t>
              </a:r>
              <a:r>
                <a:rPr lang="en-US" sz="2400" dirty="0">
                  <a:solidFill>
                    <a:srgbClr val="0070C0"/>
                  </a:solidFill>
                  <a:latin typeface="Times New Roman" panose="02020603050405020304" pitchFamily="18" charset="0"/>
                  <a:cs typeface="Times New Roman" panose="02020603050405020304" pitchFamily="18" charset="0"/>
                </a:rPr>
                <a:t> chi </a:t>
              </a:r>
              <a:r>
                <a:rPr lang="en-US" sz="2400" dirty="0" err="1">
                  <a:solidFill>
                    <a:srgbClr val="0070C0"/>
                  </a:solidFill>
                  <a:latin typeface="Times New Roman" panose="02020603050405020304" pitchFamily="18" charset="0"/>
                  <a:cs typeface="Times New Roman" panose="02020603050405020304" pitchFamily="18" charset="0"/>
                </a:rPr>
                <a:t>phí</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tổ</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chức</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họp</a:t>
              </a:r>
              <a:r>
                <a:rPr lang="en-US" sz="2400" dirty="0">
                  <a:solidFill>
                    <a:srgbClr val="0070C0"/>
                  </a:solidFill>
                  <a:latin typeface="Times New Roman" panose="02020603050405020304" pitchFamily="18" charset="0"/>
                  <a:cs typeface="Times New Roman" panose="02020603050405020304" pitchFamily="18" charset="0"/>
                </a:rPr>
                <a:t>.</a:t>
              </a:r>
            </a:p>
          </p:txBody>
        </p:sp>
        <p:sp>
          <p:nvSpPr>
            <p:cNvPr id="24" name="Rectangle 23"/>
            <p:cNvSpPr/>
            <p:nvPr/>
          </p:nvSpPr>
          <p:spPr>
            <a:xfrm>
              <a:off x="1803451" y="2439854"/>
              <a:ext cx="7064755" cy="461665"/>
            </a:xfrm>
            <a:prstGeom prst="rect">
              <a:avLst/>
            </a:prstGeom>
          </p:spPr>
          <p:txBody>
            <a:bodyPr wrap="none">
              <a:spAutoFit/>
            </a:bodyPr>
            <a:lstStyle/>
            <a:p>
              <a:r>
                <a:rPr lang="en-US" sz="2400" dirty="0" err="1">
                  <a:solidFill>
                    <a:srgbClr val="0070C0"/>
                  </a:solidFill>
                  <a:latin typeface="Times New Roman" panose="02020603050405020304" pitchFamily="18" charset="0"/>
                  <a:cs typeface="Times New Roman" panose="02020603050405020304" pitchFamily="18" charset="0"/>
                </a:rPr>
                <a:t>Khắc</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phục</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những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hạn</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chế</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khó</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khăn</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về</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địa</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lý</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thời</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gian</a:t>
              </a:r>
              <a:r>
                <a:rPr lang="en-US" sz="2400" dirty="0">
                  <a:solidFill>
                    <a:srgbClr val="0070C0"/>
                  </a:solidFill>
                  <a:latin typeface="Times New Roman" panose="02020603050405020304" pitchFamily="18" charset="0"/>
                  <a:cs typeface="Times New Roman" panose="02020603050405020304" pitchFamily="18" charset="0"/>
                </a:rPr>
                <a:t>.</a:t>
              </a:r>
              <a:endParaRPr lang="en-US" sz="2400" dirty="0"/>
            </a:p>
          </p:txBody>
        </p:sp>
        <p:sp>
          <p:nvSpPr>
            <p:cNvPr id="25" name="Rectangle 24"/>
            <p:cNvSpPr/>
            <p:nvPr/>
          </p:nvSpPr>
          <p:spPr>
            <a:xfrm>
              <a:off x="1803451" y="3239988"/>
              <a:ext cx="5009705" cy="461665"/>
            </a:xfrm>
            <a:prstGeom prst="rect">
              <a:avLst/>
            </a:prstGeom>
          </p:spPr>
          <p:txBody>
            <a:bodyPr wrap="none">
              <a:spAutoFit/>
            </a:bodyPr>
            <a:lstStyle/>
            <a:p>
              <a:pPr fontAlgn="base">
                <a:lnSpc>
                  <a:spcPct val="100000"/>
                </a:lnSpc>
              </a:pPr>
              <a:r>
                <a:rPr lang="en-US" sz="2400" dirty="0" err="1">
                  <a:solidFill>
                    <a:srgbClr val="0070C0"/>
                  </a:solidFill>
                  <a:latin typeface="Times New Roman" panose="02020603050405020304" pitchFamily="18" charset="0"/>
                  <a:cs typeface="Times New Roman" panose="02020603050405020304" pitchFamily="18" charset="0"/>
                </a:rPr>
                <a:t>Dễ</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dàng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thiết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lập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thêm</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phòng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họp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mới</a:t>
              </a:r>
              <a:r>
                <a:rPr lang="en-US" sz="2400" dirty="0">
                  <a:solidFill>
                    <a:srgbClr val="0070C0"/>
                  </a:solidFill>
                  <a:latin typeface="Times New Roman" panose="02020603050405020304" pitchFamily="18" charset="0"/>
                  <a:cs typeface="Times New Roman" panose="02020603050405020304" pitchFamily="18" charset="0"/>
                </a:rPr>
                <a:t>.</a:t>
              </a:r>
            </a:p>
          </p:txBody>
        </p:sp>
        <p:sp>
          <p:nvSpPr>
            <p:cNvPr id="26" name="Rectangle 25"/>
            <p:cNvSpPr/>
            <p:nvPr/>
          </p:nvSpPr>
          <p:spPr>
            <a:xfrm>
              <a:off x="1821910" y="3983825"/>
              <a:ext cx="3523722" cy="461665"/>
            </a:xfrm>
            <a:prstGeom prst="rect">
              <a:avLst/>
            </a:prstGeom>
          </p:spPr>
          <p:txBody>
            <a:bodyPr wrap="none">
              <a:spAutoFit/>
            </a:bodyPr>
            <a:lstStyle/>
            <a:p>
              <a:pPr fontAlgn="base">
                <a:lnSpc>
                  <a:spcPct val="100000"/>
                </a:lnSpc>
              </a:pPr>
              <a:r>
                <a:rPr lang="en-US" sz="2400" dirty="0">
                  <a:solidFill>
                    <a:srgbClr val="0070C0"/>
                  </a:solidFill>
                  <a:latin typeface="Times New Roman" panose="02020603050405020304" pitchFamily="18" charset="0"/>
                  <a:cs typeface="Times New Roman" panose="02020603050405020304" pitchFamily="18" charset="0"/>
                </a:rPr>
                <a:t>An </a:t>
              </a:r>
              <a:r>
                <a:rPr lang="en-US" sz="2400" dirty="0" err="1">
                  <a:solidFill>
                    <a:srgbClr val="0070C0"/>
                  </a:solidFill>
                  <a:latin typeface="Times New Roman" panose="02020603050405020304" pitchFamily="18" charset="0"/>
                  <a:cs typeface="Times New Roman" panose="02020603050405020304" pitchFamily="18" charset="0"/>
                </a:rPr>
                <a:t>toàn</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bảo</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mật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hệ</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thống</a:t>
              </a:r>
              <a:r>
                <a:rPr lang="en-US" sz="2400" dirty="0">
                  <a:solidFill>
                    <a:srgbClr val="0070C0"/>
                  </a:solidFill>
                  <a:latin typeface="Times New Roman" panose="02020603050405020304" pitchFamily="18" charset="0"/>
                  <a:cs typeface="Times New Roman" panose="02020603050405020304" pitchFamily="18" charset="0"/>
                </a:rPr>
                <a:t>.</a:t>
              </a:r>
            </a:p>
          </p:txBody>
        </p:sp>
        <p:sp>
          <p:nvSpPr>
            <p:cNvPr id="27" name="Rectangle 26"/>
            <p:cNvSpPr/>
            <p:nvPr/>
          </p:nvSpPr>
          <p:spPr>
            <a:xfrm>
              <a:off x="1821909" y="4700615"/>
              <a:ext cx="9245283" cy="830997"/>
            </a:xfrm>
            <a:prstGeom prst="rect">
              <a:avLst/>
            </a:prstGeom>
          </p:spPr>
          <p:txBody>
            <a:bodyPr wrap="square">
              <a:spAutoFit/>
            </a:bodyPr>
            <a:lstStyle/>
            <a:p>
              <a:pPr fontAlgn="base">
                <a:lnSpc>
                  <a:spcPct val="100000"/>
                </a:lnSpc>
              </a:pPr>
              <a:r>
                <a:rPr lang="en-US" sz="2400" dirty="0" err="1">
                  <a:solidFill>
                    <a:srgbClr val="0070C0"/>
                  </a:solidFill>
                  <a:latin typeface="Times New Roman" panose="02020603050405020304" pitchFamily="18" charset="0"/>
                  <a:cs typeface="Times New Roman" panose="02020603050405020304" pitchFamily="18" charset="0"/>
                </a:rPr>
                <a:t>Hỗ</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trợ</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kết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nối</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nhanh</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trong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trường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hợp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đặc</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biệt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cần</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tổ</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chức</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họp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báo</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cáo</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tường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thật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trực</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tiếp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từ</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hiện</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trường</a:t>
              </a:r>
              <a:r>
                <a:rPr lang="en-US" sz="2400" dirty="0">
                  <a:solidFill>
                    <a:srgbClr val="0070C0"/>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03399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23</a:t>
            </a:fld>
            <a:endParaRPr lang="en-US">
              <a:solidFill>
                <a:prstClr val="black">
                  <a:tint val="75000"/>
                </a:prstClr>
              </a:solidFill>
            </a:endParaRPr>
          </a:p>
        </p:txBody>
      </p:sp>
      <p:sp>
        <p:nvSpPr>
          <p:cNvPr id="13" name="Title 4"/>
          <p:cNvSpPr>
            <a:spLocks noGrp="1"/>
          </p:cNvSpPr>
          <p:nvPr>
            <p:ph type="title" idx="4294967295"/>
          </p:nvPr>
        </p:nvSpPr>
        <p:spPr>
          <a:xfrm>
            <a:off x="3708400" y="121461"/>
            <a:ext cx="8483600" cy="691339"/>
          </a:xfrm>
          <a:prstGeom prst="rect">
            <a:avLst/>
          </a:prstGeom>
        </p:spPr>
        <p:txBody>
          <a:bodyPr/>
          <a:lstStyle/>
          <a:p>
            <a:r>
              <a:rPr lang="en-US" dirty="0" smtClean="0">
                <a:solidFill>
                  <a:srgbClr val="FF0000"/>
                </a:solidFill>
                <a:latin typeface="Times New Roman" panose="02020603050405020304" pitchFamily="18" charset="0"/>
                <a:cs typeface="Times New Roman" panose="02020603050405020304" pitchFamily="18" charset="0"/>
              </a:rPr>
              <a:t>NỘI DUNG TRÌNH BÀY</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4294967295"/>
          </p:nvPr>
        </p:nvSpPr>
        <p:spPr>
          <a:xfrm>
            <a:off x="863600" y="1530113"/>
            <a:ext cx="10515600" cy="3587033"/>
          </a:xfrm>
          <a:prstGeom prst="rect">
            <a:avLst/>
          </a:prstGeom>
        </p:spPr>
        <p:txBody>
          <a:bodyPr>
            <a:noAutofit/>
          </a:bodyPr>
          <a:lstStyle/>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b="1" dirty="0">
                <a:solidFill>
                  <a:srgbClr val="0070C0"/>
                </a:solidFill>
                <a:latin typeface="Times New Roman" panose="02020603050405020304" pitchFamily="18" charset="0"/>
                <a:cs typeface="Times New Roman" panose="02020603050405020304" pitchFamily="18" charset="0"/>
              </a:rPr>
              <a:t>KẾ HOẠCH TRIỂN KHAI</a:t>
            </a:r>
            <a:endParaRPr lang="vi-V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638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24</a:t>
            </a:fld>
            <a:endParaRPr lang="en-US">
              <a:solidFill>
                <a:prstClr val="black">
                  <a:tint val="75000"/>
                </a:prstClr>
              </a:solidFill>
            </a:endParaRPr>
          </a:p>
        </p:txBody>
      </p:sp>
      <p:sp>
        <p:nvSpPr>
          <p:cNvPr id="12" name="Title 4"/>
          <p:cNvSpPr>
            <a:spLocks noGrp="1"/>
          </p:cNvSpPr>
          <p:nvPr>
            <p:ph type="title" idx="4294967295"/>
          </p:nvPr>
        </p:nvSpPr>
        <p:spPr>
          <a:xfrm>
            <a:off x="3657600" y="104973"/>
            <a:ext cx="8534400" cy="847527"/>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Kế</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hoạch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triển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khai</a:t>
            </a:r>
            <a:endParaRPr lang="en-US"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524569200"/>
              </p:ext>
            </p:extLst>
          </p:nvPr>
        </p:nvGraphicFramePr>
        <p:xfrm>
          <a:off x="381001" y="1549400"/>
          <a:ext cx="11353800" cy="4356100"/>
        </p:xfrm>
        <a:graphic>
          <a:graphicData uri="http://schemas.openxmlformats.org/presentationml/2006/ole">
            <mc:AlternateContent xmlns:mc="http://schemas.openxmlformats.org/markup-compatibility/2006">
              <mc:Choice xmlns:v="urn:schemas-microsoft-com:vml" Requires="v">
                <p:oleObj spid="_x0000_s1030" name="Worksheet" r:id="rId4" imgW="10839256" imgH="2514653" progId="Excel.Sheet.12">
                  <p:embed/>
                </p:oleObj>
              </mc:Choice>
              <mc:Fallback>
                <p:oleObj name="Worksheet" r:id="rId4" imgW="10839256" imgH="2514653" progId="Excel.Sheet.12">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1" y="1549400"/>
                        <a:ext cx="11353800" cy="43561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59625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25</a:t>
            </a:fld>
            <a:endParaRPr lang="en-US">
              <a:solidFill>
                <a:prstClr val="black">
                  <a:tint val="75000"/>
                </a:prstClr>
              </a:solidFill>
            </a:endParaRPr>
          </a:p>
        </p:txBody>
      </p:sp>
      <p:sp>
        <p:nvSpPr>
          <p:cNvPr id="12" name="Title 4"/>
          <p:cNvSpPr>
            <a:spLocks noGrp="1"/>
          </p:cNvSpPr>
          <p:nvPr>
            <p:ph type="title" idx="4294967295"/>
          </p:nvPr>
        </p:nvSpPr>
        <p:spPr>
          <a:xfrm>
            <a:off x="3657600" y="104973"/>
            <a:ext cx="8534400" cy="847527"/>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Kế</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hoạch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triển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khai</a:t>
            </a:r>
            <a:endParaRPr lang="en-US"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87932364"/>
              </p:ext>
            </p:extLst>
          </p:nvPr>
        </p:nvGraphicFramePr>
        <p:xfrm>
          <a:off x="328613" y="1981200"/>
          <a:ext cx="5768975" cy="3644900"/>
        </p:xfrm>
        <a:graphic>
          <a:graphicData uri="http://schemas.openxmlformats.org/presentationml/2006/ole">
            <mc:AlternateContent xmlns:mc="http://schemas.openxmlformats.org/markup-compatibility/2006">
              <mc:Choice xmlns:v="urn:schemas-microsoft-com:vml" Requires="v">
                <p:oleObj spid="_x0000_s2056" name="Worksheet" r:id="rId4" imgW="4886129" imgH="2866882" progId="Excel.Sheet.12">
                  <p:embed/>
                </p:oleObj>
              </mc:Choice>
              <mc:Fallback>
                <p:oleObj name="Worksheet" r:id="rId4" imgW="4886129" imgH="2866882" progId="Excel.Sheet.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3" y="1981200"/>
                        <a:ext cx="5768975" cy="36449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38813101"/>
              </p:ext>
            </p:extLst>
          </p:nvPr>
        </p:nvGraphicFramePr>
        <p:xfrm>
          <a:off x="6351588" y="1968500"/>
          <a:ext cx="5713412" cy="3695700"/>
        </p:xfrm>
        <a:graphic>
          <a:graphicData uri="http://schemas.openxmlformats.org/presentationml/2006/ole">
            <mc:AlternateContent xmlns:mc="http://schemas.openxmlformats.org/markup-compatibility/2006">
              <mc:Choice xmlns:v="urn:schemas-microsoft-com:vml" Requires="v">
                <p:oleObj spid="_x0000_s2057" name="Worksheet" r:id="rId6" imgW="5200670" imgH="3247864" progId="Excel.Sheet.12">
                  <p:embed/>
                </p:oleObj>
              </mc:Choice>
              <mc:Fallback>
                <p:oleObj name="Worksheet" r:id="rId6" imgW="5200670" imgH="3247864" progId="Excel.Sheet.12">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1588" y="1968500"/>
                        <a:ext cx="5713412" cy="36957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76272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latin typeface="Times New Roman" panose="02020603050405020304" pitchFamily="18" charset="0"/>
                <a:cs typeface="Times New Roman" panose="02020603050405020304" pitchFamily="18" charset="0"/>
              </a:rPr>
              <a:pPr/>
              <a:t>26</a:t>
            </a:fld>
            <a:endParaRPr lang="en-US">
              <a:solidFill>
                <a:prstClr val="black">
                  <a:tint val="75000"/>
                </a:prstClr>
              </a:solidFill>
              <a:latin typeface="Times New Roman" panose="02020603050405020304" pitchFamily="18" charset="0"/>
              <a:cs typeface="Times New Roman" panose="02020603050405020304" pitchFamily="18" charset="0"/>
            </a:endParaRPr>
          </a:p>
        </p:txBody>
      </p:sp>
      <p:sp>
        <p:nvSpPr>
          <p:cNvPr id="12" name="object 4"/>
          <p:cNvSpPr/>
          <p:nvPr/>
        </p:nvSpPr>
        <p:spPr>
          <a:xfrm>
            <a:off x="1234440" y="1193291"/>
            <a:ext cx="9787128" cy="461010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676302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3</a:t>
            </a:fld>
            <a:endParaRPr lang="en-US">
              <a:solidFill>
                <a:prstClr val="black">
                  <a:tint val="75000"/>
                </a:prstClr>
              </a:solidFill>
            </a:endParaRPr>
          </a:p>
        </p:txBody>
      </p:sp>
      <p:sp>
        <p:nvSpPr>
          <p:cNvPr id="14" name="Content Placeholder 5"/>
          <p:cNvSpPr>
            <a:spLocks noGrp="1"/>
          </p:cNvSpPr>
          <p:nvPr>
            <p:ph idx="4294967295"/>
          </p:nvPr>
        </p:nvSpPr>
        <p:spPr>
          <a:xfrm>
            <a:off x="838200" y="1841500"/>
            <a:ext cx="10515600" cy="1632906"/>
          </a:xfrm>
          <a:prstGeom prst="rect">
            <a:avLst/>
          </a:prstGeom>
        </p:spPr>
        <p:txBody>
          <a:bodyPr>
            <a:noAutofit/>
          </a:bodyPr>
          <a:lstStyle/>
          <a:p>
            <a:pPr marL="457200" indent="-457200">
              <a:lnSpc>
                <a:spcPct val="150000"/>
              </a:lnSpc>
              <a:buAutoNum type="arabicPeriod"/>
            </a:pPr>
            <a:r>
              <a:rPr lang="en-US" sz="2400" b="1" dirty="0" smtClean="0">
                <a:solidFill>
                  <a:srgbClr val="0070C0"/>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0" name="Title 4"/>
          <p:cNvSpPr txBox="1">
            <a:spLocks/>
          </p:cNvSpPr>
          <p:nvPr/>
        </p:nvSpPr>
        <p:spPr bwMode="auto">
          <a:xfrm>
            <a:off x="3721100" y="114299"/>
            <a:ext cx="8470900" cy="78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dirty="0" smtClean="0">
                <a:solidFill>
                  <a:srgbClr val="FF0000"/>
                </a:solidFill>
                <a:latin typeface="Times New Roman" panose="02020603050405020304" pitchFamily="18" charset="0"/>
                <a:cs typeface="Times New Roman" panose="02020603050405020304" pitchFamily="18" charset="0"/>
              </a:rPr>
              <a:t>NỘI DUNG TRÌNH BÀY</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180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4</a:t>
            </a:fld>
            <a:endParaRPr lang="en-US">
              <a:solidFill>
                <a:prstClr val="black">
                  <a:tint val="75000"/>
                </a:prstClr>
              </a:solidFill>
            </a:endParaRPr>
          </a:p>
        </p:txBody>
      </p:sp>
      <p:sp>
        <p:nvSpPr>
          <p:cNvPr id="18" name="Title 4"/>
          <p:cNvSpPr>
            <a:spLocks noGrp="1"/>
          </p:cNvSpPr>
          <p:nvPr>
            <p:ph type="title" idx="4294967295"/>
          </p:nvPr>
        </p:nvSpPr>
        <p:spPr>
          <a:xfrm>
            <a:off x="3686202" y="109542"/>
            <a:ext cx="8518499" cy="1004888"/>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Yêu</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Cầu</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 y="1114430"/>
            <a:ext cx="4940166" cy="2693985"/>
          </a:xfrm>
          <a:prstGeom prst="rect">
            <a:avLst/>
          </a:prstGeom>
        </p:spPr>
      </p:pic>
      <p:pic>
        <p:nvPicPr>
          <p:cNvPr id="20" name="Picture 19"/>
          <p:cNvPicPr>
            <a:picLocks noChangeAspect="1"/>
          </p:cNvPicPr>
          <p:nvPr/>
        </p:nvPicPr>
        <p:blipFill>
          <a:blip r:embed="rId4"/>
          <a:stretch>
            <a:fillRect/>
          </a:stretch>
        </p:blipFill>
        <p:spPr>
          <a:xfrm>
            <a:off x="12701" y="3898900"/>
            <a:ext cx="12192000" cy="2273300"/>
          </a:xfrm>
          <a:prstGeom prst="rect">
            <a:avLst/>
          </a:prstGeom>
        </p:spPr>
      </p:pic>
      <p:sp>
        <p:nvSpPr>
          <p:cNvPr id="21" name="Content Placeholder 5"/>
          <p:cNvSpPr>
            <a:spLocks noGrp="1"/>
          </p:cNvSpPr>
          <p:nvPr>
            <p:ph idx="4294967295"/>
          </p:nvPr>
        </p:nvSpPr>
        <p:spPr>
          <a:xfrm>
            <a:off x="5593442" y="1435364"/>
            <a:ext cx="6382657" cy="952744"/>
          </a:xfrm>
          <a:prstGeom prst="rect">
            <a:avLst/>
          </a:prstGeom>
        </p:spPr>
        <p:txBody>
          <a:bodyPr>
            <a:noAutofit/>
          </a:bodyPr>
          <a:lstStyle/>
          <a:p>
            <a:pPr>
              <a:lnSpc>
                <a:spcPct val="100000"/>
              </a:lnSpc>
            </a:pPr>
            <a:r>
              <a:rPr lang="en-US" sz="2400" dirty="0" err="1" smtClean="0">
                <a:solidFill>
                  <a:srgbClr val="0070C0"/>
                </a:solidFill>
                <a:latin typeface="Times New Roman" panose="02020603050405020304" pitchFamily="18" charset="0"/>
                <a:cs typeface="Times New Roman" panose="02020603050405020304" pitchFamily="18" charset="0"/>
              </a:rPr>
              <a:t>Điểm</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trung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tâm</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Tỉnh</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Uỷ</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Phòng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họp</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khoảng</a:t>
            </a:r>
            <a:r>
              <a:rPr lang="en-US" sz="2400" dirty="0" smtClean="0">
                <a:solidFill>
                  <a:srgbClr val="0070C0"/>
                </a:solidFill>
                <a:latin typeface="Times New Roman" panose="02020603050405020304" pitchFamily="18" charset="0"/>
                <a:cs typeface="Times New Roman" panose="02020603050405020304" pitchFamily="18" charset="0"/>
              </a:rPr>
              <a:t> 150 – 200 </a:t>
            </a:r>
            <a:r>
              <a:rPr lang="en-US" sz="2400" dirty="0" err="1" smtClean="0">
                <a:solidFill>
                  <a:srgbClr val="0070C0"/>
                </a:solidFill>
                <a:latin typeface="Times New Roman" panose="02020603050405020304" pitchFamily="18" charset="0"/>
                <a:cs typeface="Times New Roman" panose="02020603050405020304" pitchFamily="18" charset="0"/>
              </a:rPr>
              <a:t>người</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00000"/>
              </a:lnSpc>
            </a:pPr>
            <a:r>
              <a:rPr lang="vi-VN" sz="2400" dirty="0" smtClean="0">
                <a:solidFill>
                  <a:srgbClr val="0070C0"/>
                </a:solidFill>
                <a:latin typeface="Times New Roman" panose="02020603050405020304" pitchFamily="18" charset="0"/>
                <a:cs typeface="Times New Roman" panose="02020603050405020304" pitchFamily="18" charset="0"/>
              </a:rPr>
              <a:t>09 </a:t>
            </a:r>
            <a:r>
              <a:rPr lang="vi-VN" sz="2400" dirty="0">
                <a:solidFill>
                  <a:srgbClr val="0070C0"/>
                </a:solidFill>
                <a:latin typeface="Times New Roman" panose="02020603050405020304" pitchFamily="18" charset="0"/>
                <a:cs typeface="Times New Roman" panose="02020603050405020304" pitchFamily="18" charset="0"/>
              </a:rPr>
              <a:t>điểm huyện uỷ: Phòng họp </a:t>
            </a:r>
            <a:r>
              <a:rPr lang="en-US" sz="2400" dirty="0" err="1" smtClean="0">
                <a:solidFill>
                  <a:srgbClr val="0070C0"/>
                </a:solidFill>
                <a:latin typeface="Times New Roman" panose="02020603050405020304" pitchFamily="18" charset="0"/>
                <a:cs typeface="Times New Roman" panose="02020603050405020304" pitchFamily="18" charset="0"/>
              </a:rPr>
              <a:t>khoảng</a:t>
            </a:r>
            <a:r>
              <a:rPr lang="en-US" sz="2400" dirty="0" smtClean="0">
                <a:solidFill>
                  <a:srgbClr val="0070C0"/>
                </a:solidFill>
                <a:latin typeface="Times New Roman" panose="02020603050405020304" pitchFamily="18" charset="0"/>
                <a:cs typeface="Times New Roman" panose="02020603050405020304" pitchFamily="18" charset="0"/>
              </a:rPr>
              <a:t>  </a:t>
            </a:r>
            <a:r>
              <a:rPr lang="vi-VN" sz="2400" dirty="0" smtClean="0">
                <a:solidFill>
                  <a:srgbClr val="0070C0"/>
                </a:solidFill>
                <a:latin typeface="Times New Roman" panose="02020603050405020304" pitchFamily="18" charset="0"/>
                <a:cs typeface="Times New Roman" panose="02020603050405020304" pitchFamily="18" charset="0"/>
              </a:rPr>
              <a:t>50 </a:t>
            </a:r>
            <a:r>
              <a:rPr lang="vi-VN" sz="2400" dirty="0">
                <a:solidFill>
                  <a:srgbClr val="0070C0"/>
                </a:solidFill>
                <a:latin typeface="Times New Roman" panose="02020603050405020304" pitchFamily="18" charset="0"/>
                <a:cs typeface="Times New Roman" panose="02020603050405020304" pitchFamily="18" charset="0"/>
              </a:rPr>
              <a:t>người</a:t>
            </a:r>
            <a:r>
              <a:rPr lang="vi-VN" sz="2400" dirty="0" smtClean="0">
                <a:solidFill>
                  <a:srgbClr val="0070C0"/>
                </a:solidFill>
                <a:latin typeface="Times New Roman" panose="02020603050405020304" pitchFamily="18" charset="0"/>
                <a:cs typeface="Times New Roman" panose="02020603050405020304" pitchFamily="18" charset="0"/>
              </a:rPr>
              <a:t>.</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00000"/>
              </a:lnSpc>
            </a:pPr>
            <a:r>
              <a:rPr lang="vi-VN" sz="2400" dirty="0" smtClean="0">
                <a:solidFill>
                  <a:srgbClr val="0070C0"/>
                </a:solidFill>
                <a:latin typeface="Times New Roman" panose="02020603050405020304" pitchFamily="18" charset="0"/>
                <a:cs typeface="Times New Roman" panose="02020603050405020304" pitchFamily="18" charset="0"/>
              </a:rPr>
              <a:t>9</a:t>
            </a:r>
            <a:r>
              <a:rPr lang="en-US" sz="2400" dirty="0" smtClean="0">
                <a:solidFill>
                  <a:srgbClr val="0070C0"/>
                </a:solidFill>
                <a:latin typeface="Times New Roman" panose="02020603050405020304" pitchFamily="18" charset="0"/>
                <a:cs typeface="Times New Roman" panose="02020603050405020304" pitchFamily="18" charset="0"/>
              </a:rPr>
              <a:t>6</a:t>
            </a:r>
            <a:r>
              <a:rPr lang="vi-VN" sz="2400" dirty="0" smtClean="0">
                <a:solidFill>
                  <a:srgbClr val="0070C0"/>
                </a:solidFill>
                <a:latin typeface="Times New Roman" panose="02020603050405020304" pitchFamily="18" charset="0"/>
                <a:cs typeface="Times New Roman" panose="02020603050405020304" pitchFamily="18" charset="0"/>
              </a:rPr>
              <a:t> </a:t>
            </a:r>
            <a:r>
              <a:rPr lang="vi-VN" sz="2400" dirty="0">
                <a:solidFill>
                  <a:srgbClr val="0070C0"/>
                </a:solidFill>
                <a:latin typeface="Times New Roman" panose="02020603050405020304" pitchFamily="18" charset="0"/>
                <a:cs typeface="Times New Roman" panose="02020603050405020304" pitchFamily="18" charset="0"/>
              </a:rPr>
              <a:t>điểm xã phường: Phòng họp khoảng 15-20 người</a:t>
            </a:r>
          </a:p>
        </p:txBody>
      </p:sp>
    </p:spTree>
    <p:extLst>
      <p:ext uri="{BB962C8B-B14F-4D97-AF65-F5344CB8AC3E}">
        <p14:creationId xmlns:p14="http://schemas.microsoft.com/office/powerpoint/2010/main" val="4009858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5</a:t>
            </a:fld>
            <a:endParaRPr lang="en-US">
              <a:solidFill>
                <a:prstClr val="black">
                  <a:tint val="75000"/>
                </a:prstClr>
              </a:solidFill>
            </a:endParaRPr>
          </a:p>
        </p:txBody>
      </p:sp>
      <p:sp>
        <p:nvSpPr>
          <p:cNvPr id="18" name="Title 4"/>
          <p:cNvSpPr>
            <a:spLocks noGrp="1"/>
          </p:cNvSpPr>
          <p:nvPr>
            <p:ph type="title" idx="4294967295"/>
          </p:nvPr>
        </p:nvSpPr>
        <p:spPr>
          <a:xfrm>
            <a:off x="3708400" y="101600"/>
            <a:ext cx="8483600" cy="927100"/>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Mô</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hình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đề</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xuất</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476500" y="1193800"/>
            <a:ext cx="7338325" cy="5057628"/>
          </a:xfrm>
          <a:prstGeom prst="rect">
            <a:avLst/>
          </a:prstGeom>
        </p:spPr>
      </p:pic>
    </p:spTree>
    <p:extLst>
      <p:ext uri="{BB962C8B-B14F-4D97-AF65-F5344CB8AC3E}">
        <p14:creationId xmlns:p14="http://schemas.microsoft.com/office/powerpoint/2010/main" val="2919467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6</a:t>
            </a:fld>
            <a:endParaRPr lang="en-US">
              <a:solidFill>
                <a:prstClr val="black">
                  <a:tint val="75000"/>
                </a:prstClr>
              </a:solidFill>
            </a:endParaRPr>
          </a:p>
        </p:txBody>
      </p:sp>
      <p:pic>
        <p:nvPicPr>
          <p:cNvPr id="6" name="Picture 5"/>
          <p:cNvPicPr>
            <a:picLocks noChangeAspect="1"/>
          </p:cNvPicPr>
          <p:nvPr/>
        </p:nvPicPr>
        <p:blipFill>
          <a:blip r:embed="rId3"/>
          <a:stretch>
            <a:fillRect/>
          </a:stretch>
        </p:blipFill>
        <p:spPr>
          <a:xfrm>
            <a:off x="1470562" y="1101419"/>
            <a:ext cx="8827090" cy="5305519"/>
          </a:xfrm>
          <a:prstGeom prst="rect">
            <a:avLst/>
          </a:prstGeom>
        </p:spPr>
      </p:pic>
      <p:sp>
        <p:nvSpPr>
          <p:cNvPr id="7" name="Title 4"/>
          <p:cNvSpPr txBox="1">
            <a:spLocks/>
          </p:cNvSpPr>
          <p:nvPr/>
        </p:nvSpPr>
        <p:spPr>
          <a:xfrm>
            <a:off x="3708400" y="101600"/>
            <a:ext cx="8483600" cy="9271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mtClean="0">
                <a:solidFill>
                  <a:srgbClr val="FF0000"/>
                </a:solidFill>
                <a:latin typeface="Times New Roman" panose="02020603050405020304" pitchFamily="18" charset="0"/>
                <a:cs typeface="Times New Roman" panose="02020603050405020304" pitchFamily="18" charset="0"/>
              </a:rPr>
              <a:t>Mô hình đề xuất</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265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7</a:t>
            </a:fld>
            <a:endParaRPr lang="en-US">
              <a:solidFill>
                <a:prstClr val="black">
                  <a:tint val="75000"/>
                </a:prstClr>
              </a:solidFill>
            </a:endParaRPr>
          </a:p>
        </p:txBody>
      </p:sp>
      <p:sp>
        <p:nvSpPr>
          <p:cNvPr id="19" name="Content Placeholder 5"/>
          <p:cNvSpPr>
            <a:spLocks noGrp="1"/>
          </p:cNvSpPr>
          <p:nvPr>
            <p:ph idx="4294967295"/>
          </p:nvPr>
        </p:nvSpPr>
        <p:spPr>
          <a:xfrm>
            <a:off x="838200" y="1587500"/>
            <a:ext cx="10515600" cy="3848100"/>
          </a:xfrm>
          <a:prstGeom prst="rect">
            <a:avLst/>
          </a:prstGeom>
        </p:spPr>
        <p:txBody>
          <a:bodyPr>
            <a:noAutofit/>
          </a:bodyPr>
          <a:lstStyle/>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b="1" dirty="0" smtClean="0">
                <a:solidFill>
                  <a:srgbClr val="0070C0"/>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TRIỂN KHAI THEO THỰC TẾ</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1" name="Title 4"/>
          <p:cNvSpPr txBox="1">
            <a:spLocks/>
          </p:cNvSpPr>
          <p:nvPr/>
        </p:nvSpPr>
        <p:spPr bwMode="auto">
          <a:xfrm>
            <a:off x="3721100" y="114299"/>
            <a:ext cx="8470900" cy="78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dirty="0" smtClean="0">
                <a:solidFill>
                  <a:srgbClr val="FF0000"/>
                </a:solidFill>
                <a:latin typeface="Times New Roman" panose="02020603050405020304" pitchFamily="18" charset="0"/>
                <a:cs typeface="Times New Roman" panose="02020603050405020304" pitchFamily="18" charset="0"/>
              </a:rPr>
              <a:t>NỘI DUNG TRÌNH BÀY</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540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8</a:t>
            </a:fld>
            <a:endParaRPr lang="en-US">
              <a:solidFill>
                <a:prstClr val="black">
                  <a:tint val="75000"/>
                </a:prstClr>
              </a:solidFill>
            </a:endParaRPr>
          </a:p>
        </p:txBody>
      </p:sp>
      <p:sp>
        <p:nvSpPr>
          <p:cNvPr id="13" name="Title 4"/>
          <p:cNvSpPr>
            <a:spLocks noGrp="1"/>
          </p:cNvSpPr>
          <p:nvPr>
            <p:ph type="title" idx="4294967295"/>
          </p:nvPr>
        </p:nvSpPr>
        <p:spPr>
          <a:xfrm>
            <a:off x="3759200" y="88900"/>
            <a:ext cx="8432800" cy="927100"/>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Danh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mục</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thiết</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bị</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&amp; license</a:t>
            </a:r>
            <a:endParaRPr lang="en-US" dirty="0">
              <a:solidFill>
                <a:srgbClr val="FF0000"/>
              </a:solidFill>
              <a:latin typeface="Times New Roman" panose="02020603050405020304" pitchFamily="18" charset="0"/>
              <a:cs typeface="Times New Roman" panose="020206030504050203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065189164"/>
              </p:ext>
            </p:extLst>
          </p:nvPr>
        </p:nvGraphicFramePr>
        <p:xfrm>
          <a:off x="1335313" y="1193802"/>
          <a:ext cx="9599387" cy="5067300"/>
        </p:xfrm>
        <a:graphic>
          <a:graphicData uri="http://schemas.openxmlformats.org/drawingml/2006/table">
            <a:tbl>
              <a:tblPr firstRow="1" bandRow="1"/>
              <a:tblGrid>
                <a:gridCol w="442293">
                  <a:extLst>
                    <a:ext uri="{9D8B030D-6E8A-4147-A177-3AD203B41FA5}">
                      <a16:colId xmlns:a16="http://schemas.microsoft.com/office/drawing/2014/main" xmlns="" val="2505049673"/>
                    </a:ext>
                  </a:extLst>
                </a:gridCol>
                <a:gridCol w="3407291">
                  <a:extLst>
                    <a:ext uri="{9D8B030D-6E8A-4147-A177-3AD203B41FA5}">
                      <a16:colId xmlns:a16="http://schemas.microsoft.com/office/drawing/2014/main" xmlns="" val="1127910826"/>
                    </a:ext>
                  </a:extLst>
                </a:gridCol>
                <a:gridCol w="1228590">
                  <a:extLst>
                    <a:ext uri="{9D8B030D-6E8A-4147-A177-3AD203B41FA5}">
                      <a16:colId xmlns:a16="http://schemas.microsoft.com/office/drawing/2014/main" xmlns="" val="768906175"/>
                    </a:ext>
                  </a:extLst>
                </a:gridCol>
                <a:gridCol w="4521213">
                  <a:extLst>
                    <a:ext uri="{9D8B030D-6E8A-4147-A177-3AD203B41FA5}">
                      <a16:colId xmlns:a16="http://schemas.microsoft.com/office/drawing/2014/main" xmlns="" val="2991897655"/>
                    </a:ext>
                  </a:extLst>
                </a:gridCol>
              </a:tblGrid>
              <a:tr h="241300">
                <a:tc>
                  <a:txBody>
                    <a:bodyPr/>
                    <a:lstStyle/>
                    <a:p>
                      <a:pPr algn="ctr" fontAlgn="b"/>
                      <a:r>
                        <a:rPr lang="en-US" sz="1200" b="1" i="0" u="none" strike="noStrike" dirty="0">
                          <a:solidFill>
                            <a:srgbClr val="000000"/>
                          </a:solidFill>
                          <a:effectLst/>
                          <a:latin typeface="Times New Roman" panose="02020603050405020304" pitchFamily="18" charset="0"/>
                        </a:rPr>
                        <a: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Times New Roman" panose="02020603050405020304" pitchFamily="18" charset="0"/>
                        </a:rPr>
                        <a:t>DANH MỤC TẠI TRUNG TÂM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3579767980"/>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Times New Roman" panose="02020603050405020304" pitchFamily="18" charset="0"/>
                        </a:rPr>
                        <a:t>CTI-CMS-1K-BUN-K9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tc>
                  <a:txBody>
                    <a:bodyPr/>
                    <a:lstStyle/>
                    <a:p>
                      <a:pPr algn="ctr" rtl="0" fontAlgn="ctr"/>
                      <a:r>
                        <a:rPr lang="en-US" sz="1200" b="0" i="0" u="none" strike="noStrike">
                          <a:solidFill>
                            <a:srgbClr val="000000"/>
                          </a:solidFill>
                          <a:effectLst/>
                          <a:latin typeface="Times New Roman" panose="02020603050405020304" pitchFamily="18"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tc>
                  <a:txBody>
                    <a:bodyPr/>
                    <a:lstStyle/>
                    <a:p>
                      <a:pPr algn="l" rtl="0" fontAlgn="ctr"/>
                      <a:r>
                        <a:rPr lang="en-US" sz="1200" b="0" i="0" u="none" strike="noStrike">
                          <a:solidFill>
                            <a:srgbClr val="000000"/>
                          </a:solidFill>
                          <a:effectLst/>
                          <a:latin typeface="Times New Roman" panose="02020603050405020304" pitchFamily="18" charset="0"/>
                        </a:rPr>
                        <a:t>Cisco Meeting Server (thiết bị điều khiển trung tâm MCU)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extLst>
                  <a:ext uri="{0D108BD9-81ED-4DB2-BD59-A6C34878D82A}">
                    <a16:rowId xmlns:a16="http://schemas.microsoft.com/office/drawing/2014/main" xmlns="" val="1984201019"/>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Times New Roman" panose="02020603050405020304" pitchFamily="18" charset="0"/>
                        </a:rPr>
                        <a:t>TP-SMP-K9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Times New Roman" panose="02020603050405020304" pitchFamily="18"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Times New Roman" panose="02020603050405020304" pitchFamily="18" charset="0"/>
                        </a:rPr>
                        <a:t>License số cuộc họp đồng thời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88600201"/>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Times New Roman" panose="02020603050405020304" pitchFamily="18" charset="0"/>
                        </a:rPr>
                        <a:t>BE6M-M5-K9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tc>
                  <a:txBody>
                    <a:bodyPr/>
                    <a:lstStyle/>
                    <a:p>
                      <a:pPr algn="ctr" rtl="0" fontAlgn="ctr"/>
                      <a:r>
                        <a:rPr lang="en-US" sz="1200" b="0" i="0" u="none" strike="noStrike">
                          <a:solidFill>
                            <a:srgbClr val="000000"/>
                          </a:solidFill>
                          <a:effectLst/>
                          <a:latin typeface="Times New Roman" panose="02020603050405020304" pitchFamily="18"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tc>
                  <a:txBody>
                    <a:bodyPr/>
                    <a:lstStyle/>
                    <a:p>
                      <a:pPr algn="l" rtl="0" fontAlgn="ctr"/>
                      <a:r>
                        <a:rPr lang="en-US" sz="1200" b="0" i="0" u="none" strike="noStrike">
                          <a:solidFill>
                            <a:srgbClr val="000000"/>
                          </a:solidFill>
                          <a:effectLst/>
                          <a:latin typeface="Times New Roman" panose="02020603050405020304" pitchFamily="18" charset="0"/>
                        </a:rPr>
                        <a:t>Server để cài đặt phần mềm CUCM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extLst>
                  <a:ext uri="{0D108BD9-81ED-4DB2-BD59-A6C34878D82A}">
                    <a16:rowId xmlns:a16="http://schemas.microsoft.com/office/drawing/2014/main" xmlns="" val="36049975"/>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Times New Roman" panose="02020603050405020304" pitchFamily="18" charset="0"/>
                        </a:rPr>
                        <a:t>R-CBE6K-K9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Times New Roman" panose="02020603050405020304" pitchFamily="18" charset="0"/>
                        </a:rPr>
                        <a:t>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Times New Roman" panose="02020603050405020304" pitchFamily="18" charset="0"/>
                        </a:rPr>
                        <a:t>Phần mềm CUCM và License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16407446"/>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Rack 20U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Times New Roman" panose="02020603050405020304" pitchFamily="18"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90073199"/>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Thiết bị mạng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Times New Roman" panose="02020603050405020304" pitchFamily="18"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02754959"/>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Giá treo, kệ đặt thiết bị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Times New Roman" panose="02020603050405020304" pitchFamily="18"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15353959"/>
                  </a:ext>
                </a:extLst>
              </a:tr>
              <a:tr h="241300">
                <a:tc>
                  <a:txBody>
                    <a:bodyPr/>
                    <a:lstStyle/>
                    <a:p>
                      <a:pPr algn="ctr" fontAlgn="b"/>
                      <a:r>
                        <a:rPr lang="en-US" sz="1200" b="1" i="0" u="none" strike="noStrike">
                          <a:solidFill>
                            <a:srgbClr val="000000"/>
                          </a:solidFill>
                          <a:effectLst/>
                          <a:latin typeface="Times New Roman" panose="02020603050405020304" pitchFamily="18" charset="0"/>
                        </a:rPr>
                        <a:t>II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Times New Roman" panose="02020603050405020304" pitchFamily="18" charset="0"/>
                        </a:rPr>
                        <a:t>DANH MỤC TẠI HUYỆN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6655258"/>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Times New Roman" panose="02020603050405020304" pitchFamily="18" charset="0"/>
                        </a:rPr>
                        <a:t>CS-KITP60-K9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tc>
                  <a:txBody>
                    <a:bodyPr/>
                    <a:lstStyle/>
                    <a:p>
                      <a:pPr algn="ctr" rtl="0" fontAlgn="ctr"/>
                      <a:r>
                        <a:rPr lang="en-US" sz="1200" b="0" i="0" u="none" strike="noStrike">
                          <a:solidFill>
                            <a:srgbClr val="000000"/>
                          </a:solidFill>
                          <a:effectLst/>
                          <a:latin typeface="Times New Roman" panose="02020603050405020304"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tc>
                  <a:txBody>
                    <a:bodyPr/>
                    <a:lstStyle/>
                    <a:p>
                      <a:pPr algn="l" rtl="0" fontAlgn="ctr"/>
                      <a:r>
                        <a:rPr lang="en-US" sz="1200" b="0" i="0" u="none" strike="noStrike">
                          <a:solidFill>
                            <a:srgbClr val="000000"/>
                          </a:solidFill>
                          <a:effectLst/>
                          <a:latin typeface="Times New Roman" panose="02020603050405020304" pitchFamily="18" charset="0"/>
                        </a:rPr>
                        <a:t>Thiết bị end-point cho các huyện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CFC"/>
                    </a:solidFill>
                  </a:tcPr>
                </a:tc>
                <a:extLst>
                  <a:ext uri="{0D108BD9-81ED-4DB2-BD59-A6C34878D82A}">
                    <a16:rowId xmlns:a16="http://schemas.microsoft.com/office/drawing/2014/main" xmlns="" val="741082195"/>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Màn hình chuyên dụng 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9383804"/>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1200" b="0" i="0" u="none" strike="noStrike">
                          <a:solidFill>
                            <a:srgbClr val="000000"/>
                          </a:solidFill>
                          <a:effectLst/>
                          <a:latin typeface="Times New Roman" panose="02020603050405020304" pitchFamily="18" charset="0"/>
                        </a:rPr>
                        <a:t>Hệ thống loa cho phòng họp 50 người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26920761"/>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Phụ kiện lắp đặt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12899048"/>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Thiết bị mạng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79745692"/>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Giá treo, kệ đặt thiết bị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59303153"/>
                  </a:ext>
                </a:extLst>
              </a:tr>
              <a:tr h="241300">
                <a:tc>
                  <a:txBody>
                    <a:bodyPr/>
                    <a:lstStyle/>
                    <a:p>
                      <a:pPr algn="ctr" fontAlgn="b"/>
                      <a:r>
                        <a:rPr lang="en-US" sz="1200" b="1" i="0" u="none" strike="noStrike">
                          <a:solidFill>
                            <a:srgbClr val="000000"/>
                          </a:solidFill>
                          <a:effectLst/>
                          <a:latin typeface="Times New Roman" panose="02020603050405020304" pitchFamily="18" charset="0"/>
                        </a:rPr>
                        <a:t>III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vi-VN" sz="1200" b="1" i="0" u="none" strike="noStrike">
                          <a:solidFill>
                            <a:srgbClr val="000000"/>
                          </a:solidFill>
                          <a:effectLst/>
                          <a:latin typeface="Times New Roman" panose="02020603050405020304" pitchFamily="18" charset="0"/>
                        </a:rPr>
                        <a:t>DANH MỤC TẠI PHƯỜNG, XÃ</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1"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637319137"/>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Times New Roman" panose="02020603050405020304" pitchFamily="18" charset="0"/>
                        </a:rPr>
                        <a:t>CTS-SX10N-K9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Times New Roman" panose="02020603050405020304" pitchFamily="18"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vi-VN" sz="1200" b="0" i="0" u="none" strike="noStrike">
                          <a:solidFill>
                            <a:srgbClr val="000000"/>
                          </a:solidFill>
                          <a:effectLst/>
                          <a:latin typeface="Times New Roman" panose="02020603050405020304" pitchFamily="18" charset="0"/>
                        </a:rPr>
                        <a:t>Thiết bị end-point cho các xã/phường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09431861"/>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Màn hình chuyên dụng 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3888387"/>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1200" b="0" i="0" u="none" strike="noStrike">
                          <a:solidFill>
                            <a:srgbClr val="000000"/>
                          </a:solidFill>
                          <a:effectLst/>
                          <a:latin typeface="Times New Roman" panose="02020603050405020304" pitchFamily="18" charset="0"/>
                        </a:rPr>
                        <a:t>Hệ thống loa cho phòng họp 15 người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56748788"/>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Thiết bị mạng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78220164"/>
                  </a:ext>
                </a:extLst>
              </a:tr>
              <a:tr h="241300">
                <a:tc>
                  <a:txBody>
                    <a:bodyPr/>
                    <a:lstStyle/>
                    <a:p>
                      <a:pPr algn="ctr" fontAlgn="b"/>
                      <a:r>
                        <a:rPr lang="en-US" sz="1200" b="0" i="0" u="none" strike="noStrike">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Times New Roman" panose="02020603050405020304" pitchFamily="18" charset="0"/>
                        </a:rPr>
                        <a:t>Giá treo, kệ đặt thiết bị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imes New Roman" panose="020206030504050203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06240822"/>
                  </a:ext>
                </a:extLst>
              </a:tr>
            </a:tbl>
          </a:graphicData>
        </a:graphic>
      </p:graphicFrame>
    </p:spTree>
    <p:extLst>
      <p:ext uri="{BB962C8B-B14F-4D97-AF65-F5344CB8AC3E}">
        <p14:creationId xmlns:p14="http://schemas.microsoft.com/office/powerpoint/2010/main" val="686656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9</a:t>
            </a:fld>
            <a:endParaRPr lang="en-US">
              <a:solidFill>
                <a:prstClr val="black">
                  <a:tint val="75000"/>
                </a:prstClr>
              </a:solidFill>
            </a:endParaRPr>
          </a:p>
        </p:txBody>
      </p:sp>
      <p:sp>
        <p:nvSpPr>
          <p:cNvPr id="14" name="Title 4"/>
          <p:cNvSpPr>
            <a:spLocks noGrp="1"/>
          </p:cNvSpPr>
          <p:nvPr>
            <p:ph type="title" idx="4294967295"/>
          </p:nvPr>
        </p:nvSpPr>
        <p:spPr>
          <a:xfrm>
            <a:off x="3746500" y="177799"/>
            <a:ext cx="8445500" cy="774701"/>
          </a:xfrm>
          <a:prstGeom prst="rect">
            <a:avLst/>
          </a:prstGeom>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Các</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thành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phần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của</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giải</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pháp</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5" name="Content Placeholder 5"/>
          <p:cNvSpPr>
            <a:spLocks noGrp="1"/>
          </p:cNvSpPr>
          <p:nvPr>
            <p:ph idx="4294967295"/>
          </p:nvPr>
        </p:nvSpPr>
        <p:spPr>
          <a:xfrm>
            <a:off x="831056" y="1371601"/>
            <a:ext cx="10515600" cy="4560182"/>
          </a:xfrm>
          <a:prstGeom prst="rect">
            <a:avLst/>
          </a:prstGeom>
        </p:spPr>
        <p:txBody>
          <a:bodyPr>
            <a:noAutofit/>
          </a:bodyPr>
          <a:lstStyle/>
          <a:p>
            <a:pPr lvl="0">
              <a:lnSpc>
                <a:spcPct val="150000"/>
              </a:lnSpc>
            </a:pPr>
            <a:r>
              <a:rPr lang="en-US" b="1" dirty="0" err="1">
                <a:solidFill>
                  <a:srgbClr val="0070C0"/>
                </a:solidFill>
                <a:latin typeface="Times New Roman" panose="02020603050405020304" pitchFamily="18" charset="0"/>
                <a:cs typeface="Times New Roman" panose="02020603050405020304" pitchFamily="18" charset="0"/>
              </a:rPr>
              <a:t>Thiết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bị</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điều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khiển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trung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tâm</a:t>
            </a:r>
            <a:r>
              <a:rPr lang="en-US" b="1" dirty="0">
                <a:solidFill>
                  <a:srgbClr val="0070C0"/>
                </a:solidFill>
                <a:latin typeface="Times New Roman" panose="02020603050405020304" pitchFamily="18" charset="0"/>
                <a:cs typeface="Times New Roman" panose="02020603050405020304" pitchFamily="18" charset="0"/>
              </a:rPr>
              <a:t> (MCU) </a:t>
            </a:r>
            <a:r>
              <a:rPr lang="en-US" b="1" dirty="0" smtClean="0">
                <a:solidFill>
                  <a:srgbClr val="0070C0"/>
                </a:solidFill>
                <a:latin typeface="Times New Roman" panose="02020603050405020304" pitchFamily="18" charset="0"/>
                <a:cs typeface="Times New Roman" panose="02020603050405020304" pitchFamily="18" charset="0"/>
              </a:rPr>
              <a:t>:</a:t>
            </a:r>
          </a:p>
          <a:p>
            <a:pPr marL="457200" lvl="1" indent="0" algn="just">
              <a:lnSpc>
                <a:spcPct val="150000"/>
              </a:lnSpc>
              <a:buNone/>
            </a:pPr>
            <a:r>
              <a:rPr lang="vi-VN" sz="1800" dirty="0" smtClean="0">
                <a:solidFill>
                  <a:srgbClr val="0070C0"/>
                </a:solidFill>
                <a:latin typeface="Times New Roman" panose="02020603050405020304" pitchFamily="18" charset="0"/>
                <a:cs typeface="Times New Roman" panose="02020603050405020304" pitchFamily="18" charset="0"/>
              </a:rPr>
              <a:t>Là </a:t>
            </a:r>
            <a:r>
              <a:rPr lang="vi-VN" sz="1800" dirty="0">
                <a:solidFill>
                  <a:srgbClr val="0070C0"/>
                </a:solidFill>
                <a:latin typeface="Times New Roman" panose="02020603050405020304" pitchFamily="18" charset="0"/>
                <a:cs typeface="Times New Roman" panose="02020603050405020304" pitchFamily="18" charset="0"/>
              </a:rPr>
              <a:t>thiết bị điều khiển đa điểm, cho phép kết nối nhiều thiết bị đầu cuối (Endpoint) cùng tham gia vào một phiên làm việc hội nghị truyền hình. Hình ảnh, âm thanh từ các thiết bị đầu cuối được nhận về, trộn và chia hình hiển thị theo yêu cầu của người quản lý hệ </a:t>
            </a:r>
            <a:r>
              <a:rPr lang="vi-VN" sz="1800" dirty="0" smtClean="0">
                <a:solidFill>
                  <a:srgbClr val="0070C0"/>
                </a:solidFill>
                <a:latin typeface="Times New Roman" panose="02020603050405020304" pitchFamily="18" charset="0"/>
                <a:cs typeface="Times New Roman" panose="02020603050405020304" pitchFamily="18" charset="0"/>
              </a:rPr>
              <a:t>thống</a:t>
            </a:r>
            <a:endParaRPr lang="en-US" sz="1800" dirty="0" smtClean="0">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b="1" dirty="0" smtClean="0">
                <a:solidFill>
                  <a:srgbClr val="0070C0"/>
                </a:solidFill>
                <a:latin typeface="Times New Roman" panose="02020603050405020304" pitchFamily="18" charset="0"/>
                <a:cs typeface="Times New Roman" panose="02020603050405020304" pitchFamily="18" charset="0"/>
              </a:rPr>
              <a:t>Call Manager:</a:t>
            </a:r>
            <a:endParaRPr lang="en-US" b="1" dirty="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vi-VN" sz="1800" dirty="0">
                <a:solidFill>
                  <a:srgbClr val="0070C0"/>
                </a:solidFill>
                <a:latin typeface="Times New Roman" panose="02020603050405020304" pitchFamily="18" charset="0"/>
                <a:cs typeface="Times New Roman" panose="02020603050405020304" pitchFamily="18" charset="0"/>
              </a:rPr>
              <a:t>Cung cấp </a:t>
            </a:r>
            <a:r>
              <a:rPr lang="en-US" sz="1800" dirty="0" smtClean="0">
                <a:solidFill>
                  <a:srgbClr val="0070C0"/>
                </a:solidFill>
                <a:latin typeface="Times New Roman" panose="02020603050405020304" pitchFamily="18" charset="0"/>
                <a:cs typeface="Times New Roman" panose="02020603050405020304" pitchFamily="18" charset="0"/>
              </a:rPr>
              <a:t>khả năng </a:t>
            </a:r>
            <a:r>
              <a:rPr lang="vi-VN" sz="1800" dirty="0" smtClean="0">
                <a:solidFill>
                  <a:srgbClr val="0070C0"/>
                </a:solidFill>
                <a:latin typeface="Times New Roman" panose="02020603050405020304" pitchFamily="18" charset="0"/>
                <a:cs typeface="Times New Roman" panose="02020603050405020304" pitchFamily="18" charset="0"/>
              </a:rPr>
              <a:t>đăng </a:t>
            </a:r>
            <a:r>
              <a:rPr lang="vi-VN" sz="1800" dirty="0">
                <a:solidFill>
                  <a:srgbClr val="0070C0"/>
                </a:solidFill>
                <a:latin typeface="Times New Roman" panose="02020603050405020304" pitchFamily="18" charset="0"/>
                <a:cs typeface="Times New Roman" panose="02020603050405020304" pitchFamily="18" charset="0"/>
              </a:rPr>
              <a:t>ký </a:t>
            </a:r>
            <a:r>
              <a:rPr lang="en-US" sz="1800" dirty="0" smtClean="0">
                <a:solidFill>
                  <a:srgbClr val="0070C0"/>
                </a:solidFill>
                <a:latin typeface="Times New Roman" panose="02020603050405020304" pitchFamily="18" charset="0"/>
                <a:cs typeface="Times New Roman" panose="02020603050405020304" pitchFamily="18" charset="0"/>
              </a:rPr>
              <a:t>cho các thiết bị đầu cuối</a:t>
            </a:r>
            <a:r>
              <a:rPr lang="vi-VN" sz="1800" dirty="0" smtClean="0">
                <a:solidFill>
                  <a:srgbClr val="0070C0"/>
                </a:solidFill>
                <a:latin typeface="Times New Roman" panose="02020603050405020304" pitchFamily="18" charset="0"/>
                <a:cs typeface="Times New Roman" panose="02020603050405020304" pitchFamily="18" charset="0"/>
              </a:rPr>
              <a:t>, </a:t>
            </a:r>
            <a:r>
              <a:rPr lang="vi-VN" sz="1800" dirty="0">
                <a:solidFill>
                  <a:srgbClr val="0070C0"/>
                </a:solidFill>
                <a:latin typeface="Times New Roman" panose="02020603050405020304" pitchFamily="18" charset="0"/>
                <a:cs typeface="Times New Roman" panose="02020603050405020304" pitchFamily="18" charset="0"/>
              </a:rPr>
              <a:t>xử lý cuộc </a:t>
            </a:r>
            <a:r>
              <a:rPr lang="vi-VN" sz="1800" dirty="0" smtClean="0">
                <a:solidFill>
                  <a:srgbClr val="0070C0"/>
                </a:solidFill>
                <a:latin typeface="Times New Roman" panose="02020603050405020304" pitchFamily="18" charset="0"/>
                <a:cs typeface="Times New Roman" panose="02020603050405020304" pitchFamily="18" charset="0"/>
              </a:rPr>
              <a:t>gọi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smtClean="0">
                <a:solidFill>
                  <a:srgbClr val="0070C0"/>
                </a:solidFill>
                <a:latin typeface="Times New Roman" panose="02020603050405020304" pitchFamily="18" charset="0"/>
                <a:cs typeface="Times New Roman" panose="02020603050405020304" pitchFamily="18" charset="0"/>
              </a:rPr>
              <a:t>và q</a:t>
            </a:r>
            <a:r>
              <a:rPr lang="vi-VN" sz="1800" dirty="0" smtClean="0">
                <a:solidFill>
                  <a:srgbClr val="0070C0"/>
                </a:solidFill>
                <a:latin typeface="Times New Roman" panose="02020603050405020304" pitchFamily="18" charset="0"/>
                <a:cs typeface="Times New Roman" panose="02020603050405020304" pitchFamily="18" charset="0"/>
              </a:rPr>
              <a:t>uản </a:t>
            </a:r>
            <a:r>
              <a:rPr lang="vi-VN" sz="1800" dirty="0">
                <a:solidFill>
                  <a:srgbClr val="0070C0"/>
                </a:solidFill>
                <a:latin typeface="Times New Roman" panose="02020603050405020304" pitchFamily="18" charset="0"/>
                <a:cs typeface="Times New Roman" panose="02020603050405020304" pitchFamily="18" charset="0"/>
              </a:rPr>
              <a:t>lý nguồn tài </a:t>
            </a:r>
            <a:r>
              <a:rPr lang="vi-VN" sz="1800" dirty="0" smtClean="0">
                <a:solidFill>
                  <a:srgbClr val="0070C0"/>
                </a:solidFill>
                <a:latin typeface="Times New Roman" panose="02020603050405020304" pitchFamily="18" charset="0"/>
                <a:cs typeface="Times New Roman" panose="02020603050405020304" pitchFamily="18" charset="0"/>
              </a:rPr>
              <a:t>nguyên</a:t>
            </a:r>
            <a:r>
              <a:rPr lang="en-US" sz="1800" dirty="0" smtClean="0">
                <a:solidFill>
                  <a:srgbClr val="0070C0"/>
                </a:solidFill>
                <a:latin typeface="Times New Roman" panose="02020603050405020304" pitchFamily="18" charset="0"/>
                <a:cs typeface="Times New Roman" panose="02020603050405020304" pitchFamily="18" charset="0"/>
              </a:rPr>
              <a:t> đa </a:t>
            </a:r>
            <a:r>
              <a:rPr lang="en-US" sz="1800" dirty="0" err="1" smtClean="0">
                <a:solidFill>
                  <a:srgbClr val="0070C0"/>
                </a:solidFill>
                <a:latin typeface="Times New Roman" panose="02020603050405020304" pitchFamily="18" charset="0"/>
                <a:cs typeface="Times New Roman" panose="02020603050405020304" pitchFamily="18" charset="0"/>
              </a:rPr>
              <a:t>phương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tiện</a:t>
            </a:r>
            <a:endParaRPr lang="en-US" sz="1800" dirty="0" smtClean="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i="1" dirty="0" err="1" smtClean="0">
                <a:solidFill>
                  <a:srgbClr val="0070C0"/>
                </a:solidFill>
                <a:latin typeface="Times New Roman" panose="02020603050405020304" pitchFamily="18" charset="0"/>
                <a:cs typeface="Times New Roman" panose="02020603050405020304" pitchFamily="18" charset="0"/>
              </a:rPr>
              <a:t>Lưu</a:t>
            </a:r>
            <a:r>
              <a:rPr lang="en-US" sz="1800" i="1" dirty="0" smtClean="0">
                <a:solidFill>
                  <a:srgbClr val="0070C0"/>
                </a:solidFill>
                <a:latin typeface="Times New Roman" panose="02020603050405020304" pitchFamily="18" charset="0"/>
                <a:cs typeface="Times New Roman" panose="02020603050405020304" pitchFamily="18" charset="0"/>
              </a:rPr>
              <a:t> ý : </a:t>
            </a:r>
            <a:r>
              <a:rPr lang="en-US" sz="1800" i="1" dirty="0" err="1">
                <a:solidFill>
                  <a:srgbClr val="0070C0"/>
                </a:solidFill>
                <a:latin typeface="Times New Roman" panose="02020603050405020304" pitchFamily="18" charset="0"/>
                <a:cs typeface="Times New Roman" panose="02020603050405020304" pitchFamily="18" charset="0"/>
              </a:rPr>
              <a:t>Trường</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hợp</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các</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huyện</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và</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phường</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xã</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muốn</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họp</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với</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nhau</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thì</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vẫn</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phải</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gọi</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về</a:t>
            </a:r>
            <a:r>
              <a:rPr lang="en-US" sz="1800" i="1" dirty="0">
                <a:solidFill>
                  <a:srgbClr val="0070C0"/>
                </a:solidFill>
                <a:latin typeface="Times New Roman" panose="02020603050405020304" pitchFamily="18" charset="0"/>
                <a:cs typeface="Times New Roman" panose="02020603050405020304" pitchFamily="18" charset="0"/>
              </a:rPr>
              <a:t> MCU </a:t>
            </a:r>
            <a:r>
              <a:rPr lang="en-US" sz="1800" i="1" dirty="0" err="1">
                <a:solidFill>
                  <a:srgbClr val="0070C0"/>
                </a:solidFill>
                <a:latin typeface="Times New Roman" panose="02020603050405020304" pitchFamily="18" charset="0"/>
                <a:cs typeface="Times New Roman" panose="02020603050405020304" pitchFamily="18" charset="0"/>
              </a:rPr>
              <a:t>và</a:t>
            </a:r>
            <a:r>
              <a:rPr lang="en-US" sz="1800" i="1" dirty="0">
                <a:solidFill>
                  <a:srgbClr val="0070C0"/>
                </a:solidFill>
                <a:latin typeface="Times New Roman" panose="02020603050405020304" pitchFamily="18" charset="0"/>
                <a:cs typeface="Times New Roman" panose="02020603050405020304" pitchFamily="18" charset="0"/>
              </a:rPr>
              <a:t> Call Manager </a:t>
            </a:r>
            <a:r>
              <a:rPr lang="en-US" sz="1800" i="1" dirty="0" err="1">
                <a:solidFill>
                  <a:srgbClr val="0070C0"/>
                </a:solidFill>
                <a:latin typeface="Times New Roman" panose="02020603050405020304" pitchFamily="18" charset="0"/>
                <a:cs typeface="Times New Roman" panose="02020603050405020304" pitchFamily="18" charset="0"/>
              </a:rPr>
              <a:t>tại</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trung</a:t>
            </a:r>
            <a:r>
              <a:rPr lang="en-US" sz="1800" i="1" dirty="0">
                <a:solidFill>
                  <a:srgbClr val="0070C0"/>
                </a:solidFill>
                <a:latin typeface="Times New Roman" panose="02020603050405020304" pitchFamily="18" charset="0"/>
                <a:cs typeface="Times New Roman" panose="02020603050405020304" pitchFamily="18" charset="0"/>
              </a:rPr>
              <a:t> </a:t>
            </a:r>
            <a:r>
              <a:rPr lang="en-US" sz="1800" i="1" dirty="0" err="1">
                <a:solidFill>
                  <a:srgbClr val="0070C0"/>
                </a:solidFill>
                <a:latin typeface="Times New Roman" panose="02020603050405020304" pitchFamily="18" charset="0"/>
                <a:cs typeface="Times New Roman" panose="02020603050405020304" pitchFamily="18" charset="0"/>
              </a:rPr>
              <a:t>tâm</a:t>
            </a:r>
            <a:endParaRPr lang="en-US" sz="18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139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1" id="{B2AE2E5F-D487-47D5-8CEE-4591C9F17C0E}" vid="{C6A88C46-034D-40D0-BC92-E1B4CAAB2E55}"/>
    </a:ext>
  </a:extLst>
</a:theme>
</file>

<file path=ppt/theme/theme2.xml><?xml version="1.0" encoding="utf-8"?>
<a:theme xmlns:a="http://schemas.openxmlformats.org/drawingml/2006/main" name="1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1" id="{B2AE2E5F-D487-47D5-8CEE-4591C9F17C0E}" vid="{C6A88C46-034D-40D0-BC92-E1B4CAAB2E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2545</TotalTime>
  <Words>1269</Words>
  <Application>Microsoft Office PowerPoint</Application>
  <PresentationFormat>Custom</PresentationFormat>
  <Paragraphs>273</Paragraphs>
  <Slides>26</Slides>
  <Notes>26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29" baseType="lpstr">
      <vt:lpstr>Theme1</vt:lpstr>
      <vt:lpstr>1_Theme1</vt:lpstr>
      <vt:lpstr>Worksheet</vt:lpstr>
      <vt:lpstr>PowerPoint Presentation</vt:lpstr>
      <vt:lpstr>NỘI DUNG TRÌNH BÀY</vt:lpstr>
      <vt:lpstr>PowerPoint Presentation</vt:lpstr>
      <vt:lpstr>Yêu Cầu</vt:lpstr>
      <vt:lpstr>Mô hình đề xuất</vt:lpstr>
      <vt:lpstr>PowerPoint Presentation</vt:lpstr>
      <vt:lpstr>PowerPoint Presentation</vt:lpstr>
      <vt:lpstr>Danh mục thiết bị &amp; license</vt:lpstr>
      <vt:lpstr>Các thành phần của giải pháp</vt:lpstr>
      <vt:lpstr>PowerPoint Presentation</vt:lpstr>
      <vt:lpstr>MCU - Cisco Meeting Server</vt:lpstr>
      <vt:lpstr>Call Manager - CUCM</vt:lpstr>
      <vt:lpstr>Đặc điểm của CUCM</vt:lpstr>
      <vt:lpstr>Đặc điểm của Cisco Meeting Server</vt:lpstr>
      <vt:lpstr>End-points</vt:lpstr>
      <vt:lpstr>End-points</vt:lpstr>
      <vt:lpstr>End-points</vt:lpstr>
      <vt:lpstr>Băng thông tối thiểu</vt:lpstr>
      <vt:lpstr>NỘI DUNG TRÌNH BÀY</vt:lpstr>
      <vt:lpstr>Khả năng mở rộng của hệ thống</vt:lpstr>
      <vt:lpstr>PowerPoint Presentation</vt:lpstr>
      <vt:lpstr>Lợi ích mang lại</vt:lpstr>
      <vt:lpstr>NỘI DUNG TRÌNH BÀY</vt:lpstr>
      <vt:lpstr>Kế hoạch triển khai</vt:lpstr>
      <vt:lpstr>Kế hoạch triển khai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dc:creator>
  <cp:lastModifiedBy>Vuong Tien</cp:lastModifiedBy>
  <cp:revision>470</cp:revision>
  <dcterms:created xsi:type="dcterms:W3CDTF">2016-01-10T11:49:32Z</dcterms:created>
  <dcterms:modified xsi:type="dcterms:W3CDTF">2018-10-22T23:25:58Z</dcterms:modified>
</cp:coreProperties>
</file>