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58"/>
  </p:notesMasterIdLst>
  <p:sldIdLst>
    <p:sldId id="256" r:id="rId5"/>
    <p:sldId id="257" r:id="rId6"/>
    <p:sldId id="258" r:id="rId7"/>
    <p:sldId id="259" r:id="rId8"/>
    <p:sldId id="260" r:id="rId9"/>
    <p:sldId id="261" r:id="rId10"/>
    <p:sldId id="262" r:id="rId11"/>
    <p:sldId id="341" r:id="rId12"/>
    <p:sldId id="342" r:id="rId13"/>
    <p:sldId id="265" r:id="rId14"/>
    <p:sldId id="343" r:id="rId15"/>
    <p:sldId id="267" r:id="rId16"/>
    <p:sldId id="268" r:id="rId17"/>
    <p:sldId id="269" r:id="rId18"/>
    <p:sldId id="270" r:id="rId19"/>
    <p:sldId id="271" r:id="rId20"/>
    <p:sldId id="272" r:id="rId21"/>
    <p:sldId id="305" r:id="rId22"/>
    <p:sldId id="306" r:id="rId23"/>
    <p:sldId id="307" r:id="rId24"/>
    <p:sldId id="308" r:id="rId25"/>
    <p:sldId id="309" r:id="rId26"/>
    <p:sldId id="320" r:id="rId27"/>
    <p:sldId id="310" r:id="rId28"/>
    <p:sldId id="312" r:id="rId29"/>
    <p:sldId id="313" r:id="rId30"/>
    <p:sldId id="314" r:id="rId31"/>
    <p:sldId id="315" r:id="rId32"/>
    <p:sldId id="316" r:id="rId33"/>
    <p:sldId id="317" r:id="rId34"/>
    <p:sldId id="319" r:id="rId35"/>
    <p:sldId id="318" r:id="rId36"/>
    <p:sldId id="321" r:id="rId37"/>
    <p:sldId id="322" r:id="rId38"/>
    <p:sldId id="323" r:id="rId39"/>
    <p:sldId id="325" r:id="rId40"/>
    <p:sldId id="326" r:id="rId41"/>
    <p:sldId id="324" r:id="rId42"/>
    <p:sldId id="264" r:id="rId43"/>
    <p:sldId id="263" r:id="rId44"/>
    <p:sldId id="327" r:id="rId45"/>
    <p:sldId id="328" r:id="rId46"/>
    <p:sldId id="329" r:id="rId47"/>
    <p:sldId id="266" r:id="rId48"/>
    <p:sldId id="330" r:id="rId49"/>
    <p:sldId id="331" r:id="rId50"/>
    <p:sldId id="332" r:id="rId51"/>
    <p:sldId id="334" r:id="rId52"/>
    <p:sldId id="335" r:id="rId53"/>
    <p:sldId id="336" r:id="rId54"/>
    <p:sldId id="337" r:id="rId55"/>
    <p:sldId id="338" r:id="rId56"/>
    <p:sldId id="339" r:id="rId57"/>
  </p:sldIdLst>
  <p:sldSz cx="9144000" cy="5143500" type="screen16x9"/>
  <p:notesSz cx="6858000" cy="9144000"/>
  <p:embeddedFontLst>
    <p:embeddedFont>
      <p:font typeface="Bebas Neue" panose="020B0604020202020204" charset="0"/>
      <p:regular r:id="rId59"/>
    </p:embeddedFont>
    <p:embeddedFont>
      <p:font typeface="DM Sans" panose="020B0604020202020204" charset="0"/>
      <p:regular r:id="rId60"/>
      <p:bold r:id="rId61"/>
      <p:italic r:id="rId62"/>
      <p:boldItalic r:id="rId63"/>
    </p:embeddedFont>
    <p:embeddedFont>
      <p:font typeface="Lexend Deca" panose="020B0604020202020204" charset="0"/>
      <p:regular r:id="rId64"/>
      <p:bold r:id="rId65"/>
    </p:embeddedFont>
    <p:embeddedFont>
      <p:font typeface="Lexend Deca SemiBold" panose="020B0604020202020204" charset="0"/>
      <p:regular r:id="rId66"/>
      <p:bold r:id="rId67"/>
    </p:embeddedFont>
    <p:embeddedFont>
      <p:font typeface="Nunito Light" pitchFamily="2" charset="0"/>
      <p:regular r:id="rId68"/>
      <p:italic r:id="rId69"/>
    </p:embeddedFont>
    <p:embeddedFont>
      <p:font typeface="Rubik" panose="020B060402020202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4F39D-9542-4F89-9EB5-4EB364727C31}" v="10" dt="2023-02-28T10:30:55.205"/>
  </p1510:revLst>
</p1510:revInfo>
</file>

<file path=ppt/tableStyles.xml><?xml version="1.0" encoding="utf-8"?>
<a:tblStyleLst xmlns:a="http://schemas.openxmlformats.org/drawingml/2006/main" def="{9F496945-F334-4C19-B395-AC001981BA29}">
  <a:tblStyle styleId="{9F496945-F334-4C19-B395-AC001981BA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p:cViewPr varScale="1">
        <p:scale>
          <a:sx n="94" d="100"/>
          <a:sy n="94"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3.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13.fntdata"/><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6" name="Google Shape;7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2" name="Google Shape;8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b80262087c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b80262087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952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11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27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34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8803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649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94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6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045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50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387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21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217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226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577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fe98c79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fe98c79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884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252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d590075ef_0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d590075ef_0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69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866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b8122f3075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b8122f30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550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07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53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737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641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c2c3b47c4d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c2c3b47c4d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228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466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1085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5186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862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46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138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2428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6412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32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4"/>
        <p:cNvGrpSpPr/>
        <p:nvPr/>
      </p:nvGrpSpPr>
      <p:grpSpPr>
        <a:xfrm>
          <a:off x="0" y="0"/>
          <a:ext cx="0" cy="0"/>
          <a:chOff x="0" y="0"/>
          <a:chExt cx="0" cy="0"/>
        </a:xfrm>
      </p:grpSpPr>
      <p:sp>
        <p:nvSpPr>
          <p:cNvPr id="155" name="Google Shape;155;p2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6"/>
        <p:cNvGrpSpPr/>
        <p:nvPr/>
      </p:nvGrpSpPr>
      <p:grpSpPr>
        <a:xfrm>
          <a:off x="0" y="0"/>
          <a:ext cx="0" cy="0"/>
          <a:chOff x="0" y="0"/>
          <a:chExt cx="0" cy="0"/>
        </a:xfrm>
      </p:grpSpPr>
      <p:sp>
        <p:nvSpPr>
          <p:cNvPr id="157" name="Google Shape;157;p25"/>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
  <p:cSld name="Title + Bullet Points ">
    <p:spTree>
      <p:nvGrpSpPr>
        <p:cNvPr id="1" name="Shape 58"/>
        <p:cNvGrpSpPr/>
        <p:nvPr/>
      </p:nvGrpSpPr>
      <p:grpSpPr>
        <a:xfrm>
          <a:off x="0" y="0"/>
          <a:ext cx="0" cy="0"/>
          <a:chOff x="0" y="0"/>
          <a:chExt cx="0" cy="0"/>
        </a:xfrm>
      </p:grpSpPr>
      <p:sp>
        <p:nvSpPr>
          <p:cNvPr id="59" name="Google Shape;59;p13"/>
          <p:cNvSpPr txBox="1">
            <a:spLocks noGrp="1"/>
          </p:cNvSpPr>
          <p:nvPr>
            <p:ph type="body" idx="1"/>
          </p:nvPr>
        </p:nvSpPr>
        <p:spPr>
          <a:xfrm>
            <a:off x="1667925" y="538800"/>
            <a:ext cx="6839400" cy="3723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sz="1300"/>
            </a:lvl1pPr>
            <a:lvl2pPr marL="914400" lvl="1" indent="-311150" rtl="0">
              <a:spcBef>
                <a:spcPts val="160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60" name="Google Shape;60;p13"/>
          <p:cNvSpPr/>
          <p:nvPr/>
        </p:nvSpPr>
        <p:spPr>
          <a:xfrm>
            <a:off x="-18300" y="-40625"/>
            <a:ext cx="768900" cy="518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title"/>
          </p:nvPr>
        </p:nvSpPr>
        <p:spPr>
          <a:xfrm rot="-5400000">
            <a:off x="-1228750" y="2190600"/>
            <a:ext cx="39678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54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3"/>
        <p:cNvGrpSpPr/>
        <p:nvPr/>
      </p:nvGrpSpPr>
      <p:grpSpPr>
        <a:xfrm>
          <a:off x="0" y="0"/>
          <a:ext cx="0" cy="0"/>
          <a:chOff x="0" y="0"/>
          <a:chExt cx="0" cy="0"/>
        </a:xfrm>
      </p:grpSpPr>
      <p:sp>
        <p:nvSpPr>
          <p:cNvPr id="64" name="Google Shape;64;p14"/>
          <p:cNvSpPr/>
          <p:nvPr/>
        </p:nvSpPr>
        <p:spPr>
          <a:xfrm>
            <a:off x="757125" y="695925"/>
            <a:ext cx="8386800" cy="444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78575" y="-85900"/>
            <a:ext cx="781800" cy="4699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4"/>
          <p:cNvSpPr txBox="1">
            <a:spLocks noGrp="1"/>
          </p:cNvSpPr>
          <p:nvPr>
            <p:ph type="title" idx="2"/>
          </p:nvPr>
        </p:nvSpPr>
        <p:spPr>
          <a:xfrm>
            <a:off x="1392099"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8" name="Google Shape;68;p14"/>
          <p:cNvSpPr txBox="1">
            <a:spLocks noGrp="1"/>
          </p:cNvSpPr>
          <p:nvPr>
            <p:ph type="subTitle" idx="1"/>
          </p:nvPr>
        </p:nvSpPr>
        <p:spPr>
          <a:xfrm>
            <a:off x="1461556"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idx="3"/>
          </p:nvPr>
        </p:nvSpPr>
        <p:spPr>
          <a:xfrm>
            <a:off x="315917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0" name="Google Shape;70;p14"/>
          <p:cNvSpPr txBox="1">
            <a:spLocks noGrp="1"/>
          </p:cNvSpPr>
          <p:nvPr>
            <p:ph type="subTitle" idx="4"/>
          </p:nvPr>
        </p:nvSpPr>
        <p:spPr>
          <a:xfrm>
            <a:off x="3228627"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1" name="Google Shape;71;p14"/>
          <p:cNvSpPr txBox="1">
            <a:spLocks noGrp="1"/>
          </p:cNvSpPr>
          <p:nvPr>
            <p:ph type="title" idx="5"/>
          </p:nvPr>
        </p:nvSpPr>
        <p:spPr>
          <a:xfrm>
            <a:off x="4926250"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 name="Google Shape;72;p14"/>
          <p:cNvSpPr txBox="1">
            <a:spLocks noGrp="1"/>
          </p:cNvSpPr>
          <p:nvPr>
            <p:ph type="subTitle" idx="6"/>
          </p:nvPr>
        </p:nvSpPr>
        <p:spPr>
          <a:xfrm>
            <a:off x="499569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4"/>
          <p:cNvSpPr txBox="1">
            <a:spLocks noGrp="1"/>
          </p:cNvSpPr>
          <p:nvPr>
            <p:ph type="title" idx="7"/>
          </p:nvPr>
        </p:nvSpPr>
        <p:spPr>
          <a:xfrm>
            <a:off x="6693325" y="2183375"/>
            <a:ext cx="1693500" cy="98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4" name="Google Shape;74;p14"/>
          <p:cNvSpPr txBox="1">
            <a:spLocks noGrp="1"/>
          </p:cNvSpPr>
          <p:nvPr>
            <p:ph type="subTitle" idx="8"/>
          </p:nvPr>
        </p:nvSpPr>
        <p:spPr>
          <a:xfrm>
            <a:off x="6762768" y="3190275"/>
            <a:ext cx="15546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4"/>
          <p:cNvSpPr txBox="1">
            <a:spLocks noGrp="1"/>
          </p:cNvSpPr>
          <p:nvPr>
            <p:ph type="title" idx="9" hasCustomPrompt="1"/>
          </p:nvPr>
        </p:nvSpPr>
        <p:spPr>
          <a:xfrm>
            <a:off x="499570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6" name="Google Shape;76;p14"/>
          <p:cNvSpPr txBox="1">
            <a:spLocks noGrp="1"/>
          </p:cNvSpPr>
          <p:nvPr>
            <p:ph type="title" idx="13" hasCustomPrompt="1"/>
          </p:nvPr>
        </p:nvSpPr>
        <p:spPr>
          <a:xfrm>
            <a:off x="1461550"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7" name="Google Shape;77;p14"/>
          <p:cNvSpPr txBox="1">
            <a:spLocks noGrp="1"/>
          </p:cNvSpPr>
          <p:nvPr>
            <p:ph type="title" idx="14" hasCustomPrompt="1"/>
          </p:nvPr>
        </p:nvSpPr>
        <p:spPr>
          <a:xfrm>
            <a:off x="322862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78" name="Google Shape;78;p14"/>
          <p:cNvSpPr txBox="1">
            <a:spLocks noGrp="1"/>
          </p:cNvSpPr>
          <p:nvPr>
            <p:ph type="title" idx="15" hasCustomPrompt="1"/>
          </p:nvPr>
        </p:nvSpPr>
        <p:spPr>
          <a:xfrm>
            <a:off x="6762775" y="1724650"/>
            <a:ext cx="1554600" cy="81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Tree>
    <p:extLst>
      <p:ext uri="{BB962C8B-B14F-4D97-AF65-F5344CB8AC3E}">
        <p14:creationId xmlns:p14="http://schemas.microsoft.com/office/powerpoint/2010/main" val="313630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713225" y="539500"/>
            <a:ext cx="5205300" cy="21003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0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713225" y="3230238"/>
            <a:ext cx="5240400" cy="6795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extLst>
      <p:ext uri="{BB962C8B-B14F-4D97-AF65-F5344CB8AC3E}">
        <p14:creationId xmlns:p14="http://schemas.microsoft.com/office/powerpoint/2010/main" val="14735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19"/>
          <p:cNvSpPr txBox="1">
            <a:spLocks noGrp="1"/>
          </p:cNvSpPr>
          <p:nvPr>
            <p:ph type="ctrTitle"/>
          </p:nvPr>
        </p:nvSpPr>
        <p:spPr>
          <a:xfrm>
            <a:off x="713225" y="1149813"/>
            <a:ext cx="7716600" cy="2128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53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0" name="Google Shape;10;p19"/>
          <p:cNvSpPr txBox="1">
            <a:spLocks noGrp="1"/>
          </p:cNvSpPr>
          <p:nvPr>
            <p:ph type="subTitle" idx="1"/>
          </p:nvPr>
        </p:nvSpPr>
        <p:spPr>
          <a:xfrm>
            <a:off x="3993450" y="3807525"/>
            <a:ext cx="4436400" cy="801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15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extLst>
      <p:ext uri="{BB962C8B-B14F-4D97-AF65-F5344CB8AC3E}">
        <p14:creationId xmlns:p14="http://schemas.microsoft.com/office/powerpoint/2010/main" val="199826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1"/>
        <p:cNvGrpSpPr/>
        <p:nvPr/>
      </p:nvGrpSpPr>
      <p:grpSpPr>
        <a:xfrm>
          <a:off x="0" y="0"/>
          <a:ext cx="0" cy="0"/>
          <a:chOff x="0" y="0"/>
          <a:chExt cx="0" cy="0"/>
        </a:xfrm>
      </p:grpSpPr>
      <p:sp>
        <p:nvSpPr>
          <p:cNvPr id="22" name="Google Shape;22;p23"/>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3"/>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400"/>
              <a:buNone/>
              <a:defRPr/>
            </a:lvl1pPr>
            <a:lvl2pPr lvl="1" algn="l">
              <a:lnSpc>
                <a:spcPct val="90000"/>
              </a:lnSpc>
              <a:spcBef>
                <a:spcPts val="0"/>
              </a:spcBef>
              <a:spcAft>
                <a:spcPts val="0"/>
              </a:spcAft>
              <a:buSzPts val="3500"/>
              <a:buNone/>
              <a:defRPr/>
            </a:lvl2pPr>
            <a:lvl3pPr lvl="2" algn="l">
              <a:lnSpc>
                <a:spcPct val="90000"/>
              </a:lnSpc>
              <a:spcBef>
                <a:spcPts val="0"/>
              </a:spcBef>
              <a:spcAft>
                <a:spcPts val="0"/>
              </a:spcAft>
              <a:buSzPts val="3500"/>
              <a:buNone/>
              <a:defRPr/>
            </a:lvl3pPr>
            <a:lvl4pPr lvl="3" algn="l">
              <a:lnSpc>
                <a:spcPct val="90000"/>
              </a:lnSpc>
              <a:spcBef>
                <a:spcPts val="0"/>
              </a:spcBef>
              <a:spcAft>
                <a:spcPts val="0"/>
              </a:spcAft>
              <a:buSzPts val="3500"/>
              <a:buNone/>
              <a:defRPr/>
            </a:lvl4pPr>
            <a:lvl5pPr lvl="4" algn="l">
              <a:lnSpc>
                <a:spcPct val="90000"/>
              </a:lnSpc>
              <a:spcBef>
                <a:spcPts val="0"/>
              </a:spcBef>
              <a:spcAft>
                <a:spcPts val="0"/>
              </a:spcAft>
              <a:buSzPts val="3500"/>
              <a:buNone/>
              <a:defRPr/>
            </a:lvl5pPr>
            <a:lvl6pPr lvl="5" algn="l">
              <a:lnSpc>
                <a:spcPct val="90000"/>
              </a:lnSpc>
              <a:spcBef>
                <a:spcPts val="0"/>
              </a:spcBef>
              <a:spcAft>
                <a:spcPts val="0"/>
              </a:spcAft>
              <a:buSzPts val="3500"/>
              <a:buNone/>
              <a:defRPr/>
            </a:lvl6pPr>
            <a:lvl7pPr lvl="6" algn="l">
              <a:lnSpc>
                <a:spcPct val="90000"/>
              </a:lnSpc>
              <a:spcBef>
                <a:spcPts val="0"/>
              </a:spcBef>
              <a:spcAft>
                <a:spcPts val="0"/>
              </a:spcAft>
              <a:buSzPts val="3500"/>
              <a:buNone/>
              <a:defRPr/>
            </a:lvl7pPr>
            <a:lvl8pPr lvl="7" algn="l">
              <a:lnSpc>
                <a:spcPct val="90000"/>
              </a:lnSpc>
              <a:spcBef>
                <a:spcPts val="0"/>
              </a:spcBef>
              <a:spcAft>
                <a:spcPts val="0"/>
              </a:spcAft>
              <a:buSzPts val="3500"/>
              <a:buNone/>
              <a:defRPr/>
            </a:lvl8pPr>
            <a:lvl9pPr lvl="8" algn="l">
              <a:lnSpc>
                <a:spcPct val="90000"/>
              </a:lnSpc>
              <a:spcBef>
                <a:spcPts val="0"/>
              </a:spcBef>
              <a:spcAft>
                <a:spcPts val="0"/>
              </a:spcAft>
              <a:buSzPts val="3500"/>
              <a:buNone/>
              <a:defRPr/>
            </a:lvl9pPr>
          </a:lstStyle>
          <a:p>
            <a:endParaRPr/>
          </a:p>
        </p:txBody>
      </p:sp>
      <p:sp>
        <p:nvSpPr>
          <p:cNvPr id="25" name="Google Shape;25;p23"/>
          <p:cNvSpPr txBox="1">
            <a:spLocks noGrp="1"/>
          </p:cNvSpPr>
          <p:nvPr>
            <p:ph type="subTitle" idx="1"/>
          </p:nvPr>
        </p:nvSpPr>
        <p:spPr>
          <a:xfrm>
            <a:off x="1451439" y="1796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6" name="Google Shape;26;p23"/>
          <p:cNvSpPr txBox="1">
            <a:spLocks noGrp="1"/>
          </p:cNvSpPr>
          <p:nvPr>
            <p:ph type="subTitle" idx="2"/>
          </p:nvPr>
        </p:nvSpPr>
        <p:spPr>
          <a:xfrm>
            <a:off x="5080744" y="1796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7" name="Google Shape;27;p23"/>
          <p:cNvSpPr txBox="1">
            <a:spLocks noGrp="1"/>
          </p:cNvSpPr>
          <p:nvPr>
            <p:ph type="subTitle" idx="3"/>
          </p:nvPr>
        </p:nvSpPr>
        <p:spPr>
          <a:xfrm>
            <a:off x="1451439" y="3380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8" name="Google Shape;28;p23"/>
          <p:cNvSpPr txBox="1">
            <a:spLocks noGrp="1"/>
          </p:cNvSpPr>
          <p:nvPr>
            <p:ph type="subTitle" idx="4"/>
          </p:nvPr>
        </p:nvSpPr>
        <p:spPr>
          <a:xfrm>
            <a:off x="5080744" y="3380075"/>
            <a:ext cx="2611800" cy="84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29" name="Google Shape;29;p23"/>
          <p:cNvSpPr txBox="1">
            <a:spLocks noGrp="1"/>
          </p:cNvSpPr>
          <p:nvPr>
            <p:ph type="subTitle" idx="5"/>
          </p:nvPr>
        </p:nvSpPr>
        <p:spPr>
          <a:xfrm>
            <a:off x="1451439" y="14232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0" name="Google Shape;30;p23"/>
          <p:cNvSpPr txBox="1">
            <a:spLocks noGrp="1"/>
          </p:cNvSpPr>
          <p:nvPr>
            <p:ph type="subTitle" idx="6"/>
          </p:nvPr>
        </p:nvSpPr>
        <p:spPr>
          <a:xfrm>
            <a:off x="5080761" y="14232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1" name="Google Shape;31;p23"/>
          <p:cNvSpPr txBox="1">
            <a:spLocks noGrp="1"/>
          </p:cNvSpPr>
          <p:nvPr>
            <p:ph type="subTitle" idx="7"/>
          </p:nvPr>
        </p:nvSpPr>
        <p:spPr>
          <a:xfrm>
            <a:off x="1451439" y="30071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32" name="Google Shape;32;p23"/>
          <p:cNvSpPr txBox="1">
            <a:spLocks noGrp="1"/>
          </p:cNvSpPr>
          <p:nvPr>
            <p:ph type="subTitle" idx="8"/>
          </p:nvPr>
        </p:nvSpPr>
        <p:spPr>
          <a:xfrm>
            <a:off x="5080761" y="3007175"/>
            <a:ext cx="2611800" cy="49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13148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
        <p:cNvGrpSpPr/>
        <p:nvPr/>
      </p:nvGrpSpPr>
      <p:grpSpPr>
        <a:xfrm>
          <a:off x="0" y="0"/>
          <a:ext cx="0" cy="0"/>
          <a:chOff x="0" y="0"/>
          <a:chExt cx="0" cy="0"/>
        </a:xfrm>
      </p:grpSpPr>
      <p:sp>
        <p:nvSpPr>
          <p:cNvPr id="34" name="Google Shape;34;p2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400"/>
              <a:buNone/>
              <a:defRPr/>
            </a:lvl1pPr>
            <a:lvl2pPr lvl="1" algn="l">
              <a:lnSpc>
                <a:spcPct val="90000"/>
              </a:lnSpc>
              <a:spcBef>
                <a:spcPts val="0"/>
              </a:spcBef>
              <a:spcAft>
                <a:spcPts val="0"/>
              </a:spcAft>
              <a:buSzPts val="3500"/>
              <a:buNone/>
              <a:defRPr/>
            </a:lvl2pPr>
            <a:lvl3pPr lvl="2" algn="l">
              <a:lnSpc>
                <a:spcPct val="90000"/>
              </a:lnSpc>
              <a:spcBef>
                <a:spcPts val="0"/>
              </a:spcBef>
              <a:spcAft>
                <a:spcPts val="0"/>
              </a:spcAft>
              <a:buSzPts val="3500"/>
              <a:buNone/>
              <a:defRPr/>
            </a:lvl3pPr>
            <a:lvl4pPr lvl="3" algn="l">
              <a:lnSpc>
                <a:spcPct val="90000"/>
              </a:lnSpc>
              <a:spcBef>
                <a:spcPts val="0"/>
              </a:spcBef>
              <a:spcAft>
                <a:spcPts val="0"/>
              </a:spcAft>
              <a:buSzPts val="3500"/>
              <a:buNone/>
              <a:defRPr/>
            </a:lvl4pPr>
            <a:lvl5pPr lvl="4" algn="l">
              <a:lnSpc>
                <a:spcPct val="90000"/>
              </a:lnSpc>
              <a:spcBef>
                <a:spcPts val="0"/>
              </a:spcBef>
              <a:spcAft>
                <a:spcPts val="0"/>
              </a:spcAft>
              <a:buSzPts val="3500"/>
              <a:buNone/>
              <a:defRPr/>
            </a:lvl5pPr>
            <a:lvl6pPr lvl="5" algn="l">
              <a:lnSpc>
                <a:spcPct val="90000"/>
              </a:lnSpc>
              <a:spcBef>
                <a:spcPts val="0"/>
              </a:spcBef>
              <a:spcAft>
                <a:spcPts val="0"/>
              </a:spcAft>
              <a:buSzPts val="3500"/>
              <a:buNone/>
              <a:defRPr/>
            </a:lvl6pPr>
            <a:lvl7pPr lvl="6" algn="l">
              <a:lnSpc>
                <a:spcPct val="90000"/>
              </a:lnSpc>
              <a:spcBef>
                <a:spcPts val="0"/>
              </a:spcBef>
              <a:spcAft>
                <a:spcPts val="0"/>
              </a:spcAft>
              <a:buSzPts val="3500"/>
              <a:buNone/>
              <a:defRPr/>
            </a:lvl7pPr>
            <a:lvl8pPr lvl="7" algn="l">
              <a:lnSpc>
                <a:spcPct val="90000"/>
              </a:lnSpc>
              <a:spcBef>
                <a:spcPts val="0"/>
              </a:spcBef>
              <a:spcAft>
                <a:spcPts val="0"/>
              </a:spcAft>
              <a:buSzPts val="3500"/>
              <a:buNone/>
              <a:defRPr/>
            </a:lvl8pPr>
            <a:lvl9pPr lvl="8" algn="l">
              <a:lnSpc>
                <a:spcPct val="90000"/>
              </a:lnSpc>
              <a:spcBef>
                <a:spcPts val="0"/>
              </a:spcBef>
              <a:spcAft>
                <a:spcPts val="0"/>
              </a:spcAft>
              <a:buSzPts val="3500"/>
              <a:buNone/>
              <a:defRPr/>
            </a:lvl9pPr>
          </a:lstStyle>
          <a:p>
            <a:endParaRPr/>
          </a:p>
        </p:txBody>
      </p:sp>
      <p:sp>
        <p:nvSpPr>
          <p:cNvPr id="37" name="Google Shape;37;p24"/>
          <p:cNvSpPr txBox="1">
            <a:spLocks noGrp="1"/>
          </p:cNvSpPr>
          <p:nvPr>
            <p:ph type="subTitle" idx="1"/>
          </p:nvPr>
        </p:nvSpPr>
        <p:spPr>
          <a:xfrm>
            <a:off x="720077" y="3095175"/>
            <a:ext cx="23055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8" name="Google Shape;38;p24"/>
          <p:cNvSpPr txBox="1">
            <a:spLocks noGrp="1"/>
          </p:cNvSpPr>
          <p:nvPr>
            <p:ph type="subTitle" idx="2"/>
          </p:nvPr>
        </p:nvSpPr>
        <p:spPr>
          <a:xfrm>
            <a:off x="3419250" y="3095175"/>
            <a:ext cx="23055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39" name="Google Shape;39;p24"/>
          <p:cNvSpPr txBox="1">
            <a:spLocks noGrp="1"/>
          </p:cNvSpPr>
          <p:nvPr>
            <p:ph type="subTitle" idx="3"/>
          </p:nvPr>
        </p:nvSpPr>
        <p:spPr>
          <a:xfrm>
            <a:off x="6118423" y="3095175"/>
            <a:ext cx="23055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
        <p:nvSpPr>
          <p:cNvPr id="40" name="Google Shape;40;p24"/>
          <p:cNvSpPr txBox="1">
            <a:spLocks noGrp="1"/>
          </p:cNvSpPr>
          <p:nvPr>
            <p:ph type="subTitle" idx="4"/>
          </p:nvPr>
        </p:nvSpPr>
        <p:spPr>
          <a:xfrm>
            <a:off x="720077" y="2642200"/>
            <a:ext cx="2305500" cy="52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41" name="Google Shape;41;p24"/>
          <p:cNvSpPr txBox="1">
            <a:spLocks noGrp="1"/>
          </p:cNvSpPr>
          <p:nvPr>
            <p:ph type="subTitle" idx="5"/>
          </p:nvPr>
        </p:nvSpPr>
        <p:spPr>
          <a:xfrm>
            <a:off x="3419250" y="2642200"/>
            <a:ext cx="2305500" cy="52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42" name="Google Shape;42;p24"/>
          <p:cNvSpPr txBox="1">
            <a:spLocks noGrp="1"/>
          </p:cNvSpPr>
          <p:nvPr>
            <p:ph type="subTitle" idx="6"/>
          </p:nvPr>
        </p:nvSpPr>
        <p:spPr>
          <a:xfrm>
            <a:off x="6118423" y="2642200"/>
            <a:ext cx="2305500" cy="529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91011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1600"/>
              </a:spcBef>
              <a:spcAft>
                <a:spcPts val="0"/>
              </a:spcAft>
              <a:buSzPts val="14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7500" rtl="0">
              <a:lnSpc>
                <a:spcPct val="100000"/>
              </a:lnSpc>
              <a:spcBef>
                <a:spcPts val="1600"/>
              </a:spcBef>
              <a:spcAft>
                <a:spcPts val="0"/>
              </a:spcAft>
              <a:buSzPts val="1400"/>
              <a:buFont typeface="Nunito Light"/>
              <a:buChar char="●"/>
              <a:defRPr/>
            </a:lvl7pPr>
            <a:lvl8pPr marL="3657600" lvl="7" indent="-317500" rtl="0">
              <a:lnSpc>
                <a:spcPct val="100000"/>
              </a:lnSpc>
              <a:spcBef>
                <a:spcPts val="1600"/>
              </a:spcBef>
              <a:spcAft>
                <a:spcPts val="0"/>
              </a:spcAft>
              <a:buSzPts val="14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5"/>
          <p:cNvSpPr txBox="1">
            <a:spLocks noGrp="1"/>
          </p:cNvSpPr>
          <p:nvPr>
            <p:ph type="subTitle" idx="1"/>
          </p:nvPr>
        </p:nvSpPr>
        <p:spPr>
          <a:xfrm>
            <a:off x="4628306" y="1747703"/>
            <a:ext cx="3803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26" name="Google Shape;26;p5"/>
          <p:cNvSpPr txBox="1">
            <a:spLocks noGrp="1"/>
          </p:cNvSpPr>
          <p:nvPr>
            <p:ph type="subTitle" idx="2"/>
          </p:nvPr>
        </p:nvSpPr>
        <p:spPr>
          <a:xfrm>
            <a:off x="712594" y="1747700"/>
            <a:ext cx="37254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27" name="Google Shape;27;p5"/>
          <p:cNvSpPr txBox="1">
            <a:spLocks noGrp="1"/>
          </p:cNvSpPr>
          <p:nvPr>
            <p:ph type="subTitle" idx="3"/>
          </p:nvPr>
        </p:nvSpPr>
        <p:spPr>
          <a:xfrm>
            <a:off x="712594" y="1227675"/>
            <a:ext cx="3725400" cy="519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4628294" y="1227675"/>
            <a:ext cx="3803100" cy="51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229650"/>
            <a:ext cx="7717500" cy="33789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4"/>
        <p:cNvGrpSpPr/>
        <p:nvPr/>
      </p:nvGrpSpPr>
      <p:grpSpPr>
        <a:xfrm>
          <a:off x="0" y="0"/>
          <a:ext cx="0" cy="0"/>
          <a:chOff x="0" y="0"/>
          <a:chExt cx="0" cy="0"/>
        </a:xfrm>
      </p:grpSpPr>
      <p:sp>
        <p:nvSpPr>
          <p:cNvPr id="95" name="Google Shape;95;p18"/>
          <p:cNvSpPr/>
          <p:nvPr/>
        </p:nvSpPr>
        <p:spPr>
          <a:xfrm>
            <a:off x="295350" y="308238"/>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83600"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18"/>
          <p:cNvSpPr txBox="1">
            <a:spLocks noGrp="1"/>
          </p:cNvSpPr>
          <p:nvPr>
            <p:ph type="subTitle" idx="1"/>
          </p:nvPr>
        </p:nvSpPr>
        <p:spPr>
          <a:xfrm>
            <a:off x="720025" y="1613854"/>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9" name="Google Shape;99;p18"/>
          <p:cNvSpPr txBox="1">
            <a:spLocks noGrp="1"/>
          </p:cNvSpPr>
          <p:nvPr>
            <p:ph type="subTitle" idx="2"/>
          </p:nvPr>
        </p:nvSpPr>
        <p:spPr>
          <a:xfrm>
            <a:off x="720025" y="273403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0" name="Google Shape;100;p18"/>
          <p:cNvSpPr txBox="1">
            <a:spLocks noGrp="1"/>
          </p:cNvSpPr>
          <p:nvPr>
            <p:ph type="subTitle" idx="3"/>
          </p:nvPr>
        </p:nvSpPr>
        <p:spPr>
          <a:xfrm>
            <a:off x="720025" y="3854537"/>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1" name="Google Shape;101;p18"/>
          <p:cNvSpPr txBox="1">
            <a:spLocks noGrp="1"/>
          </p:cNvSpPr>
          <p:nvPr>
            <p:ph type="subTitle" idx="4"/>
          </p:nvPr>
        </p:nvSpPr>
        <p:spPr>
          <a:xfrm>
            <a:off x="720025" y="1201934"/>
            <a:ext cx="77040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2" name="Google Shape;102;p18"/>
          <p:cNvSpPr txBox="1">
            <a:spLocks noGrp="1"/>
          </p:cNvSpPr>
          <p:nvPr>
            <p:ph type="subTitle" idx="5"/>
          </p:nvPr>
        </p:nvSpPr>
        <p:spPr>
          <a:xfrm>
            <a:off x="720025" y="2310788"/>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3" name="Google Shape;103;p18"/>
          <p:cNvSpPr txBox="1">
            <a:spLocks noGrp="1"/>
          </p:cNvSpPr>
          <p:nvPr>
            <p:ph type="subTitle" idx="6"/>
          </p:nvPr>
        </p:nvSpPr>
        <p:spPr>
          <a:xfrm>
            <a:off x="720025" y="3431288"/>
            <a:ext cx="7704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04"/>
        <p:cNvGrpSpPr/>
        <p:nvPr/>
      </p:nvGrpSpPr>
      <p:grpSpPr>
        <a:xfrm>
          <a:off x="0" y="0"/>
          <a:ext cx="0" cy="0"/>
          <a:chOff x="0" y="0"/>
          <a:chExt cx="0" cy="0"/>
        </a:xfrm>
      </p:grpSpPr>
      <p:sp>
        <p:nvSpPr>
          <p:cNvPr id="105" name="Google Shape;105;p19"/>
          <p:cNvSpPr/>
          <p:nvPr/>
        </p:nvSpPr>
        <p:spPr>
          <a:xfrm>
            <a:off x="295350" y="302400"/>
            <a:ext cx="8553600" cy="4538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486175" y="1078025"/>
            <a:ext cx="8177100" cy="35307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9"/>
          <p:cNvSpPr txBox="1">
            <a:spLocks noGrp="1"/>
          </p:cNvSpPr>
          <p:nvPr>
            <p:ph type="subTitle" idx="1"/>
          </p:nvPr>
        </p:nvSpPr>
        <p:spPr>
          <a:xfrm>
            <a:off x="1470533" y="1565625"/>
            <a:ext cx="580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9" name="Google Shape;109;p19"/>
          <p:cNvSpPr txBox="1">
            <a:spLocks noGrp="1"/>
          </p:cNvSpPr>
          <p:nvPr>
            <p:ph type="subTitle" idx="2"/>
          </p:nvPr>
        </p:nvSpPr>
        <p:spPr>
          <a:xfrm>
            <a:off x="1470533" y="2731125"/>
            <a:ext cx="58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0" name="Google Shape;110;p19"/>
          <p:cNvSpPr txBox="1">
            <a:spLocks noGrp="1"/>
          </p:cNvSpPr>
          <p:nvPr>
            <p:ph type="subTitle" idx="3"/>
          </p:nvPr>
        </p:nvSpPr>
        <p:spPr>
          <a:xfrm>
            <a:off x="1470533" y="3851625"/>
            <a:ext cx="5808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1" name="Google Shape;111;p19"/>
          <p:cNvSpPr txBox="1">
            <a:spLocks noGrp="1"/>
          </p:cNvSpPr>
          <p:nvPr>
            <p:ph type="subTitle" idx="4"/>
          </p:nvPr>
        </p:nvSpPr>
        <p:spPr>
          <a:xfrm>
            <a:off x="1470525" y="13298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2" name="Google Shape;112;p19"/>
          <p:cNvSpPr txBox="1">
            <a:spLocks noGrp="1"/>
          </p:cNvSpPr>
          <p:nvPr>
            <p:ph type="subTitle" idx="5"/>
          </p:nvPr>
        </p:nvSpPr>
        <p:spPr>
          <a:xfrm>
            <a:off x="1470525" y="24503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3" name="Google Shape;113;p19"/>
          <p:cNvSpPr txBox="1">
            <a:spLocks noGrp="1"/>
          </p:cNvSpPr>
          <p:nvPr>
            <p:ph type="subTitle" idx="6"/>
          </p:nvPr>
        </p:nvSpPr>
        <p:spPr>
          <a:xfrm>
            <a:off x="1470525" y="3570925"/>
            <a:ext cx="58080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Font typeface="Bebas Neue"/>
              <a:buNone/>
              <a:defRPr sz="2400">
                <a:latin typeface="Lexend Deca SemiBold"/>
                <a:ea typeface="Lexend Deca SemiBold"/>
                <a:cs typeface="Lexend Deca SemiBold"/>
                <a:sym typeface="Lexend Deca SemiBol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614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400"/>
              <a:buFont typeface="Lexend Deca SemiBold"/>
              <a:buNone/>
              <a:defRPr sz="3400">
                <a:solidFill>
                  <a:schemeClr val="dk1"/>
                </a:solidFill>
                <a:latin typeface="Lexend Deca SemiBold"/>
                <a:ea typeface="Lexend Deca SemiBold"/>
                <a:cs typeface="Lexend Deca SemiBold"/>
                <a:sym typeface="Lexend Deca SemiBold"/>
              </a:defRPr>
            </a:lvl1pPr>
            <a:lvl2pPr lvl="1"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marL="914400" lvl="1"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2pPr>
            <a:lvl3pPr marL="1371600" lvl="2"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3pPr>
            <a:lvl4pPr marL="1828800" lvl="3"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4pPr>
            <a:lvl5pPr marL="2286000" lvl="4"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5pPr>
            <a:lvl6pPr marL="2743200" lvl="5"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6pPr>
            <a:lvl7pPr marL="3200400" lvl="6"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7pPr>
            <a:lvl8pPr marL="3657600" lvl="7" indent="-317500">
              <a:lnSpc>
                <a:spcPct val="115000"/>
              </a:lnSpc>
              <a:spcBef>
                <a:spcPts val="1600"/>
              </a:spcBef>
              <a:spcAft>
                <a:spcPts val="0"/>
              </a:spcAft>
              <a:buClr>
                <a:schemeClr val="dk1"/>
              </a:buClr>
              <a:buSzPts val="1400"/>
              <a:buFont typeface="Rubik"/>
              <a:buChar char="○"/>
              <a:defRPr>
                <a:solidFill>
                  <a:schemeClr val="dk1"/>
                </a:solidFill>
                <a:latin typeface="Rubik"/>
                <a:ea typeface="Rubik"/>
                <a:cs typeface="Rubik"/>
                <a:sym typeface="Rubik"/>
              </a:defRPr>
            </a:lvl8pPr>
            <a:lvl9pPr marL="4114800" lvl="8" indent="-317500">
              <a:lnSpc>
                <a:spcPct val="115000"/>
              </a:lnSpc>
              <a:spcBef>
                <a:spcPts val="1600"/>
              </a:spcBef>
              <a:spcAft>
                <a:spcPts val="1600"/>
              </a:spcAft>
              <a:buClr>
                <a:schemeClr val="dk1"/>
              </a:buClr>
              <a:buSzPts val="1400"/>
              <a:buFont typeface="Rubik"/>
              <a:buChar char="■"/>
              <a:defRPr>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8" r:id="rId7"/>
    <p:sldLayoutId id="2147483664" r:id="rId8"/>
    <p:sldLayoutId id="2147483665" r:id="rId9"/>
    <p:sldLayoutId id="2147483670" r:id="rId10"/>
    <p:sldLayoutId id="2147483671" r:id="rId11"/>
    <p:sldLayoutId id="2147483675" r:id="rId12"/>
    <p:sldLayoutId id="2147483676" r:id="rId13"/>
    <p:sldLayoutId id="2147483677" r:id="rId14"/>
    <p:sldLayoutId id="2147483678" r:id="rId15"/>
    <p:sldLayoutId id="2147483679" r:id="rId16"/>
    <p:sldLayoutId id="214748368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713225" y="1149813"/>
            <a:ext cx="7716600" cy="2128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5200"/>
              <a:buNone/>
            </a:pPr>
            <a:r>
              <a:rPr lang="en-US" dirty="0"/>
              <a:t>Hi, We are group 14</a:t>
            </a:r>
            <a:endParaRPr dirty="0"/>
          </a:p>
        </p:txBody>
      </p:sp>
      <p:sp>
        <p:nvSpPr>
          <p:cNvPr id="57" name="Google Shape;57;p1"/>
          <p:cNvSpPr txBox="1">
            <a:spLocks noGrp="1"/>
          </p:cNvSpPr>
          <p:nvPr>
            <p:ph type="subTitle" idx="1"/>
          </p:nvPr>
        </p:nvSpPr>
        <p:spPr>
          <a:xfrm>
            <a:off x="3993450" y="3807524"/>
            <a:ext cx="4436400" cy="1028635"/>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914400" lvl="2" indent="0" algn="l">
              <a:lnSpc>
                <a:spcPct val="115000"/>
              </a:lnSpc>
              <a:buSzPts val="1400"/>
            </a:pPr>
            <a:r>
              <a:rPr lang="en-US" sz="1600" dirty="0"/>
              <a:t>1. </a:t>
            </a:r>
            <a:r>
              <a:rPr lang="en-US" sz="1600" dirty="0" err="1"/>
              <a:t>Nguyễn</a:t>
            </a:r>
            <a:r>
              <a:rPr lang="en-US" sz="1600" dirty="0"/>
              <a:t> Quang Du</a:t>
            </a:r>
          </a:p>
          <a:p>
            <a:pPr marL="914400" lvl="2" indent="0" algn="l">
              <a:lnSpc>
                <a:spcPct val="115000"/>
              </a:lnSpc>
              <a:buSzPts val="1400"/>
            </a:pPr>
            <a:r>
              <a:rPr lang="en-US" sz="1600" dirty="0"/>
              <a:t>2. Lê </a:t>
            </a:r>
            <a:r>
              <a:rPr lang="en-US" sz="1600" dirty="0" err="1"/>
              <a:t>Duy</a:t>
            </a:r>
            <a:r>
              <a:rPr lang="en-US" sz="1600" dirty="0"/>
              <a:t> </a:t>
            </a:r>
            <a:r>
              <a:rPr lang="en-US" sz="1600" dirty="0" err="1"/>
              <a:t>Thịnh</a:t>
            </a:r>
            <a:endParaRPr lang="en-US" sz="1600" dirty="0"/>
          </a:p>
          <a:p>
            <a:pPr marL="914400" lvl="2" indent="0" algn="l">
              <a:lnSpc>
                <a:spcPct val="115000"/>
              </a:lnSpc>
              <a:buSzPts val="1400"/>
            </a:pPr>
            <a:r>
              <a:rPr lang="en-US" sz="1600" dirty="0"/>
              <a:t>3. Cao </a:t>
            </a:r>
            <a:r>
              <a:rPr lang="en-US" sz="1600" dirty="0" err="1"/>
              <a:t>Tuấn</a:t>
            </a:r>
            <a:r>
              <a:rPr lang="en-US" sz="1600" dirty="0"/>
              <a:t> </a:t>
            </a:r>
            <a:r>
              <a:rPr lang="en-US" sz="1600" dirty="0" err="1"/>
              <a:t>Nghĩa</a:t>
            </a:r>
            <a:endParaRPr sz="1600" dirty="0"/>
          </a:p>
        </p:txBody>
      </p:sp>
      <p:grpSp>
        <p:nvGrpSpPr>
          <p:cNvPr id="58" name="Google Shape;58;p1"/>
          <p:cNvGrpSpPr/>
          <p:nvPr/>
        </p:nvGrpSpPr>
        <p:grpSpPr>
          <a:xfrm>
            <a:off x="6594425" y="381393"/>
            <a:ext cx="1836250" cy="637927"/>
            <a:chOff x="6137475" y="323763"/>
            <a:chExt cx="1836250" cy="637927"/>
          </a:xfrm>
        </p:grpSpPr>
        <p:sp>
          <p:nvSpPr>
            <p:cNvPr id="59" name="Google Shape;59;p1"/>
            <p:cNvSpPr/>
            <p:nvPr/>
          </p:nvSpPr>
          <p:spPr>
            <a:xfrm>
              <a:off x="6137475" y="323763"/>
              <a:ext cx="1836250" cy="471511"/>
            </a:xfrm>
            <a:custGeom>
              <a:avLst/>
              <a:gdLst/>
              <a:ahLst/>
              <a:cxnLst/>
              <a:rect l="l" t="t" r="r" b="b"/>
              <a:pathLst>
                <a:path w="20193" h="5185" extrusionOk="0">
                  <a:moveTo>
                    <a:pt x="1" y="1"/>
                  </a:moveTo>
                  <a:lnTo>
                    <a:pt x="1" y="5184"/>
                  </a:lnTo>
                  <a:lnTo>
                    <a:pt x="20193" y="5184"/>
                  </a:lnTo>
                  <a:lnTo>
                    <a:pt x="20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6927720" y="795183"/>
              <a:ext cx="255709" cy="166507"/>
            </a:xfrm>
            <a:custGeom>
              <a:avLst/>
              <a:gdLst/>
              <a:ahLst/>
              <a:cxnLst/>
              <a:rect l="l" t="t" r="r" b="b"/>
              <a:pathLst>
                <a:path w="2812" h="1831" extrusionOk="0">
                  <a:moveTo>
                    <a:pt x="0" y="0"/>
                  </a:moveTo>
                  <a:lnTo>
                    <a:pt x="1407" y="1830"/>
                  </a:lnTo>
                  <a:lnTo>
                    <a:pt x="28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6137475" y="323763"/>
              <a:ext cx="1836250" cy="637927"/>
            </a:xfrm>
            <a:custGeom>
              <a:avLst/>
              <a:gdLst/>
              <a:ahLst/>
              <a:cxnLst/>
              <a:rect l="l" t="t" r="r" b="b"/>
              <a:pathLst>
                <a:path w="20193" h="7015" fill="none" extrusionOk="0">
                  <a:moveTo>
                    <a:pt x="1" y="1"/>
                  </a:moveTo>
                  <a:lnTo>
                    <a:pt x="1" y="5184"/>
                  </a:lnTo>
                  <a:lnTo>
                    <a:pt x="8690" y="5184"/>
                  </a:lnTo>
                  <a:lnTo>
                    <a:pt x="10097" y="7014"/>
                  </a:lnTo>
                  <a:lnTo>
                    <a:pt x="11501" y="5184"/>
                  </a:lnTo>
                  <a:lnTo>
                    <a:pt x="20193" y="5184"/>
                  </a:lnTo>
                  <a:lnTo>
                    <a:pt x="20193" y="1"/>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6234414" y="434888"/>
              <a:ext cx="338096" cy="252624"/>
            </a:xfrm>
            <a:custGeom>
              <a:avLst/>
              <a:gdLst/>
              <a:ahLst/>
              <a:cxnLst/>
              <a:rect l="l" t="t" r="r" b="b"/>
              <a:pathLst>
                <a:path w="3718" h="2778" extrusionOk="0">
                  <a:moveTo>
                    <a:pt x="1018" y="0"/>
                  </a:moveTo>
                  <a:cubicBezTo>
                    <a:pt x="447" y="0"/>
                    <a:pt x="0" y="572"/>
                    <a:pt x="164" y="1162"/>
                  </a:cubicBezTo>
                  <a:cubicBezTo>
                    <a:pt x="296" y="1636"/>
                    <a:pt x="728" y="2220"/>
                    <a:pt x="1859" y="2778"/>
                  </a:cubicBezTo>
                  <a:cubicBezTo>
                    <a:pt x="2990" y="2220"/>
                    <a:pt x="3422" y="1636"/>
                    <a:pt x="3554" y="1162"/>
                  </a:cubicBezTo>
                  <a:cubicBezTo>
                    <a:pt x="3718" y="572"/>
                    <a:pt x="3269" y="0"/>
                    <a:pt x="2698" y="0"/>
                  </a:cubicBezTo>
                  <a:cubicBezTo>
                    <a:pt x="2628" y="0"/>
                    <a:pt x="2556" y="9"/>
                    <a:pt x="2483" y="27"/>
                  </a:cubicBezTo>
                  <a:cubicBezTo>
                    <a:pt x="1983" y="153"/>
                    <a:pt x="1859" y="636"/>
                    <a:pt x="1859" y="636"/>
                  </a:cubicBezTo>
                  <a:cubicBezTo>
                    <a:pt x="1859" y="636"/>
                    <a:pt x="1735" y="153"/>
                    <a:pt x="1233" y="27"/>
                  </a:cubicBezTo>
                  <a:cubicBezTo>
                    <a:pt x="1160" y="9"/>
                    <a:pt x="1088" y="0"/>
                    <a:pt x="1018"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6232323" y="425613"/>
              <a:ext cx="342097" cy="272267"/>
            </a:xfrm>
            <a:custGeom>
              <a:avLst/>
              <a:gdLst/>
              <a:ahLst/>
              <a:cxnLst/>
              <a:rect l="l" t="t" r="r" b="b"/>
              <a:pathLst>
                <a:path w="3762" h="2994" extrusionOk="0">
                  <a:moveTo>
                    <a:pt x="2722" y="103"/>
                  </a:moveTo>
                  <a:cubicBezTo>
                    <a:pt x="3293" y="103"/>
                    <a:pt x="3742" y="674"/>
                    <a:pt x="3577" y="1264"/>
                  </a:cubicBezTo>
                  <a:cubicBezTo>
                    <a:pt x="3445" y="1738"/>
                    <a:pt x="3013" y="2324"/>
                    <a:pt x="1882" y="2880"/>
                  </a:cubicBezTo>
                  <a:cubicBezTo>
                    <a:pt x="751" y="2324"/>
                    <a:pt x="319" y="1738"/>
                    <a:pt x="187" y="1264"/>
                  </a:cubicBezTo>
                  <a:cubicBezTo>
                    <a:pt x="22" y="674"/>
                    <a:pt x="469" y="103"/>
                    <a:pt x="1042" y="103"/>
                  </a:cubicBezTo>
                  <a:cubicBezTo>
                    <a:pt x="1110" y="103"/>
                    <a:pt x="1183" y="112"/>
                    <a:pt x="1256" y="129"/>
                  </a:cubicBezTo>
                  <a:cubicBezTo>
                    <a:pt x="1758" y="255"/>
                    <a:pt x="1882" y="740"/>
                    <a:pt x="1882" y="740"/>
                  </a:cubicBezTo>
                  <a:cubicBezTo>
                    <a:pt x="1882" y="740"/>
                    <a:pt x="2004" y="255"/>
                    <a:pt x="2506" y="129"/>
                  </a:cubicBezTo>
                  <a:cubicBezTo>
                    <a:pt x="2579" y="112"/>
                    <a:pt x="2652" y="103"/>
                    <a:pt x="2722" y="103"/>
                  </a:cubicBezTo>
                  <a:close/>
                  <a:moveTo>
                    <a:pt x="1042" y="1"/>
                  </a:moveTo>
                  <a:cubicBezTo>
                    <a:pt x="736" y="1"/>
                    <a:pt x="450" y="144"/>
                    <a:pt x="260" y="396"/>
                  </a:cubicBezTo>
                  <a:cubicBezTo>
                    <a:pt x="63" y="655"/>
                    <a:pt x="1" y="980"/>
                    <a:pt x="89" y="1292"/>
                  </a:cubicBezTo>
                  <a:cubicBezTo>
                    <a:pt x="264" y="1922"/>
                    <a:pt x="852" y="2487"/>
                    <a:pt x="1837" y="2972"/>
                  </a:cubicBezTo>
                  <a:lnTo>
                    <a:pt x="1882" y="2993"/>
                  </a:lnTo>
                  <a:lnTo>
                    <a:pt x="1927" y="2972"/>
                  </a:lnTo>
                  <a:cubicBezTo>
                    <a:pt x="2912" y="2487"/>
                    <a:pt x="3500" y="1922"/>
                    <a:pt x="3676" y="1292"/>
                  </a:cubicBezTo>
                  <a:cubicBezTo>
                    <a:pt x="3761" y="980"/>
                    <a:pt x="3699" y="655"/>
                    <a:pt x="3505" y="396"/>
                  </a:cubicBezTo>
                  <a:cubicBezTo>
                    <a:pt x="3312" y="144"/>
                    <a:pt x="3028" y="1"/>
                    <a:pt x="2722" y="1"/>
                  </a:cubicBezTo>
                  <a:cubicBezTo>
                    <a:pt x="2641" y="1"/>
                    <a:pt x="2562" y="11"/>
                    <a:pt x="2481" y="31"/>
                  </a:cubicBezTo>
                  <a:cubicBezTo>
                    <a:pt x="2160" y="110"/>
                    <a:pt x="1978" y="319"/>
                    <a:pt x="1882" y="486"/>
                  </a:cubicBezTo>
                  <a:cubicBezTo>
                    <a:pt x="1784" y="321"/>
                    <a:pt x="1602" y="110"/>
                    <a:pt x="1281" y="31"/>
                  </a:cubicBezTo>
                  <a:cubicBezTo>
                    <a:pt x="1202" y="11"/>
                    <a:pt x="1121" y="1"/>
                    <a:pt x="1042"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6669094" y="434888"/>
              <a:ext cx="338278" cy="252624"/>
            </a:xfrm>
            <a:custGeom>
              <a:avLst/>
              <a:gdLst/>
              <a:ahLst/>
              <a:cxnLst/>
              <a:rect l="l" t="t" r="r" b="b"/>
              <a:pathLst>
                <a:path w="3720" h="2778" extrusionOk="0">
                  <a:moveTo>
                    <a:pt x="1020" y="0"/>
                  </a:moveTo>
                  <a:cubicBezTo>
                    <a:pt x="448" y="0"/>
                    <a:pt x="0" y="572"/>
                    <a:pt x="166" y="1162"/>
                  </a:cubicBezTo>
                  <a:cubicBezTo>
                    <a:pt x="296" y="1636"/>
                    <a:pt x="728" y="2220"/>
                    <a:pt x="1861" y="2778"/>
                  </a:cubicBezTo>
                  <a:cubicBezTo>
                    <a:pt x="2992" y="2220"/>
                    <a:pt x="3421" y="1636"/>
                    <a:pt x="3554" y="1162"/>
                  </a:cubicBezTo>
                  <a:cubicBezTo>
                    <a:pt x="3720" y="572"/>
                    <a:pt x="3271" y="0"/>
                    <a:pt x="2700" y="0"/>
                  </a:cubicBezTo>
                  <a:cubicBezTo>
                    <a:pt x="2630" y="0"/>
                    <a:pt x="2558" y="9"/>
                    <a:pt x="2485" y="27"/>
                  </a:cubicBezTo>
                  <a:cubicBezTo>
                    <a:pt x="1983" y="153"/>
                    <a:pt x="1859" y="636"/>
                    <a:pt x="1859" y="636"/>
                  </a:cubicBezTo>
                  <a:cubicBezTo>
                    <a:pt x="1859" y="636"/>
                    <a:pt x="1737" y="153"/>
                    <a:pt x="1235" y="27"/>
                  </a:cubicBezTo>
                  <a:cubicBezTo>
                    <a:pt x="1162" y="9"/>
                    <a:pt x="1090" y="0"/>
                    <a:pt x="1020"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6667185" y="425613"/>
              <a:ext cx="342007" cy="272267"/>
            </a:xfrm>
            <a:custGeom>
              <a:avLst/>
              <a:gdLst/>
              <a:ahLst/>
              <a:cxnLst/>
              <a:rect l="l" t="t" r="r" b="b"/>
              <a:pathLst>
                <a:path w="3761" h="2994" extrusionOk="0">
                  <a:moveTo>
                    <a:pt x="2722" y="103"/>
                  </a:moveTo>
                  <a:cubicBezTo>
                    <a:pt x="3293" y="103"/>
                    <a:pt x="3739" y="674"/>
                    <a:pt x="3575" y="1264"/>
                  </a:cubicBezTo>
                  <a:cubicBezTo>
                    <a:pt x="3442" y="1738"/>
                    <a:pt x="3011" y="2324"/>
                    <a:pt x="1880" y="2880"/>
                  </a:cubicBezTo>
                  <a:cubicBezTo>
                    <a:pt x="749" y="2324"/>
                    <a:pt x="317" y="1738"/>
                    <a:pt x="185" y="1264"/>
                  </a:cubicBezTo>
                  <a:cubicBezTo>
                    <a:pt x="20" y="674"/>
                    <a:pt x="469" y="103"/>
                    <a:pt x="1040" y="103"/>
                  </a:cubicBezTo>
                  <a:cubicBezTo>
                    <a:pt x="1110" y="103"/>
                    <a:pt x="1183" y="112"/>
                    <a:pt x="1256" y="129"/>
                  </a:cubicBezTo>
                  <a:cubicBezTo>
                    <a:pt x="1756" y="255"/>
                    <a:pt x="1880" y="740"/>
                    <a:pt x="1880" y="740"/>
                  </a:cubicBezTo>
                  <a:cubicBezTo>
                    <a:pt x="1880" y="740"/>
                    <a:pt x="2004" y="255"/>
                    <a:pt x="2506" y="129"/>
                  </a:cubicBezTo>
                  <a:cubicBezTo>
                    <a:pt x="2579" y="112"/>
                    <a:pt x="2649" y="103"/>
                    <a:pt x="2720" y="103"/>
                  </a:cubicBezTo>
                  <a:close/>
                  <a:moveTo>
                    <a:pt x="1040" y="1"/>
                  </a:moveTo>
                  <a:cubicBezTo>
                    <a:pt x="734" y="1"/>
                    <a:pt x="450" y="144"/>
                    <a:pt x="257" y="396"/>
                  </a:cubicBezTo>
                  <a:cubicBezTo>
                    <a:pt x="63" y="655"/>
                    <a:pt x="1" y="980"/>
                    <a:pt x="86" y="1292"/>
                  </a:cubicBezTo>
                  <a:cubicBezTo>
                    <a:pt x="262" y="1922"/>
                    <a:pt x="852" y="2487"/>
                    <a:pt x="1835" y="2972"/>
                  </a:cubicBezTo>
                  <a:lnTo>
                    <a:pt x="1880" y="2993"/>
                  </a:lnTo>
                  <a:lnTo>
                    <a:pt x="1925" y="2972"/>
                  </a:lnTo>
                  <a:cubicBezTo>
                    <a:pt x="2910" y="2487"/>
                    <a:pt x="3498" y="1922"/>
                    <a:pt x="3673" y="1292"/>
                  </a:cubicBezTo>
                  <a:cubicBezTo>
                    <a:pt x="3761" y="980"/>
                    <a:pt x="3699" y="655"/>
                    <a:pt x="3502" y="396"/>
                  </a:cubicBezTo>
                  <a:cubicBezTo>
                    <a:pt x="3312" y="144"/>
                    <a:pt x="3026" y="1"/>
                    <a:pt x="2722" y="1"/>
                  </a:cubicBezTo>
                  <a:lnTo>
                    <a:pt x="2720" y="1"/>
                  </a:lnTo>
                  <a:cubicBezTo>
                    <a:pt x="2641" y="1"/>
                    <a:pt x="2560" y="11"/>
                    <a:pt x="2480" y="31"/>
                  </a:cubicBezTo>
                  <a:cubicBezTo>
                    <a:pt x="2160" y="110"/>
                    <a:pt x="1978" y="319"/>
                    <a:pt x="1880" y="486"/>
                  </a:cubicBezTo>
                  <a:cubicBezTo>
                    <a:pt x="1784" y="321"/>
                    <a:pt x="1602" y="110"/>
                    <a:pt x="1279" y="31"/>
                  </a:cubicBezTo>
                  <a:cubicBezTo>
                    <a:pt x="1200" y="11"/>
                    <a:pt x="1119" y="1"/>
                    <a:pt x="1040"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7103865" y="434888"/>
              <a:ext cx="338187" cy="252624"/>
            </a:xfrm>
            <a:custGeom>
              <a:avLst/>
              <a:gdLst/>
              <a:ahLst/>
              <a:cxnLst/>
              <a:rect l="l" t="t" r="r" b="b"/>
              <a:pathLst>
                <a:path w="3719" h="2778" extrusionOk="0">
                  <a:moveTo>
                    <a:pt x="1019" y="0"/>
                  </a:moveTo>
                  <a:cubicBezTo>
                    <a:pt x="448" y="0"/>
                    <a:pt x="1" y="572"/>
                    <a:pt x="164" y="1162"/>
                  </a:cubicBezTo>
                  <a:cubicBezTo>
                    <a:pt x="297" y="1636"/>
                    <a:pt x="729" y="2220"/>
                    <a:pt x="1860" y="2778"/>
                  </a:cubicBezTo>
                  <a:cubicBezTo>
                    <a:pt x="2990" y="2220"/>
                    <a:pt x="3422" y="1636"/>
                    <a:pt x="3555" y="1162"/>
                  </a:cubicBezTo>
                  <a:cubicBezTo>
                    <a:pt x="3718" y="572"/>
                    <a:pt x="3272" y="0"/>
                    <a:pt x="2699" y="0"/>
                  </a:cubicBezTo>
                  <a:cubicBezTo>
                    <a:pt x="2629" y="0"/>
                    <a:pt x="2557" y="9"/>
                    <a:pt x="2484" y="27"/>
                  </a:cubicBezTo>
                  <a:cubicBezTo>
                    <a:pt x="1984" y="153"/>
                    <a:pt x="1860" y="636"/>
                    <a:pt x="1860" y="636"/>
                  </a:cubicBezTo>
                  <a:cubicBezTo>
                    <a:pt x="1860" y="636"/>
                    <a:pt x="1736" y="153"/>
                    <a:pt x="1233" y="27"/>
                  </a:cubicBezTo>
                  <a:cubicBezTo>
                    <a:pt x="1160" y="9"/>
                    <a:pt x="1089" y="0"/>
                    <a:pt x="1019"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7101865" y="425613"/>
              <a:ext cx="342188" cy="272267"/>
            </a:xfrm>
            <a:custGeom>
              <a:avLst/>
              <a:gdLst/>
              <a:ahLst/>
              <a:cxnLst/>
              <a:rect l="l" t="t" r="r" b="b"/>
              <a:pathLst>
                <a:path w="3763" h="2994" extrusionOk="0">
                  <a:moveTo>
                    <a:pt x="2722" y="103"/>
                  </a:moveTo>
                  <a:cubicBezTo>
                    <a:pt x="3292" y="103"/>
                    <a:pt x="3741" y="674"/>
                    <a:pt x="3577" y="1264"/>
                  </a:cubicBezTo>
                  <a:cubicBezTo>
                    <a:pt x="3444" y="1738"/>
                    <a:pt x="3012" y="2324"/>
                    <a:pt x="1882" y="2880"/>
                  </a:cubicBezTo>
                  <a:cubicBezTo>
                    <a:pt x="751" y="2324"/>
                    <a:pt x="319" y="1738"/>
                    <a:pt x="186" y="1264"/>
                  </a:cubicBezTo>
                  <a:cubicBezTo>
                    <a:pt x="22" y="674"/>
                    <a:pt x="469" y="103"/>
                    <a:pt x="1042" y="103"/>
                  </a:cubicBezTo>
                  <a:cubicBezTo>
                    <a:pt x="1112" y="103"/>
                    <a:pt x="1183" y="112"/>
                    <a:pt x="1255" y="129"/>
                  </a:cubicBezTo>
                  <a:cubicBezTo>
                    <a:pt x="1758" y="255"/>
                    <a:pt x="1882" y="740"/>
                    <a:pt x="1882" y="740"/>
                  </a:cubicBezTo>
                  <a:cubicBezTo>
                    <a:pt x="1882" y="740"/>
                    <a:pt x="2006" y="255"/>
                    <a:pt x="2506" y="129"/>
                  </a:cubicBezTo>
                  <a:cubicBezTo>
                    <a:pt x="2578" y="112"/>
                    <a:pt x="2651" y="103"/>
                    <a:pt x="2722" y="103"/>
                  </a:cubicBezTo>
                  <a:close/>
                  <a:moveTo>
                    <a:pt x="1042" y="1"/>
                  </a:moveTo>
                  <a:cubicBezTo>
                    <a:pt x="736" y="1"/>
                    <a:pt x="449" y="144"/>
                    <a:pt x="259" y="396"/>
                  </a:cubicBezTo>
                  <a:cubicBezTo>
                    <a:pt x="65" y="655"/>
                    <a:pt x="0" y="980"/>
                    <a:pt x="88" y="1292"/>
                  </a:cubicBezTo>
                  <a:cubicBezTo>
                    <a:pt x="263" y="1922"/>
                    <a:pt x="851" y="2487"/>
                    <a:pt x="1837" y="2972"/>
                  </a:cubicBezTo>
                  <a:lnTo>
                    <a:pt x="1882" y="2993"/>
                  </a:lnTo>
                  <a:lnTo>
                    <a:pt x="1926" y="2972"/>
                  </a:lnTo>
                  <a:cubicBezTo>
                    <a:pt x="2912" y="2487"/>
                    <a:pt x="3500" y="1922"/>
                    <a:pt x="3675" y="1292"/>
                  </a:cubicBezTo>
                  <a:cubicBezTo>
                    <a:pt x="3763" y="980"/>
                    <a:pt x="3699" y="655"/>
                    <a:pt x="3504" y="396"/>
                  </a:cubicBezTo>
                  <a:cubicBezTo>
                    <a:pt x="3312" y="144"/>
                    <a:pt x="3027" y="1"/>
                    <a:pt x="2722" y="1"/>
                  </a:cubicBezTo>
                  <a:cubicBezTo>
                    <a:pt x="2643" y="1"/>
                    <a:pt x="2561" y="11"/>
                    <a:pt x="2482" y="31"/>
                  </a:cubicBezTo>
                  <a:cubicBezTo>
                    <a:pt x="2159" y="110"/>
                    <a:pt x="1978" y="319"/>
                    <a:pt x="1882" y="486"/>
                  </a:cubicBezTo>
                  <a:cubicBezTo>
                    <a:pt x="1783" y="321"/>
                    <a:pt x="1602" y="110"/>
                    <a:pt x="1281" y="31"/>
                  </a:cubicBezTo>
                  <a:cubicBezTo>
                    <a:pt x="1202" y="11"/>
                    <a:pt x="1121" y="1"/>
                    <a:pt x="1042"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7538545" y="434888"/>
              <a:ext cx="338369" cy="252624"/>
            </a:xfrm>
            <a:custGeom>
              <a:avLst/>
              <a:gdLst/>
              <a:ahLst/>
              <a:cxnLst/>
              <a:rect l="l" t="t" r="r" b="b"/>
              <a:pathLst>
                <a:path w="3721" h="2778" extrusionOk="0">
                  <a:moveTo>
                    <a:pt x="1020" y="0"/>
                  </a:moveTo>
                  <a:cubicBezTo>
                    <a:pt x="449" y="0"/>
                    <a:pt x="1" y="572"/>
                    <a:pt x="166" y="1162"/>
                  </a:cubicBezTo>
                  <a:cubicBezTo>
                    <a:pt x="297" y="1636"/>
                    <a:pt x="731" y="2220"/>
                    <a:pt x="1861" y="2778"/>
                  </a:cubicBezTo>
                  <a:cubicBezTo>
                    <a:pt x="2992" y="2220"/>
                    <a:pt x="3424" y="1636"/>
                    <a:pt x="3557" y="1162"/>
                  </a:cubicBezTo>
                  <a:cubicBezTo>
                    <a:pt x="3720" y="572"/>
                    <a:pt x="3272" y="0"/>
                    <a:pt x="2700" y="0"/>
                  </a:cubicBezTo>
                  <a:cubicBezTo>
                    <a:pt x="2630" y="0"/>
                    <a:pt x="2558" y="9"/>
                    <a:pt x="2486" y="27"/>
                  </a:cubicBezTo>
                  <a:cubicBezTo>
                    <a:pt x="1983" y="153"/>
                    <a:pt x="1861" y="636"/>
                    <a:pt x="1861" y="636"/>
                  </a:cubicBezTo>
                  <a:cubicBezTo>
                    <a:pt x="1861" y="636"/>
                    <a:pt x="1737" y="153"/>
                    <a:pt x="1235" y="27"/>
                  </a:cubicBezTo>
                  <a:cubicBezTo>
                    <a:pt x="1162" y="9"/>
                    <a:pt x="1090" y="0"/>
                    <a:pt x="1020" y="0"/>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7536727" y="425613"/>
              <a:ext cx="342007" cy="272267"/>
            </a:xfrm>
            <a:custGeom>
              <a:avLst/>
              <a:gdLst/>
              <a:ahLst/>
              <a:cxnLst/>
              <a:rect l="l" t="t" r="r" b="b"/>
              <a:pathLst>
                <a:path w="3761" h="2994" extrusionOk="0">
                  <a:moveTo>
                    <a:pt x="2722" y="103"/>
                  </a:moveTo>
                  <a:cubicBezTo>
                    <a:pt x="3292" y="103"/>
                    <a:pt x="3741" y="674"/>
                    <a:pt x="3574" y="1264"/>
                  </a:cubicBezTo>
                  <a:cubicBezTo>
                    <a:pt x="3444" y="1738"/>
                    <a:pt x="3010" y="2324"/>
                    <a:pt x="1881" y="2880"/>
                  </a:cubicBezTo>
                  <a:cubicBezTo>
                    <a:pt x="751" y="2324"/>
                    <a:pt x="319" y="1738"/>
                    <a:pt x="186" y="1264"/>
                  </a:cubicBezTo>
                  <a:cubicBezTo>
                    <a:pt x="22" y="674"/>
                    <a:pt x="468" y="103"/>
                    <a:pt x="1039" y="103"/>
                  </a:cubicBezTo>
                  <a:cubicBezTo>
                    <a:pt x="1110" y="103"/>
                    <a:pt x="1182" y="112"/>
                    <a:pt x="1255" y="129"/>
                  </a:cubicBezTo>
                  <a:cubicBezTo>
                    <a:pt x="1757" y="255"/>
                    <a:pt x="1879" y="740"/>
                    <a:pt x="1879" y="740"/>
                  </a:cubicBezTo>
                  <a:cubicBezTo>
                    <a:pt x="1879" y="740"/>
                    <a:pt x="2003" y="255"/>
                    <a:pt x="2506" y="129"/>
                  </a:cubicBezTo>
                  <a:cubicBezTo>
                    <a:pt x="2578" y="112"/>
                    <a:pt x="2651" y="103"/>
                    <a:pt x="2722" y="103"/>
                  </a:cubicBezTo>
                  <a:close/>
                  <a:moveTo>
                    <a:pt x="1039" y="1"/>
                  </a:moveTo>
                  <a:cubicBezTo>
                    <a:pt x="734" y="1"/>
                    <a:pt x="449" y="144"/>
                    <a:pt x="259" y="396"/>
                  </a:cubicBezTo>
                  <a:cubicBezTo>
                    <a:pt x="62" y="655"/>
                    <a:pt x="0" y="980"/>
                    <a:pt x="88" y="1292"/>
                  </a:cubicBezTo>
                  <a:cubicBezTo>
                    <a:pt x="263" y="1922"/>
                    <a:pt x="851" y="2487"/>
                    <a:pt x="1834" y="2972"/>
                  </a:cubicBezTo>
                  <a:lnTo>
                    <a:pt x="1881" y="2993"/>
                  </a:lnTo>
                  <a:lnTo>
                    <a:pt x="1926" y="2972"/>
                  </a:lnTo>
                  <a:cubicBezTo>
                    <a:pt x="2910" y="2487"/>
                    <a:pt x="3497" y="1922"/>
                    <a:pt x="3675" y="1292"/>
                  </a:cubicBezTo>
                  <a:cubicBezTo>
                    <a:pt x="3760" y="980"/>
                    <a:pt x="3698" y="655"/>
                    <a:pt x="3502" y="396"/>
                  </a:cubicBezTo>
                  <a:cubicBezTo>
                    <a:pt x="3311" y="144"/>
                    <a:pt x="3027" y="1"/>
                    <a:pt x="2722" y="1"/>
                  </a:cubicBezTo>
                  <a:cubicBezTo>
                    <a:pt x="2640" y="1"/>
                    <a:pt x="2559" y="11"/>
                    <a:pt x="2480" y="31"/>
                  </a:cubicBezTo>
                  <a:cubicBezTo>
                    <a:pt x="2159" y="110"/>
                    <a:pt x="1978" y="319"/>
                    <a:pt x="1879" y="486"/>
                  </a:cubicBezTo>
                  <a:cubicBezTo>
                    <a:pt x="1783" y="321"/>
                    <a:pt x="1601" y="110"/>
                    <a:pt x="1281" y="31"/>
                  </a:cubicBezTo>
                  <a:cubicBezTo>
                    <a:pt x="1202" y="11"/>
                    <a:pt x="1120" y="1"/>
                    <a:pt x="1039" y="1"/>
                  </a:cubicBezTo>
                  <a:close/>
                </a:path>
              </a:pathLst>
            </a:custGeom>
            <a:solidFill>
              <a:srgbClr val="16013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
          <p:cNvSpPr/>
          <p:nvPr/>
        </p:nvSpPr>
        <p:spPr>
          <a:xfrm>
            <a:off x="3993425" y="3409125"/>
            <a:ext cx="44364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1" name="Google Shape;71;p1"/>
          <p:cNvGrpSpPr/>
          <p:nvPr/>
        </p:nvGrpSpPr>
        <p:grpSpPr>
          <a:xfrm>
            <a:off x="7349905" y="3445790"/>
            <a:ext cx="1044182" cy="325107"/>
            <a:chOff x="7373550" y="3682200"/>
            <a:chExt cx="923075" cy="287400"/>
          </a:xfrm>
        </p:grpSpPr>
        <p:cxnSp>
          <p:nvCxnSpPr>
            <p:cNvPr id="72" name="Google Shape;72;p1"/>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73" name="Google Shape;73;p1"/>
            <p:cNvGrpSpPr/>
            <p:nvPr/>
          </p:nvGrpSpPr>
          <p:grpSpPr>
            <a:xfrm>
              <a:off x="7373550" y="3682200"/>
              <a:ext cx="923075" cy="287400"/>
              <a:chOff x="7373550" y="3682200"/>
              <a:chExt cx="923075" cy="287400"/>
            </a:xfrm>
          </p:grpSpPr>
          <p:sp>
            <p:nvSpPr>
              <p:cNvPr id="74" name="Google Shape;74;p1"/>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 name="Google Shape;75;p1"/>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76" name="Google Shape;76;p1"/>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77" name="Google Shape;77;p1"/>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Google Shape;78;p1"/>
          <p:cNvSpPr/>
          <p:nvPr/>
        </p:nvSpPr>
        <p:spPr>
          <a:xfrm>
            <a:off x="2154913" y="3430050"/>
            <a:ext cx="299400" cy="2994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2154913" y="3869619"/>
            <a:ext cx="299400" cy="299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2154913" y="4309188"/>
            <a:ext cx="299400" cy="299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 name="Google Shape;81;p1"/>
          <p:cNvGrpSpPr/>
          <p:nvPr/>
        </p:nvGrpSpPr>
        <p:grpSpPr>
          <a:xfrm>
            <a:off x="713743" y="377992"/>
            <a:ext cx="5667682" cy="637932"/>
            <a:chOff x="713743" y="320362"/>
            <a:chExt cx="5667682" cy="637932"/>
          </a:xfrm>
        </p:grpSpPr>
        <p:grpSp>
          <p:nvGrpSpPr>
            <p:cNvPr id="82" name="Google Shape;82;p1"/>
            <p:cNvGrpSpPr/>
            <p:nvPr/>
          </p:nvGrpSpPr>
          <p:grpSpPr>
            <a:xfrm>
              <a:off x="713743" y="320362"/>
              <a:ext cx="5289506" cy="637932"/>
              <a:chOff x="713713" y="320400"/>
              <a:chExt cx="5254824" cy="429729"/>
            </a:xfrm>
          </p:grpSpPr>
          <p:sp>
            <p:nvSpPr>
              <p:cNvPr id="83" name="Google Shape;83;p1"/>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1"/>
            <p:cNvGrpSpPr/>
            <p:nvPr/>
          </p:nvGrpSpPr>
          <p:grpSpPr>
            <a:xfrm>
              <a:off x="6003602" y="320362"/>
              <a:ext cx="377823" cy="637932"/>
              <a:chOff x="5593192" y="320400"/>
              <a:chExt cx="375345" cy="429729"/>
            </a:xfrm>
          </p:grpSpPr>
          <p:sp>
            <p:nvSpPr>
              <p:cNvPr id="112" name="Google Shape;112;p1"/>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4" name="Google Shape;114;p1"/>
          <p:cNvSpPr/>
          <p:nvPr/>
        </p:nvSpPr>
        <p:spPr>
          <a:xfrm>
            <a:off x="713753" y="3783328"/>
            <a:ext cx="1288805" cy="825281"/>
          </a:xfrm>
          <a:custGeom>
            <a:avLst/>
            <a:gdLst/>
            <a:ahLst/>
            <a:cxnLst/>
            <a:rect l="l" t="t" r="r" b="b"/>
            <a:pathLst>
              <a:path w="14263" h="9133" extrusionOk="0">
                <a:moveTo>
                  <a:pt x="0" y="0"/>
                </a:moveTo>
                <a:lnTo>
                  <a:pt x="0" y="9132"/>
                </a:lnTo>
                <a:lnTo>
                  <a:pt x="14262" y="9132"/>
                </a:lnTo>
                <a:lnTo>
                  <a:pt x="14262" y="0"/>
                </a:lnTo>
                <a:close/>
              </a:path>
            </a:pathLst>
          </a:custGeom>
          <a:solidFill>
            <a:srgbClr val="004FFF"/>
          </a:solid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1"/>
          <p:cNvGrpSpPr/>
          <p:nvPr/>
        </p:nvGrpSpPr>
        <p:grpSpPr>
          <a:xfrm>
            <a:off x="793271" y="3430006"/>
            <a:ext cx="1129695" cy="1084538"/>
            <a:chOff x="793271" y="3430006"/>
            <a:chExt cx="1129695" cy="1084538"/>
          </a:xfrm>
        </p:grpSpPr>
        <p:sp>
          <p:nvSpPr>
            <p:cNvPr id="116" name="Google Shape;116;p1"/>
            <p:cNvSpPr/>
            <p:nvPr/>
          </p:nvSpPr>
          <p:spPr>
            <a:xfrm>
              <a:off x="793271" y="4027671"/>
              <a:ext cx="1129681" cy="486873"/>
            </a:xfrm>
            <a:custGeom>
              <a:avLst/>
              <a:gdLst/>
              <a:ahLst/>
              <a:cxnLst/>
              <a:rect l="l" t="t" r="r" b="b"/>
              <a:pathLst>
                <a:path w="12502" h="5388" extrusionOk="0">
                  <a:moveTo>
                    <a:pt x="6251" y="0"/>
                  </a:moveTo>
                  <a:lnTo>
                    <a:pt x="1" y="2694"/>
                  </a:lnTo>
                  <a:lnTo>
                    <a:pt x="6251" y="5387"/>
                  </a:lnTo>
                  <a:lnTo>
                    <a:pt x="12502" y="2694"/>
                  </a:lnTo>
                  <a:lnTo>
                    <a:pt x="6251" y="0"/>
                  </a:ln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793271" y="3430006"/>
              <a:ext cx="564931" cy="841094"/>
            </a:xfrm>
            <a:custGeom>
              <a:avLst/>
              <a:gdLst/>
              <a:ahLst/>
              <a:cxnLst/>
              <a:rect l="l" t="t" r="r" b="b"/>
              <a:pathLst>
                <a:path w="6252" h="9308" extrusionOk="0">
                  <a:moveTo>
                    <a:pt x="6251" y="1"/>
                  </a:moveTo>
                  <a:lnTo>
                    <a:pt x="1" y="9308"/>
                  </a:lnTo>
                  <a:lnTo>
                    <a:pt x="6251" y="6614"/>
                  </a:lnTo>
                  <a:lnTo>
                    <a:pt x="625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358126" y="3430006"/>
              <a:ext cx="564840" cy="841094"/>
            </a:xfrm>
            <a:custGeom>
              <a:avLst/>
              <a:gdLst/>
              <a:ahLst/>
              <a:cxnLst/>
              <a:rect l="l" t="t" r="r" b="b"/>
              <a:pathLst>
                <a:path w="6251" h="9308" extrusionOk="0">
                  <a:moveTo>
                    <a:pt x="0" y="1"/>
                  </a:moveTo>
                  <a:lnTo>
                    <a:pt x="0" y="6614"/>
                  </a:lnTo>
                  <a:lnTo>
                    <a:pt x="6251" y="9308"/>
                  </a:lnTo>
                  <a:lnTo>
                    <a:pt x="0"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1"/>
          <p:cNvGrpSpPr/>
          <p:nvPr/>
        </p:nvGrpSpPr>
        <p:grpSpPr>
          <a:xfrm>
            <a:off x="2634575" y="3430000"/>
            <a:ext cx="1178614" cy="1178695"/>
            <a:chOff x="2714525" y="3430000"/>
            <a:chExt cx="1178614" cy="1178695"/>
          </a:xfrm>
        </p:grpSpPr>
        <p:sp>
          <p:nvSpPr>
            <p:cNvPr id="120" name="Google Shape;120;p1"/>
            <p:cNvSpPr/>
            <p:nvPr/>
          </p:nvSpPr>
          <p:spPr>
            <a:xfrm>
              <a:off x="2714525" y="3430000"/>
              <a:ext cx="1178603" cy="1178695"/>
            </a:xfrm>
            <a:custGeom>
              <a:avLst/>
              <a:gdLst/>
              <a:ahLst/>
              <a:cxnLst/>
              <a:rect l="l" t="t" r="r" b="b"/>
              <a:pathLst>
                <a:path w="25569" h="25571" extrusionOk="0">
                  <a:moveTo>
                    <a:pt x="0" y="0"/>
                  </a:moveTo>
                  <a:lnTo>
                    <a:pt x="0" y="25570"/>
                  </a:lnTo>
                  <a:lnTo>
                    <a:pt x="25568" y="25570"/>
                  </a:lnTo>
                  <a:lnTo>
                    <a:pt x="255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3303861" y="3430000"/>
              <a:ext cx="589278" cy="589278"/>
            </a:xfrm>
            <a:custGeom>
              <a:avLst/>
              <a:gdLst/>
              <a:ahLst/>
              <a:cxnLst/>
              <a:rect l="l" t="t" r="r" b="b"/>
              <a:pathLst>
                <a:path w="12784" h="12784" extrusionOk="0">
                  <a:moveTo>
                    <a:pt x="12783" y="0"/>
                  </a:moveTo>
                  <a:lnTo>
                    <a:pt x="0" y="12783"/>
                  </a:lnTo>
                  <a:lnTo>
                    <a:pt x="12783" y="7488"/>
                  </a:lnTo>
                  <a:lnTo>
                    <a:pt x="12783"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2714525" y="4019336"/>
              <a:ext cx="589278" cy="589278"/>
            </a:xfrm>
            <a:custGeom>
              <a:avLst/>
              <a:gdLst/>
              <a:ahLst/>
              <a:cxnLst/>
              <a:rect l="l" t="t" r="r" b="b"/>
              <a:pathLst>
                <a:path w="12784" h="12784" extrusionOk="0">
                  <a:moveTo>
                    <a:pt x="12781" y="0"/>
                  </a:moveTo>
                  <a:lnTo>
                    <a:pt x="0" y="5295"/>
                  </a:lnTo>
                  <a:lnTo>
                    <a:pt x="0" y="12783"/>
                  </a:lnTo>
                  <a:lnTo>
                    <a:pt x="12783"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2714525" y="3430000"/>
              <a:ext cx="589278" cy="589278"/>
            </a:xfrm>
            <a:custGeom>
              <a:avLst/>
              <a:gdLst/>
              <a:ahLst/>
              <a:cxnLst/>
              <a:rect l="l" t="t" r="r" b="b"/>
              <a:pathLst>
                <a:path w="12784" h="12784" extrusionOk="0">
                  <a:moveTo>
                    <a:pt x="0" y="0"/>
                  </a:moveTo>
                  <a:lnTo>
                    <a:pt x="12783" y="12783"/>
                  </a:lnTo>
                  <a:lnTo>
                    <a:pt x="7488"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3303768" y="4019336"/>
              <a:ext cx="589371" cy="589278"/>
            </a:xfrm>
            <a:custGeom>
              <a:avLst/>
              <a:gdLst/>
              <a:ahLst/>
              <a:cxnLst/>
              <a:rect l="l" t="t" r="r" b="b"/>
              <a:pathLst>
                <a:path w="12786" h="12784" extrusionOk="0">
                  <a:moveTo>
                    <a:pt x="0" y="0"/>
                  </a:moveTo>
                  <a:lnTo>
                    <a:pt x="5295" y="12783"/>
                  </a:lnTo>
                  <a:lnTo>
                    <a:pt x="12785" y="12783"/>
                  </a:lnTo>
                  <a:lnTo>
                    <a:pt x="2"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3303768" y="3430000"/>
              <a:ext cx="244119" cy="589278"/>
            </a:xfrm>
            <a:custGeom>
              <a:avLst/>
              <a:gdLst/>
              <a:ahLst/>
              <a:cxnLst/>
              <a:rect l="l" t="t" r="r" b="b"/>
              <a:pathLst>
                <a:path w="5296" h="12784" extrusionOk="0">
                  <a:moveTo>
                    <a:pt x="0" y="0"/>
                  </a:moveTo>
                  <a:lnTo>
                    <a:pt x="0" y="12783"/>
                  </a:lnTo>
                  <a:lnTo>
                    <a:pt x="5295"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3059691" y="4019336"/>
              <a:ext cx="244119" cy="589278"/>
            </a:xfrm>
            <a:custGeom>
              <a:avLst/>
              <a:gdLst/>
              <a:ahLst/>
              <a:cxnLst/>
              <a:rect l="l" t="t" r="r" b="b"/>
              <a:pathLst>
                <a:path w="5296" h="12784" extrusionOk="0">
                  <a:moveTo>
                    <a:pt x="5295" y="0"/>
                  </a:moveTo>
                  <a:lnTo>
                    <a:pt x="0" y="12783"/>
                  </a:lnTo>
                  <a:lnTo>
                    <a:pt x="5295" y="12783"/>
                  </a:lnTo>
                  <a:lnTo>
                    <a:pt x="5295"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714525" y="3775166"/>
              <a:ext cx="589278" cy="244211"/>
            </a:xfrm>
            <a:custGeom>
              <a:avLst/>
              <a:gdLst/>
              <a:ahLst/>
              <a:cxnLst/>
              <a:rect l="l" t="t" r="r" b="b"/>
              <a:pathLst>
                <a:path w="12784" h="5298" extrusionOk="0">
                  <a:moveTo>
                    <a:pt x="0" y="0"/>
                  </a:moveTo>
                  <a:lnTo>
                    <a:pt x="0" y="5297"/>
                  </a:lnTo>
                  <a:lnTo>
                    <a:pt x="12783" y="5297"/>
                  </a:lnTo>
                  <a:lnTo>
                    <a:pt x="12783" y="5295"/>
                  </a:lnTo>
                  <a:lnTo>
                    <a:pt x="0"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3303861" y="4019336"/>
              <a:ext cx="589278" cy="244119"/>
            </a:xfrm>
            <a:custGeom>
              <a:avLst/>
              <a:gdLst/>
              <a:ahLst/>
              <a:cxnLst/>
              <a:rect l="l" t="t" r="r" b="b"/>
              <a:pathLst>
                <a:path w="12784" h="5296" extrusionOk="0">
                  <a:moveTo>
                    <a:pt x="0" y="0"/>
                  </a:moveTo>
                  <a:lnTo>
                    <a:pt x="12783" y="5295"/>
                  </a:lnTo>
                  <a:lnTo>
                    <a:pt x="12783" y="0"/>
                  </a:ln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807639" y="3523206"/>
              <a:ext cx="992379" cy="992287"/>
            </a:xfrm>
            <a:custGeom>
              <a:avLst/>
              <a:gdLst/>
              <a:ahLst/>
              <a:cxnLst/>
              <a:rect l="l" t="t" r="r" b="b"/>
              <a:pathLst>
                <a:path w="21529" h="21527" extrusionOk="0">
                  <a:moveTo>
                    <a:pt x="10763" y="0"/>
                  </a:moveTo>
                  <a:cubicBezTo>
                    <a:pt x="7910" y="0"/>
                    <a:pt x="5171" y="1133"/>
                    <a:pt x="3153" y="3153"/>
                  </a:cubicBezTo>
                  <a:cubicBezTo>
                    <a:pt x="1135" y="5171"/>
                    <a:pt x="0" y="7910"/>
                    <a:pt x="0" y="10763"/>
                  </a:cubicBezTo>
                  <a:cubicBezTo>
                    <a:pt x="0" y="13617"/>
                    <a:pt x="1135" y="16355"/>
                    <a:pt x="3153" y="18373"/>
                  </a:cubicBezTo>
                  <a:cubicBezTo>
                    <a:pt x="5171" y="20393"/>
                    <a:pt x="7910" y="21526"/>
                    <a:pt x="10763" y="21526"/>
                  </a:cubicBezTo>
                  <a:cubicBezTo>
                    <a:pt x="13619" y="21526"/>
                    <a:pt x="16357" y="20393"/>
                    <a:pt x="18375" y="18373"/>
                  </a:cubicBezTo>
                  <a:cubicBezTo>
                    <a:pt x="20393" y="16355"/>
                    <a:pt x="21528" y="13617"/>
                    <a:pt x="21528" y="10763"/>
                  </a:cubicBezTo>
                  <a:cubicBezTo>
                    <a:pt x="21528" y="7910"/>
                    <a:pt x="20393" y="5171"/>
                    <a:pt x="18375" y="3153"/>
                  </a:cubicBezTo>
                  <a:cubicBezTo>
                    <a:pt x="16357" y="1133"/>
                    <a:pt x="13619" y="0"/>
                    <a:pt x="10763"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2807639" y="3523206"/>
              <a:ext cx="992379" cy="992287"/>
            </a:xfrm>
            <a:custGeom>
              <a:avLst/>
              <a:gdLst/>
              <a:ahLst/>
              <a:cxnLst/>
              <a:rect l="l" t="t" r="r" b="b"/>
              <a:pathLst>
                <a:path w="21529" h="21527" fill="none" extrusionOk="0">
                  <a:moveTo>
                    <a:pt x="18375" y="3153"/>
                  </a:moveTo>
                  <a:cubicBezTo>
                    <a:pt x="20393" y="5171"/>
                    <a:pt x="21528" y="7910"/>
                    <a:pt x="21528" y="10763"/>
                  </a:cubicBezTo>
                  <a:cubicBezTo>
                    <a:pt x="21528" y="13617"/>
                    <a:pt x="20393" y="16355"/>
                    <a:pt x="18375" y="18373"/>
                  </a:cubicBezTo>
                  <a:cubicBezTo>
                    <a:pt x="16357" y="20393"/>
                    <a:pt x="13619" y="21526"/>
                    <a:pt x="10763" y="21526"/>
                  </a:cubicBezTo>
                  <a:cubicBezTo>
                    <a:pt x="7910" y="21526"/>
                    <a:pt x="5171" y="20393"/>
                    <a:pt x="3153" y="18373"/>
                  </a:cubicBezTo>
                  <a:cubicBezTo>
                    <a:pt x="1135" y="16355"/>
                    <a:pt x="0" y="13617"/>
                    <a:pt x="0" y="10763"/>
                  </a:cubicBezTo>
                  <a:cubicBezTo>
                    <a:pt x="0" y="7910"/>
                    <a:pt x="1135" y="5171"/>
                    <a:pt x="3153" y="3153"/>
                  </a:cubicBezTo>
                  <a:cubicBezTo>
                    <a:pt x="5171" y="1133"/>
                    <a:pt x="7910" y="0"/>
                    <a:pt x="10763" y="0"/>
                  </a:cubicBezTo>
                  <a:cubicBezTo>
                    <a:pt x="13619" y="0"/>
                    <a:pt x="16357" y="1133"/>
                    <a:pt x="18375" y="3153"/>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2972892" y="3583499"/>
              <a:ext cx="429513" cy="301600"/>
            </a:xfrm>
            <a:custGeom>
              <a:avLst/>
              <a:gdLst/>
              <a:ahLst/>
              <a:cxnLst/>
              <a:rect l="l" t="t" r="r" b="b"/>
              <a:pathLst>
                <a:path w="9318" h="6543" extrusionOk="0">
                  <a:moveTo>
                    <a:pt x="5571" y="0"/>
                  </a:moveTo>
                  <a:cubicBezTo>
                    <a:pt x="4937" y="0"/>
                    <a:pt x="4259" y="118"/>
                    <a:pt x="3587" y="366"/>
                  </a:cubicBezTo>
                  <a:cubicBezTo>
                    <a:pt x="1340" y="1196"/>
                    <a:pt x="0" y="3169"/>
                    <a:pt x="592" y="4774"/>
                  </a:cubicBezTo>
                  <a:cubicBezTo>
                    <a:pt x="1007" y="5897"/>
                    <a:pt x="2262" y="6542"/>
                    <a:pt x="3748" y="6542"/>
                  </a:cubicBezTo>
                  <a:cubicBezTo>
                    <a:pt x="4382" y="6542"/>
                    <a:pt x="5059" y="6424"/>
                    <a:pt x="5731" y="6176"/>
                  </a:cubicBezTo>
                  <a:cubicBezTo>
                    <a:pt x="7978" y="5347"/>
                    <a:pt x="9318" y="3374"/>
                    <a:pt x="8726" y="1768"/>
                  </a:cubicBezTo>
                  <a:cubicBezTo>
                    <a:pt x="8311" y="645"/>
                    <a:pt x="7057" y="0"/>
                    <a:pt x="5571" y="0"/>
                  </a:cubicBezTo>
                  <a:close/>
                </a:path>
              </a:pathLst>
            </a:custGeom>
            <a:solidFill>
              <a:srgbClr val="FFFFFF">
                <a:alpha val="2470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028069" y="3875378"/>
              <a:ext cx="153542" cy="76794"/>
            </a:xfrm>
            <a:custGeom>
              <a:avLst/>
              <a:gdLst/>
              <a:ahLst/>
              <a:cxnLst/>
              <a:rect l="l" t="t" r="r" b="b"/>
              <a:pathLst>
                <a:path w="3331" h="1666" fill="none" extrusionOk="0">
                  <a:moveTo>
                    <a:pt x="0" y="1665"/>
                  </a:moveTo>
                  <a:cubicBezTo>
                    <a:pt x="0" y="746"/>
                    <a:pt x="746" y="0"/>
                    <a:pt x="1665" y="0"/>
                  </a:cubicBezTo>
                  <a:lnTo>
                    <a:pt x="1665" y="0"/>
                  </a:lnTo>
                  <a:cubicBezTo>
                    <a:pt x="2585" y="0"/>
                    <a:pt x="3331" y="746"/>
                    <a:pt x="3331" y="1665"/>
                  </a:cubicBez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3426061" y="3875378"/>
              <a:ext cx="153542" cy="76794"/>
            </a:xfrm>
            <a:custGeom>
              <a:avLst/>
              <a:gdLst/>
              <a:ahLst/>
              <a:cxnLst/>
              <a:rect l="l" t="t" r="r" b="b"/>
              <a:pathLst>
                <a:path w="3331" h="1666" fill="none" extrusionOk="0">
                  <a:moveTo>
                    <a:pt x="3330" y="1665"/>
                  </a:moveTo>
                  <a:cubicBezTo>
                    <a:pt x="3330" y="746"/>
                    <a:pt x="2584" y="0"/>
                    <a:pt x="1665" y="0"/>
                  </a:cubicBezTo>
                  <a:lnTo>
                    <a:pt x="1665" y="0"/>
                  </a:lnTo>
                  <a:cubicBezTo>
                    <a:pt x="746" y="0"/>
                    <a:pt x="0" y="746"/>
                    <a:pt x="0" y="1665"/>
                  </a:cubicBez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3094447" y="4098344"/>
              <a:ext cx="418819" cy="209456"/>
            </a:xfrm>
            <a:custGeom>
              <a:avLst/>
              <a:gdLst/>
              <a:ahLst/>
              <a:cxnLst/>
              <a:rect l="l" t="t" r="r" b="b"/>
              <a:pathLst>
                <a:path w="9086" h="4544" extrusionOk="0">
                  <a:moveTo>
                    <a:pt x="1" y="1"/>
                  </a:moveTo>
                  <a:cubicBezTo>
                    <a:pt x="1" y="2508"/>
                    <a:pt x="2032" y="4543"/>
                    <a:pt x="4543" y="4543"/>
                  </a:cubicBezTo>
                  <a:cubicBezTo>
                    <a:pt x="5796" y="4543"/>
                    <a:pt x="6933" y="4034"/>
                    <a:pt x="7754" y="3211"/>
                  </a:cubicBezTo>
                  <a:cubicBezTo>
                    <a:pt x="8577" y="2391"/>
                    <a:pt x="9086" y="1255"/>
                    <a:pt x="908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129756" y="4098344"/>
              <a:ext cx="348248" cy="60938"/>
            </a:xfrm>
            <a:custGeom>
              <a:avLst/>
              <a:gdLst/>
              <a:ahLst/>
              <a:cxnLst/>
              <a:rect l="l" t="t" r="r" b="b"/>
              <a:pathLst>
                <a:path w="7555" h="1322" extrusionOk="0">
                  <a:moveTo>
                    <a:pt x="0" y="1"/>
                  </a:moveTo>
                  <a:cubicBezTo>
                    <a:pt x="714" y="787"/>
                    <a:pt x="2140" y="1322"/>
                    <a:pt x="3777" y="1322"/>
                  </a:cubicBezTo>
                  <a:cubicBezTo>
                    <a:pt x="5415" y="1322"/>
                    <a:pt x="6841" y="787"/>
                    <a:pt x="7555" y="1"/>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3217339" y="4192057"/>
              <a:ext cx="172995" cy="101132"/>
            </a:xfrm>
            <a:custGeom>
              <a:avLst/>
              <a:gdLst/>
              <a:ahLst/>
              <a:cxnLst/>
              <a:rect l="l" t="t" r="r" b="b"/>
              <a:pathLst>
                <a:path w="3753" h="2194" extrusionOk="0">
                  <a:moveTo>
                    <a:pt x="1875" y="1"/>
                  </a:moveTo>
                  <a:cubicBezTo>
                    <a:pt x="838" y="1"/>
                    <a:pt x="1" y="490"/>
                    <a:pt x="1" y="1097"/>
                  </a:cubicBezTo>
                  <a:cubicBezTo>
                    <a:pt x="1" y="1702"/>
                    <a:pt x="838" y="2194"/>
                    <a:pt x="1875" y="2194"/>
                  </a:cubicBezTo>
                  <a:cubicBezTo>
                    <a:pt x="2912" y="2194"/>
                    <a:pt x="3752" y="1702"/>
                    <a:pt x="3752" y="1097"/>
                  </a:cubicBezTo>
                  <a:cubicBezTo>
                    <a:pt x="3752" y="490"/>
                    <a:pt x="2912" y="1"/>
                    <a:pt x="1875"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094355" y="4098344"/>
              <a:ext cx="418911" cy="209456"/>
            </a:xfrm>
            <a:custGeom>
              <a:avLst/>
              <a:gdLst/>
              <a:ahLst/>
              <a:cxnLst/>
              <a:rect l="l" t="t" r="r" b="b"/>
              <a:pathLst>
                <a:path w="9088" h="4544" fill="none" extrusionOk="0">
                  <a:moveTo>
                    <a:pt x="4543" y="4543"/>
                  </a:moveTo>
                  <a:lnTo>
                    <a:pt x="4543" y="4543"/>
                  </a:lnTo>
                  <a:cubicBezTo>
                    <a:pt x="2036" y="4543"/>
                    <a:pt x="1" y="2510"/>
                    <a:pt x="1" y="1"/>
                  </a:cubicBezTo>
                  <a:lnTo>
                    <a:pt x="9088" y="1"/>
                  </a:lnTo>
                  <a:cubicBezTo>
                    <a:pt x="9088" y="2510"/>
                    <a:pt x="7053" y="4543"/>
                    <a:pt x="4545" y="4543"/>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583893" y="3961577"/>
              <a:ext cx="115606" cy="115514"/>
            </a:xfrm>
            <a:custGeom>
              <a:avLst/>
              <a:gdLst/>
              <a:ahLst/>
              <a:cxnLst/>
              <a:rect l="l" t="t" r="r" b="b"/>
              <a:pathLst>
                <a:path w="2508" h="2506" extrusionOk="0">
                  <a:moveTo>
                    <a:pt x="1253" y="1"/>
                  </a:moveTo>
                  <a:cubicBezTo>
                    <a:pt x="563" y="1"/>
                    <a:pt x="0" y="561"/>
                    <a:pt x="0" y="1253"/>
                  </a:cubicBezTo>
                  <a:cubicBezTo>
                    <a:pt x="0" y="1946"/>
                    <a:pt x="563" y="2506"/>
                    <a:pt x="1253" y="2506"/>
                  </a:cubicBezTo>
                  <a:cubicBezTo>
                    <a:pt x="1946" y="2506"/>
                    <a:pt x="2508" y="1946"/>
                    <a:pt x="2508" y="1253"/>
                  </a:cubicBezTo>
                  <a:cubicBezTo>
                    <a:pt x="2508" y="561"/>
                    <a:pt x="1946" y="1"/>
                    <a:pt x="1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2908128" y="3961577"/>
              <a:ext cx="115652" cy="115514"/>
            </a:xfrm>
            <a:custGeom>
              <a:avLst/>
              <a:gdLst/>
              <a:ahLst/>
              <a:cxnLst/>
              <a:rect l="l" t="t" r="r" b="b"/>
              <a:pathLst>
                <a:path w="2509" h="2506" extrusionOk="0">
                  <a:moveTo>
                    <a:pt x="1256" y="1"/>
                  </a:moveTo>
                  <a:cubicBezTo>
                    <a:pt x="563" y="1"/>
                    <a:pt x="1" y="561"/>
                    <a:pt x="1" y="1253"/>
                  </a:cubicBezTo>
                  <a:cubicBezTo>
                    <a:pt x="1" y="1946"/>
                    <a:pt x="563" y="2506"/>
                    <a:pt x="1256" y="2506"/>
                  </a:cubicBezTo>
                  <a:cubicBezTo>
                    <a:pt x="1946" y="2506"/>
                    <a:pt x="2508" y="1946"/>
                    <a:pt x="2508" y="1253"/>
                  </a:cubicBezTo>
                  <a:cubicBezTo>
                    <a:pt x="2508" y="561"/>
                    <a:pt x="1946" y="1"/>
                    <a:pt x="12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2714525" y="3430000"/>
              <a:ext cx="1178603" cy="1178695"/>
            </a:xfrm>
            <a:custGeom>
              <a:avLst/>
              <a:gdLst/>
              <a:ahLst/>
              <a:cxnLst/>
              <a:rect l="l" t="t" r="r" b="b"/>
              <a:pathLst>
                <a:path w="25569" h="25571" fill="none" extrusionOk="0">
                  <a:moveTo>
                    <a:pt x="0" y="0"/>
                  </a:moveTo>
                  <a:lnTo>
                    <a:pt x="25568" y="0"/>
                  </a:lnTo>
                  <a:lnTo>
                    <a:pt x="25568" y="25570"/>
                  </a:lnTo>
                  <a:lnTo>
                    <a:pt x="0" y="25570"/>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0"/>
          <p:cNvSpPr txBox="1">
            <a:spLocks noGrp="1"/>
          </p:cNvSpPr>
          <p:nvPr>
            <p:ph type="title"/>
          </p:nvPr>
        </p:nvSpPr>
        <p:spPr>
          <a:xfrm flipH="1">
            <a:off x="720000" y="399304"/>
            <a:ext cx="7704000" cy="681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Thiết kế Utility service</a:t>
            </a:r>
            <a:endParaRPr/>
          </a:p>
        </p:txBody>
      </p:sp>
      <p:sp>
        <p:nvSpPr>
          <p:cNvPr id="587" name="Google Shape;587;p10"/>
          <p:cNvSpPr txBox="1">
            <a:spLocks noGrp="1"/>
          </p:cNvSpPr>
          <p:nvPr>
            <p:ph type="subTitle" idx="5"/>
          </p:nvPr>
        </p:nvSpPr>
        <p:spPr>
          <a:xfrm>
            <a:off x="478971" y="1145890"/>
            <a:ext cx="5366658" cy="329548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br>
              <a:rPr lang="en-US" sz="1000" u="sng"/>
            </a:br>
            <a:r>
              <a:rPr lang="en-US" sz="2000" u="sng"/>
              <a:t>Ví dụ: dịch vụ thực thể Nhân viên (được tạo bởi dịch vụ tác vụ Xác minh Bảng chấm công) có thể gọi khả năng của dịch vụ liên quan đến dữ liệu nhân viên để truy xuất dữ liệu. </a:t>
            </a:r>
            <a:endParaRPr sz="2000" u="sng"/>
          </a:p>
          <a:p>
            <a:pPr marL="0" lvl="0" indent="0" algn="l" rtl="0">
              <a:lnSpc>
                <a:spcPct val="115000"/>
              </a:lnSpc>
              <a:spcBef>
                <a:spcPts val="0"/>
              </a:spcBef>
              <a:spcAft>
                <a:spcPts val="0"/>
              </a:spcAft>
              <a:buSzPts val="2400"/>
              <a:buNone/>
            </a:pPr>
            <a:r>
              <a:rPr lang="en-US" sz="2000" u="sng"/>
              <a:t>-Loại dịch vụ tiện ích này có thể cung cấp quyền truy cập vào một trong số các nguồn dữ liệu liên quan đến nhân viên và nhân sự có sẵn.</a:t>
            </a:r>
            <a:endParaRPr sz="2000" u="sng"/>
          </a:p>
        </p:txBody>
      </p:sp>
      <p:pic>
        <p:nvPicPr>
          <p:cNvPr id="588" name="Google Shape;588;p10"/>
          <p:cNvPicPr preferRelativeResize="0"/>
          <p:nvPr/>
        </p:nvPicPr>
        <p:blipFill rotWithShape="1">
          <a:blip r:embed="rId3">
            <a:alphaModFix/>
          </a:blip>
          <a:srcRect/>
          <a:stretch/>
        </p:blipFill>
        <p:spPr>
          <a:xfrm>
            <a:off x="5715000" y="1145889"/>
            <a:ext cx="2937600" cy="32954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593" name="Google Shape;593;p11"/>
          <p:cNvGrpSpPr/>
          <p:nvPr/>
        </p:nvGrpSpPr>
        <p:grpSpPr>
          <a:xfrm>
            <a:off x="2811101" y="320354"/>
            <a:ext cx="5619507" cy="637932"/>
            <a:chOff x="713743" y="320362"/>
            <a:chExt cx="5667682" cy="637932"/>
          </a:xfrm>
        </p:grpSpPr>
        <p:grpSp>
          <p:nvGrpSpPr>
            <p:cNvPr id="594" name="Google Shape;594;p11"/>
            <p:cNvGrpSpPr/>
            <p:nvPr/>
          </p:nvGrpSpPr>
          <p:grpSpPr>
            <a:xfrm>
              <a:off x="713743" y="320362"/>
              <a:ext cx="5289506" cy="637932"/>
              <a:chOff x="713713" y="320400"/>
              <a:chExt cx="5254824" cy="429729"/>
            </a:xfrm>
          </p:grpSpPr>
          <p:sp>
            <p:nvSpPr>
              <p:cNvPr id="595" name="Google Shape;595;p11"/>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1"/>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1"/>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1"/>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1"/>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1"/>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1"/>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1"/>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1"/>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1"/>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1"/>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1"/>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1"/>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1"/>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1"/>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1"/>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1"/>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1"/>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1"/>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1"/>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1"/>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1"/>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1"/>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1"/>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1"/>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1"/>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1"/>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1"/>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3" name="Google Shape;623;p11"/>
            <p:cNvGrpSpPr/>
            <p:nvPr/>
          </p:nvGrpSpPr>
          <p:grpSpPr>
            <a:xfrm>
              <a:off x="6003602" y="320362"/>
              <a:ext cx="377823" cy="637932"/>
              <a:chOff x="5593192" y="320400"/>
              <a:chExt cx="375345" cy="429729"/>
            </a:xfrm>
          </p:grpSpPr>
          <p:sp>
            <p:nvSpPr>
              <p:cNvPr id="624" name="Google Shape;624;p11"/>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1"/>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26" name="Google Shape;626;p11"/>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Microservice </a:t>
            </a:r>
            <a:endParaRPr/>
          </a:p>
          <a:p>
            <a:pPr marL="0" lvl="0" indent="0" algn="ctr" rtl="0">
              <a:lnSpc>
                <a:spcPct val="115000"/>
              </a:lnSpc>
              <a:spcBef>
                <a:spcPts val="0"/>
              </a:spcBef>
              <a:spcAft>
                <a:spcPts val="0"/>
              </a:spcAft>
              <a:buSzPts val="3600"/>
              <a:buNone/>
            </a:pPr>
            <a:r>
              <a:rPr lang="en-US"/>
              <a:t>statement</a:t>
            </a:r>
            <a:endParaRPr/>
          </a:p>
        </p:txBody>
      </p:sp>
      <p:sp>
        <p:nvSpPr>
          <p:cNvPr id="627" name="Google Shape;627;p11"/>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628" name="Google Shape;628;p11"/>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629" name="Google Shape;629;p11"/>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0" name="Google Shape;630;p11"/>
          <p:cNvGrpSpPr/>
          <p:nvPr/>
        </p:nvGrpSpPr>
        <p:grpSpPr>
          <a:xfrm>
            <a:off x="7350805" y="3466715"/>
            <a:ext cx="1044182" cy="325107"/>
            <a:chOff x="7373550" y="3682200"/>
            <a:chExt cx="923075" cy="287400"/>
          </a:xfrm>
        </p:grpSpPr>
        <p:cxnSp>
          <p:nvCxnSpPr>
            <p:cNvPr id="631" name="Google Shape;631;p11"/>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632" name="Google Shape;632;p11"/>
            <p:cNvGrpSpPr/>
            <p:nvPr/>
          </p:nvGrpSpPr>
          <p:grpSpPr>
            <a:xfrm>
              <a:off x="7373550" y="3682200"/>
              <a:ext cx="923075" cy="287400"/>
              <a:chOff x="7373550" y="3682200"/>
              <a:chExt cx="923075" cy="287400"/>
            </a:xfrm>
          </p:grpSpPr>
          <p:sp>
            <p:nvSpPr>
              <p:cNvPr id="633" name="Google Shape;633;p11"/>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4" name="Google Shape;634;p11"/>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635" name="Google Shape;635;p11"/>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636" name="Google Shape;636;p11"/>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37" name="Google Shape;637;p11"/>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1"/>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1"/>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1"/>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11"/>
          <p:cNvGrpSpPr/>
          <p:nvPr/>
        </p:nvGrpSpPr>
        <p:grpSpPr>
          <a:xfrm>
            <a:off x="700807" y="3266184"/>
            <a:ext cx="1870961" cy="1342534"/>
            <a:chOff x="-1732475" y="3080875"/>
            <a:chExt cx="2445700" cy="1755175"/>
          </a:xfrm>
        </p:grpSpPr>
        <p:sp>
          <p:nvSpPr>
            <p:cNvPr id="642" name="Google Shape;642;p11"/>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1"/>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1"/>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1"/>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1"/>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1"/>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1"/>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1"/>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1"/>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1"/>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1"/>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1"/>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1"/>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1"/>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1"/>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1"/>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1"/>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1"/>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1"/>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1"/>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1"/>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1"/>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1"/>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1"/>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1"/>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1"/>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1"/>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1"/>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1"/>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1"/>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1"/>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1"/>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1"/>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1"/>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1"/>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1"/>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1"/>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1"/>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1"/>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1"/>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1"/>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1"/>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1"/>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1"/>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6" name="Google Shape;686;p11"/>
          <p:cNvGrpSpPr/>
          <p:nvPr/>
        </p:nvGrpSpPr>
        <p:grpSpPr>
          <a:xfrm>
            <a:off x="713225" y="2703638"/>
            <a:ext cx="1858512" cy="360211"/>
            <a:chOff x="713225" y="2398925"/>
            <a:chExt cx="1858512" cy="360211"/>
          </a:xfrm>
        </p:grpSpPr>
        <p:sp>
          <p:nvSpPr>
            <p:cNvPr id="687" name="Google Shape;687;p11"/>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1"/>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1"/>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1"/>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1"/>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1"/>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2"/>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Microservice design</a:t>
            </a:r>
            <a:endParaRPr sz="3400"/>
          </a:p>
        </p:txBody>
      </p:sp>
      <p:sp>
        <p:nvSpPr>
          <p:cNvPr id="698" name="Google Shape;698;p12"/>
          <p:cNvSpPr txBox="1"/>
          <p:nvPr/>
        </p:nvSpPr>
        <p:spPr>
          <a:xfrm>
            <a:off x="713250" y="2411712"/>
            <a:ext cx="2389179" cy="1181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Không có tính linh hoạt cao, thường là các dịch vụ cố định</a:t>
            </a:r>
            <a:endParaRPr sz="2000" b="0" i="0" u="none" strike="noStrike" cap="none">
              <a:solidFill>
                <a:srgbClr val="000000"/>
              </a:solidFill>
              <a:latin typeface="Arial"/>
              <a:ea typeface="Arial"/>
              <a:cs typeface="Arial"/>
              <a:sym typeface="Arial"/>
            </a:endParaRPr>
          </a:p>
        </p:txBody>
      </p:sp>
      <p:sp>
        <p:nvSpPr>
          <p:cNvPr id="699" name="Google Shape;699;p12"/>
          <p:cNvSpPr txBox="1"/>
          <p:nvPr/>
        </p:nvSpPr>
        <p:spPr>
          <a:xfrm>
            <a:off x="2917372" y="2307771"/>
            <a:ext cx="3287486"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ko có tính tái sử dụng, được tạo ra cho 1 tệp người sử dụng dịch vụ</a:t>
            </a:r>
            <a:endParaRPr sz="2000" b="0" i="0" u="none" strike="noStrike" cap="none">
              <a:solidFill>
                <a:srgbClr val="000000"/>
              </a:solidFill>
              <a:latin typeface="Arial"/>
              <a:ea typeface="Arial"/>
              <a:cs typeface="Arial"/>
              <a:sym typeface="Arial"/>
            </a:endParaRPr>
          </a:p>
        </p:txBody>
      </p:sp>
      <p:sp>
        <p:nvSpPr>
          <p:cNvPr id="700" name="Google Shape;700;p12"/>
          <p:cNvSpPr txBox="1"/>
          <p:nvPr/>
        </p:nvSpPr>
        <p:spPr>
          <a:xfrm>
            <a:off x="6204856" y="2359741"/>
            <a:ext cx="2385731"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sẽ ko theo quy chuẩn để có thể tối ưu hóa nhằm hỗ trợ về hiệu suất và độ tin cậy của chúng</a:t>
            </a:r>
            <a:endParaRPr sz="2000" b="0" i="0" u="none" strike="noStrike" cap="none">
              <a:solidFill>
                <a:srgbClr val="000000"/>
              </a:solidFill>
              <a:latin typeface="Arial"/>
              <a:ea typeface="Arial"/>
              <a:cs typeface="Arial"/>
              <a:sym typeface="Arial"/>
            </a:endParaRPr>
          </a:p>
        </p:txBody>
      </p:sp>
      <p:sp>
        <p:nvSpPr>
          <p:cNvPr id="701" name="Google Shape;701;p12"/>
          <p:cNvSpPr/>
          <p:nvPr/>
        </p:nvSpPr>
        <p:spPr>
          <a:xfrm>
            <a:off x="1663789"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1</a:t>
            </a:r>
            <a:endParaRPr sz="1500" b="0" i="0" u="none" strike="noStrike" cap="none">
              <a:solidFill>
                <a:schemeClr val="dk1"/>
              </a:solidFill>
              <a:latin typeface="Lexend Deca"/>
              <a:ea typeface="Lexend Deca"/>
              <a:cs typeface="Lexend Deca"/>
              <a:sym typeface="Lexend Deca"/>
            </a:endParaRPr>
          </a:p>
        </p:txBody>
      </p:sp>
      <p:sp>
        <p:nvSpPr>
          <p:cNvPr id="702" name="Google Shape;702;p12"/>
          <p:cNvSpPr/>
          <p:nvPr/>
        </p:nvSpPr>
        <p:spPr>
          <a:xfrm>
            <a:off x="4327950" y="1689412"/>
            <a:ext cx="488100" cy="4881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2</a:t>
            </a:r>
            <a:endParaRPr sz="1500" b="0" i="0" u="none" strike="noStrike" cap="none">
              <a:solidFill>
                <a:schemeClr val="dk1"/>
              </a:solidFill>
              <a:latin typeface="Lexend Deca"/>
              <a:ea typeface="Lexend Deca"/>
              <a:cs typeface="Lexend Deca"/>
              <a:sym typeface="Lexend Deca"/>
            </a:endParaRPr>
          </a:p>
        </p:txBody>
      </p:sp>
      <p:sp>
        <p:nvSpPr>
          <p:cNvPr id="703" name="Google Shape;703;p12"/>
          <p:cNvSpPr/>
          <p:nvPr/>
        </p:nvSpPr>
        <p:spPr>
          <a:xfrm>
            <a:off x="7153671"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3</a:t>
            </a:r>
            <a:endParaRPr sz="1500" b="0" i="0" u="none" strike="noStrike" cap="none">
              <a:solidFill>
                <a:schemeClr val="dk1"/>
              </a:solidFill>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3"/>
          <p:cNvSpPr txBox="1">
            <a:spLocks noGrp="1"/>
          </p:cNvSpPr>
          <p:nvPr>
            <p:ph type="title"/>
          </p:nvPr>
        </p:nvSpPr>
        <p:spPr>
          <a:xfrm flipH="1">
            <a:off x="720000" y="399304"/>
            <a:ext cx="7704000" cy="681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Thiết kế Microservice</a:t>
            </a:r>
            <a:endParaRPr/>
          </a:p>
        </p:txBody>
      </p:sp>
      <p:sp>
        <p:nvSpPr>
          <p:cNvPr id="709" name="Google Shape;709;p13"/>
          <p:cNvSpPr txBox="1">
            <a:spLocks noGrp="1"/>
          </p:cNvSpPr>
          <p:nvPr>
            <p:ph type="subTitle" idx="5"/>
          </p:nvPr>
        </p:nvSpPr>
        <p:spPr>
          <a:xfrm>
            <a:off x="720000" y="1558514"/>
            <a:ext cx="3634285" cy="2817543"/>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US" sz="1800" u="sng"/>
              <a:t>Ví dụ:</a:t>
            </a:r>
            <a:br>
              <a:rPr lang="en-US" sz="1800" u="sng"/>
            </a:br>
            <a:r>
              <a:rPr lang="en-US" sz="1800" u="sng"/>
              <a:t>Một hợp đồng microservice với một mục đích duy nhất, phạm vi chức năng không bất khả tri. Dịch vụ này cung cấp ba khả năng dành riêng cho và hỗ trợ quy trình kinh doanh mẹ của nó.</a:t>
            </a:r>
            <a:endParaRPr sz="1800" u="sng"/>
          </a:p>
        </p:txBody>
      </p:sp>
      <p:pic>
        <p:nvPicPr>
          <p:cNvPr id="710" name="Google Shape;710;p13"/>
          <p:cNvPicPr preferRelativeResize="0"/>
          <p:nvPr/>
        </p:nvPicPr>
        <p:blipFill rotWithShape="1">
          <a:blip r:embed="rId3">
            <a:alphaModFix/>
          </a:blip>
          <a:srcRect/>
          <a:stretch/>
        </p:blipFill>
        <p:spPr>
          <a:xfrm>
            <a:off x="4572000" y="1412073"/>
            <a:ext cx="3679372" cy="3110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5" name="Google Shape;715;p14"/>
          <p:cNvGrpSpPr/>
          <p:nvPr/>
        </p:nvGrpSpPr>
        <p:grpSpPr>
          <a:xfrm>
            <a:off x="2811101" y="320354"/>
            <a:ext cx="5619507" cy="637932"/>
            <a:chOff x="713743" y="320362"/>
            <a:chExt cx="5667682" cy="637932"/>
          </a:xfrm>
        </p:grpSpPr>
        <p:grpSp>
          <p:nvGrpSpPr>
            <p:cNvPr id="716" name="Google Shape;716;p14"/>
            <p:cNvGrpSpPr/>
            <p:nvPr/>
          </p:nvGrpSpPr>
          <p:grpSpPr>
            <a:xfrm>
              <a:off x="713743" y="320362"/>
              <a:ext cx="5289506" cy="637932"/>
              <a:chOff x="713713" y="320400"/>
              <a:chExt cx="5254824" cy="429729"/>
            </a:xfrm>
          </p:grpSpPr>
          <p:sp>
            <p:nvSpPr>
              <p:cNvPr id="717" name="Google Shape;717;p14"/>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4"/>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4"/>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4"/>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4"/>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4"/>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4"/>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4"/>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4"/>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4"/>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4"/>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4"/>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4"/>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4"/>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4"/>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4"/>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4"/>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4"/>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4"/>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4"/>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4"/>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4"/>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4"/>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4"/>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4"/>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4"/>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4"/>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4"/>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14"/>
            <p:cNvGrpSpPr/>
            <p:nvPr/>
          </p:nvGrpSpPr>
          <p:grpSpPr>
            <a:xfrm>
              <a:off x="6003602" y="320362"/>
              <a:ext cx="377823" cy="637932"/>
              <a:chOff x="5593192" y="320400"/>
              <a:chExt cx="375345" cy="429729"/>
            </a:xfrm>
          </p:grpSpPr>
          <p:sp>
            <p:nvSpPr>
              <p:cNvPr id="746" name="Google Shape;746;p14"/>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4"/>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48" name="Google Shape;748;p14"/>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Microservice </a:t>
            </a:r>
            <a:endParaRPr/>
          </a:p>
          <a:p>
            <a:pPr marL="0" lvl="0" indent="0" algn="ctr" rtl="0">
              <a:lnSpc>
                <a:spcPct val="115000"/>
              </a:lnSpc>
              <a:spcBef>
                <a:spcPts val="0"/>
              </a:spcBef>
              <a:spcAft>
                <a:spcPts val="0"/>
              </a:spcAft>
              <a:buSzPts val="3600"/>
              <a:buNone/>
            </a:pPr>
            <a:r>
              <a:rPr lang="en-US"/>
              <a:t>statement</a:t>
            </a:r>
            <a:endParaRPr/>
          </a:p>
        </p:txBody>
      </p:sp>
      <p:sp>
        <p:nvSpPr>
          <p:cNvPr id="749" name="Google Shape;749;p14"/>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750" name="Google Shape;750;p14"/>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751" name="Google Shape;751;p14"/>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2" name="Google Shape;752;p14"/>
          <p:cNvGrpSpPr/>
          <p:nvPr/>
        </p:nvGrpSpPr>
        <p:grpSpPr>
          <a:xfrm>
            <a:off x="7350805" y="3466715"/>
            <a:ext cx="1044182" cy="325107"/>
            <a:chOff x="7373550" y="3682200"/>
            <a:chExt cx="923075" cy="287400"/>
          </a:xfrm>
        </p:grpSpPr>
        <p:cxnSp>
          <p:nvCxnSpPr>
            <p:cNvPr id="753" name="Google Shape;753;p14"/>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754" name="Google Shape;754;p14"/>
            <p:cNvGrpSpPr/>
            <p:nvPr/>
          </p:nvGrpSpPr>
          <p:grpSpPr>
            <a:xfrm>
              <a:off x="7373550" y="3682200"/>
              <a:ext cx="923075" cy="287400"/>
              <a:chOff x="7373550" y="3682200"/>
              <a:chExt cx="923075" cy="287400"/>
            </a:xfrm>
          </p:grpSpPr>
          <p:sp>
            <p:nvSpPr>
              <p:cNvPr id="755" name="Google Shape;755;p14"/>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56" name="Google Shape;756;p14"/>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757" name="Google Shape;757;p14"/>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758" name="Google Shape;758;p14"/>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9" name="Google Shape;759;p14"/>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4"/>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4"/>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4"/>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3" name="Google Shape;763;p14"/>
          <p:cNvGrpSpPr/>
          <p:nvPr/>
        </p:nvGrpSpPr>
        <p:grpSpPr>
          <a:xfrm>
            <a:off x="700807" y="3266184"/>
            <a:ext cx="1870961" cy="1342534"/>
            <a:chOff x="-1732475" y="3080875"/>
            <a:chExt cx="2445700" cy="1755175"/>
          </a:xfrm>
        </p:grpSpPr>
        <p:sp>
          <p:nvSpPr>
            <p:cNvPr id="764" name="Google Shape;764;p14"/>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4"/>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4"/>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4"/>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4"/>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4"/>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4"/>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4"/>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4"/>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4"/>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4"/>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4"/>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4"/>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4"/>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4"/>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4"/>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4"/>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4"/>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4"/>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4"/>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4"/>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4"/>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4"/>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4"/>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4"/>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4"/>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4"/>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4"/>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4"/>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4"/>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4"/>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4"/>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4"/>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4"/>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4"/>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4"/>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4"/>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4"/>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4"/>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4"/>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4"/>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4"/>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4"/>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4"/>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8" name="Google Shape;808;p14"/>
          <p:cNvGrpSpPr/>
          <p:nvPr/>
        </p:nvGrpSpPr>
        <p:grpSpPr>
          <a:xfrm>
            <a:off x="713225" y="2703638"/>
            <a:ext cx="1858512" cy="360211"/>
            <a:chOff x="713225" y="2398925"/>
            <a:chExt cx="1858512" cy="360211"/>
          </a:xfrm>
        </p:grpSpPr>
        <p:sp>
          <p:nvSpPr>
            <p:cNvPr id="809" name="Google Shape;809;p14"/>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4"/>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4"/>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4"/>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4"/>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4"/>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5"/>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Task services design</a:t>
            </a:r>
            <a:endParaRPr sz="3400"/>
          </a:p>
        </p:txBody>
      </p:sp>
      <p:sp>
        <p:nvSpPr>
          <p:cNvPr id="820" name="Google Shape;820;p15"/>
          <p:cNvSpPr txBox="1"/>
          <p:nvPr/>
        </p:nvSpPr>
        <p:spPr>
          <a:xfrm>
            <a:off x="713250" y="1113183"/>
            <a:ext cx="4879167" cy="336605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Các dịch vụ tác vụ thường sẽ có ít khả năng dịch vụ, đôi khi chỉ giới hạn ở một khả năng duy nhất. Điều này là do mục đích sử dụng chính của hợp đồng dịch vụ tác vụ là để thực thi logic quy trình kinh doanh (hoặc tác vụ) tự động.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-Khả năng dịch vụ có thể dựa trên một động từ đơn giản, chẳng hạn như Bắt đầu hoặc Quá trình. Động từ đó, cùng với tên của dịch vụ tác vụ (sẽ cho biết bản chất của tác vụ )</a:t>
            </a:r>
            <a:endParaRPr sz="2000" b="0" i="0" u="none" strike="noStrike" cap="none">
              <a:solidFill>
                <a:srgbClr val="000000"/>
              </a:solidFill>
              <a:latin typeface="Arial"/>
              <a:ea typeface="Arial"/>
              <a:cs typeface="Arial"/>
              <a:sym typeface="Arial"/>
            </a:endParaRPr>
          </a:p>
        </p:txBody>
      </p:sp>
      <p:pic>
        <p:nvPicPr>
          <p:cNvPr id="821" name="Google Shape;821;p15"/>
          <p:cNvPicPr preferRelativeResize="0"/>
          <p:nvPr/>
        </p:nvPicPr>
        <p:blipFill rotWithShape="1">
          <a:blip r:embed="rId3">
            <a:alphaModFix/>
          </a:blip>
          <a:srcRect/>
          <a:stretch/>
        </p:blipFill>
        <p:spPr>
          <a:xfrm>
            <a:off x="5592417" y="1265583"/>
            <a:ext cx="2955235" cy="3213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6"/>
          <p:cNvSpPr txBox="1">
            <a:spLocks noGrp="1"/>
          </p:cNvSpPr>
          <p:nvPr>
            <p:ph type="title"/>
          </p:nvPr>
        </p:nvSpPr>
        <p:spPr>
          <a:xfrm>
            <a:off x="702364" y="399217"/>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Nội dung</a:t>
            </a:r>
            <a:endParaRPr/>
          </a:p>
        </p:txBody>
      </p:sp>
      <p:sp>
        <p:nvSpPr>
          <p:cNvPr id="827" name="Google Shape;827;p16"/>
          <p:cNvSpPr txBox="1"/>
          <p:nvPr/>
        </p:nvSpPr>
        <p:spPr>
          <a:xfrm>
            <a:off x="4561114" y="1137550"/>
            <a:ext cx="3845212" cy="948038"/>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Các dịch vụ thực thể, nằm ở phần nổi nhất, tập trung vào các chức năng xử lý dữ liệu cơ bản được liên kết với các thực thể</a:t>
            </a:r>
            <a:endParaRPr sz="1400" b="0" i="0" u="none" strike="noStrike" cap="none">
              <a:solidFill>
                <a:schemeClr val="dk1"/>
              </a:solidFill>
              <a:latin typeface="Arial"/>
              <a:ea typeface="Arial"/>
              <a:cs typeface="Arial"/>
              <a:sym typeface="Arial"/>
            </a:endParaRPr>
          </a:p>
        </p:txBody>
      </p:sp>
      <p:sp>
        <p:nvSpPr>
          <p:cNvPr id="828" name="Google Shape;828;p16"/>
          <p:cNvSpPr txBox="1"/>
          <p:nvPr/>
        </p:nvSpPr>
        <p:spPr>
          <a:xfrm>
            <a:off x="4702628" y="2124601"/>
            <a:ext cx="3699747" cy="860124"/>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Giống dịch vụ thực thể nhưng có thể flexing hơn ở việc thêm các dịch vụ</a:t>
            </a:r>
            <a:endParaRPr sz="1400" b="0" i="0" u="none" strike="noStrike" cap="none">
              <a:solidFill>
                <a:schemeClr val="dk1"/>
              </a:solidFill>
              <a:latin typeface="Arial"/>
              <a:ea typeface="Arial"/>
              <a:cs typeface="Arial"/>
              <a:sym typeface="Arial"/>
            </a:endParaRPr>
          </a:p>
        </p:txBody>
      </p:sp>
      <p:sp>
        <p:nvSpPr>
          <p:cNvPr id="829" name="Google Shape;829;p16"/>
          <p:cNvSpPr txBox="1"/>
          <p:nvPr/>
        </p:nvSpPr>
        <p:spPr>
          <a:xfrm>
            <a:off x="4702629" y="2935824"/>
            <a:ext cx="3699747" cy="76942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Các dịch vụ nhỏ được sử dụng với 1 mục đích cố hữu</a:t>
            </a:r>
            <a:endParaRPr sz="1400" b="0" i="0" u="none" strike="noStrike" cap="none">
              <a:solidFill>
                <a:schemeClr val="dk1"/>
              </a:solidFill>
              <a:latin typeface="Arial"/>
              <a:ea typeface="Arial"/>
              <a:cs typeface="Arial"/>
              <a:sym typeface="Arial"/>
            </a:endParaRPr>
          </a:p>
        </p:txBody>
      </p:sp>
      <p:sp>
        <p:nvSpPr>
          <p:cNvPr id="830" name="Google Shape;830;p16"/>
          <p:cNvSpPr txBox="1"/>
          <p:nvPr/>
        </p:nvSpPr>
        <p:spPr>
          <a:xfrm>
            <a:off x="4631871" y="3723004"/>
            <a:ext cx="3703697" cy="656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Thường thì sẽ dùng 1 cụm động từ cố định cho 1 loạt các dịch vụ đã được đóng gói</a:t>
            </a:r>
            <a:endParaRPr sz="1400" b="0" i="0" u="none" strike="noStrike" cap="none">
              <a:solidFill>
                <a:schemeClr val="dk1"/>
              </a:solidFill>
              <a:latin typeface="Arial"/>
              <a:ea typeface="Arial"/>
              <a:cs typeface="Arial"/>
              <a:sym typeface="Arial"/>
            </a:endParaRPr>
          </a:p>
        </p:txBody>
      </p:sp>
      <p:cxnSp>
        <p:nvCxnSpPr>
          <p:cNvPr id="831" name="Google Shape;831;p16"/>
          <p:cNvCxnSpPr>
            <a:stCxn id="832" idx="0"/>
            <a:endCxn id="833" idx="1"/>
          </p:cNvCxnSpPr>
          <p:nvPr/>
        </p:nvCxnSpPr>
        <p:spPr>
          <a:xfrm rot="-5400000">
            <a:off x="1640076" y="1560921"/>
            <a:ext cx="872100" cy="1025100"/>
          </a:xfrm>
          <a:prstGeom prst="bentConnector2">
            <a:avLst/>
          </a:prstGeom>
          <a:noFill/>
          <a:ln w="28575" cap="flat" cmpd="sng">
            <a:solidFill>
              <a:schemeClr val="dk1"/>
            </a:solidFill>
            <a:prstDash val="solid"/>
            <a:round/>
            <a:headEnd type="none" w="sm" len="sm"/>
            <a:tailEnd type="none" w="sm" len="sm"/>
          </a:ln>
        </p:spPr>
      </p:cxnSp>
      <p:cxnSp>
        <p:nvCxnSpPr>
          <p:cNvPr id="834" name="Google Shape;834;p16"/>
          <p:cNvCxnSpPr>
            <a:stCxn id="832" idx="2"/>
            <a:endCxn id="835" idx="1"/>
          </p:cNvCxnSpPr>
          <p:nvPr/>
        </p:nvCxnSpPr>
        <p:spPr>
          <a:xfrm rot="-5400000" flipH="1">
            <a:off x="1637526" y="3126451"/>
            <a:ext cx="877200" cy="1025100"/>
          </a:xfrm>
          <a:prstGeom prst="bentConnector2">
            <a:avLst/>
          </a:prstGeom>
          <a:noFill/>
          <a:ln w="28575" cap="flat" cmpd="sng">
            <a:solidFill>
              <a:schemeClr val="dk1"/>
            </a:solidFill>
            <a:prstDash val="solid"/>
            <a:round/>
            <a:headEnd type="none" w="sm" len="sm"/>
            <a:tailEnd type="none" w="sm" len="sm"/>
          </a:ln>
        </p:spPr>
      </p:cxnSp>
      <p:cxnSp>
        <p:nvCxnSpPr>
          <p:cNvPr id="836" name="Google Shape;836;p16"/>
          <p:cNvCxnSpPr>
            <a:stCxn id="832" idx="0"/>
            <a:endCxn id="837" idx="1"/>
          </p:cNvCxnSpPr>
          <p:nvPr/>
        </p:nvCxnSpPr>
        <p:spPr>
          <a:xfrm rot="-5400000">
            <a:off x="2044326" y="1965171"/>
            <a:ext cx="63600" cy="1025100"/>
          </a:xfrm>
          <a:prstGeom prst="bentConnector2">
            <a:avLst/>
          </a:prstGeom>
          <a:noFill/>
          <a:ln w="28575" cap="flat" cmpd="sng">
            <a:solidFill>
              <a:schemeClr val="dk1"/>
            </a:solidFill>
            <a:prstDash val="solid"/>
            <a:round/>
            <a:headEnd type="none" w="sm" len="sm"/>
            <a:tailEnd type="none" w="sm" len="sm"/>
          </a:ln>
        </p:spPr>
      </p:cxnSp>
      <p:cxnSp>
        <p:nvCxnSpPr>
          <p:cNvPr id="838" name="Google Shape;838;p16"/>
          <p:cNvCxnSpPr>
            <a:stCxn id="832" idx="2"/>
            <a:endCxn id="839" idx="1"/>
          </p:cNvCxnSpPr>
          <p:nvPr/>
        </p:nvCxnSpPr>
        <p:spPr>
          <a:xfrm rot="-5400000" flipH="1">
            <a:off x="2044176" y="2719801"/>
            <a:ext cx="63900" cy="1025100"/>
          </a:xfrm>
          <a:prstGeom prst="bentConnector2">
            <a:avLst/>
          </a:prstGeom>
          <a:noFill/>
          <a:ln w="28575" cap="flat" cmpd="sng">
            <a:solidFill>
              <a:schemeClr val="dk1"/>
            </a:solidFill>
            <a:prstDash val="solid"/>
            <a:round/>
            <a:headEnd type="none" w="sm" len="sm"/>
            <a:tailEnd type="none" w="sm" len="sm"/>
          </a:ln>
        </p:spPr>
      </p:cxnSp>
      <p:sp>
        <p:nvSpPr>
          <p:cNvPr id="833" name="Google Shape;833;p16"/>
          <p:cNvSpPr txBox="1"/>
          <p:nvPr/>
        </p:nvSpPr>
        <p:spPr>
          <a:xfrm>
            <a:off x="2588672" y="1357962"/>
            <a:ext cx="2490000" cy="558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Entity 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7" name="Google Shape;837;p16"/>
          <p:cNvSpPr txBox="1"/>
          <p:nvPr/>
        </p:nvSpPr>
        <p:spPr>
          <a:xfrm>
            <a:off x="2588674" y="2166400"/>
            <a:ext cx="2490000" cy="558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Utility 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9" name="Google Shape;839;p16"/>
          <p:cNvSpPr txBox="1"/>
          <p:nvPr/>
        </p:nvSpPr>
        <p:spPr>
          <a:xfrm>
            <a:off x="2588674" y="2984725"/>
            <a:ext cx="2490000" cy="558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Microservice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5" name="Google Shape;835;p16"/>
          <p:cNvSpPr txBox="1"/>
          <p:nvPr/>
        </p:nvSpPr>
        <p:spPr>
          <a:xfrm>
            <a:off x="2588674" y="3793163"/>
            <a:ext cx="2490000" cy="568787"/>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Task Service Design</a:t>
            </a:r>
            <a:endParaRPr sz="2000" b="0" i="0" u="none" strike="noStrike" cap="none">
              <a:solidFill>
                <a:schemeClr val="dk1"/>
              </a:solidFill>
              <a:latin typeface="Lexend Deca SemiBold"/>
              <a:ea typeface="Lexend Deca SemiBold"/>
              <a:cs typeface="Lexend Deca SemiBold"/>
              <a:sym typeface="Lexend Deca SemiBold"/>
            </a:endParaRPr>
          </a:p>
        </p:txBody>
      </p:sp>
      <p:sp>
        <p:nvSpPr>
          <p:cNvPr id="832" name="Google Shape;832;p16"/>
          <p:cNvSpPr txBox="1"/>
          <p:nvPr/>
        </p:nvSpPr>
        <p:spPr>
          <a:xfrm>
            <a:off x="538480" y="2509521"/>
            <a:ext cx="2050192" cy="69088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2000"/>
              <a:buFont typeface="Arial"/>
              <a:buNone/>
            </a:pPr>
            <a:r>
              <a:rPr lang="en-US" sz="2000" b="0" i="0" u="none" strike="noStrike" cap="none">
                <a:solidFill>
                  <a:schemeClr val="dk1"/>
                </a:solidFill>
                <a:latin typeface="Lexend Deca SemiBold"/>
                <a:ea typeface="Lexend Deca SemiBold"/>
                <a:cs typeface="Lexend Deca SemiBold"/>
                <a:sym typeface="Lexend Deca SemiBold"/>
              </a:rPr>
              <a:t>Các loại thiết kế dịch vụ</a:t>
            </a:r>
            <a:endParaRPr sz="2000" b="0" i="0" u="none" strike="noStrike" cap="none">
              <a:solidFill>
                <a:schemeClr val="dk1"/>
              </a:solidFill>
              <a:latin typeface="Lexend Deca SemiBold"/>
              <a:ea typeface="Lexend Deca SemiBold"/>
              <a:cs typeface="Lexend Deca SemiBold"/>
              <a:sym typeface="Lexend Deca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Study objectives</a:t>
            </a:r>
            <a:endParaRPr/>
          </a:p>
        </p:txBody>
      </p:sp>
      <p:pic>
        <p:nvPicPr>
          <p:cNvPr id="845" name="Google Shape;845;p17"/>
          <p:cNvPicPr preferRelativeResize="0"/>
          <p:nvPr/>
        </p:nvPicPr>
        <p:blipFill rotWithShape="1">
          <a:blip r:embed="rId3">
            <a:alphaModFix/>
          </a:blip>
          <a:srcRect/>
          <a:stretch/>
        </p:blipFill>
        <p:spPr>
          <a:xfrm>
            <a:off x="720000" y="1198493"/>
            <a:ext cx="3606835" cy="1902515"/>
          </a:xfrm>
          <a:prstGeom prst="rect">
            <a:avLst/>
          </a:prstGeom>
          <a:noFill/>
          <a:ln>
            <a:noFill/>
          </a:ln>
        </p:spPr>
      </p:pic>
      <p:pic>
        <p:nvPicPr>
          <p:cNvPr id="846" name="Google Shape;846;p17"/>
          <p:cNvPicPr preferRelativeResize="0"/>
          <p:nvPr/>
        </p:nvPicPr>
        <p:blipFill rotWithShape="1">
          <a:blip r:embed="rId4">
            <a:alphaModFix/>
          </a:blip>
          <a:srcRect/>
          <a:stretch/>
        </p:blipFill>
        <p:spPr>
          <a:xfrm>
            <a:off x="4068417" y="1258957"/>
            <a:ext cx="4538870" cy="32865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32"/>
          <p:cNvGrpSpPr/>
          <p:nvPr/>
        </p:nvGrpSpPr>
        <p:grpSpPr>
          <a:xfrm>
            <a:off x="2811101" y="320354"/>
            <a:ext cx="5619506" cy="637932"/>
            <a:chOff x="713743" y="320362"/>
            <a:chExt cx="5667681" cy="637932"/>
          </a:xfrm>
        </p:grpSpPr>
        <p:grpSp>
          <p:nvGrpSpPr>
            <p:cNvPr id="292" name="Google Shape;292;p32"/>
            <p:cNvGrpSpPr/>
            <p:nvPr/>
          </p:nvGrpSpPr>
          <p:grpSpPr>
            <a:xfrm>
              <a:off x="713743" y="320362"/>
              <a:ext cx="5289506" cy="637932"/>
              <a:chOff x="713713" y="320400"/>
              <a:chExt cx="5254824" cy="429729"/>
            </a:xfrm>
          </p:grpSpPr>
          <p:sp>
            <p:nvSpPr>
              <p:cNvPr id="293" name="Google Shape;293;p32"/>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2"/>
            <p:cNvGrpSpPr/>
            <p:nvPr/>
          </p:nvGrpSpPr>
          <p:grpSpPr>
            <a:xfrm>
              <a:off x="6003602" y="320362"/>
              <a:ext cx="377822" cy="637932"/>
              <a:chOff x="5593192" y="320400"/>
              <a:chExt cx="375344" cy="429729"/>
            </a:xfrm>
          </p:grpSpPr>
          <p:sp>
            <p:nvSpPr>
              <p:cNvPr id="322" name="Google Shape;322;p32"/>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4" name="Google Shape;324;p32"/>
          <p:cNvSpPr txBox="1">
            <a:spLocks noGrp="1"/>
          </p:cNvSpPr>
          <p:nvPr>
            <p:ph type="title"/>
          </p:nvPr>
        </p:nvSpPr>
        <p:spPr>
          <a:xfrm>
            <a:off x="2811300" y="1208300"/>
            <a:ext cx="5619300" cy="20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t>Hướng</a:t>
            </a:r>
            <a:r>
              <a:rPr lang="en-US" sz="3600" dirty="0"/>
              <a:t> </a:t>
            </a:r>
            <a:r>
              <a:rPr lang="en-US" sz="3600" dirty="0" err="1"/>
              <a:t>dẫn</a:t>
            </a:r>
            <a:r>
              <a:rPr lang="en-US" sz="3600" dirty="0"/>
              <a:t> </a:t>
            </a:r>
            <a:r>
              <a:rPr lang="en-US" sz="3600" dirty="0" err="1"/>
              <a:t>thiết</a:t>
            </a:r>
            <a:r>
              <a:rPr lang="en-US" sz="3600" dirty="0"/>
              <a:t> </a:t>
            </a:r>
            <a:r>
              <a:rPr lang="en-US" sz="3600" dirty="0" err="1"/>
              <a:t>kế</a:t>
            </a:r>
            <a:br>
              <a:rPr lang="en-US" sz="3600" dirty="0"/>
            </a:br>
            <a:r>
              <a:rPr lang="en-US" sz="3600" dirty="0" err="1"/>
              <a:t>Dịch</a:t>
            </a:r>
            <a:r>
              <a:rPr lang="en-US" sz="3600" dirty="0"/>
              <a:t> </a:t>
            </a:r>
            <a:r>
              <a:rPr lang="en-US" sz="3600" dirty="0" err="1"/>
              <a:t>vụ</a:t>
            </a:r>
            <a:r>
              <a:rPr lang="en-US" sz="3600" dirty="0"/>
              <a:t> REST</a:t>
            </a:r>
            <a:endParaRPr sz="3600" dirty="0"/>
          </a:p>
        </p:txBody>
      </p:sp>
      <p:sp>
        <p:nvSpPr>
          <p:cNvPr id="325" name="Google Shape;325;p32"/>
          <p:cNvSpPr txBox="1">
            <a:spLocks noGrp="1"/>
          </p:cNvSpPr>
          <p:nvPr>
            <p:ph type="subTitle" idx="1"/>
          </p:nvPr>
        </p:nvSpPr>
        <p:spPr>
          <a:xfrm>
            <a:off x="2811453" y="3828450"/>
            <a:ext cx="5619300" cy="7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Những điều nên làm và cần cân nhắc</a:t>
            </a:r>
          </a:p>
          <a:p>
            <a:pPr marL="0" lvl="0" indent="0" algn="ctr" rtl="0">
              <a:spcBef>
                <a:spcPts val="0"/>
              </a:spcBef>
              <a:spcAft>
                <a:spcPts val="0"/>
              </a:spcAft>
              <a:buNone/>
            </a:pPr>
            <a:r>
              <a:rPr lang="en" dirty="0"/>
              <a:t>khi thiết kế hợp đồng dịch vụ REST.</a:t>
            </a:r>
            <a:endParaRPr dirty="0"/>
          </a:p>
        </p:txBody>
      </p:sp>
      <p:sp>
        <p:nvSpPr>
          <p:cNvPr id="326" name="Google Shape;326;p32"/>
          <p:cNvSpPr txBox="1">
            <a:spLocks noGrp="1"/>
          </p:cNvSpPr>
          <p:nvPr>
            <p:ph type="title" idx="2"/>
          </p:nvPr>
        </p:nvSpPr>
        <p:spPr>
          <a:xfrm>
            <a:off x="713225" y="1208300"/>
            <a:ext cx="1858500" cy="13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7" name="Google Shape;327;p32"/>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2"/>
          <p:cNvGrpSpPr/>
          <p:nvPr/>
        </p:nvGrpSpPr>
        <p:grpSpPr>
          <a:xfrm>
            <a:off x="7350805" y="3466715"/>
            <a:ext cx="1044182" cy="325107"/>
            <a:chOff x="7373550" y="3682200"/>
            <a:chExt cx="923075" cy="287400"/>
          </a:xfrm>
        </p:grpSpPr>
        <p:cxnSp>
          <p:nvCxnSpPr>
            <p:cNvPr id="329" name="Google Shape;329;p32"/>
            <p:cNvCxnSpPr/>
            <p:nvPr/>
          </p:nvCxnSpPr>
          <p:spPr>
            <a:xfrm>
              <a:off x="7766325" y="3894625"/>
              <a:ext cx="156900" cy="0"/>
            </a:xfrm>
            <a:prstGeom prst="straightConnector1">
              <a:avLst/>
            </a:prstGeom>
            <a:noFill/>
            <a:ln w="28575" cap="flat" cmpd="sng">
              <a:solidFill>
                <a:schemeClr val="dk1"/>
              </a:solidFill>
              <a:prstDash val="solid"/>
              <a:round/>
              <a:headEnd type="none" w="med" len="med"/>
              <a:tailEnd type="none" w="med" len="med"/>
            </a:ln>
          </p:spPr>
        </p:cxnSp>
        <p:grpSp>
          <p:nvGrpSpPr>
            <p:cNvPr id="330" name="Google Shape;330;p32"/>
            <p:cNvGrpSpPr/>
            <p:nvPr/>
          </p:nvGrpSpPr>
          <p:grpSpPr>
            <a:xfrm>
              <a:off x="7373550" y="3682200"/>
              <a:ext cx="923075" cy="287400"/>
              <a:chOff x="7373550" y="3682200"/>
              <a:chExt cx="923075" cy="287400"/>
            </a:xfrm>
          </p:grpSpPr>
          <p:sp>
            <p:nvSpPr>
              <p:cNvPr id="331" name="Google Shape;331;p32"/>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32"/>
              <p:cNvCxnSpPr/>
              <p:nvPr/>
            </p:nvCxnSpPr>
            <p:spPr>
              <a:xfrm>
                <a:off x="7709975" y="3713975"/>
                <a:ext cx="0" cy="223800"/>
              </a:xfrm>
              <a:prstGeom prst="straightConnector1">
                <a:avLst/>
              </a:prstGeom>
              <a:noFill/>
              <a:ln w="28575" cap="flat" cmpd="sng">
                <a:solidFill>
                  <a:schemeClr val="dk1"/>
                </a:solidFill>
                <a:prstDash val="solid"/>
                <a:round/>
                <a:headEnd type="none" w="med" len="med"/>
                <a:tailEnd type="none" w="med" len="med"/>
              </a:ln>
            </p:spPr>
          </p:cxnSp>
          <p:cxnSp>
            <p:nvCxnSpPr>
              <p:cNvPr id="333" name="Google Shape;333;p32"/>
              <p:cNvCxnSpPr/>
              <p:nvPr/>
            </p:nvCxnSpPr>
            <p:spPr>
              <a:xfrm>
                <a:off x="7977700" y="3713975"/>
                <a:ext cx="0" cy="223800"/>
              </a:xfrm>
              <a:prstGeom prst="straightConnector1">
                <a:avLst/>
              </a:prstGeom>
              <a:noFill/>
              <a:ln w="28575" cap="flat" cmpd="sng">
                <a:solidFill>
                  <a:schemeClr val="dk1"/>
                </a:solidFill>
                <a:prstDash val="solid"/>
                <a:round/>
                <a:headEnd type="none" w="med" len="med"/>
                <a:tailEnd type="none" w="med" len="med"/>
              </a:ln>
            </p:spPr>
          </p:cxnSp>
          <p:sp>
            <p:nvSpPr>
              <p:cNvPr id="334" name="Google Shape;334;p32"/>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 name="Google Shape;335;p32"/>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2"/>
          <p:cNvGrpSpPr/>
          <p:nvPr/>
        </p:nvGrpSpPr>
        <p:grpSpPr>
          <a:xfrm>
            <a:off x="700807" y="3266184"/>
            <a:ext cx="1870961" cy="1342534"/>
            <a:chOff x="-1732475" y="3080875"/>
            <a:chExt cx="2445700" cy="1755175"/>
          </a:xfrm>
        </p:grpSpPr>
        <p:sp>
          <p:nvSpPr>
            <p:cNvPr id="340" name="Google Shape;340;p32"/>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11934" y="4700199"/>
              <a:ext cx="0" cy="135851"/>
            </a:xfrm>
            <a:custGeom>
              <a:avLst/>
              <a:gdLst/>
              <a:ahLst/>
              <a:cxnLst/>
              <a:rect l="l" t="t" r="r" b="b"/>
              <a:pathLst>
                <a:path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2"/>
          <p:cNvGrpSpPr/>
          <p:nvPr/>
        </p:nvGrpSpPr>
        <p:grpSpPr>
          <a:xfrm>
            <a:off x="713225" y="2703638"/>
            <a:ext cx="1858512" cy="360211"/>
            <a:chOff x="713225" y="2398925"/>
            <a:chExt cx="1858512" cy="360211"/>
          </a:xfrm>
        </p:grpSpPr>
        <p:sp>
          <p:nvSpPr>
            <p:cNvPr id="385" name="Google Shape;385;p32"/>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269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Lưu ý khi thiết kế hợp đồng đồng nhất</a:t>
            </a:r>
            <a:endParaRPr sz="2400" dirty="0"/>
          </a:p>
        </p:txBody>
      </p:sp>
      <p:sp>
        <p:nvSpPr>
          <p:cNvPr id="458" name="Google Shape;458;p36"/>
          <p:cNvSpPr txBox="1">
            <a:spLocks noGrp="1"/>
          </p:cNvSpPr>
          <p:nvPr>
            <p:ph type="subTitle" idx="1"/>
          </p:nvPr>
        </p:nvSpPr>
        <p:spPr>
          <a:xfrm>
            <a:off x="1470525" y="1145075"/>
            <a:ext cx="6953475"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Khi tạo hợp đồng thống nhất cho kho lưu trữ dịch vụ, chúng ta có trách nhiệm trang bị và giới hạn các tính năng của nó sao cho đáp ứng hiệu quả các yêu cầu và hạn chế của kho lưu trữ dịch vụ đó một cách xuyên suốt và hợp lý nhất.</a:t>
            </a:r>
            <a:endParaRPr dirty="0"/>
          </a:p>
        </p:txBody>
      </p:sp>
      <p:sp>
        <p:nvSpPr>
          <p:cNvPr id="459" name="Google Shape;459;p36"/>
          <p:cNvSpPr txBox="1">
            <a:spLocks noGrp="1"/>
          </p:cNvSpPr>
          <p:nvPr>
            <p:ph type="subTitle" idx="2"/>
          </p:nvPr>
        </p:nvSpPr>
        <p:spPr>
          <a:xfrm>
            <a:off x="1470524" y="2307900"/>
            <a:ext cx="6953467" cy="527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đặc điểm mặc định của kiến trúc công nghệ lấy </a:t>
            </a:r>
            <a:r>
              <a:rPr lang="vi-VN" dirty="0" err="1"/>
              <a:t>Web</a:t>
            </a:r>
            <a:r>
              <a:rPr lang="vi-VN" dirty="0"/>
              <a:t> làm trung tâm có thể cung cấp cơ sở hiệu quả cho hợp đồng thống nhất của kho lưu trữ dịch vụ, mặc dù các hình thức tiêu chuẩn hóa và tùy chỉnh bổ sung có thể được yêu cầu đối với kiến trúc kho dịch vụ phức tạp hơn.</a:t>
            </a:r>
            <a:endParaRPr dirty="0"/>
          </a:p>
        </p:txBody>
      </p:sp>
      <p:sp>
        <p:nvSpPr>
          <p:cNvPr id="461" name="Google Shape;461;p36"/>
          <p:cNvSpPr/>
          <p:nvPr/>
        </p:nvSpPr>
        <p:spPr>
          <a:xfrm>
            <a:off x="720000" y="1298349"/>
            <a:ext cx="522300" cy="522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1</a:t>
            </a:r>
            <a:endParaRPr sz="1500">
              <a:solidFill>
                <a:schemeClr val="dk1"/>
              </a:solidFill>
              <a:latin typeface="Lexend Deca SemiBold"/>
              <a:ea typeface="Lexend Deca SemiBold"/>
              <a:cs typeface="Lexend Deca SemiBold"/>
              <a:sym typeface="Lexend Deca SemiBold"/>
            </a:endParaRPr>
          </a:p>
        </p:txBody>
      </p:sp>
      <p:sp>
        <p:nvSpPr>
          <p:cNvPr id="462" name="Google Shape;462;p36"/>
          <p:cNvSpPr/>
          <p:nvPr/>
        </p:nvSpPr>
        <p:spPr>
          <a:xfrm>
            <a:off x="720008" y="2436758"/>
            <a:ext cx="522300" cy="522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2</a:t>
            </a:r>
            <a:endParaRPr sz="150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69648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2832997" y="460874"/>
            <a:ext cx="6229723" cy="4466725"/>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sz="4500"/>
              <a:t>Các dịch vụ API và các hợp đồng thiết kế với REST Service và Microservice </a:t>
            </a:r>
            <a:endParaRPr sz="4500"/>
          </a:p>
        </p:txBody>
      </p:sp>
      <p:sp>
        <p:nvSpPr>
          <p:cNvPr id="146" name="Google Shape;146;p2"/>
          <p:cNvSpPr txBox="1">
            <a:spLocks noGrp="1"/>
          </p:cNvSpPr>
          <p:nvPr>
            <p:ph type="title" idx="2"/>
          </p:nvPr>
        </p:nvSpPr>
        <p:spPr>
          <a:xfrm>
            <a:off x="0" y="1046558"/>
            <a:ext cx="2720340" cy="1504242"/>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Chapter</a:t>
            </a:r>
            <a:br>
              <a:rPr lang="en-US"/>
            </a:br>
            <a:r>
              <a:rPr lang="en-US"/>
              <a:t>09</a:t>
            </a:r>
            <a:endParaRPr/>
          </a:p>
        </p:txBody>
      </p:sp>
      <p:sp>
        <p:nvSpPr>
          <p:cNvPr id="147" name="Google Shape;147;p2"/>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2"/>
          <p:cNvGrpSpPr/>
          <p:nvPr/>
        </p:nvGrpSpPr>
        <p:grpSpPr>
          <a:xfrm>
            <a:off x="700807" y="3266184"/>
            <a:ext cx="1870961" cy="1342534"/>
            <a:chOff x="-1732475" y="3080875"/>
            <a:chExt cx="2445700" cy="1755175"/>
          </a:xfrm>
        </p:grpSpPr>
        <p:sp>
          <p:nvSpPr>
            <p:cNvPr id="152" name="Google Shape;152;p2"/>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2"/>
          <p:cNvGrpSpPr/>
          <p:nvPr/>
        </p:nvGrpSpPr>
        <p:grpSpPr>
          <a:xfrm>
            <a:off x="713225" y="2703638"/>
            <a:ext cx="1858512" cy="360211"/>
            <a:chOff x="713225" y="2398925"/>
            <a:chExt cx="1858512" cy="360211"/>
          </a:xfrm>
        </p:grpSpPr>
        <p:sp>
          <p:nvSpPr>
            <p:cNvPr id="197" name="Google Shape;197;p2"/>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err="1"/>
              <a:t>Thiết</a:t>
            </a:r>
            <a:r>
              <a:rPr lang="en-US" sz="2400" dirty="0"/>
              <a:t> </a:t>
            </a:r>
            <a:r>
              <a:rPr lang="en-US" sz="2400" dirty="0" err="1"/>
              <a:t>kế</a:t>
            </a:r>
            <a:r>
              <a:rPr lang="en-US" sz="2400" dirty="0"/>
              <a:t> và chuẩn </a:t>
            </a:r>
            <a:r>
              <a:rPr lang="en-US" sz="2400" dirty="0" err="1"/>
              <a:t>hóa</a:t>
            </a:r>
            <a:r>
              <a:rPr lang="en-US" sz="2400" dirty="0"/>
              <a:t> </a:t>
            </a:r>
            <a:r>
              <a:rPr lang="en-US" sz="2400" dirty="0" err="1"/>
              <a:t>các</a:t>
            </a:r>
            <a:r>
              <a:rPr lang="en-US" sz="2400" dirty="0"/>
              <a:t> </a:t>
            </a:r>
            <a:r>
              <a:rPr lang="en-US" sz="2400" dirty="0" err="1"/>
              <a:t>phương</a:t>
            </a:r>
            <a:r>
              <a:rPr lang="en-US" sz="2400" dirty="0"/>
              <a:t> </a:t>
            </a:r>
            <a:r>
              <a:rPr lang="en-US" sz="2400" dirty="0" err="1"/>
              <a:t>thức</a:t>
            </a:r>
            <a:endParaRPr lang="vi-VN" sz="2400" dirty="0"/>
          </a:p>
        </p:txBody>
      </p:sp>
      <p:sp>
        <p:nvSpPr>
          <p:cNvPr id="754" name="Google Shape;754;p47"/>
          <p:cNvSpPr txBox="1">
            <a:spLocks noGrp="1"/>
          </p:cNvSpPr>
          <p:nvPr>
            <p:ph type="subTitle" idx="1"/>
          </p:nvPr>
        </p:nvSpPr>
        <p:spPr>
          <a:xfrm>
            <a:off x="4620900" y="1203600"/>
            <a:ext cx="3803100" cy="2736300"/>
          </a:xfrm>
          <a:prstGeom prst="rect">
            <a:avLst/>
          </a:prstGeom>
        </p:spPr>
        <p:txBody>
          <a:bodyPr spcFirstLastPara="1" wrap="square" lIns="91425" tIns="91425" rIns="91425" bIns="91425" anchor="t" anchorCtr="0">
            <a:noAutofit/>
          </a:bodyPr>
          <a:lstStyle/>
          <a:p>
            <a:pPr marL="314325" lvl="0" indent="-317500" algn="l" rtl="0">
              <a:lnSpc>
                <a:spcPct val="115000"/>
              </a:lnSpc>
              <a:spcBef>
                <a:spcPts val="0"/>
              </a:spcBef>
              <a:spcAft>
                <a:spcPts val="0"/>
              </a:spcAft>
              <a:buSzPts val="1400"/>
              <a:buChar char="●"/>
            </a:pPr>
            <a:r>
              <a:rPr lang="vi-VN" dirty="0"/>
              <a:t>Tuy rằng số lượng phương thức trong hợp đồng thống nhất nên được tối thiểu hóa, </a:t>
            </a:r>
            <a:r>
              <a:rPr lang="vi-VN" b="1" dirty="0"/>
              <a:t>các phương thức nên và cần được thêm vào </a:t>
            </a:r>
            <a:r>
              <a:rPr lang="vi-VN" dirty="0"/>
              <a:t>khi cần có sự tương tác với kho dịch vụ.</a:t>
            </a:r>
          </a:p>
        </p:txBody>
      </p:sp>
      <p:sp>
        <p:nvSpPr>
          <p:cNvPr id="755" name="Google Shape;755;p47"/>
          <p:cNvSpPr txBox="1">
            <a:spLocks noGrp="1"/>
          </p:cNvSpPr>
          <p:nvPr>
            <p:ph type="subTitle" idx="2"/>
          </p:nvPr>
        </p:nvSpPr>
        <p:spPr>
          <a:xfrm>
            <a:off x="712594" y="1203600"/>
            <a:ext cx="3725400" cy="2736300"/>
          </a:xfrm>
          <a:prstGeom prst="rect">
            <a:avLst/>
          </a:prstGeom>
        </p:spPr>
        <p:txBody>
          <a:bodyPr spcFirstLastPara="1" wrap="square" lIns="91425" tIns="91425" rIns="91425" bIns="91425" anchor="t" anchorCtr="0">
            <a:noAutofit/>
          </a:bodyPr>
          <a:lstStyle/>
          <a:p>
            <a:pPr marL="257175" lvl="0" indent="-317500" algn="just" rtl="0">
              <a:lnSpc>
                <a:spcPct val="115000"/>
              </a:lnSpc>
              <a:spcBef>
                <a:spcPts val="0"/>
              </a:spcBef>
              <a:spcAft>
                <a:spcPts val="0"/>
              </a:spcAft>
              <a:buSzPts val="1400"/>
              <a:buChar char="●"/>
            </a:pPr>
            <a:r>
              <a:rPr lang="vi-VN" dirty="0"/>
              <a:t>Các phương thức được tập trung hóa như một phần của hợp đồng thống nhất để đảm bảo rằng </a:t>
            </a:r>
            <a:r>
              <a:rPr lang="vi-VN" b="1" dirty="0"/>
              <a:t>luôn có một số cách nhỏ</a:t>
            </a:r>
            <a:r>
              <a:rPr lang="vi-VN" dirty="0"/>
              <a:t> để di chuyển thông tin trong kho dịch vụ cụ thể, và người tiêu dùng dịch vụ hiện tại sẽ </a:t>
            </a:r>
            <a:r>
              <a:rPr lang="vi-VN" b="1" dirty="0"/>
              <a:t>làm việc chính xác với các dịch vụ mới hoặc đã được sửa đổi </a:t>
            </a:r>
            <a:r>
              <a:rPr lang="vi-VN" dirty="0"/>
              <a:t>khi chúng được thêm vào kho.</a:t>
            </a:r>
          </a:p>
          <a:p>
            <a:pPr marL="257175" lvl="0" indent="-317500" algn="l" rtl="0">
              <a:lnSpc>
                <a:spcPct val="115000"/>
              </a:lnSpc>
              <a:spcBef>
                <a:spcPts val="1600"/>
              </a:spcBef>
              <a:spcAft>
                <a:spcPts val="0"/>
              </a:spcAft>
              <a:buSzPts val="1400"/>
              <a:buChar char="●"/>
            </a:pPr>
            <a:endParaRPr dirty="0"/>
          </a:p>
        </p:txBody>
      </p:sp>
    </p:spTree>
    <p:extLst>
      <p:ext uri="{BB962C8B-B14F-4D97-AF65-F5344CB8AC3E}">
        <p14:creationId xmlns:p14="http://schemas.microsoft.com/office/powerpoint/2010/main" val="86724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5"/>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Thiết kế và chuẩn hóa các phương thức</a:t>
            </a:r>
            <a:endParaRPr sz="3400" dirty="0"/>
          </a:p>
        </p:txBody>
      </p:sp>
      <p:sp>
        <p:nvSpPr>
          <p:cNvPr id="440" name="Google Shape;440;p35"/>
          <p:cNvSpPr txBox="1"/>
          <p:nvPr/>
        </p:nvSpPr>
        <p:spPr>
          <a:xfrm>
            <a:off x="865973" y="1298050"/>
            <a:ext cx="2281200" cy="14505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vi-VN" dirty="0">
                <a:solidFill>
                  <a:schemeClr val="dk1"/>
                </a:solidFill>
                <a:latin typeface="Rubik"/>
                <a:ea typeface="Rubik"/>
                <a:cs typeface="Rubik"/>
                <a:sym typeface="Rubik"/>
              </a:rPr>
              <a:t>HTTP có sẵn các phương thức cơ bản (GET, POST, PUT, DELETE,…), được sử dụng rộng rãi.</a:t>
            </a:r>
          </a:p>
          <a:p>
            <a:pPr marL="0" lvl="0" indent="0" algn="r" rtl="0">
              <a:lnSpc>
                <a:spcPct val="115000"/>
              </a:lnSpc>
              <a:spcBef>
                <a:spcPts val="0"/>
              </a:spcBef>
              <a:spcAft>
                <a:spcPts val="0"/>
              </a:spcAft>
              <a:buNone/>
            </a:pPr>
            <a:endParaRPr lang="vi-VN" dirty="0">
              <a:solidFill>
                <a:schemeClr val="dk1"/>
              </a:solidFill>
              <a:latin typeface="Rubik"/>
              <a:ea typeface="Rubik"/>
              <a:cs typeface="Rubik"/>
              <a:sym typeface="Rubik"/>
            </a:endParaRPr>
          </a:p>
          <a:p>
            <a:pPr marL="0" lvl="0" indent="0" algn="r" rtl="0">
              <a:lnSpc>
                <a:spcPct val="115000"/>
              </a:lnSpc>
              <a:spcBef>
                <a:spcPts val="0"/>
              </a:spcBef>
              <a:spcAft>
                <a:spcPts val="0"/>
              </a:spcAft>
              <a:buNone/>
            </a:pPr>
            <a:r>
              <a:rPr lang="vi-VN" dirty="0">
                <a:solidFill>
                  <a:schemeClr val="dk1"/>
                </a:solidFill>
                <a:latin typeface="Rubik"/>
                <a:ea typeface="Rubik"/>
                <a:cs typeface="Rubik"/>
                <a:sym typeface="Rubik"/>
              </a:rPr>
              <a:t>HTTP cũng hỗ trợ các phương thức mở rộng, </a:t>
            </a:r>
            <a:r>
              <a:rPr lang="vi-VN" dirty="0" err="1">
                <a:solidFill>
                  <a:schemeClr val="dk1"/>
                </a:solidFill>
                <a:latin typeface="Rubik"/>
                <a:ea typeface="Rubik"/>
                <a:cs typeface="Rubik"/>
                <a:sym typeface="Rubik"/>
              </a:rPr>
              <a:t>header</a:t>
            </a:r>
            <a:r>
              <a:rPr lang="vi-VN" dirty="0">
                <a:solidFill>
                  <a:schemeClr val="dk1"/>
                </a:solidFill>
                <a:latin typeface="Rubik"/>
                <a:ea typeface="Rubik"/>
                <a:cs typeface="Rubik"/>
                <a:sym typeface="Rubik"/>
              </a:rPr>
              <a:t> tùy chỉnh và một số tùy biến khác.</a:t>
            </a:r>
          </a:p>
          <a:p>
            <a:pPr marL="0" lvl="0" indent="0" algn="r" rtl="0">
              <a:lnSpc>
                <a:spcPct val="115000"/>
              </a:lnSpc>
              <a:spcBef>
                <a:spcPts val="0"/>
              </a:spcBef>
              <a:spcAft>
                <a:spcPts val="0"/>
              </a:spcAft>
              <a:buNone/>
            </a:pPr>
            <a:endParaRPr lang="vi-VN" dirty="0">
              <a:solidFill>
                <a:schemeClr val="dk1"/>
              </a:solidFill>
              <a:latin typeface="Rubik"/>
              <a:ea typeface="Rubik"/>
              <a:cs typeface="Rubik"/>
              <a:sym typeface="Rubik"/>
            </a:endParaRPr>
          </a:p>
        </p:txBody>
      </p:sp>
      <p:sp>
        <p:nvSpPr>
          <p:cNvPr id="441" name="Google Shape;441;p35"/>
          <p:cNvSpPr/>
          <p:nvPr/>
        </p:nvSpPr>
        <p:spPr>
          <a:xfrm rot="5400000" flipH="1">
            <a:off x="2175413" y="2471338"/>
            <a:ext cx="1997523" cy="14100"/>
          </a:xfrm>
          <a:custGeom>
            <a:avLst/>
            <a:gdLst/>
            <a:ahLst/>
            <a:cxnLst/>
            <a:rect l="l" t="t" r="r" b="b"/>
            <a:pathLst>
              <a:path w="5962" h="1" fill="none" extrusionOk="0">
                <a:moveTo>
                  <a:pt x="0" y="1"/>
                </a:moveTo>
                <a:lnTo>
                  <a:pt x="5962"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txBox="1"/>
          <p:nvPr/>
        </p:nvSpPr>
        <p:spPr>
          <a:xfrm>
            <a:off x="4117469" y="2327650"/>
            <a:ext cx="1685100" cy="84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VN" dirty="0">
                <a:solidFill>
                  <a:schemeClr val="dk1"/>
                </a:solidFill>
                <a:latin typeface="Rubik"/>
                <a:ea typeface="Rubik"/>
                <a:cs typeface="Rubik"/>
                <a:sym typeface="Rubik"/>
              </a:rPr>
              <a:t>Một số hành động yêu cầu đúng loại </a:t>
            </a:r>
            <a:r>
              <a:rPr lang="vi-VN" dirty="0" err="1">
                <a:solidFill>
                  <a:schemeClr val="dk1"/>
                </a:solidFill>
                <a:latin typeface="Rubik"/>
                <a:ea typeface="Rubik"/>
                <a:cs typeface="Rubik"/>
                <a:sym typeface="Rubik"/>
              </a:rPr>
              <a:t>request</a:t>
            </a:r>
            <a:r>
              <a:rPr lang="vi-VN" dirty="0">
                <a:solidFill>
                  <a:schemeClr val="dk1"/>
                </a:solidFill>
                <a:latin typeface="Rubik"/>
                <a:ea typeface="Rubik"/>
                <a:cs typeface="Rubik"/>
                <a:sym typeface="Rubik"/>
              </a:rPr>
              <a:t>, chẳng hạn việc đăng ký bản tin</a:t>
            </a:r>
            <a:endParaRPr dirty="0">
              <a:solidFill>
                <a:schemeClr val="dk1"/>
              </a:solidFill>
              <a:latin typeface="Rubik"/>
              <a:ea typeface="Rubik"/>
              <a:cs typeface="Rubik"/>
              <a:sym typeface="Rubik"/>
            </a:endParaRPr>
          </a:p>
        </p:txBody>
      </p:sp>
      <p:sp>
        <p:nvSpPr>
          <p:cNvPr id="445" name="Google Shape;445;p35"/>
          <p:cNvSpPr txBox="1"/>
          <p:nvPr/>
        </p:nvSpPr>
        <p:spPr>
          <a:xfrm>
            <a:off x="5869481" y="2327650"/>
            <a:ext cx="1685100" cy="84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vi-VN" dirty="0">
                <a:solidFill>
                  <a:schemeClr val="dk1"/>
                </a:solidFill>
                <a:latin typeface="Rubik"/>
                <a:ea typeface="Rubik"/>
                <a:cs typeface="Rubik"/>
                <a:sym typeface="Rubik"/>
              </a:rPr>
              <a:t>Yêu cầu không bỏ qua thông tin trong </a:t>
            </a:r>
            <a:r>
              <a:rPr lang="vi-VN" dirty="0" err="1">
                <a:solidFill>
                  <a:schemeClr val="dk1"/>
                </a:solidFill>
                <a:latin typeface="Rubik"/>
                <a:ea typeface="Rubik"/>
                <a:cs typeface="Rubik"/>
                <a:sym typeface="Rubik"/>
              </a:rPr>
              <a:t>metadata</a:t>
            </a:r>
            <a:r>
              <a:rPr lang="vi-VN" dirty="0">
                <a:solidFill>
                  <a:schemeClr val="dk1"/>
                </a:solidFill>
                <a:latin typeface="Rubik"/>
                <a:ea typeface="Rubik"/>
                <a:cs typeface="Rubik"/>
                <a:sym typeface="Rubik"/>
              </a:rPr>
              <a:t> của </a:t>
            </a:r>
            <a:r>
              <a:rPr lang="vi-VN" dirty="0" err="1">
                <a:solidFill>
                  <a:schemeClr val="dk1"/>
                </a:solidFill>
                <a:latin typeface="Rubik"/>
                <a:ea typeface="Rubik"/>
                <a:cs typeface="Rubik"/>
                <a:sym typeface="Rubik"/>
              </a:rPr>
              <a:t>request</a:t>
            </a:r>
            <a:endParaRPr dirty="0">
              <a:solidFill>
                <a:schemeClr val="dk1"/>
              </a:solidFill>
              <a:latin typeface="Rubik"/>
              <a:ea typeface="Rubik"/>
              <a:cs typeface="Rubik"/>
              <a:sym typeface="Rubik"/>
            </a:endParaRPr>
          </a:p>
        </p:txBody>
      </p:sp>
      <p:sp>
        <p:nvSpPr>
          <p:cNvPr id="448" name="Google Shape;448;p35"/>
          <p:cNvSpPr/>
          <p:nvPr/>
        </p:nvSpPr>
        <p:spPr>
          <a:xfrm>
            <a:off x="6467981"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dk1"/>
                </a:solidFill>
                <a:latin typeface="Lexend Deca"/>
                <a:ea typeface="Lexend Deca"/>
                <a:cs typeface="Lexend Deca"/>
                <a:sym typeface="Lexend Deca"/>
              </a:rPr>
              <a:t>2</a:t>
            </a:r>
            <a:endParaRPr sz="1500" dirty="0">
              <a:solidFill>
                <a:schemeClr val="dk1"/>
              </a:solidFill>
              <a:latin typeface="Lexend Deca"/>
              <a:ea typeface="Lexend Deca"/>
              <a:cs typeface="Lexend Deca"/>
              <a:sym typeface="Lexend Deca"/>
            </a:endParaRPr>
          </a:p>
        </p:txBody>
      </p:sp>
      <p:sp>
        <p:nvSpPr>
          <p:cNvPr id="450" name="Google Shape;450;p35"/>
          <p:cNvSpPr/>
          <p:nvPr/>
        </p:nvSpPr>
        <p:spPr>
          <a:xfrm>
            <a:off x="4715969"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500" dirty="0">
                <a:solidFill>
                  <a:schemeClr val="dk1"/>
                </a:solidFill>
                <a:latin typeface="Lexend Deca"/>
                <a:ea typeface="Lexend Deca"/>
                <a:cs typeface="Lexend Deca"/>
                <a:sym typeface="Lexend Deca"/>
              </a:rPr>
              <a:t>1</a:t>
            </a:r>
            <a:endParaRPr sz="1500" dirty="0">
              <a:solidFill>
                <a:schemeClr val="dk1"/>
              </a:solidFill>
              <a:latin typeface="Lexend Deca"/>
              <a:ea typeface="Lexend Deca"/>
              <a:cs typeface="Lexend Deca"/>
              <a:sym typeface="Lexend Deca"/>
            </a:endParaRPr>
          </a:p>
        </p:txBody>
      </p:sp>
      <p:sp>
        <p:nvSpPr>
          <p:cNvPr id="451" name="Google Shape;451;p35"/>
          <p:cNvSpPr/>
          <p:nvPr/>
        </p:nvSpPr>
        <p:spPr>
          <a:xfrm rot="10800000" flipH="1">
            <a:off x="3478850" y="3835950"/>
            <a:ext cx="4703750" cy="67825"/>
          </a:xfrm>
          <a:custGeom>
            <a:avLst/>
            <a:gdLst/>
            <a:ahLst/>
            <a:cxnLst/>
            <a:rect l="l" t="t" r="r" b="b"/>
            <a:pathLst>
              <a:path w="5962" h="1" fill="none" extrusionOk="0">
                <a:moveTo>
                  <a:pt x="0" y="1"/>
                </a:moveTo>
                <a:lnTo>
                  <a:pt x="5962" y="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txBox="1"/>
          <p:nvPr/>
        </p:nvSpPr>
        <p:spPr>
          <a:xfrm>
            <a:off x="3265414" y="3962800"/>
            <a:ext cx="5074309" cy="448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vi-VN" sz="1800" dirty="0">
                <a:solidFill>
                  <a:schemeClr val="dk1"/>
                </a:solidFill>
                <a:latin typeface="Lexend Deca SemiBold"/>
                <a:ea typeface="Lexend Deca SemiBold"/>
                <a:cs typeface="Lexend Deca SemiBold"/>
                <a:sym typeface="Lexend Deca SemiBold"/>
              </a:rPr>
              <a:t>Khi nào thì nên dùng phương thức mở rộng?</a:t>
            </a:r>
            <a:endParaRPr sz="1800" dirty="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43652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Thiết kế và chuẩn hóa HTTP </a:t>
            </a:r>
            <a:r>
              <a:rPr lang="vi-VN" sz="2800" dirty="0" err="1"/>
              <a:t>Header</a:t>
            </a:r>
            <a:endParaRPr sz="2800" dirty="0"/>
          </a:p>
        </p:txBody>
      </p:sp>
      <p:sp>
        <p:nvSpPr>
          <p:cNvPr id="396" name="Google Shape;396;p33"/>
          <p:cNvSpPr txBox="1">
            <a:spLocks noGrp="1"/>
          </p:cNvSpPr>
          <p:nvPr>
            <p:ph type="subTitle" idx="1"/>
          </p:nvPr>
        </p:nvSpPr>
        <p:spPr>
          <a:xfrm>
            <a:off x="720000" y="1353601"/>
            <a:ext cx="7704000" cy="298628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a:t>Do nhấn mạnh vào việc kết hợp một tập hợp các dịch vụ với nhau để tự động hóa chung một tác vụ nhất định trong thời gian chạy, thông báo thường cần cung cấp một loạt thông tin tiêu đề liên quan đến cách xử lý thông báo bởi các đại lý dịch vụ trung gian và các dịch vụ dọc theo đường dẫn thông báo của nó.</a:t>
            </a:r>
          </a:p>
          <a:p>
            <a:pPr marL="285750" lvl="0" indent="-285750" algn="l" rtl="0">
              <a:spcBef>
                <a:spcPts val="0"/>
              </a:spcBef>
              <a:spcAft>
                <a:spcPts val="0"/>
              </a:spcAft>
              <a:buFont typeface="Arial" panose="020B0604020202020204" pitchFamily="34" charset="0"/>
              <a:buChar char="•"/>
            </a:pPr>
            <a:r>
              <a:rPr lang="vi-VN" dirty="0" err="1"/>
              <a:t>Header</a:t>
            </a:r>
            <a:r>
              <a:rPr lang="vi-VN" dirty="0"/>
              <a:t> HTTP có sẵn có thể được sử dụng theo một số cách:</a:t>
            </a:r>
          </a:p>
          <a:p>
            <a:pPr marL="742950" lvl="1" indent="-285750">
              <a:buFont typeface="Arial" panose="020B0604020202020204" pitchFamily="34" charset="0"/>
              <a:buChar char="•"/>
            </a:pPr>
            <a:r>
              <a:rPr lang="vi-VN" dirty="0"/>
              <a:t>Để thêm các tham số liên quan đến một phương thức yêu cầu thay thế cho việc sử dụng các chuỗi truy vấn để biểu thị các tham số trong URL.</a:t>
            </a:r>
          </a:p>
          <a:p>
            <a:pPr marL="742950" lvl="1" indent="-285750">
              <a:buFont typeface="Arial" panose="020B0604020202020204" pitchFamily="34" charset="0"/>
              <a:buChar char="•"/>
            </a:pPr>
            <a:r>
              <a:rPr lang="vi-VN" dirty="0"/>
              <a:t>Để thêm các tham số liên quan đến mã phản hồi.</a:t>
            </a:r>
          </a:p>
          <a:p>
            <a:pPr marL="742950" lvl="1" indent="-285750">
              <a:buFont typeface="Arial" panose="020B0604020202020204" pitchFamily="34" charset="0"/>
              <a:buChar char="•"/>
            </a:pPr>
            <a:r>
              <a:rPr lang="vi-VN" dirty="0"/>
              <a:t>Để truyền đạt thông tin chung về dịch vụ hoặc người sử dụng.</a:t>
            </a:r>
          </a:p>
          <a:p>
            <a:pPr marL="285750" indent="-285750">
              <a:buFont typeface="Arial" panose="020B0604020202020204" pitchFamily="34" charset="0"/>
              <a:buChar char="•"/>
            </a:pPr>
            <a:r>
              <a:rPr lang="vi-VN" dirty="0"/>
              <a:t>Loại </a:t>
            </a:r>
            <a:r>
              <a:rPr lang="vi-VN" dirty="0" err="1"/>
              <a:t>metadata</a:t>
            </a:r>
            <a:r>
              <a:rPr lang="vi-VN"/>
              <a:t> chung </a:t>
            </a:r>
            <a:r>
              <a:rPr lang="vi-VN" dirty="0"/>
              <a:t>này có thể được sử dụng cùng với bất kỳ phương thức HTTP nào.</a:t>
            </a:r>
            <a:endParaRPr dirty="0"/>
          </a:p>
        </p:txBody>
      </p:sp>
    </p:spTree>
    <p:extLst>
      <p:ext uri="{BB962C8B-B14F-4D97-AF65-F5344CB8AC3E}">
        <p14:creationId xmlns:p14="http://schemas.microsoft.com/office/powerpoint/2010/main" val="73719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t>Thiết kế và chuẩn hóa HTTP </a:t>
            </a:r>
            <a:r>
              <a:rPr lang="vi-VN" sz="2800" dirty="0" err="1"/>
              <a:t>Header</a:t>
            </a:r>
            <a:endParaRPr sz="2800" dirty="0"/>
          </a:p>
        </p:txBody>
      </p:sp>
      <p:sp>
        <p:nvSpPr>
          <p:cNvPr id="700" name="Google Shape;700;p43"/>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p>
            <a:pPr marL="342900" lvl="0" indent="-317500" algn="l" rtl="0">
              <a:lnSpc>
                <a:spcPct val="115000"/>
              </a:lnSpc>
              <a:spcBef>
                <a:spcPts val="0"/>
              </a:spcBef>
              <a:spcAft>
                <a:spcPts val="0"/>
              </a:spcAft>
              <a:buClr>
                <a:schemeClr val="accent1"/>
              </a:buClr>
              <a:buSzPts val="1400"/>
              <a:buFont typeface="Rubik"/>
              <a:buChar char="●"/>
            </a:pPr>
            <a:r>
              <a:rPr lang="en-US" dirty="0"/>
              <a:t>HTTP header </a:t>
            </a:r>
            <a:r>
              <a:rPr lang="en-US" dirty="0" err="1"/>
              <a:t>còn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thêm</a:t>
            </a:r>
            <a:r>
              <a:rPr lang="en-US" dirty="0"/>
              <a:t> metadata chi </a:t>
            </a:r>
            <a:r>
              <a:rPr lang="en-US" dirty="0" err="1"/>
              <a:t>tiết</a:t>
            </a:r>
            <a:r>
              <a:rPr lang="en-US" dirty="0"/>
              <a:t> -&gt; </a:t>
            </a:r>
            <a:r>
              <a:rPr lang="en-US" dirty="0" err="1"/>
              <a:t>cần</a:t>
            </a:r>
            <a:r>
              <a:rPr lang="en-US" dirty="0"/>
              <a:t> </a:t>
            </a:r>
            <a:r>
              <a:rPr lang="en-US" dirty="0" err="1"/>
              <a:t>sử</a:t>
            </a:r>
            <a:r>
              <a:rPr lang="en-US" dirty="0"/>
              <a:t> </a:t>
            </a:r>
            <a:r>
              <a:rPr lang="en-US" dirty="0" err="1"/>
              <a:t>dụng</a:t>
            </a:r>
            <a:r>
              <a:rPr lang="en-US" dirty="0"/>
              <a:t> header </a:t>
            </a:r>
            <a:r>
              <a:rPr lang="en-US" dirty="0" err="1"/>
              <a:t>tùy</a:t>
            </a:r>
            <a:r>
              <a:rPr lang="en-US" dirty="0"/>
              <a:t> </a:t>
            </a:r>
            <a:r>
              <a:rPr lang="en-US" dirty="0" err="1"/>
              <a:t>biến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Khi giới thiệu các HTTP </a:t>
            </a:r>
            <a:r>
              <a:rPr lang="en-US" dirty="0"/>
              <a:t>header </a:t>
            </a:r>
            <a:r>
              <a:rPr lang="vi-VN" dirty="0"/>
              <a:t>tùy chỉnh mà các dịch vụ có thể bỏ qua, các phương thức HTTP thông thường có thể được sử dụng một cách an toàn</a:t>
            </a:r>
            <a:r>
              <a:rPr lang="en-US" dirty="0"/>
              <a:t> -&gt; </a:t>
            </a:r>
            <a:r>
              <a:rPr lang="en-US" dirty="0" err="1"/>
              <a:t>tạo</a:t>
            </a:r>
            <a:r>
              <a:rPr lang="en-US" dirty="0"/>
              <a:t> </a:t>
            </a:r>
            <a:r>
              <a:rPr lang="en-US" dirty="0" err="1"/>
              <a:t>tính</a:t>
            </a:r>
            <a:r>
              <a:rPr lang="en-US" dirty="0"/>
              <a:t> </a:t>
            </a:r>
            <a:r>
              <a:rPr lang="en-US" dirty="0" err="1"/>
              <a:t>tương</a:t>
            </a:r>
            <a:r>
              <a:rPr lang="en-US" dirty="0"/>
              <a:t> </a:t>
            </a:r>
            <a:r>
              <a:rPr lang="en-US" dirty="0" err="1"/>
              <a:t>thích</a:t>
            </a:r>
            <a:r>
              <a:rPr lang="en-US" dirty="0"/>
              <a:t> </a:t>
            </a:r>
            <a:r>
              <a:rPr lang="en-US" dirty="0" err="1"/>
              <a:t>ngược</a:t>
            </a:r>
            <a:r>
              <a:rPr lang="en-US" dirty="0"/>
              <a:t> </a:t>
            </a:r>
            <a:r>
              <a:rPr lang="en-US" dirty="0" err="1"/>
              <a:t>khi</a:t>
            </a:r>
            <a:r>
              <a:rPr lang="en-US" dirty="0"/>
              <a:t> </a:t>
            </a:r>
            <a:r>
              <a:rPr lang="en-US" dirty="0" err="1"/>
              <a:t>tạo</a:t>
            </a:r>
            <a:r>
              <a:rPr lang="en-US" dirty="0"/>
              <a:t> </a:t>
            </a:r>
            <a:r>
              <a:rPr lang="en-US" dirty="0" err="1"/>
              <a:t>các</a:t>
            </a:r>
            <a:r>
              <a:rPr lang="en-US" dirty="0"/>
              <a:t> </a:t>
            </a:r>
            <a:r>
              <a:rPr lang="en-US" dirty="0" err="1"/>
              <a:t>kiểu</a:t>
            </a:r>
            <a:r>
              <a:rPr lang="en-US" dirty="0"/>
              <a:t> </a:t>
            </a:r>
            <a:r>
              <a:rPr lang="en-US" dirty="0" err="1"/>
              <a:t>thông</a:t>
            </a:r>
            <a:r>
              <a:rPr lang="en-US" dirty="0"/>
              <a:t> </a:t>
            </a:r>
            <a:r>
              <a:rPr lang="en-US" dirty="0" err="1"/>
              <a:t>báo</a:t>
            </a:r>
            <a:r>
              <a:rPr lang="en-US" dirty="0"/>
              <a:t> </a:t>
            </a:r>
            <a:r>
              <a:rPr lang="en-US" dirty="0" err="1"/>
              <a:t>mới</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kiểu</a:t>
            </a:r>
            <a:r>
              <a:rPr lang="en-US" dirty="0"/>
              <a:t> </a:t>
            </a:r>
            <a:r>
              <a:rPr lang="en-US" dirty="0" err="1"/>
              <a:t>đã</a:t>
            </a:r>
            <a:r>
              <a:rPr lang="en-US" dirty="0"/>
              <a:t> </a:t>
            </a:r>
            <a:r>
              <a:rPr lang="en-US" dirty="0" err="1"/>
              <a:t>có</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Các phương thức HTTP mới có thể được giới thiệu để thực thi nội dung phải hiểu bằng cách yêu cầu các dịch vụ phải được thiết kế để hỗ trợ phương thức tùy chỉnh hoặc từ chối hoàn toàn nỗ lực gọi phương thức</a:t>
            </a:r>
            <a:r>
              <a:rPr lang="en-US" dirty="0"/>
              <a:t> -&gt; </a:t>
            </a:r>
            <a:r>
              <a:rPr lang="en-US" dirty="0" err="1"/>
              <a:t>tạo</a:t>
            </a:r>
            <a:r>
              <a:rPr lang="en-US" dirty="0"/>
              <a:t> header Must-Understand </a:t>
            </a:r>
            <a:r>
              <a:rPr lang="en-US" dirty="0" err="1"/>
              <a:t>giống</a:t>
            </a:r>
            <a:r>
              <a:rPr lang="en-US" dirty="0"/>
              <a:t> header Connections </a:t>
            </a:r>
            <a:r>
              <a:rPr lang="en-US" dirty="0" err="1"/>
              <a:t>đang</a:t>
            </a:r>
            <a:r>
              <a:rPr lang="en-US" dirty="0"/>
              <a:t> </a:t>
            </a:r>
            <a:r>
              <a:rPr lang="en-US" dirty="0" err="1"/>
              <a:t>có</a:t>
            </a:r>
            <a:r>
              <a:rPr lang="en-US" dirty="0"/>
              <a:t>, </a:t>
            </a:r>
            <a:r>
              <a:rPr lang="en-US" dirty="0" err="1"/>
              <a:t>liệt</a:t>
            </a:r>
            <a:r>
              <a:rPr lang="en-US" dirty="0"/>
              <a:t> </a:t>
            </a:r>
            <a:r>
              <a:rPr lang="en-US" dirty="0" err="1"/>
              <a:t>kê</a:t>
            </a:r>
            <a:r>
              <a:rPr lang="en-US" dirty="0"/>
              <a:t> </a:t>
            </a:r>
            <a:r>
              <a:rPr lang="en-US" dirty="0" err="1"/>
              <a:t>toàn</a:t>
            </a:r>
            <a:r>
              <a:rPr lang="en-US" dirty="0"/>
              <a:t> </a:t>
            </a:r>
            <a:r>
              <a:rPr lang="en-US" dirty="0" err="1"/>
              <a:t>bộ</a:t>
            </a:r>
            <a:r>
              <a:rPr lang="en-US" dirty="0"/>
              <a:t> header </a:t>
            </a:r>
            <a:r>
              <a:rPr lang="en-US" dirty="0" err="1"/>
              <a:t>mà</a:t>
            </a:r>
            <a:r>
              <a:rPr lang="en-US" dirty="0"/>
              <a:t> </a:t>
            </a:r>
            <a:r>
              <a:rPr lang="en-US" dirty="0" err="1"/>
              <a:t>phía</a:t>
            </a:r>
            <a:r>
              <a:rPr lang="en-US" dirty="0"/>
              <a:t> </a:t>
            </a:r>
            <a:r>
              <a:rPr lang="en-US" dirty="0" err="1"/>
              <a:t>nhận</a:t>
            </a:r>
            <a:r>
              <a:rPr lang="en-US" dirty="0"/>
              <a:t> </a:t>
            </a:r>
            <a:r>
              <a:rPr lang="en-US" dirty="0" err="1"/>
              <a:t>thông</a:t>
            </a:r>
            <a:r>
              <a:rPr lang="en-US" dirty="0"/>
              <a:t> tin </a:t>
            </a:r>
            <a:r>
              <a:rPr lang="en-US" dirty="0" err="1"/>
              <a:t>phải</a:t>
            </a:r>
            <a:r>
              <a:rPr lang="en-US" dirty="0"/>
              <a:t> </a:t>
            </a:r>
            <a:r>
              <a:rPr lang="en-US" dirty="0" err="1"/>
              <a:t>hiểu</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en-US" dirty="0" err="1"/>
              <a:t>Nhiều</a:t>
            </a:r>
            <a:r>
              <a:rPr lang="en-US" dirty="0"/>
              <a:t> </a:t>
            </a:r>
            <a:r>
              <a:rPr lang="en-US" dirty="0" err="1"/>
              <a:t>phương</a:t>
            </a:r>
            <a:r>
              <a:rPr lang="en-US" dirty="0"/>
              <a:t> </a:t>
            </a:r>
            <a:r>
              <a:rPr lang="en-US" dirty="0" err="1"/>
              <a:t>thức</a:t>
            </a:r>
            <a:r>
              <a:rPr lang="en-US" dirty="0"/>
              <a:t> </a:t>
            </a:r>
            <a:r>
              <a:rPr lang="en-US" dirty="0" err="1"/>
              <a:t>dạng</a:t>
            </a:r>
            <a:r>
              <a:rPr lang="en-US" dirty="0"/>
              <a:t> WS-* </a:t>
            </a:r>
            <a:r>
              <a:rPr lang="en-US" dirty="0" err="1"/>
              <a:t>phải</a:t>
            </a:r>
            <a:r>
              <a:rPr lang="en-US" dirty="0"/>
              <a:t> </a:t>
            </a:r>
            <a:r>
              <a:rPr lang="en-US" dirty="0" err="1"/>
              <a:t>chịu</a:t>
            </a:r>
            <a:r>
              <a:rPr lang="en-US" dirty="0"/>
              <a:t> </a:t>
            </a:r>
            <a:r>
              <a:rPr lang="en-US" dirty="0" err="1"/>
              <a:t>sự</a:t>
            </a:r>
            <a:r>
              <a:rPr lang="en-US" dirty="0"/>
              <a:t> </a:t>
            </a:r>
            <a:r>
              <a:rPr lang="en-US" dirty="0" err="1"/>
              <a:t>giới</a:t>
            </a:r>
            <a:r>
              <a:rPr lang="en-US" dirty="0"/>
              <a:t> </a:t>
            </a:r>
            <a:r>
              <a:rPr lang="en-US" dirty="0" err="1"/>
              <a:t>hạn</a:t>
            </a:r>
            <a:r>
              <a:rPr lang="en-US" dirty="0"/>
              <a:t> </a:t>
            </a:r>
            <a:r>
              <a:rPr lang="en-US" dirty="0" err="1"/>
              <a:t>của</a:t>
            </a:r>
            <a:r>
              <a:rPr lang="en-US" dirty="0"/>
              <a:t> HTTP. VD: </a:t>
            </a:r>
            <a:r>
              <a:rPr lang="vi-VN" dirty="0"/>
              <a:t>HTTP có một số tính năng cơ bản để chỉ chuyển đổi nội dung thư thông qua </a:t>
            </a:r>
            <a:r>
              <a:rPr lang="en-US" dirty="0"/>
              <a:t>header</a:t>
            </a:r>
            <a:r>
              <a:rPr lang="vi-VN" dirty="0"/>
              <a:t> </a:t>
            </a:r>
            <a:r>
              <a:rPr lang="en-US" dirty="0"/>
              <a:t>Content-Encoding</a:t>
            </a:r>
            <a:r>
              <a:rPr lang="vi-VN" dirty="0"/>
              <a:t> của nó, nhưng điều này thường bị giới hạn ở việc nén nội dung thư và không bao gồm việc chuyển đổi tiêu đề</a:t>
            </a:r>
            <a:endParaRPr dirty="0"/>
          </a:p>
        </p:txBody>
      </p:sp>
    </p:spTree>
    <p:extLst>
      <p:ext uri="{BB962C8B-B14F-4D97-AF65-F5344CB8AC3E}">
        <p14:creationId xmlns:p14="http://schemas.microsoft.com/office/powerpoint/2010/main" val="316244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Thiết kế và chuẩn hóa mã phản hồi HTTP </a:t>
            </a:r>
            <a:endParaRPr sz="2800" dirty="0"/>
          </a:p>
        </p:txBody>
      </p:sp>
      <p:sp>
        <p:nvSpPr>
          <p:cNvPr id="736" name="Google Shape;736;p46"/>
          <p:cNvSpPr txBox="1"/>
          <p:nvPr/>
        </p:nvSpPr>
        <p:spPr>
          <a:xfrm>
            <a:off x="5078672" y="1362679"/>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chứa thông tin, dùng cho việc truyền tín hiệu ở mức thấp</a:t>
            </a:r>
            <a:endParaRPr dirty="0">
              <a:solidFill>
                <a:schemeClr val="dk1"/>
              </a:solidFill>
              <a:latin typeface="Rubik"/>
              <a:ea typeface="Rubik"/>
              <a:cs typeface="Rubik"/>
              <a:sym typeface="Rubik"/>
            </a:endParaRPr>
          </a:p>
        </p:txBody>
      </p:sp>
      <p:sp>
        <p:nvSpPr>
          <p:cNvPr id="737" name="Google Shape;737;p46"/>
          <p:cNvSpPr txBox="1"/>
          <p:nvPr/>
        </p:nvSpPr>
        <p:spPr>
          <a:xfrm>
            <a:off x="5078674" y="190697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thông báo các trạng thái thành công</a:t>
            </a:r>
            <a:endParaRPr dirty="0">
              <a:solidFill>
                <a:schemeClr val="dk1"/>
              </a:solidFill>
              <a:latin typeface="Rubik"/>
              <a:ea typeface="Rubik"/>
              <a:cs typeface="Rubik"/>
              <a:sym typeface="Rubik"/>
            </a:endParaRPr>
          </a:p>
        </p:txBody>
      </p:sp>
      <p:sp>
        <p:nvSpPr>
          <p:cNvPr id="738" name="Google Shape;738;p46"/>
          <p:cNvSpPr txBox="1"/>
          <p:nvPr/>
        </p:nvSpPr>
        <p:spPr>
          <a:xfrm>
            <a:off x="5078672" y="3158238"/>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lỗi phía người sử dụng, chẳng hạn khi yêu cầu không hợp lệ</a:t>
            </a:r>
            <a:endParaRPr dirty="0">
              <a:solidFill>
                <a:schemeClr val="dk1"/>
              </a:solidFill>
              <a:latin typeface="Rubik"/>
              <a:ea typeface="Rubik"/>
              <a:cs typeface="Rubik"/>
              <a:sym typeface="Rubik"/>
            </a:endParaRPr>
          </a:p>
        </p:txBody>
      </p:sp>
      <p:sp>
        <p:nvSpPr>
          <p:cNvPr id="739" name="Google Shape;739;p46"/>
          <p:cNvSpPr txBox="1"/>
          <p:nvPr/>
        </p:nvSpPr>
        <p:spPr>
          <a:xfrm>
            <a:off x="5082626" y="375415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lỗi phía máy chủ, chẳng hạn khi yêu cầu hợp lệ nhưng máy chủ gặp lỗi khi xử lý</a:t>
            </a:r>
            <a:endParaRPr dirty="0">
              <a:solidFill>
                <a:schemeClr val="dk1"/>
              </a:solidFill>
              <a:latin typeface="Rubik"/>
              <a:ea typeface="Rubik"/>
              <a:cs typeface="Rubik"/>
              <a:sym typeface="Rubik"/>
            </a:endParaRPr>
          </a:p>
        </p:txBody>
      </p:sp>
      <p:cxnSp>
        <p:nvCxnSpPr>
          <p:cNvPr id="740" name="Google Shape;740;p46"/>
          <p:cNvCxnSpPr>
            <a:stCxn id="741" idx="0"/>
            <a:endCxn id="742" idx="1"/>
          </p:cNvCxnSpPr>
          <p:nvPr/>
        </p:nvCxnSpPr>
        <p:spPr>
          <a:xfrm rot="-5400000">
            <a:off x="1537174" y="15240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3" name="Google Shape;743;p46"/>
          <p:cNvCxnSpPr>
            <a:stCxn id="741" idx="2"/>
            <a:endCxn id="744" idx="1"/>
          </p:cNvCxnSpPr>
          <p:nvPr/>
        </p:nvCxnSpPr>
        <p:spPr>
          <a:xfrm rot="-5400000" flipH="1">
            <a:off x="1537174" y="30309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5" name="Google Shape;745;p46"/>
          <p:cNvCxnSpPr>
            <a:cxnSpLocks/>
          </p:cNvCxnSpPr>
          <p:nvPr/>
        </p:nvCxnSpPr>
        <p:spPr>
          <a:xfrm rot="-5400000">
            <a:off x="1946374" y="1663882"/>
            <a:ext cx="129600" cy="1155000"/>
          </a:xfrm>
          <a:prstGeom prst="bentConnector2">
            <a:avLst/>
          </a:prstGeom>
          <a:noFill/>
          <a:ln w="28575" cap="flat" cmpd="sng">
            <a:solidFill>
              <a:schemeClr val="dk1"/>
            </a:solidFill>
            <a:prstDash val="solid"/>
            <a:round/>
            <a:headEnd type="none" w="med" len="med"/>
            <a:tailEnd type="none" w="med" len="med"/>
          </a:ln>
        </p:spPr>
      </p:cxnSp>
      <p:cxnSp>
        <p:nvCxnSpPr>
          <p:cNvPr id="747" name="Google Shape;747;p46"/>
          <p:cNvCxnSpPr>
            <a:cxnSpLocks/>
          </p:cNvCxnSpPr>
          <p:nvPr/>
        </p:nvCxnSpPr>
        <p:spPr>
          <a:xfrm rot="-5400000" flipH="1">
            <a:off x="1946374" y="2861763"/>
            <a:ext cx="129600" cy="1155000"/>
          </a:xfrm>
          <a:prstGeom prst="bentConnector2">
            <a:avLst/>
          </a:prstGeom>
          <a:noFill/>
          <a:ln w="28575" cap="flat" cmpd="sng">
            <a:solidFill>
              <a:schemeClr val="dk1"/>
            </a:solidFill>
            <a:prstDash val="solid"/>
            <a:round/>
            <a:headEnd type="none" w="med" len="med"/>
            <a:tailEnd type="none" w="med" len="med"/>
          </a:ln>
        </p:spPr>
      </p:cxnSp>
      <p:sp>
        <p:nvSpPr>
          <p:cNvPr id="742" name="Google Shape;742;p46"/>
          <p:cNvSpPr txBox="1"/>
          <p:nvPr/>
        </p:nvSpPr>
        <p:spPr>
          <a:xfrm>
            <a:off x="2588674" y="134807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100-199</a:t>
            </a:r>
            <a:endParaRPr sz="2000" dirty="0">
              <a:solidFill>
                <a:schemeClr val="dk1"/>
              </a:solidFill>
              <a:latin typeface="Lexend Deca SemiBold"/>
              <a:ea typeface="Lexend Deca SemiBold"/>
              <a:cs typeface="Lexend Deca SemiBold"/>
              <a:sym typeface="Lexend Deca SemiBold"/>
            </a:endParaRPr>
          </a:p>
        </p:txBody>
      </p:sp>
      <p:sp>
        <p:nvSpPr>
          <p:cNvPr id="746" name="Google Shape;746;p46"/>
          <p:cNvSpPr txBox="1"/>
          <p:nvPr/>
        </p:nvSpPr>
        <p:spPr>
          <a:xfrm>
            <a:off x="2588670" y="1916313"/>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200-299</a:t>
            </a:r>
            <a:endParaRPr sz="2000" dirty="0">
              <a:solidFill>
                <a:schemeClr val="dk1"/>
              </a:solidFill>
              <a:latin typeface="Lexend Deca SemiBold"/>
              <a:ea typeface="Lexend Deca SemiBold"/>
              <a:cs typeface="Lexend Deca SemiBold"/>
              <a:sym typeface="Lexend Deca SemiBold"/>
            </a:endParaRPr>
          </a:p>
        </p:txBody>
      </p:sp>
      <p:sp>
        <p:nvSpPr>
          <p:cNvPr id="748" name="Google Shape;748;p46"/>
          <p:cNvSpPr txBox="1"/>
          <p:nvPr/>
        </p:nvSpPr>
        <p:spPr>
          <a:xfrm>
            <a:off x="2588670" y="3207138"/>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400-499</a:t>
            </a:r>
            <a:endParaRPr sz="2000" dirty="0">
              <a:solidFill>
                <a:schemeClr val="dk1"/>
              </a:solidFill>
              <a:latin typeface="Lexend Deca SemiBold"/>
              <a:ea typeface="Lexend Deca SemiBold"/>
              <a:cs typeface="Lexend Deca SemiBold"/>
              <a:sym typeface="Lexend Deca SemiBold"/>
            </a:endParaRPr>
          </a:p>
        </p:txBody>
      </p:sp>
      <p:sp>
        <p:nvSpPr>
          <p:cNvPr id="744" name="Google Shape;744;p46"/>
          <p:cNvSpPr txBox="1"/>
          <p:nvPr/>
        </p:nvSpPr>
        <p:spPr>
          <a:xfrm>
            <a:off x="2588674" y="380305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500-599</a:t>
            </a:r>
            <a:endParaRPr sz="2000" dirty="0">
              <a:solidFill>
                <a:schemeClr val="dk1"/>
              </a:solidFill>
              <a:latin typeface="Lexend Deca SemiBold"/>
              <a:ea typeface="Lexend Deca SemiBold"/>
              <a:cs typeface="Lexend Deca SemiBold"/>
              <a:sym typeface="Lexend Deca SemiBold"/>
            </a:endParaRPr>
          </a:p>
        </p:txBody>
      </p:sp>
      <p:sp>
        <p:nvSpPr>
          <p:cNvPr id="741" name="Google Shape;741;p46"/>
          <p:cNvSpPr txBox="1"/>
          <p:nvPr/>
        </p:nvSpPr>
        <p:spPr>
          <a:xfrm>
            <a:off x="737674" y="2575563"/>
            <a:ext cx="1392000" cy="5589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dirty="0">
                <a:solidFill>
                  <a:schemeClr val="dk1"/>
                </a:solidFill>
                <a:latin typeface="Lexend Deca SemiBold"/>
                <a:ea typeface="Lexend Deca SemiBold"/>
                <a:cs typeface="Lexend Deca SemiBold"/>
                <a:sym typeface="Lexend Deca SemiBold"/>
              </a:rPr>
              <a:t>Mã phản hồi HTTP</a:t>
            </a:r>
            <a:endParaRPr sz="1800" dirty="0">
              <a:solidFill>
                <a:schemeClr val="dk1"/>
              </a:solidFill>
              <a:latin typeface="Lexend Deca SemiBold"/>
              <a:ea typeface="Lexend Deca SemiBold"/>
              <a:cs typeface="Lexend Deca SemiBold"/>
              <a:sym typeface="Lexend Deca SemiBold"/>
            </a:endParaRPr>
          </a:p>
        </p:txBody>
      </p:sp>
      <p:sp>
        <p:nvSpPr>
          <p:cNvPr id="2" name="Google Shape;738;p46">
            <a:extLst>
              <a:ext uri="{FF2B5EF4-FFF2-40B4-BE49-F238E27FC236}">
                <a16:creationId xmlns:a16="http://schemas.microsoft.com/office/drawing/2014/main" id="{F510597A-6423-84C6-1357-61955D293F98}"/>
              </a:ext>
            </a:extLst>
          </p:cNvPr>
          <p:cNvSpPr txBox="1"/>
          <p:nvPr/>
        </p:nvSpPr>
        <p:spPr>
          <a:xfrm>
            <a:off x="5078672" y="2524113"/>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Mã chuyển hướng, dùng khi người sử dụng cần được chuyển tới nhà cung cấp khác hoặc bên trung gian khác</a:t>
            </a:r>
            <a:endParaRPr dirty="0">
              <a:solidFill>
                <a:schemeClr val="dk1"/>
              </a:solidFill>
              <a:latin typeface="Rubik"/>
              <a:ea typeface="Rubik"/>
              <a:cs typeface="Rubik"/>
              <a:sym typeface="Rubik"/>
            </a:endParaRPr>
          </a:p>
        </p:txBody>
      </p:sp>
      <p:sp>
        <p:nvSpPr>
          <p:cNvPr id="3" name="Google Shape;748;p46">
            <a:extLst>
              <a:ext uri="{FF2B5EF4-FFF2-40B4-BE49-F238E27FC236}">
                <a16:creationId xmlns:a16="http://schemas.microsoft.com/office/drawing/2014/main" id="{A3F5D71A-B691-D678-F15A-097B5580B234}"/>
              </a:ext>
            </a:extLst>
          </p:cNvPr>
          <p:cNvSpPr txBox="1"/>
          <p:nvPr/>
        </p:nvSpPr>
        <p:spPr>
          <a:xfrm>
            <a:off x="2588670" y="2573013"/>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300-399</a:t>
            </a:r>
            <a:endParaRPr sz="2000" dirty="0">
              <a:solidFill>
                <a:schemeClr val="dk1"/>
              </a:solidFill>
              <a:latin typeface="Lexend Deca SemiBold"/>
              <a:ea typeface="Lexend Deca SemiBold"/>
              <a:cs typeface="Lexend Deca SemiBold"/>
              <a:sym typeface="Lexend Deca SemiBold"/>
            </a:endParaRPr>
          </a:p>
        </p:txBody>
      </p:sp>
      <p:cxnSp>
        <p:nvCxnSpPr>
          <p:cNvPr id="5" name="Straight Connector 4">
            <a:extLst>
              <a:ext uri="{FF2B5EF4-FFF2-40B4-BE49-F238E27FC236}">
                <a16:creationId xmlns:a16="http://schemas.microsoft.com/office/drawing/2014/main" id="{A133AE95-36D0-E7EC-2B9E-39797C6AF384}"/>
              </a:ext>
            </a:extLst>
          </p:cNvPr>
          <p:cNvCxnSpPr>
            <a:stCxn id="741" idx="3"/>
            <a:endCxn id="3" idx="1"/>
          </p:cNvCxnSpPr>
          <p:nvPr/>
        </p:nvCxnSpPr>
        <p:spPr>
          <a:xfrm flipV="1">
            <a:off x="2129674" y="2852463"/>
            <a:ext cx="458996" cy="255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13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1xx-2xx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57442" y="1522152"/>
            <a:ext cx="3976151" cy="3061966"/>
          </a:xfrm>
          <a:prstGeom prst="rect">
            <a:avLst/>
          </a:prstGeom>
        </p:spPr>
      </p:pic>
    </p:spTree>
    <p:extLst>
      <p:ext uri="{BB962C8B-B14F-4D97-AF65-F5344CB8AC3E}">
        <p14:creationId xmlns:p14="http://schemas.microsoft.com/office/powerpoint/2010/main" val="92537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3xx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57443" y="1651475"/>
            <a:ext cx="3992522" cy="3051150"/>
          </a:xfrm>
          <a:prstGeom prst="rect">
            <a:avLst/>
          </a:prstGeom>
        </p:spPr>
      </p:pic>
      <p:pic>
        <p:nvPicPr>
          <p:cNvPr id="3" name="Picture 2">
            <a:extLst>
              <a:ext uri="{FF2B5EF4-FFF2-40B4-BE49-F238E27FC236}">
                <a16:creationId xmlns:a16="http://schemas.microsoft.com/office/drawing/2014/main" id="{FA28D828-7666-7448-975F-B1F2C200A21E}"/>
              </a:ext>
            </a:extLst>
          </p:cNvPr>
          <p:cNvPicPr>
            <a:picLocks noChangeAspect="1"/>
          </p:cNvPicPr>
          <p:nvPr/>
        </p:nvPicPr>
        <p:blipFill>
          <a:blip r:embed="rId4"/>
          <a:stretch>
            <a:fillRect/>
          </a:stretch>
        </p:blipFill>
        <p:spPr>
          <a:xfrm>
            <a:off x="847395" y="1389296"/>
            <a:ext cx="4002570" cy="266099"/>
          </a:xfrm>
          <a:prstGeom prst="rect">
            <a:avLst/>
          </a:prstGeom>
        </p:spPr>
      </p:pic>
    </p:spTree>
    <p:extLst>
      <p:ext uri="{BB962C8B-B14F-4D97-AF65-F5344CB8AC3E}">
        <p14:creationId xmlns:p14="http://schemas.microsoft.com/office/powerpoint/2010/main" val="105748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4xx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847395" y="1483811"/>
            <a:ext cx="4166732" cy="3428032"/>
          </a:xfrm>
          <a:prstGeom prst="rect">
            <a:avLst/>
          </a:prstGeom>
        </p:spPr>
      </p:pic>
      <p:pic>
        <p:nvPicPr>
          <p:cNvPr id="3" name="Picture 2">
            <a:extLst>
              <a:ext uri="{FF2B5EF4-FFF2-40B4-BE49-F238E27FC236}">
                <a16:creationId xmlns:a16="http://schemas.microsoft.com/office/drawing/2014/main" id="{FA28D828-7666-7448-975F-B1F2C200A21E}"/>
              </a:ext>
            </a:extLst>
          </p:cNvPr>
          <p:cNvPicPr>
            <a:picLocks noChangeAspect="1"/>
          </p:cNvPicPr>
          <p:nvPr/>
        </p:nvPicPr>
        <p:blipFill>
          <a:blip r:embed="rId4"/>
          <a:srcRect/>
          <a:stretch/>
        </p:blipFill>
        <p:spPr>
          <a:xfrm>
            <a:off x="842560" y="1199623"/>
            <a:ext cx="4166733" cy="284188"/>
          </a:xfrm>
          <a:prstGeom prst="rect">
            <a:avLst/>
          </a:prstGeom>
        </p:spPr>
      </p:pic>
    </p:spTree>
    <p:extLst>
      <p:ext uri="{BB962C8B-B14F-4D97-AF65-F5344CB8AC3E}">
        <p14:creationId xmlns:p14="http://schemas.microsoft.com/office/powerpoint/2010/main" val="195828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4xx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769174" y="1961343"/>
            <a:ext cx="4166732" cy="2175703"/>
          </a:xfrm>
          <a:prstGeom prst="rect">
            <a:avLst/>
          </a:prstGeom>
        </p:spPr>
      </p:pic>
    </p:spTree>
    <p:extLst>
      <p:ext uri="{BB962C8B-B14F-4D97-AF65-F5344CB8AC3E}">
        <p14:creationId xmlns:p14="http://schemas.microsoft.com/office/powerpoint/2010/main" val="306878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5" name="Google Shape;471;p37">
            <a:extLst>
              <a:ext uri="{FF2B5EF4-FFF2-40B4-BE49-F238E27FC236}">
                <a16:creationId xmlns:a16="http://schemas.microsoft.com/office/drawing/2014/main" id="{608F1EB0-B170-736A-4517-9122920CA32F}"/>
              </a:ext>
            </a:extLst>
          </p:cNvPr>
          <p:cNvSpPr txBox="1">
            <a:spLocks noGrp="1"/>
          </p:cNvSpPr>
          <p:nvPr>
            <p:ph type="title"/>
          </p:nvPr>
        </p:nvSpPr>
        <p:spPr>
          <a:xfrm>
            <a:off x="713226" y="1074159"/>
            <a:ext cx="7717551" cy="39500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Mã lỗi</a:t>
            </a:r>
            <a:br>
              <a:rPr lang="en" sz="4000" dirty="0"/>
            </a:br>
            <a:r>
              <a:rPr lang="en" sz="4000" dirty="0"/>
              <a:t>5xx</a:t>
            </a:r>
            <a:endParaRPr sz="4000" dirty="0"/>
          </a:p>
        </p:txBody>
      </p:sp>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ADAC21F-7ED2-330D-4768-C4D36D86E84D}"/>
              </a:ext>
            </a:extLst>
          </p:cNvPr>
          <p:cNvPicPr>
            <a:picLocks noChangeAspect="1"/>
          </p:cNvPicPr>
          <p:nvPr/>
        </p:nvPicPr>
        <p:blipFill>
          <a:blip r:embed="rId3"/>
          <a:srcRect/>
          <a:stretch/>
        </p:blipFill>
        <p:spPr>
          <a:xfrm>
            <a:off x="769174" y="2016168"/>
            <a:ext cx="4166732" cy="2066052"/>
          </a:xfrm>
          <a:prstGeom prst="rect">
            <a:avLst/>
          </a:prstGeom>
        </p:spPr>
      </p:pic>
    </p:spTree>
    <p:extLst>
      <p:ext uri="{BB962C8B-B14F-4D97-AF65-F5344CB8AC3E}">
        <p14:creationId xmlns:p14="http://schemas.microsoft.com/office/powerpoint/2010/main" val="89571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3"/>
          <p:cNvGrpSpPr/>
          <p:nvPr/>
        </p:nvGrpSpPr>
        <p:grpSpPr>
          <a:xfrm>
            <a:off x="2811101" y="320354"/>
            <a:ext cx="5619507" cy="637932"/>
            <a:chOff x="713743" y="320362"/>
            <a:chExt cx="5667682" cy="637932"/>
          </a:xfrm>
        </p:grpSpPr>
        <p:grpSp>
          <p:nvGrpSpPr>
            <p:cNvPr id="208" name="Google Shape;208;p3"/>
            <p:cNvGrpSpPr/>
            <p:nvPr/>
          </p:nvGrpSpPr>
          <p:grpSpPr>
            <a:xfrm>
              <a:off x="713743" y="320362"/>
              <a:ext cx="5289506" cy="637932"/>
              <a:chOff x="713713" y="320400"/>
              <a:chExt cx="5254824" cy="429729"/>
            </a:xfrm>
          </p:grpSpPr>
          <p:sp>
            <p:nvSpPr>
              <p:cNvPr id="209" name="Google Shape;209;p3"/>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3"/>
            <p:cNvGrpSpPr/>
            <p:nvPr/>
          </p:nvGrpSpPr>
          <p:grpSpPr>
            <a:xfrm>
              <a:off x="6003602" y="320362"/>
              <a:ext cx="377823" cy="637932"/>
              <a:chOff x="5593192" y="320400"/>
              <a:chExt cx="375345" cy="429729"/>
            </a:xfrm>
          </p:grpSpPr>
          <p:sp>
            <p:nvSpPr>
              <p:cNvPr id="238" name="Google Shape;238;p3"/>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0" name="Google Shape;240;p3"/>
          <p:cNvSpPr txBox="1">
            <a:spLocks noGrp="1"/>
          </p:cNvSpPr>
          <p:nvPr>
            <p:ph type="title"/>
          </p:nvPr>
        </p:nvSpPr>
        <p:spPr>
          <a:xfrm>
            <a:off x="2811300" y="1208300"/>
            <a:ext cx="610918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sz="4500"/>
              <a:t>Xem xét về các mẫu thiết kế dịch vụ</a:t>
            </a:r>
            <a:endParaRPr sz="4500"/>
          </a:p>
        </p:txBody>
      </p:sp>
      <p:sp>
        <p:nvSpPr>
          <p:cNvPr id="241" name="Google Shape;241;p3"/>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242" name="Google Shape;242;p3"/>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9.1</a:t>
            </a:r>
            <a:endParaRPr/>
          </a:p>
        </p:txBody>
      </p:sp>
      <p:sp>
        <p:nvSpPr>
          <p:cNvPr id="243" name="Google Shape;243;p3"/>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3"/>
          <p:cNvGrpSpPr/>
          <p:nvPr/>
        </p:nvGrpSpPr>
        <p:grpSpPr>
          <a:xfrm>
            <a:off x="7350805" y="3466715"/>
            <a:ext cx="1044182" cy="325107"/>
            <a:chOff x="7373550" y="3682200"/>
            <a:chExt cx="923075" cy="287400"/>
          </a:xfrm>
        </p:grpSpPr>
        <p:cxnSp>
          <p:nvCxnSpPr>
            <p:cNvPr id="245" name="Google Shape;245;p3"/>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246" name="Google Shape;246;p3"/>
            <p:cNvGrpSpPr/>
            <p:nvPr/>
          </p:nvGrpSpPr>
          <p:grpSpPr>
            <a:xfrm>
              <a:off x="7373550" y="3682200"/>
              <a:ext cx="923075" cy="287400"/>
              <a:chOff x="7373550" y="3682200"/>
              <a:chExt cx="923075" cy="287400"/>
            </a:xfrm>
          </p:grpSpPr>
          <p:sp>
            <p:nvSpPr>
              <p:cNvPr id="247" name="Google Shape;247;p3"/>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8" name="Google Shape;248;p3"/>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249" name="Google Shape;249;p3"/>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250" name="Google Shape;250;p3"/>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1" name="Google Shape;251;p3"/>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5" name="Google Shape;255;p3"/>
          <p:cNvGrpSpPr/>
          <p:nvPr/>
        </p:nvGrpSpPr>
        <p:grpSpPr>
          <a:xfrm>
            <a:off x="700807" y="3266184"/>
            <a:ext cx="1870961" cy="1342534"/>
            <a:chOff x="-1732475" y="3080875"/>
            <a:chExt cx="2445700" cy="1755175"/>
          </a:xfrm>
        </p:grpSpPr>
        <p:sp>
          <p:nvSpPr>
            <p:cNvPr id="256" name="Google Shape;256;p3"/>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0" name="Google Shape;300;p3"/>
          <p:cNvGrpSpPr/>
          <p:nvPr/>
        </p:nvGrpSpPr>
        <p:grpSpPr>
          <a:xfrm>
            <a:off x="713225" y="2703638"/>
            <a:ext cx="1858512" cy="360211"/>
            <a:chOff x="713225" y="2398925"/>
            <a:chExt cx="1858512" cy="360211"/>
          </a:xfrm>
        </p:grpSpPr>
        <p:sp>
          <p:nvSpPr>
            <p:cNvPr id="301" name="Google Shape;301;p3"/>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4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Cách xử lý các trạng thái phản hồi</a:t>
            </a:r>
            <a:endParaRPr sz="2800" dirty="0"/>
          </a:p>
        </p:txBody>
      </p:sp>
      <p:sp>
        <p:nvSpPr>
          <p:cNvPr id="736" name="Google Shape;736;p46"/>
          <p:cNvSpPr txBox="1"/>
          <p:nvPr/>
        </p:nvSpPr>
        <p:spPr>
          <a:xfrm>
            <a:off x="5082626" y="129917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được khuyến khích gửi lại y nguyên yêu cầu, có thể sau một khoảng thời gian chờ; nếu không gửi lại = Thất bại</a:t>
            </a:r>
            <a:endParaRPr dirty="0">
              <a:solidFill>
                <a:schemeClr val="dk1"/>
              </a:solidFill>
              <a:latin typeface="Rubik"/>
              <a:ea typeface="Rubik"/>
              <a:cs typeface="Rubik"/>
              <a:sym typeface="Rubik"/>
            </a:endParaRPr>
          </a:p>
        </p:txBody>
      </p:sp>
      <p:sp>
        <p:nvSpPr>
          <p:cNvPr id="737" name="Google Shape;737;p46"/>
          <p:cNvSpPr txBox="1"/>
          <p:nvPr/>
        </p:nvSpPr>
        <p:spPr>
          <a:xfrm>
            <a:off x="5078676" y="211750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Yêu cầu được xử lý thành công; người sử dụng không gửi lại</a:t>
            </a:r>
            <a:endParaRPr dirty="0">
              <a:solidFill>
                <a:schemeClr val="dk1"/>
              </a:solidFill>
              <a:latin typeface="Rubik"/>
              <a:ea typeface="Rubik"/>
              <a:cs typeface="Rubik"/>
              <a:sym typeface="Rubik"/>
            </a:endParaRPr>
          </a:p>
        </p:txBody>
      </p:sp>
      <p:sp>
        <p:nvSpPr>
          <p:cNvPr id="738" name="Google Shape;738;p46"/>
          <p:cNvSpPr txBox="1"/>
          <p:nvPr/>
        </p:nvSpPr>
        <p:spPr>
          <a:xfrm>
            <a:off x="5078676" y="2935825"/>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cần gửi lại yêu cầu khác</a:t>
            </a:r>
            <a:endParaRPr dirty="0">
              <a:solidFill>
                <a:schemeClr val="dk1"/>
              </a:solidFill>
              <a:latin typeface="Rubik"/>
              <a:ea typeface="Rubik"/>
              <a:cs typeface="Rubik"/>
              <a:sym typeface="Rubik"/>
            </a:endParaRPr>
          </a:p>
        </p:txBody>
      </p:sp>
      <p:sp>
        <p:nvSpPr>
          <p:cNvPr id="739" name="Google Shape;739;p46"/>
          <p:cNvSpPr txBox="1"/>
          <p:nvPr/>
        </p:nvSpPr>
        <p:spPr>
          <a:xfrm>
            <a:off x="5082626" y="3754150"/>
            <a:ext cx="3323700" cy="656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Rubik"/>
                <a:ea typeface="Rubik"/>
                <a:cs typeface="Rubik"/>
                <a:sym typeface="Rubik"/>
              </a:rPr>
              <a:t>Người sử dụng cần chỉnh sửa yêu cầu theo phản hồi của phương thức</a:t>
            </a:r>
            <a:endParaRPr dirty="0">
              <a:solidFill>
                <a:schemeClr val="dk1"/>
              </a:solidFill>
              <a:latin typeface="Rubik"/>
              <a:ea typeface="Rubik"/>
              <a:cs typeface="Rubik"/>
              <a:sym typeface="Rubik"/>
            </a:endParaRPr>
          </a:p>
        </p:txBody>
      </p:sp>
      <p:cxnSp>
        <p:nvCxnSpPr>
          <p:cNvPr id="740" name="Google Shape;740;p46"/>
          <p:cNvCxnSpPr>
            <a:stCxn id="741" idx="0"/>
            <a:endCxn id="742" idx="1"/>
          </p:cNvCxnSpPr>
          <p:nvPr/>
        </p:nvCxnSpPr>
        <p:spPr>
          <a:xfrm rot="-5400000">
            <a:off x="1537174" y="15240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3" name="Google Shape;743;p46"/>
          <p:cNvCxnSpPr>
            <a:stCxn id="741" idx="2"/>
            <a:endCxn id="744" idx="1"/>
          </p:cNvCxnSpPr>
          <p:nvPr/>
        </p:nvCxnSpPr>
        <p:spPr>
          <a:xfrm rot="-5400000" flipH="1">
            <a:off x="1537174" y="3030963"/>
            <a:ext cx="948000" cy="1155000"/>
          </a:xfrm>
          <a:prstGeom prst="bentConnector2">
            <a:avLst/>
          </a:prstGeom>
          <a:noFill/>
          <a:ln w="28575" cap="flat" cmpd="sng">
            <a:solidFill>
              <a:schemeClr val="dk1"/>
            </a:solidFill>
            <a:prstDash val="solid"/>
            <a:round/>
            <a:headEnd type="none" w="med" len="med"/>
            <a:tailEnd type="none" w="med" len="med"/>
          </a:ln>
        </p:spPr>
      </p:cxnSp>
      <p:cxnSp>
        <p:nvCxnSpPr>
          <p:cNvPr id="745" name="Google Shape;745;p46"/>
          <p:cNvCxnSpPr>
            <a:stCxn id="741" idx="0"/>
            <a:endCxn id="746" idx="1"/>
          </p:cNvCxnSpPr>
          <p:nvPr/>
        </p:nvCxnSpPr>
        <p:spPr>
          <a:xfrm rot="-5400000">
            <a:off x="1946374" y="1933263"/>
            <a:ext cx="129600" cy="1155000"/>
          </a:xfrm>
          <a:prstGeom prst="bentConnector2">
            <a:avLst/>
          </a:prstGeom>
          <a:noFill/>
          <a:ln w="28575" cap="flat" cmpd="sng">
            <a:solidFill>
              <a:schemeClr val="dk1"/>
            </a:solidFill>
            <a:prstDash val="solid"/>
            <a:round/>
            <a:headEnd type="none" w="med" len="med"/>
            <a:tailEnd type="none" w="med" len="med"/>
          </a:ln>
        </p:spPr>
      </p:cxnSp>
      <p:cxnSp>
        <p:nvCxnSpPr>
          <p:cNvPr id="747" name="Google Shape;747;p46"/>
          <p:cNvCxnSpPr>
            <a:stCxn id="741" idx="2"/>
            <a:endCxn id="748" idx="1"/>
          </p:cNvCxnSpPr>
          <p:nvPr/>
        </p:nvCxnSpPr>
        <p:spPr>
          <a:xfrm rot="-5400000" flipH="1">
            <a:off x="1946374" y="2621763"/>
            <a:ext cx="129600" cy="1155000"/>
          </a:xfrm>
          <a:prstGeom prst="bentConnector2">
            <a:avLst/>
          </a:prstGeom>
          <a:noFill/>
          <a:ln w="28575" cap="flat" cmpd="sng">
            <a:solidFill>
              <a:schemeClr val="dk1"/>
            </a:solidFill>
            <a:prstDash val="solid"/>
            <a:round/>
            <a:headEnd type="none" w="med" len="med"/>
            <a:tailEnd type="none" w="med" len="med"/>
          </a:ln>
        </p:spPr>
      </p:cxnSp>
      <p:sp>
        <p:nvSpPr>
          <p:cNvPr id="742" name="Google Shape;742;p46"/>
          <p:cNvSpPr txBox="1"/>
          <p:nvPr/>
        </p:nvSpPr>
        <p:spPr>
          <a:xfrm>
            <a:off x="2588674" y="134807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Repeat (Gửi lại)</a:t>
            </a:r>
            <a:endParaRPr sz="2000" dirty="0">
              <a:solidFill>
                <a:schemeClr val="dk1"/>
              </a:solidFill>
              <a:latin typeface="Lexend Deca SemiBold"/>
              <a:ea typeface="Lexend Deca SemiBold"/>
              <a:cs typeface="Lexend Deca SemiBold"/>
              <a:sym typeface="Lexend Deca SemiBold"/>
            </a:endParaRPr>
          </a:p>
        </p:txBody>
      </p:sp>
      <p:sp>
        <p:nvSpPr>
          <p:cNvPr id="746" name="Google Shape;746;p46"/>
          <p:cNvSpPr txBox="1"/>
          <p:nvPr/>
        </p:nvSpPr>
        <p:spPr>
          <a:xfrm>
            <a:off x="2588674" y="216640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Success (Thành công)</a:t>
            </a:r>
            <a:endParaRPr sz="2000" dirty="0">
              <a:solidFill>
                <a:schemeClr val="dk1"/>
              </a:solidFill>
              <a:latin typeface="Lexend Deca SemiBold"/>
              <a:ea typeface="Lexend Deca SemiBold"/>
              <a:cs typeface="Lexend Deca SemiBold"/>
              <a:sym typeface="Lexend Deca SemiBold"/>
            </a:endParaRPr>
          </a:p>
        </p:txBody>
      </p:sp>
      <p:sp>
        <p:nvSpPr>
          <p:cNvPr id="748" name="Google Shape;748;p46"/>
          <p:cNvSpPr txBox="1"/>
          <p:nvPr/>
        </p:nvSpPr>
        <p:spPr>
          <a:xfrm>
            <a:off x="2588674" y="2984725"/>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Failed (Thất bại)</a:t>
            </a:r>
            <a:endParaRPr sz="2000" dirty="0">
              <a:solidFill>
                <a:schemeClr val="dk1"/>
              </a:solidFill>
              <a:latin typeface="Lexend Deca SemiBold"/>
              <a:ea typeface="Lexend Deca SemiBold"/>
              <a:cs typeface="Lexend Deca SemiBold"/>
              <a:sym typeface="Lexend Deca SemiBold"/>
            </a:endParaRPr>
          </a:p>
        </p:txBody>
      </p:sp>
      <p:sp>
        <p:nvSpPr>
          <p:cNvPr id="744" name="Google Shape;744;p46"/>
          <p:cNvSpPr txBox="1"/>
          <p:nvPr/>
        </p:nvSpPr>
        <p:spPr>
          <a:xfrm>
            <a:off x="2588674" y="3803050"/>
            <a:ext cx="2490000" cy="55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Indeterminate</a:t>
            </a:r>
          </a:p>
          <a:p>
            <a:pPr marL="0" lvl="0" indent="0" algn="l"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(Không xác định)</a:t>
            </a:r>
            <a:endParaRPr sz="2000" dirty="0">
              <a:solidFill>
                <a:schemeClr val="dk1"/>
              </a:solidFill>
              <a:latin typeface="Lexend Deca SemiBold"/>
              <a:ea typeface="Lexend Deca SemiBold"/>
              <a:cs typeface="Lexend Deca SemiBold"/>
              <a:sym typeface="Lexend Deca SemiBold"/>
            </a:endParaRPr>
          </a:p>
        </p:txBody>
      </p:sp>
      <p:sp>
        <p:nvSpPr>
          <p:cNvPr id="741" name="Google Shape;741;p46"/>
          <p:cNvSpPr txBox="1"/>
          <p:nvPr/>
        </p:nvSpPr>
        <p:spPr>
          <a:xfrm>
            <a:off x="737674" y="2575563"/>
            <a:ext cx="1392000" cy="5589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dirty="0">
                <a:solidFill>
                  <a:schemeClr val="dk1"/>
                </a:solidFill>
                <a:latin typeface="Lexend Deca SemiBold"/>
                <a:ea typeface="Lexend Deca SemiBold"/>
                <a:cs typeface="Lexend Deca SemiBold"/>
                <a:sym typeface="Lexend Deca SemiBold"/>
              </a:rPr>
              <a:t>Phản hồi</a:t>
            </a:r>
            <a:endParaRPr sz="2000" dirty="0">
              <a:solidFill>
                <a:schemeClr val="dk1"/>
              </a:solidFill>
              <a:latin typeface="Lexend Deca SemiBold"/>
              <a:ea typeface="Lexend Deca SemiBold"/>
              <a:cs typeface="Lexend Deca SemiBold"/>
              <a:sym typeface="Lexend Deca SemiBold"/>
            </a:endParaRPr>
          </a:p>
        </p:txBody>
      </p:sp>
    </p:spTree>
    <p:extLst>
      <p:ext uri="{BB962C8B-B14F-4D97-AF65-F5344CB8AC3E}">
        <p14:creationId xmlns:p14="http://schemas.microsoft.com/office/powerpoint/2010/main" val="284226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Tùy biến mã phản hồi HTTP</a:t>
            </a:r>
            <a:endParaRPr sz="2800" dirty="0"/>
          </a:p>
        </p:txBody>
      </p:sp>
      <p:sp>
        <p:nvSpPr>
          <p:cNvPr id="458" name="Google Shape;458;p36"/>
          <p:cNvSpPr txBox="1">
            <a:spLocks noGrp="1"/>
          </p:cNvSpPr>
          <p:nvPr>
            <p:ph type="subTitle" idx="1"/>
          </p:nvPr>
        </p:nvSpPr>
        <p:spPr>
          <a:xfrm>
            <a:off x="1470533" y="1565625"/>
            <a:ext cx="580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Mã cần phù hợp với khoảng mã của nó và đặt tại vị trí khó trùng lặp với các mã tiềm năng, thường là ở cuối khoảng (vd: 299, 399,…)</a:t>
            </a:r>
            <a:endParaRPr dirty="0"/>
          </a:p>
        </p:txBody>
      </p:sp>
      <p:sp>
        <p:nvSpPr>
          <p:cNvPr id="459" name="Google Shape;459;p36"/>
          <p:cNvSpPr txBox="1">
            <a:spLocks noGrp="1"/>
          </p:cNvSpPr>
          <p:nvPr>
            <p:ph type="subTitle" idx="2"/>
          </p:nvPr>
        </p:nvSpPr>
        <p:spPr>
          <a:xfrm>
            <a:off x="1470533" y="2731125"/>
            <a:ext cx="580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VD: Mã 400 thường có thông điệp “Bad Request”, có thể được đổi thành “Không tìm thấy giá trị Địa chỉ trong yêu cầu”</a:t>
            </a:r>
            <a:endParaRPr dirty="0"/>
          </a:p>
        </p:txBody>
      </p:sp>
      <p:sp>
        <p:nvSpPr>
          <p:cNvPr id="460" name="Google Shape;460;p36"/>
          <p:cNvSpPr txBox="1">
            <a:spLocks noGrp="1"/>
          </p:cNvSpPr>
          <p:nvPr>
            <p:ph type="subTitle" idx="3"/>
          </p:nvPr>
        </p:nvSpPr>
        <p:spPr>
          <a:xfrm>
            <a:off x="1470533" y="3851625"/>
            <a:ext cx="58080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Người sử dụng có thể gán logic đại trà để xử lý chung chung, hoặc logic cụ thể cho từng mã phản hồi cụ thể</a:t>
            </a:r>
            <a:endParaRPr dirty="0"/>
          </a:p>
        </p:txBody>
      </p:sp>
      <p:sp>
        <p:nvSpPr>
          <p:cNvPr id="461" name="Google Shape;461;p36"/>
          <p:cNvSpPr/>
          <p:nvPr/>
        </p:nvSpPr>
        <p:spPr>
          <a:xfrm>
            <a:off x="720000" y="1298349"/>
            <a:ext cx="522300" cy="522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1</a:t>
            </a:r>
            <a:endParaRPr sz="1500">
              <a:solidFill>
                <a:schemeClr val="dk1"/>
              </a:solidFill>
              <a:latin typeface="Lexend Deca SemiBold"/>
              <a:ea typeface="Lexend Deca SemiBold"/>
              <a:cs typeface="Lexend Deca SemiBold"/>
              <a:sym typeface="Lexend Deca SemiBold"/>
            </a:endParaRPr>
          </a:p>
        </p:txBody>
      </p:sp>
      <p:sp>
        <p:nvSpPr>
          <p:cNvPr id="462" name="Google Shape;462;p36"/>
          <p:cNvSpPr/>
          <p:nvPr/>
        </p:nvSpPr>
        <p:spPr>
          <a:xfrm>
            <a:off x="720008" y="2436758"/>
            <a:ext cx="522300" cy="522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2</a:t>
            </a:r>
            <a:endParaRPr sz="1500">
              <a:solidFill>
                <a:schemeClr val="dk1"/>
              </a:solidFill>
              <a:latin typeface="Lexend Deca SemiBold"/>
              <a:ea typeface="Lexend Deca SemiBold"/>
              <a:cs typeface="Lexend Deca SemiBold"/>
              <a:sym typeface="Lexend Deca SemiBold"/>
            </a:endParaRPr>
          </a:p>
        </p:txBody>
      </p:sp>
      <p:sp>
        <p:nvSpPr>
          <p:cNvPr id="463" name="Google Shape;463;p36"/>
          <p:cNvSpPr/>
          <p:nvPr/>
        </p:nvSpPr>
        <p:spPr>
          <a:xfrm>
            <a:off x="719992" y="3575166"/>
            <a:ext cx="522300" cy="522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Lexend Deca SemiBold"/>
                <a:ea typeface="Lexend Deca SemiBold"/>
                <a:cs typeface="Lexend Deca SemiBold"/>
                <a:sym typeface="Lexend Deca SemiBold"/>
              </a:rPr>
              <a:t>3</a:t>
            </a:r>
            <a:endParaRPr sz="1500">
              <a:solidFill>
                <a:schemeClr val="dk1"/>
              </a:solidFill>
              <a:latin typeface="Lexend Deca SemiBold"/>
              <a:ea typeface="Lexend Deca SemiBold"/>
              <a:cs typeface="Lexend Deca SemiBold"/>
              <a:sym typeface="Lexend Deca SemiBold"/>
            </a:endParaRPr>
          </a:p>
        </p:txBody>
      </p:sp>
      <p:sp>
        <p:nvSpPr>
          <p:cNvPr id="464" name="Google Shape;464;p36"/>
          <p:cNvSpPr txBox="1">
            <a:spLocks noGrp="1"/>
          </p:cNvSpPr>
          <p:nvPr>
            <p:ph type="subTitle" idx="4"/>
          </p:nvPr>
        </p:nvSpPr>
        <p:spPr>
          <a:xfrm>
            <a:off x="1470524" y="1329825"/>
            <a:ext cx="7394802"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Sử dụng các mã phản hồi mà HTTP chưa dùng đến</a:t>
            </a:r>
            <a:endParaRPr dirty="0"/>
          </a:p>
        </p:txBody>
      </p:sp>
      <p:sp>
        <p:nvSpPr>
          <p:cNvPr id="465" name="Google Shape;465;p36"/>
          <p:cNvSpPr txBox="1">
            <a:spLocks noGrp="1"/>
          </p:cNvSpPr>
          <p:nvPr>
            <p:ph type="subTitle" idx="5"/>
          </p:nvPr>
        </p:nvSpPr>
        <p:spPr>
          <a:xfrm>
            <a:off x="1470524" y="2450325"/>
            <a:ext cx="6698115"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Gán thông điệp dễ hiểu cho các mã phản hồi</a:t>
            </a:r>
            <a:endParaRPr dirty="0"/>
          </a:p>
        </p:txBody>
      </p:sp>
      <p:sp>
        <p:nvSpPr>
          <p:cNvPr id="466" name="Google Shape;466;p36"/>
          <p:cNvSpPr txBox="1">
            <a:spLocks noGrp="1"/>
          </p:cNvSpPr>
          <p:nvPr>
            <p:ph type="subTitle" idx="6"/>
          </p:nvPr>
        </p:nvSpPr>
        <p:spPr>
          <a:xfrm>
            <a:off x="1470525" y="3570925"/>
            <a:ext cx="58080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Gán logic cho các mã phản hồi</a:t>
            </a:r>
            <a:endParaRPr dirty="0"/>
          </a:p>
        </p:txBody>
      </p:sp>
    </p:spTree>
    <p:extLst>
      <p:ext uri="{BB962C8B-B14F-4D97-AF65-F5344CB8AC3E}">
        <p14:creationId xmlns:p14="http://schemas.microsoft.com/office/powerpoint/2010/main" val="58862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Tùy biến mã phản hồi HTTP</a:t>
            </a:r>
            <a:endParaRPr sz="2800" dirty="0"/>
          </a:p>
        </p:txBody>
      </p:sp>
      <p:sp>
        <p:nvSpPr>
          <p:cNvPr id="700" name="Google Shape;700;p43"/>
          <p:cNvSpPr txBox="1">
            <a:spLocks noGrp="1"/>
          </p:cNvSpPr>
          <p:nvPr>
            <p:ph type="body" idx="1"/>
          </p:nvPr>
        </p:nvSpPr>
        <p:spPr>
          <a:xfrm>
            <a:off x="720000" y="1215750"/>
            <a:ext cx="7704000" cy="3302400"/>
          </a:xfrm>
          <a:prstGeom prst="rect">
            <a:avLst/>
          </a:prstGeom>
        </p:spPr>
        <p:txBody>
          <a:bodyPr spcFirstLastPara="1" wrap="square" lIns="91425" tIns="91425" rIns="91425" bIns="91425" anchor="t" anchorCtr="0">
            <a:noAutofit/>
          </a:bodyPr>
          <a:lstStyle/>
          <a:p>
            <a:pPr marL="25400" lvl="0" indent="0" algn="l" rtl="0">
              <a:lnSpc>
                <a:spcPct val="115000"/>
              </a:lnSpc>
              <a:spcBef>
                <a:spcPts val="0"/>
              </a:spcBef>
              <a:spcAft>
                <a:spcPts val="0"/>
              </a:spcAft>
              <a:buClr>
                <a:schemeClr val="accent1"/>
              </a:buClr>
              <a:buSzPts val="1400"/>
              <a:buNone/>
            </a:pPr>
            <a:r>
              <a:rPr lang="en" dirty="0"/>
              <a:t>Lưu ý khi tạo mã phản hồi tùy chỉnh:</a:t>
            </a:r>
          </a:p>
          <a:p>
            <a:pPr marL="342900" lvl="0" indent="-317500" algn="l" rtl="0">
              <a:lnSpc>
                <a:spcPct val="115000"/>
              </a:lnSpc>
              <a:spcBef>
                <a:spcPts val="0"/>
              </a:spcBef>
              <a:spcAft>
                <a:spcPts val="0"/>
              </a:spcAft>
              <a:buClr>
                <a:schemeClr val="accent1"/>
              </a:buClr>
              <a:buSzPts val="1400"/>
              <a:buFont typeface="Rubik"/>
              <a:buChar char="●"/>
            </a:pPr>
            <a:r>
              <a:rPr lang="en" dirty="0"/>
              <a:t>Mỗi mã phản hồi đều hợp lý và thực sự cần thiết</a:t>
            </a:r>
          </a:p>
          <a:p>
            <a:pPr marL="342900" lvl="0" indent="-317500" algn="l" rtl="0">
              <a:lnSpc>
                <a:spcPct val="115000"/>
              </a:lnSpc>
              <a:spcBef>
                <a:spcPts val="0"/>
              </a:spcBef>
              <a:spcAft>
                <a:spcPts val="0"/>
              </a:spcAft>
              <a:buClr>
                <a:schemeClr val="accent1"/>
              </a:buClr>
              <a:buSzPts val="1400"/>
              <a:buFont typeface="Rubik"/>
              <a:buChar char="●"/>
            </a:pPr>
            <a:r>
              <a:rPr lang="en" dirty="0"/>
              <a:t>Mã phản hồi mang tính đại trà và tái sử dụng cao đối với các dịch vụ khác</a:t>
            </a:r>
          </a:p>
          <a:p>
            <a:pPr marL="342900" lvl="0" indent="-317500" algn="l" rtl="0">
              <a:lnSpc>
                <a:spcPct val="115000"/>
              </a:lnSpc>
              <a:spcBef>
                <a:spcPts val="0"/>
              </a:spcBef>
              <a:spcAft>
                <a:spcPts val="0"/>
              </a:spcAft>
              <a:buClr>
                <a:schemeClr val="accent1"/>
              </a:buClr>
              <a:buSzPts val="1400"/>
              <a:buFont typeface="Rubik"/>
              <a:buChar char="●"/>
            </a:pPr>
            <a:r>
              <a:rPr lang="vi-VN" dirty="0"/>
              <a:t>Mức độ quy định hành vi của </a:t>
            </a:r>
            <a:r>
              <a:rPr lang="en-US" dirty="0" err="1"/>
              <a:t>người</a:t>
            </a:r>
            <a:r>
              <a:rPr lang="en-US" dirty="0"/>
              <a:t> </a:t>
            </a:r>
            <a:r>
              <a:rPr lang="en-US" dirty="0" err="1"/>
              <a:t>sử</a:t>
            </a:r>
            <a:r>
              <a:rPr lang="en-US" dirty="0"/>
              <a:t> </a:t>
            </a:r>
            <a:r>
              <a:rPr lang="en-US" dirty="0" err="1"/>
              <a:t>dụng</a:t>
            </a:r>
            <a:r>
              <a:rPr lang="en-US" dirty="0"/>
              <a:t> </a:t>
            </a:r>
            <a:r>
              <a:rPr lang="vi-VN" dirty="0"/>
              <a:t>dịch vụ không quá hạn chế để quy tắc có thể áp dụng cho nhiều tình huống tiềm ẩn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Các giá trị mã được đặt để tránh xung đột tiềm tàng với các mã phản hồi từ các thông số kỹ thuật giao thức bên ngoài có liên quan</a:t>
            </a:r>
            <a:endParaRPr lang="en-US" dirty="0"/>
          </a:p>
          <a:p>
            <a:pPr marL="342900" lvl="0" indent="-317500" algn="l" rtl="0">
              <a:lnSpc>
                <a:spcPct val="115000"/>
              </a:lnSpc>
              <a:spcBef>
                <a:spcPts val="0"/>
              </a:spcBef>
              <a:spcAft>
                <a:spcPts val="0"/>
              </a:spcAft>
              <a:buClr>
                <a:schemeClr val="accent1"/>
              </a:buClr>
              <a:buSzPts val="1400"/>
              <a:buFont typeface="Rubik"/>
              <a:buChar char="●"/>
            </a:pPr>
            <a:r>
              <a:rPr lang="vi-VN" dirty="0"/>
              <a:t>Giá trị mã được đặt để tránh xung đột với mã tùy chỉnh từ </a:t>
            </a:r>
            <a:r>
              <a:rPr lang="en-US" dirty="0" err="1"/>
              <a:t>các</a:t>
            </a:r>
            <a:r>
              <a:rPr lang="en-US" dirty="0"/>
              <a:t> </a:t>
            </a:r>
            <a:r>
              <a:rPr lang="en-US" dirty="0" err="1"/>
              <a:t>kho</a:t>
            </a:r>
            <a:r>
              <a:rPr lang="en-US" dirty="0"/>
              <a:t> </a:t>
            </a:r>
            <a:r>
              <a:rPr lang="en-US" dirty="0" err="1"/>
              <a:t>lưu</a:t>
            </a:r>
            <a:r>
              <a:rPr lang="en-US" dirty="0"/>
              <a:t> </a:t>
            </a:r>
            <a:r>
              <a:rPr lang="en-US" dirty="0" err="1"/>
              <a:t>trữ</a:t>
            </a:r>
            <a:r>
              <a:rPr lang="en-US" dirty="0"/>
              <a:t> </a:t>
            </a:r>
            <a:r>
              <a:rPr lang="vi-VN" dirty="0"/>
              <a:t>dịch vụ khác (để hỗ trợ </a:t>
            </a:r>
            <a:r>
              <a:rPr lang="en-US" dirty="0" err="1"/>
              <a:t>khả</a:t>
            </a:r>
            <a:r>
              <a:rPr lang="en-US" dirty="0"/>
              <a:t> </a:t>
            </a:r>
            <a:r>
              <a:rPr lang="en-US" dirty="0" err="1"/>
              <a:t>năng</a:t>
            </a:r>
            <a:r>
              <a:rPr lang="en-US" dirty="0"/>
              <a:t> </a:t>
            </a:r>
            <a:r>
              <a:rPr lang="vi-VN" dirty="0"/>
              <a:t>trao đổi thông báo chéo có thể được yêu cầu</a:t>
            </a:r>
            <a:r>
              <a:rPr lang="en-US" dirty="0"/>
              <a:t> </a:t>
            </a:r>
            <a:r>
              <a:rPr lang="en-US" dirty="0" err="1"/>
              <a:t>giữa</a:t>
            </a:r>
            <a:r>
              <a:rPr lang="en-US" dirty="0"/>
              <a:t> </a:t>
            </a:r>
            <a:r>
              <a:rPr lang="en-US" dirty="0" err="1"/>
              <a:t>các</a:t>
            </a:r>
            <a:r>
              <a:rPr lang="en-US" dirty="0"/>
              <a:t> </a:t>
            </a:r>
            <a:r>
              <a:rPr lang="en-US" dirty="0" err="1"/>
              <a:t>kho</a:t>
            </a:r>
            <a:r>
              <a:rPr lang="en-US" dirty="0"/>
              <a:t> </a:t>
            </a:r>
            <a:r>
              <a:rPr lang="en-US" dirty="0" err="1"/>
              <a:t>lưu</a:t>
            </a:r>
            <a:r>
              <a:rPr lang="en-US" dirty="0"/>
              <a:t> </a:t>
            </a:r>
            <a:r>
              <a:rPr lang="en-US" dirty="0" err="1"/>
              <a:t>trữ</a:t>
            </a:r>
            <a:r>
              <a:rPr lang="en-US" dirty="0"/>
              <a:t> </a:t>
            </a:r>
            <a:r>
              <a:rPr lang="en-US" dirty="0" err="1"/>
              <a:t>dịch</a:t>
            </a:r>
            <a:r>
              <a:rPr lang="en-US" dirty="0"/>
              <a:t> </a:t>
            </a:r>
            <a:r>
              <a:rPr lang="en-US" dirty="0" err="1"/>
              <a:t>vụ</a:t>
            </a:r>
            <a:r>
              <a:rPr lang="vi-VN" dirty="0"/>
              <a:t>)</a:t>
            </a:r>
            <a:endParaRPr dirty="0"/>
          </a:p>
        </p:txBody>
      </p:sp>
    </p:spTree>
    <p:extLst>
      <p:ext uri="{BB962C8B-B14F-4D97-AF65-F5344CB8AC3E}">
        <p14:creationId xmlns:p14="http://schemas.microsoft.com/office/powerpoint/2010/main" val="223368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1012371"/>
            <a:ext cx="6839400" cy="355960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800" b="1" i="0" u="none" strike="noStrike" dirty="0">
                <a:solidFill>
                  <a:schemeClr val="accent3">
                    <a:lumMod val="50000"/>
                  </a:schemeClr>
                </a:solidFill>
                <a:effectLst/>
                <a:latin typeface="Arial" panose="020B0604020202020204" pitchFamily="34" charset="0"/>
              </a:rPr>
              <a:t>VI. Designing Media Types During: Thiết kế các loại phương tiện truyền thông:</a:t>
            </a:r>
          </a:p>
          <a:p>
            <a:pPr marL="0" lvl="0" indent="0" algn="l" rtl="0">
              <a:spcBef>
                <a:spcPts val="0"/>
              </a:spcBef>
              <a:spcAft>
                <a:spcPts val="1600"/>
              </a:spcAft>
              <a:buNone/>
            </a:pPr>
            <a:r>
              <a:rPr lang="vi-VN" sz="1800" b="0" i="0" u="none" strike="noStrike" dirty="0">
                <a:solidFill>
                  <a:srgbClr val="000000"/>
                </a:solidFill>
                <a:effectLst/>
                <a:latin typeface="Arial" panose="020B0604020202020204" pitchFamily="34" charset="0"/>
              </a:rPr>
              <a:t>Trong suốt vòng đời của kiến ​​trúc kiểm kê dịch vụ, có nhiều thay đổi sẽ được yêu cầu đối với tập hợp các loại phương tiện truyền thông hơn là các phương thức của nó. </a:t>
            </a:r>
          </a:p>
          <a:p>
            <a:pPr marL="0" lvl="0" indent="0" algn="l" rtl="0">
              <a:spcBef>
                <a:spcPts val="0"/>
              </a:spcBef>
              <a:spcAft>
                <a:spcPts val="1600"/>
              </a:spcAft>
              <a:buNone/>
            </a:pPr>
            <a:r>
              <a:rPr lang="vi-VN" sz="1800" dirty="0">
                <a:solidFill>
                  <a:srgbClr val="000000"/>
                </a:solidFill>
                <a:latin typeface="Arial" panose="020B0604020202020204" pitchFamily="34" charset="0"/>
              </a:rPr>
              <a:t> </a:t>
            </a:r>
            <a:r>
              <a:rPr lang="vi-VN" sz="1800" b="0" i="0" u="none" strike="noStrike" dirty="0">
                <a:solidFill>
                  <a:srgbClr val="000000"/>
                </a:solidFill>
                <a:effectLst/>
                <a:latin typeface="Arial" panose="020B0604020202020204" pitchFamily="34" charset="0"/>
              </a:rPr>
              <a:t>Ví dụ: một loại phương tiện mới sẽ được yêu cầu bất cứ khi nào dịch vụ hoặc người tiêu dùng cần truyền đạt thông tin có thể đọc được bằng máy không khớp với các yêu cầu định dạng hoặc lược đồ của bất kỳ loại phương tiện hiện có nào.</a:t>
            </a:r>
            <a:endParaRPr lang="vi-VN" sz="2400" b="0" dirty="0">
              <a:effectLst/>
            </a:endParaRPr>
          </a:p>
          <a:p>
            <a:pPr marL="146050" indent="0">
              <a:buNone/>
            </a:pPr>
            <a:br>
              <a:rPr lang="vi-VN" sz="2400" dirty="0"/>
            </a:br>
            <a:endParaRPr lang="vi-VN" sz="1800" b="1" i="0" u="none" strike="noStrike" dirty="0">
              <a:solidFill>
                <a:schemeClr val="accent4">
                  <a:lumMod val="50000"/>
                </a:schemeClr>
              </a:solidFill>
              <a:effectLst/>
              <a:latin typeface="Arial" panose="020B0604020202020204" pitchFamily="34" charset="0"/>
            </a:endParaRPr>
          </a:p>
          <a:p>
            <a:pPr marL="0" lvl="0" indent="0" algn="l" rtl="0">
              <a:spcBef>
                <a:spcPts val="0"/>
              </a:spcBef>
              <a:spcAft>
                <a:spcPts val="1600"/>
              </a:spcAft>
              <a:buNone/>
            </a:pPr>
            <a:endParaRPr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0"/>
            <a:ext cx="7118543" cy="1354217"/>
          </a:xfrm>
          <a:prstGeom prst="rect">
            <a:avLst/>
          </a:prstGeom>
          <a:noFill/>
        </p:spPr>
        <p:txBody>
          <a:bodyPr wrap="square" rtlCol="0">
            <a:spAutoFit/>
          </a:bodyPr>
          <a:lstStyle/>
          <a:p>
            <a:pPr rtl="0">
              <a:spcBef>
                <a:spcPts val="0"/>
              </a:spcBef>
              <a:spcAft>
                <a:spcPts val="0"/>
              </a:spcAft>
            </a:pPr>
            <a:r>
              <a:rPr lang="vi-VN" sz="1800" b="1" i="0" u="none" strike="noStrike" dirty="0">
                <a:solidFill>
                  <a:schemeClr val="tx1">
                    <a:lumMod val="90000"/>
                    <a:lumOff val="10000"/>
                  </a:schemeClr>
                </a:solidFill>
                <a:effectLst/>
                <a:latin typeface="Arial" panose="020B0604020202020204" pitchFamily="34" charset="0"/>
              </a:rPr>
              <a:t>Chương 9: Service API and Contract Design with REST Services and Microservices </a:t>
            </a:r>
            <a:endParaRPr lang="vi-VN" b="0" dirty="0">
              <a:solidFill>
                <a:schemeClr val="tx1">
                  <a:lumMod val="90000"/>
                  <a:lumOff val="10000"/>
                </a:schemeClr>
              </a:solidFill>
              <a:effectLst/>
            </a:endParaRPr>
          </a:p>
          <a:p>
            <a:pPr rtl="0">
              <a:spcBef>
                <a:spcPts val="0"/>
              </a:spcBef>
              <a:spcAft>
                <a:spcPts val="0"/>
              </a:spcAft>
            </a:pPr>
            <a:r>
              <a:rPr lang="vi-VN" sz="1800" b="1" i="0" u="none" strike="noStrike" dirty="0">
                <a:solidFill>
                  <a:schemeClr val="tx1">
                    <a:lumMod val="90000"/>
                    <a:lumOff val="10000"/>
                  </a:schemeClr>
                </a:solidFill>
                <a:effectLst/>
                <a:latin typeface="Arial" panose="020B0604020202020204" pitchFamily="34" charset="0"/>
              </a:rPr>
              <a:t>(API dịch vụ và thiết kế với các dịch vụ REST và microservice)</a:t>
            </a:r>
            <a:endParaRPr lang="vi-VN" b="0" dirty="0">
              <a:solidFill>
                <a:schemeClr val="tx1">
                  <a:lumMod val="90000"/>
                  <a:lumOff val="10000"/>
                </a:schemeClr>
              </a:solidFill>
              <a:effectLst/>
            </a:endParaRPr>
          </a:p>
          <a:p>
            <a:br>
              <a:rPr lang="vi-VN" dirty="0">
                <a:solidFill>
                  <a:schemeClr val="tx1">
                    <a:lumMod val="90000"/>
                    <a:lumOff val="10000"/>
                  </a:schemeClr>
                </a:solidFill>
              </a:rPr>
            </a:br>
            <a:endParaRPr lang="vi-VN" dirty="0">
              <a:solidFill>
                <a:schemeClr val="tx1">
                  <a:lumMod val="90000"/>
                  <a:lumOff val="1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rot="-5400000">
            <a:off x="-228850" y="1190800"/>
            <a:ext cx="19680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AGENDA</a:t>
            </a:r>
            <a:endParaRPr dirty="0"/>
          </a:p>
        </p:txBody>
      </p:sp>
      <p:sp>
        <p:nvSpPr>
          <p:cNvPr id="201" name="Google Shape;201;p31"/>
          <p:cNvSpPr txBox="1">
            <a:spLocks noGrp="1"/>
          </p:cNvSpPr>
          <p:nvPr>
            <p:ph type="title" idx="2"/>
          </p:nvPr>
        </p:nvSpPr>
        <p:spPr>
          <a:xfrm>
            <a:off x="1359441" y="181346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text/plain; charset=utf-8</a:t>
            </a:r>
            <a:endParaRPr dirty="0"/>
          </a:p>
        </p:txBody>
      </p:sp>
      <p:sp>
        <p:nvSpPr>
          <p:cNvPr id="202" name="Google Shape;202;p31"/>
          <p:cNvSpPr txBox="1">
            <a:spLocks noGrp="1"/>
          </p:cNvSpPr>
          <p:nvPr>
            <p:ph type="subTitle" idx="1"/>
          </p:nvPr>
        </p:nvSpPr>
        <p:spPr>
          <a:xfrm>
            <a:off x="1428898" y="2820360"/>
            <a:ext cx="1575558" cy="96806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vi-VN" sz="1200" b="0" i="0" u="none" strike="noStrike" dirty="0">
                <a:solidFill>
                  <a:srgbClr val="FFFF00"/>
                </a:solidFill>
                <a:effectLst/>
                <a:latin typeface="Arial" panose="020B0604020202020204" pitchFamily="34" charset="0"/>
              </a:rPr>
              <a:t>Cho các biểu diễn đơn giản, chẳng hạn như dữ liệu số nguyên và chuỗi. Dữ liệu nguyên thủy có thể được mã hóa dưới dạng chuỗi</a:t>
            </a:r>
            <a:endParaRPr sz="1200" dirty="0">
              <a:solidFill>
                <a:srgbClr val="FFFF00"/>
              </a:solidFill>
              <a:latin typeface="DM Sans" panose="020B0604020202020204" charset="0"/>
            </a:endParaRPr>
          </a:p>
        </p:txBody>
      </p:sp>
      <p:sp>
        <p:nvSpPr>
          <p:cNvPr id="203" name="Google Shape;203;p31"/>
          <p:cNvSpPr txBox="1">
            <a:spLocks noGrp="1"/>
          </p:cNvSpPr>
          <p:nvPr>
            <p:ph type="title" idx="3"/>
          </p:nvPr>
        </p:nvSpPr>
        <p:spPr>
          <a:xfrm>
            <a:off x="3126517" y="1813460"/>
            <a:ext cx="1693500" cy="98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application/ xhtml + xml</a:t>
            </a:r>
            <a:endParaRPr dirty="0"/>
          </a:p>
        </p:txBody>
      </p:sp>
      <p:sp>
        <p:nvSpPr>
          <p:cNvPr id="204" name="Google Shape;204;p31"/>
          <p:cNvSpPr txBox="1">
            <a:spLocks noGrp="1"/>
          </p:cNvSpPr>
          <p:nvPr>
            <p:ph type="subTitle" idx="4"/>
          </p:nvPr>
        </p:nvSpPr>
        <p:spPr>
          <a:xfrm>
            <a:off x="3195969"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rgbClr val="FFFF00"/>
                </a:solidFill>
                <a:latin typeface="+mn-lt"/>
              </a:rPr>
              <a:t>Đối với các danh sách phức tạp hơn, bảng, văn bản có thể đọc được của con người</a:t>
            </a:r>
            <a:endParaRPr dirty="0">
              <a:solidFill>
                <a:srgbClr val="FFFF00"/>
              </a:solidFill>
              <a:latin typeface="+mn-lt"/>
            </a:endParaRPr>
          </a:p>
        </p:txBody>
      </p:sp>
      <p:sp>
        <p:nvSpPr>
          <p:cNvPr id="205" name="Google Shape;205;p31"/>
          <p:cNvSpPr txBox="1">
            <a:spLocks noGrp="1"/>
          </p:cNvSpPr>
          <p:nvPr>
            <p:ph type="title" idx="5"/>
          </p:nvPr>
        </p:nvSpPr>
        <p:spPr>
          <a:xfrm>
            <a:off x="4867695" y="2001463"/>
            <a:ext cx="16935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application/ json</a:t>
            </a:r>
            <a:endParaRPr dirty="0"/>
          </a:p>
        </p:txBody>
      </p:sp>
      <p:sp>
        <p:nvSpPr>
          <p:cNvPr id="206" name="Google Shape;206;p31"/>
          <p:cNvSpPr txBox="1">
            <a:spLocks noGrp="1"/>
          </p:cNvSpPr>
          <p:nvPr>
            <p:ph type="subTitle" idx="6"/>
          </p:nvPr>
        </p:nvSpPr>
        <p:spPr>
          <a:xfrm>
            <a:off x="4963040"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1200" b="0" i="0" u="none" strike="noStrike" dirty="0">
                <a:solidFill>
                  <a:srgbClr val="FFFF00"/>
                </a:solidFill>
                <a:effectLst/>
                <a:latin typeface="Arial" panose="020B0604020202020204" pitchFamily="34" charset="0"/>
              </a:rPr>
              <a:t>Cho một giải pháp thay thế nhẹ cho XML có sự hỗ trợ rộng rãi bằng ngôn ngữ lập trình</a:t>
            </a:r>
            <a:endParaRPr sz="1200" dirty="0">
              <a:solidFill>
                <a:srgbClr val="FFFF00"/>
              </a:solidFill>
            </a:endParaRPr>
          </a:p>
        </p:txBody>
      </p:sp>
      <p:sp>
        <p:nvSpPr>
          <p:cNvPr id="207" name="Google Shape;207;p31"/>
          <p:cNvSpPr txBox="1">
            <a:spLocks noGrp="1"/>
          </p:cNvSpPr>
          <p:nvPr>
            <p:ph type="title" idx="7"/>
          </p:nvPr>
        </p:nvSpPr>
        <p:spPr>
          <a:xfrm>
            <a:off x="6682439" y="1766060"/>
            <a:ext cx="1693500" cy="86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text/uri-list</a:t>
            </a:r>
            <a:endParaRPr dirty="0"/>
          </a:p>
        </p:txBody>
      </p:sp>
      <p:sp>
        <p:nvSpPr>
          <p:cNvPr id="208" name="Google Shape;208;p31"/>
          <p:cNvSpPr txBox="1">
            <a:spLocks noGrp="1"/>
          </p:cNvSpPr>
          <p:nvPr>
            <p:ph type="subTitle" idx="8"/>
          </p:nvPr>
        </p:nvSpPr>
        <p:spPr>
          <a:xfrm>
            <a:off x="6730110" y="2820360"/>
            <a:ext cx="1554600" cy="98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rgbClr val="FFFF00"/>
                </a:solidFill>
              </a:rPr>
              <a:t>URI</a:t>
            </a:r>
            <a:endParaRPr dirty="0">
              <a:solidFill>
                <a:srgbClr val="FFFF00"/>
              </a:solidFill>
            </a:endParaRPr>
          </a:p>
        </p:txBody>
      </p:sp>
      <p:sp>
        <p:nvSpPr>
          <p:cNvPr id="209" name="Google Shape;209;p31"/>
          <p:cNvSpPr txBox="1">
            <a:spLocks noGrp="1"/>
          </p:cNvSpPr>
          <p:nvPr>
            <p:ph type="title" idx="9"/>
          </p:nvPr>
        </p:nvSpPr>
        <p:spPr>
          <a:xfrm>
            <a:off x="4963042"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10" name="Google Shape;210;p31"/>
          <p:cNvSpPr txBox="1">
            <a:spLocks noGrp="1"/>
          </p:cNvSpPr>
          <p:nvPr>
            <p:ph type="title" idx="13"/>
          </p:nvPr>
        </p:nvSpPr>
        <p:spPr>
          <a:xfrm>
            <a:off x="1428892"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11" name="Google Shape;211;p31"/>
          <p:cNvSpPr txBox="1">
            <a:spLocks noGrp="1"/>
          </p:cNvSpPr>
          <p:nvPr>
            <p:ph type="title" idx="14"/>
          </p:nvPr>
        </p:nvSpPr>
        <p:spPr>
          <a:xfrm>
            <a:off x="3195967"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2" name="Google Shape;212;p31"/>
          <p:cNvSpPr txBox="1">
            <a:spLocks noGrp="1"/>
          </p:cNvSpPr>
          <p:nvPr>
            <p:ph type="title" idx="15"/>
          </p:nvPr>
        </p:nvSpPr>
        <p:spPr>
          <a:xfrm>
            <a:off x="6730117" y="1354735"/>
            <a:ext cx="15546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16" name="TextBox 15">
            <a:extLst>
              <a:ext uri="{FF2B5EF4-FFF2-40B4-BE49-F238E27FC236}">
                <a16:creationId xmlns:a16="http://schemas.microsoft.com/office/drawing/2014/main" id="{5B77D697-96C9-481D-A608-410D482DFDEF}"/>
              </a:ext>
            </a:extLst>
          </p:cNvPr>
          <p:cNvSpPr txBox="1"/>
          <p:nvPr/>
        </p:nvSpPr>
        <p:spPr>
          <a:xfrm>
            <a:off x="1648138" y="831515"/>
            <a:ext cx="6226629" cy="523220"/>
          </a:xfrm>
          <a:prstGeom prst="rect">
            <a:avLst/>
          </a:prstGeom>
          <a:noFill/>
        </p:spPr>
        <p:txBody>
          <a:bodyPr wrap="square">
            <a:spAutoFit/>
          </a:bodyPr>
          <a:lstStyle/>
          <a:p>
            <a:pPr algn="ctr"/>
            <a:r>
              <a:rPr lang="vi-VN" sz="1400" b="1" i="0" u="none" strike="noStrike" dirty="0">
                <a:effectLst/>
                <a:latin typeface="Arial" panose="020B0604020202020204" pitchFamily="34" charset="0"/>
              </a:rPr>
              <a:t>Một số loại phương tiện truyền thông phổ biến từ web để xem xét cho hàng tồn kho dịch vụ và hợp đồng dịch vụ bao gồm: </a:t>
            </a:r>
            <a:endParaRPr lang="vi-VN" b="1" dirty="0"/>
          </a:p>
        </p:txBody>
      </p:sp>
      <p:sp>
        <p:nvSpPr>
          <p:cNvPr id="17" name="Google Shape;212;p31">
            <a:extLst>
              <a:ext uri="{FF2B5EF4-FFF2-40B4-BE49-F238E27FC236}">
                <a16:creationId xmlns:a16="http://schemas.microsoft.com/office/drawing/2014/main" id="{5B22A29A-E124-4624-83F8-D1AC597F58C6}"/>
              </a:ext>
            </a:extLst>
          </p:cNvPr>
          <p:cNvSpPr txBox="1">
            <a:spLocks/>
          </p:cNvSpPr>
          <p:nvPr/>
        </p:nvSpPr>
        <p:spPr>
          <a:xfrm>
            <a:off x="4159845" y="4184650"/>
            <a:ext cx="1554600" cy="81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assion One"/>
              <a:buNone/>
              <a:defRPr sz="4800" b="0" i="0" u="none" strike="noStrike" cap="none">
                <a:solidFill>
                  <a:schemeClr val="lt1"/>
                </a:solidFill>
                <a:latin typeface="Passion One"/>
                <a:ea typeface="Passion One"/>
                <a:cs typeface="Passion One"/>
                <a:sym typeface="Passion One"/>
              </a:defRPr>
            </a:lvl1pPr>
            <a:lvl2pPr marR="0" lvl="1"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lt1"/>
              </a:buClr>
              <a:buSzPts val="4800"/>
              <a:buFont typeface="Permanent Marker"/>
              <a:buNone/>
              <a:defRPr sz="4800" b="0" i="0" u="none" strike="noStrike" cap="none">
                <a:solidFill>
                  <a:schemeClr val="lt1"/>
                </a:solidFill>
                <a:latin typeface="Permanent Marker"/>
                <a:ea typeface="Permanent Marker"/>
                <a:cs typeface="Permanent Marker"/>
                <a:sym typeface="Permanent Marker"/>
              </a:defRPr>
            </a:lvl9pPr>
          </a:lstStyle>
          <a:p>
            <a:r>
              <a:rPr lang="vi-VN" dirty="0">
                <a:solidFill>
                  <a:schemeClr val="accent6"/>
                </a:solidFill>
              </a:rPr>
              <a:t>05</a:t>
            </a:r>
          </a:p>
        </p:txBody>
      </p:sp>
      <p:sp>
        <p:nvSpPr>
          <p:cNvPr id="18" name="Google Shape;205;p31">
            <a:extLst>
              <a:ext uri="{FF2B5EF4-FFF2-40B4-BE49-F238E27FC236}">
                <a16:creationId xmlns:a16="http://schemas.microsoft.com/office/drawing/2014/main" id="{A59111E0-C294-4F7D-A273-0AA0406C77BD}"/>
              </a:ext>
            </a:extLst>
          </p:cNvPr>
          <p:cNvSpPr txBox="1">
            <a:spLocks/>
          </p:cNvSpPr>
          <p:nvPr/>
        </p:nvSpPr>
        <p:spPr>
          <a:xfrm>
            <a:off x="5656893" y="3460891"/>
            <a:ext cx="2494938" cy="81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Passion One"/>
              <a:buNone/>
              <a:defRPr sz="1800" b="0" i="0" u="none" strike="noStrike" cap="none">
                <a:solidFill>
                  <a:schemeClr val="dk2"/>
                </a:solidFill>
                <a:latin typeface="Passion One"/>
                <a:ea typeface="Passion One"/>
                <a:cs typeface="Passion One"/>
                <a:sym typeface="Passion One"/>
              </a:defRPr>
            </a:lvl1pPr>
            <a:lvl2pPr marR="0" lvl="1"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2pPr>
            <a:lvl3pPr marR="0" lvl="2"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3pPr>
            <a:lvl4pPr marR="0" lvl="3"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4pPr>
            <a:lvl5pPr marR="0" lvl="4"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5pPr>
            <a:lvl6pPr marR="0" lvl="5"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6pPr>
            <a:lvl7pPr marR="0" lvl="6"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7pPr>
            <a:lvl8pPr marR="0" lvl="7"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8pPr>
            <a:lvl9pPr marR="0" lvl="8" algn="ctr" rtl="0">
              <a:lnSpc>
                <a:spcPct val="100000"/>
              </a:lnSpc>
              <a:spcBef>
                <a:spcPts val="0"/>
              </a:spcBef>
              <a:spcAft>
                <a:spcPts val="0"/>
              </a:spcAft>
              <a:buClr>
                <a:schemeClr val="dk2"/>
              </a:buClr>
              <a:buSzPts val="4200"/>
              <a:buFont typeface="Permanent Marker"/>
              <a:buNone/>
              <a:defRPr sz="4200" b="0" i="0" u="none" strike="noStrike" cap="none">
                <a:solidFill>
                  <a:schemeClr val="dk2"/>
                </a:solidFill>
                <a:latin typeface="Permanent Marker"/>
                <a:ea typeface="Permanent Marker"/>
                <a:cs typeface="Permanent Marker"/>
                <a:sym typeface="Permanent Marker"/>
              </a:defRPr>
            </a:lvl9pPr>
          </a:lstStyle>
          <a:p>
            <a:r>
              <a:rPr lang="vi-VN" dirty="0">
                <a:solidFill>
                  <a:schemeClr val="tx1"/>
                </a:solidFill>
              </a:rPr>
              <a:t>application/atom+xml</a:t>
            </a:r>
          </a:p>
        </p:txBody>
      </p:sp>
      <p:sp>
        <p:nvSpPr>
          <p:cNvPr id="19" name="Google Shape;208;p31">
            <a:extLst>
              <a:ext uri="{FF2B5EF4-FFF2-40B4-BE49-F238E27FC236}">
                <a16:creationId xmlns:a16="http://schemas.microsoft.com/office/drawing/2014/main" id="{2046CAE0-C79F-4E79-AD53-46969BB07783}"/>
              </a:ext>
            </a:extLst>
          </p:cNvPr>
          <p:cNvSpPr txBox="1">
            <a:spLocks/>
          </p:cNvSpPr>
          <p:nvPr/>
        </p:nvSpPr>
        <p:spPr>
          <a:xfrm>
            <a:off x="5349762" y="4142740"/>
            <a:ext cx="3119323" cy="98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DM Sans"/>
              <a:buNone/>
              <a:defRPr sz="1400" b="0" i="0" u="none" strike="noStrike" cap="none">
                <a:solidFill>
                  <a:schemeClr val="dk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2"/>
              </a:buClr>
              <a:buSzPts val="2100"/>
              <a:buFont typeface="DM Sans"/>
              <a:buNone/>
              <a:defRPr sz="2100" b="0" i="0" u="none" strike="noStrike" cap="none">
                <a:solidFill>
                  <a:schemeClr val="dk2"/>
                </a:solidFill>
                <a:latin typeface="DM Sans"/>
                <a:ea typeface="DM Sans"/>
                <a:cs typeface="DM Sans"/>
                <a:sym typeface="DM Sans"/>
              </a:defRPr>
            </a:lvl9pPr>
          </a:lstStyle>
          <a:p>
            <a:pPr marL="0" indent="0" algn="just">
              <a:buClr>
                <a:schemeClr val="dk1"/>
              </a:buClr>
              <a:buSzPts val="1100"/>
              <a:buFont typeface="Arial"/>
              <a:buNone/>
            </a:pPr>
            <a:r>
              <a:rPr lang="vi-VN" dirty="0">
                <a:solidFill>
                  <a:srgbClr val="FFFF00"/>
                </a:solidFill>
              </a:rPr>
              <a:t>Đối với các nguồn cấp dữ liệu thông tin sự kiện có thể đọc được của con người hoặc các bộ sưu tập dữ liệu khác có liên quan đến thời gian </a:t>
            </a:r>
          </a:p>
        </p:txBody>
      </p:sp>
      <p:sp>
        <p:nvSpPr>
          <p:cNvPr id="3" name="TextBox 2">
            <a:extLst>
              <a:ext uri="{FF2B5EF4-FFF2-40B4-BE49-F238E27FC236}">
                <a16:creationId xmlns:a16="http://schemas.microsoft.com/office/drawing/2014/main" id="{8C8C6AB7-5637-D257-4194-9248131397C6}"/>
              </a:ext>
            </a:extLst>
          </p:cNvPr>
          <p:cNvSpPr txBox="1"/>
          <p:nvPr/>
        </p:nvSpPr>
        <p:spPr>
          <a:xfrm>
            <a:off x="1533236" y="119683"/>
            <a:ext cx="6935849" cy="307777"/>
          </a:xfrm>
          <a:prstGeom prst="rect">
            <a:avLst/>
          </a:prstGeom>
          <a:noFill/>
        </p:spPr>
        <p:txBody>
          <a:bodyPr wrap="square">
            <a:spAutoFit/>
          </a:bodyPr>
          <a:lstStyle/>
          <a:p>
            <a:pPr marL="0" lvl="0" indent="0" algn="l" rtl="0">
              <a:spcBef>
                <a:spcPts val="0"/>
              </a:spcBef>
              <a:spcAft>
                <a:spcPts val="1600"/>
              </a:spcAft>
              <a:buNone/>
            </a:pPr>
            <a:r>
              <a:rPr lang="vi-VN" sz="1400" b="1" i="0" u="none" strike="noStrike" dirty="0">
                <a:solidFill>
                  <a:schemeClr val="accent3">
                    <a:lumMod val="50000"/>
                  </a:schemeClr>
                </a:solidFill>
                <a:effectLst/>
                <a:latin typeface="Arial" panose="020B0604020202020204" pitchFamily="34" charset="0"/>
              </a:rPr>
              <a:t>VI. Designing Media Types During: Thiết kế các loại phương tiện truyền thông: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667925" y="1012371"/>
            <a:ext cx="6839400" cy="3559606"/>
          </a:xfrm>
          <a:prstGeom prst="rect">
            <a:avLst/>
          </a:prstGeom>
        </p:spPr>
        <p:txBody>
          <a:bodyPr spcFirstLastPara="1" wrap="square" lIns="91425" tIns="91425" rIns="91425" bIns="91425" anchor="t" anchorCtr="0">
            <a:noAutofit/>
          </a:bodyPr>
          <a:lstStyle/>
          <a:p>
            <a:pPr marL="457200" rtl="0">
              <a:spcBef>
                <a:spcPts val="0"/>
              </a:spcBef>
              <a:spcAft>
                <a:spcPts val="0"/>
              </a:spcAft>
            </a:pPr>
            <a:r>
              <a:rPr lang="vi-VN" b="0" i="0" u="none" strike="noStrike" dirty="0">
                <a:solidFill>
                  <a:srgbClr val="000000"/>
                </a:solidFill>
                <a:effectLst/>
                <a:latin typeface="Arial" panose="020B0604020202020204" pitchFamily="34" charset="0"/>
              </a:rPr>
              <a:t>Mỗi </a:t>
            </a:r>
            <a:r>
              <a:rPr lang="vi-VN" dirty="0"/>
              <a:t>loại biểu diễn dữ liệu </a:t>
            </a:r>
            <a:r>
              <a:rPr lang="vi-VN" b="0" i="0" u="none" strike="noStrike" dirty="0">
                <a:solidFill>
                  <a:srgbClr val="000000"/>
                </a:solidFill>
                <a:effectLst/>
                <a:latin typeface="Arial" panose="020B0604020202020204" pitchFamily="34" charset="0"/>
              </a:rPr>
              <a:t>lý </a:t>
            </a:r>
            <a:r>
              <a:rPr lang="en-US" b="0" i="0" u="none" strike="noStrike" dirty="0">
                <a:solidFill>
                  <a:srgbClr val="000000"/>
                </a:solidFill>
                <a:effectLst/>
                <a:latin typeface="Arial" panose="020B0604020202020204" pitchFamily="34" charset="0"/>
              </a:rPr>
              <a:t>t</a:t>
            </a:r>
            <a:r>
              <a:rPr lang="vi-VN" b="0" i="0" u="none" strike="noStrike" dirty="0">
                <a:solidFill>
                  <a:srgbClr val="000000"/>
                </a:solidFill>
                <a:effectLst/>
                <a:latin typeface="Arial" panose="020B0604020202020204" pitchFamily="34" charset="0"/>
              </a:rPr>
              <a:t>ưởng khi được sử dụng đúng cách. Ví dụ: </a:t>
            </a:r>
            <a:r>
              <a:rPr lang="vi-VN" dirty="0"/>
              <a:t>application/xml </a:t>
            </a:r>
            <a:r>
              <a:rPr lang="vi-VN" b="0" i="0" u="none" strike="noStrike" dirty="0">
                <a:solidFill>
                  <a:srgbClr val="000000"/>
                </a:solidFill>
                <a:effectLst/>
                <a:latin typeface="Arial" panose="020B0604020202020204" pitchFamily="34" charset="0"/>
              </a:rPr>
              <a:t>hoặc </a:t>
            </a:r>
            <a:r>
              <a:rPr lang="vi-VN" dirty="0"/>
              <a:t>application/ json </a:t>
            </a:r>
            <a:r>
              <a:rPr lang="vi-VN" b="0" i="0" u="none" strike="noStrike" dirty="0">
                <a:solidFill>
                  <a:srgbClr val="000000"/>
                </a:solidFill>
                <a:effectLst/>
                <a:latin typeface="Arial" panose="020B0604020202020204" pitchFamily="34" charset="0"/>
              </a:rPr>
              <a:t>không dành riêng cho Schema, trong khi </a:t>
            </a:r>
            <a:r>
              <a:rPr lang="vi-VN" dirty="0"/>
              <a:t>application </a:t>
            </a:r>
            <a:r>
              <a:rPr lang="vi-VN" b="0" i="0" u="none" strike="noStrike" dirty="0">
                <a:solidFill>
                  <a:srgbClr val="000000"/>
                </a:solidFill>
                <a:effectLst/>
                <a:latin typeface="Arial" panose="020B0604020202020204" pitchFamily="34" charset="0"/>
              </a:rPr>
              <a:t>/Atom+XML được sử dụng làm định dạng để làm nội dung và xác định cách xử lý tài liệu.</a:t>
            </a:r>
          </a:p>
          <a:p>
            <a:pPr marL="457200" rtl="0">
              <a:spcBef>
                <a:spcPts val="0"/>
              </a:spcBef>
              <a:spcAft>
                <a:spcPts val="0"/>
              </a:spcAft>
            </a:pPr>
            <a:r>
              <a:rPr lang="vi-VN" b="0" i="0" u="none" strike="noStrike" dirty="0">
                <a:solidFill>
                  <a:srgbClr val="000000"/>
                </a:solidFill>
                <a:effectLst/>
                <a:latin typeface="Arial" panose="020B0604020202020204" pitchFamily="34" charset="0"/>
              </a:rPr>
              <a:t>Các loại </a:t>
            </a:r>
            <a:r>
              <a:rPr lang="vi-VN" dirty="0"/>
              <a:t>biểu diễn dữ liệu</a:t>
            </a:r>
            <a:r>
              <a:rPr lang="vi-VN" b="0" i="0" u="none" strike="noStrike" dirty="0">
                <a:solidFill>
                  <a:srgbClr val="000000"/>
                </a:solidFill>
                <a:effectLst/>
                <a:latin typeface="Arial" panose="020B0604020202020204" pitchFamily="34" charset="0"/>
              </a:rPr>
              <a:t> nên ở trừu tượng. Giữ các loại phương tiện truyền thông trừu tượng cho phép chúng được sử dụng lại trong các hợp đồng dịch vụ nhiều hơn.</a:t>
            </a:r>
            <a:endParaRPr lang="vi-VN" b="0" dirty="0">
              <a:effectLst/>
            </a:endParaRPr>
          </a:p>
          <a:p>
            <a:r>
              <a:rPr lang="vi-VN" dirty="0"/>
              <a:t>Các loại biểu diễn dữ liệu mới nên tái sử dụng khi thích hợp. Điều này làm cải thiện hơn khả năng tương thích với các ứng dụng khác của cùng một loại biểu diễn.</a:t>
            </a:r>
          </a:p>
          <a:p>
            <a:r>
              <a:rPr lang="vi-VN" dirty="0"/>
              <a:t>Các loại biễu diễn dữ liệu tùy chỉnh nên được hướng đến khả năng sử dụng lại trong tương lai để tránh lỗi ở version cũ và version mới</a:t>
            </a:r>
            <a:endParaRPr lang="en-US" dirty="0"/>
          </a:p>
          <a:p>
            <a:r>
              <a:rPr lang="vi-VN" dirty="0"/>
              <a:t>Các loại biểu diễn này nên được xử lý bằng các hướng dẫn xử lý tiêu chuẩn mô tả khi các tài liệu cũ có thể bị thiếu một số thông tin. Đảm bảo ghi đầy đủ thông tin để tránh tạo ra một loại biểu diễn trùng lặp trong tương lai.</a:t>
            </a:r>
          </a:p>
          <a:p>
            <a:pPr marL="146050" indent="0">
              <a:buNone/>
            </a:pPr>
            <a:r>
              <a:rPr lang="vi-VN" i="1" dirty="0"/>
              <a:t>Tất cả các loại phương tiện được phát minh cho một kho dịch vụ cụ thể hoặc được sử dụng lại từ một nguồn khác phải được ghi lại trong hợp đồng.</a:t>
            </a:r>
            <a:br>
              <a:rPr lang="vi-VN" dirty="0"/>
            </a:br>
            <a:endParaRPr dirty="0"/>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89041"/>
            <a:ext cx="7118543" cy="830997"/>
          </a:xfrm>
          <a:prstGeom prst="rect">
            <a:avLst/>
          </a:prstGeom>
          <a:noFill/>
        </p:spPr>
        <p:txBody>
          <a:bodyPr wrap="square" rtlCol="0">
            <a:spAutoFit/>
          </a:bodyPr>
          <a:lstStyle/>
          <a:p>
            <a:pPr rtl="0">
              <a:spcBef>
                <a:spcPts val="0"/>
              </a:spcBef>
              <a:spcAft>
                <a:spcPts val="0"/>
              </a:spcAft>
            </a:pPr>
            <a:r>
              <a:rPr lang="vi-VN" sz="1600" b="0" i="0" u="none" strike="noStrike" dirty="0">
                <a:solidFill>
                  <a:schemeClr val="tx1">
                    <a:lumMod val="90000"/>
                    <a:lumOff val="10000"/>
                  </a:schemeClr>
                </a:solidFill>
                <a:effectLst/>
                <a:latin typeface="Arial" panose="020B0604020202020204" pitchFamily="34" charset="0"/>
              </a:rPr>
              <a:t>Trước khi phát minh ra các loại phương tiện truyền thông mới để sử dụng trong kho dịch vụ, nên thực hiện việc tìm kiếm các loại phương tiện truyền thông dụng hiện tại có thể phù hợp.</a:t>
            </a:r>
            <a:endParaRPr lang="vi-VN" sz="1200" dirty="0">
              <a:solidFill>
                <a:schemeClr val="tx1">
                  <a:lumMod val="90000"/>
                  <a:lumOff val="10000"/>
                </a:schemeClr>
              </a:solidFill>
            </a:endParaRPr>
          </a:p>
        </p:txBody>
      </p:sp>
    </p:spTree>
    <p:extLst>
      <p:ext uri="{BB962C8B-B14F-4D97-AF65-F5344CB8AC3E}">
        <p14:creationId xmlns:p14="http://schemas.microsoft.com/office/powerpoint/2010/main" val="659123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t>SOA PATTERNS</a:t>
            </a:r>
            <a:endParaRPr sz="1800" dirty="0"/>
          </a:p>
        </p:txBody>
      </p:sp>
      <p:sp>
        <p:nvSpPr>
          <p:cNvPr id="397" name="Google Shape;397;p33"/>
          <p:cNvSpPr txBox="1">
            <a:spLocks noGrp="1"/>
          </p:cNvSpPr>
          <p:nvPr>
            <p:ph type="subTitle" idx="2"/>
          </p:nvPr>
        </p:nvSpPr>
        <p:spPr>
          <a:xfrm>
            <a:off x="567600" y="2864598"/>
            <a:ext cx="7704000" cy="5277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vi-VN" sz="1800" b="1" i="1" u="none" strike="noStrike" dirty="0">
                <a:solidFill>
                  <a:srgbClr val="000000"/>
                </a:solidFill>
                <a:effectLst/>
                <a:latin typeface="+mn-lt"/>
              </a:rPr>
              <a:t>(</a:t>
            </a:r>
            <a:r>
              <a:rPr lang="en-US" sz="1800" b="1" i="1" dirty="0">
                <a:latin typeface="+mn-lt"/>
              </a:rPr>
              <a:t>The Content Negotiation [334] </a:t>
            </a:r>
            <a:r>
              <a:rPr lang="vi-VN" sz="1800" b="1" i="1" dirty="0">
                <a:latin typeface="+mn-lt"/>
              </a:rPr>
              <a:t>pattern: </a:t>
            </a:r>
            <a:r>
              <a:rPr lang="vi-VN" sz="1800" b="1" i="1" u="none" strike="noStrike" dirty="0">
                <a:solidFill>
                  <a:srgbClr val="000000"/>
                </a:solidFill>
                <a:effectLst/>
                <a:latin typeface="+mn-lt"/>
              </a:rPr>
              <a:t>mẫu chính thức hóa khả năng tự nhiên của các dịch vụ REST để xử lý thông tin loại phương tiện trong thời gian chạy)</a:t>
            </a:r>
            <a:endParaRPr lang="vi-VN" sz="1800" b="1" i="1" dirty="0">
              <a:effectLst/>
              <a:latin typeface="+mn-lt"/>
            </a:endParaRPr>
          </a:p>
          <a:p>
            <a:pPr algn="ctr"/>
            <a:br>
              <a:rPr lang="vi-VN" sz="1800" b="1" i="1" dirty="0">
                <a:latin typeface="+mn-lt"/>
              </a:rPr>
            </a:br>
            <a:endParaRPr sz="1800" b="1" i="1" dirty="0">
              <a:latin typeface="+mn-lt"/>
            </a:endParaRPr>
          </a:p>
        </p:txBody>
      </p:sp>
      <p:pic>
        <p:nvPicPr>
          <p:cNvPr id="1026" name="Picture 2">
            <a:extLst>
              <a:ext uri="{FF2B5EF4-FFF2-40B4-BE49-F238E27FC236}">
                <a16:creationId xmlns:a16="http://schemas.microsoft.com/office/drawing/2014/main" id="{B5EB0732-85FB-42CE-8F54-FFE7D956F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75" y="1258882"/>
            <a:ext cx="7585775" cy="136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252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1556164" y="1014549"/>
            <a:ext cx="7029761" cy="3831748"/>
          </a:xfrm>
          <a:prstGeom prst="rect">
            <a:avLst/>
          </a:prstGeom>
        </p:spPr>
        <p:txBody>
          <a:bodyPr spcFirstLastPara="1" wrap="square" lIns="91425" tIns="91425" rIns="91425" bIns="91425" anchor="t" anchorCtr="0">
            <a:noAutofit/>
          </a:bodyPr>
          <a:lstStyle/>
          <a:p>
            <a:pPr rtl="0">
              <a:spcBef>
                <a:spcPts val="0"/>
              </a:spcBef>
              <a:spcAft>
                <a:spcPts val="0"/>
              </a:spcAft>
            </a:pPr>
            <a:r>
              <a:rPr lang="vi-VN" sz="1400" b="0" i="0" u="none" strike="noStrike" dirty="0">
                <a:solidFill>
                  <a:srgbClr val="000000"/>
                </a:solidFill>
                <a:effectLst/>
                <a:latin typeface="Arial" panose="020B0604020202020204" pitchFamily="34" charset="0"/>
              </a:rPr>
              <a:t>Trong kho dịch vụ, hầu hết các loại phương tiện tùy chỉnh được tạo để đại diện cho dữ liệu và tài liệu kinh doanh sẽ được xác định bằng cách sử dụng lược đồ XML hoặc lược đồ JSON. Điều này về cơ bản có thể thiết lập một tập hợp các mô hình dữ liệu được tiêu chuẩn hóa được sử dụng lại bởi các dịch vụ REST trong kho dịch vụ.</a:t>
            </a:r>
          </a:p>
          <a:p>
            <a:pPr marL="146050" indent="0" rtl="0">
              <a:spcBef>
                <a:spcPts val="0"/>
              </a:spcBef>
              <a:spcAft>
                <a:spcPts val="0"/>
              </a:spcAft>
              <a:buNone/>
            </a:pPr>
            <a:endParaRPr lang="vi-VN" sz="1400" b="0" dirty="0">
              <a:effectLst/>
            </a:endParaRPr>
          </a:p>
          <a:p>
            <a:pPr rtl="0">
              <a:spcBef>
                <a:spcPts val="0"/>
              </a:spcBef>
              <a:spcAft>
                <a:spcPts val="0"/>
              </a:spcAft>
            </a:pPr>
            <a:r>
              <a:rPr lang="vi-VN" sz="1400" b="0" i="0" u="none" strike="noStrike" dirty="0">
                <a:solidFill>
                  <a:srgbClr val="000000"/>
                </a:solidFill>
                <a:effectLst/>
                <a:latin typeface="Arial" panose="020B0604020202020204" pitchFamily="34" charset="0"/>
              </a:rPr>
              <a:t>Để điều này thành công, đặc biệt là với các bộ sưu tập dịch vụ lớn hơn, các lược đồ cần được thiết kế </a:t>
            </a:r>
            <a:r>
              <a:rPr lang="vi-VN" sz="1400" dirty="0">
                <a:solidFill>
                  <a:srgbClr val="000000"/>
                </a:solidFill>
                <a:latin typeface="Arial" panose="020B0604020202020204" pitchFamily="34" charset="0"/>
              </a:rPr>
              <a:t>bài bản</a:t>
            </a:r>
            <a:r>
              <a:rPr lang="vi-VN" sz="1400" b="0" i="0" u="none" strike="noStrike" dirty="0">
                <a:solidFill>
                  <a:srgbClr val="000000"/>
                </a:solidFill>
                <a:effectLst/>
                <a:latin typeface="Arial" panose="020B0604020202020204" pitchFamily="34" charset="0"/>
              </a:rPr>
              <a:t>. Phục vụ phạm vi rộng hơn của các yêu cầu tương tác dữ liệu.</a:t>
            </a:r>
            <a:endParaRPr lang="vi-VN" sz="1400" i="0" u="none" strike="noStrike" dirty="0">
              <a:solidFill>
                <a:srgbClr val="000000"/>
              </a:solidFill>
              <a:latin typeface="Arial" panose="020B0604020202020204" pitchFamily="34" charset="0"/>
            </a:endParaRPr>
          </a:p>
          <a:p>
            <a:pPr rtl="0">
              <a:spcBef>
                <a:spcPts val="0"/>
              </a:spcBef>
              <a:spcAft>
                <a:spcPts val="0"/>
              </a:spcAft>
            </a:pPr>
            <a:endParaRPr lang="vi-VN" sz="1400" b="0" dirty="0">
              <a:solidFill>
                <a:srgbClr val="000000"/>
              </a:solidFill>
              <a:effectLst/>
              <a:latin typeface="Arial" panose="020B0604020202020204" pitchFamily="34" charset="0"/>
            </a:endParaRPr>
          </a:p>
          <a:p>
            <a:pPr rtl="0">
              <a:spcBef>
                <a:spcPts val="0"/>
              </a:spcBef>
              <a:spcAft>
                <a:spcPts val="0"/>
              </a:spcAft>
            </a:pPr>
            <a:r>
              <a:rPr lang="vi-VN" sz="1400" i="0" u="none" strike="noStrike" dirty="0">
                <a:solidFill>
                  <a:srgbClr val="000000"/>
                </a:solidFill>
                <a:latin typeface="Arial" panose="020B0604020202020204" pitchFamily="34" charset="0"/>
              </a:rPr>
              <a:t>REST yêu cầu rằng các loại phương tiện truyền thông và các lược đồ của chúng chỉ được xác định ở mức </a:t>
            </a:r>
            <a:r>
              <a:rPr lang="vi-VN" sz="1400" dirty="0"/>
              <a:t>uniform contract. Thiết kế các lược đồ linh hoạt có thể đáp ứng nhiều yêu cầu dành riêng cho dịch vụ, nhưng không phải cho tất cả các trường hợp.</a:t>
            </a:r>
            <a:endParaRPr lang="vi-VN" sz="1400" b="0" i="0" u="none" strike="noStrike" dirty="0">
              <a:solidFill>
                <a:srgbClr val="000000"/>
              </a:solidFill>
              <a:effectLst/>
              <a:latin typeface="Arial" panose="020B0604020202020204" pitchFamily="34" charset="0"/>
            </a:endParaRPr>
          </a:p>
        </p:txBody>
      </p:sp>
      <p:sp>
        <p:nvSpPr>
          <p:cNvPr id="194" name="Google Shape;194;p30"/>
          <p:cNvSpPr txBox="1">
            <a:spLocks noGrp="1"/>
          </p:cNvSpPr>
          <p:nvPr>
            <p:ph type="title"/>
          </p:nvPr>
        </p:nvSpPr>
        <p:spPr>
          <a:xfrm rot="-5400000">
            <a:off x="-1060875" y="2157942"/>
            <a:ext cx="39678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CONTENTS OF THIS TEMPLATE</a:t>
            </a:r>
            <a:endParaRPr dirty="0"/>
          </a:p>
        </p:txBody>
      </p:sp>
      <p:sp>
        <p:nvSpPr>
          <p:cNvPr id="3" name="TextBox 2">
            <a:extLst>
              <a:ext uri="{FF2B5EF4-FFF2-40B4-BE49-F238E27FC236}">
                <a16:creationId xmlns:a16="http://schemas.microsoft.com/office/drawing/2014/main" id="{2A1FFDDF-E07A-4EFA-8AA3-D2BCC298A757}"/>
              </a:ext>
            </a:extLst>
          </p:cNvPr>
          <p:cNvSpPr txBox="1"/>
          <p:nvPr/>
        </p:nvSpPr>
        <p:spPr>
          <a:xfrm>
            <a:off x="1667925" y="0"/>
            <a:ext cx="7118543" cy="646331"/>
          </a:xfrm>
          <a:prstGeom prst="rect">
            <a:avLst/>
          </a:prstGeom>
          <a:noFill/>
        </p:spPr>
        <p:txBody>
          <a:bodyPr wrap="square" rtlCol="0">
            <a:spAutoFit/>
          </a:bodyPr>
          <a:lstStyle/>
          <a:p>
            <a:pPr marL="0" lvl="0" indent="0" algn="l" rtl="0">
              <a:spcBef>
                <a:spcPts val="0"/>
              </a:spcBef>
              <a:spcAft>
                <a:spcPts val="1600"/>
              </a:spcAft>
              <a:buNone/>
            </a:pPr>
            <a:r>
              <a:rPr lang="vi-VN" sz="1800" b="1" i="0" u="none" strike="noStrike" dirty="0">
                <a:solidFill>
                  <a:schemeClr val="accent3">
                    <a:lumMod val="50000"/>
                  </a:schemeClr>
                </a:solidFill>
                <a:effectLst/>
                <a:latin typeface="Arial" panose="020B0604020202020204" pitchFamily="34" charset="0"/>
              </a:rPr>
              <a:t>VII. Designing Schemas for Media Types:  (Thiết kế các lược đồ cho các loại phương tiện truyền thông)</a:t>
            </a:r>
          </a:p>
        </p:txBody>
      </p:sp>
    </p:spTree>
    <p:extLst>
      <p:ext uri="{BB962C8B-B14F-4D97-AF65-F5344CB8AC3E}">
        <p14:creationId xmlns:p14="http://schemas.microsoft.com/office/powerpoint/2010/main" val="3023001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Ví dụ 9.2 cung cấp một ví dụ về thiết kế lược đồ:</a:t>
            </a:r>
            <a:br>
              <a:rPr lang="vi-VN" sz="800" b="0" dirty="0">
                <a:effectLst/>
              </a:rPr>
            </a:br>
            <a:br>
              <a:rPr lang="vi-VN" sz="800" dirty="0"/>
            </a:br>
            <a:endParaRPr lang="vi-VN" sz="1200" b="1" dirty="0"/>
          </a:p>
        </p:txBody>
      </p:sp>
      <p:pic>
        <p:nvPicPr>
          <p:cNvPr id="2050" name="Picture 2">
            <a:extLst>
              <a:ext uri="{FF2B5EF4-FFF2-40B4-BE49-F238E27FC236}">
                <a16:creationId xmlns:a16="http://schemas.microsoft.com/office/drawing/2014/main" id="{76E5AA5F-32E7-4569-B9C5-C6D02C784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489" y="900112"/>
            <a:ext cx="5648848" cy="379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05D6C73-0FE7-436A-B121-E33EAA09D593}"/>
              </a:ext>
            </a:extLst>
          </p:cNvPr>
          <p:cNvSpPr txBox="1"/>
          <p:nvPr/>
        </p:nvSpPr>
        <p:spPr>
          <a:xfrm>
            <a:off x="577590" y="1192683"/>
            <a:ext cx="2745485" cy="3754874"/>
          </a:xfrm>
          <a:prstGeom prst="rect">
            <a:avLst/>
          </a:prstGeom>
          <a:noFill/>
        </p:spPr>
        <p:txBody>
          <a:bodyPr wrap="square">
            <a:spAutoFit/>
          </a:bodyPr>
          <a:lstStyle/>
          <a:p>
            <a:pPr rtl="0">
              <a:spcBef>
                <a:spcPts val="0"/>
              </a:spcBef>
              <a:spcAft>
                <a:spcPts val="0"/>
              </a:spcAft>
            </a:pPr>
            <a:r>
              <a:rPr lang="vi-VN" sz="1400" b="1" i="1" u="none" strike="noStrike" dirty="0">
                <a:solidFill>
                  <a:srgbClr val="000000"/>
                </a:solidFill>
                <a:effectLst/>
                <a:latin typeface="Arial" panose="020B0604020202020204" pitchFamily="34" charset="0"/>
              </a:rPr>
              <a:t>(Một trong những cách đơn giản nhất để làm cho một loại phương tiện có thể tái sử dụng hơn là thiết kế lược đồ để hỗ trợ danh sách số 0 hoặc nhiều vật phẩm. Điều này cho phép loại phương tiện cho phép một trường hợp thuộc loại cơ bản, nhưng cũng cho phép các truy vấn trả về số không hoặc nhiều phiên bản. Làm cho các yếu tố cá nhân trong tài liệu tùy chọn cũng có thể tăng tiềm năng tái sử dụng.)</a:t>
            </a:r>
            <a:endParaRPr lang="vi-VN" b="0" dirty="0">
              <a:effectLst/>
            </a:endParaRPr>
          </a:p>
          <a:p>
            <a:br>
              <a:rPr lang="vi-VN" dirty="0"/>
            </a:br>
            <a:endParaRPr lang="vi-VN" dirty="0"/>
          </a:p>
        </p:txBody>
      </p:sp>
    </p:spTree>
    <p:extLst>
      <p:ext uri="{BB962C8B-B14F-4D97-AF65-F5344CB8AC3E}">
        <p14:creationId xmlns:p14="http://schemas.microsoft.com/office/powerpoint/2010/main" val="1714072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2" name="Google Shape;472;p37"/>
          <p:cNvGrpSpPr/>
          <p:nvPr/>
        </p:nvGrpSpPr>
        <p:grpSpPr>
          <a:xfrm>
            <a:off x="713226" y="320354"/>
            <a:ext cx="5244545" cy="637932"/>
            <a:chOff x="713713" y="320400"/>
            <a:chExt cx="5254824" cy="429729"/>
          </a:xfrm>
        </p:grpSpPr>
        <p:sp>
          <p:nvSpPr>
            <p:cNvPr id="473" name="Google Shape;473;p37"/>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7"/>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Picture 4">
            <a:extLst>
              <a:ext uri="{FF2B5EF4-FFF2-40B4-BE49-F238E27FC236}">
                <a16:creationId xmlns:a16="http://schemas.microsoft.com/office/drawing/2014/main" id="{70B9E590-BCCB-4DDA-A97D-C22D83D1C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50" y="650912"/>
            <a:ext cx="4914536" cy="31518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9F6FF1B-0599-484B-9A77-9524C96E19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24" y="3784637"/>
            <a:ext cx="4886325" cy="1285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5B0F2F6-F053-4161-81F4-EF342C299482}"/>
              </a:ext>
            </a:extLst>
          </p:cNvPr>
          <p:cNvSpPr>
            <a:spLocks noGrp="1"/>
          </p:cNvSpPr>
          <p:nvPr>
            <p:ph type="title"/>
          </p:nvPr>
        </p:nvSpPr>
        <p:spPr>
          <a:xfrm>
            <a:off x="5433894" y="320354"/>
            <a:ext cx="3520417" cy="4750158"/>
          </a:xfrm>
          <a:solidFill>
            <a:schemeClr val="accent6"/>
          </a:solidFill>
        </p:spPr>
        <p:txBody>
          <a:bodyPr/>
          <a:lstStyle/>
          <a:p>
            <a:pPr algn="l" rtl="0">
              <a:spcBef>
                <a:spcPts val="0"/>
              </a:spcBef>
              <a:spcAft>
                <a:spcPts val="0"/>
              </a:spcAft>
            </a:pPr>
            <a:br>
              <a:rPr lang="vi-VN" sz="1300" b="0" i="0" u="none" strike="noStrike" dirty="0">
                <a:solidFill>
                  <a:srgbClr val="000000"/>
                </a:solidFill>
                <a:effectLst/>
                <a:latin typeface="Arial" panose="020B0604020202020204" pitchFamily="34" charset="0"/>
              </a:rPr>
            </a:br>
            <a:r>
              <a:rPr lang="vi-VN" sz="1300" b="0" i="0" u="none" strike="noStrike" dirty="0">
                <a:solidFill>
                  <a:srgbClr val="000000"/>
                </a:solidFill>
                <a:effectLst/>
                <a:latin typeface="Arial" panose="020B0604020202020204" pitchFamily="34" charset="0"/>
              </a:rPr>
              <a:t>Về mặt kỹ thuật, các hợp đồng dịch vụ REST có thể dùng các lược đồ XML cụ thể theo hợp đồng, nhưng khi làm như vậy, cần chấp nhận rằng </a:t>
            </a:r>
            <a:r>
              <a:rPr lang="vi-VN" sz="1300" dirty="0"/>
              <a:t>uniform contract</a:t>
            </a:r>
            <a:r>
              <a:rPr lang="vi-VN" sz="1300" b="0" i="0" u="none" strike="noStrike" dirty="0">
                <a:solidFill>
                  <a:srgbClr val="000000"/>
                </a:solidFill>
                <a:effectLst/>
                <a:latin typeface="Arial" panose="020B0604020202020204" pitchFamily="34" charset="0"/>
              </a:rPr>
              <a:t> {311} bị ràng buộc sẽ bị vi phạm.</a:t>
            </a:r>
            <a:br>
              <a:rPr lang="vi-VN" sz="1300" b="0" i="0" u="none" strike="noStrike" dirty="0">
                <a:solidFill>
                  <a:srgbClr val="000000"/>
                </a:solidFill>
                <a:effectLst/>
                <a:latin typeface="Arial" panose="020B0604020202020204" pitchFamily="34" charset="0"/>
              </a:rPr>
            </a:br>
            <a:r>
              <a:rPr lang="vi-VN" sz="1300" b="0" i="0" u="none" strike="noStrike" dirty="0">
                <a:solidFill>
                  <a:srgbClr val="000000"/>
                </a:solidFill>
                <a:effectLst/>
                <a:latin typeface="Arial" panose="020B0604020202020204" pitchFamily="34" charset="0"/>
              </a:rPr>
              <a:t> </a:t>
            </a:r>
            <a:br>
              <a:rPr lang="vi-VN" sz="1300" b="0" dirty="0">
                <a:effectLst/>
              </a:rPr>
            </a:br>
            <a:r>
              <a:rPr lang="vi-VN" sz="1300" b="0" i="0" u="none" strike="noStrike" dirty="0">
                <a:solidFill>
                  <a:srgbClr val="000000"/>
                </a:solidFill>
                <a:effectLst/>
                <a:latin typeface="Arial" panose="020B0604020202020204" pitchFamily="34" charset="0"/>
              </a:rPr>
              <a:t>Điều này có thể được bảo đảm khi khả năng dịch vụ cần tạo thông báo phản hồi chứa dữ liệu duy nhất (hoặc kết hợp dữ liệu duy nhất) trong đó:</a:t>
            </a:r>
            <a:br>
              <a:rPr lang="vi-VN" sz="1300" b="0" dirty="0">
                <a:effectLst/>
              </a:rPr>
            </a:br>
            <a:r>
              <a:rPr lang="vi-VN" sz="1300" b="0" i="0" u="none" strike="noStrike" dirty="0">
                <a:solidFill>
                  <a:srgbClr val="000000"/>
                </a:solidFill>
                <a:effectLst/>
                <a:latin typeface="Arial" panose="020B0604020202020204" pitchFamily="34" charset="0"/>
              </a:rPr>
              <a:t>• Không tồn tại các lược đồ kinh điển thích hợp</a:t>
            </a:r>
            <a:br>
              <a:rPr lang="vi-VN" sz="1300" b="0" dirty="0">
                <a:effectLst/>
              </a:rPr>
            </a:br>
            <a:r>
              <a:rPr lang="vi-VN" sz="1300" b="0" i="0" u="none" strike="noStrike" dirty="0">
                <a:solidFill>
                  <a:srgbClr val="000000"/>
                </a:solidFill>
                <a:effectLst/>
                <a:latin typeface="Arial" panose="020B0604020202020204" pitchFamily="34" charset="0"/>
              </a:rPr>
              <a:t>• Không nên tạo ra lược đồ kinh điển mới do thực tế là nó sẽ không được tái sử dụng bởi các dịch vụ khác</a:t>
            </a:r>
            <a:br>
              <a:rPr lang="vi-VN" sz="1300" b="0" i="0" u="none" strike="noStrike" dirty="0">
                <a:solidFill>
                  <a:srgbClr val="000000"/>
                </a:solidFill>
                <a:effectLst/>
                <a:latin typeface="Arial" panose="020B0604020202020204" pitchFamily="34" charset="0"/>
              </a:rPr>
            </a:br>
            <a:br>
              <a:rPr lang="vi-VN" sz="1300" b="0" dirty="0">
                <a:effectLst/>
              </a:rPr>
            </a:br>
            <a:r>
              <a:rPr lang="vi-VN" sz="1300" b="0" i="0" u="none" strike="noStrike" dirty="0">
                <a:solidFill>
                  <a:srgbClr val="000000"/>
                </a:solidFill>
                <a:effectLst/>
                <a:latin typeface="Arial" panose="020B0604020202020204" pitchFamily="34" charset="0"/>
              </a:rPr>
              <a:t>Hậu quả của việc không tuân thủ </a:t>
            </a:r>
            <a:r>
              <a:rPr lang="vi-VN" sz="1300" dirty="0"/>
              <a:t>uniform contract</a:t>
            </a:r>
            <a:r>
              <a:rPr lang="vi-VN" sz="1300" b="0" i="0" u="none" strike="noStrike" dirty="0">
                <a:solidFill>
                  <a:srgbClr val="000000"/>
                </a:solidFill>
                <a:effectLst/>
                <a:latin typeface="Arial" panose="020B0604020202020204" pitchFamily="34" charset="0"/>
              </a:rPr>
              <a:t> {311} có khả năng tăng mức độ khớp nối tiêu cực giữa người tiêu dùng dịch vụ và khả năng cung cấp dịch vụ dựa trên các loại phương tiện truyền thông dịch vụ. Dịch vụ Các loại phương tiện truyền thông nên được xác định rõ ràng và nỗ lực nên được thực hiện để giảm thiểu số lượng logic được tiếp xúc trực tiếp và được thực hiện phụ thuộc vào các loại này.</a:t>
            </a:r>
            <a:br>
              <a:rPr lang="vi-VN" sz="1300" b="0" dirty="0">
                <a:effectLst/>
              </a:rPr>
            </a:br>
            <a:br>
              <a:rPr lang="vi-VN" sz="1300" dirty="0"/>
            </a:br>
            <a:endParaRPr lang="vi-VN" sz="1300" dirty="0"/>
          </a:p>
        </p:txBody>
      </p:sp>
    </p:spTree>
    <p:extLst>
      <p:ext uri="{BB962C8B-B14F-4D97-AF65-F5344CB8AC3E}">
        <p14:creationId xmlns:p14="http://schemas.microsoft.com/office/powerpoint/2010/main" val="423704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
          <p:cNvSpPr txBox="1">
            <a:spLocks noGrp="1"/>
          </p:cNvSpPr>
          <p:nvPr>
            <p:ph type="title"/>
          </p:nvPr>
        </p:nvSpPr>
        <p:spPr>
          <a:xfrm>
            <a:off x="713225" y="958287"/>
            <a:ext cx="7864718" cy="4049142"/>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800"/>
              <a:buNone/>
            </a:pPr>
            <a:r>
              <a:rPr lang="en-US" sz="4000">
                <a:latin typeface="Times New Roman"/>
                <a:ea typeface="Times New Roman"/>
                <a:cs typeface="Times New Roman"/>
                <a:sym typeface="Times New Roman"/>
              </a:rPr>
              <a:t>Chương này sẽ cung cấp hướng dẫn thiết kế các mẫu dịch vụ đã được mô hình hóa từ các thông tin về hướng dịch vụ đã được phân tích ở các chương trước</a:t>
            </a:r>
            <a:endParaRPr sz="4000">
              <a:latin typeface="Times New Roman"/>
              <a:ea typeface="Times New Roman"/>
              <a:cs typeface="Times New Roman"/>
              <a:sym typeface="Times New Roman"/>
            </a:endParaRPr>
          </a:p>
        </p:txBody>
      </p:sp>
      <p:grpSp>
        <p:nvGrpSpPr>
          <p:cNvPr id="312" name="Google Shape;312;p4"/>
          <p:cNvGrpSpPr/>
          <p:nvPr/>
        </p:nvGrpSpPr>
        <p:grpSpPr>
          <a:xfrm>
            <a:off x="713226" y="320354"/>
            <a:ext cx="5244545" cy="637932"/>
            <a:chOff x="713713" y="320400"/>
            <a:chExt cx="5254824" cy="429729"/>
          </a:xfrm>
        </p:grpSpPr>
        <p:sp>
          <p:nvSpPr>
            <p:cNvPr id="313" name="Google Shape;313;p4"/>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 name="Google Shape;341;p4"/>
          <p:cNvSpPr/>
          <p:nvPr/>
        </p:nvSpPr>
        <p:spPr>
          <a:xfrm>
            <a:off x="6244175"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
          <p:cNvSpPr/>
          <p:nvPr/>
        </p:nvSpPr>
        <p:spPr>
          <a:xfrm>
            <a:off x="7432092"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
          <p:cNvSpPr/>
          <p:nvPr/>
        </p:nvSpPr>
        <p:spPr>
          <a:xfrm>
            <a:off x="6838133"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
          <p:cNvSpPr/>
          <p:nvPr/>
        </p:nvSpPr>
        <p:spPr>
          <a:xfrm>
            <a:off x="8026050" y="437175"/>
            <a:ext cx="404727" cy="404273"/>
          </a:xfrm>
          <a:custGeom>
            <a:avLst/>
            <a:gdLst/>
            <a:ahLst/>
            <a:cxnLst/>
            <a:rect l="l" t="t" r="r" b="b"/>
            <a:pathLst>
              <a:path w="1750" h="1748" extrusionOk="0">
                <a:moveTo>
                  <a:pt x="869" y="1"/>
                </a:moveTo>
                <a:cubicBezTo>
                  <a:pt x="745" y="3"/>
                  <a:pt x="642" y="103"/>
                  <a:pt x="644" y="229"/>
                </a:cubicBezTo>
                <a:lnTo>
                  <a:pt x="646" y="651"/>
                </a:lnTo>
                <a:lnTo>
                  <a:pt x="228" y="653"/>
                </a:lnTo>
                <a:cubicBezTo>
                  <a:pt x="101" y="655"/>
                  <a:pt x="1" y="755"/>
                  <a:pt x="3" y="881"/>
                </a:cubicBezTo>
                <a:cubicBezTo>
                  <a:pt x="3" y="1004"/>
                  <a:pt x="104" y="1106"/>
                  <a:pt x="226" y="1106"/>
                </a:cubicBezTo>
                <a:cubicBezTo>
                  <a:pt x="227" y="1106"/>
                  <a:pt x="228" y="1106"/>
                  <a:pt x="230" y="1106"/>
                </a:cubicBezTo>
                <a:lnTo>
                  <a:pt x="651" y="1104"/>
                </a:lnTo>
                <a:lnTo>
                  <a:pt x="655" y="1523"/>
                </a:lnTo>
                <a:cubicBezTo>
                  <a:pt x="655" y="1647"/>
                  <a:pt x="756" y="1747"/>
                  <a:pt x="878" y="1747"/>
                </a:cubicBezTo>
                <a:cubicBezTo>
                  <a:pt x="879" y="1747"/>
                  <a:pt x="880" y="1747"/>
                  <a:pt x="882" y="1747"/>
                </a:cubicBezTo>
                <a:cubicBezTo>
                  <a:pt x="946" y="1747"/>
                  <a:pt x="1001" y="1721"/>
                  <a:pt x="1042" y="1681"/>
                </a:cubicBezTo>
                <a:cubicBezTo>
                  <a:pt x="1083" y="1638"/>
                  <a:pt x="1108" y="1583"/>
                  <a:pt x="1106" y="1521"/>
                </a:cubicBezTo>
                <a:lnTo>
                  <a:pt x="1104" y="1099"/>
                </a:lnTo>
                <a:lnTo>
                  <a:pt x="1525" y="1095"/>
                </a:lnTo>
                <a:cubicBezTo>
                  <a:pt x="1587" y="1095"/>
                  <a:pt x="1643" y="1069"/>
                  <a:pt x="1683" y="1029"/>
                </a:cubicBezTo>
                <a:cubicBezTo>
                  <a:pt x="1724" y="986"/>
                  <a:pt x="1749" y="931"/>
                  <a:pt x="1749" y="869"/>
                </a:cubicBezTo>
                <a:cubicBezTo>
                  <a:pt x="1749" y="742"/>
                  <a:pt x="1647" y="642"/>
                  <a:pt x="1521" y="642"/>
                </a:cubicBezTo>
                <a:lnTo>
                  <a:pt x="1100" y="646"/>
                </a:lnTo>
                <a:lnTo>
                  <a:pt x="1098" y="225"/>
                </a:lnTo>
                <a:cubicBezTo>
                  <a:pt x="1095" y="101"/>
                  <a:pt x="995" y="1"/>
                  <a:pt x="86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257875"/>
            <a:ext cx="8055429" cy="4062651"/>
          </a:xfrm>
          <a:prstGeom prst="rect">
            <a:avLst/>
          </a:prstGeom>
          <a:noFill/>
        </p:spPr>
        <p:txBody>
          <a:bodyPr wrap="square">
            <a:spAutoFit/>
          </a:bodyPr>
          <a:lstStyle/>
          <a:p>
            <a:r>
              <a:rPr lang="vi-VN" sz="1300" b="0" i="0" u="none" strike="noStrike" dirty="0">
                <a:solidFill>
                  <a:srgbClr val="000000"/>
                </a:solidFill>
                <a:effectLst/>
                <a:latin typeface="Arial" panose="020B0604020202020204" pitchFamily="34" charset="0"/>
              </a:rPr>
              <a:t>-  Việc tiêu chuẩn hóa HTTP trên World Wide Web dẫn đến một giao thức cụ thể mô tả những điều mà các   dịch vụ và người tiêu dùng có thể, phải làm để tuân thủ giao thức. Mức độ tiêu chuẩn hóa kết quả chỉ có chủ ý cao như nó cần phải đảm bảo hoạt động cơ bản của web.</a:t>
            </a:r>
          </a:p>
          <a:p>
            <a:endParaRPr lang="vi-VN" sz="1300" dirty="0">
              <a:latin typeface="Arial" panose="020B0604020202020204" pitchFamily="34" charset="0"/>
            </a:endParaRPr>
          </a:p>
          <a:p>
            <a:pPr marL="171450" indent="-171450">
              <a:buFontTx/>
              <a:buChar char="-"/>
            </a:pPr>
            <a:r>
              <a:rPr lang="vi-VN" sz="1300" b="0" i="0" u="none" strike="noStrike" dirty="0">
                <a:solidFill>
                  <a:srgbClr val="000000"/>
                </a:solidFill>
                <a:effectLst/>
                <a:latin typeface="Arial" panose="020B0604020202020204" pitchFamily="34" charset="0"/>
              </a:rPr>
              <a:t>Tuy nhiên, một kho dịch vụ thường đại diện cho một môi trường riêng tư và được kiểm soát trong một doanh nghiệp CNTT. Điều này cho chúng ta cơ hội để tùy chỉnh tiêu chuẩn hóa này ngoài việc sử dụng các phương pháp phổ biến . </a:t>
            </a:r>
          </a:p>
          <a:p>
            <a:pPr rtl="0">
              <a:spcBef>
                <a:spcPts val="0"/>
              </a:spcBef>
              <a:spcAft>
                <a:spcPts val="0"/>
              </a:spcAft>
            </a:pPr>
            <a:endParaRPr lang="vi-VN" sz="1300" b="0" i="0" u="none" strike="noStrike" dirty="0">
              <a:solidFill>
                <a:srgbClr val="000000"/>
              </a:solidFill>
              <a:effectLst/>
              <a:latin typeface="Arial" panose="020B0604020202020204" pitchFamily="34" charset="0"/>
            </a:endParaRPr>
          </a:p>
          <a:p>
            <a:pPr marL="171450" indent="-171450" rtl="0">
              <a:spcBef>
                <a:spcPts val="0"/>
              </a:spcBef>
              <a:spcAft>
                <a:spcPts val="0"/>
              </a:spcAft>
              <a:buFontTx/>
              <a:buChar char="-"/>
            </a:pPr>
            <a:r>
              <a:rPr lang="vi-VN" sz="1300" b="0" i="0" u="none" strike="noStrike" dirty="0">
                <a:solidFill>
                  <a:srgbClr val="000000"/>
                </a:solidFill>
                <a:effectLst/>
                <a:latin typeface="Arial" panose="020B0604020202020204" pitchFamily="34" charset="0"/>
              </a:rPr>
              <a:t>Với loại tiêu chuẩn thiết kế này, nó một tập hợp các quy tắc và yêu cầu về cách truy xuất một loại tài liệu cụ thể cần được thực hiện. Đây là các quy tắc và yêu cầu không thể được thể hiện qua HTTP. Thay vào đó, chúng ta có thể áp dụng chúng ngoài mức độ tiêu chuẩn hóa được thực thi bởi HTTP bằng cách lắp ráp chúng thành các tương tác tổng hợp. Đây là cơ sở của phương pháp phức tạp.</a:t>
            </a:r>
          </a:p>
          <a:p>
            <a:pPr marL="171450" indent="-171450" rtl="0">
              <a:spcBef>
                <a:spcPts val="0"/>
              </a:spcBef>
              <a:spcAft>
                <a:spcPts val="0"/>
              </a:spcAft>
              <a:buFontTx/>
              <a:buChar char="-"/>
            </a:pPr>
            <a:endParaRPr lang="vi-VN" sz="1300" b="0" i="0" u="none" strike="noStrike" dirty="0">
              <a:solidFill>
                <a:srgbClr val="000000"/>
              </a:solidFill>
              <a:effectLst/>
              <a:latin typeface="Arial" panose="020B0604020202020204" pitchFamily="34" charset="0"/>
            </a:endParaRPr>
          </a:p>
          <a:p>
            <a:pPr rtl="0">
              <a:spcBef>
                <a:spcPts val="0"/>
              </a:spcBef>
              <a:spcAft>
                <a:spcPts val="0"/>
              </a:spcAft>
            </a:pPr>
            <a:endParaRPr lang="vi-VN" sz="1300" b="0" i="0" u="none" strike="noStrike" dirty="0">
              <a:solidFill>
                <a:srgbClr val="000000"/>
              </a:solidFill>
              <a:effectLst/>
              <a:latin typeface="Arial" panose="020B0604020202020204" pitchFamily="34" charset="0"/>
            </a:endParaRPr>
          </a:p>
          <a:p>
            <a:pPr algn="ctr" rtl="0">
              <a:spcBef>
                <a:spcPts val="0"/>
              </a:spcBef>
              <a:spcAft>
                <a:spcPts val="0"/>
              </a:spcAft>
            </a:pPr>
            <a:r>
              <a:rPr lang="vi-VN" sz="1200" b="1" i="1" dirty="0">
                <a:effectLst/>
              </a:rPr>
              <a:t>Tạo ra một giao thức mới giữ được những tiêu chuẩn cũ và mới bằng cách lắp ráp và tạo tác chúng dựa theo giao thức cũ và mới</a:t>
            </a:r>
          </a:p>
          <a:p>
            <a:br>
              <a:rPr lang="vi-VN" sz="1300" dirty="0"/>
            </a:br>
            <a:endParaRPr lang="vi-VN" sz="1300" b="0" dirty="0">
              <a:effectLst/>
            </a:endParaRPr>
          </a:p>
          <a:p>
            <a:br>
              <a:rPr lang="vi-VN" sz="1300" dirty="0"/>
            </a:br>
            <a:endParaRPr lang="vi-VN" sz="1300" dirty="0"/>
          </a:p>
        </p:txBody>
      </p:sp>
    </p:spTree>
    <p:extLst>
      <p:ext uri="{BB962C8B-B14F-4D97-AF65-F5344CB8AC3E}">
        <p14:creationId xmlns:p14="http://schemas.microsoft.com/office/powerpoint/2010/main" val="2510686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693319"/>
          </a:xfrm>
          <a:prstGeom prst="rect">
            <a:avLst/>
          </a:prstGeom>
          <a:noFill/>
        </p:spPr>
        <p:txBody>
          <a:bodyPr wrap="square">
            <a:spAutoFit/>
          </a:bodyPr>
          <a:lstStyle/>
          <a:p>
            <a:pPr rtl="0">
              <a:spcBef>
                <a:spcPts val="0"/>
              </a:spcBef>
              <a:spcAft>
                <a:spcPts val="0"/>
              </a:spcAft>
            </a:pPr>
            <a:r>
              <a:rPr lang="vi-VN" sz="1300" b="0" i="0" u="none" strike="noStrike" dirty="0">
                <a:solidFill>
                  <a:srgbClr val="000000"/>
                </a:solidFill>
                <a:effectLst/>
                <a:latin typeface="Arial" panose="020B0604020202020204" pitchFamily="34" charset="0"/>
              </a:rPr>
              <a:t>Các phương pháp phức tạp được đánh giá là một cách phức tạp vì chúng:</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liên quan đến thành phần của nhiều phương pháp nguyên thủy</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liên quan đến thành phần của phương pháp nguyên thủy nhiều lần</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giới thiệu chức năng bổ sung ngoài việc gọi phương thức</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Có thể yêu cầu các tiêu đề hoặc thuộc tính tùy chọn được hỗ trợ</a:t>
            </a:r>
          </a:p>
          <a:p>
            <a:pPr rtl="0">
              <a:spcBef>
                <a:spcPts val="0"/>
              </a:spcBef>
              <a:spcAft>
                <a:spcPts val="0"/>
              </a:spcAft>
            </a:pPr>
            <a:br>
              <a:rPr lang="vi-VN" sz="1300" dirty="0"/>
            </a:br>
            <a:r>
              <a:rPr lang="vi-VN" sz="1300" b="0" i="0" u="none" strike="noStrike" dirty="0">
                <a:solidFill>
                  <a:srgbClr val="000000"/>
                </a:solidFill>
                <a:effectLst/>
                <a:latin typeface="Arial" panose="020B0604020202020204" pitchFamily="34" charset="0"/>
              </a:rPr>
              <a:t>Phương pháp phức tạp có tên riêng biệt. Các ví dụ phương pháp phức tạp được gọi là:</a:t>
            </a:r>
          </a:p>
          <a:p>
            <a:pPr rtl="0">
              <a:spcBef>
                <a:spcPts val="0"/>
              </a:spcBef>
              <a:spcAft>
                <a:spcPts val="0"/>
              </a:spcAft>
            </a:pP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Fetch Method: </a:t>
            </a:r>
            <a:r>
              <a:rPr lang="vi-VN" sz="1300" b="0" i="0" u="none" strike="noStrike" dirty="0">
                <a:solidFill>
                  <a:srgbClr val="000000"/>
                </a:solidFill>
                <a:effectLst/>
                <a:latin typeface="Arial" panose="020B0604020202020204" pitchFamily="34" charset="0"/>
              </a:rPr>
              <a:t>Tìm nạp - Một loạt các yêu cầu GET có thể phục hồi từ các trường hợp ngoại lệ khác nhau</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Store Method: </a:t>
            </a:r>
            <a:r>
              <a:rPr lang="vi-VN" sz="1300" b="0" i="0" u="none" strike="noStrike" dirty="0">
                <a:solidFill>
                  <a:srgbClr val="000000"/>
                </a:solidFill>
                <a:effectLst/>
                <a:latin typeface="Arial" panose="020B0604020202020204" pitchFamily="34" charset="0"/>
              </a:rPr>
              <a:t>Lưu trữ - Một loạt các yêu cầu đặt hoặc xóa có thể phục hồi từ các trường hợp ngoại lệ khác nhau</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Delta Method: </a:t>
            </a:r>
            <a:r>
              <a:rPr lang="vi-VN" sz="1300" i="1" u="none" strike="noStrike" dirty="0">
                <a:solidFill>
                  <a:srgbClr val="000000"/>
                </a:solidFill>
                <a:effectLst/>
                <a:latin typeface="Arial" panose="020B0604020202020204" pitchFamily="34" charset="0"/>
              </a:rPr>
              <a:t>Phương pháp Delta </a:t>
            </a:r>
            <a:r>
              <a:rPr lang="vi-VN" sz="1300" i="0" u="none" strike="noStrike" dirty="0">
                <a:solidFill>
                  <a:srgbClr val="000000"/>
                </a:solidFill>
                <a:effectLst/>
                <a:latin typeface="Arial" panose="020B0604020202020204" pitchFamily="34" charset="0"/>
              </a:rPr>
              <a:t> </a:t>
            </a:r>
            <a:r>
              <a:rPr lang="vi-VN" sz="1300" b="0" i="0" u="none" strike="noStrike" dirty="0">
                <a:solidFill>
                  <a:srgbClr val="000000"/>
                </a:solidFill>
                <a:effectLst/>
                <a:latin typeface="Arial" panose="020B0604020202020204" pitchFamily="34" charset="0"/>
              </a:rPr>
              <a:t>- Một loạt các yêu cầu GET giữ cho người tiêu dùng đồng bộ với thay đổi trạng thái tài nguyên</a:t>
            </a:r>
            <a:endParaRPr lang="vi-VN" sz="1300" b="0" dirty="0">
              <a:effectLst/>
            </a:endParaRPr>
          </a:p>
          <a:p>
            <a:pPr rtl="0">
              <a:spcBef>
                <a:spcPts val="0"/>
              </a:spcBef>
              <a:spcAft>
                <a:spcPts val="0"/>
              </a:spcAft>
            </a:pPr>
            <a:r>
              <a:rPr lang="vi-VN" sz="1300" b="0" i="0" u="none" strike="noStrike" dirty="0">
                <a:solidFill>
                  <a:srgbClr val="000000"/>
                </a:solidFill>
                <a:effectLst/>
                <a:latin typeface="Arial" panose="020B0604020202020204" pitchFamily="34" charset="0"/>
              </a:rPr>
              <a:t>• </a:t>
            </a:r>
            <a:r>
              <a:rPr lang="vi-VN" sz="1300" b="1" i="1" u="none" strike="noStrike" dirty="0">
                <a:solidFill>
                  <a:srgbClr val="000000"/>
                </a:solidFill>
                <a:effectLst/>
                <a:latin typeface="Arial" panose="020B0604020202020204" pitchFamily="34" charset="0"/>
              </a:rPr>
              <a:t>Async Method: Phương pháp không đồng bộ</a:t>
            </a:r>
            <a:r>
              <a:rPr lang="vi-VN" sz="1300" b="0" i="0" u="none" strike="noStrike" dirty="0">
                <a:solidFill>
                  <a:srgbClr val="000000"/>
                </a:solidFill>
                <a:effectLst/>
                <a:latin typeface="Arial" panose="020B0604020202020204" pitchFamily="34" charset="0"/>
              </a:rPr>
              <a:t> - Yêu cầu sửa đổi ban đầu và các tương tác tiếp theo hỗ trợ xử lý tin nhắn yêu cầu không đồng bộ</a:t>
            </a:r>
            <a:endParaRPr lang="vi-VN" sz="1300" b="0" dirty="0">
              <a:effectLst/>
            </a:endParaRPr>
          </a:p>
          <a:p>
            <a:br>
              <a:rPr lang="vi-VN" sz="1300" dirty="0"/>
            </a:br>
            <a:endParaRPr lang="vi-VN" sz="1300" dirty="0"/>
          </a:p>
        </p:txBody>
      </p:sp>
    </p:spTree>
    <p:extLst>
      <p:ext uri="{BB962C8B-B14F-4D97-AF65-F5344CB8AC3E}">
        <p14:creationId xmlns:p14="http://schemas.microsoft.com/office/powerpoint/2010/main" val="3502875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572155"/>
            <a:ext cx="3570514" cy="2862322"/>
          </a:xfrm>
          <a:prstGeom prst="rect">
            <a:avLst/>
          </a:prstGeom>
          <a:noFill/>
        </p:spPr>
        <p:txBody>
          <a:bodyPr wrap="square">
            <a:spAutoFit/>
          </a:bodyPr>
          <a:lstStyle/>
          <a:p>
            <a:pPr rtl="0">
              <a:spcBef>
                <a:spcPts val="0"/>
              </a:spcBef>
              <a:spcAft>
                <a:spcPts val="0"/>
              </a:spcAft>
            </a:pPr>
            <a:r>
              <a:rPr lang="vi-VN" sz="1800" i="1" u="none" strike="noStrike" dirty="0">
                <a:solidFill>
                  <a:srgbClr val="000000"/>
                </a:solidFill>
                <a:effectLst/>
                <a:latin typeface="Arial" panose="020B0604020202020204" pitchFamily="34" charset="0"/>
              </a:rPr>
              <a:t>(Hợp đồng dịch vụ hóa đơn hiển thị hai khả năng dịch vụ dựa trên các phương thức nguyên thủy và hai khả năng dịch vụ dựa trên các phương pháp phức tạp. Ban đầu, có thể giả định rằng hai phương pháp phức tạp kết hợp việc sử dụng hai phương pháp nguyên thủy)</a:t>
            </a:r>
          </a:p>
          <a:p>
            <a:pPr rtl="0">
              <a:spcBef>
                <a:spcPts val="0"/>
              </a:spcBef>
              <a:spcAft>
                <a:spcPts val="0"/>
              </a:spcAft>
            </a:pPr>
            <a:endParaRPr lang="vi-VN" sz="1800" dirty="0"/>
          </a:p>
        </p:txBody>
      </p:sp>
      <p:pic>
        <p:nvPicPr>
          <p:cNvPr id="4098" name="Picture 2">
            <a:extLst>
              <a:ext uri="{FF2B5EF4-FFF2-40B4-BE49-F238E27FC236}">
                <a16:creationId xmlns:a16="http://schemas.microsoft.com/office/drawing/2014/main" id="{D96667C4-238B-4D81-8B46-B6D8423DD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41120"/>
            <a:ext cx="4522466" cy="26836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9329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VIII. Thiết kế phương pháp phức tạp:</a:t>
            </a:r>
            <a:br>
              <a:rPr lang="vi-VN" b="0" dirty="0">
                <a:solidFill>
                  <a:srgbClr val="002060"/>
                </a:solidFill>
                <a:effectLst/>
              </a:rPr>
            </a:br>
            <a:br>
              <a:rPr lang="vi-VN" dirty="0">
                <a:solidFill>
                  <a:srgbClr val="002060"/>
                </a:solidFill>
              </a:rPr>
            </a:br>
            <a:br>
              <a:rPr lang="vi-VN" b="0" dirty="0">
                <a:solidFill>
                  <a:srgbClr val="002060"/>
                </a:solidFill>
                <a:effectLst/>
              </a:rPr>
            </a:br>
            <a:br>
              <a:rPr lang="vi-VN" dirty="0">
                <a:solidFill>
                  <a:srgbClr val="002060"/>
                </a:solidFill>
              </a:rPr>
            </a:br>
            <a:endParaRPr dirty="0">
              <a:solidFill>
                <a:srgbClr val="002060"/>
              </a:solidFill>
            </a:endParaRPr>
          </a:p>
        </p:txBody>
      </p:sp>
      <p:pic>
        <p:nvPicPr>
          <p:cNvPr id="5122" name="Picture 2">
            <a:extLst>
              <a:ext uri="{FF2B5EF4-FFF2-40B4-BE49-F238E27FC236}">
                <a16:creationId xmlns:a16="http://schemas.microsoft.com/office/drawing/2014/main" id="{2979F745-E449-4594-86BD-AC130086E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5" y="445025"/>
            <a:ext cx="7796605" cy="25193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2DD374-D0E5-423F-A77A-98B97BF101BB}"/>
              </a:ext>
            </a:extLst>
          </p:cNvPr>
          <p:cNvSpPr txBox="1"/>
          <p:nvPr/>
        </p:nvSpPr>
        <p:spPr>
          <a:xfrm>
            <a:off x="720000" y="3313445"/>
            <a:ext cx="7704000" cy="1338828"/>
          </a:xfrm>
          <a:prstGeom prst="rect">
            <a:avLst/>
          </a:prstGeom>
          <a:noFill/>
        </p:spPr>
        <p:txBody>
          <a:bodyPr wrap="square">
            <a:spAutoFit/>
          </a:bodyPr>
          <a:lstStyle/>
          <a:p>
            <a:r>
              <a:rPr lang="vi-VN" sz="1400" b="0" i="0" u="none" strike="noStrike" dirty="0">
                <a:solidFill>
                  <a:srgbClr val="000000"/>
                </a:solidFill>
                <a:effectLst/>
                <a:latin typeface="Arial" panose="020B0604020202020204" pitchFamily="34" charset="0"/>
              </a:rPr>
              <a:t>Khi áp dụng nguyên tắc Trừu tượng dịch vụ (294) cho thiết kế thành phần dịch vụ REST, chúng tôi có thể loại trừ hoàn toàn việc mô tả một số phương thức nguyên thủy khỏi hợp đồng dịch vụ. Đây có thể là kết quả của các tiêu chuẩn thiết kế chỉ cho phép sử dụng một phương pháp phức tạp trong các tình huống nhất định.</a:t>
            </a:r>
          </a:p>
          <a:p>
            <a:endParaRPr lang="vi-VN" sz="1400" b="0" i="0" u="none" strike="noStrike" dirty="0">
              <a:solidFill>
                <a:srgbClr val="000000"/>
              </a:solidFill>
              <a:effectLst/>
              <a:latin typeface="Arial" panose="020B0604020202020204" pitchFamily="34" charset="0"/>
            </a:endParaRPr>
          </a:p>
          <a:p>
            <a:pPr algn="ctr"/>
            <a:r>
              <a:rPr lang="vi-VN" sz="1100" b="1" i="1" dirty="0">
                <a:latin typeface="Arial" panose="020B0604020202020204" pitchFamily="34" charset="0"/>
              </a:rPr>
              <a:t>Bỏ qua mô tả những phương thức nguyên thủy, chỉ mô tả dịch vụ cụ thể.</a:t>
            </a:r>
            <a:endParaRPr lang="vi-VN" sz="1100" b="1" i="1" dirty="0"/>
          </a:p>
        </p:txBody>
      </p:sp>
    </p:spTree>
    <p:extLst>
      <p:ext uri="{BB962C8B-B14F-4D97-AF65-F5344CB8AC3E}">
        <p14:creationId xmlns:p14="http://schemas.microsoft.com/office/powerpoint/2010/main" val="1782237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9"/>
          <p:cNvSpPr txBox="1">
            <a:spLocks noGrp="1"/>
          </p:cNvSpPr>
          <p:nvPr>
            <p:ph type="title"/>
          </p:nvPr>
        </p:nvSpPr>
        <p:spPr>
          <a:xfrm>
            <a:off x="712637" y="459452"/>
            <a:ext cx="5205300" cy="2100300"/>
          </a:xfrm>
          <a:prstGeom prst="rect">
            <a:avLst/>
          </a:prstGeom>
        </p:spPr>
        <p:txBody>
          <a:bodyPr spcFirstLastPara="1" wrap="square" lIns="91425" tIns="91425" rIns="91425" bIns="91425" anchor="ctr" anchorCtr="0">
            <a:noAutofit/>
          </a:bodyPr>
          <a:lstStyle/>
          <a:p>
            <a:pPr rtl="0">
              <a:spcBef>
                <a:spcPts val="0"/>
              </a:spcBef>
              <a:spcAft>
                <a:spcPts val="0"/>
              </a:spcAft>
            </a:pPr>
            <a:br>
              <a:rPr lang="vi-VN" sz="2400" b="1" i="1" u="none" strike="noStrike" dirty="0">
                <a:solidFill>
                  <a:srgbClr val="9900FF"/>
                </a:solidFill>
                <a:effectLst/>
                <a:latin typeface="Arial" panose="020B0604020202020204" pitchFamily="34" charset="0"/>
              </a:rPr>
            </a:br>
            <a:r>
              <a:rPr lang="vi-VN" sz="2400" b="1" i="1" u="none" strike="noStrike" dirty="0">
                <a:solidFill>
                  <a:srgbClr val="9900FF"/>
                </a:solidFill>
                <a:effectLst/>
                <a:latin typeface="Arial" panose="020B0604020202020204" pitchFamily="34" charset="0"/>
              </a:rPr>
              <a:t>IX. Stateless Complex Methods: Phương pháp phức tạp không quốc tịch</a:t>
            </a:r>
            <a:br>
              <a:rPr lang="vi-VN" sz="2400" b="0" dirty="0">
                <a:effectLst/>
              </a:rPr>
            </a:br>
            <a:br>
              <a:rPr lang="vi-VN" sz="2400" dirty="0"/>
            </a:br>
            <a:endParaRPr sz="2400" dirty="0"/>
          </a:p>
        </p:txBody>
      </p:sp>
      <p:sp>
        <p:nvSpPr>
          <p:cNvPr id="533" name="Google Shape;533;p39"/>
          <p:cNvSpPr txBox="1">
            <a:spLocks noGrp="1"/>
          </p:cNvSpPr>
          <p:nvPr>
            <p:ph type="subTitle" idx="1"/>
          </p:nvPr>
        </p:nvSpPr>
        <p:spPr>
          <a:xfrm>
            <a:off x="713225" y="3230238"/>
            <a:ext cx="5240400" cy="679500"/>
          </a:xfrm>
          <a:prstGeom prst="rect">
            <a:avLst/>
          </a:prstGeom>
        </p:spPr>
        <p:txBody>
          <a:bodyPr spcFirstLastPara="1" wrap="square" lIns="91425" tIns="91425" rIns="91425" bIns="91425" anchor="ctr" anchorCtr="0">
            <a:noAutofit/>
          </a:bodyPr>
          <a:lstStyle/>
          <a:p>
            <a:pPr rtl="0">
              <a:spcBef>
                <a:spcPts val="0"/>
              </a:spcBef>
              <a:spcAft>
                <a:spcPts val="0"/>
              </a:spcAft>
            </a:pPr>
            <a:r>
              <a:rPr lang="vi-VN" sz="1800" b="1" i="1" u="none" strike="noStrike" dirty="0">
                <a:solidFill>
                  <a:srgbClr val="000000"/>
                </a:solidFill>
                <a:effectLst/>
                <a:latin typeface="Arial" panose="020B0604020202020204" pitchFamily="34" charset="0"/>
              </a:rPr>
              <a:t>Fetch, Store, Delta, Async Method</a:t>
            </a:r>
            <a:endParaRPr dirty="0"/>
          </a:p>
        </p:txBody>
      </p:sp>
      <p:sp>
        <p:nvSpPr>
          <p:cNvPr id="534" name="Google Shape;534;p39"/>
          <p:cNvSpPr/>
          <p:nvPr/>
        </p:nvSpPr>
        <p:spPr>
          <a:xfrm>
            <a:off x="713225" y="2831838"/>
            <a:ext cx="52404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39"/>
          <p:cNvGrpSpPr/>
          <p:nvPr/>
        </p:nvGrpSpPr>
        <p:grpSpPr>
          <a:xfrm>
            <a:off x="4873755" y="2868490"/>
            <a:ext cx="1044182" cy="325107"/>
            <a:chOff x="7373550" y="3682200"/>
            <a:chExt cx="923075" cy="287400"/>
          </a:xfrm>
        </p:grpSpPr>
        <p:cxnSp>
          <p:nvCxnSpPr>
            <p:cNvPr id="536" name="Google Shape;536;p39"/>
            <p:cNvCxnSpPr/>
            <p:nvPr/>
          </p:nvCxnSpPr>
          <p:spPr>
            <a:xfrm>
              <a:off x="7766325" y="3894625"/>
              <a:ext cx="156900" cy="0"/>
            </a:xfrm>
            <a:prstGeom prst="straightConnector1">
              <a:avLst/>
            </a:prstGeom>
            <a:noFill/>
            <a:ln w="28575" cap="flat" cmpd="sng">
              <a:solidFill>
                <a:schemeClr val="dk1"/>
              </a:solidFill>
              <a:prstDash val="solid"/>
              <a:round/>
              <a:headEnd type="none" w="med" len="med"/>
              <a:tailEnd type="none" w="med" len="med"/>
            </a:ln>
          </p:spPr>
        </p:cxnSp>
        <p:grpSp>
          <p:nvGrpSpPr>
            <p:cNvPr id="537" name="Google Shape;537;p39"/>
            <p:cNvGrpSpPr/>
            <p:nvPr/>
          </p:nvGrpSpPr>
          <p:grpSpPr>
            <a:xfrm>
              <a:off x="7373550" y="3682200"/>
              <a:ext cx="923075" cy="287400"/>
              <a:chOff x="7373550" y="3682200"/>
              <a:chExt cx="923075" cy="287400"/>
            </a:xfrm>
          </p:grpSpPr>
          <p:sp>
            <p:nvSpPr>
              <p:cNvPr id="538" name="Google Shape;538;p39"/>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7709975" y="3713975"/>
                <a:ext cx="0" cy="223800"/>
              </a:xfrm>
              <a:prstGeom prst="straightConnector1">
                <a:avLst/>
              </a:prstGeom>
              <a:noFill/>
              <a:ln w="28575" cap="flat" cmpd="sng">
                <a:solidFill>
                  <a:schemeClr val="dk1"/>
                </a:solidFill>
                <a:prstDash val="solid"/>
                <a:round/>
                <a:headEnd type="none" w="med" len="med"/>
                <a:tailEnd type="none" w="med" len="med"/>
              </a:ln>
            </p:spPr>
          </p:cxnSp>
          <p:cxnSp>
            <p:nvCxnSpPr>
              <p:cNvPr id="540" name="Google Shape;540;p39"/>
              <p:cNvCxnSpPr/>
              <p:nvPr/>
            </p:nvCxnSpPr>
            <p:spPr>
              <a:xfrm>
                <a:off x="7977700" y="3713975"/>
                <a:ext cx="0" cy="223800"/>
              </a:xfrm>
              <a:prstGeom prst="straightConnector1">
                <a:avLst/>
              </a:prstGeom>
              <a:noFill/>
              <a:ln w="28575" cap="flat" cmpd="sng">
                <a:solidFill>
                  <a:schemeClr val="dk1"/>
                </a:solidFill>
                <a:prstDash val="solid"/>
                <a:round/>
                <a:headEnd type="none" w="med" len="med"/>
                <a:tailEnd type="none" w="med" len="med"/>
              </a:ln>
            </p:spPr>
          </p:cxnSp>
          <p:sp>
            <p:nvSpPr>
              <p:cNvPr id="541" name="Google Shape;541;p39"/>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39"/>
          <p:cNvGrpSpPr/>
          <p:nvPr/>
        </p:nvGrpSpPr>
        <p:grpSpPr>
          <a:xfrm>
            <a:off x="6338495" y="539492"/>
            <a:ext cx="1506353" cy="1506473"/>
            <a:chOff x="3797075" y="3430050"/>
            <a:chExt cx="1178588" cy="1178497"/>
          </a:xfrm>
        </p:grpSpPr>
        <p:sp>
          <p:nvSpPr>
            <p:cNvPr id="543" name="Google Shape;543;p39"/>
            <p:cNvSpPr/>
            <p:nvPr/>
          </p:nvSpPr>
          <p:spPr>
            <a:xfrm>
              <a:off x="3797075" y="3430050"/>
              <a:ext cx="1178588" cy="1178497"/>
            </a:xfrm>
            <a:custGeom>
              <a:avLst/>
              <a:gdLst/>
              <a:ahLst/>
              <a:cxnLst/>
              <a:rect l="l" t="t" r="r" b="b"/>
              <a:pathLst>
                <a:path w="25913" h="25911" extrusionOk="0">
                  <a:moveTo>
                    <a:pt x="12956" y="0"/>
                  </a:moveTo>
                  <a:lnTo>
                    <a:pt x="11206" y="6419"/>
                  </a:lnTo>
                  <a:lnTo>
                    <a:pt x="6479" y="1736"/>
                  </a:lnTo>
                  <a:lnTo>
                    <a:pt x="8172" y="8170"/>
                  </a:lnTo>
                  <a:lnTo>
                    <a:pt x="1736" y="6477"/>
                  </a:lnTo>
                  <a:lnTo>
                    <a:pt x="1736" y="6477"/>
                  </a:lnTo>
                  <a:lnTo>
                    <a:pt x="6422" y="11203"/>
                  </a:lnTo>
                  <a:lnTo>
                    <a:pt x="0" y="12956"/>
                  </a:lnTo>
                  <a:lnTo>
                    <a:pt x="6422" y="14707"/>
                  </a:lnTo>
                  <a:lnTo>
                    <a:pt x="1736" y="19433"/>
                  </a:lnTo>
                  <a:lnTo>
                    <a:pt x="8172" y="17740"/>
                  </a:lnTo>
                  <a:lnTo>
                    <a:pt x="8172" y="17740"/>
                  </a:lnTo>
                  <a:lnTo>
                    <a:pt x="6479" y="24174"/>
                  </a:lnTo>
                  <a:lnTo>
                    <a:pt x="11206" y="19491"/>
                  </a:lnTo>
                  <a:lnTo>
                    <a:pt x="12956" y="25910"/>
                  </a:lnTo>
                  <a:lnTo>
                    <a:pt x="14707" y="19491"/>
                  </a:lnTo>
                  <a:lnTo>
                    <a:pt x="19433" y="24174"/>
                  </a:lnTo>
                  <a:lnTo>
                    <a:pt x="17740" y="17740"/>
                  </a:lnTo>
                  <a:lnTo>
                    <a:pt x="24177" y="19433"/>
                  </a:lnTo>
                  <a:lnTo>
                    <a:pt x="19491" y="14707"/>
                  </a:lnTo>
                  <a:lnTo>
                    <a:pt x="25912" y="12956"/>
                  </a:lnTo>
                  <a:lnTo>
                    <a:pt x="19491" y="11203"/>
                  </a:lnTo>
                  <a:lnTo>
                    <a:pt x="24177" y="6477"/>
                  </a:lnTo>
                  <a:lnTo>
                    <a:pt x="24177" y="6477"/>
                  </a:lnTo>
                  <a:lnTo>
                    <a:pt x="17740" y="8170"/>
                  </a:lnTo>
                  <a:lnTo>
                    <a:pt x="19433" y="1736"/>
                  </a:lnTo>
                  <a:lnTo>
                    <a:pt x="14707" y="6419"/>
                  </a:lnTo>
                  <a:lnTo>
                    <a:pt x="1295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188006" y="3850455"/>
              <a:ext cx="320970" cy="297728"/>
            </a:xfrm>
            <a:custGeom>
              <a:avLst/>
              <a:gdLst/>
              <a:ahLst/>
              <a:cxnLst/>
              <a:rect l="l" t="t" r="r" b="b"/>
              <a:pathLst>
                <a:path w="7057" h="6546" extrusionOk="0">
                  <a:moveTo>
                    <a:pt x="2130" y="0"/>
                  </a:moveTo>
                  <a:lnTo>
                    <a:pt x="2132" y="2"/>
                  </a:lnTo>
                  <a:lnTo>
                    <a:pt x="2132" y="3495"/>
                  </a:lnTo>
                  <a:cubicBezTo>
                    <a:pt x="1959" y="3429"/>
                    <a:pt x="1773" y="3393"/>
                    <a:pt x="1576" y="3393"/>
                  </a:cubicBezTo>
                  <a:cubicBezTo>
                    <a:pt x="706" y="3393"/>
                    <a:pt x="1" y="4098"/>
                    <a:pt x="1" y="4968"/>
                  </a:cubicBezTo>
                  <a:cubicBezTo>
                    <a:pt x="1" y="5840"/>
                    <a:pt x="706" y="6545"/>
                    <a:pt x="1576" y="6545"/>
                  </a:cubicBezTo>
                  <a:cubicBezTo>
                    <a:pt x="2446" y="6545"/>
                    <a:pt x="3154" y="5840"/>
                    <a:pt x="3154" y="4968"/>
                  </a:cubicBezTo>
                  <a:lnTo>
                    <a:pt x="3154" y="1024"/>
                  </a:lnTo>
                  <a:lnTo>
                    <a:pt x="6035" y="1024"/>
                  </a:lnTo>
                  <a:lnTo>
                    <a:pt x="6035" y="3495"/>
                  </a:lnTo>
                  <a:cubicBezTo>
                    <a:pt x="5862" y="3429"/>
                    <a:pt x="5676" y="3393"/>
                    <a:pt x="5479" y="3393"/>
                  </a:cubicBezTo>
                  <a:cubicBezTo>
                    <a:pt x="4609" y="3393"/>
                    <a:pt x="3904" y="4098"/>
                    <a:pt x="3904" y="4968"/>
                  </a:cubicBezTo>
                  <a:cubicBezTo>
                    <a:pt x="3904" y="5838"/>
                    <a:pt x="4609" y="6545"/>
                    <a:pt x="5479" y="6545"/>
                  </a:cubicBezTo>
                  <a:cubicBezTo>
                    <a:pt x="6349" y="6545"/>
                    <a:pt x="7057" y="5838"/>
                    <a:pt x="7057" y="4968"/>
                  </a:cubicBezTo>
                  <a:lnTo>
                    <a:pt x="7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9"/>
          <p:cNvGrpSpPr/>
          <p:nvPr/>
        </p:nvGrpSpPr>
        <p:grpSpPr>
          <a:xfrm>
            <a:off x="6338500" y="2335280"/>
            <a:ext cx="2003763" cy="2273186"/>
            <a:chOff x="603650" y="3087325"/>
            <a:chExt cx="878150" cy="996225"/>
          </a:xfrm>
        </p:grpSpPr>
        <p:sp>
          <p:nvSpPr>
            <p:cNvPr id="546" name="Google Shape;546;p39"/>
            <p:cNvSpPr/>
            <p:nvPr/>
          </p:nvSpPr>
          <p:spPr>
            <a:xfrm>
              <a:off x="755850" y="3087325"/>
              <a:ext cx="725950" cy="996225"/>
            </a:xfrm>
            <a:custGeom>
              <a:avLst/>
              <a:gdLst/>
              <a:ahLst/>
              <a:cxnLst/>
              <a:rect l="l" t="t" r="r" b="b"/>
              <a:pathLst>
                <a:path w="29038" h="39849" extrusionOk="0">
                  <a:moveTo>
                    <a:pt x="0" y="1"/>
                  </a:moveTo>
                  <a:lnTo>
                    <a:pt x="0" y="39848"/>
                  </a:lnTo>
                  <a:lnTo>
                    <a:pt x="29037" y="39848"/>
                  </a:lnTo>
                  <a:lnTo>
                    <a:pt x="2903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755850" y="3087325"/>
              <a:ext cx="725950" cy="884475"/>
            </a:xfrm>
            <a:custGeom>
              <a:avLst/>
              <a:gdLst/>
              <a:ahLst/>
              <a:cxnLst/>
              <a:rect l="l" t="t" r="r" b="b"/>
              <a:pathLst>
                <a:path w="29038" h="35379" extrusionOk="0">
                  <a:moveTo>
                    <a:pt x="28960" y="1"/>
                  </a:moveTo>
                  <a:lnTo>
                    <a:pt x="0" y="28961"/>
                  </a:lnTo>
                  <a:lnTo>
                    <a:pt x="0" y="35378"/>
                  </a:lnTo>
                  <a:lnTo>
                    <a:pt x="29037" y="6373"/>
                  </a:lnTo>
                  <a:lnTo>
                    <a:pt x="29037" y="1"/>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996950" y="3445925"/>
              <a:ext cx="484850" cy="484825"/>
            </a:xfrm>
            <a:custGeom>
              <a:avLst/>
              <a:gdLst/>
              <a:ahLst/>
              <a:cxnLst/>
              <a:rect l="l" t="t" r="r" b="b"/>
              <a:pathLst>
                <a:path w="19394" h="19393" extrusionOk="0">
                  <a:moveTo>
                    <a:pt x="19393" y="0"/>
                  </a:moveTo>
                  <a:lnTo>
                    <a:pt x="1" y="19393"/>
                  </a:lnTo>
                  <a:lnTo>
                    <a:pt x="10217" y="19393"/>
                  </a:lnTo>
                  <a:lnTo>
                    <a:pt x="19393" y="10216"/>
                  </a:lnTo>
                  <a:lnTo>
                    <a:pt x="19393"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755850" y="3087325"/>
              <a:ext cx="725950" cy="996225"/>
            </a:xfrm>
            <a:custGeom>
              <a:avLst/>
              <a:gdLst/>
              <a:ahLst/>
              <a:cxnLst/>
              <a:rect l="l" t="t" r="r" b="b"/>
              <a:pathLst>
                <a:path w="29038" h="39849" fill="none" extrusionOk="0">
                  <a:moveTo>
                    <a:pt x="0" y="1"/>
                  </a:moveTo>
                  <a:lnTo>
                    <a:pt x="29037" y="1"/>
                  </a:lnTo>
                  <a:lnTo>
                    <a:pt x="29037" y="39848"/>
                  </a:lnTo>
                  <a:lnTo>
                    <a:pt x="0" y="39848"/>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603650" y="3087325"/>
              <a:ext cx="725950" cy="996225"/>
            </a:xfrm>
            <a:custGeom>
              <a:avLst/>
              <a:gdLst/>
              <a:ahLst/>
              <a:cxnLst/>
              <a:rect l="l" t="t" r="r" b="b"/>
              <a:pathLst>
                <a:path w="29038" h="39849" extrusionOk="0">
                  <a:moveTo>
                    <a:pt x="0" y="1"/>
                  </a:moveTo>
                  <a:lnTo>
                    <a:pt x="0" y="39848"/>
                  </a:lnTo>
                  <a:lnTo>
                    <a:pt x="29037" y="39848"/>
                  </a:lnTo>
                  <a:lnTo>
                    <a:pt x="29037"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603650" y="3087325"/>
              <a:ext cx="725950" cy="996225"/>
            </a:xfrm>
            <a:custGeom>
              <a:avLst/>
              <a:gdLst/>
              <a:ahLst/>
              <a:cxnLst/>
              <a:rect l="l" t="t" r="r" b="b"/>
              <a:pathLst>
                <a:path w="29038" h="39849" fill="none" extrusionOk="0">
                  <a:moveTo>
                    <a:pt x="0" y="1"/>
                  </a:moveTo>
                  <a:lnTo>
                    <a:pt x="29037" y="1"/>
                  </a:lnTo>
                  <a:lnTo>
                    <a:pt x="29037" y="39848"/>
                  </a:lnTo>
                  <a:lnTo>
                    <a:pt x="0" y="39848"/>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685450" y="3239700"/>
              <a:ext cx="562325" cy="281175"/>
            </a:xfrm>
            <a:custGeom>
              <a:avLst/>
              <a:gdLst/>
              <a:ahLst/>
              <a:cxnLst/>
              <a:rect l="l" t="t" r="r" b="b"/>
              <a:pathLst>
                <a:path w="22493" h="11247" extrusionOk="0">
                  <a:moveTo>
                    <a:pt x="1" y="0"/>
                  </a:moveTo>
                  <a:lnTo>
                    <a:pt x="1" y="11246"/>
                  </a:lnTo>
                  <a:lnTo>
                    <a:pt x="22493" y="11246"/>
                  </a:lnTo>
                  <a:lnTo>
                    <a:pt x="22493" y="0"/>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685450" y="3239700"/>
              <a:ext cx="362100" cy="281175"/>
            </a:xfrm>
            <a:custGeom>
              <a:avLst/>
              <a:gdLst/>
              <a:ahLst/>
              <a:cxnLst/>
              <a:rect l="l" t="t" r="r" b="b"/>
              <a:pathLst>
                <a:path w="14484" h="11247" extrusionOk="0">
                  <a:moveTo>
                    <a:pt x="6328" y="0"/>
                  </a:moveTo>
                  <a:lnTo>
                    <a:pt x="1" y="6328"/>
                  </a:lnTo>
                  <a:lnTo>
                    <a:pt x="1" y="11246"/>
                  </a:lnTo>
                  <a:lnTo>
                    <a:pt x="3237" y="11246"/>
                  </a:lnTo>
                  <a:lnTo>
                    <a:pt x="14483"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49550" y="3239700"/>
              <a:ext cx="298225" cy="281175"/>
            </a:xfrm>
            <a:custGeom>
              <a:avLst/>
              <a:gdLst/>
              <a:ahLst/>
              <a:cxnLst/>
              <a:rect l="l" t="t" r="r" b="b"/>
              <a:pathLst>
                <a:path w="11929" h="11247" extrusionOk="0">
                  <a:moveTo>
                    <a:pt x="11247" y="0"/>
                  </a:moveTo>
                  <a:lnTo>
                    <a:pt x="1" y="11246"/>
                  </a:lnTo>
                  <a:lnTo>
                    <a:pt x="5484" y="11246"/>
                  </a:lnTo>
                  <a:lnTo>
                    <a:pt x="11929" y="4801"/>
                  </a:lnTo>
                  <a:lnTo>
                    <a:pt x="11929" y="0"/>
                  </a:lnTo>
                  <a:close/>
                </a:path>
              </a:pathLst>
            </a:custGeom>
            <a:solidFill>
              <a:srgbClr val="FFFFFF">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685450" y="3239700"/>
              <a:ext cx="562325" cy="281175"/>
            </a:xfrm>
            <a:custGeom>
              <a:avLst/>
              <a:gdLst/>
              <a:ahLst/>
              <a:cxnLst/>
              <a:rect l="l" t="t" r="r" b="b"/>
              <a:pathLst>
                <a:path w="22493" h="11247" fill="none" extrusionOk="0">
                  <a:moveTo>
                    <a:pt x="1" y="0"/>
                  </a:moveTo>
                  <a:lnTo>
                    <a:pt x="22493" y="0"/>
                  </a:lnTo>
                  <a:lnTo>
                    <a:pt x="22493" y="11246"/>
                  </a:lnTo>
                  <a:lnTo>
                    <a:pt x="1" y="1124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838400" y="3674325"/>
              <a:ext cx="256425" cy="256425"/>
            </a:xfrm>
            <a:custGeom>
              <a:avLst/>
              <a:gdLst/>
              <a:ahLst/>
              <a:cxnLst/>
              <a:rect l="l" t="t" r="r" b="b"/>
              <a:pathLst>
                <a:path w="10257" h="10257" extrusionOk="0">
                  <a:moveTo>
                    <a:pt x="5129" y="0"/>
                  </a:moveTo>
                  <a:cubicBezTo>
                    <a:pt x="4002" y="0"/>
                    <a:pt x="3087" y="915"/>
                    <a:pt x="3087" y="2042"/>
                  </a:cubicBezTo>
                  <a:lnTo>
                    <a:pt x="3087" y="3087"/>
                  </a:lnTo>
                  <a:lnTo>
                    <a:pt x="2042" y="3087"/>
                  </a:lnTo>
                  <a:cubicBezTo>
                    <a:pt x="916" y="3087"/>
                    <a:pt x="1" y="4002"/>
                    <a:pt x="1" y="5129"/>
                  </a:cubicBezTo>
                  <a:cubicBezTo>
                    <a:pt x="1" y="6257"/>
                    <a:pt x="916" y="7170"/>
                    <a:pt x="2042" y="7170"/>
                  </a:cubicBezTo>
                  <a:lnTo>
                    <a:pt x="3087" y="7170"/>
                  </a:lnTo>
                  <a:lnTo>
                    <a:pt x="3087" y="8215"/>
                  </a:lnTo>
                  <a:cubicBezTo>
                    <a:pt x="3087" y="9344"/>
                    <a:pt x="4002" y="10257"/>
                    <a:pt x="5129" y="10257"/>
                  </a:cubicBezTo>
                  <a:cubicBezTo>
                    <a:pt x="6257" y="10257"/>
                    <a:pt x="7170" y="9344"/>
                    <a:pt x="7170" y="8215"/>
                  </a:cubicBezTo>
                  <a:lnTo>
                    <a:pt x="7170" y="7170"/>
                  </a:lnTo>
                  <a:lnTo>
                    <a:pt x="8215" y="7170"/>
                  </a:lnTo>
                  <a:cubicBezTo>
                    <a:pt x="9344" y="7170"/>
                    <a:pt x="10257" y="6257"/>
                    <a:pt x="10257" y="5129"/>
                  </a:cubicBezTo>
                  <a:cubicBezTo>
                    <a:pt x="10257" y="4002"/>
                    <a:pt x="9344" y="3087"/>
                    <a:pt x="8215" y="3087"/>
                  </a:cubicBezTo>
                  <a:lnTo>
                    <a:pt x="7170" y="3087"/>
                  </a:lnTo>
                  <a:lnTo>
                    <a:pt x="7170" y="2042"/>
                  </a:lnTo>
                  <a:cubicBezTo>
                    <a:pt x="7170" y="915"/>
                    <a:pt x="6257" y="0"/>
                    <a:pt x="5129" y="0"/>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838400" y="3674325"/>
              <a:ext cx="256425" cy="256425"/>
            </a:xfrm>
            <a:custGeom>
              <a:avLst/>
              <a:gdLst/>
              <a:ahLst/>
              <a:cxnLst/>
              <a:rect l="l" t="t" r="r" b="b"/>
              <a:pathLst>
                <a:path w="10257" h="10257" fill="none" extrusionOk="0">
                  <a:moveTo>
                    <a:pt x="8215" y="3087"/>
                  </a:moveTo>
                  <a:lnTo>
                    <a:pt x="7170" y="3087"/>
                  </a:lnTo>
                  <a:lnTo>
                    <a:pt x="7170" y="2042"/>
                  </a:lnTo>
                  <a:cubicBezTo>
                    <a:pt x="7170" y="915"/>
                    <a:pt x="6257" y="0"/>
                    <a:pt x="5129" y="0"/>
                  </a:cubicBezTo>
                  <a:lnTo>
                    <a:pt x="5129" y="0"/>
                  </a:lnTo>
                  <a:cubicBezTo>
                    <a:pt x="4002" y="0"/>
                    <a:pt x="3087" y="915"/>
                    <a:pt x="3087" y="2042"/>
                  </a:cubicBezTo>
                  <a:lnTo>
                    <a:pt x="3087" y="3087"/>
                  </a:lnTo>
                  <a:lnTo>
                    <a:pt x="2042" y="3087"/>
                  </a:lnTo>
                  <a:cubicBezTo>
                    <a:pt x="916" y="3087"/>
                    <a:pt x="1" y="4002"/>
                    <a:pt x="1" y="5129"/>
                  </a:cubicBezTo>
                  <a:lnTo>
                    <a:pt x="1" y="5129"/>
                  </a:lnTo>
                  <a:cubicBezTo>
                    <a:pt x="1" y="6257"/>
                    <a:pt x="916" y="7170"/>
                    <a:pt x="2042" y="7170"/>
                  </a:cubicBezTo>
                  <a:lnTo>
                    <a:pt x="3087" y="7170"/>
                  </a:lnTo>
                  <a:lnTo>
                    <a:pt x="3087" y="8215"/>
                  </a:lnTo>
                  <a:cubicBezTo>
                    <a:pt x="3087" y="9344"/>
                    <a:pt x="4002" y="10257"/>
                    <a:pt x="5129" y="10257"/>
                  </a:cubicBezTo>
                  <a:lnTo>
                    <a:pt x="5129" y="10257"/>
                  </a:lnTo>
                  <a:cubicBezTo>
                    <a:pt x="6257" y="10257"/>
                    <a:pt x="7170" y="9344"/>
                    <a:pt x="7170" y="8215"/>
                  </a:cubicBezTo>
                  <a:lnTo>
                    <a:pt x="7170" y="7170"/>
                  </a:lnTo>
                  <a:lnTo>
                    <a:pt x="8215" y="7170"/>
                  </a:lnTo>
                  <a:cubicBezTo>
                    <a:pt x="9344" y="7170"/>
                    <a:pt x="10257" y="6257"/>
                    <a:pt x="10257" y="5129"/>
                  </a:cubicBezTo>
                  <a:lnTo>
                    <a:pt x="10257" y="5129"/>
                  </a:lnTo>
                  <a:cubicBezTo>
                    <a:pt x="10257" y="4002"/>
                    <a:pt x="9344" y="3087"/>
                    <a:pt x="8215" y="3087"/>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1128850" y="3780300"/>
              <a:ext cx="50900" cy="46275"/>
            </a:xfrm>
            <a:custGeom>
              <a:avLst/>
              <a:gdLst/>
              <a:ahLst/>
              <a:cxnLst/>
              <a:rect l="l" t="t" r="r" b="b"/>
              <a:pathLst>
                <a:path w="2036" h="1851" extrusionOk="0">
                  <a:moveTo>
                    <a:pt x="1016" y="1"/>
                  </a:moveTo>
                  <a:cubicBezTo>
                    <a:pt x="598" y="1"/>
                    <a:pt x="219" y="288"/>
                    <a:pt x="118" y="712"/>
                  </a:cubicBezTo>
                  <a:cubicBezTo>
                    <a:pt x="1" y="1210"/>
                    <a:pt x="308" y="1708"/>
                    <a:pt x="806" y="1826"/>
                  </a:cubicBezTo>
                  <a:cubicBezTo>
                    <a:pt x="877" y="1842"/>
                    <a:pt x="947" y="1850"/>
                    <a:pt x="1017" y="1850"/>
                  </a:cubicBezTo>
                  <a:cubicBezTo>
                    <a:pt x="1436" y="1850"/>
                    <a:pt x="1817" y="1563"/>
                    <a:pt x="1918" y="1137"/>
                  </a:cubicBezTo>
                  <a:cubicBezTo>
                    <a:pt x="2036" y="642"/>
                    <a:pt x="1728" y="143"/>
                    <a:pt x="1230" y="26"/>
                  </a:cubicBezTo>
                  <a:cubicBezTo>
                    <a:pt x="1158" y="9"/>
                    <a:pt x="1087" y="1"/>
                    <a:pt x="101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1199225" y="3780300"/>
              <a:ext cx="50900" cy="46275"/>
            </a:xfrm>
            <a:custGeom>
              <a:avLst/>
              <a:gdLst/>
              <a:ahLst/>
              <a:cxnLst/>
              <a:rect l="l" t="t" r="r" b="b"/>
              <a:pathLst>
                <a:path w="2036" h="1851" extrusionOk="0">
                  <a:moveTo>
                    <a:pt x="1017" y="1"/>
                  </a:moveTo>
                  <a:cubicBezTo>
                    <a:pt x="598" y="1"/>
                    <a:pt x="219" y="288"/>
                    <a:pt x="118" y="712"/>
                  </a:cubicBezTo>
                  <a:cubicBezTo>
                    <a:pt x="1" y="1210"/>
                    <a:pt x="309" y="1708"/>
                    <a:pt x="807" y="1826"/>
                  </a:cubicBezTo>
                  <a:cubicBezTo>
                    <a:pt x="877" y="1842"/>
                    <a:pt x="948" y="1850"/>
                    <a:pt x="1017" y="1850"/>
                  </a:cubicBezTo>
                  <a:cubicBezTo>
                    <a:pt x="1436" y="1850"/>
                    <a:pt x="1817" y="1563"/>
                    <a:pt x="1918" y="1137"/>
                  </a:cubicBezTo>
                  <a:cubicBezTo>
                    <a:pt x="2036" y="642"/>
                    <a:pt x="1728" y="143"/>
                    <a:pt x="1230" y="26"/>
                  </a:cubicBezTo>
                  <a:cubicBezTo>
                    <a:pt x="1159" y="9"/>
                    <a:pt x="1087" y="1"/>
                    <a:pt x="1017"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753375" y="3780525"/>
              <a:ext cx="50850" cy="46225"/>
            </a:xfrm>
            <a:custGeom>
              <a:avLst/>
              <a:gdLst/>
              <a:ahLst/>
              <a:cxnLst/>
              <a:rect l="l" t="t" r="r" b="b"/>
              <a:pathLst>
                <a:path w="2034" h="1849" extrusionOk="0">
                  <a:moveTo>
                    <a:pt x="1018" y="0"/>
                  </a:moveTo>
                  <a:cubicBezTo>
                    <a:pt x="948" y="0"/>
                    <a:pt x="876" y="9"/>
                    <a:pt x="804" y="25"/>
                  </a:cubicBezTo>
                  <a:cubicBezTo>
                    <a:pt x="309" y="143"/>
                    <a:pt x="1" y="641"/>
                    <a:pt x="118" y="1137"/>
                  </a:cubicBezTo>
                  <a:cubicBezTo>
                    <a:pt x="219" y="1562"/>
                    <a:pt x="598" y="1848"/>
                    <a:pt x="1017" y="1848"/>
                  </a:cubicBezTo>
                  <a:cubicBezTo>
                    <a:pt x="1087" y="1848"/>
                    <a:pt x="1158" y="1840"/>
                    <a:pt x="1230" y="1823"/>
                  </a:cubicBezTo>
                  <a:cubicBezTo>
                    <a:pt x="1726" y="1708"/>
                    <a:pt x="2034" y="1210"/>
                    <a:pt x="1918" y="712"/>
                  </a:cubicBezTo>
                  <a:cubicBezTo>
                    <a:pt x="1817" y="287"/>
                    <a:pt x="1438" y="0"/>
                    <a:pt x="1018"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83225" y="3780475"/>
              <a:ext cx="50725" cy="46225"/>
            </a:xfrm>
            <a:custGeom>
              <a:avLst/>
              <a:gdLst/>
              <a:ahLst/>
              <a:cxnLst/>
              <a:rect l="l" t="t" r="r" b="b"/>
              <a:pathLst>
                <a:path w="2029" h="1849" extrusionOk="0">
                  <a:moveTo>
                    <a:pt x="1015" y="0"/>
                  </a:moveTo>
                  <a:cubicBezTo>
                    <a:pt x="779" y="0"/>
                    <a:pt x="542" y="91"/>
                    <a:pt x="361" y="271"/>
                  </a:cubicBezTo>
                  <a:cubicBezTo>
                    <a:pt x="0" y="632"/>
                    <a:pt x="0" y="1218"/>
                    <a:pt x="361" y="1577"/>
                  </a:cubicBezTo>
                  <a:cubicBezTo>
                    <a:pt x="542" y="1758"/>
                    <a:pt x="779" y="1848"/>
                    <a:pt x="1015" y="1848"/>
                  </a:cubicBezTo>
                  <a:cubicBezTo>
                    <a:pt x="1252" y="1848"/>
                    <a:pt x="1489" y="1758"/>
                    <a:pt x="1669" y="1577"/>
                  </a:cubicBezTo>
                  <a:cubicBezTo>
                    <a:pt x="2029" y="1218"/>
                    <a:pt x="2029" y="632"/>
                    <a:pt x="1669" y="271"/>
                  </a:cubicBezTo>
                  <a:cubicBezTo>
                    <a:pt x="1489" y="91"/>
                    <a:pt x="1252" y="0"/>
                    <a:pt x="101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774600" y="3145050"/>
              <a:ext cx="384050" cy="40650"/>
            </a:xfrm>
            <a:custGeom>
              <a:avLst/>
              <a:gdLst/>
              <a:ahLst/>
              <a:cxnLst/>
              <a:rect l="l" t="t" r="r" b="b"/>
              <a:pathLst>
                <a:path w="15362" h="1626" extrusionOk="0">
                  <a:moveTo>
                    <a:pt x="813" y="0"/>
                  </a:moveTo>
                  <a:cubicBezTo>
                    <a:pt x="362" y="0"/>
                    <a:pt x="0" y="364"/>
                    <a:pt x="0" y="813"/>
                  </a:cubicBezTo>
                  <a:cubicBezTo>
                    <a:pt x="0" y="1262"/>
                    <a:pt x="362" y="1625"/>
                    <a:pt x="813" y="1625"/>
                  </a:cubicBezTo>
                  <a:lnTo>
                    <a:pt x="14551" y="1625"/>
                  </a:lnTo>
                  <a:cubicBezTo>
                    <a:pt x="15000" y="1625"/>
                    <a:pt x="15361" y="1262"/>
                    <a:pt x="15361" y="813"/>
                  </a:cubicBezTo>
                  <a:cubicBezTo>
                    <a:pt x="15361" y="364"/>
                    <a:pt x="15000" y="0"/>
                    <a:pt x="14551"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774600" y="3145050"/>
              <a:ext cx="384050" cy="40650"/>
            </a:xfrm>
            <a:custGeom>
              <a:avLst/>
              <a:gdLst/>
              <a:ahLst/>
              <a:cxnLst/>
              <a:rect l="l" t="t" r="r" b="b"/>
              <a:pathLst>
                <a:path w="15362" h="1626" fill="none" extrusionOk="0">
                  <a:moveTo>
                    <a:pt x="813" y="0"/>
                  </a:moveTo>
                  <a:lnTo>
                    <a:pt x="14551" y="0"/>
                  </a:lnTo>
                  <a:cubicBezTo>
                    <a:pt x="15000" y="0"/>
                    <a:pt x="15361" y="364"/>
                    <a:pt x="15361" y="813"/>
                  </a:cubicBezTo>
                  <a:cubicBezTo>
                    <a:pt x="15361" y="1262"/>
                    <a:pt x="15000" y="1625"/>
                    <a:pt x="14551" y="1625"/>
                  </a:cubicBezTo>
                  <a:lnTo>
                    <a:pt x="813" y="1625"/>
                  </a:lnTo>
                  <a:cubicBezTo>
                    <a:pt x="362" y="1625"/>
                    <a:pt x="0" y="1262"/>
                    <a:pt x="0" y="813"/>
                  </a:cubicBezTo>
                  <a:cubicBezTo>
                    <a:pt x="0" y="364"/>
                    <a:pt x="362" y="0"/>
                    <a:pt x="813" y="0"/>
                  </a:cubicBezTo>
                  <a:close/>
                </a:path>
              </a:pathLst>
            </a:custGeom>
            <a:solidFill>
              <a:schemeClr val="accent4"/>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9"/>
          <p:cNvGrpSpPr/>
          <p:nvPr/>
        </p:nvGrpSpPr>
        <p:grpSpPr>
          <a:xfrm>
            <a:off x="713225" y="4101775"/>
            <a:ext cx="5240529" cy="506799"/>
            <a:chOff x="1045950" y="2001525"/>
            <a:chExt cx="5240529" cy="506799"/>
          </a:xfrm>
        </p:grpSpPr>
        <p:sp>
          <p:nvSpPr>
            <p:cNvPr id="565" name="Google Shape;565;p39"/>
            <p:cNvSpPr/>
            <p:nvPr/>
          </p:nvSpPr>
          <p:spPr>
            <a:xfrm>
              <a:off x="1045950" y="2001525"/>
              <a:ext cx="5240529" cy="506799"/>
            </a:xfrm>
            <a:custGeom>
              <a:avLst/>
              <a:gdLst/>
              <a:ahLst/>
              <a:cxnLst/>
              <a:rect l="l" t="t" r="r" b="b"/>
              <a:pathLst>
                <a:path w="90148" h="8718" extrusionOk="0">
                  <a:moveTo>
                    <a:pt x="4359" y="0"/>
                  </a:moveTo>
                  <a:cubicBezTo>
                    <a:pt x="1943" y="0"/>
                    <a:pt x="0" y="1945"/>
                    <a:pt x="0" y="4359"/>
                  </a:cubicBezTo>
                  <a:cubicBezTo>
                    <a:pt x="0" y="6774"/>
                    <a:pt x="1943" y="8717"/>
                    <a:pt x="4359" y="8717"/>
                  </a:cubicBezTo>
                  <a:lnTo>
                    <a:pt x="85789" y="8717"/>
                  </a:lnTo>
                  <a:cubicBezTo>
                    <a:pt x="88205" y="8717"/>
                    <a:pt x="90148" y="6774"/>
                    <a:pt x="90148" y="4359"/>
                  </a:cubicBezTo>
                  <a:cubicBezTo>
                    <a:pt x="90148" y="1945"/>
                    <a:pt x="88205" y="0"/>
                    <a:pt x="85789" y="0"/>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535544" y="2088724"/>
              <a:ext cx="4663098" cy="332344"/>
            </a:xfrm>
            <a:custGeom>
              <a:avLst/>
              <a:gdLst/>
              <a:ahLst/>
              <a:cxnLst/>
              <a:rect l="l" t="t" r="r" b="b"/>
              <a:pathLst>
                <a:path w="80215" h="5717" extrusionOk="0">
                  <a:moveTo>
                    <a:pt x="2858" y="1"/>
                  </a:moveTo>
                  <a:cubicBezTo>
                    <a:pt x="2070" y="1"/>
                    <a:pt x="1354" y="321"/>
                    <a:pt x="836" y="839"/>
                  </a:cubicBezTo>
                  <a:cubicBezTo>
                    <a:pt x="319" y="1356"/>
                    <a:pt x="1" y="2070"/>
                    <a:pt x="1" y="2859"/>
                  </a:cubicBezTo>
                  <a:cubicBezTo>
                    <a:pt x="1" y="4438"/>
                    <a:pt x="1279" y="5717"/>
                    <a:pt x="2858" y="5717"/>
                  </a:cubicBezTo>
                  <a:lnTo>
                    <a:pt x="77356" y="5717"/>
                  </a:lnTo>
                  <a:cubicBezTo>
                    <a:pt x="78145" y="5717"/>
                    <a:pt x="78859" y="5398"/>
                    <a:pt x="79376" y="4881"/>
                  </a:cubicBezTo>
                  <a:cubicBezTo>
                    <a:pt x="79894" y="4364"/>
                    <a:pt x="80214" y="3647"/>
                    <a:pt x="80214" y="2859"/>
                  </a:cubicBezTo>
                  <a:cubicBezTo>
                    <a:pt x="80214" y="1281"/>
                    <a:pt x="78934" y="1"/>
                    <a:pt x="77356"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134021" y="2088724"/>
              <a:ext cx="332344" cy="332344"/>
            </a:xfrm>
            <a:custGeom>
              <a:avLst/>
              <a:gdLst/>
              <a:ahLst/>
              <a:cxnLst/>
              <a:rect l="l" t="t" r="r" b="b"/>
              <a:pathLst>
                <a:path w="5717" h="5717" extrusionOk="0">
                  <a:moveTo>
                    <a:pt x="2859" y="1"/>
                  </a:moveTo>
                  <a:cubicBezTo>
                    <a:pt x="1281" y="1"/>
                    <a:pt x="1" y="1281"/>
                    <a:pt x="1" y="2859"/>
                  </a:cubicBezTo>
                  <a:cubicBezTo>
                    <a:pt x="1" y="4438"/>
                    <a:pt x="1281" y="5717"/>
                    <a:pt x="2859" y="5717"/>
                  </a:cubicBezTo>
                  <a:cubicBezTo>
                    <a:pt x="4439" y="5717"/>
                    <a:pt x="5717" y="4438"/>
                    <a:pt x="5717" y="2859"/>
                  </a:cubicBezTo>
                  <a:cubicBezTo>
                    <a:pt x="5717" y="1281"/>
                    <a:pt x="4439" y="1"/>
                    <a:pt x="2859"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198432" y="2172842"/>
              <a:ext cx="177013" cy="164108"/>
            </a:xfrm>
            <a:custGeom>
              <a:avLst/>
              <a:gdLst/>
              <a:ahLst/>
              <a:cxnLst/>
              <a:rect l="l" t="t" r="r" b="b"/>
              <a:pathLst>
                <a:path w="3045" h="2823" extrusionOk="0">
                  <a:moveTo>
                    <a:pt x="919" y="1"/>
                  </a:moveTo>
                  <a:lnTo>
                    <a:pt x="919" y="1508"/>
                  </a:lnTo>
                  <a:cubicBezTo>
                    <a:pt x="847" y="1480"/>
                    <a:pt x="765" y="1463"/>
                    <a:pt x="682" y="1463"/>
                  </a:cubicBezTo>
                  <a:cubicBezTo>
                    <a:pt x="306" y="1463"/>
                    <a:pt x="0" y="1769"/>
                    <a:pt x="0" y="2143"/>
                  </a:cubicBezTo>
                  <a:cubicBezTo>
                    <a:pt x="0" y="2519"/>
                    <a:pt x="306" y="2823"/>
                    <a:pt x="682" y="2823"/>
                  </a:cubicBezTo>
                  <a:cubicBezTo>
                    <a:pt x="1056" y="2823"/>
                    <a:pt x="1362" y="2519"/>
                    <a:pt x="1362" y="2143"/>
                  </a:cubicBezTo>
                  <a:lnTo>
                    <a:pt x="1362" y="441"/>
                  </a:lnTo>
                  <a:lnTo>
                    <a:pt x="2604" y="441"/>
                  </a:lnTo>
                  <a:lnTo>
                    <a:pt x="2604" y="1508"/>
                  </a:lnTo>
                  <a:cubicBezTo>
                    <a:pt x="2529" y="1480"/>
                    <a:pt x="2448" y="1463"/>
                    <a:pt x="2364" y="1463"/>
                  </a:cubicBezTo>
                  <a:cubicBezTo>
                    <a:pt x="1990" y="1463"/>
                    <a:pt x="1685" y="1769"/>
                    <a:pt x="1685" y="2143"/>
                  </a:cubicBezTo>
                  <a:cubicBezTo>
                    <a:pt x="1685" y="2519"/>
                    <a:pt x="1988" y="2823"/>
                    <a:pt x="2364" y="2823"/>
                  </a:cubicBezTo>
                  <a:cubicBezTo>
                    <a:pt x="2741" y="2823"/>
                    <a:pt x="3044" y="2519"/>
                    <a:pt x="3044" y="2143"/>
                  </a:cubicBezTo>
                  <a:lnTo>
                    <a:pt x="30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535544" y="2088724"/>
              <a:ext cx="2400000" cy="332344"/>
            </a:xfrm>
            <a:custGeom>
              <a:avLst/>
              <a:gdLst/>
              <a:ahLst/>
              <a:cxnLst/>
              <a:rect l="l" t="t" r="r" b="b"/>
              <a:pathLst>
                <a:path w="41285" h="5717" extrusionOk="0">
                  <a:moveTo>
                    <a:pt x="2858" y="1"/>
                  </a:moveTo>
                  <a:cubicBezTo>
                    <a:pt x="2070" y="1"/>
                    <a:pt x="1354" y="321"/>
                    <a:pt x="836" y="839"/>
                  </a:cubicBezTo>
                  <a:cubicBezTo>
                    <a:pt x="319" y="1356"/>
                    <a:pt x="1" y="2070"/>
                    <a:pt x="1" y="2859"/>
                  </a:cubicBezTo>
                  <a:cubicBezTo>
                    <a:pt x="1" y="4438"/>
                    <a:pt x="1279" y="5717"/>
                    <a:pt x="2858" y="5717"/>
                  </a:cubicBezTo>
                  <a:lnTo>
                    <a:pt x="38426" y="5717"/>
                  </a:lnTo>
                  <a:cubicBezTo>
                    <a:pt x="39215" y="5717"/>
                    <a:pt x="39931" y="5398"/>
                    <a:pt x="40448" y="4881"/>
                  </a:cubicBezTo>
                  <a:cubicBezTo>
                    <a:pt x="40966" y="4364"/>
                    <a:pt x="41284" y="3647"/>
                    <a:pt x="41284" y="2859"/>
                  </a:cubicBezTo>
                  <a:cubicBezTo>
                    <a:pt x="41284" y="1281"/>
                    <a:pt x="40006" y="1"/>
                    <a:pt x="3842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9"/>
          <p:cNvSpPr/>
          <p:nvPr/>
        </p:nvSpPr>
        <p:spPr>
          <a:xfrm>
            <a:off x="8042838" y="703463"/>
            <a:ext cx="299400" cy="2994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8042838" y="1143032"/>
            <a:ext cx="299400" cy="299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8042838" y="1582601"/>
            <a:ext cx="299400" cy="2994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399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1. </a:t>
            </a:r>
            <a:r>
              <a:rPr lang="vi-VN" sz="1600" b="1" i="1" u="none" strike="noStrike" dirty="0">
                <a:solidFill>
                  <a:srgbClr val="000000"/>
                </a:solidFill>
                <a:effectLst/>
                <a:latin typeface="Arial" panose="020B0604020202020204" pitchFamily="34" charset="0"/>
              </a:rPr>
              <a:t>Fetch Method: Phương pháp tìm nạp:</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86755"/>
            <a:ext cx="3771900" cy="3600986"/>
          </a:xfrm>
          <a:prstGeom prst="rect">
            <a:avLst/>
          </a:prstGeom>
          <a:noFill/>
        </p:spPr>
        <p:txBody>
          <a:bodyPr wrap="square">
            <a:spAutoFit/>
          </a:bodyPr>
          <a:lstStyle/>
          <a:p>
            <a:pPr rtl="0">
              <a:spcBef>
                <a:spcPts val="0"/>
              </a:spcBef>
              <a:spcAft>
                <a:spcPts val="0"/>
              </a:spcAft>
            </a:pPr>
            <a:r>
              <a:rPr lang="vi-VN" sz="1200" b="0" i="0" u="none" strike="noStrike" dirty="0">
                <a:solidFill>
                  <a:srgbClr val="000000"/>
                </a:solidFill>
                <a:effectLst/>
                <a:latin typeface="Arial" panose="020B0604020202020204" pitchFamily="34" charset="0"/>
              </a:rPr>
              <a:t>Thay vì chỉ dựa vào một lời mời duy nhất của phương thức HTTP GET (và các tiêu đề và hành vi liên quan của nó) để truy xuất nội dung, chúng ta có thể xây dựng một phương thức truy xuất dữ liệu tinh vi hơn với các tính năng như các tính năng như:</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Tự động thử lại khi hết thời gian chờ hoặc lỗi kết nối</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cần thiết cho thời gian chạy để đảm bảo người tiêu dùng dịch vụ nhận được dữ liệu</a:t>
            </a: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chuyển hướng bắt buộc để đảm bảo rằng các thay đổi đối với hợp đồng dịch vụ được đảm bảo</a:t>
            </a:r>
          </a:p>
          <a:p>
            <a:pPr rtl="0">
              <a:spcBef>
                <a:spcPts val="0"/>
              </a:spcBef>
              <a:spcAft>
                <a:spcPts val="0"/>
              </a:spcAft>
            </a:pPr>
            <a:r>
              <a:rPr lang="vi-VN" sz="1200" b="0" i="0" u="none" strike="noStrike" dirty="0">
                <a:solidFill>
                  <a:srgbClr val="000000"/>
                </a:solidFill>
                <a:effectLst/>
                <a:latin typeface="Arial" panose="020B0604020202020204" pitchFamily="34" charset="0"/>
              </a:rPr>
              <a:t>• Hỗ trợ chỉ thị kiểm soát bộ nhớ cache được yêu cầu bởi các dịch vụ để đảm bảo độ trễ tối thiểu. </a:t>
            </a:r>
          </a:p>
          <a:p>
            <a:pPr rtl="0">
              <a:spcBef>
                <a:spcPts val="0"/>
              </a:spcBef>
              <a:spcAft>
                <a:spcPts val="0"/>
              </a:spcAft>
            </a:pPr>
            <a:r>
              <a:rPr lang="vi-VN" sz="1200" b="0" i="0" u="none" strike="noStrike" dirty="0">
                <a:solidFill>
                  <a:srgbClr val="000000"/>
                </a:solidFill>
                <a:effectLst/>
                <a:latin typeface="Arial" panose="020B0604020202020204" pitchFamily="34" charset="0"/>
              </a:rPr>
              <a:t>• Sử dụng băng thông tối thiểu và xử lý tối thiểu cho các yêu cầu dự phòng</a:t>
            </a:r>
          </a:p>
          <a:p>
            <a:pPr rtl="0">
              <a:spcBef>
                <a:spcPts val="0"/>
              </a:spcBef>
              <a:spcAft>
                <a:spcPts val="0"/>
              </a:spcAft>
            </a:pPr>
            <a:endParaRPr lang="vi-VN" sz="1200" dirty="0">
              <a:latin typeface="Arial" panose="020B0604020202020204" pitchFamily="34" charset="0"/>
            </a:endParaRPr>
          </a:p>
          <a:p>
            <a:pPr rtl="0">
              <a:spcBef>
                <a:spcPts val="0"/>
              </a:spcBef>
              <a:spcAft>
                <a:spcPts val="0"/>
              </a:spcAft>
            </a:pPr>
            <a:r>
              <a:rPr lang="vi-VN" sz="1200" b="1" i="1" dirty="0">
                <a:effectLst/>
                <a:latin typeface="Arial" panose="020B0604020202020204" pitchFamily="34" charset="0"/>
              </a:rPr>
              <a:t>Fetch = GET + sleep + timeout + ...</a:t>
            </a:r>
            <a:endParaRPr lang="vi-VN" sz="1200" b="1" i="1" dirty="0">
              <a:effectLst/>
            </a:endParaRPr>
          </a:p>
          <a:p>
            <a:br>
              <a:rPr lang="vi-VN" sz="1200" dirty="0"/>
            </a:br>
            <a:endParaRPr lang="vi-VN" sz="1200" dirty="0"/>
          </a:p>
        </p:txBody>
      </p:sp>
      <p:pic>
        <p:nvPicPr>
          <p:cNvPr id="1026" name="Picture 2">
            <a:extLst>
              <a:ext uri="{FF2B5EF4-FFF2-40B4-BE49-F238E27FC236}">
                <a16:creationId xmlns:a16="http://schemas.microsoft.com/office/drawing/2014/main" id="{C35B2508-FF9E-48DB-A5AF-63725B22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36071"/>
            <a:ext cx="4648201" cy="48713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35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13389" y="28113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2. </a:t>
            </a:r>
            <a:r>
              <a:rPr lang="vi-VN" sz="1600" b="1" i="1" u="none" strike="noStrike" dirty="0">
                <a:solidFill>
                  <a:srgbClr val="000000"/>
                </a:solidFill>
                <a:effectLst/>
                <a:latin typeface="Arial" panose="020B0604020202020204" pitchFamily="34" charset="0"/>
              </a:rPr>
              <a:t>Store Method: Phương pháp lưu trữ:</a:t>
            </a:r>
            <a:br>
              <a:rPr lang="vi-VN" sz="1600" b="0" dirty="0">
                <a:effectLst/>
              </a:rPr>
            </a:br>
            <a:br>
              <a:rPr lang="vi-VN" sz="1600" dirty="0"/>
            </a:br>
            <a:endParaRPr lang="vi-VN" sz="1600" b="0" dirty="0">
              <a:effectLst/>
            </a:endParaRPr>
          </a:p>
        </p:txBody>
      </p:sp>
      <p:pic>
        <p:nvPicPr>
          <p:cNvPr id="2" name="Picture 2">
            <a:extLst>
              <a:ext uri="{FF2B5EF4-FFF2-40B4-BE49-F238E27FC236}">
                <a16:creationId xmlns:a16="http://schemas.microsoft.com/office/drawing/2014/main" id="{7AA432BD-CCE6-4B1B-21AB-7B2304979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2091" y="281132"/>
            <a:ext cx="4217630" cy="47290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itle 2">
            <a:extLst>
              <a:ext uri="{FF2B5EF4-FFF2-40B4-BE49-F238E27FC236}">
                <a16:creationId xmlns:a16="http://schemas.microsoft.com/office/drawing/2014/main" id="{86562244-B194-6817-5766-F0D1BE46F6C2}"/>
              </a:ext>
            </a:extLst>
          </p:cNvPr>
          <p:cNvSpPr txBox="1">
            <a:spLocks/>
          </p:cNvSpPr>
          <p:nvPr/>
        </p:nvSpPr>
        <p:spPr>
          <a:xfrm>
            <a:off x="104279" y="717850"/>
            <a:ext cx="4467721" cy="4425650"/>
          </a:xfrm>
          <a:prstGeom prst="rect">
            <a:avLst/>
          </a:prstGeom>
          <a:solidFill>
            <a:schemeClr val="accent6"/>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400"/>
              <a:buFont typeface="Lexend Deca SemiBold"/>
              <a:buNone/>
              <a:defRPr sz="34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vi-VN" sz="1200" b="0" i="0" u="none" strike="noStrike" dirty="0">
                <a:solidFill>
                  <a:srgbClr val="000000"/>
                </a:solidFill>
                <a:effectLst/>
                <a:latin typeface="Arial" panose="020B0604020202020204" pitchFamily="34" charset="0"/>
              </a:rPr>
              <a:t>- Khi sử dụng các phương thức PUT hoặc DELETE, có thể đặt thêm timeout hoặc handle các exception response. HTTP có trả về nhưng nó không mô tả chi tiết lỗi</a:t>
            </a:r>
          </a:p>
          <a:p>
            <a:pPr rtl="0">
              <a:spcBef>
                <a:spcPts val="0"/>
              </a:spcBef>
              <a:spcAft>
                <a:spcPts val="0"/>
              </a:spcAft>
            </a:pPr>
            <a:r>
              <a:rPr lang="vi-VN" sz="1200" b="0" i="0" u="none" strike="noStrike" dirty="0">
                <a:solidFill>
                  <a:srgbClr val="000000"/>
                </a:solidFill>
                <a:effectLst/>
                <a:latin typeface="Arial" panose="020B0604020202020204" pitchFamily="34" charset="0"/>
              </a:rPr>
              <a:t>- Store Method có thể có một số tính năng tương tự như tìm nạp, chẳng hạn như yêu cầu thử lại tự động các yêu cầu, hỗ trợ đàm phán nội dung và hỗ trợ cho các ngoại lệ chuyển hướng. </a:t>
            </a:r>
          </a:p>
          <a:p>
            <a:pPr rtl="0">
              <a:spcBef>
                <a:spcPts val="0"/>
              </a:spcBef>
              <a:spcAft>
                <a:spcPts val="0"/>
              </a:spcAft>
            </a:pPr>
            <a:r>
              <a:rPr lang="vi-VN" sz="1200" b="0" i="0" u="none" strike="noStrike" dirty="0">
                <a:solidFill>
                  <a:srgbClr val="000000"/>
                </a:solidFill>
                <a:effectLst/>
                <a:latin typeface="Arial" panose="020B0604020202020204" pitchFamily="34" charset="0"/>
              </a:rPr>
              <a:t>- Giống như cách mà các phương thức HTTP nguyên thủy, </a:t>
            </a:r>
            <a:r>
              <a:rPr lang="vi-VN" sz="1200" b="1" i="1" u="none" strike="noStrike" dirty="0">
                <a:solidFill>
                  <a:srgbClr val="000000"/>
                </a:solidFill>
                <a:effectLst/>
                <a:latin typeface="Arial" panose="020B0604020202020204" pitchFamily="34" charset="0"/>
              </a:rPr>
              <a:t>Store Method </a:t>
            </a:r>
            <a:r>
              <a:rPr lang="vi-VN" sz="1200" b="0" i="0" u="none" strike="noStrike" dirty="0">
                <a:solidFill>
                  <a:srgbClr val="000000"/>
                </a:solidFill>
                <a:effectLst/>
                <a:latin typeface="Arial" panose="020B0604020202020204" pitchFamily="34" charset="0"/>
              </a:rPr>
              <a:t>có thể được thiết kế để hoạt động không ổn định. Bằng cách dựa trên các phương thức nguyên thủy, bất kỳ thông báo yêu cầu thành công nào được lặp đi lặp lại sẽ không có hiệu lực nào nữa sau khi thông báo yêu cầu đầu tiên được thực hiện thành công.</a:t>
            </a:r>
            <a:endParaRPr lang="en-US" sz="1200" b="0" i="0" u="none" strike="noStrike" dirty="0">
              <a:solidFill>
                <a:srgbClr val="000000"/>
              </a:solidFill>
              <a:effectLst/>
              <a:latin typeface="Arial" panose="020B0604020202020204" pitchFamily="34" charset="0"/>
            </a:endParaRPr>
          </a:p>
          <a:p>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Như được hiển thị trong Hình 9.13, các loại yêu cầu này được nêu một cách khó hiểu để cho phép thử lại các yêu cầu mà không cần các số thứ tự để thêm hỗ trợ nhắn tin đáng tin cậy.</a:t>
            </a:r>
            <a:endParaRPr lang="vi-VN" sz="1200" b="0" dirty="0">
              <a:effectLst/>
            </a:endParaRPr>
          </a:p>
          <a:p>
            <a:pPr rtl="0">
              <a:spcBef>
                <a:spcPts val="0"/>
              </a:spcBef>
              <a:spcAft>
                <a:spcPts val="0"/>
              </a:spcAft>
            </a:pPr>
            <a:endParaRPr lang="vi-VN" sz="1200" dirty="0"/>
          </a:p>
          <a:p>
            <a:pPr rtl="0">
              <a:spcBef>
                <a:spcPts val="0"/>
              </a:spcBef>
              <a:spcAft>
                <a:spcPts val="0"/>
              </a:spcAft>
            </a:pPr>
            <a:r>
              <a:rPr lang="vi-VN" sz="1100" b="1" i="1" u="none" strike="noStrike" dirty="0">
                <a:solidFill>
                  <a:srgbClr val="000000"/>
                </a:solidFill>
                <a:effectLst/>
                <a:latin typeface="Arial" panose="020B0604020202020204" pitchFamily="34" charset="0"/>
              </a:rPr>
              <a:t>Store Method = PUT + Timeout + Sleep + ...</a:t>
            </a:r>
            <a:br>
              <a:rPr lang="vi-VN" sz="1200" dirty="0"/>
            </a:br>
            <a:endParaRPr lang="vi-VN" sz="1200" b="0" dirty="0">
              <a:effectLst/>
            </a:endParaRPr>
          </a:p>
          <a:p>
            <a:br>
              <a:rPr lang="vi-VN" sz="1200" dirty="0"/>
            </a:br>
            <a:endParaRPr lang="vi-VN" sz="1200" dirty="0"/>
          </a:p>
        </p:txBody>
      </p:sp>
    </p:spTree>
    <p:extLst>
      <p:ext uri="{BB962C8B-B14F-4D97-AF65-F5344CB8AC3E}">
        <p14:creationId xmlns:p14="http://schemas.microsoft.com/office/powerpoint/2010/main" val="4271647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3. </a:t>
            </a:r>
            <a:r>
              <a:rPr lang="vi-VN" sz="1600" b="1" i="1" u="none" strike="noStrike" dirty="0">
                <a:solidFill>
                  <a:srgbClr val="000000"/>
                </a:solidFill>
                <a:effectLst/>
                <a:latin typeface="Arial" panose="020B0604020202020204" pitchFamily="34" charset="0"/>
              </a:rPr>
              <a:t>Delta Method : Phương pháp Delta</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18951"/>
            <a:ext cx="3951513" cy="3231654"/>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pháp Delta là một cơ chế đồng bộ hóa tạo điều kiện</a:t>
            </a: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Đồng bộ hóa về trạng thái của một nguồn lực thay đổi giữa dịch vụ sở hữu trạng thái này và người tiêu dùng </a:t>
            </a: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thức Delta tuân theo logic xử lý dựa trên ba chức năng cơ bản sau:</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1. Dịch vụ lịch sử thay đổi tài nguyên.</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2. Người tiêu dùng nhận được một URL đề cập đến vị trí trong lịch sử đại diện cho</a:t>
            </a:r>
            <a:r>
              <a:rPr lang="vi-VN" sz="1200" dirty="0"/>
              <a:t> l</a:t>
            </a:r>
            <a:r>
              <a:rPr lang="vi-VN" sz="1200" b="0" i="0" u="none" strike="noStrike" dirty="0">
                <a:solidFill>
                  <a:srgbClr val="000000"/>
                </a:solidFill>
                <a:effectLst/>
                <a:latin typeface="Arial" panose="020B0604020202020204" pitchFamily="34" charset="0"/>
              </a:rPr>
              <a:t>ần cuối cùng người tiêu dùng yêu cầu trạng thái của tài nguyên.</a:t>
            </a:r>
            <a:endParaRPr lang="vi-VN" sz="1200" b="0" dirty="0">
              <a:effectLst/>
            </a:endParaRPr>
          </a:p>
          <a:p>
            <a:pPr rtl="0">
              <a:spcBef>
                <a:spcPts val="0"/>
              </a:spcBef>
              <a:spcAft>
                <a:spcPts val="0"/>
              </a:spcAft>
            </a:pPr>
            <a:r>
              <a:rPr lang="vi-VN" sz="1200" b="0" i="0" u="none" strike="noStrike" dirty="0">
                <a:solidFill>
                  <a:srgbClr val="000000"/>
                </a:solidFill>
                <a:effectLst/>
                <a:latin typeface="Arial" panose="020B0604020202020204" pitchFamily="34" charset="0"/>
              </a:rPr>
              <a:t>3. Lần tới khi người tiêu dùng truy vấn trạng thái tài nguyên, dịch vụ (sử dụng URL</a:t>
            </a:r>
            <a:r>
              <a:rPr lang="en-US" sz="1200" dirty="0"/>
              <a:t> </a:t>
            </a:r>
            <a:r>
              <a:rPr lang="vi-VN" sz="1200" b="0" i="0" u="none" strike="noStrike" dirty="0">
                <a:solidFill>
                  <a:srgbClr val="000000"/>
                </a:solidFill>
                <a:effectLst/>
                <a:latin typeface="Arial" panose="020B0604020202020204" pitchFamily="34" charset="0"/>
              </a:rPr>
              <a:t>do người tiêu dùng cung cấp) trả về một danh sách các thay đổi đã xảy ra kể từ</a:t>
            </a:r>
            <a:endParaRPr lang="vi-VN" sz="1200" b="0" dirty="0">
              <a:effectLst/>
            </a:endParaRPr>
          </a:p>
          <a:p>
            <a:pPr rtl="0">
              <a:spcBef>
                <a:spcPts val="0"/>
              </a:spcBef>
              <a:spcAft>
                <a:spcPts val="0"/>
              </a:spcAft>
            </a:pPr>
            <a:r>
              <a:rPr lang="en-US" sz="1200" dirty="0">
                <a:latin typeface="Arial" panose="020B0604020202020204" pitchFamily="34" charset="0"/>
              </a:rPr>
              <a:t>l</a:t>
            </a:r>
            <a:r>
              <a:rPr lang="vi-VN" sz="1200" b="0" i="0" u="none" strike="noStrike" dirty="0">
                <a:solidFill>
                  <a:srgbClr val="000000"/>
                </a:solidFill>
                <a:effectLst/>
                <a:latin typeface="Arial" panose="020B0604020202020204" pitchFamily="34" charset="0"/>
              </a:rPr>
              <a:t>ần trước người tiêu dùng đã truy vấn trạng thái tài nguyên.</a:t>
            </a:r>
            <a:endParaRPr lang="vi-VN" sz="1200" b="0" dirty="0">
              <a:effectLst/>
            </a:endParaRPr>
          </a:p>
          <a:p>
            <a:br>
              <a:rPr lang="vi-VN" sz="1200" dirty="0"/>
            </a:br>
            <a:endParaRPr lang="vi-VN" sz="1200" dirty="0"/>
          </a:p>
        </p:txBody>
      </p:sp>
      <p:pic>
        <p:nvPicPr>
          <p:cNvPr id="3" name="Picture 2">
            <a:extLst>
              <a:ext uri="{FF2B5EF4-FFF2-40B4-BE49-F238E27FC236}">
                <a16:creationId xmlns:a16="http://schemas.microsoft.com/office/drawing/2014/main" id="{E53D6BD4-7DA2-461D-8310-374046CC61D8}"/>
              </a:ext>
            </a:extLst>
          </p:cNvPr>
          <p:cNvPicPr>
            <a:picLocks noChangeAspect="1"/>
          </p:cNvPicPr>
          <p:nvPr/>
        </p:nvPicPr>
        <p:blipFill>
          <a:blip r:embed="rId3"/>
          <a:stretch>
            <a:fillRect/>
          </a:stretch>
        </p:blipFill>
        <p:spPr>
          <a:xfrm>
            <a:off x="4864097" y="-223"/>
            <a:ext cx="4229044" cy="5143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7738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1" i="0" u="none" strike="noStrike" dirty="0">
                <a:solidFill>
                  <a:srgbClr val="002060"/>
                </a:solidFill>
                <a:effectLst/>
                <a:latin typeface="Arial" panose="020B0604020202020204" pitchFamily="34" charset="0"/>
              </a:rPr>
              <a:t>4. </a:t>
            </a:r>
            <a:r>
              <a:rPr lang="vi-VN" sz="1800" b="1" i="0" u="none" strike="noStrike" dirty="0">
                <a:solidFill>
                  <a:srgbClr val="002060"/>
                </a:solidFill>
                <a:effectLst/>
                <a:latin typeface="Arial" panose="020B0604020202020204" pitchFamily="34" charset="0"/>
              </a:rPr>
              <a:t>Async Method: Phương pháp không đồng bộ</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3108543"/>
          </a:xfrm>
          <a:prstGeom prst="rect">
            <a:avLst/>
          </a:prstGeom>
          <a:noFill/>
        </p:spPr>
        <p:txBody>
          <a:bodyPr wrap="square">
            <a:spAutoFit/>
          </a:bodyPr>
          <a:lstStyle/>
          <a:p>
            <a:pPr rtl="0">
              <a:spcBef>
                <a:spcPts val="0"/>
              </a:spcBef>
              <a:spcAft>
                <a:spcPts val="0"/>
              </a:spcAft>
            </a:pPr>
            <a:r>
              <a:rPr lang="vi-VN" b="0" i="0" u="none" strike="noStrike" dirty="0">
                <a:solidFill>
                  <a:srgbClr val="000000"/>
                </a:solidFill>
                <a:effectLst/>
                <a:latin typeface="Arial" panose="020B0604020202020204" pitchFamily="34" charset="0"/>
              </a:rPr>
              <a:t>Phương pháp phức tạp này cung cấp các tương tác trước khi xác định cho thành công và bị hủy bỏ</a:t>
            </a:r>
            <a:endParaRPr lang="vi-VN" b="0" dirty="0">
              <a:effectLst/>
            </a:endParaRPr>
          </a:p>
          <a:p>
            <a:pPr rtl="0">
              <a:spcBef>
                <a:spcPts val="0"/>
              </a:spcBef>
              <a:spcAft>
                <a:spcPts val="0"/>
              </a:spcAft>
            </a:pPr>
            <a:r>
              <a:rPr lang="vi-VN" b="0" i="0" u="none" strike="noStrike" dirty="0">
                <a:solidFill>
                  <a:srgbClr val="000000"/>
                </a:solidFill>
                <a:effectLst/>
                <a:latin typeface="Arial" panose="020B0604020202020204" pitchFamily="34" charset="0"/>
              </a:rPr>
              <a:t>trao đổi các thông điệp không đồng bộ. Nó rất hữu ích khi một yêu cầu nhất định nhiều hơn</a:t>
            </a:r>
            <a:r>
              <a:rPr lang="vi-VN" i="0" u="none" strike="noStrike" dirty="0">
                <a:solidFill>
                  <a:srgbClr val="000000"/>
                </a:solidFill>
              </a:rPr>
              <a:t> </a:t>
            </a:r>
            <a:r>
              <a:rPr lang="vi-VN" dirty="0">
                <a:latin typeface="Arial" panose="020B0604020202020204" pitchFamily="34" charset="0"/>
              </a:rPr>
              <a:t>t</a:t>
            </a:r>
            <a:r>
              <a:rPr lang="vi-VN" b="0" i="0" u="none" strike="noStrike" dirty="0">
                <a:solidFill>
                  <a:srgbClr val="000000"/>
                </a:solidFill>
                <a:effectLst/>
                <a:latin typeface="Arial" panose="020B0604020202020204" pitchFamily="34" charset="0"/>
              </a:rPr>
              <a:t>hời gian thực hiện hơn những gì thời gian chờ yêu cầu HTTP tiêu chuẩn cho phép</a:t>
            </a:r>
            <a:endParaRPr lang="vi-VN" b="0" dirty="0">
              <a:effectLst/>
            </a:endParaRPr>
          </a:p>
          <a:p>
            <a:pPr rtl="0">
              <a:spcBef>
                <a:spcPts val="0"/>
              </a:spcBef>
              <a:spcAft>
                <a:spcPts val="0"/>
              </a:spcAft>
            </a:pPr>
            <a:br>
              <a:rPr lang="vi-VN" b="0" dirty="0">
                <a:effectLst/>
              </a:rPr>
            </a:br>
            <a:r>
              <a:rPr lang="vi-VN" b="0" i="0" u="none" strike="noStrike" dirty="0">
                <a:solidFill>
                  <a:srgbClr val="000000"/>
                </a:solidFill>
                <a:effectLst/>
                <a:latin typeface="Arial" panose="020B0604020202020204" pitchFamily="34" charset="0"/>
              </a:rPr>
              <a:t>Thông thường nếu một yêu cầu mất quá nhiều thời gian, logic xử lý tin nhắn tiêu dùng sẽ hết thời gian hoặc một trung gian sẽ trả lại mã phản hồi thời gian chờ 504 cổng cho người tiêu dùng dịch vụ. Phương thức ASYNC cung cấp một cơ chế dự phòng để xử lý các yêu cầu và trả lời trả lời không yêu cầu người tiêu dùng dịch vụ duy trì kết nối HTTP của mình mở cho tổng thời gian tương tác yêu cầu.</a:t>
            </a:r>
            <a:endParaRPr lang="vi-VN" b="0" dirty="0">
              <a:effectLst/>
            </a:endParaRPr>
          </a:p>
          <a:p>
            <a:endParaRPr lang="vi-VN" dirty="0"/>
          </a:p>
          <a:p>
            <a:r>
              <a:rPr lang="vi-VN" sz="1200" b="1" i="1" dirty="0"/>
              <a:t>Tạo ra các method xác định những gì cần làm trước và sau khi thành công, hoặc thất bại khi có request từ người dùng, tạo ra cổng kết nối riêng để tránh lỗi timeout, phục vụ các tác vụ đồng bộ dữ liệu có thể tính theo hàng giờ </a:t>
            </a:r>
            <a:br>
              <a:rPr lang="vi-VN" dirty="0"/>
            </a:br>
            <a:endParaRPr lang="vi-VN" dirty="0"/>
          </a:p>
        </p:txBody>
      </p:sp>
    </p:spTree>
    <p:extLst>
      <p:ext uri="{BB962C8B-B14F-4D97-AF65-F5344CB8AC3E}">
        <p14:creationId xmlns:p14="http://schemas.microsoft.com/office/powerpoint/2010/main" val="3852981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3074" name="Picture 2">
            <a:extLst>
              <a:ext uri="{FF2B5EF4-FFF2-40B4-BE49-F238E27FC236}">
                <a16:creationId xmlns:a16="http://schemas.microsoft.com/office/drawing/2014/main" id="{B3FBC91C-5471-7D80-20CB-BB5AC73E0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038" y="65675"/>
            <a:ext cx="4491779" cy="22860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CF85F56D-418B-C0BF-427E-885F9E5484D3}"/>
              </a:ext>
            </a:extLst>
          </p:cNvPr>
          <p:cNvSpPr txBox="1">
            <a:spLocks/>
          </p:cNvSpPr>
          <p:nvPr/>
        </p:nvSpPr>
        <p:spPr>
          <a:xfrm>
            <a:off x="0" y="922385"/>
            <a:ext cx="4467721" cy="4074160"/>
          </a:xfrm>
          <a:prstGeom prst="rect">
            <a:avLst/>
          </a:prstGeom>
          <a:solidFill>
            <a:schemeClr val="accent6">
              <a:lumMod val="8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400"/>
              <a:buFont typeface="Lexend Deca SemiBold"/>
              <a:buNone/>
              <a:defRPr sz="3400" b="0" i="0" u="none" strike="noStrike" cap="none">
                <a:solidFill>
                  <a:schemeClr val="dk1"/>
                </a:solidFill>
                <a:latin typeface="Lexend Deca SemiBold"/>
                <a:ea typeface="Lexend Deca SemiBold"/>
                <a:cs typeface="Lexend Deca SemiBold"/>
                <a:sym typeface="Lexend Deca SemiBold"/>
              </a:defRPr>
            </a:lvl1pPr>
            <a:lvl2pPr marR="0" lvl="1"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rtl="0">
              <a:spcBef>
                <a:spcPts val="0"/>
              </a:spcBef>
              <a:spcAft>
                <a:spcPts val="0"/>
              </a:spcAft>
            </a:pPr>
            <a:r>
              <a:rPr lang="vi-VN" sz="1300" b="0" i="0" u="none" strike="noStrike" dirty="0">
                <a:solidFill>
                  <a:srgbClr val="000000"/>
                </a:solidFill>
                <a:effectLst/>
                <a:latin typeface="Arial" panose="020B0604020202020204" pitchFamily="34" charset="0"/>
              </a:rPr>
              <a:t>- Như được hiển thị trong Hình 9.15, người tiêu dùng dịch vụ đưa ra yêu cầu, nhưng thực hiện chỉ định một định danh tài nguyên gọi lại. Nếu dịch vụ chọn sử dụng mã định danh này, nó sẽ phản hồi với mã phản hồi được chấp nhận 202 và có thể tùy ý trả về định danh tài nguyên trong tiêu đề vị trí để giúp nó theo dõi vị trí của yêu cầu không đồng bộ trong hàng đợi xử lý của nó</a:t>
            </a:r>
            <a:endParaRPr lang="vi-VN" sz="1300" b="0" dirty="0">
              <a:effectLst/>
            </a:endParaRPr>
          </a:p>
          <a:p>
            <a:pPr rtl="0">
              <a:spcBef>
                <a:spcPts val="0"/>
              </a:spcBef>
              <a:spcAft>
                <a:spcPts val="0"/>
              </a:spcAft>
            </a:pPr>
            <a:br>
              <a:rPr lang="vi-VN" sz="1300" b="0" dirty="0">
                <a:effectLst/>
              </a:rPr>
            </a:br>
            <a:r>
              <a:rPr lang="vi-VN" sz="1300" b="0" dirty="0">
                <a:effectLst/>
              </a:rPr>
              <a:t>- </a:t>
            </a:r>
            <a:r>
              <a:rPr lang="vi-VN" sz="1300" b="0" i="0" u="none" strike="noStrike" dirty="0">
                <a:solidFill>
                  <a:srgbClr val="000000"/>
                </a:solidFill>
                <a:effectLst/>
                <a:latin typeface="Arial" panose="020B0604020202020204" pitchFamily="34" charset="0"/>
              </a:rPr>
              <a:t>Khi yêu cầu đã được xử lý đầy đủ, kết quả của nó được cung cấp bởi dịch vụ, sau đó đưa ra yêu cầu đến địa chỉ gọi lại của người tiêu dùng dịch vụ. Nếu người tiêu dùng dịch vụ đưa ra yêu cầu xóa (như trong Hình 9.16) trong khi yêu cầu Async vẫn nằm trong hàng đợi xử lý (và trước khi trả lời được trả lại), một tương tác được xác định trước được thực hiện để hủy yêu cầu không đồng bộ. Trong trường hợp này, không có phản hồi nào được trả lại và dịch vụ hủy bỏ việc xử lý yêu cầu.</a:t>
            </a:r>
            <a:endParaRPr lang="vi-VN" sz="1300" b="0" dirty="0">
              <a:effectLst/>
            </a:endParaRPr>
          </a:p>
          <a:p>
            <a:br>
              <a:rPr lang="vi-VN" sz="1300" dirty="0"/>
            </a:br>
            <a:endParaRPr lang="vi-VN" sz="1300" dirty="0"/>
          </a:p>
        </p:txBody>
      </p:sp>
      <p:pic>
        <p:nvPicPr>
          <p:cNvPr id="3076" name="Picture 4">
            <a:extLst>
              <a:ext uri="{FF2B5EF4-FFF2-40B4-BE49-F238E27FC236}">
                <a16:creationId xmlns:a16="http://schemas.microsoft.com/office/drawing/2014/main" id="{53D87C53-D6BD-9D5F-3667-6FBD63D03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06075"/>
            <a:ext cx="4523877" cy="257175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800DE1-0783-4FF3-BF77-7DF137E0A303}"/>
              </a:ext>
            </a:extLst>
          </p:cNvPr>
          <p:cNvSpPr txBox="1"/>
          <p:nvPr/>
        </p:nvSpPr>
        <p:spPr>
          <a:xfrm>
            <a:off x="416560" y="419064"/>
            <a:ext cx="4572000" cy="307777"/>
          </a:xfrm>
          <a:prstGeom prst="rect">
            <a:avLst/>
          </a:prstGeom>
          <a:noFill/>
        </p:spPr>
        <p:txBody>
          <a:bodyPr wrap="square">
            <a:spAutoFit/>
          </a:bodyPr>
          <a:lstStyle/>
          <a:p>
            <a:r>
              <a:rPr lang="en-US" sz="1400" b="1" i="0" u="none" strike="noStrike" dirty="0">
                <a:solidFill>
                  <a:srgbClr val="002060"/>
                </a:solidFill>
                <a:effectLst/>
                <a:latin typeface="Arial" panose="020B0604020202020204" pitchFamily="34" charset="0"/>
              </a:rPr>
              <a:t>4. </a:t>
            </a:r>
            <a:r>
              <a:rPr lang="vi-VN" sz="1400" b="1" i="0" u="none" strike="noStrike" dirty="0">
                <a:solidFill>
                  <a:srgbClr val="002060"/>
                </a:solidFill>
                <a:effectLst/>
                <a:latin typeface="Arial" panose="020B0604020202020204" pitchFamily="34" charset="0"/>
              </a:rPr>
              <a:t>Async Method: Phương pháp không đồng bộ</a:t>
            </a:r>
            <a:endParaRPr lang="vi-VN" dirty="0"/>
          </a:p>
        </p:txBody>
      </p:sp>
    </p:spTree>
    <p:extLst>
      <p:ext uri="{BB962C8B-B14F-4D97-AF65-F5344CB8AC3E}">
        <p14:creationId xmlns:p14="http://schemas.microsoft.com/office/powerpoint/2010/main" val="96073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pSp>
        <p:nvGrpSpPr>
          <p:cNvPr id="349" name="Google Shape;349;p5"/>
          <p:cNvGrpSpPr/>
          <p:nvPr/>
        </p:nvGrpSpPr>
        <p:grpSpPr>
          <a:xfrm>
            <a:off x="2811101" y="320354"/>
            <a:ext cx="5619507" cy="637932"/>
            <a:chOff x="713743" y="320362"/>
            <a:chExt cx="5667682" cy="637932"/>
          </a:xfrm>
        </p:grpSpPr>
        <p:grpSp>
          <p:nvGrpSpPr>
            <p:cNvPr id="350" name="Google Shape;350;p5"/>
            <p:cNvGrpSpPr/>
            <p:nvPr/>
          </p:nvGrpSpPr>
          <p:grpSpPr>
            <a:xfrm>
              <a:off x="713743" y="320362"/>
              <a:ext cx="5289506" cy="637932"/>
              <a:chOff x="713713" y="320400"/>
              <a:chExt cx="5254824" cy="429729"/>
            </a:xfrm>
          </p:grpSpPr>
          <p:sp>
            <p:nvSpPr>
              <p:cNvPr id="351" name="Google Shape;351;p5"/>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5"/>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5"/>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5"/>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5"/>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5"/>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5"/>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5"/>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5"/>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5"/>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5"/>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5"/>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5"/>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5"/>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5"/>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5"/>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5"/>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5"/>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5"/>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5"/>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5"/>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5"/>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5"/>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5"/>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5"/>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5"/>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9" name="Google Shape;379;p5"/>
            <p:cNvGrpSpPr/>
            <p:nvPr/>
          </p:nvGrpSpPr>
          <p:grpSpPr>
            <a:xfrm>
              <a:off x="6003602" y="320362"/>
              <a:ext cx="377823" cy="637932"/>
              <a:chOff x="5593192" y="320400"/>
              <a:chExt cx="375345" cy="429729"/>
            </a:xfrm>
          </p:grpSpPr>
          <p:sp>
            <p:nvSpPr>
              <p:cNvPr id="380" name="Google Shape;380;p5"/>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5"/>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82" name="Google Shape;382;p5"/>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Entity services design</a:t>
            </a:r>
            <a:endParaRPr/>
          </a:p>
        </p:txBody>
      </p:sp>
      <p:sp>
        <p:nvSpPr>
          <p:cNvPr id="383" name="Google Shape;383;p5"/>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384" name="Google Shape;384;p5"/>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385" name="Google Shape;385;p5"/>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5"/>
          <p:cNvGrpSpPr/>
          <p:nvPr/>
        </p:nvGrpSpPr>
        <p:grpSpPr>
          <a:xfrm>
            <a:off x="7350805" y="3466715"/>
            <a:ext cx="1044182" cy="325107"/>
            <a:chOff x="7373550" y="3682200"/>
            <a:chExt cx="923075" cy="287400"/>
          </a:xfrm>
        </p:grpSpPr>
        <p:cxnSp>
          <p:nvCxnSpPr>
            <p:cNvPr id="387" name="Google Shape;387;p5"/>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388" name="Google Shape;388;p5"/>
            <p:cNvGrpSpPr/>
            <p:nvPr/>
          </p:nvGrpSpPr>
          <p:grpSpPr>
            <a:xfrm>
              <a:off x="7373550" y="3682200"/>
              <a:ext cx="923075" cy="287400"/>
              <a:chOff x="7373550" y="3682200"/>
              <a:chExt cx="923075" cy="287400"/>
            </a:xfrm>
          </p:grpSpPr>
          <p:sp>
            <p:nvSpPr>
              <p:cNvPr id="389" name="Google Shape;389;p5"/>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0" name="Google Shape;390;p5"/>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391" name="Google Shape;391;p5"/>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392" name="Google Shape;392;p5"/>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93" name="Google Shape;393;p5"/>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5"/>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5"/>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5"/>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5"/>
          <p:cNvGrpSpPr/>
          <p:nvPr/>
        </p:nvGrpSpPr>
        <p:grpSpPr>
          <a:xfrm>
            <a:off x="700807" y="3266184"/>
            <a:ext cx="1870961" cy="1342534"/>
            <a:chOff x="-1732475" y="3080875"/>
            <a:chExt cx="2445700" cy="1755175"/>
          </a:xfrm>
        </p:grpSpPr>
        <p:sp>
          <p:nvSpPr>
            <p:cNvPr id="398" name="Google Shape;398;p5"/>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5"/>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5"/>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5"/>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5"/>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5"/>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5"/>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5"/>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5"/>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5"/>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5"/>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5"/>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5"/>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5"/>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5"/>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5"/>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5"/>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5"/>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5"/>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5"/>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5"/>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5"/>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5"/>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5"/>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5"/>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5"/>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5"/>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5"/>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5"/>
          <p:cNvGrpSpPr/>
          <p:nvPr/>
        </p:nvGrpSpPr>
        <p:grpSpPr>
          <a:xfrm>
            <a:off x="713225" y="2703638"/>
            <a:ext cx="1858512" cy="360211"/>
            <a:chOff x="713225" y="2398925"/>
            <a:chExt cx="1858512" cy="360211"/>
          </a:xfrm>
        </p:grpSpPr>
        <p:sp>
          <p:nvSpPr>
            <p:cNvPr id="443" name="Google Shape;443;p5"/>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5"/>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5"/>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5"/>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5"/>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720000" y="445025"/>
            <a:ext cx="7704000" cy="436718"/>
          </a:xfrm>
          <a:prstGeom prst="rect">
            <a:avLst/>
          </a:prstGeom>
        </p:spPr>
        <p:txBody>
          <a:bodyPr spcFirstLastPara="1" wrap="square" lIns="91425" tIns="91425" rIns="91425" bIns="91425" anchor="t" anchorCtr="0">
            <a:noAutofit/>
          </a:bodyPr>
          <a:lstStyle/>
          <a:p>
            <a:pPr rtl="0">
              <a:spcBef>
                <a:spcPts val="0"/>
              </a:spcBef>
              <a:spcAft>
                <a:spcPts val="0"/>
              </a:spcAft>
            </a:pPr>
            <a:r>
              <a:rPr lang="vi-VN" sz="1800" b="1" i="0" u="none" strike="noStrike" dirty="0">
                <a:solidFill>
                  <a:srgbClr val="002060"/>
                </a:solidFill>
                <a:effectLst/>
                <a:latin typeface="Arial" panose="020B0604020202020204" pitchFamily="34" charset="0"/>
              </a:rPr>
              <a:t>X. Stateful Complex Methods: Phương pháp phức tạp trạng thái:</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5" y="1186755"/>
            <a:ext cx="8055429" cy="2893100"/>
          </a:xfrm>
          <a:prstGeom prst="rect">
            <a:avLst/>
          </a:prstGeom>
          <a:noFill/>
        </p:spPr>
        <p:txBody>
          <a:bodyPr wrap="square">
            <a:spAutoFit/>
          </a:bodyPr>
          <a:lstStyle/>
          <a:p>
            <a:pPr rtl="0">
              <a:spcBef>
                <a:spcPts val="0"/>
              </a:spcBef>
              <a:spcAft>
                <a:spcPts val="0"/>
              </a:spcAft>
            </a:pPr>
            <a:r>
              <a:rPr lang="vi-VN" sz="1800" b="0" i="0" u="none" strike="noStrike" dirty="0">
                <a:solidFill>
                  <a:srgbClr val="000000"/>
                </a:solidFill>
                <a:effectLst/>
                <a:latin typeface="Arial" panose="020B0604020202020204" pitchFamily="34" charset="0"/>
              </a:rPr>
              <a:t>Hai phương pháp phức tạp sau đây sử dụng REST làm cơ sở của thiết kế dịch vụ nhưng kết hợp các tương tác cố tình vi phạm ràng buộc {308} không trạng thái. Mặc dù các kịch bản được thể hiện bằng các phương pháp này là tương đối phổ biến trong các thiết kế ứng dụng doanh nghiệp truyền thống, loại giao tiếp này không được coi là có nguồn gốc từ World Wide Web. Việc sử dụng các phương pháp phức tạp trạng thái có thể được bảo đảm khi </a:t>
            </a:r>
          </a:p>
          <a:p>
            <a:pPr rtl="0">
              <a:spcBef>
                <a:spcPts val="0"/>
              </a:spcBef>
              <a:spcAft>
                <a:spcPts val="0"/>
              </a:spcAft>
            </a:pPr>
            <a:r>
              <a:rPr lang="vi-VN" sz="1800" b="0" i="0" u="none" strike="noStrike" dirty="0">
                <a:solidFill>
                  <a:srgbClr val="000000"/>
                </a:solidFill>
                <a:effectLst/>
                <a:latin typeface="Arial" panose="020B0604020202020204" pitchFamily="34" charset="0"/>
              </a:rPr>
              <a:t>chấp nhận giảm khả năng mở rộng đi kèm với quyết định thiết kế này.</a:t>
            </a:r>
            <a:endParaRPr lang="vi-VN" b="0" dirty="0">
              <a:effectLst/>
            </a:endParaRPr>
          </a:p>
          <a:p>
            <a:br>
              <a:rPr lang="vi-VN" dirty="0"/>
            </a:br>
            <a:r>
              <a:rPr lang="en-US" dirty="0"/>
              <a:t>- </a:t>
            </a:r>
            <a:r>
              <a:rPr lang="vi-VN" dirty="0"/>
              <a:t>Trans Method: Phương pháp vận chuyển</a:t>
            </a:r>
            <a:endParaRPr lang="en-US" dirty="0"/>
          </a:p>
          <a:p>
            <a:r>
              <a:rPr lang="en-US" dirty="0"/>
              <a:t>- </a:t>
            </a:r>
            <a:r>
              <a:rPr lang="vi-VN" dirty="0"/>
              <a:t>PubSub Method: Phương pháp người xuất bản - người đăng kí: </a:t>
            </a:r>
          </a:p>
          <a:p>
            <a:endParaRPr lang="vi-VN" dirty="0"/>
          </a:p>
        </p:txBody>
      </p:sp>
    </p:spTree>
    <p:extLst>
      <p:ext uri="{BB962C8B-B14F-4D97-AF65-F5344CB8AC3E}">
        <p14:creationId xmlns:p14="http://schemas.microsoft.com/office/powerpoint/2010/main" val="3703430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432568"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dirty="0">
                <a:solidFill>
                  <a:srgbClr val="000000"/>
                </a:solidFill>
                <a:effectLst/>
                <a:latin typeface="Arial" panose="020B0604020202020204" pitchFamily="34" charset="0"/>
              </a:rPr>
              <a:t>1. </a:t>
            </a:r>
            <a:r>
              <a:rPr lang="vi-VN" sz="1600" b="1" i="1" u="none" strike="noStrike" dirty="0">
                <a:solidFill>
                  <a:srgbClr val="000000"/>
                </a:solidFill>
                <a:effectLst/>
                <a:latin typeface="Arial" panose="020B0604020202020204" pitchFamily="34" charset="0"/>
              </a:rPr>
              <a:t>Trans Method: Phương pháp trans</a:t>
            </a:r>
            <a:endParaRPr lang="vi-VN" sz="1600" b="0" dirty="0">
              <a:effectLst/>
            </a:endParaRP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072770"/>
            <a:ext cx="4008664" cy="3954929"/>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Phương pháp trans về cơ bản cung cấp các tương tác cần thiết để thực hiện cam kết của một người tiêu dùng dịch vụ và một hoặc nhiều dịch vụ. </a:t>
            </a: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Loại phương pháp phức tạp này yêu cầu một chức năng chuẩn bị trực tuyến cho mỗi người tham gia trước khi thực hiện cam kết hoặc rollback cuối cùng. Chức năng của loại này không được HTTP hỗ trợ tự nhiên. Do đó, chúng ta cần giới thiệu một phương thức Prep-Put tùy chỉnh (một biến thể của phương thức PUT), như trong Hình 9.17.</a:t>
            </a: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dirty="0">
                <a:latin typeface="Arial" panose="020B0604020202020204" pitchFamily="34" charset="0"/>
              </a:rPr>
              <a:t>- </a:t>
            </a:r>
            <a:r>
              <a:rPr lang="vi-VN" sz="1200" b="0" i="0" u="none" strike="noStrike" dirty="0">
                <a:solidFill>
                  <a:srgbClr val="000000"/>
                </a:solidFill>
                <a:effectLst/>
                <a:latin typeface="Arial" panose="020B0604020202020204" pitchFamily="34" charset="0"/>
              </a:rPr>
              <a:t>Trong ví dụ, phương pháp PREP-PUT tương đương với PUT, nhưng nó không thực hiện hành động đặt. Một tên phương thức khác được sử dụng để đảm bảo rằng nếu dịch vụ không hiểu cách tham gia vào phương thức Trans Complex, thì nó sẽ từ chối phương thức pre-put và cho phép người tiêu dùng hủy bỏ giao dịch.</a:t>
            </a:r>
          </a:p>
          <a:p>
            <a:pPr rtl="0">
              <a:spcBef>
                <a:spcPts val="0"/>
              </a:spcBef>
              <a:spcAft>
                <a:spcPts val="0"/>
              </a:spcAft>
            </a:pPr>
            <a:endParaRPr lang="vi-VN" sz="1200" b="0" dirty="0">
              <a:effectLst/>
            </a:endParaRPr>
          </a:p>
          <a:p>
            <a:r>
              <a:rPr lang="vi-VN" sz="1100" b="1" i="1" u="none" strike="noStrike" dirty="0">
                <a:solidFill>
                  <a:srgbClr val="000000"/>
                </a:solidFill>
                <a:effectLst/>
                <a:latin typeface="Arial" panose="020B0604020202020204" pitchFamily="34" charset="0"/>
              </a:rPr>
              <a:t>PREP-PUT: Prepare Before PUT</a:t>
            </a:r>
            <a:br>
              <a:rPr lang="vi-VN" sz="1200" dirty="0"/>
            </a:br>
            <a:endParaRPr lang="vi-VN" sz="1200" b="0" dirty="0">
              <a:effectLst/>
            </a:endParaRPr>
          </a:p>
          <a:p>
            <a:br>
              <a:rPr lang="vi-VN" sz="1200" dirty="0"/>
            </a:br>
            <a:endParaRPr lang="vi-VN" sz="1200" dirty="0"/>
          </a:p>
        </p:txBody>
      </p:sp>
      <p:pic>
        <p:nvPicPr>
          <p:cNvPr id="5122" name="Picture 2">
            <a:extLst>
              <a:ext uri="{FF2B5EF4-FFF2-40B4-BE49-F238E27FC236}">
                <a16:creationId xmlns:a16="http://schemas.microsoft.com/office/drawing/2014/main" id="{A4F7F7C9-6A6D-8DE4-ABFB-DA157E6C9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950" y="989643"/>
            <a:ext cx="4591050" cy="29055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87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431529" y="409152"/>
            <a:ext cx="4011162" cy="436718"/>
          </a:xfrm>
          <a:prstGeom prst="rect">
            <a:avLst/>
          </a:prstGeom>
        </p:spPr>
        <p:txBody>
          <a:bodyPr spcFirstLastPara="1" wrap="square" lIns="91425" tIns="91425" rIns="91425" bIns="91425" anchor="t" anchorCtr="0">
            <a:noAutofit/>
          </a:bodyPr>
          <a:lstStyle/>
          <a:p>
            <a:pPr rtl="0">
              <a:spcBef>
                <a:spcPts val="0"/>
              </a:spcBef>
              <a:spcAft>
                <a:spcPts val="0"/>
              </a:spcAft>
            </a:pPr>
            <a:r>
              <a:rPr lang="en-US" sz="1600" b="1" i="1" u="none" strike="noStrike">
                <a:solidFill>
                  <a:srgbClr val="000000"/>
                </a:solidFill>
                <a:effectLst/>
                <a:latin typeface="Arial" panose="020B0604020202020204" pitchFamily="34" charset="0"/>
              </a:rPr>
              <a:t>2. </a:t>
            </a:r>
            <a:r>
              <a:rPr lang="vi-VN" sz="1600" b="1" i="1" u="none" strike="noStrike">
                <a:solidFill>
                  <a:srgbClr val="000000"/>
                </a:solidFill>
                <a:effectLst/>
                <a:latin typeface="Arial" panose="020B0604020202020204" pitchFamily="34" charset="0"/>
              </a:rPr>
              <a:t>PubSub </a:t>
            </a:r>
            <a:r>
              <a:rPr lang="vi-VN" sz="1600" b="1" i="1" u="none" strike="noStrike" dirty="0">
                <a:solidFill>
                  <a:srgbClr val="000000"/>
                </a:solidFill>
                <a:effectLst/>
                <a:latin typeface="Arial" panose="020B0604020202020204" pitchFamily="34" charset="0"/>
              </a:rPr>
              <a:t>Method: Phương pháp người xuất bản - người đăng kí: </a:t>
            </a:r>
          </a:p>
        </p:txBody>
      </p:sp>
      <p:sp>
        <p:nvSpPr>
          <p:cNvPr id="25" name="TextBox 24">
            <a:extLst>
              <a:ext uri="{FF2B5EF4-FFF2-40B4-BE49-F238E27FC236}">
                <a16:creationId xmlns:a16="http://schemas.microsoft.com/office/drawing/2014/main" id="{C8227FFD-5736-462B-AC0B-6CBF5CA38F6E}"/>
              </a:ext>
            </a:extLst>
          </p:cNvPr>
          <p:cNvSpPr txBox="1"/>
          <p:nvPr/>
        </p:nvSpPr>
        <p:spPr>
          <a:xfrm>
            <a:off x="544286" y="1118951"/>
            <a:ext cx="4011162" cy="3901068"/>
          </a:xfrm>
          <a:prstGeom prst="rect">
            <a:avLst/>
          </a:prstGeom>
          <a:noFill/>
        </p:spPr>
        <p:txBody>
          <a:bodyPr wrap="square">
            <a:spAutoFit/>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Các loại cơ chế này được thiết kế để hỗ trợ các tương tác thời gian thực trong đó người tiêu dùng dịch vụ phải hành động ngay lập tức khi một sự kiện được xác định trước tại một tài nguyên nhất định xảy ra.</a:t>
            </a:r>
          </a:p>
          <a:p>
            <a:pPr rtl="0">
              <a:spcBef>
                <a:spcPts val="0"/>
              </a:spcBef>
              <a:spcAft>
                <a:spcPts val="0"/>
              </a:spcAft>
            </a:pPr>
            <a:endParaRPr lang="vi-VN"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a:t>
            </a:r>
            <a:r>
              <a:rPr lang="vi-VN" sz="1200" b="0" i="0" u="none" strike="noStrike" dirty="0">
                <a:solidFill>
                  <a:srgbClr val="000000"/>
                </a:solidFill>
                <a:effectLst/>
                <a:latin typeface="Arial" panose="020B0604020202020204" pitchFamily="34" charset="0"/>
              </a:rPr>
              <a:t>Có nhiều cách khác nhau mà phương pháp phức tạp này có thể được thiết kế. Hình 9.18 minh họa một cách tiếp cận xử lý tin nhắn-Subscribe đăng ký như một cơ chế đánh giá bộ đệm của bộ đệm. Hình thức tương tác của Publish-Subscribe này được coi là dễ dàng thực hiện vì nó không yêu cầu các dịch vụ gửi các thay đổi thực tế cho người đăng ký. Thay vào đó, nó thông báo cho họ rằng một tài nguyên đã thay đổi bằng cách đẩy ra nhận dạng tài nguyên và sau đó sử dụng lại một phương thức tìm nạp </a:t>
            </a:r>
          </a:p>
          <a:p>
            <a:pPr rtl="0">
              <a:spcBef>
                <a:spcPts val="0"/>
              </a:spcBef>
              <a:spcAft>
                <a:spcPts val="0"/>
              </a:spcAft>
            </a:pPr>
            <a:endParaRPr lang="vi-VN" sz="1200" b="0" i="0" u="none" strike="noStrike" dirty="0">
              <a:solidFill>
                <a:srgbClr val="000000"/>
              </a:solidFill>
              <a:effectLst/>
              <a:latin typeface="Arial" panose="020B0604020202020204" pitchFamily="34" charset="0"/>
            </a:endParaRPr>
          </a:p>
          <a:p>
            <a:pPr rtl="0">
              <a:spcBef>
                <a:spcPts val="0"/>
              </a:spcBef>
              <a:spcAft>
                <a:spcPts val="0"/>
              </a:spcAft>
            </a:pPr>
            <a:r>
              <a:rPr lang="vi-VN" sz="1050" b="1" i="1" dirty="0">
                <a:effectLst/>
              </a:rPr>
              <a:t>Ví dụ: Youtube creator thông báo cho người đăng kí rằng có video mới =&gt; người đăng kí nhận thông báo và lên xem video </a:t>
            </a:r>
          </a:p>
          <a:p>
            <a:br>
              <a:rPr lang="vi-VN" sz="1200" dirty="0"/>
            </a:br>
            <a:endParaRPr lang="vi-VN" sz="1200" dirty="0"/>
          </a:p>
        </p:txBody>
      </p:sp>
      <p:pic>
        <p:nvPicPr>
          <p:cNvPr id="4098" name="Picture 2">
            <a:extLst>
              <a:ext uri="{FF2B5EF4-FFF2-40B4-BE49-F238E27FC236}">
                <a16:creationId xmlns:a16="http://schemas.microsoft.com/office/drawing/2014/main" id="{E93A377C-9CC4-FEDB-387B-A6071A5BD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409153"/>
            <a:ext cx="4230914" cy="4538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50322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3"/>
          <p:cNvSpPr txBox="1">
            <a:spLocks noGrp="1"/>
          </p:cNvSpPr>
          <p:nvPr>
            <p:ph type="title"/>
          </p:nvPr>
        </p:nvSpPr>
        <p:spPr>
          <a:xfrm>
            <a:off x="486175" y="445025"/>
            <a:ext cx="817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t>SOA PATTERNS</a:t>
            </a:r>
            <a:endParaRPr sz="1800" dirty="0"/>
          </a:p>
        </p:txBody>
      </p:sp>
      <p:sp>
        <p:nvSpPr>
          <p:cNvPr id="397" name="Google Shape;397;p33"/>
          <p:cNvSpPr txBox="1">
            <a:spLocks noGrp="1"/>
          </p:cNvSpPr>
          <p:nvPr>
            <p:ph type="subTitle" idx="2"/>
          </p:nvPr>
        </p:nvSpPr>
        <p:spPr>
          <a:xfrm>
            <a:off x="567600" y="2864598"/>
            <a:ext cx="7704000" cy="527700"/>
          </a:xfrm>
          <a:prstGeom prst="rect">
            <a:avLst/>
          </a:prstGeom>
        </p:spPr>
        <p:txBody>
          <a:bodyPr spcFirstLastPara="1" wrap="square" lIns="91425" tIns="91425" rIns="91425" bIns="91425" anchor="t" anchorCtr="0">
            <a:noAutofit/>
          </a:bodyPr>
          <a:lstStyle/>
          <a:p>
            <a:pPr algn="ctr" rtl="0">
              <a:spcBef>
                <a:spcPts val="0"/>
              </a:spcBef>
              <a:spcAft>
                <a:spcPts val="0"/>
              </a:spcAft>
            </a:pPr>
            <a:r>
              <a:rPr lang="vi-VN" sz="1800" b="1" i="1" u="none" strike="noStrike" dirty="0">
                <a:solidFill>
                  <a:srgbClr val="000000"/>
                </a:solidFill>
                <a:effectLst/>
                <a:latin typeface="Arial" panose="020B0604020202020204" pitchFamily="34" charset="0"/>
              </a:rPr>
              <a:t>Mô hình nhắn tin dựa trên sự kiện [343] có thể được áp dụng để hỗ trợ phương pháp phức tạp này. Nó cung cấp một giải pháp thay thế cho việc bỏ phiếu lặp đi lặp lại của tài nguyên, có thể ảnh hưởng tiêu cực đến hiệu suất nếu tần số bỏ phiếu được tăng lên để phát hiện những thay đổi với độ trễ tối thiểu</a:t>
            </a:r>
            <a:endParaRPr sz="1200" dirty="0"/>
          </a:p>
        </p:txBody>
      </p:sp>
      <p:pic>
        <p:nvPicPr>
          <p:cNvPr id="6146" name="Picture 2">
            <a:extLst>
              <a:ext uri="{FF2B5EF4-FFF2-40B4-BE49-F238E27FC236}">
                <a16:creationId xmlns:a16="http://schemas.microsoft.com/office/drawing/2014/main" id="{4B276318-43DD-AE77-CA3E-A992C4F99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783" y="1125526"/>
            <a:ext cx="5648472" cy="1822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3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Entity services design</a:t>
            </a:r>
            <a:endParaRPr sz="3400"/>
          </a:p>
        </p:txBody>
      </p:sp>
      <p:sp>
        <p:nvSpPr>
          <p:cNvPr id="454" name="Google Shape;454;p6"/>
          <p:cNvSpPr txBox="1"/>
          <p:nvPr/>
        </p:nvSpPr>
        <p:spPr>
          <a:xfrm>
            <a:off x="713250" y="2411712"/>
            <a:ext cx="2389179" cy="1181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Thể hiện chính xác các thông tin về thực thể được xác định trong mô hình của dịch vụ </a:t>
            </a:r>
            <a:endParaRPr sz="2000" b="0" i="0" u="none" strike="noStrike" cap="none">
              <a:solidFill>
                <a:srgbClr val="000000"/>
              </a:solidFill>
              <a:latin typeface="Arial"/>
              <a:ea typeface="Arial"/>
              <a:cs typeface="Arial"/>
              <a:sym typeface="Arial"/>
            </a:endParaRPr>
          </a:p>
        </p:txBody>
      </p:sp>
      <p:sp>
        <p:nvSpPr>
          <p:cNvPr id="455" name="Google Shape;455;p6"/>
          <p:cNvSpPr txBox="1"/>
          <p:nvPr/>
        </p:nvSpPr>
        <p:spPr>
          <a:xfrm>
            <a:off x="3211286" y="2307771"/>
            <a:ext cx="2993571"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được chi phối với khả năng của các dịch vụ với các phương thức GET,PUT hoặc DELETE</a:t>
            </a:r>
            <a:endParaRPr sz="2000" b="0" i="0" u="none" strike="noStrike" cap="none">
              <a:solidFill>
                <a:srgbClr val="000000"/>
              </a:solidFill>
              <a:latin typeface="Arial"/>
              <a:ea typeface="Arial"/>
              <a:cs typeface="Arial"/>
              <a:sym typeface="Arial"/>
            </a:endParaRPr>
          </a:p>
        </p:txBody>
      </p:sp>
      <p:sp>
        <p:nvSpPr>
          <p:cNvPr id="456" name="Google Shape;456;p6"/>
          <p:cNvSpPr txBox="1"/>
          <p:nvPr/>
        </p:nvSpPr>
        <p:spPr>
          <a:xfrm>
            <a:off x="6313714" y="2307771"/>
            <a:ext cx="2117060"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Phải đảm bảo được tính bất khả tri giữa các module, bảo đảm cả tính tái sử dụng và có tính liên kết cao</a:t>
            </a:r>
            <a:endParaRPr sz="2000" b="0" i="0" u="none" strike="noStrike" cap="none">
              <a:solidFill>
                <a:srgbClr val="000000"/>
              </a:solidFill>
              <a:latin typeface="Arial"/>
              <a:ea typeface="Arial"/>
              <a:cs typeface="Arial"/>
              <a:sym typeface="Arial"/>
            </a:endParaRPr>
          </a:p>
        </p:txBody>
      </p:sp>
      <p:sp>
        <p:nvSpPr>
          <p:cNvPr id="457" name="Google Shape;457;p6"/>
          <p:cNvSpPr/>
          <p:nvPr/>
        </p:nvSpPr>
        <p:spPr>
          <a:xfrm>
            <a:off x="2032556"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1</a:t>
            </a:r>
            <a:endParaRPr sz="1500" b="0" i="0" u="none" strike="noStrike" cap="none">
              <a:solidFill>
                <a:schemeClr val="dk1"/>
              </a:solidFill>
              <a:latin typeface="Lexend Deca"/>
              <a:ea typeface="Lexend Deca"/>
              <a:cs typeface="Lexend Deca"/>
              <a:sym typeface="Lexend Deca"/>
            </a:endParaRPr>
          </a:p>
        </p:txBody>
      </p:sp>
      <p:sp>
        <p:nvSpPr>
          <p:cNvPr id="458" name="Google Shape;458;p6"/>
          <p:cNvSpPr/>
          <p:nvPr/>
        </p:nvSpPr>
        <p:spPr>
          <a:xfrm>
            <a:off x="4688365" y="1689412"/>
            <a:ext cx="488100" cy="4881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2</a:t>
            </a:r>
            <a:endParaRPr sz="1500" b="0" i="0" u="none" strike="noStrike" cap="none">
              <a:solidFill>
                <a:schemeClr val="dk1"/>
              </a:solidFill>
              <a:latin typeface="Lexend Deca"/>
              <a:ea typeface="Lexend Deca"/>
              <a:cs typeface="Lexend Deca"/>
              <a:sym typeface="Lexend Deca"/>
            </a:endParaRPr>
          </a:p>
        </p:txBody>
      </p:sp>
      <p:sp>
        <p:nvSpPr>
          <p:cNvPr id="459" name="Google Shape;459;p6"/>
          <p:cNvSpPr/>
          <p:nvPr/>
        </p:nvSpPr>
        <p:spPr>
          <a:xfrm>
            <a:off x="7344174"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3</a:t>
            </a:r>
            <a:endParaRPr sz="1500" b="0" i="0" u="none" strike="noStrike" cap="none">
              <a:solidFill>
                <a:schemeClr val="dk1"/>
              </a:solidFill>
              <a:latin typeface="Lexend Deca"/>
              <a:ea typeface="Lexend Deca"/>
              <a:cs typeface="Lexend Deca"/>
              <a:sym typeface="Lexend De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
          <p:cNvSpPr txBox="1">
            <a:spLocks noGrp="1"/>
          </p:cNvSpPr>
          <p:nvPr>
            <p:ph type="title"/>
          </p:nvPr>
        </p:nvSpPr>
        <p:spPr>
          <a:xfrm flipH="1">
            <a:off x="720000" y="399304"/>
            <a:ext cx="7704000" cy="68127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Thiết kế Entity service</a:t>
            </a:r>
            <a:endParaRPr/>
          </a:p>
        </p:txBody>
      </p:sp>
      <p:pic>
        <p:nvPicPr>
          <p:cNvPr id="465" name="Google Shape;465;p7"/>
          <p:cNvPicPr preferRelativeResize="0"/>
          <p:nvPr/>
        </p:nvPicPr>
        <p:blipFill rotWithShape="1">
          <a:blip r:embed="rId3">
            <a:alphaModFix/>
          </a:blip>
          <a:srcRect/>
          <a:stretch/>
        </p:blipFill>
        <p:spPr>
          <a:xfrm>
            <a:off x="4495800" y="1337737"/>
            <a:ext cx="3809999" cy="3038320"/>
          </a:xfrm>
          <a:prstGeom prst="rect">
            <a:avLst/>
          </a:prstGeom>
          <a:noFill/>
          <a:ln>
            <a:noFill/>
          </a:ln>
        </p:spPr>
      </p:pic>
      <p:sp>
        <p:nvSpPr>
          <p:cNvPr id="466" name="Google Shape;466;p7"/>
          <p:cNvSpPr txBox="1">
            <a:spLocks noGrp="1"/>
          </p:cNvSpPr>
          <p:nvPr>
            <p:ph type="subTitle" idx="5"/>
          </p:nvPr>
        </p:nvSpPr>
        <p:spPr>
          <a:xfrm>
            <a:off x="720001" y="1558514"/>
            <a:ext cx="3253286" cy="2817543"/>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US" u="sng"/>
              <a:t>Ví dụ:</a:t>
            </a:r>
            <a:br>
              <a:rPr lang="en-US" u="sng"/>
            </a:br>
            <a:r>
              <a:rPr lang="en-US" u="sng"/>
              <a:t>Các thông tin được lấy rất đơn giản và không có sự trùng lặp giữa các chức năng trong 1 module</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8"/>
          <p:cNvGrpSpPr/>
          <p:nvPr/>
        </p:nvGrpSpPr>
        <p:grpSpPr>
          <a:xfrm>
            <a:off x="2811101" y="320354"/>
            <a:ext cx="5619507" cy="637932"/>
            <a:chOff x="713743" y="320362"/>
            <a:chExt cx="5667682" cy="637932"/>
          </a:xfrm>
        </p:grpSpPr>
        <p:grpSp>
          <p:nvGrpSpPr>
            <p:cNvPr id="472" name="Google Shape;472;p8"/>
            <p:cNvGrpSpPr/>
            <p:nvPr/>
          </p:nvGrpSpPr>
          <p:grpSpPr>
            <a:xfrm>
              <a:off x="713743" y="320362"/>
              <a:ext cx="5289506" cy="637932"/>
              <a:chOff x="713713" y="320400"/>
              <a:chExt cx="5254824" cy="429729"/>
            </a:xfrm>
          </p:grpSpPr>
          <p:sp>
            <p:nvSpPr>
              <p:cNvPr id="473" name="Google Shape;473;p8"/>
              <p:cNvSpPr/>
              <p:nvPr/>
            </p:nvSpPr>
            <p:spPr>
              <a:xfrm>
                <a:off x="71405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8"/>
              <p:cNvSpPr/>
              <p:nvPr/>
            </p:nvSpPr>
            <p:spPr>
              <a:xfrm>
                <a:off x="108939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8"/>
              <p:cNvSpPr/>
              <p:nvPr/>
            </p:nvSpPr>
            <p:spPr>
              <a:xfrm>
                <a:off x="1464742"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8"/>
              <p:cNvSpPr/>
              <p:nvPr/>
            </p:nvSpPr>
            <p:spPr>
              <a:xfrm>
                <a:off x="1840088"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8"/>
              <p:cNvSpPr/>
              <p:nvPr/>
            </p:nvSpPr>
            <p:spPr>
              <a:xfrm>
                <a:off x="2215433"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8"/>
              <p:cNvSpPr/>
              <p:nvPr/>
            </p:nvSpPr>
            <p:spPr>
              <a:xfrm>
                <a:off x="259077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8"/>
              <p:cNvSpPr/>
              <p:nvPr/>
            </p:nvSpPr>
            <p:spPr>
              <a:xfrm>
                <a:off x="2966124"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8"/>
              <p:cNvSpPr/>
              <p:nvPr/>
            </p:nvSpPr>
            <p:spPr>
              <a:xfrm>
                <a:off x="3341469"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8"/>
              <p:cNvSpPr/>
              <p:nvPr/>
            </p:nvSpPr>
            <p:spPr>
              <a:xfrm>
                <a:off x="108905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8"/>
              <p:cNvSpPr/>
              <p:nvPr/>
            </p:nvSpPr>
            <p:spPr>
              <a:xfrm>
                <a:off x="1464398"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8"/>
              <p:cNvSpPr/>
              <p:nvPr/>
            </p:nvSpPr>
            <p:spPr>
              <a:xfrm>
                <a:off x="1839743"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8"/>
              <p:cNvSpPr/>
              <p:nvPr/>
            </p:nvSpPr>
            <p:spPr>
              <a:xfrm>
                <a:off x="2215089"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8"/>
              <p:cNvSpPr/>
              <p:nvPr/>
            </p:nvSpPr>
            <p:spPr>
              <a:xfrm>
                <a:off x="2590434"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8"/>
              <p:cNvSpPr/>
              <p:nvPr/>
            </p:nvSpPr>
            <p:spPr>
              <a:xfrm>
                <a:off x="296578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8"/>
              <p:cNvSpPr/>
              <p:nvPr/>
            </p:nvSpPr>
            <p:spPr>
              <a:xfrm>
                <a:off x="3341125"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8"/>
              <p:cNvSpPr/>
              <p:nvPr/>
            </p:nvSpPr>
            <p:spPr>
              <a:xfrm>
                <a:off x="713713"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8"/>
              <p:cNvSpPr/>
              <p:nvPr/>
            </p:nvSpPr>
            <p:spPr>
              <a:xfrm>
                <a:off x="371681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8"/>
              <p:cNvSpPr/>
              <p:nvPr/>
            </p:nvSpPr>
            <p:spPr>
              <a:xfrm>
                <a:off x="4092155"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8"/>
              <p:cNvSpPr/>
              <p:nvPr/>
            </p:nvSpPr>
            <p:spPr>
              <a:xfrm>
                <a:off x="4467500"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8"/>
              <p:cNvSpPr/>
              <p:nvPr/>
            </p:nvSpPr>
            <p:spPr>
              <a:xfrm>
                <a:off x="4842846"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8"/>
              <p:cNvSpPr/>
              <p:nvPr/>
            </p:nvSpPr>
            <p:spPr>
              <a:xfrm>
                <a:off x="5218191"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8"/>
              <p:cNvSpPr/>
              <p:nvPr/>
            </p:nvSpPr>
            <p:spPr>
              <a:xfrm>
                <a:off x="5593537" y="320400"/>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8"/>
              <p:cNvSpPr/>
              <p:nvPr/>
            </p:nvSpPr>
            <p:spPr>
              <a:xfrm>
                <a:off x="409181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8"/>
              <p:cNvSpPr/>
              <p:nvPr/>
            </p:nvSpPr>
            <p:spPr>
              <a:xfrm>
                <a:off x="4467156"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8"/>
              <p:cNvSpPr/>
              <p:nvPr/>
            </p:nvSpPr>
            <p:spPr>
              <a:xfrm>
                <a:off x="4842501"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8"/>
              <p:cNvSpPr/>
              <p:nvPr/>
            </p:nvSpPr>
            <p:spPr>
              <a:xfrm>
                <a:off x="5217847"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8"/>
              <p:cNvSpPr/>
              <p:nvPr/>
            </p:nvSpPr>
            <p:spPr>
              <a:xfrm>
                <a:off x="5593192" y="535329"/>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8"/>
              <p:cNvSpPr/>
              <p:nvPr/>
            </p:nvSpPr>
            <p:spPr>
              <a:xfrm>
                <a:off x="3716470"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1" name="Google Shape;501;p8"/>
            <p:cNvGrpSpPr/>
            <p:nvPr/>
          </p:nvGrpSpPr>
          <p:grpSpPr>
            <a:xfrm>
              <a:off x="6003602" y="320362"/>
              <a:ext cx="377823" cy="637932"/>
              <a:chOff x="5593192" y="320400"/>
              <a:chExt cx="375345" cy="429729"/>
            </a:xfrm>
          </p:grpSpPr>
          <p:sp>
            <p:nvSpPr>
              <p:cNvPr id="502" name="Google Shape;502;p8"/>
              <p:cNvSpPr/>
              <p:nvPr/>
            </p:nvSpPr>
            <p:spPr>
              <a:xfrm>
                <a:off x="5593537" y="320400"/>
                <a:ext cx="375000" cy="2148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8"/>
              <p:cNvSpPr/>
              <p:nvPr/>
            </p:nvSpPr>
            <p:spPr>
              <a:xfrm>
                <a:off x="5593192" y="535329"/>
                <a:ext cx="375000" cy="214800"/>
              </a:xfrm>
              <a:prstGeom prst="rect">
                <a:avLst/>
              </a:pr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04" name="Google Shape;504;p8"/>
          <p:cNvSpPr txBox="1">
            <a:spLocks noGrp="1"/>
          </p:cNvSpPr>
          <p:nvPr>
            <p:ph type="title"/>
          </p:nvPr>
        </p:nvSpPr>
        <p:spPr>
          <a:xfrm>
            <a:off x="2811300" y="1208300"/>
            <a:ext cx="5619300" cy="2058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US"/>
              <a:t>Utility </a:t>
            </a:r>
            <a:endParaRPr/>
          </a:p>
          <a:p>
            <a:pPr marL="0" lvl="0" indent="0" algn="ctr" rtl="0">
              <a:lnSpc>
                <a:spcPct val="115000"/>
              </a:lnSpc>
              <a:spcBef>
                <a:spcPts val="0"/>
              </a:spcBef>
              <a:spcAft>
                <a:spcPts val="0"/>
              </a:spcAft>
              <a:buSzPts val="3600"/>
              <a:buNone/>
            </a:pPr>
            <a:r>
              <a:rPr lang="en-US"/>
              <a:t>statement</a:t>
            </a:r>
            <a:endParaRPr/>
          </a:p>
        </p:txBody>
      </p:sp>
      <p:sp>
        <p:nvSpPr>
          <p:cNvPr id="505" name="Google Shape;505;p8"/>
          <p:cNvSpPr txBox="1">
            <a:spLocks noGrp="1"/>
          </p:cNvSpPr>
          <p:nvPr>
            <p:ph type="subTitle" idx="1"/>
          </p:nvPr>
        </p:nvSpPr>
        <p:spPr>
          <a:xfrm>
            <a:off x="2811453" y="3828450"/>
            <a:ext cx="5619300" cy="780000"/>
          </a:xfrm>
          <a:prstGeom prst="rect">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1400"/>
              <a:buNone/>
            </a:pPr>
            <a:r>
              <a:rPr lang="en-US"/>
              <a:t>You can enter a subtitle here if you need it</a:t>
            </a:r>
            <a:endParaRPr/>
          </a:p>
        </p:txBody>
      </p:sp>
      <p:sp>
        <p:nvSpPr>
          <p:cNvPr id="506" name="Google Shape;506;p8"/>
          <p:cNvSpPr txBox="1">
            <a:spLocks noGrp="1"/>
          </p:cNvSpPr>
          <p:nvPr>
            <p:ph type="title" idx="2"/>
          </p:nvPr>
        </p:nvSpPr>
        <p:spPr>
          <a:xfrm>
            <a:off x="713225" y="1208300"/>
            <a:ext cx="1858500" cy="13425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endParaRPr/>
          </a:p>
        </p:txBody>
      </p:sp>
      <p:sp>
        <p:nvSpPr>
          <p:cNvPr id="507" name="Google Shape;507;p8"/>
          <p:cNvSpPr/>
          <p:nvPr/>
        </p:nvSpPr>
        <p:spPr>
          <a:xfrm>
            <a:off x="2811464" y="3430050"/>
            <a:ext cx="5619300" cy="39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8" name="Google Shape;508;p8"/>
          <p:cNvGrpSpPr/>
          <p:nvPr/>
        </p:nvGrpSpPr>
        <p:grpSpPr>
          <a:xfrm>
            <a:off x="7350805" y="3466715"/>
            <a:ext cx="1044182" cy="325107"/>
            <a:chOff x="7373550" y="3682200"/>
            <a:chExt cx="923075" cy="287400"/>
          </a:xfrm>
        </p:grpSpPr>
        <p:cxnSp>
          <p:nvCxnSpPr>
            <p:cNvPr id="509" name="Google Shape;509;p8"/>
            <p:cNvCxnSpPr/>
            <p:nvPr/>
          </p:nvCxnSpPr>
          <p:spPr>
            <a:xfrm>
              <a:off x="7766325" y="3894625"/>
              <a:ext cx="156900" cy="0"/>
            </a:xfrm>
            <a:prstGeom prst="straightConnector1">
              <a:avLst/>
            </a:prstGeom>
            <a:noFill/>
            <a:ln w="28575" cap="flat" cmpd="sng">
              <a:solidFill>
                <a:schemeClr val="dk1"/>
              </a:solidFill>
              <a:prstDash val="solid"/>
              <a:round/>
              <a:headEnd type="none" w="sm" len="sm"/>
              <a:tailEnd type="none" w="sm" len="sm"/>
            </a:ln>
          </p:spPr>
        </p:cxnSp>
        <p:grpSp>
          <p:nvGrpSpPr>
            <p:cNvPr id="510" name="Google Shape;510;p8"/>
            <p:cNvGrpSpPr/>
            <p:nvPr/>
          </p:nvGrpSpPr>
          <p:grpSpPr>
            <a:xfrm>
              <a:off x="7373550" y="3682200"/>
              <a:ext cx="923075" cy="287400"/>
              <a:chOff x="7373550" y="3682200"/>
              <a:chExt cx="923075" cy="287400"/>
            </a:xfrm>
          </p:grpSpPr>
          <p:sp>
            <p:nvSpPr>
              <p:cNvPr id="511" name="Google Shape;511;p8"/>
              <p:cNvSpPr/>
              <p:nvPr/>
            </p:nvSpPr>
            <p:spPr>
              <a:xfrm>
                <a:off x="7373550" y="3746650"/>
                <a:ext cx="258900" cy="158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2" name="Google Shape;512;p8"/>
              <p:cNvCxnSpPr/>
              <p:nvPr/>
            </p:nvCxnSpPr>
            <p:spPr>
              <a:xfrm>
                <a:off x="7709975" y="3713975"/>
                <a:ext cx="0" cy="223800"/>
              </a:xfrm>
              <a:prstGeom prst="straightConnector1">
                <a:avLst/>
              </a:prstGeom>
              <a:noFill/>
              <a:ln w="28575" cap="flat" cmpd="sng">
                <a:solidFill>
                  <a:schemeClr val="dk1"/>
                </a:solidFill>
                <a:prstDash val="solid"/>
                <a:round/>
                <a:headEnd type="none" w="sm" len="sm"/>
                <a:tailEnd type="none" w="sm" len="sm"/>
              </a:ln>
            </p:spPr>
          </p:cxnSp>
          <p:cxnSp>
            <p:nvCxnSpPr>
              <p:cNvPr id="513" name="Google Shape;513;p8"/>
              <p:cNvCxnSpPr/>
              <p:nvPr/>
            </p:nvCxnSpPr>
            <p:spPr>
              <a:xfrm>
                <a:off x="7977700" y="3713975"/>
                <a:ext cx="0" cy="223800"/>
              </a:xfrm>
              <a:prstGeom prst="straightConnector1">
                <a:avLst/>
              </a:prstGeom>
              <a:noFill/>
              <a:ln w="28575" cap="flat" cmpd="sng">
                <a:solidFill>
                  <a:schemeClr val="dk1"/>
                </a:solidFill>
                <a:prstDash val="solid"/>
                <a:round/>
                <a:headEnd type="none" w="sm" len="sm"/>
                <a:tailEnd type="none" w="sm" len="sm"/>
              </a:ln>
            </p:spPr>
          </p:cxnSp>
          <p:sp>
            <p:nvSpPr>
              <p:cNvPr id="514" name="Google Shape;514;p8"/>
              <p:cNvSpPr/>
              <p:nvPr/>
            </p:nvSpPr>
            <p:spPr>
              <a:xfrm>
                <a:off x="8009225" y="3682200"/>
                <a:ext cx="287400" cy="287400"/>
              </a:xfrm>
              <a:prstGeom prst="mathMultiply">
                <a:avLst>
                  <a:gd name="adj1"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5" name="Google Shape;515;p8"/>
          <p:cNvSpPr/>
          <p:nvPr/>
        </p:nvSpPr>
        <p:spPr>
          <a:xfrm>
            <a:off x="71322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8"/>
          <p:cNvSpPr/>
          <p:nvPr/>
        </p:nvSpPr>
        <p:spPr>
          <a:xfrm>
            <a:off x="1213782"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8"/>
          <p:cNvSpPr/>
          <p:nvPr/>
        </p:nvSpPr>
        <p:spPr>
          <a:xfrm>
            <a:off x="1714338"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8"/>
          <p:cNvSpPr/>
          <p:nvPr/>
        </p:nvSpPr>
        <p:spPr>
          <a:xfrm>
            <a:off x="2214895" y="460875"/>
            <a:ext cx="356859" cy="356892"/>
          </a:xfrm>
          <a:custGeom>
            <a:avLst/>
            <a:gdLst/>
            <a:ahLst/>
            <a:cxnLst/>
            <a:rect l="l" t="t" r="r" b="b"/>
            <a:pathLst>
              <a:path w="10682" h="10683" extrusionOk="0">
                <a:moveTo>
                  <a:pt x="2499" y="0"/>
                </a:moveTo>
                <a:lnTo>
                  <a:pt x="0" y="2497"/>
                </a:lnTo>
                <a:lnTo>
                  <a:pt x="2845" y="5340"/>
                </a:lnTo>
                <a:lnTo>
                  <a:pt x="0" y="8183"/>
                </a:lnTo>
                <a:lnTo>
                  <a:pt x="2499" y="10682"/>
                </a:lnTo>
                <a:lnTo>
                  <a:pt x="5342" y="7837"/>
                </a:lnTo>
                <a:lnTo>
                  <a:pt x="8185" y="10682"/>
                </a:lnTo>
                <a:lnTo>
                  <a:pt x="10682" y="8183"/>
                </a:lnTo>
                <a:lnTo>
                  <a:pt x="7839" y="5340"/>
                </a:lnTo>
                <a:lnTo>
                  <a:pt x="10682" y="2497"/>
                </a:lnTo>
                <a:lnTo>
                  <a:pt x="8185" y="0"/>
                </a:lnTo>
                <a:lnTo>
                  <a:pt x="5342" y="2843"/>
                </a:lnTo>
                <a:lnTo>
                  <a:pt x="2499"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9" name="Google Shape;519;p8"/>
          <p:cNvGrpSpPr/>
          <p:nvPr/>
        </p:nvGrpSpPr>
        <p:grpSpPr>
          <a:xfrm>
            <a:off x="700807" y="3266184"/>
            <a:ext cx="1870961" cy="1342534"/>
            <a:chOff x="-1732475" y="3080875"/>
            <a:chExt cx="2445700" cy="1755175"/>
          </a:xfrm>
        </p:grpSpPr>
        <p:sp>
          <p:nvSpPr>
            <p:cNvPr id="520" name="Google Shape;520;p8"/>
            <p:cNvSpPr/>
            <p:nvPr/>
          </p:nvSpPr>
          <p:spPr>
            <a:xfrm>
              <a:off x="-1732475" y="3548506"/>
              <a:ext cx="2445700" cy="1151770"/>
            </a:xfrm>
            <a:custGeom>
              <a:avLst/>
              <a:gdLst/>
              <a:ahLst/>
              <a:cxnLst/>
              <a:rect l="l" t="t" r="r" b="b"/>
              <a:pathLst>
                <a:path w="32567" h="15337" extrusionOk="0">
                  <a:moveTo>
                    <a:pt x="0" y="1"/>
                  </a:moveTo>
                  <a:lnTo>
                    <a:pt x="0" y="15336"/>
                  </a:lnTo>
                  <a:lnTo>
                    <a:pt x="32567" y="15336"/>
                  </a:lnTo>
                  <a:lnTo>
                    <a:pt x="32567"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8"/>
            <p:cNvSpPr/>
            <p:nvPr/>
          </p:nvSpPr>
          <p:spPr>
            <a:xfrm>
              <a:off x="-1732475" y="3548506"/>
              <a:ext cx="2445700" cy="1151770"/>
            </a:xfrm>
            <a:custGeom>
              <a:avLst/>
              <a:gdLst/>
              <a:ahLst/>
              <a:cxnLst/>
              <a:rect l="l" t="t" r="r" b="b"/>
              <a:pathLst>
                <a:path w="32567" h="15337" fill="none" extrusionOk="0">
                  <a:moveTo>
                    <a:pt x="0" y="1"/>
                  </a:moveTo>
                  <a:lnTo>
                    <a:pt x="32567" y="1"/>
                  </a:lnTo>
                  <a:lnTo>
                    <a:pt x="32567" y="15336"/>
                  </a:lnTo>
                  <a:lnTo>
                    <a:pt x="0" y="1533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8"/>
            <p:cNvSpPr/>
            <p:nvPr/>
          </p:nvSpPr>
          <p:spPr>
            <a:xfrm>
              <a:off x="-1604735" y="4700199"/>
              <a:ext cx="2190369" cy="135851"/>
            </a:xfrm>
            <a:custGeom>
              <a:avLst/>
              <a:gdLst/>
              <a:ahLst/>
              <a:cxnLst/>
              <a:rect l="l" t="t" r="r" b="b"/>
              <a:pathLst>
                <a:path w="29167" h="1809" extrusionOk="0">
                  <a:moveTo>
                    <a:pt x="1" y="0"/>
                  </a:moveTo>
                  <a:lnTo>
                    <a:pt x="1" y="1808"/>
                  </a:lnTo>
                  <a:lnTo>
                    <a:pt x="29166" y="1808"/>
                  </a:lnTo>
                  <a:lnTo>
                    <a:pt x="29166"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8"/>
            <p:cNvSpPr/>
            <p:nvPr/>
          </p:nvSpPr>
          <p:spPr>
            <a:xfrm>
              <a:off x="-1604735" y="4700199"/>
              <a:ext cx="2190369" cy="135851"/>
            </a:xfrm>
            <a:custGeom>
              <a:avLst/>
              <a:gdLst/>
              <a:ahLst/>
              <a:cxnLst/>
              <a:rect l="l" t="t" r="r" b="b"/>
              <a:pathLst>
                <a:path w="29167" h="1809" fill="none" extrusionOk="0">
                  <a:moveTo>
                    <a:pt x="1" y="0"/>
                  </a:moveTo>
                  <a:lnTo>
                    <a:pt x="29166" y="0"/>
                  </a:lnTo>
                  <a:lnTo>
                    <a:pt x="29166" y="1808"/>
                  </a:lnTo>
                  <a:lnTo>
                    <a:pt x="1" y="1808"/>
                  </a:lnTo>
                  <a:close/>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8"/>
            <p:cNvSpPr/>
            <p:nvPr/>
          </p:nvSpPr>
          <p:spPr>
            <a:xfrm>
              <a:off x="38630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8"/>
            <p:cNvSpPr/>
            <p:nvPr/>
          </p:nvSpPr>
          <p:spPr>
            <a:xfrm>
              <a:off x="187223"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8"/>
            <p:cNvSpPr/>
            <p:nvPr/>
          </p:nvSpPr>
          <p:spPr>
            <a:xfrm>
              <a:off x="-11934" y="4700199"/>
              <a:ext cx="0" cy="135851"/>
            </a:xfrm>
            <a:custGeom>
              <a:avLst/>
              <a:gdLst/>
              <a:ahLst/>
              <a:cxnLst/>
              <a:rect l="l" t="t" r="r" b="b"/>
              <a:pathLst>
                <a:path w="120000"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8"/>
            <p:cNvSpPr/>
            <p:nvPr/>
          </p:nvSpPr>
          <p:spPr>
            <a:xfrm>
              <a:off x="-21101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8"/>
            <p:cNvSpPr/>
            <p:nvPr/>
          </p:nvSpPr>
          <p:spPr>
            <a:xfrm>
              <a:off x="-410097"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8"/>
            <p:cNvSpPr/>
            <p:nvPr/>
          </p:nvSpPr>
          <p:spPr>
            <a:xfrm>
              <a:off x="-60932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8"/>
            <p:cNvSpPr/>
            <p:nvPr/>
          </p:nvSpPr>
          <p:spPr>
            <a:xfrm>
              <a:off x="-808335"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8"/>
            <p:cNvSpPr/>
            <p:nvPr/>
          </p:nvSpPr>
          <p:spPr>
            <a:xfrm>
              <a:off x="-1007416"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8"/>
            <p:cNvSpPr/>
            <p:nvPr/>
          </p:nvSpPr>
          <p:spPr>
            <a:xfrm>
              <a:off x="-1206648"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8"/>
            <p:cNvSpPr/>
            <p:nvPr/>
          </p:nvSpPr>
          <p:spPr>
            <a:xfrm>
              <a:off x="-1405654" y="4700199"/>
              <a:ext cx="75" cy="135851"/>
            </a:xfrm>
            <a:custGeom>
              <a:avLst/>
              <a:gdLst/>
              <a:ahLst/>
              <a:cxnLst/>
              <a:rect l="l" t="t" r="r" b="b"/>
              <a:pathLst>
                <a:path w="1" h="1809" fill="none" extrusionOk="0">
                  <a:moveTo>
                    <a:pt x="0" y="0"/>
                  </a:moveTo>
                  <a:lnTo>
                    <a:pt x="0"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8"/>
            <p:cNvSpPr/>
            <p:nvPr/>
          </p:nvSpPr>
          <p:spPr>
            <a:xfrm>
              <a:off x="-1604735" y="4700199"/>
              <a:ext cx="75" cy="135851"/>
            </a:xfrm>
            <a:custGeom>
              <a:avLst/>
              <a:gdLst/>
              <a:ahLst/>
              <a:cxnLst/>
              <a:rect l="l" t="t" r="r" b="b"/>
              <a:pathLst>
                <a:path w="1" h="1809" fill="none" extrusionOk="0">
                  <a:moveTo>
                    <a:pt x="1" y="0"/>
                  </a:moveTo>
                  <a:lnTo>
                    <a:pt x="1" y="1808"/>
                  </a:lnTo>
                </a:path>
              </a:pathLst>
            </a:custGeom>
            <a:solidFill>
              <a:schemeClr val="lt2"/>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8"/>
            <p:cNvSpPr/>
            <p:nvPr/>
          </p:nvSpPr>
          <p:spPr>
            <a:xfrm>
              <a:off x="-135393"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8"/>
            <p:cNvSpPr/>
            <p:nvPr/>
          </p:nvSpPr>
          <p:spPr>
            <a:xfrm>
              <a:off x="-135393"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8"/>
            <p:cNvSpPr/>
            <p:nvPr/>
          </p:nvSpPr>
          <p:spPr>
            <a:xfrm>
              <a:off x="-1618178" y="3750293"/>
              <a:ext cx="734303" cy="747971"/>
            </a:xfrm>
            <a:custGeom>
              <a:avLst/>
              <a:gdLst/>
              <a:ahLst/>
              <a:cxnLst/>
              <a:rect l="l" t="t" r="r" b="b"/>
              <a:pathLst>
                <a:path w="9778" h="9960" extrusionOk="0">
                  <a:moveTo>
                    <a:pt x="4889" y="1"/>
                  </a:moveTo>
                  <a:cubicBezTo>
                    <a:pt x="2189" y="1"/>
                    <a:pt x="0" y="2230"/>
                    <a:pt x="0" y="4981"/>
                  </a:cubicBezTo>
                  <a:cubicBezTo>
                    <a:pt x="0" y="7730"/>
                    <a:pt x="2189" y="9960"/>
                    <a:pt x="4889" y="9960"/>
                  </a:cubicBezTo>
                  <a:cubicBezTo>
                    <a:pt x="7589" y="9960"/>
                    <a:pt x="9778" y="7730"/>
                    <a:pt x="9778" y="4981"/>
                  </a:cubicBezTo>
                  <a:cubicBezTo>
                    <a:pt x="9778" y="2230"/>
                    <a:pt x="7589" y="1"/>
                    <a:pt x="4889" y="1"/>
                  </a:cubicBezTo>
                  <a:close/>
                </a:path>
              </a:pathLst>
            </a:cu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8"/>
            <p:cNvSpPr/>
            <p:nvPr/>
          </p:nvSpPr>
          <p:spPr>
            <a:xfrm>
              <a:off x="-1618178" y="3750293"/>
              <a:ext cx="734303" cy="747971"/>
            </a:xfrm>
            <a:custGeom>
              <a:avLst/>
              <a:gdLst/>
              <a:ahLst/>
              <a:cxnLst/>
              <a:rect l="l" t="t" r="r" b="b"/>
              <a:pathLst>
                <a:path w="9778" h="9960" fill="none" extrusionOk="0">
                  <a:moveTo>
                    <a:pt x="9778" y="4981"/>
                  </a:moveTo>
                  <a:cubicBezTo>
                    <a:pt x="9778" y="7730"/>
                    <a:pt x="7589" y="9960"/>
                    <a:pt x="4889" y="9960"/>
                  </a:cubicBezTo>
                  <a:cubicBezTo>
                    <a:pt x="2189" y="9960"/>
                    <a:pt x="0" y="7730"/>
                    <a:pt x="0" y="4981"/>
                  </a:cubicBezTo>
                  <a:cubicBezTo>
                    <a:pt x="0" y="2230"/>
                    <a:pt x="2189" y="1"/>
                    <a:pt x="4889" y="1"/>
                  </a:cubicBezTo>
                  <a:cubicBezTo>
                    <a:pt x="7589" y="1"/>
                    <a:pt x="9778" y="2230"/>
                    <a:pt x="9778" y="4981"/>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8"/>
            <p:cNvSpPr/>
            <p:nvPr/>
          </p:nvSpPr>
          <p:spPr>
            <a:xfrm>
              <a:off x="-173918" y="3711017"/>
              <a:ext cx="811353" cy="826598"/>
            </a:xfrm>
            <a:custGeom>
              <a:avLst/>
              <a:gdLst/>
              <a:ahLst/>
              <a:cxnLst/>
              <a:rect l="l" t="t" r="r" b="b"/>
              <a:pathLst>
                <a:path w="10804" h="11007" extrusionOk="0">
                  <a:moveTo>
                    <a:pt x="5402" y="1047"/>
                  </a:moveTo>
                  <a:cubicBezTo>
                    <a:pt x="7815" y="1047"/>
                    <a:pt x="9778" y="3046"/>
                    <a:pt x="9778" y="5504"/>
                  </a:cubicBezTo>
                  <a:cubicBezTo>
                    <a:pt x="9778" y="7961"/>
                    <a:pt x="7815" y="9961"/>
                    <a:pt x="5402" y="9961"/>
                  </a:cubicBezTo>
                  <a:cubicBezTo>
                    <a:pt x="2989" y="9961"/>
                    <a:pt x="1026" y="7961"/>
                    <a:pt x="1026" y="5504"/>
                  </a:cubicBezTo>
                  <a:cubicBezTo>
                    <a:pt x="1026" y="3046"/>
                    <a:pt x="2991" y="1047"/>
                    <a:pt x="5402" y="1047"/>
                  </a:cubicBezTo>
                  <a:close/>
                  <a:moveTo>
                    <a:pt x="5402" y="0"/>
                  </a:moveTo>
                  <a:cubicBezTo>
                    <a:pt x="2422" y="0"/>
                    <a:pt x="0" y="2469"/>
                    <a:pt x="0" y="5504"/>
                  </a:cubicBezTo>
                  <a:cubicBezTo>
                    <a:pt x="0" y="8538"/>
                    <a:pt x="2422" y="11007"/>
                    <a:pt x="5402" y="11007"/>
                  </a:cubicBezTo>
                  <a:cubicBezTo>
                    <a:pt x="8382" y="11007"/>
                    <a:pt x="10804" y="8538"/>
                    <a:pt x="10804" y="5504"/>
                  </a:cubicBezTo>
                  <a:cubicBezTo>
                    <a:pt x="10804"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8"/>
            <p:cNvSpPr/>
            <p:nvPr/>
          </p:nvSpPr>
          <p:spPr>
            <a:xfrm>
              <a:off x="-1656702" y="3711017"/>
              <a:ext cx="811504" cy="826598"/>
            </a:xfrm>
            <a:custGeom>
              <a:avLst/>
              <a:gdLst/>
              <a:ahLst/>
              <a:cxnLst/>
              <a:rect l="l" t="t" r="r" b="b"/>
              <a:pathLst>
                <a:path w="10806" h="11007" extrusionOk="0">
                  <a:moveTo>
                    <a:pt x="5402" y="1047"/>
                  </a:moveTo>
                  <a:cubicBezTo>
                    <a:pt x="7815" y="1047"/>
                    <a:pt x="9777" y="3046"/>
                    <a:pt x="9777" y="5504"/>
                  </a:cubicBezTo>
                  <a:cubicBezTo>
                    <a:pt x="9777" y="7961"/>
                    <a:pt x="7815" y="9961"/>
                    <a:pt x="5402" y="9961"/>
                  </a:cubicBezTo>
                  <a:cubicBezTo>
                    <a:pt x="2991" y="9961"/>
                    <a:pt x="1028" y="7961"/>
                    <a:pt x="1028" y="5504"/>
                  </a:cubicBezTo>
                  <a:cubicBezTo>
                    <a:pt x="1028" y="3046"/>
                    <a:pt x="2991" y="1047"/>
                    <a:pt x="5402" y="1047"/>
                  </a:cubicBezTo>
                  <a:close/>
                  <a:moveTo>
                    <a:pt x="5402" y="0"/>
                  </a:moveTo>
                  <a:cubicBezTo>
                    <a:pt x="2424" y="0"/>
                    <a:pt x="0" y="2469"/>
                    <a:pt x="0" y="5504"/>
                  </a:cubicBezTo>
                  <a:cubicBezTo>
                    <a:pt x="0" y="8538"/>
                    <a:pt x="2424" y="11007"/>
                    <a:pt x="5402" y="11007"/>
                  </a:cubicBezTo>
                  <a:cubicBezTo>
                    <a:pt x="8382" y="11007"/>
                    <a:pt x="10806" y="8538"/>
                    <a:pt x="10806" y="5504"/>
                  </a:cubicBezTo>
                  <a:cubicBezTo>
                    <a:pt x="10806" y="2469"/>
                    <a:pt x="8382" y="0"/>
                    <a:pt x="5402"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8"/>
            <p:cNvSpPr/>
            <p:nvPr/>
          </p:nvSpPr>
          <p:spPr>
            <a:xfrm>
              <a:off x="-686678" y="3808268"/>
              <a:ext cx="354085" cy="632096"/>
            </a:xfrm>
            <a:custGeom>
              <a:avLst/>
              <a:gdLst/>
              <a:ahLst/>
              <a:cxnLst/>
              <a:rect l="l" t="t" r="r" b="b"/>
              <a:pathLst>
                <a:path w="4715" h="8417" extrusionOk="0">
                  <a:moveTo>
                    <a:pt x="1" y="0"/>
                  </a:moveTo>
                  <a:lnTo>
                    <a:pt x="1" y="8416"/>
                  </a:lnTo>
                  <a:lnTo>
                    <a:pt x="4714" y="8416"/>
                  </a:lnTo>
                  <a:lnTo>
                    <a:pt x="4714"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8"/>
            <p:cNvSpPr/>
            <p:nvPr/>
          </p:nvSpPr>
          <p:spPr>
            <a:xfrm>
              <a:off x="-686678" y="3808268"/>
              <a:ext cx="354085" cy="632096"/>
            </a:xfrm>
            <a:custGeom>
              <a:avLst/>
              <a:gdLst/>
              <a:ahLst/>
              <a:cxnLst/>
              <a:rect l="l" t="t" r="r" b="b"/>
              <a:pathLst>
                <a:path w="4715" h="8417" fill="none" extrusionOk="0">
                  <a:moveTo>
                    <a:pt x="1" y="0"/>
                  </a:moveTo>
                  <a:lnTo>
                    <a:pt x="4714" y="0"/>
                  </a:lnTo>
                  <a:lnTo>
                    <a:pt x="4714" y="8416"/>
                  </a:lnTo>
                  <a:lnTo>
                    <a:pt x="1" y="8416"/>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8"/>
            <p:cNvSpPr/>
            <p:nvPr/>
          </p:nvSpPr>
          <p:spPr>
            <a:xfrm>
              <a:off x="-584096" y="3887721"/>
              <a:ext cx="148693" cy="151472"/>
            </a:xfrm>
            <a:custGeom>
              <a:avLst/>
              <a:gdLst/>
              <a:ahLst/>
              <a:cxnLst/>
              <a:rect l="l" t="t" r="r" b="b"/>
              <a:pathLst>
                <a:path w="1980" h="2017" extrusionOk="0">
                  <a:moveTo>
                    <a:pt x="990" y="1"/>
                  </a:moveTo>
                  <a:cubicBezTo>
                    <a:pt x="445" y="1"/>
                    <a:pt x="1" y="452"/>
                    <a:pt x="1" y="1010"/>
                  </a:cubicBezTo>
                  <a:cubicBezTo>
                    <a:pt x="1" y="1565"/>
                    <a:pt x="445" y="2016"/>
                    <a:pt x="990" y="2016"/>
                  </a:cubicBezTo>
                  <a:cubicBezTo>
                    <a:pt x="1538" y="2016"/>
                    <a:pt x="1980" y="1565"/>
                    <a:pt x="1980" y="1010"/>
                  </a:cubicBezTo>
                  <a:cubicBezTo>
                    <a:pt x="1980" y="452"/>
                    <a:pt x="1538"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8"/>
            <p:cNvSpPr/>
            <p:nvPr/>
          </p:nvSpPr>
          <p:spPr>
            <a:xfrm>
              <a:off x="-583946" y="4091084"/>
              <a:ext cx="148768" cy="151472"/>
            </a:xfrm>
            <a:custGeom>
              <a:avLst/>
              <a:gdLst/>
              <a:ahLst/>
              <a:cxnLst/>
              <a:rect l="l" t="t" r="r" b="b"/>
              <a:pathLst>
                <a:path w="1981" h="2017" extrusionOk="0">
                  <a:moveTo>
                    <a:pt x="990" y="1"/>
                  </a:moveTo>
                  <a:cubicBezTo>
                    <a:pt x="443" y="1"/>
                    <a:pt x="1" y="452"/>
                    <a:pt x="1" y="1008"/>
                  </a:cubicBezTo>
                  <a:cubicBezTo>
                    <a:pt x="1" y="1566"/>
                    <a:pt x="443" y="2017"/>
                    <a:pt x="990" y="2017"/>
                  </a:cubicBezTo>
                  <a:cubicBezTo>
                    <a:pt x="1536" y="2017"/>
                    <a:pt x="1980" y="1566"/>
                    <a:pt x="1980" y="1008"/>
                  </a:cubicBezTo>
                  <a:cubicBezTo>
                    <a:pt x="1980" y="452"/>
                    <a:pt x="1536" y="1"/>
                    <a:pt x="990"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8"/>
            <p:cNvSpPr/>
            <p:nvPr/>
          </p:nvSpPr>
          <p:spPr>
            <a:xfrm>
              <a:off x="-584096" y="3887721"/>
              <a:ext cx="148693" cy="151472"/>
            </a:xfrm>
            <a:custGeom>
              <a:avLst/>
              <a:gdLst/>
              <a:ahLst/>
              <a:cxnLst/>
              <a:rect l="l" t="t" r="r" b="b"/>
              <a:pathLst>
                <a:path w="1980" h="2017" fill="none" extrusionOk="0">
                  <a:moveTo>
                    <a:pt x="1980" y="1010"/>
                  </a:moveTo>
                  <a:cubicBezTo>
                    <a:pt x="1980" y="1565"/>
                    <a:pt x="1538" y="2016"/>
                    <a:pt x="990" y="2016"/>
                  </a:cubicBezTo>
                  <a:cubicBezTo>
                    <a:pt x="445" y="2016"/>
                    <a:pt x="1" y="1565"/>
                    <a:pt x="1" y="1010"/>
                  </a:cubicBezTo>
                  <a:cubicBezTo>
                    <a:pt x="1" y="452"/>
                    <a:pt x="445" y="1"/>
                    <a:pt x="990" y="1"/>
                  </a:cubicBezTo>
                  <a:cubicBezTo>
                    <a:pt x="1538" y="1"/>
                    <a:pt x="1980" y="452"/>
                    <a:pt x="1980" y="1010"/>
                  </a:cubicBez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8"/>
            <p:cNvSpPr/>
            <p:nvPr/>
          </p:nvSpPr>
          <p:spPr>
            <a:xfrm>
              <a:off x="-583946" y="4091084"/>
              <a:ext cx="148768" cy="151472"/>
            </a:xfrm>
            <a:custGeom>
              <a:avLst/>
              <a:gdLst/>
              <a:ahLst/>
              <a:cxnLst/>
              <a:rect l="l" t="t" r="r" b="b"/>
              <a:pathLst>
                <a:path w="1981" h="2017" fill="none" extrusionOk="0">
                  <a:moveTo>
                    <a:pt x="1980" y="1008"/>
                  </a:moveTo>
                  <a:cubicBezTo>
                    <a:pt x="1980" y="1566"/>
                    <a:pt x="1536" y="2017"/>
                    <a:pt x="990" y="2017"/>
                  </a:cubicBezTo>
                  <a:cubicBezTo>
                    <a:pt x="443" y="2017"/>
                    <a:pt x="1" y="1566"/>
                    <a:pt x="1" y="1008"/>
                  </a:cubicBezTo>
                  <a:cubicBezTo>
                    <a:pt x="1" y="452"/>
                    <a:pt x="443" y="1"/>
                    <a:pt x="990" y="1"/>
                  </a:cubicBezTo>
                  <a:cubicBezTo>
                    <a:pt x="1536" y="1"/>
                    <a:pt x="1980" y="452"/>
                    <a:pt x="1980" y="1008"/>
                  </a:cubicBezTo>
                  <a:close/>
                </a:path>
              </a:pathLst>
            </a:custGeom>
            <a:solidFill>
              <a:schemeClr val="accent3"/>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8"/>
            <p:cNvSpPr/>
            <p:nvPr/>
          </p:nvSpPr>
          <p:spPr>
            <a:xfrm>
              <a:off x="-616688" y="4313147"/>
              <a:ext cx="107164" cy="66011"/>
            </a:xfrm>
            <a:custGeom>
              <a:avLst/>
              <a:gdLst/>
              <a:ahLst/>
              <a:cxnLst/>
              <a:rect l="l" t="t" r="r" b="b"/>
              <a:pathLst>
                <a:path w="1427" h="879" extrusionOk="0">
                  <a:moveTo>
                    <a:pt x="1" y="0"/>
                  </a:moveTo>
                  <a:lnTo>
                    <a:pt x="1" y="879"/>
                  </a:lnTo>
                  <a:lnTo>
                    <a:pt x="1426" y="879"/>
                  </a:lnTo>
                  <a:lnTo>
                    <a:pt x="1426"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8"/>
            <p:cNvSpPr/>
            <p:nvPr/>
          </p:nvSpPr>
          <p:spPr>
            <a:xfrm>
              <a:off x="-616688" y="4313147"/>
              <a:ext cx="107164" cy="66011"/>
            </a:xfrm>
            <a:custGeom>
              <a:avLst/>
              <a:gdLst/>
              <a:ahLst/>
              <a:cxnLst/>
              <a:rect l="l" t="t" r="r" b="b"/>
              <a:pathLst>
                <a:path w="1427" h="879" fill="none" extrusionOk="0">
                  <a:moveTo>
                    <a:pt x="1" y="0"/>
                  </a:moveTo>
                  <a:lnTo>
                    <a:pt x="1426" y="0"/>
                  </a:lnTo>
                  <a:lnTo>
                    <a:pt x="1426" y="879"/>
                  </a:lnTo>
                  <a:lnTo>
                    <a:pt x="1"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8"/>
            <p:cNvSpPr/>
            <p:nvPr/>
          </p:nvSpPr>
          <p:spPr>
            <a:xfrm>
              <a:off x="-509600" y="4313147"/>
              <a:ext cx="107014" cy="66011"/>
            </a:xfrm>
            <a:custGeom>
              <a:avLst/>
              <a:gdLst/>
              <a:ahLst/>
              <a:cxnLst/>
              <a:rect l="l" t="t" r="r" b="b"/>
              <a:pathLst>
                <a:path w="1425" h="879" extrusionOk="0">
                  <a:moveTo>
                    <a:pt x="0" y="0"/>
                  </a:moveTo>
                  <a:lnTo>
                    <a:pt x="0" y="879"/>
                  </a:lnTo>
                  <a:lnTo>
                    <a:pt x="1424" y="879"/>
                  </a:lnTo>
                  <a:lnTo>
                    <a:pt x="1424"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8"/>
            <p:cNvSpPr/>
            <p:nvPr/>
          </p:nvSpPr>
          <p:spPr>
            <a:xfrm>
              <a:off x="-509600" y="4313147"/>
              <a:ext cx="107014" cy="66011"/>
            </a:xfrm>
            <a:custGeom>
              <a:avLst/>
              <a:gdLst/>
              <a:ahLst/>
              <a:cxnLst/>
              <a:rect l="l" t="t" r="r" b="b"/>
              <a:pathLst>
                <a:path w="1425" h="879" fill="none" extrusionOk="0">
                  <a:moveTo>
                    <a:pt x="0" y="0"/>
                  </a:moveTo>
                  <a:lnTo>
                    <a:pt x="1424" y="0"/>
                  </a:lnTo>
                  <a:lnTo>
                    <a:pt x="1424" y="879"/>
                  </a:lnTo>
                  <a:lnTo>
                    <a:pt x="0" y="879"/>
                  </a:lnTo>
                  <a:close/>
                </a:path>
              </a:pathLst>
            </a:custGeom>
            <a:solidFill>
              <a:schemeClr val="accent6"/>
            </a:solid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8"/>
            <p:cNvSpPr/>
            <p:nvPr/>
          </p:nvSpPr>
          <p:spPr>
            <a:xfrm>
              <a:off x="-1099034" y="3400715"/>
              <a:ext cx="1178956" cy="147867"/>
            </a:xfrm>
            <a:custGeom>
              <a:avLst/>
              <a:gdLst/>
              <a:ahLst/>
              <a:cxnLst/>
              <a:rect l="l" t="t" r="r" b="b"/>
              <a:pathLst>
                <a:path w="15699" h="1969" extrusionOk="0">
                  <a:moveTo>
                    <a:pt x="0" y="0"/>
                  </a:moveTo>
                  <a:lnTo>
                    <a:pt x="0" y="1969"/>
                  </a:lnTo>
                  <a:lnTo>
                    <a:pt x="15699" y="1969"/>
                  </a:lnTo>
                  <a:lnTo>
                    <a:pt x="15699"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8"/>
            <p:cNvSpPr/>
            <p:nvPr/>
          </p:nvSpPr>
          <p:spPr>
            <a:xfrm>
              <a:off x="-1099034" y="3400715"/>
              <a:ext cx="1178956" cy="147867"/>
            </a:xfrm>
            <a:custGeom>
              <a:avLst/>
              <a:gdLst/>
              <a:ahLst/>
              <a:cxnLst/>
              <a:rect l="l" t="t" r="r" b="b"/>
              <a:pathLst>
                <a:path w="15699" h="1969" fill="none" extrusionOk="0">
                  <a:moveTo>
                    <a:pt x="0" y="0"/>
                  </a:moveTo>
                  <a:lnTo>
                    <a:pt x="15699" y="0"/>
                  </a:lnTo>
                  <a:lnTo>
                    <a:pt x="15699" y="1969"/>
                  </a:lnTo>
                  <a:lnTo>
                    <a:pt x="0" y="1969"/>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8"/>
            <p:cNvSpPr/>
            <p:nvPr/>
          </p:nvSpPr>
          <p:spPr>
            <a:xfrm>
              <a:off x="-109903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8"/>
            <p:cNvSpPr/>
            <p:nvPr/>
          </p:nvSpPr>
          <p:spPr>
            <a:xfrm>
              <a:off x="-951694"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8"/>
            <p:cNvSpPr/>
            <p:nvPr/>
          </p:nvSpPr>
          <p:spPr>
            <a:xfrm>
              <a:off x="-804355"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8"/>
            <p:cNvSpPr/>
            <p:nvPr/>
          </p:nvSpPr>
          <p:spPr>
            <a:xfrm>
              <a:off x="-65694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8"/>
            <p:cNvSpPr/>
            <p:nvPr/>
          </p:nvSpPr>
          <p:spPr>
            <a:xfrm>
              <a:off x="-509600"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8"/>
            <p:cNvSpPr/>
            <p:nvPr/>
          </p:nvSpPr>
          <p:spPr>
            <a:xfrm>
              <a:off x="-362260"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8"/>
            <p:cNvSpPr/>
            <p:nvPr/>
          </p:nvSpPr>
          <p:spPr>
            <a:xfrm>
              <a:off x="-21484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8"/>
            <p:cNvSpPr/>
            <p:nvPr/>
          </p:nvSpPr>
          <p:spPr>
            <a:xfrm>
              <a:off x="-67505" y="3400715"/>
              <a:ext cx="75" cy="147867"/>
            </a:xfrm>
            <a:custGeom>
              <a:avLst/>
              <a:gdLst/>
              <a:ahLst/>
              <a:cxnLst/>
              <a:rect l="l" t="t" r="r" b="b"/>
              <a:pathLst>
                <a:path w="1" h="1969" fill="none" extrusionOk="0">
                  <a:moveTo>
                    <a:pt x="0" y="0"/>
                  </a:moveTo>
                  <a:lnTo>
                    <a:pt x="0"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8"/>
            <p:cNvSpPr/>
            <p:nvPr/>
          </p:nvSpPr>
          <p:spPr>
            <a:xfrm>
              <a:off x="79834" y="3400715"/>
              <a:ext cx="75" cy="147867"/>
            </a:xfrm>
            <a:custGeom>
              <a:avLst/>
              <a:gdLst/>
              <a:ahLst/>
              <a:cxnLst/>
              <a:rect l="l" t="t" r="r" b="b"/>
              <a:pathLst>
                <a:path w="1" h="1969" fill="none" extrusionOk="0">
                  <a:moveTo>
                    <a:pt x="1" y="0"/>
                  </a:moveTo>
                  <a:lnTo>
                    <a:pt x="1" y="1969"/>
                  </a:lnTo>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8"/>
            <p:cNvSpPr/>
            <p:nvPr/>
          </p:nvSpPr>
          <p:spPr>
            <a:xfrm>
              <a:off x="-1357817" y="3128712"/>
              <a:ext cx="1696528" cy="419870"/>
            </a:xfrm>
            <a:custGeom>
              <a:avLst/>
              <a:gdLst/>
              <a:ahLst/>
              <a:cxnLst/>
              <a:rect l="l" t="t" r="r" b="b"/>
              <a:pathLst>
                <a:path w="22591" h="5591" extrusionOk="0">
                  <a:moveTo>
                    <a:pt x="0" y="1"/>
                  </a:moveTo>
                  <a:lnTo>
                    <a:pt x="0" y="5591"/>
                  </a:lnTo>
                  <a:lnTo>
                    <a:pt x="1576" y="5591"/>
                  </a:lnTo>
                  <a:lnTo>
                    <a:pt x="1576" y="1606"/>
                  </a:lnTo>
                  <a:lnTo>
                    <a:pt x="21013" y="1606"/>
                  </a:lnTo>
                  <a:lnTo>
                    <a:pt x="21013" y="5591"/>
                  </a:lnTo>
                  <a:lnTo>
                    <a:pt x="22591" y="5591"/>
                  </a:lnTo>
                  <a:lnTo>
                    <a:pt x="22591" y="1"/>
                  </a:ln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8"/>
            <p:cNvSpPr/>
            <p:nvPr/>
          </p:nvSpPr>
          <p:spPr>
            <a:xfrm>
              <a:off x="-1099034" y="3080875"/>
              <a:ext cx="1178956" cy="168519"/>
            </a:xfrm>
            <a:custGeom>
              <a:avLst/>
              <a:gdLst/>
              <a:ahLst/>
              <a:cxnLst/>
              <a:rect l="l" t="t" r="r" b="b"/>
              <a:pathLst>
                <a:path w="15699" h="2244" extrusionOk="0">
                  <a:moveTo>
                    <a:pt x="0" y="1"/>
                  </a:moveTo>
                  <a:lnTo>
                    <a:pt x="0" y="2243"/>
                  </a:lnTo>
                  <a:lnTo>
                    <a:pt x="15699" y="2243"/>
                  </a:lnTo>
                  <a:lnTo>
                    <a:pt x="1569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4" name="Google Shape;564;p8"/>
          <p:cNvGrpSpPr/>
          <p:nvPr/>
        </p:nvGrpSpPr>
        <p:grpSpPr>
          <a:xfrm>
            <a:off x="713225" y="2703638"/>
            <a:ext cx="1858512" cy="360211"/>
            <a:chOff x="713225" y="2398925"/>
            <a:chExt cx="1858512" cy="360211"/>
          </a:xfrm>
        </p:grpSpPr>
        <p:sp>
          <p:nvSpPr>
            <p:cNvPr id="565" name="Google Shape;565;p8"/>
            <p:cNvSpPr/>
            <p:nvPr/>
          </p:nvSpPr>
          <p:spPr>
            <a:xfrm>
              <a:off x="713225" y="2558131"/>
              <a:ext cx="1858512" cy="201005"/>
            </a:xfrm>
            <a:custGeom>
              <a:avLst/>
              <a:gdLst/>
              <a:ahLst/>
              <a:cxnLst/>
              <a:rect l="l" t="t" r="r" b="b"/>
              <a:pathLst>
                <a:path w="29079" h="3145" extrusionOk="0">
                  <a:moveTo>
                    <a:pt x="0" y="0"/>
                  </a:moveTo>
                  <a:lnTo>
                    <a:pt x="0" y="3145"/>
                  </a:lnTo>
                  <a:lnTo>
                    <a:pt x="29078" y="3145"/>
                  </a:lnTo>
                  <a:lnTo>
                    <a:pt x="290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8"/>
            <p:cNvSpPr/>
            <p:nvPr/>
          </p:nvSpPr>
          <p:spPr>
            <a:xfrm>
              <a:off x="713225" y="2558131"/>
              <a:ext cx="1858512" cy="201005"/>
            </a:xfrm>
            <a:custGeom>
              <a:avLst/>
              <a:gdLst/>
              <a:ahLst/>
              <a:cxnLst/>
              <a:rect l="l" t="t" r="r" b="b"/>
              <a:pathLst>
                <a:path w="29079" h="3145" fill="none" extrusionOk="0">
                  <a:moveTo>
                    <a:pt x="0" y="0"/>
                  </a:moveTo>
                  <a:lnTo>
                    <a:pt x="29078" y="0"/>
                  </a:lnTo>
                  <a:lnTo>
                    <a:pt x="29078" y="3145"/>
                  </a:lnTo>
                  <a:lnTo>
                    <a:pt x="0" y="3145"/>
                  </a:lnTo>
                  <a:close/>
                </a:path>
              </a:pathLst>
            </a:custGeom>
            <a:noFill/>
            <a:ln w="28575" cap="flat" cmpd="sng">
              <a:solidFill>
                <a:schemeClr val="dk1"/>
              </a:solidFill>
              <a:prstDash val="solid"/>
              <a:miter lim="213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8"/>
            <p:cNvSpPr/>
            <p:nvPr/>
          </p:nvSpPr>
          <p:spPr>
            <a:xfrm>
              <a:off x="2159626" y="2398925"/>
              <a:ext cx="334901" cy="318540"/>
            </a:xfrm>
            <a:custGeom>
              <a:avLst/>
              <a:gdLst/>
              <a:ahLst/>
              <a:cxnLst/>
              <a:rect l="l" t="t" r="r" b="b"/>
              <a:pathLst>
                <a:path w="5240" h="4984" extrusionOk="0">
                  <a:moveTo>
                    <a:pt x="2621" y="1"/>
                  </a:moveTo>
                  <a:lnTo>
                    <a:pt x="1811" y="1640"/>
                  </a:lnTo>
                  <a:lnTo>
                    <a:pt x="0" y="1903"/>
                  </a:lnTo>
                  <a:lnTo>
                    <a:pt x="1311" y="3182"/>
                  </a:lnTo>
                  <a:lnTo>
                    <a:pt x="1001" y="4984"/>
                  </a:lnTo>
                  <a:lnTo>
                    <a:pt x="2621" y="4133"/>
                  </a:lnTo>
                  <a:lnTo>
                    <a:pt x="4239" y="4984"/>
                  </a:lnTo>
                  <a:lnTo>
                    <a:pt x="3929" y="3182"/>
                  </a:lnTo>
                  <a:lnTo>
                    <a:pt x="5240" y="1903"/>
                  </a:lnTo>
                  <a:lnTo>
                    <a:pt x="3429" y="1640"/>
                  </a:lnTo>
                  <a:lnTo>
                    <a:pt x="2621"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8"/>
            <p:cNvSpPr/>
            <p:nvPr/>
          </p:nvSpPr>
          <p:spPr>
            <a:xfrm>
              <a:off x="1703164" y="2398925"/>
              <a:ext cx="334901" cy="318540"/>
            </a:xfrm>
            <a:custGeom>
              <a:avLst/>
              <a:gdLst/>
              <a:ahLst/>
              <a:cxnLst/>
              <a:rect l="l" t="t" r="r" b="b"/>
              <a:pathLst>
                <a:path w="5240" h="4984" extrusionOk="0">
                  <a:moveTo>
                    <a:pt x="2619" y="1"/>
                  </a:moveTo>
                  <a:lnTo>
                    <a:pt x="1811" y="1640"/>
                  </a:lnTo>
                  <a:lnTo>
                    <a:pt x="0" y="1903"/>
                  </a:lnTo>
                  <a:lnTo>
                    <a:pt x="1311" y="3182"/>
                  </a:lnTo>
                  <a:lnTo>
                    <a:pt x="1001" y="4984"/>
                  </a:lnTo>
                  <a:lnTo>
                    <a:pt x="2619" y="4133"/>
                  </a:lnTo>
                  <a:lnTo>
                    <a:pt x="4239" y="4984"/>
                  </a:lnTo>
                  <a:lnTo>
                    <a:pt x="3929" y="3182"/>
                  </a:lnTo>
                  <a:lnTo>
                    <a:pt x="5240"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8"/>
            <p:cNvSpPr/>
            <p:nvPr/>
          </p:nvSpPr>
          <p:spPr>
            <a:xfrm>
              <a:off x="1246829" y="2398925"/>
              <a:ext cx="334965" cy="318540"/>
            </a:xfrm>
            <a:custGeom>
              <a:avLst/>
              <a:gdLst/>
              <a:ahLst/>
              <a:cxnLst/>
              <a:rect l="l" t="t" r="r" b="b"/>
              <a:pathLst>
                <a:path w="5241" h="4984" extrusionOk="0">
                  <a:moveTo>
                    <a:pt x="2619" y="1"/>
                  </a:moveTo>
                  <a:lnTo>
                    <a:pt x="1811" y="1640"/>
                  </a:lnTo>
                  <a:lnTo>
                    <a:pt x="1" y="1903"/>
                  </a:lnTo>
                  <a:lnTo>
                    <a:pt x="1311" y="3182"/>
                  </a:lnTo>
                  <a:lnTo>
                    <a:pt x="1001" y="4984"/>
                  </a:lnTo>
                  <a:lnTo>
                    <a:pt x="2619" y="4133"/>
                  </a:lnTo>
                  <a:lnTo>
                    <a:pt x="4240" y="4984"/>
                  </a:lnTo>
                  <a:lnTo>
                    <a:pt x="3930" y="3182"/>
                  </a:lnTo>
                  <a:lnTo>
                    <a:pt x="5240" y="1903"/>
                  </a:lnTo>
                  <a:lnTo>
                    <a:pt x="3430"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8"/>
            <p:cNvSpPr/>
            <p:nvPr/>
          </p:nvSpPr>
          <p:spPr>
            <a:xfrm>
              <a:off x="790431" y="2398925"/>
              <a:ext cx="334774" cy="318540"/>
            </a:xfrm>
            <a:custGeom>
              <a:avLst/>
              <a:gdLst/>
              <a:ahLst/>
              <a:cxnLst/>
              <a:rect l="l" t="t" r="r" b="b"/>
              <a:pathLst>
                <a:path w="5238" h="4984" extrusionOk="0">
                  <a:moveTo>
                    <a:pt x="2619" y="1"/>
                  </a:moveTo>
                  <a:lnTo>
                    <a:pt x="1811" y="1640"/>
                  </a:lnTo>
                  <a:lnTo>
                    <a:pt x="0" y="1903"/>
                  </a:lnTo>
                  <a:lnTo>
                    <a:pt x="1310" y="3182"/>
                  </a:lnTo>
                  <a:lnTo>
                    <a:pt x="1000" y="4984"/>
                  </a:lnTo>
                  <a:lnTo>
                    <a:pt x="2619" y="4133"/>
                  </a:lnTo>
                  <a:lnTo>
                    <a:pt x="4239" y="4984"/>
                  </a:lnTo>
                  <a:lnTo>
                    <a:pt x="3929" y="3182"/>
                  </a:lnTo>
                  <a:lnTo>
                    <a:pt x="5237" y="1903"/>
                  </a:lnTo>
                  <a:lnTo>
                    <a:pt x="3429" y="1640"/>
                  </a:lnTo>
                  <a:lnTo>
                    <a:pt x="2619"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400"/>
              <a:buNone/>
            </a:pPr>
            <a:r>
              <a:rPr lang="en-US"/>
              <a:t>Utility services design</a:t>
            </a:r>
            <a:endParaRPr sz="3400"/>
          </a:p>
        </p:txBody>
      </p:sp>
      <p:sp>
        <p:nvSpPr>
          <p:cNvPr id="576" name="Google Shape;576;p9"/>
          <p:cNvSpPr txBox="1"/>
          <p:nvPr/>
        </p:nvSpPr>
        <p:spPr>
          <a:xfrm>
            <a:off x="713250" y="2411712"/>
            <a:ext cx="2389179" cy="11811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Thể hiện chính xác các thông tin về thực thể được xác định trong mô hình của dịch vụ </a:t>
            </a:r>
            <a:endParaRPr sz="2000" b="0" i="0" u="none" strike="noStrike" cap="none">
              <a:solidFill>
                <a:srgbClr val="000000"/>
              </a:solidFill>
              <a:latin typeface="Arial"/>
              <a:ea typeface="Arial"/>
              <a:cs typeface="Arial"/>
              <a:sym typeface="Arial"/>
            </a:endParaRPr>
          </a:p>
        </p:txBody>
      </p:sp>
      <p:sp>
        <p:nvSpPr>
          <p:cNvPr id="577" name="Google Shape;577;p9"/>
          <p:cNvSpPr txBox="1"/>
          <p:nvPr/>
        </p:nvSpPr>
        <p:spPr>
          <a:xfrm>
            <a:off x="3211286" y="2307771"/>
            <a:ext cx="2993571"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Thường được chi phối với khả năng của các dịch vụ với các phương thức GET,PUT hoặc DELETE</a:t>
            </a:r>
            <a:endParaRPr sz="2000" b="0" i="0" u="none" strike="noStrike" cap="none">
              <a:solidFill>
                <a:srgbClr val="000000"/>
              </a:solidFill>
              <a:latin typeface="Arial"/>
              <a:ea typeface="Arial"/>
              <a:cs typeface="Arial"/>
              <a:sym typeface="Arial"/>
            </a:endParaRPr>
          </a:p>
        </p:txBody>
      </p:sp>
      <p:sp>
        <p:nvSpPr>
          <p:cNvPr id="578" name="Google Shape;578;p9"/>
          <p:cNvSpPr txBox="1"/>
          <p:nvPr/>
        </p:nvSpPr>
        <p:spPr>
          <a:xfrm>
            <a:off x="6074229" y="2307771"/>
            <a:ext cx="2492828" cy="12850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Có tính bất khả tri và tái sử dụng, nhưng thường ko có phạm vi chức năng đc xác định trc</a:t>
            </a:r>
            <a:endParaRPr sz="2000" b="0" i="0" u="none" strike="noStrike" cap="none">
              <a:solidFill>
                <a:srgbClr val="000000"/>
              </a:solidFill>
              <a:latin typeface="Arial"/>
              <a:ea typeface="Arial"/>
              <a:cs typeface="Arial"/>
              <a:sym typeface="Arial"/>
            </a:endParaRPr>
          </a:p>
        </p:txBody>
      </p:sp>
      <p:sp>
        <p:nvSpPr>
          <p:cNvPr id="579" name="Google Shape;579;p9"/>
          <p:cNvSpPr/>
          <p:nvPr/>
        </p:nvSpPr>
        <p:spPr>
          <a:xfrm>
            <a:off x="1663789" y="1689412"/>
            <a:ext cx="488100" cy="488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1</a:t>
            </a:r>
            <a:endParaRPr sz="1500" b="0" i="0" u="none" strike="noStrike" cap="none">
              <a:solidFill>
                <a:schemeClr val="dk1"/>
              </a:solidFill>
              <a:latin typeface="Lexend Deca"/>
              <a:ea typeface="Lexend Deca"/>
              <a:cs typeface="Lexend Deca"/>
              <a:sym typeface="Lexend Deca"/>
            </a:endParaRPr>
          </a:p>
        </p:txBody>
      </p:sp>
      <p:sp>
        <p:nvSpPr>
          <p:cNvPr id="580" name="Google Shape;580;p9"/>
          <p:cNvSpPr/>
          <p:nvPr/>
        </p:nvSpPr>
        <p:spPr>
          <a:xfrm>
            <a:off x="4688365" y="1689412"/>
            <a:ext cx="488100" cy="4881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2</a:t>
            </a:r>
            <a:endParaRPr sz="1500" b="0" i="0" u="none" strike="noStrike" cap="none">
              <a:solidFill>
                <a:schemeClr val="dk1"/>
              </a:solidFill>
              <a:latin typeface="Lexend Deca"/>
              <a:ea typeface="Lexend Deca"/>
              <a:cs typeface="Lexend Deca"/>
              <a:sym typeface="Lexend Deca"/>
            </a:endParaRPr>
          </a:p>
        </p:txBody>
      </p:sp>
      <p:sp>
        <p:nvSpPr>
          <p:cNvPr id="581" name="Google Shape;581;p9"/>
          <p:cNvSpPr/>
          <p:nvPr/>
        </p:nvSpPr>
        <p:spPr>
          <a:xfrm>
            <a:off x="7344174" y="1689412"/>
            <a:ext cx="488100" cy="488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Lexend Deca"/>
                <a:ea typeface="Lexend Deca"/>
                <a:cs typeface="Lexend Deca"/>
                <a:sym typeface="Lexend Deca"/>
              </a:rPr>
              <a:t>3</a:t>
            </a:r>
            <a:endParaRPr sz="1500" b="0" i="0" u="none" strike="noStrike" cap="none">
              <a:solidFill>
                <a:schemeClr val="dk1"/>
              </a:solidFill>
              <a:latin typeface="Lexend Deca"/>
              <a:ea typeface="Lexend Deca"/>
              <a:cs typeface="Lexend Deca"/>
              <a:sym typeface="Lexend Deca"/>
            </a:endParaRPr>
          </a:p>
        </p:txBody>
      </p:sp>
    </p:spTree>
  </p:cSld>
  <p:clrMapOvr>
    <a:masterClrMapping/>
  </p:clrMapOvr>
</p:sld>
</file>

<file path=ppt/theme/theme1.xml><?xml version="1.0" encoding="utf-8"?>
<a:theme xmlns:a="http://schemas.openxmlformats.org/drawingml/2006/main" name="Thesis Defense Template">
  <a:themeElements>
    <a:clrScheme name="Simple Light">
      <a:dk1>
        <a:srgbClr val="0E0020"/>
      </a:dk1>
      <a:lt1>
        <a:srgbClr val="DEB5EB"/>
      </a:lt1>
      <a:dk2>
        <a:srgbClr val="004FFF"/>
      </a:dk2>
      <a:lt2>
        <a:srgbClr val="84DAF7"/>
      </a:lt2>
      <a:accent1>
        <a:srgbClr val="FF3858"/>
      </a:accent1>
      <a:accent2>
        <a:srgbClr val="FF8362"/>
      </a:accent2>
      <a:accent3>
        <a:srgbClr val="FFCC6A"/>
      </a:accent3>
      <a:accent4>
        <a:srgbClr val="872FF2"/>
      </a:accent4>
      <a:accent5>
        <a:srgbClr val="F4AAB5"/>
      </a:accent5>
      <a:accent6>
        <a:srgbClr val="FFFFFF"/>
      </a:accent6>
      <a:hlink>
        <a:srgbClr val="0E00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327E201220424397F139AF9473C2BE" ma:contentTypeVersion="13" ma:contentTypeDescription="Create a new document." ma:contentTypeScope="" ma:versionID="875d7e84785570747d02b6dd4236d115">
  <xsd:schema xmlns:xsd="http://www.w3.org/2001/XMLSchema" xmlns:xs="http://www.w3.org/2001/XMLSchema" xmlns:p="http://schemas.microsoft.com/office/2006/metadata/properties" xmlns:ns3="f5543274-cc10-4de2-8b22-6be91311cfed" xmlns:ns4="c3668f82-d7e9-4894-9d7a-910c94b289b1" targetNamespace="http://schemas.microsoft.com/office/2006/metadata/properties" ma:root="true" ma:fieldsID="0adf184065b449f7fa0debaa4372cbc1" ns3:_="" ns4:_="">
    <xsd:import namespace="f5543274-cc10-4de2-8b22-6be91311cfed"/>
    <xsd:import namespace="c3668f82-d7e9-4894-9d7a-910c94b289b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543274-cc10-4de2-8b22-6be91311cf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668f82-d7e9-4894-9d7a-910c94b289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1E3622-A19F-48DC-B910-13DAE2B6914A}">
  <ds:schemaRefs>
    <ds:schemaRef ds:uri="http://schemas.openxmlformats.org/package/2006/metadata/core-properties"/>
    <ds:schemaRef ds:uri="http://www.w3.org/XML/1998/namespace"/>
    <ds:schemaRef ds:uri="f5543274-cc10-4de2-8b22-6be91311cfed"/>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c3668f82-d7e9-4894-9d7a-910c94b289b1"/>
    <ds:schemaRef ds:uri="http://purl.org/dc/dcmitype/"/>
  </ds:schemaRefs>
</ds:datastoreItem>
</file>

<file path=customXml/itemProps2.xml><?xml version="1.0" encoding="utf-8"?>
<ds:datastoreItem xmlns:ds="http://schemas.openxmlformats.org/officeDocument/2006/customXml" ds:itemID="{F6E357A2-679A-423D-997B-219B099348DD}">
  <ds:schemaRefs>
    <ds:schemaRef ds:uri="http://schemas.microsoft.com/sharepoint/v3/contenttype/forms"/>
  </ds:schemaRefs>
</ds:datastoreItem>
</file>

<file path=customXml/itemProps3.xml><?xml version="1.0" encoding="utf-8"?>
<ds:datastoreItem xmlns:ds="http://schemas.openxmlformats.org/officeDocument/2006/customXml" ds:itemID="{F15FDECA-EF79-493A-9836-D303A723D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543274-cc10-4de2-8b22-6be91311cfed"/>
    <ds:schemaRef ds:uri="c3668f82-d7e9-4894-9d7a-910c94b28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164</TotalTime>
  <Words>5409</Words>
  <Application>Microsoft Office PowerPoint</Application>
  <PresentationFormat>On-screen Show (16:9)</PresentationFormat>
  <Paragraphs>279</Paragraphs>
  <Slides>53</Slides>
  <Notes>53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Rubik</vt:lpstr>
      <vt:lpstr>Passion One</vt:lpstr>
      <vt:lpstr>Bebas Neue</vt:lpstr>
      <vt:lpstr>DM Sans</vt:lpstr>
      <vt:lpstr>Lexend Deca SemiBold</vt:lpstr>
      <vt:lpstr>Lexend Deca</vt:lpstr>
      <vt:lpstr>Times New Roman</vt:lpstr>
      <vt:lpstr>Nunito Light</vt:lpstr>
      <vt:lpstr>Thesis Defense Template</vt:lpstr>
      <vt:lpstr>Hi, We are group 14</vt:lpstr>
      <vt:lpstr>Các dịch vụ API và các hợp đồng thiết kế với REST Service và Microservice </vt:lpstr>
      <vt:lpstr>Xem xét về các mẫu thiết kế dịch vụ</vt:lpstr>
      <vt:lpstr>Chương này sẽ cung cấp hướng dẫn thiết kế các mẫu dịch vụ đã được mô hình hóa từ các thông tin về hướng dịch vụ đã được phân tích ở các chương trước</vt:lpstr>
      <vt:lpstr>Entity services design</vt:lpstr>
      <vt:lpstr>Entity services design</vt:lpstr>
      <vt:lpstr>Thiết kế Entity service</vt:lpstr>
      <vt:lpstr>Utility  statement</vt:lpstr>
      <vt:lpstr>Utility services design</vt:lpstr>
      <vt:lpstr>Thiết kế Utility service</vt:lpstr>
      <vt:lpstr>Microservice  statement</vt:lpstr>
      <vt:lpstr>Microservice design</vt:lpstr>
      <vt:lpstr>Thiết kế Microservice</vt:lpstr>
      <vt:lpstr>Microservice  statement</vt:lpstr>
      <vt:lpstr>Task services design</vt:lpstr>
      <vt:lpstr>Nội dung</vt:lpstr>
      <vt:lpstr>Study objectives</vt:lpstr>
      <vt:lpstr>Hướng dẫn thiết kế Dịch vụ REST</vt:lpstr>
      <vt:lpstr>Lưu ý khi thiết kế hợp đồng đồng nhất</vt:lpstr>
      <vt:lpstr>Thiết kế và chuẩn hóa các phương thức</vt:lpstr>
      <vt:lpstr>Thiết kế và chuẩn hóa các phương thức</vt:lpstr>
      <vt:lpstr>Thiết kế và chuẩn hóa HTTP Header</vt:lpstr>
      <vt:lpstr>Thiết kế và chuẩn hóa HTTP Header</vt:lpstr>
      <vt:lpstr>Thiết kế và chuẩn hóa mã phản hồi HTTP </vt:lpstr>
      <vt:lpstr>Mã lỗi 1xx-2xx</vt:lpstr>
      <vt:lpstr>Mã lỗi 3xx</vt:lpstr>
      <vt:lpstr>Mã lỗi 4xx</vt:lpstr>
      <vt:lpstr>Mã lỗi 4xx</vt:lpstr>
      <vt:lpstr>Mã lỗi 5xx</vt:lpstr>
      <vt:lpstr>Cách xử lý các trạng thái phản hồi</vt:lpstr>
      <vt:lpstr>Tùy biến mã phản hồi HTTP</vt:lpstr>
      <vt:lpstr>Tùy biến mã phản hồi HTTP</vt:lpstr>
      <vt:lpstr>CONTENTS OF THIS TEMPLATE</vt:lpstr>
      <vt:lpstr>AGENDA</vt:lpstr>
      <vt:lpstr>CONTENTS OF THIS TEMPLATE</vt:lpstr>
      <vt:lpstr>SOA PATTERNS</vt:lpstr>
      <vt:lpstr>CONTENTS OF THIS TEMPLATE</vt:lpstr>
      <vt:lpstr>Ví dụ 9.2 cung cấp một ví dụ về thiết kế lược đồ:  </vt:lpstr>
      <vt:lpstr> Về mặt kỹ thuật, các hợp đồng dịch vụ REST có thể dùng các lược đồ XML cụ thể theo hợp đồng, nhưng khi làm như vậy, cần chấp nhận rằng uniform contract {311} bị ràng buộc sẽ bị vi phạm.   Điều này có thể được bảo đảm khi khả năng dịch vụ cần tạo thông báo phản hồi chứa dữ liệu duy nhất (hoặc kết hợp dữ liệu duy nhất) trong đó: • Không tồn tại các lược đồ kinh điển thích hợp • Không nên tạo ra lược đồ kinh điển mới do thực tế là nó sẽ không được tái sử dụng bởi các dịch vụ khác  Hậu quả của việc không tuân thủ uniform contract {311} có khả năng tăng mức độ khớp nối tiêu cực giữa người tiêu dùng dịch vụ và khả năng cung cấp dịch vụ dựa trên các loại phương tiện truyền thông dịch vụ. Dịch vụ Các loại phương tiện truyền thông nên được xác định rõ ràng và nỗ lực nên được thực hiện để giảm thiểu số lượng logic được tiếp xúc trực tiếp và được thực hiện phụ thuộc vào các loại này.  </vt:lpstr>
      <vt:lpstr>VIII. Thiết kế phương pháp phức tạp:    </vt:lpstr>
      <vt:lpstr>VIII. Thiết kế phương pháp phức tạp:    </vt:lpstr>
      <vt:lpstr>VIII. Thiết kế phương pháp phức tạp:    </vt:lpstr>
      <vt:lpstr>VIII. Thiết kế phương pháp phức tạp:    </vt:lpstr>
      <vt:lpstr> IX. Stateless Complex Methods: Phương pháp phức tạp không quốc tịch  </vt:lpstr>
      <vt:lpstr>1. Fetch Method: Phương pháp tìm nạp:</vt:lpstr>
      <vt:lpstr>2. Store Method: Phương pháp lưu trữ:  </vt:lpstr>
      <vt:lpstr>3. Delta Method : Phương pháp Delta</vt:lpstr>
      <vt:lpstr>4. Async Method: Phương pháp không đồng bộ</vt:lpstr>
      <vt:lpstr>PowerPoint Presentation</vt:lpstr>
      <vt:lpstr>X. Stateful Complex Methods: Phương pháp phức tạp trạng thái:</vt:lpstr>
      <vt:lpstr>1. Trans Method: Phương pháp trans</vt:lpstr>
      <vt:lpstr>2. PubSub Method: Phương pháp người xuất bản - người đăng kí: </vt:lpstr>
      <vt:lpstr>SOA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thiết kế Dịch vụ REST</dc:title>
  <dc:creator>DUY THINH</dc:creator>
  <cp:lastModifiedBy>LE DUY THINH D19CN05</cp:lastModifiedBy>
  <cp:revision>10</cp:revision>
  <dcterms:modified xsi:type="dcterms:W3CDTF">2023-03-01T01:41:11Z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0x010100C5327E201220424397F139AF9473C2BE</vt:lpwstr>
  </property>
</Properties>
</file>