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317" r:id="rId5"/>
    <p:sldId id="287" r:id="rId6"/>
    <p:sldId id="327" r:id="rId7"/>
    <p:sldId id="301" r:id="rId8"/>
    <p:sldId id="306" r:id="rId9"/>
    <p:sldId id="320" r:id="rId10"/>
    <p:sldId id="321" r:id="rId11"/>
    <p:sldId id="322" r:id="rId12"/>
    <p:sldId id="323" r:id="rId13"/>
    <p:sldId id="324" r:id="rId14"/>
    <p:sldId id="278" r:id="rId15"/>
    <p:sldId id="3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768" y="114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46673C6C-F4E2-45EA-9333-0F52A6A69329}"/>
              </a:ext>
            </a:extLst>
          </p:cNvPr>
          <p:cNvSpPr txBox="1"/>
          <p:nvPr/>
        </p:nvSpPr>
        <p:spPr>
          <a:xfrm>
            <a:off x="6741941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err="1">
                <a:solidFill>
                  <a:schemeClr val="bg1"/>
                </a:solidFill>
                <a:cs typeface="Arial" pitchFamily="34" charset="0"/>
              </a:rPr>
              <a:t>Tuyền</a:t>
            </a:r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cs typeface="Arial" pitchFamily="34" charset="0"/>
              </a:rPr>
              <a:t>Nguyễn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5541819" y="3868883"/>
            <a:ext cx="635588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 err="1">
                <a:solidFill>
                  <a:schemeClr val="bg1"/>
                </a:solidFill>
                <a:latin typeface="+mj-lt"/>
              </a:rPr>
              <a:t>Phần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+mj-lt"/>
              </a:rPr>
              <a:t>Mềm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+mj-lt"/>
              </a:rPr>
              <a:t>Quản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+mj-lt"/>
              </a:rPr>
              <a:t>Lý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+mj-lt"/>
              </a:rPr>
              <a:t>Ghi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+mj-lt"/>
              </a:rPr>
              <a:t>Danh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03174" y="5706336"/>
            <a:ext cx="500838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Nhà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Văn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hóa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Thiếu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Nhi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Quận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10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168" y="194480"/>
            <a:ext cx="1233385" cy="98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832B47-3C10-41A4-8CC1-172FDF10C2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18000000">
            <a:off x="799070" y="1223317"/>
            <a:ext cx="5441094" cy="4721980"/>
          </a:xfrm>
        </p:spPr>
      </p:sp>
      <p:sp>
        <p:nvSpPr>
          <p:cNvPr id="3" name="이등변 삼각형 1">
            <a:extLst>
              <a:ext uri="{FF2B5EF4-FFF2-40B4-BE49-F238E27FC236}">
                <a16:creationId xmlns:a16="http://schemas.microsoft.com/office/drawing/2014/main" id="{5C904BCA-AD51-46D9-9C35-488AF2A352F9}"/>
              </a:ext>
            </a:extLst>
          </p:cNvPr>
          <p:cNvSpPr/>
          <p:nvPr/>
        </p:nvSpPr>
        <p:spPr>
          <a:xfrm rot="14400000">
            <a:off x="-80435" y="2247198"/>
            <a:ext cx="3263499" cy="2813361"/>
          </a:xfrm>
          <a:prstGeom prst="triangl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903E154-8E4F-4CC1-8BAE-1F05CE753D9A}"/>
              </a:ext>
            </a:extLst>
          </p:cNvPr>
          <p:cNvSpPr txBox="1">
            <a:spLocks/>
          </p:cNvSpPr>
          <p:nvPr/>
        </p:nvSpPr>
        <p:spPr>
          <a:xfrm>
            <a:off x="5691392" y="-6500"/>
            <a:ext cx="6168512" cy="219013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Sổ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liên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lạc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điện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tử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157B96-CAA7-4E60-9C80-9A544F326D52}"/>
              </a:ext>
            </a:extLst>
          </p:cNvPr>
          <p:cNvSpPr txBox="1"/>
          <p:nvPr/>
        </p:nvSpPr>
        <p:spPr>
          <a:xfrm>
            <a:off x="6509984" y="4410854"/>
            <a:ext cx="5418159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 2" panose="05020102010507070707" pitchFamily="18" charset="2"/>
              <a:buChar char=""/>
            </a:pPr>
            <a:r>
              <a:rPr lang="vi-VN" sz="1400" b="0" i="0" dirty="0">
                <a:solidFill>
                  <a:schemeClr val="tx2">
                    <a:lumMod val="50000"/>
                  </a:schemeClr>
                </a:solidFill>
                <a:effectLst/>
                <a:latin typeface="Roboto"/>
              </a:rPr>
              <a:t>Ứng dụng kết nối phụ huynh </a:t>
            </a:r>
            <a:r>
              <a:rPr lang="en-US" sz="1400" b="0" i="0" dirty="0">
                <a:solidFill>
                  <a:schemeClr val="tx2">
                    <a:lumMod val="50000"/>
                  </a:schemeClr>
                </a:solidFill>
                <a:effectLst/>
                <a:latin typeface="Roboto"/>
              </a:rPr>
              <a:t>- </a:t>
            </a:r>
            <a:r>
              <a:rPr lang="vi-VN" sz="1400" b="0" i="0" dirty="0">
                <a:solidFill>
                  <a:schemeClr val="tx2">
                    <a:lumMod val="50000"/>
                  </a:schemeClr>
                </a:solidFill>
                <a:effectLst/>
                <a:latin typeface="Roboto"/>
              </a:rPr>
              <a:t>học sinh</a:t>
            </a:r>
            <a:r>
              <a:rPr lang="en-US" sz="1400" b="0" i="0" dirty="0">
                <a:solidFill>
                  <a:schemeClr val="tx2">
                    <a:lumMod val="50000"/>
                  </a:schemeClr>
                </a:solidFill>
                <a:effectLst/>
                <a:latin typeface="Roboto"/>
              </a:rPr>
              <a:t> </a:t>
            </a:r>
            <a:r>
              <a:rPr lang="en-US" sz="14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Roboto"/>
              </a:rPr>
              <a:t>v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Roboto"/>
              </a:rPr>
              <a:t>ới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Roboto"/>
              </a:rPr>
              <a:t>trung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Roboto"/>
              </a:rPr>
              <a:t>tâm</a:t>
            </a:r>
            <a:endParaRPr lang="vi-VN" sz="1400" b="0" i="0" dirty="0">
              <a:solidFill>
                <a:schemeClr val="tx2">
                  <a:lumMod val="50000"/>
                </a:schemeClr>
              </a:solidFill>
              <a:effectLst/>
              <a:latin typeface="Roboto"/>
            </a:endParaRPr>
          </a:p>
          <a:p>
            <a:pPr marL="285750" indent="-285750" algn="l">
              <a:lnSpc>
                <a:spcPct val="150000"/>
              </a:lnSpc>
              <a:buFont typeface="Wingdings 2" panose="05020102010507070707" pitchFamily="18" charset="2"/>
              <a:buChar char=""/>
            </a:pPr>
            <a:r>
              <a:rPr lang="vi-VN" sz="1400" b="0" i="0" dirty="0">
                <a:solidFill>
                  <a:schemeClr val="tx2">
                    <a:lumMod val="50000"/>
                  </a:schemeClr>
                </a:solidFill>
                <a:effectLst/>
                <a:latin typeface="Roboto"/>
              </a:rPr>
              <a:t>Xem thông báo</a:t>
            </a:r>
            <a:r>
              <a:rPr lang="en-US" sz="1400" b="0" i="0" dirty="0">
                <a:solidFill>
                  <a:schemeClr val="tx2">
                    <a:lumMod val="50000"/>
                  </a:schemeClr>
                </a:solidFill>
                <a:effectLst/>
                <a:latin typeface="Roboto"/>
              </a:rPr>
              <a:t>, </a:t>
            </a:r>
            <a:r>
              <a:rPr lang="vi-VN" sz="1400" b="0" i="0" dirty="0">
                <a:solidFill>
                  <a:schemeClr val="tx2">
                    <a:lumMod val="50000"/>
                  </a:schemeClr>
                </a:solidFill>
                <a:effectLst/>
                <a:latin typeface="Roboto"/>
              </a:rPr>
              <a:t>lịch học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Roboto"/>
              </a:rPr>
              <a:t>của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 </a:t>
            </a:r>
            <a:r>
              <a:rPr lang="vi-VN" sz="1400" b="0" i="0" dirty="0">
                <a:solidFill>
                  <a:schemeClr val="tx2">
                    <a:lumMod val="50000"/>
                  </a:schemeClr>
                </a:solidFill>
                <a:effectLst/>
                <a:latin typeface="Roboto"/>
              </a:rPr>
              <a:t>trung tâm</a:t>
            </a:r>
          </a:p>
          <a:p>
            <a:pPr marL="285750" indent="-285750" algn="l">
              <a:lnSpc>
                <a:spcPct val="150000"/>
              </a:lnSpc>
              <a:buFont typeface="Wingdings 2" panose="05020102010507070707" pitchFamily="18" charset="2"/>
              <a:buChar char=""/>
            </a:pPr>
            <a:r>
              <a:rPr lang="vi-VN" sz="1400" b="0" i="0" dirty="0">
                <a:solidFill>
                  <a:schemeClr val="tx2">
                    <a:lumMod val="50000"/>
                  </a:schemeClr>
                </a:solidFill>
                <a:effectLst/>
                <a:latin typeface="Roboto"/>
              </a:rPr>
              <a:t>Xem bảng điểm, điểm danh, kết quả học tập học viên</a:t>
            </a:r>
          </a:p>
          <a:p>
            <a:pPr marL="285750" indent="-285750" algn="l">
              <a:lnSpc>
                <a:spcPct val="150000"/>
              </a:lnSpc>
              <a:buFont typeface="Wingdings 2" panose="05020102010507070707" pitchFamily="18" charset="2"/>
              <a:buChar char=""/>
            </a:pPr>
            <a:r>
              <a:rPr lang="vi-VN" sz="1400" b="0" i="0" dirty="0">
                <a:solidFill>
                  <a:schemeClr val="tx2">
                    <a:lumMod val="50000"/>
                  </a:schemeClr>
                </a:solidFill>
                <a:effectLst/>
                <a:latin typeface="Roboto"/>
              </a:rPr>
              <a:t>Gửi </a:t>
            </a:r>
            <a:r>
              <a:rPr lang="en-US" sz="14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Roboto"/>
              </a:rPr>
              <a:t>phản</a:t>
            </a:r>
            <a:r>
              <a:rPr lang="en-US" sz="1400" b="0" i="0" dirty="0">
                <a:solidFill>
                  <a:schemeClr val="tx2">
                    <a:lumMod val="50000"/>
                  </a:schemeClr>
                </a:solidFill>
                <a:effectLst/>
                <a:latin typeface="Roboto"/>
              </a:rPr>
              <a:t> </a:t>
            </a:r>
            <a:r>
              <a:rPr lang="en-US" sz="14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Roboto"/>
              </a:rPr>
              <a:t>hồi</a:t>
            </a:r>
            <a:r>
              <a:rPr lang="vi-VN" sz="1400" b="0" i="0" dirty="0">
                <a:solidFill>
                  <a:schemeClr val="tx2">
                    <a:lumMod val="50000"/>
                  </a:schemeClr>
                </a:solidFill>
                <a:effectLst/>
                <a:latin typeface="Roboto"/>
              </a:rPr>
              <a:t> liên lạc đến trung tâm</a:t>
            </a:r>
          </a:p>
        </p:txBody>
      </p:sp>
      <p:sp>
        <p:nvSpPr>
          <p:cNvPr id="7" name="Isosceles Triangle 51">
            <a:extLst>
              <a:ext uri="{FF2B5EF4-FFF2-40B4-BE49-F238E27FC236}">
                <a16:creationId xmlns:a16="http://schemas.microsoft.com/office/drawing/2014/main" id="{2403E040-52AD-4B84-B35C-97794FF90485}"/>
              </a:ext>
            </a:extLst>
          </p:cNvPr>
          <p:cNvSpPr/>
          <p:nvPr/>
        </p:nvSpPr>
        <p:spPr>
          <a:xfrm>
            <a:off x="1452321" y="3345046"/>
            <a:ext cx="1127104" cy="62645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27075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832B47-3C10-41A4-8CC1-172FDF10C2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21600000">
            <a:off x="799070" y="1223317"/>
            <a:ext cx="5441094" cy="4721980"/>
          </a:xfrm>
        </p:spPr>
      </p:sp>
      <p:sp>
        <p:nvSpPr>
          <p:cNvPr id="3" name="이등변 삼각형 1">
            <a:extLst>
              <a:ext uri="{FF2B5EF4-FFF2-40B4-BE49-F238E27FC236}">
                <a16:creationId xmlns:a16="http://schemas.microsoft.com/office/drawing/2014/main" id="{5C904BCA-AD51-46D9-9C35-488AF2A352F9}"/>
              </a:ext>
            </a:extLst>
          </p:cNvPr>
          <p:cNvSpPr/>
          <p:nvPr/>
        </p:nvSpPr>
        <p:spPr>
          <a:xfrm rot="18000000">
            <a:off x="847612" y="527581"/>
            <a:ext cx="3263499" cy="2813361"/>
          </a:xfrm>
          <a:prstGeom prst="triangl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903E154-8E4F-4CC1-8BAE-1F05CE753D9A}"/>
              </a:ext>
            </a:extLst>
          </p:cNvPr>
          <p:cNvSpPr txBox="1">
            <a:spLocks/>
          </p:cNvSpPr>
          <p:nvPr/>
        </p:nvSpPr>
        <p:spPr>
          <a:xfrm>
            <a:off x="5691392" y="-6500"/>
            <a:ext cx="6168512" cy="219013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Báo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cáo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157B96-CAA7-4E60-9C80-9A544F326D52}"/>
              </a:ext>
            </a:extLst>
          </p:cNvPr>
          <p:cNvSpPr txBox="1"/>
          <p:nvPr/>
        </p:nvSpPr>
        <p:spPr>
          <a:xfrm>
            <a:off x="7547212" y="3564688"/>
            <a:ext cx="4449170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Symbol" panose="05050102010706020507" pitchFamily="18" charset="2"/>
              <a:buChar char=""/>
            </a:pPr>
            <a:r>
              <a:rPr lang="vi-VN" sz="1400" b="0" i="0" dirty="0">
                <a:solidFill>
                  <a:schemeClr val="tx2">
                    <a:lumMod val="50000"/>
                  </a:schemeClr>
                </a:solidFill>
                <a:effectLst/>
                <a:latin typeface="Roboto"/>
              </a:rPr>
              <a:t>Báo cáo khóa học</a:t>
            </a:r>
          </a:p>
          <a:p>
            <a:pPr marL="285750" indent="-285750" algn="l">
              <a:lnSpc>
                <a:spcPct val="150000"/>
              </a:lnSpc>
              <a:buFont typeface="Symbol" panose="05050102010706020507" pitchFamily="18" charset="2"/>
              <a:buChar char=""/>
            </a:pPr>
            <a:r>
              <a:rPr lang="vi-VN" sz="1400" b="0" i="0" dirty="0">
                <a:solidFill>
                  <a:schemeClr val="tx2">
                    <a:lumMod val="50000"/>
                  </a:schemeClr>
                </a:solidFill>
                <a:effectLst/>
                <a:latin typeface="Roboto"/>
              </a:rPr>
              <a:t>Báo cáo học viên</a:t>
            </a:r>
          </a:p>
          <a:p>
            <a:pPr marL="285750" indent="-285750" algn="l">
              <a:lnSpc>
                <a:spcPct val="150000"/>
              </a:lnSpc>
              <a:buFont typeface="Symbol" panose="05050102010706020507" pitchFamily="18" charset="2"/>
              <a:buChar char=""/>
            </a:pPr>
            <a:r>
              <a:rPr lang="vi-VN" sz="1400" b="0" i="0" dirty="0">
                <a:solidFill>
                  <a:schemeClr val="tx2">
                    <a:lumMod val="50000"/>
                  </a:schemeClr>
                </a:solidFill>
                <a:effectLst/>
                <a:latin typeface="Roboto"/>
              </a:rPr>
              <a:t>Báo cáo lớp học</a:t>
            </a:r>
          </a:p>
          <a:p>
            <a:pPr marL="285750" indent="-285750" algn="l">
              <a:lnSpc>
                <a:spcPct val="150000"/>
              </a:lnSpc>
              <a:buFont typeface="Symbol" panose="05050102010706020507" pitchFamily="18" charset="2"/>
              <a:buChar char=""/>
            </a:pPr>
            <a:r>
              <a:rPr lang="vi-VN" sz="1400" b="0" i="0" dirty="0">
                <a:solidFill>
                  <a:schemeClr val="tx2">
                    <a:lumMod val="50000"/>
                  </a:schemeClr>
                </a:solidFill>
                <a:effectLst/>
                <a:latin typeface="Roboto"/>
              </a:rPr>
              <a:t>Báo cáo doanh thu học phí</a:t>
            </a:r>
          </a:p>
          <a:p>
            <a:pPr marL="285750" indent="-285750" algn="l">
              <a:lnSpc>
                <a:spcPct val="150000"/>
              </a:lnSpc>
              <a:buFont typeface="Symbol" panose="05050102010706020507" pitchFamily="18" charset="2"/>
              <a:buChar char=""/>
            </a:pPr>
            <a:r>
              <a:rPr lang="vi-VN" sz="1400" b="0" i="0" dirty="0">
                <a:solidFill>
                  <a:schemeClr val="tx2">
                    <a:lumMod val="50000"/>
                  </a:schemeClr>
                </a:solidFill>
                <a:effectLst/>
                <a:latin typeface="Roboto"/>
              </a:rPr>
              <a:t>Báo cáo chi phí lương</a:t>
            </a:r>
          </a:p>
          <a:p>
            <a:pPr marL="285750" indent="-285750" algn="l">
              <a:lnSpc>
                <a:spcPct val="150000"/>
              </a:lnSpc>
              <a:buFont typeface="Symbol" panose="05050102010706020507" pitchFamily="18" charset="2"/>
              <a:buChar char=""/>
            </a:pPr>
            <a:r>
              <a:rPr lang="vi-VN" sz="1400" b="0" i="0" dirty="0">
                <a:solidFill>
                  <a:schemeClr val="tx2">
                    <a:lumMod val="50000"/>
                  </a:schemeClr>
                </a:solidFill>
                <a:effectLst/>
                <a:latin typeface="Roboto"/>
              </a:rPr>
              <a:t>Xuất File Excel thống kê</a:t>
            </a:r>
            <a:r>
              <a:rPr lang="en-US" sz="1400" b="0" i="0" dirty="0">
                <a:solidFill>
                  <a:schemeClr val="tx2">
                    <a:lumMod val="50000"/>
                  </a:schemeClr>
                </a:solidFill>
                <a:effectLst/>
                <a:latin typeface="Roboto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400" b="0" i="0" dirty="0">
                <a:solidFill>
                  <a:schemeClr val="tx2">
                    <a:lumMod val="50000"/>
                  </a:schemeClr>
                </a:solidFill>
                <a:effectLst/>
                <a:latin typeface="Roboto"/>
              </a:rPr>
              <a:t>Học viên, Lớp học, Giáo viên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  <a:latin typeface="Roboto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400" b="0" i="0" dirty="0">
                <a:solidFill>
                  <a:schemeClr val="tx2">
                    <a:lumMod val="50000"/>
                  </a:schemeClr>
                </a:solidFill>
                <a:effectLst/>
                <a:latin typeface="Roboto"/>
              </a:rPr>
              <a:t>Tình hình Đăng ký,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Roboto"/>
              </a:rPr>
              <a:t>Đóng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Roboto"/>
              </a:rPr>
              <a:t>học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Roboto"/>
              </a:rPr>
              <a:t>phí</a:t>
            </a:r>
            <a:endParaRPr lang="vi-VN" sz="1400" b="0" i="0" dirty="0">
              <a:solidFill>
                <a:schemeClr val="tx2">
                  <a:lumMod val="50000"/>
                </a:schemeClr>
              </a:solidFill>
              <a:effectLst/>
              <a:latin typeface="Roboto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041E9B8-6DD0-4ACD-B03D-EF94B897AB35}"/>
              </a:ext>
            </a:extLst>
          </p:cNvPr>
          <p:cNvSpPr/>
          <p:nvPr/>
        </p:nvSpPr>
        <p:spPr>
          <a:xfrm>
            <a:off x="2475023" y="1484597"/>
            <a:ext cx="909622" cy="972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15892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647152-983C-49E8-9F34-F9883A63DBB6}"/>
              </a:ext>
            </a:extLst>
          </p:cNvPr>
          <p:cNvSpPr/>
          <p:nvPr/>
        </p:nvSpPr>
        <p:spPr>
          <a:xfrm>
            <a:off x="3262372" y="2925876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E95F1F-FB62-4B4C-9F0B-FA681AEE1E2B}"/>
              </a:ext>
            </a:extLst>
          </p:cNvPr>
          <p:cNvSpPr/>
          <p:nvPr/>
        </p:nvSpPr>
        <p:spPr>
          <a:xfrm>
            <a:off x="4671494" y="3287754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CE3B5B2-728D-403D-9D87-14149A2E1A61}"/>
              </a:ext>
            </a:extLst>
          </p:cNvPr>
          <p:cNvSpPr/>
          <p:nvPr/>
        </p:nvSpPr>
        <p:spPr>
          <a:xfrm rot="10800000" flipV="1">
            <a:off x="5377442" y="2923992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E07440-AFB1-402B-A374-9476FBA9AC8B}"/>
              </a:ext>
            </a:extLst>
          </p:cNvPr>
          <p:cNvSpPr/>
          <p:nvPr/>
        </p:nvSpPr>
        <p:spPr>
          <a:xfrm rot="10800000" flipV="1">
            <a:off x="6744749" y="3278817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FB48C7-9C68-47C0-8DB6-68A116A59A79}"/>
              </a:ext>
            </a:extLst>
          </p:cNvPr>
          <p:cNvSpPr/>
          <p:nvPr/>
        </p:nvSpPr>
        <p:spPr>
          <a:xfrm>
            <a:off x="7449187" y="2901245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5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2172950" y="4946526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40BEA3-354E-47F1-858E-AC97BEEAE8D4}"/>
              </a:ext>
            </a:extLst>
          </p:cNvPr>
          <p:cNvGrpSpPr/>
          <p:nvPr/>
        </p:nvGrpSpPr>
        <p:grpSpPr>
          <a:xfrm>
            <a:off x="2346771" y="5313540"/>
            <a:ext cx="2045528" cy="911398"/>
            <a:chOff x="1418442" y="3789040"/>
            <a:chExt cx="2045528" cy="91139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9C3BDD-659C-46AE-A6E9-D7B283F5B862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Phân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tích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yêu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cầu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C6F4E4-6D0D-4B70-A06B-9B42EF9D5B5A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Phân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tích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yêu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cầu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chức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năng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 – 2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tuần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357DA9-19D4-4C6D-8893-570936FB8348}"/>
              </a:ext>
            </a:extLst>
          </p:cNvPr>
          <p:cNvGrpSpPr/>
          <p:nvPr/>
        </p:nvGrpSpPr>
        <p:grpSpPr>
          <a:xfrm>
            <a:off x="5175000" y="5313538"/>
            <a:ext cx="2507907" cy="1096064"/>
            <a:chOff x="1419255" y="3789040"/>
            <a:chExt cx="2052091" cy="10960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11D17D-DF26-4136-B902-5B8F94F3BD04}"/>
                </a:ext>
              </a:extLst>
            </p:cNvPr>
            <p:cNvSpPr txBox="1"/>
            <p:nvPr/>
          </p:nvSpPr>
          <p:spPr>
            <a:xfrm>
              <a:off x="1432558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Phát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triển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hệ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thống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658D43-7D26-42F2-868D-345B3544743B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Kiến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trúc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hệ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thống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phát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triển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chức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năng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 – 16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tuần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(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tùy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vào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mức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độ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phức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tạp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của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hệ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thống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D1E1B4-0D67-4CCA-B66B-A00F83F7562A}"/>
              </a:ext>
            </a:extLst>
          </p:cNvPr>
          <p:cNvGrpSpPr/>
          <p:nvPr/>
        </p:nvGrpSpPr>
        <p:grpSpPr>
          <a:xfrm>
            <a:off x="8623108" y="5313538"/>
            <a:ext cx="2045528" cy="911398"/>
            <a:chOff x="1418442" y="3789040"/>
            <a:chExt cx="2045528" cy="91139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A119EC-7441-4652-B307-04843BD04658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Triển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khai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hệ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thống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563722-3B1E-47C8-B7AA-4E493FB9CE8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Cấu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hình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triển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khai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hệ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thống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trên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thực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tế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 – 2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tuần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3" name="Elbow Connector 30">
            <a:extLst>
              <a:ext uri="{FF2B5EF4-FFF2-40B4-BE49-F238E27FC236}">
                <a16:creationId xmlns:a16="http://schemas.microsoft.com/office/drawing/2014/main" id="{2379F85C-BBD7-4D76-9E5B-2FB8FD6296BD}"/>
              </a:ext>
            </a:extLst>
          </p:cNvPr>
          <p:cNvCxnSpPr>
            <a:cxnSpLocks/>
          </p:cNvCxnSpPr>
          <p:nvPr/>
        </p:nvCxnSpPr>
        <p:spPr>
          <a:xfrm flipV="1">
            <a:off x="5106838" y="4908980"/>
            <a:ext cx="1140378" cy="558447"/>
          </a:xfrm>
          <a:prstGeom prst="bentConnector3">
            <a:avLst>
              <a:gd name="adj1" fmla="val -24132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rot="10800000">
            <a:off x="8782796" y="4946527"/>
            <a:ext cx="1724178" cy="520901"/>
          </a:xfrm>
          <a:prstGeom prst="bentConnector3">
            <a:avLst>
              <a:gd name="adj1" fmla="val -22046"/>
            </a:avLst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132628-1B87-451C-BB7B-D89EBEBF31CE}"/>
              </a:ext>
            </a:extLst>
          </p:cNvPr>
          <p:cNvGrpSpPr/>
          <p:nvPr/>
        </p:nvGrpSpPr>
        <p:grpSpPr>
          <a:xfrm>
            <a:off x="2416222" y="1644629"/>
            <a:ext cx="2399732" cy="911398"/>
            <a:chOff x="1418442" y="3789040"/>
            <a:chExt cx="2399732" cy="91139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3F21C9-B5BC-4095-A853-F20F24E4EF2D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Mockup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C5DDF2-DF42-4FC4-9B7E-D391F716EDE8}"/>
                </a:ext>
              </a:extLst>
            </p:cNvPr>
            <p:cNvSpPr txBox="1"/>
            <p:nvPr/>
          </p:nvSpPr>
          <p:spPr>
            <a:xfrm>
              <a:off x="1419255" y="4054107"/>
              <a:ext cx="2398919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Giao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diện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hệ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thống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dành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người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dùng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– 3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tuần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>
            <a:off x="2228690" y="1798518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ECE028-58E4-4E68-A7C4-C6004DA2C01C}"/>
              </a:ext>
            </a:extLst>
          </p:cNvPr>
          <p:cNvGrpSpPr/>
          <p:nvPr/>
        </p:nvGrpSpPr>
        <p:grpSpPr>
          <a:xfrm>
            <a:off x="8125642" y="1572244"/>
            <a:ext cx="2045528" cy="911398"/>
            <a:chOff x="1418442" y="3789040"/>
            <a:chExt cx="2045528" cy="91139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02B60F-59E8-4C04-87D4-80001D210DA9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Testing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C783D-AC40-4A04-AC28-1A021DD8D256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Kiểm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tích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hợp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chức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năng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toàn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hệ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thống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– 4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tuần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67A69DF5-F536-4184-9694-E80F89841402}"/>
              </a:ext>
            </a:extLst>
          </p:cNvPr>
          <p:cNvCxnSpPr/>
          <p:nvPr/>
        </p:nvCxnSpPr>
        <p:spPr>
          <a:xfrm flipV="1">
            <a:off x="7509998" y="1726133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B1981F-9D0F-42BF-84F8-7196EDC532C4}"/>
              </a:ext>
            </a:extLst>
          </p:cNvPr>
          <p:cNvSpPr txBox="1"/>
          <p:nvPr/>
        </p:nvSpPr>
        <p:spPr>
          <a:xfrm>
            <a:off x="3549227" y="4344823"/>
            <a:ext cx="1201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tx2"/>
                </a:solidFill>
                <a:cs typeface="Arial" pitchFamily="34" charset="0"/>
              </a:rPr>
              <a:t>Phân</a:t>
            </a:r>
            <a:r>
              <a:rPr lang="en-US" altLang="ko-KR" sz="1600" b="1" dirty="0" smtClean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2"/>
                </a:solidFill>
                <a:cs typeface="Arial" pitchFamily="34" charset="0"/>
              </a:rPr>
              <a:t>tích</a:t>
            </a:r>
            <a:r>
              <a:rPr lang="en-US" altLang="ko-KR" sz="1600" b="1" dirty="0" smtClean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2"/>
                </a:solidFill>
                <a:cs typeface="Arial" pitchFamily="34" charset="0"/>
              </a:rPr>
              <a:t>yêu</a:t>
            </a:r>
            <a:r>
              <a:rPr lang="en-US" altLang="ko-KR" sz="1600" b="1" dirty="0" smtClean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2"/>
                </a:solidFill>
                <a:cs typeface="Arial" pitchFamily="34" charset="0"/>
              </a:rPr>
              <a:t>cầu</a:t>
            </a:r>
            <a:endParaRPr lang="ko-KR" altLang="en-US" sz="16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1FA560-CE42-44CE-A8AE-4C8814BE529E}"/>
              </a:ext>
            </a:extLst>
          </p:cNvPr>
          <p:cNvSpPr txBox="1"/>
          <p:nvPr/>
        </p:nvSpPr>
        <p:spPr>
          <a:xfrm>
            <a:off x="5709540" y="4385760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2"/>
                </a:solidFill>
                <a:cs typeface="Arial" pitchFamily="34" charset="0"/>
              </a:rPr>
              <a:t>Phát</a:t>
            </a:r>
            <a:r>
              <a:rPr lang="en-US" altLang="ko-KR" sz="1400" b="1" dirty="0" smtClean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2"/>
                </a:solidFill>
                <a:cs typeface="Arial" pitchFamily="34" charset="0"/>
              </a:rPr>
              <a:t>triển</a:t>
            </a:r>
            <a:r>
              <a:rPr lang="en-US" altLang="ko-KR" sz="1400" b="1" dirty="0" smtClean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2"/>
                </a:solidFill>
                <a:cs typeface="Arial" pitchFamily="34" charset="0"/>
              </a:rPr>
              <a:t>hệ</a:t>
            </a:r>
            <a:r>
              <a:rPr lang="en-US" altLang="ko-KR" sz="1400" b="1" dirty="0" smtClean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2"/>
                </a:solidFill>
                <a:cs typeface="Arial" pitchFamily="34" charset="0"/>
              </a:rPr>
              <a:t>thống</a:t>
            </a:r>
            <a:endParaRPr lang="ko-KR" altLang="en-US" sz="1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ACA858-56D0-406F-A257-F1E8EA6481D2}"/>
              </a:ext>
            </a:extLst>
          </p:cNvPr>
          <p:cNvSpPr txBox="1"/>
          <p:nvPr/>
        </p:nvSpPr>
        <p:spPr>
          <a:xfrm>
            <a:off x="7776233" y="4439246"/>
            <a:ext cx="1201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tx2"/>
                </a:solidFill>
                <a:cs typeface="Arial" pitchFamily="34" charset="0"/>
              </a:rPr>
              <a:t>Triển</a:t>
            </a:r>
            <a:r>
              <a:rPr lang="en-US" altLang="ko-KR" sz="1600" b="1" dirty="0" smtClean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2"/>
                </a:solidFill>
                <a:cs typeface="Arial" pitchFamily="34" charset="0"/>
              </a:rPr>
              <a:t>khai</a:t>
            </a:r>
            <a:endParaRPr lang="ko-KR" altLang="en-US" sz="16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D214D-E295-44AA-97D6-6389CA1FCAED}"/>
              </a:ext>
            </a:extLst>
          </p:cNvPr>
          <p:cNvSpPr txBox="1"/>
          <p:nvPr/>
        </p:nvSpPr>
        <p:spPr>
          <a:xfrm>
            <a:off x="4620271" y="2923057"/>
            <a:ext cx="1201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cs typeface="Arial" pitchFamily="34" charset="0"/>
              </a:rPr>
              <a:t>Mockup</a:t>
            </a:r>
            <a:endParaRPr lang="ko-KR" altLang="en-US" sz="16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90D6E0-A396-4A9A-93BF-E70A237B25BC}"/>
              </a:ext>
            </a:extLst>
          </p:cNvPr>
          <p:cNvSpPr txBox="1"/>
          <p:nvPr/>
        </p:nvSpPr>
        <p:spPr>
          <a:xfrm>
            <a:off x="6688925" y="2953834"/>
            <a:ext cx="1201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cs typeface="Arial" pitchFamily="34" charset="0"/>
              </a:rPr>
              <a:t>Testing</a:t>
            </a:r>
            <a:endParaRPr lang="ko-KR" altLang="en-US" sz="1400" b="1" dirty="0">
              <a:solidFill>
                <a:schemeClr val="tx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9521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Tổng</a:t>
              </a:r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quan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Quy</a:t>
              </a:r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trình</a:t>
              </a:r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nghiệp</a:t>
              </a:r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vụ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 module </a:t>
              </a:r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chức</a:t>
              </a:r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năng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305942" y="5098571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Kế</a:t>
              </a:r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hoạch</a:t>
              </a:r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triển</a:t>
              </a:r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khai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Nội</a:t>
            </a:r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 dung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125FC8-F41B-449A-8F17-CB93E2DF1EE5}"/>
              </a:ext>
            </a:extLst>
          </p:cNvPr>
          <p:cNvGrpSpPr/>
          <p:nvPr/>
        </p:nvGrpSpPr>
        <p:grpSpPr>
          <a:xfrm>
            <a:off x="8743953" y="2501388"/>
            <a:ext cx="2886072" cy="1113695"/>
            <a:chOff x="-475010" y="1114178"/>
            <a:chExt cx="4241713" cy="111369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4B60D3-C6B2-44D3-A410-23294668537F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>
                  <a:cs typeface="Arial" pitchFamily="34" charset="0"/>
                </a:rPr>
                <a:t>Kiến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 err="1">
                  <a:cs typeface="Arial" pitchFamily="34" charset="0"/>
                </a:rPr>
                <a:t>trúc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 err="1">
                  <a:cs typeface="Arial" pitchFamily="34" charset="0"/>
                </a:rPr>
                <a:t>phân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 err="1">
                  <a:cs typeface="Arial" pitchFamily="34" charset="0"/>
                </a:rPr>
                <a:t>tầng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FD8E24-477B-475E-90A9-E7AA5A8681B3}"/>
                </a:ext>
              </a:extLst>
            </p:cNvPr>
            <p:cNvSpPr txBox="1"/>
            <p:nvPr/>
          </p:nvSpPr>
          <p:spPr>
            <a:xfrm>
              <a:off x="-475010" y="139687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cs typeface="Arial" pitchFamily="34" charset="0"/>
                </a:rPr>
                <a:t>Tạo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nên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sự</a:t>
              </a:r>
              <a:r>
                <a:rPr lang="en-US" altLang="ko-KR" sz="1200" dirty="0">
                  <a:cs typeface="Arial" pitchFamily="34" charset="0"/>
                </a:rPr>
                <a:t> đ</a:t>
              </a:r>
              <a:r>
                <a:rPr lang="vi-VN" altLang="ko-KR" sz="1200" dirty="0">
                  <a:cs typeface="Arial" pitchFamily="34" charset="0"/>
                </a:rPr>
                <a:t>ơ</a:t>
              </a:r>
              <a:r>
                <a:rPr lang="en-US" altLang="ko-KR" sz="1200" dirty="0">
                  <a:cs typeface="Arial" pitchFamily="34" charset="0"/>
                </a:rPr>
                <a:t>n </a:t>
              </a:r>
              <a:r>
                <a:rPr lang="en-US" altLang="ko-KR" sz="1200" dirty="0" err="1">
                  <a:cs typeface="Arial" pitchFamily="34" charset="0"/>
                </a:rPr>
                <a:t>giản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và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đồng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nhất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trong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quá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trình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sử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dụng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thông</a:t>
              </a:r>
              <a:r>
                <a:rPr lang="en-US" altLang="ko-KR" sz="1200" dirty="0">
                  <a:cs typeface="Arial" pitchFamily="34" charset="0"/>
                </a:rPr>
                <a:t> qua </a:t>
              </a:r>
              <a:r>
                <a:rPr lang="en-US" altLang="ko-KR" sz="1200" dirty="0" err="1">
                  <a:cs typeface="Arial" pitchFamily="34" charset="0"/>
                </a:rPr>
                <a:t>việc</a:t>
              </a:r>
              <a:r>
                <a:rPr lang="en-US" altLang="ko-KR" sz="1200" dirty="0">
                  <a:cs typeface="Arial" pitchFamily="34" charset="0"/>
                </a:rPr>
                <a:t> module </a:t>
              </a:r>
              <a:r>
                <a:rPr lang="en-US" altLang="ko-KR" sz="1200" dirty="0" err="1">
                  <a:cs typeface="Arial" pitchFamily="34" charset="0"/>
                </a:rPr>
                <a:t>hóa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các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nhóm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chức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năng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985CB46D-B6FD-49BE-9B5D-0D17866B9448}"/>
              </a:ext>
            </a:extLst>
          </p:cNvPr>
          <p:cNvSpPr/>
          <p:nvPr/>
        </p:nvSpPr>
        <p:spPr>
          <a:xfrm>
            <a:off x="9787903" y="1915226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4AF117-8341-43E2-BD1F-A42E35AC3DEB}"/>
              </a:ext>
            </a:extLst>
          </p:cNvPr>
          <p:cNvGrpSpPr/>
          <p:nvPr/>
        </p:nvGrpSpPr>
        <p:grpSpPr>
          <a:xfrm>
            <a:off x="8743953" y="5030199"/>
            <a:ext cx="2654101" cy="986179"/>
            <a:chOff x="-475010" y="1114178"/>
            <a:chExt cx="4241713" cy="98617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EA6006-8C84-4CD7-B33E-9F9643B24A2D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>
                  <a:cs typeface="Arial" pitchFamily="34" charset="0"/>
                </a:rPr>
                <a:t>Công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 err="1">
                  <a:cs typeface="Arial" pitchFamily="34" charset="0"/>
                </a:rPr>
                <a:t>nghệ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937D6B-0F6C-49C8-BA46-1FCAF2288CD9}"/>
                </a:ext>
              </a:extLst>
            </p:cNvPr>
            <p:cNvSpPr txBox="1"/>
            <p:nvPr/>
          </p:nvSpPr>
          <p:spPr>
            <a:xfrm>
              <a:off x="-42463" y="1454026"/>
              <a:ext cx="3793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dirty="0" err="1">
                  <a:solidFill>
                    <a:srgbClr val="666666"/>
                  </a:solidFill>
                  <a:effectLst/>
                  <a:latin typeface="Roboto"/>
                </a:rPr>
                <a:t>Kết</a:t>
              </a:r>
              <a:r>
                <a:rPr lang="en-US" sz="1200" b="0" i="0" dirty="0">
                  <a:solidFill>
                    <a:srgbClr val="666666"/>
                  </a:solidFill>
                  <a:effectLst/>
                  <a:latin typeface="Roboto"/>
                </a:rPr>
                <a:t> </a:t>
              </a:r>
              <a:r>
                <a:rPr lang="en-US" sz="1200" b="0" i="0" dirty="0" err="1">
                  <a:solidFill>
                    <a:srgbClr val="666666"/>
                  </a:solidFill>
                  <a:effectLst/>
                  <a:latin typeface="Roboto"/>
                </a:rPr>
                <a:t>hợp</a:t>
              </a:r>
              <a:r>
                <a:rPr lang="en-US" sz="1200" b="0" i="0" dirty="0">
                  <a:solidFill>
                    <a:srgbClr val="666666"/>
                  </a:solidFill>
                  <a:effectLst/>
                  <a:latin typeface="Roboto"/>
                </a:rPr>
                <a:t> </a:t>
              </a:r>
              <a:r>
                <a:rPr lang="en-US" sz="1200" b="0" i="0" dirty="0" err="1">
                  <a:solidFill>
                    <a:srgbClr val="666666"/>
                  </a:solidFill>
                  <a:effectLst/>
                  <a:latin typeface="Roboto"/>
                </a:rPr>
                <a:t>với</a:t>
              </a:r>
              <a:r>
                <a:rPr lang="en-US" sz="1200" b="0" i="0" dirty="0">
                  <a:solidFill>
                    <a:srgbClr val="666666"/>
                  </a:solidFill>
                  <a:effectLst/>
                  <a:latin typeface="Roboto"/>
                </a:rPr>
                <a:t> </a:t>
              </a:r>
              <a:r>
                <a:rPr lang="en-US" sz="1200" b="0" i="0" dirty="0" err="1">
                  <a:solidFill>
                    <a:srgbClr val="666666"/>
                  </a:solidFill>
                  <a:effectLst/>
                  <a:latin typeface="Roboto"/>
                </a:rPr>
                <a:t>công</a:t>
              </a:r>
              <a:r>
                <a:rPr lang="en-US" sz="1200" b="0" i="0" dirty="0">
                  <a:solidFill>
                    <a:srgbClr val="666666"/>
                  </a:solidFill>
                  <a:effectLst/>
                  <a:latin typeface="Roboto"/>
                </a:rPr>
                <a:t> </a:t>
              </a:r>
              <a:r>
                <a:rPr lang="en-US" sz="1200" b="0" i="0" dirty="0" err="1">
                  <a:solidFill>
                    <a:srgbClr val="666666"/>
                  </a:solidFill>
                  <a:effectLst/>
                  <a:latin typeface="Roboto"/>
                </a:rPr>
                <a:t>nghệ</a:t>
              </a:r>
              <a:r>
                <a:rPr lang="en-US" sz="1200" b="0" i="0" dirty="0">
                  <a:solidFill>
                    <a:srgbClr val="666666"/>
                  </a:solidFill>
                  <a:effectLst/>
                  <a:latin typeface="Roboto"/>
                </a:rPr>
                <a:t> </a:t>
              </a:r>
              <a:r>
                <a:rPr lang="en-US" sz="1200" b="0" i="0" dirty="0" err="1">
                  <a:solidFill>
                    <a:srgbClr val="666666"/>
                  </a:solidFill>
                  <a:effectLst/>
                  <a:latin typeface="Roboto"/>
                </a:rPr>
                <a:t>tiên</a:t>
              </a:r>
              <a:r>
                <a:rPr lang="en-US" sz="1200" b="0" i="0" dirty="0">
                  <a:solidFill>
                    <a:srgbClr val="666666"/>
                  </a:solidFill>
                  <a:effectLst/>
                  <a:latin typeface="Roboto"/>
                </a:rPr>
                <a:t> </a:t>
              </a:r>
              <a:r>
                <a:rPr lang="en-US" sz="1200" b="0" i="0" dirty="0" err="1" smtClean="0">
                  <a:solidFill>
                    <a:srgbClr val="666666"/>
                  </a:solidFill>
                  <a:effectLst/>
                  <a:latin typeface="Roboto"/>
                </a:rPr>
                <a:t>tiến</a:t>
              </a:r>
              <a:r>
                <a:rPr lang="en-US" sz="1200" dirty="0">
                  <a:solidFill>
                    <a:srgbClr val="666666"/>
                  </a:solidFill>
                  <a:latin typeface="Roboto"/>
                </a:rPr>
                <a:t> </a:t>
              </a:r>
              <a:r>
                <a:rPr lang="en-US" sz="1200" dirty="0" err="1" smtClean="0">
                  <a:solidFill>
                    <a:srgbClr val="666666"/>
                  </a:solidFill>
                  <a:latin typeface="Roboto"/>
                </a:rPr>
                <a:t>cho</a:t>
              </a:r>
              <a:r>
                <a:rPr lang="en-US" sz="1200" dirty="0" smtClean="0">
                  <a:solidFill>
                    <a:srgbClr val="666666"/>
                  </a:solidFill>
                  <a:latin typeface="Roboto"/>
                </a:rPr>
                <a:t> </a:t>
              </a:r>
              <a:r>
                <a:rPr lang="en-US" sz="1200" dirty="0" err="1" smtClean="0">
                  <a:solidFill>
                    <a:srgbClr val="666666"/>
                  </a:solidFill>
                  <a:latin typeface="Roboto"/>
                </a:rPr>
                <a:t>trải</a:t>
              </a:r>
              <a:r>
                <a:rPr lang="en-US" sz="1200" dirty="0" smtClean="0">
                  <a:solidFill>
                    <a:srgbClr val="666666"/>
                  </a:solidFill>
                  <a:latin typeface="Roboto"/>
                </a:rPr>
                <a:t> </a:t>
              </a:r>
              <a:r>
                <a:rPr lang="en-US" sz="1200" dirty="0" err="1" smtClean="0">
                  <a:solidFill>
                    <a:srgbClr val="666666"/>
                  </a:solidFill>
                  <a:latin typeface="Roboto"/>
                </a:rPr>
                <a:t>nghiệm</a:t>
              </a:r>
              <a:r>
                <a:rPr lang="en-US" sz="1200" dirty="0" smtClean="0">
                  <a:solidFill>
                    <a:srgbClr val="666666"/>
                  </a:solidFill>
                  <a:latin typeface="Roboto"/>
                </a:rPr>
                <a:t> </a:t>
              </a:r>
              <a:r>
                <a:rPr lang="en-US" sz="1200" dirty="0" err="1" smtClean="0">
                  <a:solidFill>
                    <a:srgbClr val="666666"/>
                  </a:solidFill>
                  <a:latin typeface="Roboto"/>
                </a:rPr>
                <a:t>tốt</a:t>
              </a:r>
              <a:r>
                <a:rPr lang="en-US" sz="1200" dirty="0" smtClean="0">
                  <a:solidFill>
                    <a:srgbClr val="666666"/>
                  </a:solidFill>
                  <a:latin typeface="Roboto"/>
                </a:rPr>
                <a:t> </a:t>
              </a:r>
              <a:r>
                <a:rPr lang="en-US" sz="1200" dirty="0" err="1" smtClean="0">
                  <a:solidFill>
                    <a:srgbClr val="666666"/>
                  </a:solidFill>
                  <a:latin typeface="Roboto"/>
                </a:rPr>
                <a:t>nhất</a:t>
              </a:r>
              <a:r>
                <a:rPr lang="en-US" sz="1200" dirty="0" smtClean="0">
                  <a:solidFill>
                    <a:srgbClr val="666666"/>
                  </a:solidFill>
                  <a:latin typeface="Roboto"/>
                </a:rPr>
                <a:t> </a:t>
              </a:r>
              <a:r>
                <a:rPr lang="en-US" sz="1200" dirty="0" err="1" smtClean="0">
                  <a:solidFill>
                    <a:srgbClr val="666666"/>
                  </a:solidFill>
                  <a:latin typeface="Roboto"/>
                </a:rPr>
                <a:t>với</a:t>
              </a:r>
              <a:r>
                <a:rPr lang="en-US" sz="1200" dirty="0" smtClean="0">
                  <a:solidFill>
                    <a:srgbClr val="666666"/>
                  </a:solidFill>
                  <a:latin typeface="Roboto"/>
                </a:rPr>
                <a:t> </a:t>
              </a:r>
              <a:r>
                <a:rPr lang="en-US" sz="1200" dirty="0" err="1" smtClean="0">
                  <a:solidFill>
                    <a:srgbClr val="666666"/>
                  </a:solidFill>
                  <a:latin typeface="Roboto"/>
                </a:rPr>
                <a:t>người</a:t>
              </a:r>
              <a:r>
                <a:rPr lang="en-US" sz="1200" dirty="0" smtClean="0">
                  <a:solidFill>
                    <a:srgbClr val="666666"/>
                  </a:solidFill>
                  <a:latin typeface="Roboto"/>
                </a:rPr>
                <a:t> </a:t>
              </a:r>
              <a:r>
                <a:rPr lang="en-US" sz="1200" dirty="0" err="1" smtClean="0">
                  <a:solidFill>
                    <a:srgbClr val="666666"/>
                  </a:solidFill>
                  <a:latin typeface="Roboto"/>
                </a:rPr>
                <a:t>dùng</a:t>
              </a:r>
              <a:r>
                <a:rPr lang="en-US" sz="1200" dirty="0" smtClean="0">
                  <a:solidFill>
                    <a:srgbClr val="666666"/>
                  </a:solidFill>
                  <a:latin typeface="Roboto"/>
                </a:rPr>
                <a:t> 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88BD8D44-C67B-452E-85BA-D90C04978951}"/>
              </a:ext>
            </a:extLst>
          </p:cNvPr>
          <p:cNvSpPr/>
          <p:nvPr/>
        </p:nvSpPr>
        <p:spPr>
          <a:xfrm>
            <a:off x="9787903" y="4444037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D9196D-CA50-42F4-B5B9-42A7A9115D04}"/>
              </a:ext>
            </a:extLst>
          </p:cNvPr>
          <p:cNvGrpSpPr/>
          <p:nvPr/>
        </p:nvGrpSpPr>
        <p:grpSpPr>
          <a:xfrm>
            <a:off x="840558" y="2510280"/>
            <a:ext cx="2654101" cy="801513"/>
            <a:chOff x="-475010" y="1114178"/>
            <a:chExt cx="4241713" cy="80151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9B466AC-7F5C-43F9-B010-5FA6F556E03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>
                  <a:cs typeface="Arial" pitchFamily="34" charset="0"/>
                </a:rPr>
                <a:t>Ứng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 err="1">
                  <a:cs typeface="Arial" pitchFamily="34" charset="0"/>
                </a:rPr>
                <a:t>dụng</a:t>
              </a:r>
              <a:r>
                <a:rPr lang="en-US" altLang="ko-KR" sz="1400" b="1" dirty="0">
                  <a:cs typeface="Arial" pitchFamily="34" charset="0"/>
                </a:rPr>
                <a:t> Web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8A6CFE-6509-419D-92F4-2D25BFE9CF9E}"/>
                </a:ext>
              </a:extLst>
            </p:cNvPr>
            <p:cNvSpPr txBox="1"/>
            <p:nvPr/>
          </p:nvSpPr>
          <p:spPr>
            <a:xfrm>
              <a:off x="-475010" y="14540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cs typeface="Arial" pitchFamily="34" charset="0"/>
                </a:rPr>
                <a:t>Không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phụ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thuộc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vào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nền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tảng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của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thiết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bị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đang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sử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dụng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CB2B4693-2283-4EE0-BD03-188B3B8B2929}"/>
              </a:ext>
            </a:extLst>
          </p:cNvPr>
          <p:cNvSpPr/>
          <p:nvPr/>
        </p:nvSpPr>
        <p:spPr>
          <a:xfrm>
            <a:off x="1884509" y="1924118"/>
            <a:ext cx="566192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5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C9BE563-0AAB-4F36-93F1-3CFC48E069A9}"/>
              </a:ext>
            </a:extLst>
          </p:cNvPr>
          <p:cNvGrpSpPr/>
          <p:nvPr/>
        </p:nvGrpSpPr>
        <p:grpSpPr>
          <a:xfrm>
            <a:off x="840558" y="5039092"/>
            <a:ext cx="2654101" cy="1005229"/>
            <a:chOff x="-475010" y="1114178"/>
            <a:chExt cx="4241713" cy="100522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9A3EF3-85D9-4D2C-AB49-B25F40B969A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>
                  <a:cs typeface="Arial" pitchFamily="34" charset="0"/>
                </a:rPr>
                <a:t>Quản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 err="1">
                  <a:cs typeface="Arial" pitchFamily="34" charset="0"/>
                </a:rPr>
                <a:t>lý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 err="1">
                  <a:cs typeface="Arial" pitchFamily="34" charset="0"/>
                </a:rPr>
                <a:t>dữ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 err="1">
                  <a:cs typeface="Arial" pitchFamily="34" charset="0"/>
                </a:rPr>
                <a:t>liệu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 err="1">
                  <a:cs typeface="Arial" pitchFamily="34" charset="0"/>
                </a:rPr>
                <a:t>tập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 err="1">
                  <a:cs typeface="Arial" pitchFamily="34" charset="0"/>
                </a:rPr>
                <a:t>trung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FA38F00-AA11-4B8D-85A2-77FB19795AD1}"/>
                </a:ext>
              </a:extLst>
            </p:cNvPr>
            <p:cNvSpPr txBox="1"/>
            <p:nvPr/>
          </p:nvSpPr>
          <p:spPr>
            <a:xfrm>
              <a:off x="-475010" y="147307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cs typeface="Arial" pitchFamily="34" charset="0"/>
                </a:rPr>
                <a:t>Tối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vi-VN" altLang="ko-KR" sz="1200" dirty="0">
                  <a:cs typeface="Arial" pitchFamily="34" charset="0"/>
                </a:rPr>
                <a:t>ư</a:t>
              </a:r>
              <a:r>
                <a:rPr lang="en-US" altLang="ko-KR" sz="1200" dirty="0">
                  <a:cs typeface="Arial" pitchFamily="34" charset="0"/>
                </a:rPr>
                <a:t>u </a:t>
              </a:r>
              <a:r>
                <a:rPr lang="en-US" altLang="ko-KR" sz="1200" dirty="0" err="1">
                  <a:cs typeface="Arial" pitchFamily="34" charset="0"/>
                </a:rPr>
                <a:t>quy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trình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quản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lý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tập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trung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dữ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liệu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đặc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biệt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đối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với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trung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tâm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có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nhiều</a:t>
              </a:r>
              <a:r>
                <a:rPr lang="en-US" altLang="ko-KR" sz="1200" dirty="0">
                  <a:cs typeface="Arial" pitchFamily="34" charset="0"/>
                </a:rPr>
                <a:t> c</a:t>
              </a:r>
              <a:r>
                <a:rPr lang="vi-VN" altLang="ko-KR" sz="1200" dirty="0">
                  <a:cs typeface="Arial" pitchFamily="34" charset="0"/>
                </a:rPr>
                <a:t>ơ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sở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699239A2-10A8-4474-A5AD-8B179085AEB1}"/>
              </a:ext>
            </a:extLst>
          </p:cNvPr>
          <p:cNvSpPr/>
          <p:nvPr/>
        </p:nvSpPr>
        <p:spPr>
          <a:xfrm>
            <a:off x="1884509" y="4452930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8" name="Oval 21">
            <a:extLst>
              <a:ext uri="{FF2B5EF4-FFF2-40B4-BE49-F238E27FC236}">
                <a16:creationId xmlns:a16="http://schemas.microsoft.com/office/drawing/2014/main" id="{0AF357DB-9AD1-452D-9F8E-2C50A7500C3F}"/>
              </a:ext>
            </a:extLst>
          </p:cNvPr>
          <p:cNvSpPr/>
          <p:nvPr/>
        </p:nvSpPr>
        <p:spPr>
          <a:xfrm rot="20700000">
            <a:off x="1998970" y="4579336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99625F6-15A6-48E2-9984-83581130B20D}"/>
              </a:ext>
            </a:extLst>
          </p:cNvPr>
          <p:cNvGrpSpPr/>
          <p:nvPr/>
        </p:nvGrpSpPr>
        <p:grpSpPr>
          <a:xfrm>
            <a:off x="3941581" y="2447190"/>
            <a:ext cx="4896672" cy="2690390"/>
            <a:chOff x="-548507" y="477868"/>
            <a:chExt cx="11570449" cy="6357177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AE63E23-1ECF-4BAF-8BEB-2168834AB1F7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FDDC1C3-9ADA-4802-A001-1AE5649F76EF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B4BE503-EA3F-4366-8DF9-330E5CA3796B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4D307A0-FAD1-4502-BBBD-8D0A13EECA57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86D536-0059-4593-91BF-2F933E0EE93A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58F7177-AA8F-4D49-9A05-41CB7020D32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40F05EE5-4444-496E-86A8-B1AFD386FA6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6EE8F84F-EF95-44EA-AA52-9D3F095A5C5F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697D649-3D8E-433D-83D2-1DCB2FC8A2B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019D2FD8-59D5-4530-9C4E-3889F1AD589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9F7CC09B-1FFE-480A-9943-A948FB523474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165DB3A-C3C8-4BEA-BF4D-23DD99E5F906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F17FCD4C-C297-4AA7-99C0-71DF9B656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176" y="2634018"/>
            <a:ext cx="3452883" cy="2090382"/>
          </a:xfrm>
          <a:prstGeom prst="rect">
            <a:avLst/>
          </a:prstGeom>
        </p:spPr>
      </p:pic>
      <p:sp>
        <p:nvSpPr>
          <p:cNvPr id="84" name="Block Arc 14">
            <a:extLst>
              <a:ext uri="{FF2B5EF4-FFF2-40B4-BE49-F238E27FC236}">
                <a16:creationId xmlns:a16="http://schemas.microsoft.com/office/drawing/2014/main" id="{46660654-3083-4C96-810A-8FB9333AA58B}"/>
              </a:ext>
            </a:extLst>
          </p:cNvPr>
          <p:cNvSpPr/>
          <p:nvPr/>
        </p:nvSpPr>
        <p:spPr>
          <a:xfrm rot="16200000">
            <a:off x="1984323" y="2035226"/>
            <a:ext cx="352273" cy="35851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5" name="Oval 25">
            <a:extLst>
              <a:ext uri="{FF2B5EF4-FFF2-40B4-BE49-F238E27FC236}">
                <a16:creationId xmlns:a16="http://schemas.microsoft.com/office/drawing/2014/main" id="{81283137-1DA7-4701-A1A1-10D38AC958E8}"/>
              </a:ext>
            </a:extLst>
          </p:cNvPr>
          <p:cNvSpPr>
            <a:spLocks noChangeAspect="1"/>
          </p:cNvSpPr>
          <p:nvPr/>
        </p:nvSpPr>
        <p:spPr>
          <a:xfrm>
            <a:off x="9893300" y="2018318"/>
            <a:ext cx="380180" cy="380699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50">
            <a:extLst>
              <a:ext uri="{FF2B5EF4-FFF2-40B4-BE49-F238E27FC236}">
                <a16:creationId xmlns:a16="http://schemas.microsoft.com/office/drawing/2014/main" id="{7C200BE5-F60F-4D6B-86AC-8668BF6C2C08}"/>
              </a:ext>
            </a:extLst>
          </p:cNvPr>
          <p:cNvSpPr>
            <a:spLocks noChangeAspect="1"/>
          </p:cNvSpPr>
          <p:nvPr/>
        </p:nvSpPr>
        <p:spPr>
          <a:xfrm>
            <a:off x="9916072" y="4572000"/>
            <a:ext cx="311463" cy="351778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4579126" y="5194515"/>
            <a:ext cx="3836779" cy="40695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/>
              <a:t>Quản</a:t>
            </a:r>
            <a:r>
              <a:rPr lang="en-US" sz="1600" dirty="0" smtClean="0"/>
              <a:t> </a:t>
            </a:r>
            <a:r>
              <a:rPr lang="en-US" sz="1600" dirty="0" err="1" smtClean="0"/>
              <a:t>lý</a:t>
            </a:r>
            <a:r>
              <a:rPr lang="en-US" sz="1600" dirty="0" smtClean="0"/>
              <a:t> </a:t>
            </a:r>
            <a:r>
              <a:rPr lang="en-US" sz="1600" dirty="0" err="1" smtClean="0"/>
              <a:t>ghi</a:t>
            </a:r>
            <a:r>
              <a:rPr lang="en-US" sz="1600" dirty="0" smtClean="0"/>
              <a:t> </a:t>
            </a:r>
            <a:r>
              <a:rPr lang="en-US" sz="1600" dirty="0" err="1" smtClean="0"/>
              <a:t>danh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09" y="1248801"/>
            <a:ext cx="8604220" cy="544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7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module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1E290B-833F-467D-81D5-AB8423F80F75}"/>
              </a:ext>
            </a:extLst>
          </p:cNvPr>
          <p:cNvGrpSpPr/>
          <p:nvPr/>
        </p:nvGrpSpPr>
        <p:grpSpPr>
          <a:xfrm>
            <a:off x="4767515" y="5900780"/>
            <a:ext cx="3357511" cy="841262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B8C4D3C-31C9-47FD-AB53-67708063B367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E66991-2F15-466C-8960-98034F820FC0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D3D22288-4496-4729-83F8-9BB0601A965A}"/>
              </a:ext>
            </a:extLst>
          </p:cNvPr>
          <p:cNvSpPr/>
          <p:nvPr/>
        </p:nvSpPr>
        <p:spPr>
          <a:xfrm>
            <a:off x="7093446" y="1872233"/>
            <a:ext cx="432048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0A295-1094-4995-B9C5-214558A28872}"/>
              </a:ext>
            </a:extLst>
          </p:cNvPr>
          <p:cNvSpPr txBox="1"/>
          <p:nvPr/>
        </p:nvSpPr>
        <p:spPr>
          <a:xfrm>
            <a:off x="7607723" y="183988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Đăng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ký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Quản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lý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học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phí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C12CD-A055-4D23-AE11-A40AA534A162}"/>
              </a:ext>
            </a:extLst>
          </p:cNvPr>
          <p:cNvCxnSpPr>
            <a:stCxn id="6" idx="6"/>
          </p:cNvCxnSpPr>
          <p:nvPr/>
        </p:nvCxnSpPr>
        <p:spPr>
          <a:xfrm>
            <a:off x="7525494" y="2088257"/>
            <a:ext cx="3600000" cy="2612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44BEFAF-3E31-4BED-8C15-194E8692EAF8}"/>
              </a:ext>
            </a:extLst>
          </p:cNvPr>
          <p:cNvSpPr/>
          <p:nvPr/>
        </p:nvSpPr>
        <p:spPr>
          <a:xfrm>
            <a:off x="4695081" y="2665859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2EE89-DB4D-44DE-A5C4-89AD1AF9996A}"/>
              </a:ext>
            </a:extLst>
          </p:cNvPr>
          <p:cNvSpPr txBox="1"/>
          <p:nvPr/>
        </p:nvSpPr>
        <p:spPr>
          <a:xfrm>
            <a:off x="1253047" y="2604884"/>
            <a:ext cx="33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Quản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lý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Học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viên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Giáo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viên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2043EA-6852-4A0F-9979-3B60031BEA3F}"/>
              </a:ext>
            </a:extLst>
          </p:cNvPr>
          <p:cNvCxnSpPr>
            <a:cxnSpLocks/>
          </p:cNvCxnSpPr>
          <p:nvPr/>
        </p:nvCxnSpPr>
        <p:spPr>
          <a:xfrm>
            <a:off x="1109911" y="2881883"/>
            <a:ext cx="3600000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126DCFA-2155-4556-B6B2-A1D10477F8E1}"/>
              </a:ext>
            </a:extLst>
          </p:cNvPr>
          <p:cNvSpPr/>
          <p:nvPr/>
        </p:nvSpPr>
        <p:spPr>
          <a:xfrm>
            <a:off x="7093446" y="3453760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2ED025-0BB5-4246-9649-91BA3E537B90}"/>
              </a:ext>
            </a:extLst>
          </p:cNvPr>
          <p:cNvSpPr txBox="1"/>
          <p:nvPr/>
        </p:nvSpPr>
        <p:spPr>
          <a:xfrm>
            <a:off x="7607723" y="3421410"/>
            <a:ext cx="33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Quản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lý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Lớp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học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Khóa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học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7337D-435D-4836-9A63-E71679B64105}"/>
              </a:ext>
            </a:extLst>
          </p:cNvPr>
          <p:cNvCxnSpPr>
            <a:stCxn id="14" idx="6"/>
          </p:cNvCxnSpPr>
          <p:nvPr/>
        </p:nvCxnSpPr>
        <p:spPr>
          <a:xfrm>
            <a:off x="7525494" y="3669784"/>
            <a:ext cx="3600000" cy="2612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B7A4A55-1731-4D29-AF0D-30D677A2F55C}"/>
              </a:ext>
            </a:extLst>
          </p:cNvPr>
          <p:cNvSpPr/>
          <p:nvPr/>
        </p:nvSpPr>
        <p:spPr>
          <a:xfrm>
            <a:off x="4695081" y="4049921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B38D09-A0FD-4C37-A6F8-5F450BA01968}"/>
              </a:ext>
            </a:extLst>
          </p:cNvPr>
          <p:cNvSpPr txBox="1"/>
          <p:nvPr/>
        </p:nvSpPr>
        <p:spPr>
          <a:xfrm>
            <a:off x="1253047" y="3988946"/>
            <a:ext cx="33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Quản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lý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Giáo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vụ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3117A4-19C3-4167-8B4E-317B7B602005}"/>
              </a:ext>
            </a:extLst>
          </p:cNvPr>
          <p:cNvCxnSpPr>
            <a:cxnSpLocks/>
          </p:cNvCxnSpPr>
          <p:nvPr/>
        </p:nvCxnSpPr>
        <p:spPr>
          <a:xfrm>
            <a:off x="1109911" y="4265945"/>
            <a:ext cx="3600000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3B073DB-53D1-4FDC-BF4E-68B7113A3A67}"/>
              </a:ext>
            </a:extLst>
          </p:cNvPr>
          <p:cNvSpPr/>
          <p:nvPr/>
        </p:nvSpPr>
        <p:spPr>
          <a:xfrm>
            <a:off x="5356872" y="1713632"/>
            <a:ext cx="749248" cy="749248"/>
          </a:xfrm>
          <a:prstGeom prst="rect">
            <a:avLst/>
          </a:prstGeom>
          <a:solidFill>
            <a:schemeClr val="accent5"/>
          </a:solidFill>
          <a:ln>
            <a:noFill/>
          </a:ln>
          <a:scene3d>
            <a:camera prst="obliqueBottomRight">
              <a:rot lat="21299999" lon="0" rev="0"/>
            </a:camera>
            <a:lightRig rig="balanced" dir="t"/>
          </a:scene3d>
          <a:sp3d extrusionH="527050" prstMaterial="matte">
            <a:extrusionClr>
              <a:schemeClr val="accent5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338E53-F799-40E0-AF16-17E6E9465302}"/>
              </a:ext>
            </a:extLst>
          </p:cNvPr>
          <p:cNvSpPr/>
          <p:nvPr/>
        </p:nvSpPr>
        <p:spPr>
          <a:xfrm>
            <a:off x="6010367" y="2455256"/>
            <a:ext cx="749248" cy="749248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obliqueBottomRight">
              <a:rot lat="21299999" lon="0" rev="0"/>
            </a:camera>
            <a:lightRig rig="balanced" dir="t"/>
          </a:scene3d>
          <a:sp3d extrusionH="457200" prstMaterial="matte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8AA8EA-3F81-4B6B-B558-41B6AC1AE61D}"/>
              </a:ext>
            </a:extLst>
          </p:cNvPr>
          <p:cNvSpPr/>
          <p:nvPr/>
        </p:nvSpPr>
        <p:spPr>
          <a:xfrm>
            <a:off x="5356872" y="3208775"/>
            <a:ext cx="749248" cy="749248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bliqueBottomRight"/>
            <a:lightRig rig="balanced" dir="t"/>
          </a:scene3d>
          <a:sp3d extrusionH="508000" prstMaterial="matte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354458-87E2-4B01-AD84-7568ECA2B475}"/>
              </a:ext>
            </a:extLst>
          </p:cNvPr>
          <p:cNvSpPr/>
          <p:nvPr/>
        </p:nvSpPr>
        <p:spPr>
          <a:xfrm>
            <a:off x="5953772" y="5497218"/>
            <a:ext cx="749248" cy="749248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bliqueTopRight"/>
            <a:lightRig rig="balanced" dir="t"/>
          </a:scene3d>
          <a:sp3d extrusionH="558800" prstMaterial="matte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AFD40D-82F5-4CCC-985D-95FE5B3D8B02}"/>
              </a:ext>
            </a:extLst>
          </p:cNvPr>
          <p:cNvSpPr/>
          <p:nvPr/>
        </p:nvSpPr>
        <p:spPr>
          <a:xfrm>
            <a:off x="7093446" y="4877028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4391DF-8494-44C1-B1E8-45D011C26DE3}"/>
              </a:ext>
            </a:extLst>
          </p:cNvPr>
          <p:cNvSpPr txBox="1"/>
          <p:nvPr/>
        </p:nvSpPr>
        <p:spPr>
          <a:xfrm>
            <a:off x="7607723" y="4844678"/>
            <a:ext cx="33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Sổ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liên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lạc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điện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tử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6DD1DF-FF4C-4A36-8B2A-7B3EC9489E53}"/>
              </a:ext>
            </a:extLst>
          </p:cNvPr>
          <p:cNvCxnSpPr>
            <a:stCxn id="28" idx="6"/>
          </p:cNvCxnSpPr>
          <p:nvPr/>
        </p:nvCxnSpPr>
        <p:spPr>
          <a:xfrm>
            <a:off x="7525494" y="5093052"/>
            <a:ext cx="3600000" cy="2612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9">
            <a:extLst>
              <a:ext uri="{FF2B5EF4-FFF2-40B4-BE49-F238E27FC236}">
                <a16:creationId xmlns:a16="http://schemas.microsoft.com/office/drawing/2014/main" id="{FAA98416-0251-41FF-83E8-7B4F922A38F6}"/>
              </a:ext>
            </a:extLst>
          </p:cNvPr>
          <p:cNvSpPr/>
          <p:nvPr/>
        </p:nvSpPr>
        <p:spPr>
          <a:xfrm>
            <a:off x="5583879" y="19334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FA91D8AD-48D1-47C6-ACDD-5D93ABDB20D0}"/>
              </a:ext>
            </a:extLst>
          </p:cNvPr>
          <p:cNvSpPr/>
          <p:nvPr/>
        </p:nvSpPr>
        <p:spPr>
          <a:xfrm>
            <a:off x="7210808" y="1976491"/>
            <a:ext cx="207014" cy="1937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5A2A17D9-45AC-4AFC-9F55-3DD5503274E7}"/>
              </a:ext>
            </a:extLst>
          </p:cNvPr>
          <p:cNvSpPr>
            <a:spLocks noChangeAspect="1"/>
          </p:cNvSpPr>
          <p:nvPr/>
        </p:nvSpPr>
        <p:spPr>
          <a:xfrm>
            <a:off x="5409122" y="5243596"/>
            <a:ext cx="248822" cy="19672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5C30FF-92CC-460F-9A62-81F2306687F1}"/>
              </a:ext>
            </a:extLst>
          </p:cNvPr>
          <p:cNvSpPr/>
          <p:nvPr/>
        </p:nvSpPr>
        <p:spPr>
          <a:xfrm>
            <a:off x="5984967" y="3966556"/>
            <a:ext cx="749248" cy="749248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obliqueBottomRight">
              <a:rot lat="21299999" lon="0" rev="0"/>
            </a:camera>
            <a:lightRig rig="balanced" dir="t"/>
          </a:scene3d>
          <a:sp3d extrusionH="457200" prstMaterial="matte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3C5BDB-988A-4982-9C86-9D61840FDE39}"/>
              </a:ext>
            </a:extLst>
          </p:cNvPr>
          <p:cNvSpPr/>
          <p:nvPr/>
        </p:nvSpPr>
        <p:spPr>
          <a:xfrm>
            <a:off x="5324567" y="4722570"/>
            <a:ext cx="749248" cy="749248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perspectiveLeft"/>
            <a:lightRig rig="balanced" dir="t"/>
          </a:scene3d>
          <a:sp3d extrusionH="508000" prstMaterial="matte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8C1C91E-31BC-41FF-8489-6551CFE23DBA}"/>
              </a:ext>
            </a:extLst>
          </p:cNvPr>
          <p:cNvSpPr/>
          <p:nvPr/>
        </p:nvSpPr>
        <p:spPr>
          <a:xfrm>
            <a:off x="4695081" y="5612021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2F3DDF-4E43-41E4-ABBF-FD85A170C4A5}"/>
              </a:ext>
            </a:extLst>
          </p:cNvPr>
          <p:cNvSpPr txBox="1"/>
          <p:nvPr/>
        </p:nvSpPr>
        <p:spPr>
          <a:xfrm>
            <a:off x="1253047" y="5551046"/>
            <a:ext cx="33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Báo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A1CD87-70F1-4BE7-9C12-FC6812B60699}"/>
              </a:ext>
            </a:extLst>
          </p:cNvPr>
          <p:cNvCxnSpPr>
            <a:cxnSpLocks/>
          </p:cNvCxnSpPr>
          <p:nvPr/>
        </p:nvCxnSpPr>
        <p:spPr>
          <a:xfrm>
            <a:off x="1109911" y="5828045"/>
            <a:ext cx="3600000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 Same Side Corner Rectangle 8">
            <a:extLst>
              <a:ext uri="{FF2B5EF4-FFF2-40B4-BE49-F238E27FC236}">
                <a16:creationId xmlns:a16="http://schemas.microsoft.com/office/drawing/2014/main" id="{D3D96CD8-4C62-4BEE-AADF-C3E5B8996375}"/>
              </a:ext>
            </a:extLst>
          </p:cNvPr>
          <p:cNvSpPr/>
          <p:nvPr/>
        </p:nvSpPr>
        <p:spPr>
          <a:xfrm>
            <a:off x="6197601" y="2679700"/>
            <a:ext cx="393700" cy="39733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6" name="Round Same Side Corner Rectangle 8">
            <a:extLst>
              <a:ext uri="{FF2B5EF4-FFF2-40B4-BE49-F238E27FC236}">
                <a16:creationId xmlns:a16="http://schemas.microsoft.com/office/drawing/2014/main" id="{31484917-C78D-48C6-9997-175D40D72C2A}"/>
              </a:ext>
            </a:extLst>
          </p:cNvPr>
          <p:cNvSpPr/>
          <p:nvPr/>
        </p:nvSpPr>
        <p:spPr>
          <a:xfrm>
            <a:off x="4825999" y="2768600"/>
            <a:ext cx="190501" cy="20683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7" name="Parallelogram 30">
            <a:extLst>
              <a:ext uri="{FF2B5EF4-FFF2-40B4-BE49-F238E27FC236}">
                <a16:creationId xmlns:a16="http://schemas.microsoft.com/office/drawing/2014/main" id="{3D41DA1A-3263-4E4A-9682-B55C62592B2C}"/>
              </a:ext>
            </a:extLst>
          </p:cNvPr>
          <p:cNvSpPr/>
          <p:nvPr/>
        </p:nvSpPr>
        <p:spPr>
          <a:xfrm flipH="1">
            <a:off x="5524500" y="3416300"/>
            <a:ext cx="393700" cy="427816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30">
            <a:extLst>
              <a:ext uri="{FF2B5EF4-FFF2-40B4-BE49-F238E27FC236}">
                <a16:creationId xmlns:a16="http://schemas.microsoft.com/office/drawing/2014/main" id="{BD794E7F-F01F-4569-A333-0D51D3790475}"/>
              </a:ext>
            </a:extLst>
          </p:cNvPr>
          <p:cNvSpPr/>
          <p:nvPr/>
        </p:nvSpPr>
        <p:spPr>
          <a:xfrm flipH="1">
            <a:off x="7207250" y="3556000"/>
            <a:ext cx="215900" cy="22860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Parallelogram 15">
            <a:extLst>
              <a:ext uri="{FF2B5EF4-FFF2-40B4-BE49-F238E27FC236}">
                <a16:creationId xmlns:a16="http://schemas.microsoft.com/office/drawing/2014/main" id="{BAE32670-C4E8-4AA1-8A5F-82AF7D955CC2}"/>
              </a:ext>
            </a:extLst>
          </p:cNvPr>
          <p:cNvSpPr/>
          <p:nvPr/>
        </p:nvSpPr>
        <p:spPr>
          <a:xfrm rot="16200000">
            <a:off x="6140767" y="4108136"/>
            <a:ext cx="447484" cy="562412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Parallelogram 15">
            <a:extLst>
              <a:ext uri="{FF2B5EF4-FFF2-40B4-BE49-F238E27FC236}">
                <a16:creationId xmlns:a16="http://schemas.microsoft.com/office/drawing/2014/main" id="{A968C859-E757-4D09-824C-98EF7A144E3C}"/>
              </a:ext>
            </a:extLst>
          </p:cNvPr>
          <p:cNvSpPr/>
          <p:nvPr/>
        </p:nvSpPr>
        <p:spPr>
          <a:xfrm rot="16200000">
            <a:off x="4773711" y="4103591"/>
            <a:ext cx="269684" cy="317502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Isosceles Triangle 51">
            <a:extLst>
              <a:ext uri="{FF2B5EF4-FFF2-40B4-BE49-F238E27FC236}">
                <a16:creationId xmlns:a16="http://schemas.microsoft.com/office/drawing/2014/main" id="{A7AA8686-394B-4644-BDA7-59DF2DBEF8CF}"/>
              </a:ext>
            </a:extLst>
          </p:cNvPr>
          <p:cNvSpPr/>
          <p:nvPr/>
        </p:nvSpPr>
        <p:spPr>
          <a:xfrm>
            <a:off x="5451116" y="49281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Isosceles Triangle 51">
            <a:extLst>
              <a:ext uri="{FF2B5EF4-FFF2-40B4-BE49-F238E27FC236}">
                <a16:creationId xmlns:a16="http://schemas.microsoft.com/office/drawing/2014/main" id="{6FDDFA2A-18CE-4E27-BA3D-6A98D04821D7}"/>
              </a:ext>
            </a:extLst>
          </p:cNvPr>
          <p:cNvSpPr/>
          <p:nvPr/>
        </p:nvSpPr>
        <p:spPr>
          <a:xfrm>
            <a:off x="7175499" y="5016500"/>
            <a:ext cx="266701" cy="158750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Rectangle 7">
            <a:extLst>
              <a:ext uri="{FF2B5EF4-FFF2-40B4-BE49-F238E27FC236}">
                <a16:creationId xmlns:a16="http://schemas.microsoft.com/office/drawing/2014/main" id="{D193E86E-DEA7-4567-A57E-0FC16EA13AE0}"/>
              </a:ext>
            </a:extLst>
          </p:cNvPr>
          <p:cNvSpPr/>
          <p:nvPr/>
        </p:nvSpPr>
        <p:spPr>
          <a:xfrm>
            <a:off x="6118974" y="56335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Rectangle 7">
            <a:extLst>
              <a:ext uri="{FF2B5EF4-FFF2-40B4-BE49-F238E27FC236}">
                <a16:creationId xmlns:a16="http://schemas.microsoft.com/office/drawing/2014/main" id="{17F651BF-D571-4DD5-9A74-D812AC33957E}"/>
              </a:ext>
            </a:extLst>
          </p:cNvPr>
          <p:cNvSpPr/>
          <p:nvPr/>
        </p:nvSpPr>
        <p:spPr>
          <a:xfrm>
            <a:off x="4794251" y="5727700"/>
            <a:ext cx="228600" cy="19958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832B47-3C10-41A4-8CC1-172FDF10C2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3600000">
            <a:off x="799070" y="1223317"/>
            <a:ext cx="5441094" cy="4721980"/>
          </a:xfrm>
        </p:spPr>
      </p:sp>
      <p:sp>
        <p:nvSpPr>
          <p:cNvPr id="3" name="이등변 삼각형 1">
            <a:extLst>
              <a:ext uri="{FF2B5EF4-FFF2-40B4-BE49-F238E27FC236}">
                <a16:creationId xmlns:a16="http://schemas.microsoft.com/office/drawing/2014/main" id="{5C904BCA-AD51-46D9-9C35-488AF2A352F9}"/>
              </a:ext>
            </a:extLst>
          </p:cNvPr>
          <p:cNvSpPr/>
          <p:nvPr/>
        </p:nvSpPr>
        <p:spPr>
          <a:xfrm>
            <a:off x="2812889" y="445695"/>
            <a:ext cx="3263499" cy="2813361"/>
          </a:xfrm>
          <a:prstGeom prst="triangl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903E154-8E4F-4CC1-8BAE-1F05CE753D9A}"/>
              </a:ext>
            </a:extLst>
          </p:cNvPr>
          <p:cNvSpPr txBox="1">
            <a:spLocks/>
          </p:cNvSpPr>
          <p:nvPr/>
        </p:nvSpPr>
        <p:spPr>
          <a:xfrm>
            <a:off x="5691392" y="7146"/>
            <a:ext cx="6195808" cy="240548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Đăng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ký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-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Quản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lý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học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phí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157B96-CAA7-4E60-9C80-9A544F326D52}"/>
              </a:ext>
            </a:extLst>
          </p:cNvPr>
          <p:cNvSpPr txBox="1"/>
          <p:nvPr/>
        </p:nvSpPr>
        <p:spPr>
          <a:xfrm>
            <a:off x="6237027" y="4169513"/>
            <a:ext cx="5954972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altLang="ko-KR" sz="1400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Học viên có thể Đăng ký từ xa qua Internet hoặc tại Trung tâm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altLang="ko-KR" sz="1400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Quản lý Danh sách Đăng ký theo thời gian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altLang="ko-KR" sz="1400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Tìm kiếm thông tin Đăng ký theo mã, tên học viên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altLang="ko-KR" sz="1400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Hiển thị </a:t>
            </a:r>
            <a:r>
              <a:rPr lang="en-US" altLang="ko-KR" sz="1400" dirty="0" err="1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trực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quan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Thời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khóa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biểu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lịch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học</a:t>
            </a:r>
            <a:endParaRPr lang="vi-VN" altLang="ko-KR" sz="1400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altLang="ko-KR" sz="1400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Các chương trình khuyến mãi, giảm giá học phí khi đóng theo Khóa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altLang="ko-KR" sz="1400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Học viên có thể đóng học phí linh động </a:t>
            </a:r>
            <a:r>
              <a:rPr lang="en-US" altLang="ko-KR" sz="1400" dirty="0" err="1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dựa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thuật toán tự động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FE8D4F5A-E6E8-4269-9AC1-8D2DA979A5DA}"/>
              </a:ext>
            </a:extLst>
          </p:cNvPr>
          <p:cNvSpPr/>
          <p:nvPr/>
        </p:nvSpPr>
        <p:spPr>
          <a:xfrm>
            <a:off x="4026089" y="2042645"/>
            <a:ext cx="846161" cy="86432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832B47-3C10-41A4-8CC1-172FDF10C2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7200000">
            <a:off x="799070" y="1223317"/>
            <a:ext cx="5441094" cy="4721980"/>
          </a:xfrm>
        </p:spPr>
      </p:sp>
      <p:sp>
        <p:nvSpPr>
          <p:cNvPr id="3" name="이등변 삼각형 1">
            <a:extLst>
              <a:ext uri="{FF2B5EF4-FFF2-40B4-BE49-F238E27FC236}">
                <a16:creationId xmlns:a16="http://schemas.microsoft.com/office/drawing/2014/main" id="{5C904BCA-AD51-46D9-9C35-488AF2A352F9}"/>
              </a:ext>
            </a:extLst>
          </p:cNvPr>
          <p:cNvSpPr/>
          <p:nvPr/>
        </p:nvSpPr>
        <p:spPr>
          <a:xfrm rot="3600000">
            <a:off x="3822826" y="2124367"/>
            <a:ext cx="3263499" cy="2813361"/>
          </a:xfrm>
          <a:prstGeom prst="triangl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903E154-8E4F-4CC1-8BAE-1F05CE753D9A}"/>
              </a:ext>
            </a:extLst>
          </p:cNvPr>
          <p:cNvSpPr txBox="1">
            <a:spLocks/>
          </p:cNvSpPr>
          <p:nvPr/>
        </p:nvSpPr>
        <p:spPr>
          <a:xfrm>
            <a:off x="5759632" y="-6495"/>
            <a:ext cx="6168511" cy="201271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Học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Viên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-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Giáo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viên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157B96-CAA7-4E60-9C80-9A544F326D52}"/>
              </a:ext>
            </a:extLst>
          </p:cNvPr>
          <p:cNvSpPr txBox="1"/>
          <p:nvPr/>
        </p:nvSpPr>
        <p:spPr>
          <a:xfrm>
            <a:off x="7410733" y="4169513"/>
            <a:ext cx="4781265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Quản lý Thông tin Học viên, Giáo viên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Thời khóa biểu học tập của Học viên</a:t>
            </a:r>
            <a:endParaRPr lang="en-US" sz="1400" i="0" dirty="0"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Lịch giảng dạy của Giáo viên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Thông tin</a:t>
            </a:r>
            <a:r>
              <a:rPr lang="en-US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 – </a:t>
            </a:r>
            <a:r>
              <a:rPr lang="en-US" sz="1400" i="0" dirty="0" err="1">
                <a:solidFill>
                  <a:schemeClr val="tx2">
                    <a:lumMod val="50000"/>
                  </a:schemeClr>
                </a:solidFill>
                <a:effectLst/>
              </a:rPr>
              <a:t>Lịch</a:t>
            </a:r>
            <a:r>
              <a:rPr lang="en-US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i="0" dirty="0" err="1">
                <a:solidFill>
                  <a:schemeClr val="tx2">
                    <a:lumMod val="50000"/>
                  </a:schemeClr>
                </a:solidFill>
                <a:effectLst/>
              </a:rPr>
              <a:t>s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ử</a:t>
            </a:r>
            <a:r>
              <a:rPr lang="vi-VN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 học tập</a:t>
            </a:r>
            <a:r>
              <a:rPr lang="en-US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vi-VN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của Học viên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Thông tin </a:t>
            </a:r>
            <a:r>
              <a:rPr lang="en-US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– </a:t>
            </a:r>
            <a:r>
              <a:rPr lang="en-US" sz="1400" i="0" dirty="0" err="1">
                <a:solidFill>
                  <a:schemeClr val="tx2">
                    <a:lumMod val="50000"/>
                  </a:schemeClr>
                </a:solidFill>
                <a:effectLst/>
              </a:rPr>
              <a:t>Lịch</a:t>
            </a:r>
            <a:r>
              <a:rPr lang="en-US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i="0" dirty="0" err="1">
                <a:solidFill>
                  <a:schemeClr val="tx2">
                    <a:lumMod val="50000"/>
                  </a:schemeClr>
                </a:solidFill>
                <a:effectLst/>
              </a:rPr>
              <a:t>s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ử</a:t>
            </a:r>
            <a:r>
              <a:rPr lang="vi-VN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 giảng dạy của Giáo viên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Điểm danh việc lên lớp của Học viên, Giáo viên</a:t>
            </a:r>
          </a:p>
        </p:txBody>
      </p:sp>
      <p:sp>
        <p:nvSpPr>
          <p:cNvPr id="6" name="Round Same Side Corner Rectangle 8">
            <a:extLst>
              <a:ext uri="{FF2B5EF4-FFF2-40B4-BE49-F238E27FC236}">
                <a16:creationId xmlns:a16="http://schemas.microsoft.com/office/drawing/2014/main" id="{D44D41D0-571E-4AC0-A702-0977C611818A}"/>
              </a:ext>
            </a:extLst>
          </p:cNvPr>
          <p:cNvSpPr/>
          <p:nvPr/>
        </p:nvSpPr>
        <p:spPr>
          <a:xfrm>
            <a:off x="4696347" y="3184667"/>
            <a:ext cx="817348" cy="86871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3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832B47-3C10-41A4-8CC1-172FDF10C2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10800000">
            <a:off x="799070" y="1223317"/>
            <a:ext cx="5441094" cy="4721980"/>
          </a:xfrm>
        </p:spPr>
      </p:sp>
      <p:sp>
        <p:nvSpPr>
          <p:cNvPr id="3" name="이등변 삼각형 1">
            <a:extLst>
              <a:ext uri="{FF2B5EF4-FFF2-40B4-BE49-F238E27FC236}">
                <a16:creationId xmlns:a16="http://schemas.microsoft.com/office/drawing/2014/main" id="{5C904BCA-AD51-46D9-9C35-488AF2A352F9}"/>
              </a:ext>
            </a:extLst>
          </p:cNvPr>
          <p:cNvSpPr/>
          <p:nvPr/>
        </p:nvSpPr>
        <p:spPr>
          <a:xfrm rot="7200000">
            <a:off x="2935722" y="3843986"/>
            <a:ext cx="3263499" cy="2813361"/>
          </a:xfrm>
          <a:prstGeom prst="triangl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903E154-8E4F-4CC1-8BAE-1F05CE753D9A}"/>
              </a:ext>
            </a:extLst>
          </p:cNvPr>
          <p:cNvSpPr txBox="1">
            <a:spLocks/>
          </p:cNvSpPr>
          <p:nvPr/>
        </p:nvSpPr>
        <p:spPr>
          <a:xfrm>
            <a:off x="5691392" y="7147"/>
            <a:ext cx="6500608" cy="205366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Quản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lý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Lớp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học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–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Khóa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học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157B96-CAA7-4E60-9C80-9A544F326D52}"/>
              </a:ext>
            </a:extLst>
          </p:cNvPr>
          <p:cNvSpPr txBox="1"/>
          <p:nvPr/>
        </p:nvSpPr>
        <p:spPr>
          <a:xfrm>
            <a:off x="6509984" y="4410854"/>
            <a:ext cx="5777550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Thời khóa biểu cho các Lớp đang diễn ra </a:t>
            </a:r>
            <a:r>
              <a:rPr lang="en-US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-</a:t>
            </a:r>
            <a:r>
              <a:rPr lang="vi-VN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 chuẩn bị khai giảng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Quản lý và thiết lập Lớp học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i="0" dirty="0" err="1">
                <a:solidFill>
                  <a:schemeClr val="tx2">
                    <a:lumMod val="50000"/>
                  </a:schemeClr>
                </a:solidFill>
                <a:effectLst/>
              </a:rPr>
              <a:t>Thay</a:t>
            </a:r>
            <a:r>
              <a:rPr lang="en-US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i="0" dirty="0" err="1">
                <a:solidFill>
                  <a:schemeClr val="tx2">
                    <a:lumMod val="50000"/>
                  </a:schemeClr>
                </a:solidFill>
                <a:effectLst/>
              </a:rPr>
              <a:t>đổi</a:t>
            </a:r>
            <a:r>
              <a:rPr lang="en-US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i="0" dirty="0" err="1">
                <a:solidFill>
                  <a:schemeClr val="tx2">
                    <a:lumMod val="50000"/>
                  </a:schemeClr>
                </a:solidFill>
                <a:effectLst/>
              </a:rPr>
              <a:t>linh</a:t>
            </a:r>
            <a:r>
              <a:rPr lang="en-US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i="0" dirty="0" err="1">
                <a:solidFill>
                  <a:schemeClr val="tx2">
                    <a:lumMod val="50000"/>
                  </a:schemeClr>
                </a:solidFill>
                <a:effectLst/>
              </a:rPr>
              <a:t>hoạt</a:t>
            </a:r>
            <a:r>
              <a:rPr lang="en-US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i="0" dirty="0" err="1">
                <a:solidFill>
                  <a:schemeClr val="tx2">
                    <a:lumMod val="50000"/>
                  </a:schemeClr>
                </a:solidFill>
                <a:effectLst/>
              </a:rPr>
              <a:t>thông</a:t>
            </a:r>
            <a:r>
              <a:rPr lang="en-US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 tin </a:t>
            </a:r>
            <a:r>
              <a:rPr lang="en-US" sz="1400" i="0" dirty="0" err="1">
                <a:solidFill>
                  <a:schemeClr val="tx2">
                    <a:lumMod val="50000"/>
                  </a:schemeClr>
                </a:solidFill>
                <a:effectLst/>
              </a:rPr>
              <a:t>L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ớp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học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–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Thời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khóa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biểu</a:t>
            </a:r>
            <a:endParaRPr lang="vi-VN" sz="1400" i="0" dirty="0"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T</a:t>
            </a:r>
            <a:r>
              <a:rPr lang="vi-VN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hiết kế linh hoạt việc chọn/thay đổi Giáo viên, Phòng học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M</a:t>
            </a:r>
            <a:r>
              <a:rPr lang="vi-VN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ột số tính năng khác</a:t>
            </a:r>
          </a:p>
        </p:txBody>
      </p:sp>
      <p:sp>
        <p:nvSpPr>
          <p:cNvPr id="7" name="Parallelogram 30">
            <a:extLst>
              <a:ext uri="{FF2B5EF4-FFF2-40B4-BE49-F238E27FC236}">
                <a16:creationId xmlns:a16="http://schemas.microsoft.com/office/drawing/2014/main" id="{428E0254-FD14-46EC-8167-010835136AC7}"/>
              </a:ext>
            </a:extLst>
          </p:cNvPr>
          <p:cNvSpPr/>
          <p:nvPr/>
        </p:nvSpPr>
        <p:spPr>
          <a:xfrm flipH="1">
            <a:off x="3722996" y="4804012"/>
            <a:ext cx="876300" cy="950791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67182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832B47-3C10-41A4-8CC1-172FDF10C2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14400000">
            <a:off x="799070" y="1223317"/>
            <a:ext cx="5441094" cy="4721980"/>
          </a:xfrm>
        </p:spPr>
      </p:sp>
      <p:sp>
        <p:nvSpPr>
          <p:cNvPr id="3" name="이등변 삼각형 1">
            <a:extLst>
              <a:ext uri="{FF2B5EF4-FFF2-40B4-BE49-F238E27FC236}">
                <a16:creationId xmlns:a16="http://schemas.microsoft.com/office/drawing/2014/main" id="{5C904BCA-AD51-46D9-9C35-488AF2A352F9}"/>
              </a:ext>
            </a:extLst>
          </p:cNvPr>
          <p:cNvSpPr/>
          <p:nvPr/>
        </p:nvSpPr>
        <p:spPr>
          <a:xfrm rot="10800000">
            <a:off x="970444" y="3898577"/>
            <a:ext cx="3263499" cy="2813361"/>
          </a:xfrm>
          <a:prstGeom prst="triangl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903E154-8E4F-4CC1-8BAE-1F05CE753D9A}"/>
              </a:ext>
            </a:extLst>
          </p:cNvPr>
          <p:cNvSpPr txBox="1">
            <a:spLocks/>
          </p:cNvSpPr>
          <p:nvPr/>
        </p:nvSpPr>
        <p:spPr>
          <a:xfrm>
            <a:off x="5691392" y="-6500"/>
            <a:ext cx="6168512" cy="219013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Quản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lý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Giáo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vụ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157B96-CAA7-4E60-9C80-9A544F326D52}"/>
              </a:ext>
            </a:extLst>
          </p:cNvPr>
          <p:cNvSpPr txBox="1"/>
          <p:nvPr/>
        </p:nvSpPr>
        <p:spPr>
          <a:xfrm>
            <a:off x="6687403" y="4410854"/>
            <a:ext cx="5240740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 2" panose="05020102010507070707" pitchFamily="18" charset="2"/>
              <a:buChar char=""/>
            </a:pPr>
            <a:r>
              <a:rPr lang="en-US" sz="1400" i="0" dirty="0" err="1">
                <a:solidFill>
                  <a:schemeClr val="tx2">
                    <a:lumMod val="50000"/>
                  </a:schemeClr>
                </a:solidFill>
                <a:effectLst/>
              </a:rPr>
              <a:t>Hỗ</a:t>
            </a:r>
            <a:r>
              <a:rPr lang="en-US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i="0" dirty="0" err="1">
                <a:solidFill>
                  <a:schemeClr val="tx2">
                    <a:lumMod val="50000"/>
                  </a:schemeClr>
                </a:solidFill>
                <a:effectLst/>
              </a:rPr>
              <a:t>tr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ợ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linh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hoạt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việc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t</a:t>
            </a:r>
            <a:r>
              <a:rPr lang="vi-VN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hanh toán lương</a:t>
            </a:r>
          </a:p>
          <a:p>
            <a:pPr marL="285750" indent="-285750" algn="l">
              <a:lnSpc>
                <a:spcPct val="150000"/>
              </a:lnSpc>
              <a:buFont typeface="Wingdings 2" panose="05020102010507070707" pitchFamily="18" charset="2"/>
              <a:buChar char=""/>
            </a:pPr>
            <a:r>
              <a:rPr lang="vi-VN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Cập nhật thông tin liên quan đến Học viên, Giáo viên</a:t>
            </a:r>
          </a:p>
          <a:p>
            <a:pPr marL="285750" indent="-285750" algn="l">
              <a:lnSpc>
                <a:spcPct val="150000"/>
              </a:lnSpc>
              <a:buFont typeface="Wingdings 2" panose="05020102010507070707" pitchFamily="18" charset="2"/>
              <a:buChar char=""/>
            </a:pPr>
            <a:r>
              <a:rPr lang="vi-VN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Thống kê thông tin Khóa học</a:t>
            </a:r>
            <a:r>
              <a:rPr lang="en-US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: t</a:t>
            </a:r>
            <a:r>
              <a:rPr lang="vi-VN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hời lượng học tập, giảng dạy</a:t>
            </a:r>
          </a:p>
          <a:p>
            <a:pPr marL="285750" indent="-285750" algn="l">
              <a:lnSpc>
                <a:spcPct val="150000"/>
              </a:lnSpc>
              <a:buFont typeface="Wingdings 2" panose="05020102010507070707" pitchFamily="18" charset="2"/>
              <a:buChar char=""/>
            </a:pPr>
            <a:r>
              <a:rPr lang="en-US" sz="1400" i="0" dirty="0" err="1">
                <a:solidFill>
                  <a:schemeClr val="tx2">
                    <a:lumMod val="50000"/>
                  </a:schemeClr>
                </a:solidFill>
                <a:effectLst/>
              </a:rPr>
              <a:t>Hỗ</a:t>
            </a:r>
            <a:r>
              <a:rPr lang="en-US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i="0" dirty="0" err="1">
                <a:solidFill>
                  <a:schemeClr val="tx2">
                    <a:lumMod val="50000"/>
                  </a:schemeClr>
                </a:solidFill>
                <a:effectLst/>
              </a:rPr>
              <a:t>tr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ợ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gửi</a:t>
            </a:r>
            <a:r>
              <a:rPr lang="vi-VN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 email đến Học viên</a:t>
            </a:r>
            <a:r>
              <a:rPr lang="en-US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i="0" dirty="0" err="1">
                <a:solidFill>
                  <a:schemeClr val="tx2">
                    <a:lumMod val="50000"/>
                  </a:schemeClr>
                </a:solidFill>
                <a:effectLst/>
              </a:rPr>
              <a:t>Phụ</a:t>
            </a:r>
            <a:r>
              <a:rPr lang="en-US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i="0" dirty="0" err="1">
                <a:solidFill>
                  <a:schemeClr val="tx2">
                    <a:lumMod val="50000"/>
                  </a:schemeClr>
                </a:solidFill>
                <a:effectLst/>
              </a:rPr>
              <a:t>huynh</a:t>
            </a:r>
            <a:r>
              <a:rPr lang="vi-VN" sz="1400" i="0" dirty="0">
                <a:solidFill>
                  <a:schemeClr val="tx2">
                    <a:lumMod val="50000"/>
                  </a:schemeClr>
                </a:solidFill>
                <a:effectLst/>
              </a:rPr>
              <a:t>, Giáo viên</a:t>
            </a:r>
          </a:p>
        </p:txBody>
      </p:sp>
      <p:sp>
        <p:nvSpPr>
          <p:cNvPr id="9" name="Parallelogram 15">
            <a:extLst>
              <a:ext uri="{FF2B5EF4-FFF2-40B4-BE49-F238E27FC236}">
                <a16:creationId xmlns:a16="http://schemas.microsoft.com/office/drawing/2014/main" id="{C497D772-BA4A-47A5-8B26-2D690AD1E611}"/>
              </a:ext>
            </a:extLst>
          </p:cNvPr>
          <p:cNvSpPr/>
          <p:nvPr/>
        </p:nvSpPr>
        <p:spPr>
          <a:xfrm rot="16200000">
            <a:off x="2203830" y="4087221"/>
            <a:ext cx="884072" cy="1095420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2244745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625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Unicode MS</vt:lpstr>
      <vt:lpstr>Calibri</vt:lpstr>
      <vt:lpstr>Roboto</vt:lpstr>
      <vt:lpstr>Symbol</vt:lpstr>
      <vt:lpstr>Wingdings</vt:lpstr>
      <vt:lpstr>Wingdings 2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Tuyen Nguyen</cp:lastModifiedBy>
  <cp:revision>152</cp:revision>
  <dcterms:created xsi:type="dcterms:W3CDTF">2019-01-14T06:35:35Z</dcterms:created>
  <dcterms:modified xsi:type="dcterms:W3CDTF">2020-06-10T08:06:39Z</dcterms:modified>
</cp:coreProperties>
</file>