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ore Bandi Face" panose="020B0604020202020204" charset="-127"/>
      <p:regular r:id="rId13"/>
    </p:embeddedFont>
    <p:embeddedFont>
      <p:font typeface="Calibri" panose="020F0502020204030204" pitchFamily="34" charset="0"/>
      <p:regular r:id="rId14"/>
      <p:bold r:id="rId15"/>
      <p:italic r:id="rId16"/>
      <p:boldItalic r:id="rId17"/>
    </p:embeddedFont>
    <p:embeddedFont>
      <p:font typeface="Dancing Script" panose="020B0604020202020204" charset="0"/>
      <p:regular r:id="rId18"/>
    </p:embeddedFont>
    <p:embeddedFont>
      <p:font typeface="Was DokrakNP"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2.sv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image" Target="../media/image5.png"/><Relationship Id="rId5" Type="http://schemas.openxmlformats.org/officeDocument/2006/relationships/image" Target="../media/image13.sv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4.sv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4.sv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933475" y="578924"/>
            <a:ext cx="14421051" cy="8469090"/>
          </a:xfrm>
          <a:custGeom>
            <a:avLst/>
            <a:gdLst/>
            <a:ahLst/>
            <a:cxnLst/>
            <a:rect l="l" t="t" r="r" b="b"/>
            <a:pathLst>
              <a:path w="14421051" h="8469090">
                <a:moveTo>
                  <a:pt x="0" y="0"/>
                </a:moveTo>
                <a:lnTo>
                  <a:pt x="14421050" y="0"/>
                </a:lnTo>
                <a:lnTo>
                  <a:pt x="14421050" y="8469090"/>
                </a:lnTo>
                <a:lnTo>
                  <a:pt x="0" y="8469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3380049">
            <a:off x="12933412" y="6878908"/>
            <a:ext cx="1314997" cy="929847"/>
            <a:chOff x="0" y="0"/>
            <a:chExt cx="319104" cy="225641"/>
          </a:xfrm>
        </p:grpSpPr>
        <p:sp>
          <p:nvSpPr>
            <p:cNvPr id="5" name="Freeform 5"/>
            <p:cNvSpPr/>
            <p:nvPr/>
          </p:nvSpPr>
          <p:spPr>
            <a:xfrm>
              <a:off x="138253" y="0"/>
              <a:ext cx="42597" cy="225641"/>
            </a:xfrm>
            <a:custGeom>
              <a:avLst/>
              <a:gdLst/>
              <a:ahLst/>
              <a:cxnLst/>
              <a:rect l="l" t="t" r="r" b="b"/>
              <a:pathLst>
                <a:path w="42597" h="225641">
                  <a:moveTo>
                    <a:pt x="21299" y="0"/>
                  </a:moveTo>
                  <a:lnTo>
                    <a:pt x="21299" y="0"/>
                  </a:lnTo>
                  <a:cubicBezTo>
                    <a:pt x="42598" y="73706"/>
                    <a:pt x="42598" y="151935"/>
                    <a:pt x="21299" y="225641"/>
                  </a:cubicBezTo>
                  <a:cubicBezTo>
                    <a:pt x="0" y="151935"/>
                    <a:pt x="0" y="73706"/>
                    <a:pt x="21299" y="0"/>
                  </a:cubicBezTo>
                  <a:close/>
                </a:path>
              </a:pathLst>
            </a:custGeom>
            <a:solidFill>
              <a:srgbClr val="DAC39B"/>
            </a:solidFill>
          </p:spPr>
        </p:sp>
        <p:sp>
          <p:nvSpPr>
            <p:cNvPr id="6" name="TextBox 6"/>
            <p:cNvSpPr txBox="1"/>
            <p:nvPr/>
          </p:nvSpPr>
          <p:spPr>
            <a:xfrm>
              <a:off x="76200" y="19050"/>
              <a:ext cx="660400" cy="717550"/>
            </a:xfrm>
            <a:prstGeom prst="rect">
              <a:avLst/>
            </a:prstGeom>
          </p:spPr>
          <p:txBody>
            <a:bodyPr lIns="50800" tIns="50800" rIns="50800" bIns="50800" rtlCol="0" anchor="ctr"/>
            <a:lstStyle/>
            <a:p>
              <a:pPr algn="ctr">
                <a:lnSpc>
                  <a:spcPts val="3499"/>
                </a:lnSpc>
              </a:pPr>
              <a:endParaRPr/>
            </a:p>
          </p:txBody>
        </p:sp>
      </p:grpSp>
      <p:grpSp>
        <p:nvGrpSpPr>
          <p:cNvPr id="7" name="Group 7"/>
          <p:cNvGrpSpPr/>
          <p:nvPr/>
        </p:nvGrpSpPr>
        <p:grpSpPr>
          <a:xfrm rot="6781467">
            <a:off x="14528257" y="6216568"/>
            <a:ext cx="1314997" cy="1044561"/>
            <a:chOff x="0" y="0"/>
            <a:chExt cx="319104" cy="253479"/>
          </a:xfrm>
        </p:grpSpPr>
        <p:sp>
          <p:nvSpPr>
            <p:cNvPr id="8" name="Freeform 8"/>
            <p:cNvSpPr/>
            <p:nvPr/>
          </p:nvSpPr>
          <p:spPr>
            <a:xfrm>
              <a:off x="132528" y="0"/>
              <a:ext cx="54047" cy="253479"/>
            </a:xfrm>
            <a:custGeom>
              <a:avLst/>
              <a:gdLst/>
              <a:ahLst/>
              <a:cxnLst/>
              <a:rect l="l" t="t" r="r" b="b"/>
              <a:pathLst>
                <a:path w="54047" h="253479">
                  <a:moveTo>
                    <a:pt x="27024" y="0"/>
                  </a:moveTo>
                  <a:lnTo>
                    <a:pt x="27024" y="0"/>
                  </a:lnTo>
                  <a:cubicBezTo>
                    <a:pt x="54048" y="82332"/>
                    <a:pt x="54048" y="171146"/>
                    <a:pt x="27024" y="253479"/>
                  </a:cubicBezTo>
                  <a:cubicBezTo>
                    <a:pt x="0" y="171146"/>
                    <a:pt x="0" y="82332"/>
                    <a:pt x="27024" y="0"/>
                  </a:cubicBezTo>
                  <a:close/>
                </a:path>
              </a:pathLst>
            </a:custGeom>
            <a:solidFill>
              <a:srgbClr val="DAC39B"/>
            </a:solidFill>
          </p:spPr>
        </p:sp>
        <p:sp>
          <p:nvSpPr>
            <p:cNvPr id="9" name="TextBox 9"/>
            <p:cNvSpPr txBox="1"/>
            <p:nvPr/>
          </p:nvSpPr>
          <p:spPr>
            <a:xfrm>
              <a:off x="76200" y="19050"/>
              <a:ext cx="660400" cy="717550"/>
            </a:xfrm>
            <a:prstGeom prst="rect">
              <a:avLst/>
            </a:prstGeom>
          </p:spPr>
          <p:txBody>
            <a:bodyPr lIns="50800" tIns="50800" rIns="50800" bIns="50800" rtlCol="0" anchor="ctr"/>
            <a:lstStyle/>
            <a:p>
              <a:pPr algn="ctr">
                <a:lnSpc>
                  <a:spcPts val="3499"/>
                </a:lnSpc>
              </a:pPr>
              <a:endParaRPr/>
            </a:p>
          </p:txBody>
        </p:sp>
      </p:grpSp>
      <p:sp>
        <p:nvSpPr>
          <p:cNvPr id="10" name="TextBox 10"/>
          <p:cNvSpPr txBox="1"/>
          <p:nvPr/>
        </p:nvSpPr>
        <p:spPr>
          <a:xfrm>
            <a:off x="3129002" y="3216166"/>
            <a:ext cx="12654052" cy="2813607"/>
          </a:xfrm>
          <a:prstGeom prst="rect">
            <a:avLst/>
          </a:prstGeom>
        </p:spPr>
        <p:txBody>
          <a:bodyPr lIns="0" tIns="0" rIns="0" bIns="0" rtlCol="0" anchor="t">
            <a:spAutoFit/>
          </a:bodyPr>
          <a:lstStyle/>
          <a:p>
            <a:pPr algn="ctr">
              <a:lnSpc>
                <a:spcPts val="22369"/>
              </a:lnSpc>
            </a:pPr>
            <a:r>
              <a:rPr lang="en-US" sz="15978">
                <a:solidFill>
                  <a:srgbClr val="B3775D"/>
                </a:solidFill>
                <a:latin typeface="Was DokrakNP"/>
              </a:rPr>
              <a:t>EasyFly</a:t>
            </a:r>
          </a:p>
        </p:txBody>
      </p:sp>
      <p:sp>
        <p:nvSpPr>
          <p:cNvPr id="11" name="TextBox 11"/>
          <p:cNvSpPr txBox="1"/>
          <p:nvPr/>
        </p:nvSpPr>
        <p:spPr>
          <a:xfrm>
            <a:off x="7212100" y="6110251"/>
            <a:ext cx="7593424" cy="771525"/>
          </a:xfrm>
          <a:prstGeom prst="rect">
            <a:avLst/>
          </a:prstGeom>
        </p:spPr>
        <p:txBody>
          <a:bodyPr lIns="0" tIns="0" rIns="0" bIns="0" rtlCol="0" anchor="t">
            <a:spAutoFit/>
          </a:bodyPr>
          <a:lstStyle/>
          <a:p>
            <a:pPr>
              <a:lnSpc>
                <a:spcPts val="6299"/>
              </a:lnSpc>
            </a:pPr>
            <a:r>
              <a:rPr lang="en-US" sz="4500">
                <a:solidFill>
                  <a:srgbClr val="5D3D2F"/>
                </a:solidFill>
                <a:latin typeface="Dancing Script"/>
              </a:rPr>
              <a:t>Presented by Group 01</a:t>
            </a:r>
          </a:p>
        </p:txBody>
      </p:sp>
      <p:sp>
        <p:nvSpPr>
          <p:cNvPr id="12" name="Freeform 12"/>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6"/>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3995342" y="1361319"/>
            <a:ext cx="10641082" cy="8658032"/>
          </a:xfrm>
          <a:custGeom>
            <a:avLst/>
            <a:gdLst/>
            <a:ahLst/>
            <a:cxnLst/>
            <a:rect l="l" t="t" r="r" b="b"/>
            <a:pathLst>
              <a:path w="10641082" h="8658032">
                <a:moveTo>
                  <a:pt x="0" y="0"/>
                </a:moveTo>
                <a:lnTo>
                  <a:pt x="10641082" y="0"/>
                </a:lnTo>
                <a:lnTo>
                  <a:pt x="10641082" y="8658032"/>
                </a:lnTo>
                <a:lnTo>
                  <a:pt x="0" y="8658032"/>
                </a:lnTo>
                <a:lnTo>
                  <a:pt x="0" y="0"/>
                </a:lnTo>
                <a:close/>
              </a:path>
            </a:pathLst>
          </a:custGeom>
          <a:blipFill>
            <a:blip r:embed="rId4"/>
            <a:stretch>
              <a:fillRect l="-566" r="-566"/>
            </a:stretch>
          </a:blipFill>
        </p:spPr>
      </p:sp>
      <p:sp>
        <p:nvSpPr>
          <p:cNvPr id="4" name="TextBox 4"/>
          <p:cNvSpPr txBox="1"/>
          <p:nvPr/>
        </p:nvSpPr>
        <p:spPr>
          <a:xfrm>
            <a:off x="4915392" y="-219075"/>
            <a:ext cx="9070961" cy="1580394"/>
          </a:xfrm>
          <a:prstGeom prst="rect">
            <a:avLst/>
          </a:prstGeom>
        </p:spPr>
        <p:txBody>
          <a:bodyPr lIns="0" tIns="0" rIns="0" bIns="0" rtlCol="0" anchor="t">
            <a:spAutoFit/>
          </a:bodyPr>
          <a:lstStyle/>
          <a:p>
            <a:pPr algn="ctr">
              <a:lnSpc>
                <a:spcPts val="12557"/>
              </a:lnSpc>
            </a:pPr>
            <a:r>
              <a:rPr lang="en-US" sz="8969">
                <a:solidFill>
                  <a:srgbClr val="B3775D"/>
                </a:solidFill>
                <a:latin typeface="Was DokrakNP Bold"/>
              </a:rPr>
              <a:t>Deployment diagram </a:t>
            </a:r>
          </a:p>
        </p:txBody>
      </p:sp>
      <p:sp>
        <p:nvSpPr>
          <p:cNvPr id="5" name="Freeform 5"/>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5"/>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3379548" y="835882"/>
            <a:ext cx="11528905" cy="8615236"/>
          </a:xfrm>
          <a:custGeom>
            <a:avLst/>
            <a:gdLst/>
            <a:ahLst/>
            <a:cxnLst/>
            <a:rect l="l" t="t" r="r" b="b"/>
            <a:pathLst>
              <a:path w="11528905" h="8615236">
                <a:moveTo>
                  <a:pt x="0" y="0"/>
                </a:moveTo>
                <a:lnTo>
                  <a:pt x="11528904" y="0"/>
                </a:lnTo>
                <a:lnTo>
                  <a:pt x="11528904" y="8615236"/>
                </a:lnTo>
                <a:lnTo>
                  <a:pt x="0" y="8615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4087672" y="2236584"/>
            <a:ext cx="10112657" cy="1755776"/>
          </a:xfrm>
          <a:prstGeom prst="rect">
            <a:avLst/>
          </a:prstGeom>
        </p:spPr>
        <p:txBody>
          <a:bodyPr lIns="0" tIns="0" rIns="0" bIns="0" rtlCol="0" anchor="t">
            <a:spAutoFit/>
          </a:bodyPr>
          <a:lstStyle/>
          <a:p>
            <a:pPr algn="ctr">
              <a:lnSpc>
                <a:spcPts val="13999"/>
              </a:lnSpc>
            </a:pPr>
            <a:r>
              <a:rPr lang="en-US" sz="9999">
                <a:solidFill>
                  <a:srgbClr val="B3775D"/>
                </a:solidFill>
                <a:latin typeface="Was DokrakNP"/>
              </a:rPr>
              <a:t>Conclusion</a:t>
            </a:r>
          </a:p>
        </p:txBody>
      </p:sp>
      <p:sp>
        <p:nvSpPr>
          <p:cNvPr id="5" name="TextBox 5"/>
          <p:cNvSpPr txBox="1"/>
          <p:nvPr/>
        </p:nvSpPr>
        <p:spPr>
          <a:xfrm>
            <a:off x="4835552" y="4233898"/>
            <a:ext cx="8616897" cy="4267200"/>
          </a:xfrm>
          <a:prstGeom prst="rect">
            <a:avLst/>
          </a:prstGeom>
        </p:spPr>
        <p:txBody>
          <a:bodyPr lIns="0" tIns="0" rIns="0" bIns="0" rtlCol="0" anchor="t">
            <a:spAutoFit/>
          </a:bodyPr>
          <a:lstStyle/>
          <a:p>
            <a:pPr algn="ctr">
              <a:lnSpc>
                <a:spcPts val="4200"/>
              </a:lnSpc>
            </a:pPr>
            <a:r>
              <a:rPr lang="en-US" sz="3000" spc="-135">
                <a:solidFill>
                  <a:srgbClr val="5D3D2F"/>
                </a:solidFill>
                <a:latin typeface="Core Bandi Face"/>
              </a:rPr>
              <a:t>In conclusion, the FlyEasy Project embarks on a mission to redefine the way individuals book their flights. With a user-centered approach and a commitment to seamless functionality, FlyEasy aims to streamline every aspect of the flight booking process, from search to confirmation. By uniting cutting-edge technology with intuitive design, the platform strives to provide travelers with an unparalleled booking experience.</a:t>
            </a:r>
          </a:p>
        </p:txBody>
      </p:sp>
      <p:sp>
        <p:nvSpPr>
          <p:cNvPr id="6" name="Freeform 6"/>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6"/>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184663" y="1054293"/>
            <a:ext cx="7918674" cy="1755776"/>
          </a:xfrm>
          <a:prstGeom prst="rect">
            <a:avLst/>
          </a:prstGeom>
        </p:spPr>
        <p:txBody>
          <a:bodyPr lIns="0" tIns="0" rIns="0" bIns="0" rtlCol="0" anchor="t">
            <a:spAutoFit/>
          </a:bodyPr>
          <a:lstStyle/>
          <a:p>
            <a:pPr algn="ctr">
              <a:lnSpc>
                <a:spcPts val="13999"/>
              </a:lnSpc>
            </a:pPr>
            <a:r>
              <a:rPr lang="en-US" sz="9999">
                <a:solidFill>
                  <a:srgbClr val="B3775D"/>
                </a:solidFill>
                <a:latin typeface="Was DokrakNP"/>
              </a:rPr>
              <a:t>List of Contents</a:t>
            </a:r>
          </a:p>
        </p:txBody>
      </p:sp>
      <p:sp>
        <p:nvSpPr>
          <p:cNvPr id="4" name="Freeform 4"/>
          <p:cNvSpPr/>
          <p:nvPr/>
        </p:nvSpPr>
        <p:spPr>
          <a:xfrm>
            <a:off x="2309619" y="3168986"/>
            <a:ext cx="6018132" cy="5886827"/>
          </a:xfrm>
          <a:custGeom>
            <a:avLst/>
            <a:gdLst/>
            <a:ahLst/>
            <a:cxnLst/>
            <a:rect l="l" t="t" r="r" b="b"/>
            <a:pathLst>
              <a:path w="6018132" h="5886827">
                <a:moveTo>
                  <a:pt x="0" y="0"/>
                </a:moveTo>
                <a:lnTo>
                  <a:pt x="6018132" y="0"/>
                </a:lnTo>
                <a:lnTo>
                  <a:pt x="6018132" y="5886827"/>
                </a:lnTo>
                <a:lnTo>
                  <a:pt x="0" y="58868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757126" y="4678477"/>
            <a:ext cx="5107805" cy="4601845"/>
          </a:xfrm>
          <a:prstGeom prst="rect">
            <a:avLst/>
          </a:prstGeom>
        </p:spPr>
        <p:txBody>
          <a:bodyPr lIns="0" tIns="0" rIns="0" bIns="0" rtlCol="0" anchor="t">
            <a:spAutoFit/>
          </a:bodyPr>
          <a:lstStyle/>
          <a:p>
            <a:pPr marL="798829" lvl="1" indent="-399415">
              <a:lnSpc>
                <a:spcPts val="5179"/>
              </a:lnSpc>
              <a:buFont typeface="Arial"/>
              <a:buChar char="•"/>
            </a:pPr>
            <a:r>
              <a:rPr lang="en-US" sz="3699">
                <a:solidFill>
                  <a:srgbClr val="F2EDE7"/>
                </a:solidFill>
                <a:latin typeface="Core Bandi Face"/>
              </a:rPr>
              <a:t>Introduction</a:t>
            </a:r>
          </a:p>
          <a:p>
            <a:pPr marL="798829" lvl="1" indent="-399415">
              <a:lnSpc>
                <a:spcPts val="5179"/>
              </a:lnSpc>
              <a:buFont typeface="Arial"/>
              <a:buChar char="•"/>
            </a:pPr>
            <a:r>
              <a:rPr lang="en-US" sz="3699">
                <a:solidFill>
                  <a:srgbClr val="F2EDE7"/>
                </a:solidFill>
                <a:latin typeface="Core Bandi Face"/>
              </a:rPr>
              <a:t>Member of Group</a:t>
            </a:r>
          </a:p>
          <a:p>
            <a:pPr marL="798829" lvl="1" indent="-399415">
              <a:lnSpc>
                <a:spcPts val="5179"/>
              </a:lnSpc>
              <a:buFont typeface="Arial"/>
              <a:buChar char="•"/>
            </a:pPr>
            <a:r>
              <a:rPr lang="en-US" sz="3699">
                <a:solidFill>
                  <a:srgbClr val="F2EDE7"/>
                </a:solidFill>
                <a:latin typeface="Core Bandi Face"/>
              </a:rPr>
              <a:t>Project Overview</a:t>
            </a:r>
          </a:p>
          <a:p>
            <a:pPr marL="798829" lvl="1" indent="-399415">
              <a:lnSpc>
                <a:spcPts val="5179"/>
              </a:lnSpc>
              <a:buFont typeface="Arial"/>
              <a:buChar char="•"/>
            </a:pPr>
            <a:r>
              <a:rPr lang="en-US" sz="3699">
                <a:solidFill>
                  <a:srgbClr val="F2EDE7"/>
                </a:solidFill>
                <a:latin typeface="Core Bandi Face"/>
              </a:rPr>
              <a:t>Actual requirements</a:t>
            </a:r>
          </a:p>
          <a:p>
            <a:pPr marL="798829" lvl="1" indent="-399415">
              <a:lnSpc>
                <a:spcPts val="5179"/>
              </a:lnSpc>
              <a:buFont typeface="Arial"/>
              <a:buChar char="•"/>
            </a:pPr>
            <a:r>
              <a:rPr lang="en-US" sz="3699">
                <a:solidFill>
                  <a:srgbClr val="F2EDE7"/>
                </a:solidFill>
                <a:latin typeface="Core Bandi Face Bold"/>
              </a:rPr>
              <a:t>Requirements of the project </a:t>
            </a:r>
          </a:p>
          <a:p>
            <a:pPr>
              <a:lnSpc>
                <a:spcPts val="5179"/>
              </a:lnSpc>
            </a:pPr>
            <a:endParaRPr lang="en-US" sz="3699">
              <a:solidFill>
                <a:srgbClr val="F2EDE7"/>
              </a:solidFill>
              <a:latin typeface="Core Bandi Face Bold"/>
            </a:endParaRPr>
          </a:p>
        </p:txBody>
      </p:sp>
      <p:sp>
        <p:nvSpPr>
          <p:cNvPr id="6" name="Freeform 6"/>
          <p:cNvSpPr/>
          <p:nvPr/>
        </p:nvSpPr>
        <p:spPr>
          <a:xfrm>
            <a:off x="9960249" y="3168986"/>
            <a:ext cx="6018132" cy="5886827"/>
          </a:xfrm>
          <a:custGeom>
            <a:avLst/>
            <a:gdLst/>
            <a:ahLst/>
            <a:cxnLst/>
            <a:rect l="l" t="t" r="r" b="b"/>
            <a:pathLst>
              <a:path w="6018132" h="5886827">
                <a:moveTo>
                  <a:pt x="0" y="0"/>
                </a:moveTo>
                <a:lnTo>
                  <a:pt x="6018132" y="0"/>
                </a:lnTo>
                <a:lnTo>
                  <a:pt x="6018132" y="5886827"/>
                </a:lnTo>
                <a:lnTo>
                  <a:pt x="0" y="58868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0479004" y="4678477"/>
            <a:ext cx="5034007" cy="1972945"/>
          </a:xfrm>
          <a:prstGeom prst="rect">
            <a:avLst/>
          </a:prstGeom>
        </p:spPr>
        <p:txBody>
          <a:bodyPr lIns="0" tIns="0" rIns="0" bIns="0" rtlCol="0" anchor="t">
            <a:spAutoFit/>
          </a:bodyPr>
          <a:lstStyle/>
          <a:p>
            <a:pPr marL="798829" lvl="1" indent="-399415">
              <a:lnSpc>
                <a:spcPts val="5179"/>
              </a:lnSpc>
              <a:buFont typeface="Arial"/>
              <a:buChar char="•"/>
            </a:pPr>
            <a:r>
              <a:rPr lang="en-US" sz="3699">
                <a:solidFill>
                  <a:srgbClr val="F2EDE7"/>
                </a:solidFill>
                <a:latin typeface="Core Bandi Face Bold"/>
              </a:rPr>
              <a:t>Deployment diagram </a:t>
            </a:r>
          </a:p>
          <a:p>
            <a:pPr marL="798829" lvl="1" indent="-399415">
              <a:lnSpc>
                <a:spcPts val="5179"/>
              </a:lnSpc>
              <a:buFont typeface="Arial"/>
              <a:buChar char="•"/>
            </a:pPr>
            <a:r>
              <a:rPr lang="en-US" sz="3699">
                <a:solidFill>
                  <a:srgbClr val="F2EDE7"/>
                </a:solidFill>
                <a:latin typeface="Core Bandi Face"/>
              </a:rPr>
              <a:t>Conclusion</a:t>
            </a:r>
          </a:p>
          <a:p>
            <a:pPr>
              <a:lnSpc>
                <a:spcPts val="5179"/>
              </a:lnSpc>
            </a:pPr>
            <a:endParaRPr lang="en-US" sz="3699">
              <a:solidFill>
                <a:srgbClr val="F2EDE7"/>
              </a:solidFill>
              <a:latin typeface="Core Bandi Face"/>
            </a:endParaRPr>
          </a:p>
        </p:txBody>
      </p:sp>
      <p:sp>
        <p:nvSpPr>
          <p:cNvPr id="8" name="Freeform 8"/>
          <p:cNvSpPr/>
          <p:nvPr/>
        </p:nvSpPr>
        <p:spPr>
          <a:xfrm rot="-6585783">
            <a:off x="6067882" y="7378824"/>
            <a:ext cx="1842103" cy="1513566"/>
          </a:xfrm>
          <a:custGeom>
            <a:avLst/>
            <a:gdLst/>
            <a:ahLst/>
            <a:cxnLst/>
            <a:rect l="l" t="t" r="r" b="b"/>
            <a:pathLst>
              <a:path w="1842103" h="1513566">
                <a:moveTo>
                  <a:pt x="0" y="0"/>
                </a:moveTo>
                <a:lnTo>
                  <a:pt x="1842103" y="0"/>
                </a:lnTo>
                <a:lnTo>
                  <a:pt x="1842103" y="1513566"/>
                </a:lnTo>
                <a:lnTo>
                  <a:pt x="0" y="1513566"/>
                </a:lnTo>
                <a:lnTo>
                  <a:pt x="0" y="0"/>
                </a:lnTo>
                <a:close/>
              </a:path>
            </a:pathLst>
          </a:custGeom>
          <a:blipFill>
            <a:blip r:embed="rId6">
              <a:extLst>
                <a:ext uri="{96DAC541-7B7A-43D3-8B79-37D633B846F1}">
                  <asvg:svgBlip xmlns:asvg="http://schemas.microsoft.com/office/drawing/2016/SVG/main" r:embed="rId7"/>
                </a:ext>
              </a:extLst>
            </a:blip>
            <a:stretch>
              <a:fillRect l="-555610" t="-62685" r="-134914"/>
            </a:stretch>
          </a:blipFill>
        </p:spPr>
      </p:sp>
      <p:sp>
        <p:nvSpPr>
          <p:cNvPr id="9" name="Freeform 9"/>
          <p:cNvSpPr/>
          <p:nvPr/>
        </p:nvSpPr>
        <p:spPr>
          <a:xfrm rot="-4958658">
            <a:off x="13723483" y="7378824"/>
            <a:ext cx="1842103" cy="1513566"/>
          </a:xfrm>
          <a:custGeom>
            <a:avLst/>
            <a:gdLst/>
            <a:ahLst/>
            <a:cxnLst/>
            <a:rect l="l" t="t" r="r" b="b"/>
            <a:pathLst>
              <a:path w="1842103" h="1513566">
                <a:moveTo>
                  <a:pt x="0" y="0"/>
                </a:moveTo>
                <a:lnTo>
                  <a:pt x="1842103" y="0"/>
                </a:lnTo>
                <a:lnTo>
                  <a:pt x="1842103" y="1513566"/>
                </a:lnTo>
                <a:lnTo>
                  <a:pt x="0" y="1513566"/>
                </a:lnTo>
                <a:lnTo>
                  <a:pt x="0" y="0"/>
                </a:lnTo>
                <a:close/>
              </a:path>
            </a:pathLst>
          </a:custGeom>
          <a:blipFill>
            <a:blip r:embed="rId6">
              <a:extLst>
                <a:ext uri="{96DAC541-7B7A-43D3-8B79-37D633B846F1}">
                  <asvg:svgBlip xmlns:asvg="http://schemas.microsoft.com/office/drawing/2016/SVG/main" r:embed="rId7"/>
                </a:ext>
              </a:extLst>
            </a:blip>
            <a:stretch>
              <a:fillRect l="-555610" t="-62685" r="-134914"/>
            </a:stretch>
          </a:blipFill>
        </p:spPr>
      </p:sp>
      <p:sp>
        <p:nvSpPr>
          <p:cNvPr id="10" name="Freeform 10"/>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8"/>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314126" y="870032"/>
            <a:ext cx="14514091" cy="8207059"/>
          </a:xfrm>
          <a:custGeom>
            <a:avLst/>
            <a:gdLst/>
            <a:ahLst/>
            <a:cxnLst/>
            <a:rect l="l" t="t" r="r" b="b"/>
            <a:pathLst>
              <a:path w="14514091" h="8207059">
                <a:moveTo>
                  <a:pt x="0" y="0"/>
                </a:moveTo>
                <a:lnTo>
                  <a:pt x="14514091" y="0"/>
                </a:lnTo>
                <a:lnTo>
                  <a:pt x="14514091" y="8207059"/>
                </a:lnTo>
                <a:lnTo>
                  <a:pt x="0" y="82070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767150" y="1834197"/>
            <a:ext cx="12753701" cy="1755776"/>
          </a:xfrm>
          <a:prstGeom prst="rect">
            <a:avLst/>
          </a:prstGeom>
        </p:spPr>
        <p:txBody>
          <a:bodyPr lIns="0" tIns="0" rIns="0" bIns="0" rtlCol="0" anchor="t">
            <a:spAutoFit/>
          </a:bodyPr>
          <a:lstStyle/>
          <a:p>
            <a:pPr algn="ctr">
              <a:lnSpc>
                <a:spcPts val="13999"/>
              </a:lnSpc>
            </a:pPr>
            <a:r>
              <a:rPr lang="en-US" sz="9999">
                <a:solidFill>
                  <a:srgbClr val="B3775D"/>
                </a:solidFill>
                <a:latin typeface="Was DokrakNP"/>
              </a:rPr>
              <a:t>Introduction </a:t>
            </a:r>
          </a:p>
        </p:txBody>
      </p:sp>
      <p:sp>
        <p:nvSpPr>
          <p:cNvPr id="5" name="TextBox 5"/>
          <p:cNvSpPr txBox="1"/>
          <p:nvPr/>
        </p:nvSpPr>
        <p:spPr>
          <a:xfrm>
            <a:off x="3761963" y="3647122"/>
            <a:ext cx="10764074" cy="4069080"/>
          </a:xfrm>
          <a:prstGeom prst="rect">
            <a:avLst/>
          </a:prstGeom>
        </p:spPr>
        <p:txBody>
          <a:bodyPr lIns="0" tIns="0" rIns="0" bIns="0" rtlCol="0" anchor="t">
            <a:spAutoFit/>
          </a:bodyPr>
          <a:lstStyle/>
          <a:p>
            <a:pPr algn="ctr">
              <a:lnSpc>
                <a:spcPts val="4620"/>
              </a:lnSpc>
            </a:pPr>
            <a:r>
              <a:rPr lang="en-US" sz="3300" spc="-148">
                <a:solidFill>
                  <a:srgbClr val="5D3D2F"/>
                </a:solidFill>
                <a:latin typeface="Core Bandi Face"/>
              </a:rPr>
              <a:t>FlyEasy is not just another flight booking website; it's your ultimate travel companion. Our platform is built with a mission to provide you with a hassle-free and user-friendly interface for booking flights. Whether you're jetting off for business or leisure, FlyEasy ensures that every step of your journey, from selecting the perfect flight to making secure payments, is as smooth as the clouds you'll be soaring through.</a:t>
            </a:r>
          </a:p>
        </p:txBody>
      </p:sp>
      <p:sp>
        <p:nvSpPr>
          <p:cNvPr id="6" name="Freeform 6"/>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6"/>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28697" y="709853"/>
            <a:ext cx="16430607" cy="8867295"/>
            <a:chOff x="0" y="0"/>
            <a:chExt cx="4327403" cy="2335419"/>
          </a:xfrm>
        </p:grpSpPr>
        <p:sp>
          <p:nvSpPr>
            <p:cNvPr id="4" name="Freeform 4"/>
            <p:cNvSpPr/>
            <p:nvPr/>
          </p:nvSpPr>
          <p:spPr>
            <a:xfrm>
              <a:off x="0" y="0"/>
              <a:ext cx="4327403" cy="2335419"/>
            </a:xfrm>
            <a:custGeom>
              <a:avLst/>
              <a:gdLst/>
              <a:ahLst/>
              <a:cxnLst/>
              <a:rect l="l" t="t" r="r" b="b"/>
              <a:pathLst>
                <a:path w="4327403" h="2335419">
                  <a:moveTo>
                    <a:pt x="24031" y="0"/>
                  </a:moveTo>
                  <a:lnTo>
                    <a:pt x="4303372" y="0"/>
                  </a:lnTo>
                  <a:cubicBezTo>
                    <a:pt x="4309745" y="0"/>
                    <a:pt x="4315857" y="2532"/>
                    <a:pt x="4320364" y="7038"/>
                  </a:cubicBezTo>
                  <a:cubicBezTo>
                    <a:pt x="4324871" y="11545"/>
                    <a:pt x="4327403" y="17657"/>
                    <a:pt x="4327403" y="24031"/>
                  </a:cubicBezTo>
                  <a:lnTo>
                    <a:pt x="4327403" y="2311389"/>
                  </a:lnTo>
                  <a:cubicBezTo>
                    <a:pt x="4327403" y="2317762"/>
                    <a:pt x="4324871" y="2323874"/>
                    <a:pt x="4320364" y="2328381"/>
                  </a:cubicBezTo>
                  <a:cubicBezTo>
                    <a:pt x="4315857" y="2332887"/>
                    <a:pt x="4309745" y="2335419"/>
                    <a:pt x="4303372" y="2335419"/>
                  </a:cubicBezTo>
                  <a:lnTo>
                    <a:pt x="24031" y="2335419"/>
                  </a:lnTo>
                  <a:cubicBezTo>
                    <a:pt x="17657" y="2335419"/>
                    <a:pt x="11545" y="2332887"/>
                    <a:pt x="7038" y="2328381"/>
                  </a:cubicBezTo>
                  <a:cubicBezTo>
                    <a:pt x="2532" y="2323874"/>
                    <a:pt x="0" y="2317762"/>
                    <a:pt x="0" y="2311389"/>
                  </a:cubicBezTo>
                  <a:lnTo>
                    <a:pt x="0" y="24031"/>
                  </a:lnTo>
                  <a:cubicBezTo>
                    <a:pt x="0" y="17657"/>
                    <a:pt x="2532" y="11545"/>
                    <a:pt x="7038" y="7038"/>
                  </a:cubicBezTo>
                  <a:cubicBezTo>
                    <a:pt x="11545" y="2532"/>
                    <a:pt x="17657" y="0"/>
                    <a:pt x="24031" y="0"/>
                  </a:cubicBezTo>
                  <a:close/>
                </a:path>
              </a:pathLst>
            </a:custGeom>
            <a:solidFill>
              <a:srgbClr val="FFF1DF"/>
            </a:solidFill>
            <a:ln w="571500">
              <a:solidFill>
                <a:srgbClr val="F4DCB6"/>
              </a:solidFill>
            </a:ln>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499"/>
                </a:lnSpc>
              </a:pPr>
              <a:endParaRPr/>
            </a:p>
          </p:txBody>
        </p:sp>
      </p:grpSp>
      <p:sp>
        <p:nvSpPr>
          <p:cNvPr id="6" name="Freeform 6"/>
          <p:cNvSpPr/>
          <p:nvPr/>
        </p:nvSpPr>
        <p:spPr>
          <a:xfrm rot="-1881715">
            <a:off x="317343" y="1399145"/>
            <a:ext cx="3033831" cy="772248"/>
          </a:xfrm>
          <a:custGeom>
            <a:avLst/>
            <a:gdLst/>
            <a:ahLst/>
            <a:cxnLst/>
            <a:rect l="l" t="t" r="r" b="b"/>
            <a:pathLst>
              <a:path w="3033831" h="772248">
                <a:moveTo>
                  <a:pt x="0" y="0"/>
                </a:moveTo>
                <a:lnTo>
                  <a:pt x="3033831" y="0"/>
                </a:lnTo>
                <a:lnTo>
                  <a:pt x="3033831" y="772248"/>
                </a:lnTo>
                <a:lnTo>
                  <a:pt x="0" y="7722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2199551">
            <a:off x="14462414" y="1399145"/>
            <a:ext cx="3033831" cy="772248"/>
          </a:xfrm>
          <a:custGeom>
            <a:avLst/>
            <a:gdLst/>
            <a:ahLst/>
            <a:cxnLst/>
            <a:rect l="l" t="t" r="r" b="b"/>
            <a:pathLst>
              <a:path w="3033831" h="772248">
                <a:moveTo>
                  <a:pt x="0" y="0"/>
                </a:moveTo>
                <a:lnTo>
                  <a:pt x="3033831" y="0"/>
                </a:lnTo>
                <a:lnTo>
                  <a:pt x="3033831" y="772248"/>
                </a:lnTo>
                <a:lnTo>
                  <a:pt x="0" y="7722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a:grpSpLocks noChangeAspect="1"/>
          </p:cNvGrpSpPr>
          <p:nvPr/>
        </p:nvGrpSpPr>
        <p:grpSpPr>
          <a:xfrm>
            <a:off x="2291287" y="4923271"/>
            <a:ext cx="2817385" cy="2316277"/>
            <a:chOff x="0" y="0"/>
            <a:chExt cx="4991100" cy="4103370"/>
          </a:xfrm>
        </p:grpSpPr>
        <p:sp>
          <p:nvSpPr>
            <p:cNvPr id="9" name="Freeform 9"/>
            <p:cNvSpPr/>
            <p:nvPr/>
          </p:nvSpPr>
          <p:spPr>
            <a:xfrm>
              <a:off x="0" y="54610"/>
              <a:ext cx="4991100" cy="4048760"/>
            </a:xfrm>
            <a:custGeom>
              <a:avLst/>
              <a:gdLst/>
              <a:ahLst/>
              <a:cxnLst/>
              <a:rect l="l" t="t" r="r" b="b"/>
              <a:pathLst>
                <a:path w="4991100" h="4048760">
                  <a:moveTo>
                    <a:pt x="4991100" y="194310"/>
                  </a:moveTo>
                  <a:lnTo>
                    <a:pt x="4991100" y="4048760"/>
                  </a:lnTo>
                  <a:lnTo>
                    <a:pt x="0" y="4048760"/>
                  </a:lnTo>
                  <a:lnTo>
                    <a:pt x="0" y="361950"/>
                  </a:lnTo>
                  <a:lnTo>
                    <a:pt x="0" y="334010"/>
                  </a:lnTo>
                  <a:lnTo>
                    <a:pt x="138430" y="278130"/>
                  </a:lnTo>
                  <a:cubicBezTo>
                    <a:pt x="138430" y="278130"/>
                    <a:pt x="248920" y="278130"/>
                    <a:pt x="304800" y="250190"/>
                  </a:cubicBezTo>
                  <a:cubicBezTo>
                    <a:pt x="360680" y="222250"/>
                    <a:pt x="499110" y="139700"/>
                    <a:pt x="499110" y="139700"/>
                  </a:cubicBezTo>
                  <a:cubicBezTo>
                    <a:pt x="499110" y="139700"/>
                    <a:pt x="637540" y="55880"/>
                    <a:pt x="721360" y="139700"/>
                  </a:cubicBezTo>
                  <a:cubicBezTo>
                    <a:pt x="721360" y="139700"/>
                    <a:pt x="859790" y="139700"/>
                    <a:pt x="887730" y="111760"/>
                  </a:cubicBezTo>
                  <a:lnTo>
                    <a:pt x="998220" y="139700"/>
                  </a:lnTo>
                  <a:lnTo>
                    <a:pt x="1330960" y="139700"/>
                  </a:lnTo>
                  <a:lnTo>
                    <a:pt x="1553210" y="139700"/>
                  </a:lnTo>
                  <a:lnTo>
                    <a:pt x="1913890" y="139700"/>
                  </a:lnTo>
                  <a:cubicBezTo>
                    <a:pt x="1913890" y="139700"/>
                    <a:pt x="2136140" y="139700"/>
                    <a:pt x="2190750" y="111760"/>
                  </a:cubicBezTo>
                  <a:cubicBezTo>
                    <a:pt x="2245360" y="83820"/>
                    <a:pt x="2413000" y="111760"/>
                    <a:pt x="2413000" y="111760"/>
                  </a:cubicBezTo>
                  <a:cubicBezTo>
                    <a:pt x="2413000" y="111760"/>
                    <a:pt x="2717800" y="167640"/>
                    <a:pt x="2801620" y="139700"/>
                  </a:cubicBezTo>
                  <a:cubicBezTo>
                    <a:pt x="2885440" y="111760"/>
                    <a:pt x="3051810" y="111760"/>
                    <a:pt x="3051810" y="111760"/>
                  </a:cubicBezTo>
                  <a:cubicBezTo>
                    <a:pt x="3051810" y="111760"/>
                    <a:pt x="3134360" y="167640"/>
                    <a:pt x="3274060" y="111760"/>
                  </a:cubicBezTo>
                  <a:cubicBezTo>
                    <a:pt x="3274060" y="111760"/>
                    <a:pt x="3329940" y="139700"/>
                    <a:pt x="3522980" y="83820"/>
                  </a:cubicBezTo>
                  <a:cubicBezTo>
                    <a:pt x="3522980" y="83820"/>
                    <a:pt x="3661410" y="83820"/>
                    <a:pt x="3717290" y="27940"/>
                  </a:cubicBezTo>
                  <a:cubicBezTo>
                    <a:pt x="3717290" y="27940"/>
                    <a:pt x="3827780" y="0"/>
                    <a:pt x="3939540" y="55880"/>
                  </a:cubicBezTo>
                  <a:cubicBezTo>
                    <a:pt x="3939540" y="55880"/>
                    <a:pt x="3995420" y="83820"/>
                    <a:pt x="4023360" y="55880"/>
                  </a:cubicBezTo>
                  <a:lnTo>
                    <a:pt x="4189730" y="83820"/>
                  </a:lnTo>
                  <a:cubicBezTo>
                    <a:pt x="4189730" y="83820"/>
                    <a:pt x="4245610" y="139700"/>
                    <a:pt x="4384040" y="167640"/>
                  </a:cubicBezTo>
                  <a:lnTo>
                    <a:pt x="4632960" y="167640"/>
                  </a:lnTo>
                  <a:cubicBezTo>
                    <a:pt x="4632960" y="167640"/>
                    <a:pt x="4771390" y="139700"/>
                    <a:pt x="4827270" y="167640"/>
                  </a:cubicBezTo>
                  <a:cubicBezTo>
                    <a:pt x="4883150" y="195580"/>
                    <a:pt x="4991100" y="194310"/>
                    <a:pt x="4991100" y="194310"/>
                  </a:cubicBezTo>
                  <a:close/>
                </a:path>
              </a:pathLst>
            </a:custGeom>
            <a:blipFill>
              <a:blip r:embed="rId6"/>
              <a:stretch>
                <a:fillRect t="-32610" b="-32610"/>
              </a:stretch>
            </a:blipFill>
          </p:spPr>
        </p:sp>
        <p:sp>
          <p:nvSpPr>
            <p:cNvPr id="10" name="Freeform 10"/>
            <p:cNvSpPr/>
            <p:nvPr/>
          </p:nvSpPr>
          <p:spPr>
            <a:xfrm>
              <a:off x="0" y="0"/>
              <a:ext cx="4991100" cy="443230"/>
            </a:xfrm>
            <a:custGeom>
              <a:avLst/>
              <a:gdLst/>
              <a:ahLst/>
              <a:cxnLst/>
              <a:rect l="l" t="t" r="r" b="b"/>
              <a:pathLst>
                <a:path w="4991100" h="443230">
                  <a:moveTo>
                    <a:pt x="4991100" y="443230"/>
                  </a:moveTo>
                  <a:lnTo>
                    <a:pt x="0" y="443230"/>
                  </a:lnTo>
                  <a:lnTo>
                    <a:pt x="0" y="0"/>
                  </a:lnTo>
                  <a:lnTo>
                    <a:pt x="4991100" y="0"/>
                  </a:lnTo>
                  <a:lnTo>
                    <a:pt x="4991100" y="443230"/>
                  </a:lnTo>
                  <a:close/>
                </a:path>
              </a:pathLst>
            </a:custGeom>
            <a:blipFill>
              <a:blip r:embed="rId7"/>
              <a:stretch>
                <a:fillRect l="-2856" t="-34555" r="-838" b="-85845"/>
              </a:stretch>
            </a:blipFill>
          </p:spPr>
        </p:sp>
      </p:grpSp>
      <p:grpSp>
        <p:nvGrpSpPr>
          <p:cNvPr id="11" name="Group 11"/>
          <p:cNvGrpSpPr>
            <a:grpSpLocks noChangeAspect="1"/>
          </p:cNvGrpSpPr>
          <p:nvPr/>
        </p:nvGrpSpPr>
        <p:grpSpPr>
          <a:xfrm>
            <a:off x="5863874" y="4191900"/>
            <a:ext cx="2817385" cy="2316277"/>
            <a:chOff x="0" y="0"/>
            <a:chExt cx="4991100" cy="4103370"/>
          </a:xfrm>
        </p:grpSpPr>
        <p:sp>
          <p:nvSpPr>
            <p:cNvPr id="12" name="Freeform 12"/>
            <p:cNvSpPr/>
            <p:nvPr/>
          </p:nvSpPr>
          <p:spPr>
            <a:xfrm>
              <a:off x="0" y="54610"/>
              <a:ext cx="4991100" cy="4048760"/>
            </a:xfrm>
            <a:custGeom>
              <a:avLst/>
              <a:gdLst/>
              <a:ahLst/>
              <a:cxnLst/>
              <a:rect l="l" t="t" r="r" b="b"/>
              <a:pathLst>
                <a:path w="4991100" h="4048760">
                  <a:moveTo>
                    <a:pt x="4991100" y="194310"/>
                  </a:moveTo>
                  <a:lnTo>
                    <a:pt x="4991100" y="4048760"/>
                  </a:lnTo>
                  <a:lnTo>
                    <a:pt x="0" y="4048760"/>
                  </a:lnTo>
                  <a:lnTo>
                    <a:pt x="0" y="361950"/>
                  </a:lnTo>
                  <a:lnTo>
                    <a:pt x="0" y="334010"/>
                  </a:lnTo>
                  <a:lnTo>
                    <a:pt x="138430" y="278130"/>
                  </a:lnTo>
                  <a:cubicBezTo>
                    <a:pt x="138430" y="278130"/>
                    <a:pt x="248920" y="278130"/>
                    <a:pt x="304800" y="250190"/>
                  </a:cubicBezTo>
                  <a:cubicBezTo>
                    <a:pt x="360680" y="222250"/>
                    <a:pt x="499110" y="139700"/>
                    <a:pt x="499110" y="139700"/>
                  </a:cubicBezTo>
                  <a:cubicBezTo>
                    <a:pt x="499110" y="139700"/>
                    <a:pt x="637540" y="55880"/>
                    <a:pt x="721360" y="139700"/>
                  </a:cubicBezTo>
                  <a:cubicBezTo>
                    <a:pt x="721360" y="139700"/>
                    <a:pt x="859790" y="139700"/>
                    <a:pt x="887730" y="111760"/>
                  </a:cubicBezTo>
                  <a:lnTo>
                    <a:pt x="998220" y="139700"/>
                  </a:lnTo>
                  <a:lnTo>
                    <a:pt x="1330960" y="139700"/>
                  </a:lnTo>
                  <a:lnTo>
                    <a:pt x="1553210" y="139700"/>
                  </a:lnTo>
                  <a:lnTo>
                    <a:pt x="1913890" y="139700"/>
                  </a:lnTo>
                  <a:cubicBezTo>
                    <a:pt x="1913890" y="139700"/>
                    <a:pt x="2136140" y="139700"/>
                    <a:pt x="2190750" y="111760"/>
                  </a:cubicBezTo>
                  <a:cubicBezTo>
                    <a:pt x="2245360" y="83820"/>
                    <a:pt x="2413000" y="111760"/>
                    <a:pt x="2413000" y="111760"/>
                  </a:cubicBezTo>
                  <a:cubicBezTo>
                    <a:pt x="2413000" y="111760"/>
                    <a:pt x="2717800" y="167640"/>
                    <a:pt x="2801620" y="139700"/>
                  </a:cubicBezTo>
                  <a:cubicBezTo>
                    <a:pt x="2885440" y="111760"/>
                    <a:pt x="3051810" y="111760"/>
                    <a:pt x="3051810" y="111760"/>
                  </a:cubicBezTo>
                  <a:cubicBezTo>
                    <a:pt x="3051810" y="111760"/>
                    <a:pt x="3134360" y="167640"/>
                    <a:pt x="3274060" y="111760"/>
                  </a:cubicBezTo>
                  <a:cubicBezTo>
                    <a:pt x="3274060" y="111760"/>
                    <a:pt x="3329940" y="139700"/>
                    <a:pt x="3522980" y="83820"/>
                  </a:cubicBezTo>
                  <a:cubicBezTo>
                    <a:pt x="3522980" y="83820"/>
                    <a:pt x="3661410" y="83820"/>
                    <a:pt x="3717290" y="27940"/>
                  </a:cubicBezTo>
                  <a:cubicBezTo>
                    <a:pt x="3717290" y="27940"/>
                    <a:pt x="3827780" y="0"/>
                    <a:pt x="3939540" y="55880"/>
                  </a:cubicBezTo>
                  <a:cubicBezTo>
                    <a:pt x="3939540" y="55880"/>
                    <a:pt x="3995420" y="83820"/>
                    <a:pt x="4023360" y="55880"/>
                  </a:cubicBezTo>
                  <a:lnTo>
                    <a:pt x="4189730" y="83820"/>
                  </a:lnTo>
                  <a:cubicBezTo>
                    <a:pt x="4189730" y="83820"/>
                    <a:pt x="4245610" y="139700"/>
                    <a:pt x="4384040" y="167640"/>
                  </a:cubicBezTo>
                  <a:lnTo>
                    <a:pt x="4632960" y="167640"/>
                  </a:lnTo>
                  <a:cubicBezTo>
                    <a:pt x="4632960" y="167640"/>
                    <a:pt x="4771390" y="139700"/>
                    <a:pt x="4827270" y="167640"/>
                  </a:cubicBezTo>
                  <a:cubicBezTo>
                    <a:pt x="4883150" y="195580"/>
                    <a:pt x="4991100" y="194310"/>
                    <a:pt x="4991100" y="194310"/>
                  </a:cubicBezTo>
                  <a:close/>
                </a:path>
              </a:pathLst>
            </a:custGeom>
            <a:blipFill>
              <a:blip r:embed="rId8"/>
              <a:stretch>
                <a:fillRect l="-834" r="-834"/>
              </a:stretch>
            </a:blipFill>
          </p:spPr>
        </p:sp>
        <p:sp>
          <p:nvSpPr>
            <p:cNvPr id="13" name="Freeform 13"/>
            <p:cNvSpPr/>
            <p:nvPr/>
          </p:nvSpPr>
          <p:spPr>
            <a:xfrm>
              <a:off x="0" y="0"/>
              <a:ext cx="4991100" cy="443230"/>
            </a:xfrm>
            <a:custGeom>
              <a:avLst/>
              <a:gdLst/>
              <a:ahLst/>
              <a:cxnLst/>
              <a:rect l="l" t="t" r="r" b="b"/>
              <a:pathLst>
                <a:path w="4991100" h="443230">
                  <a:moveTo>
                    <a:pt x="4991100" y="443230"/>
                  </a:moveTo>
                  <a:lnTo>
                    <a:pt x="0" y="443230"/>
                  </a:lnTo>
                  <a:lnTo>
                    <a:pt x="0" y="0"/>
                  </a:lnTo>
                  <a:lnTo>
                    <a:pt x="4991100" y="0"/>
                  </a:lnTo>
                  <a:lnTo>
                    <a:pt x="4991100" y="443230"/>
                  </a:lnTo>
                  <a:close/>
                </a:path>
              </a:pathLst>
            </a:custGeom>
            <a:blipFill>
              <a:blip r:embed="rId7"/>
              <a:stretch>
                <a:fillRect l="-2856" t="-34555" r="-838" b="-85845"/>
              </a:stretch>
            </a:blipFill>
          </p:spPr>
        </p:sp>
      </p:grpSp>
      <p:grpSp>
        <p:nvGrpSpPr>
          <p:cNvPr id="14" name="Group 14"/>
          <p:cNvGrpSpPr>
            <a:grpSpLocks noChangeAspect="1"/>
          </p:cNvGrpSpPr>
          <p:nvPr/>
        </p:nvGrpSpPr>
        <p:grpSpPr>
          <a:xfrm>
            <a:off x="9492227" y="4923271"/>
            <a:ext cx="2817385" cy="2316277"/>
            <a:chOff x="0" y="0"/>
            <a:chExt cx="4991100" cy="4103370"/>
          </a:xfrm>
        </p:grpSpPr>
        <p:sp>
          <p:nvSpPr>
            <p:cNvPr id="15" name="Freeform 15"/>
            <p:cNvSpPr/>
            <p:nvPr/>
          </p:nvSpPr>
          <p:spPr>
            <a:xfrm>
              <a:off x="0" y="54610"/>
              <a:ext cx="4991100" cy="4048760"/>
            </a:xfrm>
            <a:custGeom>
              <a:avLst/>
              <a:gdLst/>
              <a:ahLst/>
              <a:cxnLst/>
              <a:rect l="l" t="t" r="r" b="b"/>
              <a:pathLst>
                <a:path w="4991100" h="4048760">
                  <a:moveTo>
                    <a:pt x="4991100" y="194310"/>
                  </a:moveTo>
                  <a:lnTo>
                    <a:pt x="4991100" y="4048760"/>
                  </a:lnTo>
                  <a:lnTo>
                    <a:pt x="0" y="4048760"/>
                  </a:lnTo>
                  <a:lnTo>
                    <a:pt x="0" y="361950"/>
                  </a:lnTo>
                  <a:lnTo>
                    <a:pt x="0" y="334010"/>
                  </a:lnTo>
                  <a:lnTo>
                    <a:pt x="138430" y="278130"/>
                  </a:lnTo>
                  <a:cubicBezTo>
                    <a:pt x="138430" y="278130"/>
                    <a:pt x="248920" y="278130"/>
                    <a:pt x="304800" y="250190"/>
                  </a:cubicBezTo>
                  <a:cubicBezTo>
                    <a:pt x="360680" y="222250"/>
                    <a:pt x="499110" y="139700"/>
                    <a:pt x="499110" y="139700"/>
                  </a:cubicBezTo>
                  <a:cubicBezTo>
                    <a:pt x="499110" y="139700"/>
                    <a:pt x="637540" y="55880"/>
                    <a:pt x="721360" y="139700"/>
                  </a:cubicBezTo>
                  <a:cubicBezTo>
                    <a:pt x="721360" y="139700"/>
                    <a:pt x="859790" y="139700"/>
                    <a:pt x="887730" y="111760"/>
                  </a:cubicBezTo>
                  <a:lnTo>
                    <a:pt x="998220" y="139700"/>
                  </a:lnTo>
                  <a:lnTo>
                    <a:pt x="1330960" y="139700"/>
                  </a:lnTo>
                  <a:lnTo>
                    <a:pt x="1553210" y="139700"/>
                  </a:lnTo>
                  <a:lnTo>
                    <a:pt x="1913890" y="139700"/>
                  </a:lnTo>
                  <a:cubicBezTo>
                    <a:pt x="1913890" y="139700"/>
                    <a:pt x="2136140" y="139700"/>
                    <a:pt x="2190750" y="111760"/>
                  </a:cubicBezTo>
                  <a:cubicBezTo>
                    <a:pt x="2245360" y="83820"/>
                    <a:pt x="2413000" y="111760"/>
                    <a:pt x="2413000" y="111760"/>
                  </a:cubicBezTo>
                  <a:cubicBezTo>
                    <a:pt x="2413000" y="111760"/>
                    <a:pt x="2717800" y="167640"/>
                    <a:pt x="2801620" y="139700"/>
                  </a:cubicBezTo>
                  <a:cubicBezTo>
                    <a:pt x="2885440" y="111760"/>
                    <a:pt x="3051810" y="111760"/>
                    <a:pt x="3051810" y="111760"/>
                  </a:cubicBezTo>
                  <a:cubicBezTo>
                    <a:pt x="3051810" y="111760"/>
                    <a:pt x="3134360" y="167640"/>
                    <a:pt x="3274060" y="111760"/>
                  </a:cubicBezTo>
                  <a:cubicBezTo>
                    <a:pt x="3274060" y="111760"/>
                    <a:pt x="3329940" y="139700"/>
                    <a:pt x="3522980" y="83820"/>
                  </a:cubicBezTo>
                  <a:cubicBezTo>
                    <a:pt x="3522980" y="83820"/>
                    <a:pt x="3661410" y="83820"/>
                    <a:pt x="3717290" y="27940"/>
                  </a:cubicBezTo>
                  <a:cubicBezTo>
                    <a:pt x="3717290" y="27940"/>
                    <a:pt x="3827780" y="0"/>
                    <a:pt x="3939540" y="55880"/>
                  </a:cubicBezTo>
                  <a:cubicBezTo>
                    <a:pt x="3939540" y="55880"/>
                    <a:pt x="3995420" y="83820"/>
                    <a:pt x="4023360" y="55880"/>
                  </a:cubicBezTo>
                  <a:lnTo>
                    <a:pt x="4189730" y="83820"/>
                  </a:lnTo>
                  <a:cubicBezTo>
                    <a:pt x="4189730" y="83820"/>
                    <a:pt x="4245610" y="139700"/>
                    <a:pt x="4384040" y="167640"/>
                  </a:cubicBezTo>
                  <a:lnTo>
                    <a:pt x="4632960" y="167640"/>
                  </a:lnTo>
                  <a:cubicBezTo>
                    <a:pt x="4632960" y="167640"/>
                    <a:pt x="4771390" y="139700"/>
                    <a:pt x="4827270" y="167640"/>
                  </a:cubicBezTo>
                  <a:cubicBezTo>
                    <a:pt x="4883150" y="195580"/>
                    <a:pt x="4991100" y="194310"/>
                    <a:pt x="4991100" y="194310"/>
                  </a:cubicBezTo>
                  <a:close/>
                </a:path>
              </a:pathLst>
            </a:custGeom>
            <a:blipFill>
              <a:blip r:embed="rId9"/>
              <a:stretch>
                <a:fillRect r="-7599"/>
              </a:stretch>
            </a:blipFill>
          </p:spPr>
        </p:sp>
        <p:sp>
          <p:nvSpPr>
            <p:cNvPr id="16" name="Freeform 16"/>
            <p:cNvSpPr/>
            <p:nvPr/>
          </p:nvSpPr>
          <p:spPr>
            <a:xfrm>
              <a:off x="0" y="0"/>
              <a:ext cx="4991100" cy="443230"/>
            </a:xfrm>
            <a:custGeom>
              <a:avLst/>
              <a:gdLst/>
              <a:ahLst/>
              <a:cxnLst/>
              <a:rect l="l" t="t" r="r" b="b"/>
              <a:pathLst>
                <a:path w="4991100" h="443230">
                  <a:moveTo>
                    <a:pt x="4991100" y="443230"/>
                  </a:moveTo>
                  <a:lnTo>
                    <a:pt x="0" y="443230"/>
                  </a:lnTo>
                  <a:lnTo>
                    <a:pt x="0" y="0"/>
                  </a:lnTo>
                  <a:lnTo>
                    <a:pt x="4991100" y="0"/>
                  </a:lnTo>
                  <a:lnTo>
                    <a:pt x="4991100" y="443230"/>
                  </a:lnTo>
                  <a:close/>
                </a:path>
              </a:pathLst>
            </a:custGeom>
            <a:blipFill>
              <a:blip r:embed="rId7"/>
              <a:stretch>
                <a:fillRect l="-2856" t="-34555" r="-838" b="-85845"/>
              </a:stretch>
            </a:blipFill>
          </p:spPr>
        </p:sp>
      </p:grpSp>
      <p:grpSp>
        <p:nvGrpSpPr>
          <p:cNvPr id="17" name="Group 17"/>
          <p:cNvGrpSpPr>
            <a:grpSpLocks noChangeAspect="1"/>
          </p:cNvGrpSpPr>
          <p:nvPr/>
        </p:nvGrpSpPr>
        <p:grpSpPr>
          <a:xfrm>
            <a:off x="13179329" y="4336266"/>
            <a:ext cx="2817385" cy="2316277"/>
            <a:chOff x="0" y="0"/>
            <a:chExt cx="4991100" cy="4103370"/>
          </a:xfrm>
        </p:grpSpPr>
        <p:sp>
          <p:nvSpPr>
            <p:cNvPr id="18" name="Freeform 18"/>
            <p:cNvSpPr/>
            <p:nvPr/>
          </p:nvSpPr>
          <p:spPr>
            <a:xfrm>
              <a:off x="0" y="54610"/>
              <a:ext cx="4991100" cy="4048760"/>
            </a:xfrm>
            <a:custGeom>
              <a:avLst/>
              <a:gdLst/>
              <a:ahLst/>
              <a:cxnLst/>
              <a:rect l="l" t="t" r="r" b="b"/>
              <a:pathLst>
                <a:path w="4991100" h="4048760">
                  <a:moveTo>
                    <a:pt x="4991100" y="194310"/>
                  </a:moveTo>
                  <a:lnTo>
                    <a:pt x="4991100" y="4048760"/>
                  </a:lnTo>
                  <a:lnTo>
                    <a:pt x="0" y="4048760"/>
                  </a:lnTo>
                  <a:lnTo>
                    <a:pt x="0" y="361950"/>
                  </a:lnTo>
                  <a:lnTo>
                    <a:pt x="0" y="334010"/>
                  </a:lnTo>
                  <a:lnTo>
                    <a:pt x="138430" y="278130"/>
                  </a:lnTo>
                  <a:cubicBezTo>
                    <a:pt x="138430" y="278130"/>
                    <a:pt x="248920" y="278130"/>
                    <a:pt x="304800" y="250190"/>
                  </a:cubicBezTo>
                  <a:cubicBezTo>
                    <a:pt x="360680" y="222250"/>
                    <a:pt x="499110" y="139700"/>
                    <a:pt x="499110" y="139700"/>
                  </a:cubicBezTo>
                  <a:cubicBezTo>
                    <a:pt x="499110" y="139700"/>
                    <a:pt x="637540" y="55880"/>
                    <a:pt x="721360" y="139700"/>
                  </a:cubicBezTo>
                  <a:cubicBezTo>
                    <a:pt x="721360" y="139700"/>
                    <a:pt x="859790" y="139700"/>
                    <a:pt x="887730" y="111760"/>
                  </a:cubicBezTo>
                  <a:lnTo>
                    <a:pt x="998220" y="139700"/>
                  </a:lnTo>
                  <a:lnTo>
                    <a:pt x="1330960" y="139700"/>
                  </a:lnTo>
                  <a:lnTo>
                    <a:pt x="1553210" y="139700"/>
                  </a:lnTo>
                  <a:lnTo>
                    <a:pt x="1913890" y="139700"/>
                  </a:lnTo>
                  <a:cubicBezTo>
                    <a:pt x="1913890" y="139700"/>
                    <a:pt x="2136140" y="139700"/>
                    <a:pt x="2190750" y="111760"/>
                  </a:cubicBezTo>
                  <a:cubicBezTo>
                    <a:pt x="2245360" y="83820"/>
                    <a:pt x="2413000" y="111760"/>
                    <a:pt x="2413000" y="111760"/>
                  </a:cubicBezTo>
                  <a:cubicBezTo>
                    <a:pt x="2413000" y="111760"/>
                    <a:pt x="2717800" y="167640"/>
                    <a:pt x="2801620" y="139700"/>
                  </a:cubicBezTo>
                  <a:cubicBezTo>
                    <a:pt x="2885440" y="111760"/>
                    <a:pt x="3051810" y="111760"/>
                    <a:pt x="3051810" y="111760"/>
                  </a:cubicBezTo>
                  <a:cubicBezTo>
                    <a:pt x="3051810" y="111760"/>
                    <a:pt x="3134360" y="167640"/>
                    <a:pt x="3274060" y="111760"/>
                  </a:cubicBezTo>
                  <a:cubicBezTo>
                    <a:pt x="3274060" y="111760"/>
                    <a:pt x="3329940" y="139700"/>
                    <a:pt x="3522980" y="83820"/>
                  </a:cubicBezTo>
                  <a:cubicBezTo>
                    <a:pt x="3522980" y="83820"/>
                    <a:pt x="3661410" y="83820"/>
                    <a:pt x="3717290" y="27940"/>
                  </a:cubicBezTo>
                  <a:cubicBezTo>
                    <a:pt x="3717290" y="27940"/>
                    <a:pt x="3827780" y="0"/>
                    <a:pt x="3939540" y="55880"/>
                  </a:cubicBezTo>
                  <a:cubicBezTo>
                    <a:pt x="3939540" y="55880"/>
                    <a:pt x="3995420" y="83820"/>
                    <a:pt x="4023360" y="55880"/>
                  </a:cubicBezTo>
                  <a:lnTo>
                    <a:pt x="4189730" y="83820"/>
                  </a:lnTo>
                  <a:cubicBezTo>
                    <a:pt x="4189730" y="83820"/>
                    <a:pt x="4245610" y="139700"/>
                    <a:pt x="4384040" y="167640"/>
                  </a:cubicBezTo>
                  <a:lnTo>
                    <a:pt x="4632960" y="167640"/>
                  </a:lnTo>
                  <a:cubicBezTo>
                    <a:pt x="4632960" y="167640"/>
                    <a:pt x="4771390" y="139700"/>
                    <a:pt x="4827270" y="167640"/>
                  </a:cubicBezTo>
                  <a:cubicBezTo>
                    <a:pt x="4883150" y="195580"/>
                    <a:pt x="4991100" y="194310"/>
                    <a:pt x="4991100" y="194310"/>
                  </a:cubicBezTo>
                  <a:close/>
                </a:path>
              </a:pathLst>
            </a:custGeom>
            <a:blipFill>
              <a:blip r:embed="rId10"/>
              <a:stretch>
                <a:fillRect t="-69633" b="-16357"/>
              </a:stretch>
            </a:blipFill>
          </p:spPr>
        </p:sp>
        <p:sp>
          <p:nvSpPr>
            <p:cNvPr id="19" name="Freeform 19"/>
            <p:cNvSpPr/>
            <p:nvPr/>
          </p:nvSpPr>
          <p:spPr>
            <a:xfrm>
              <a:off x="0" y="0"/>
              <a:ext cx="4991100" cy="443230"/>
            </a:xfrm>
            <a:custGeom>
              <a:avLst/>
              <a:gdLst/>
              <a:ahLst/>
              <a:cxnLst/>
              <a:rect l="l" t="t" r="r" b="b"/>
              <a:pathLst>
                <a:path w="4991100" h="443230">
                  <a:moveTo>
                    <a:pt x="4991100" y="443230"/>
                  </a:moveTo>
                  <a:lnTo>
                    <a:pt x="0" y="443230"/>
                  </a:lnTo>
                  <a:lnTo>
                    <a:pt x="0" y="0"/>
                  </a:lnTo>
                  <a:lnTo>
                    <a:pt x="4991100" y="0"/>
                  </a:lnTo>
                  <a:lnTo>
                    <a:pt x="4991100" y="443230"/>
                  </a:lnTo>
                  <a:close/>
                </a:path>
              </a:pathLst>
            </a:custGeom>
            <a:blipFill>
              <a:blip r:embed="rId7"/>
              <a:stretch>
                <a:fillRect l="-2856" t="-34555" r="-838" b="-85845"/>
              </a:stretch>
            </a:blipFill>
          </p:spPr>
        </p:sp>
      </p:grpSp>
      <p:sp>
        <p:nvSpPr>
          <p:cNvPr id="20" name="TextBox 20"/>
          <p:cNvSpPr txBox="1"/>
          <p:nvPr/>
        </p:nvSpPr>
        <p:spPr>
          <a:xfrm>
            <a:off x="5695521" y="6753449"/>
            <a:ext cx="3154090" cy="486099"/>
          </a:xfrm>
          <a:prstGeom prst="rect">
            <a:avLst/>
          </a:prstGeom>
        </p:spPr>
        <p:txBody>
          <a:bodyPr lIns="0" tIns="0" rIns="0" bIns="0" rtlCol="0" anchor="t">
            <a:spAutoFit/>
          </a:bodyPr>
          <a:lstStyle/>
          <a:p>
            <a:pPr algn="ctr">
              <a:lnSpc>
                <a:spcPts val="3918"/>
              </a:lnSpc>
            </a:pPr>
            <a:r>
              <a:rPr lang="en-US" sz="2798" spc="109">
                <a:solidFill>
                  <a:srgbClr val="5D3D2F"/>
                </a:solidFill>
                <a:latin typeface="Dancing Script"/>
              </a:rPr>
              <a:t>Bùi Tuấn Khải</a:t>
            </a:r>
          </a:p>
        </p:txBody>
      </p:sp>
      <p:sp>
        <p:nvSpPr>
          <p:cNvPr id="21" name="TextBox 21"/>
          <p:cNvSpPr txBox="1"/>
          <p:nvPr/>
        </p:nvSpPr>
        <p:spPr>
          <a:xfrm>
            <a:off x="1834258" y="7467845"/>
            <a:ext cx="4029615" cy="489253"/>
          </a:xfrm>
          <a:prstGeom prst="rect">
            <a:avLst/>
          </a:prstGeom>
        </p:spPr>
        <p:txBody>
          <a:bodyPr lIns="0" tIns="0" rIns="0" bIns="0" rtlCol="0" anchor="t">
            <a:spAutoFit/>
          </a:bodyPr>
          <a:lstStyle/>
          <a:p>
            <a:pPr algn="ctr">
              <a:lnSpc>
                <a:spcPts val="3947"/>
              </a:lnSpc>
            </a:pPr>
            <a:r>
              <a:rPr lang="en-US" sz="2819" spc="109">
                <a:solidFill>
                  <a:srgbClr val="5D3D2F"/>
                </a:solidFill>
                <a:latin typeface="Dancing Script"/>
              </a:rPr>
              <a:t>Trần Bảo Huyền Trâm</a:t>
            </a:r>
          </a:p>
        </p:txBody>
      </p:sp>
      <p:sp>
        <p:nvSpPr>
          <p:cNvPr id="22" name="TextBox 22"/>
          <p:cNvSpPr txBox="1"/>
          <p:nvPr/>
        </p:nvSpPr>
        <p:spPr>
          <a:xfrm>
            <a:off x="9492227" y="7515490"/>
            <a:ext cx="2962769" cy="441608"/>
          </a:xfrm>
          <a:prstGeom prst="rect">
            <a:avLst/>
          </a:prstGeom>
        </p:spPr>
        <p:txBody>
          <a:bodyPr lIns="0" tIns="0" rIns="0" bIns="0" rtlCol="0" anchor="t">
            <a:spAutoFit/>
          </a:bodyPr>
          <a:lstStyle/>
          <a:p>
            <a:pPr algn="ctr">
              <a:lnSpc>
                <a:spcPts val="3680"/>
              </a:lnSpc>
            </a:pPr>
            <a:r>
              <a:rPr lang="en-US" sz="2629" spc="102">
                <a:solidFill>
                  <a:srgbClr val="5D3D2F"/>
                </a:solidFill>
                <a:latin typeface="Dancing Script"/>
              </a:rPr>
              <a:t>Ngô Thịnh Phát</a:t>
            </a:r>
          </a:p>
        </p:txBody>
      </p:sp>
      <p:sp>
        <p:nvSpPr>
          <p:cNvPr id="23" name="TextBox 23"/>
          <p:cNvSpPr txBox="1"/>
          <p:nvPr/>
        </p:nvSpPr>
        <p:spPr>
          <a:xfrm>
            <a:off x="13179329" y="6972686"/>
            <a:ext cx="3048927" cy="462590"/>
          </a:xfrm>
          <a:prstGeom prst="rect">
            <a:avLst/>
          </a:prstGeom>
        </p:spPr>
        <p:txBody>
          <a:bodyPr lIns="0" tIns="0" rIns="0" bIns="0" rtlCol="0" anchor="t">
            <a:spAutoFit/>
          </a:bodyPr>
          <a:lstStyle/>
          <a:p>
            <a:pPr algn="ctr">
              <a:lnSpc>
                <a:spcPts val="3787"/>
              </a:lnSpc>
            </a:pPr>
            <a:r>
              <a:rPr lang="en-US" sz="2705" spc="105">
                <a:solidFill>
                  <a:srgbClr val="5D3D2F"/>
                </a:solidFill>
                <a:latin typeface="Dancing Script"/>
              </a:rPr>
              <a:t>Lê Thị Trang</a:t>
            </a:r>
          </a:p>
        </p:txBody>
      </p:sp>
      <p:sp>
        <p:nvSpPr>
          <p:cNvPr id="24" name="TextBox 24"/>
          <p:cNvSpPr txBox="1"/>
          <p:nvPr/>
        </p:nvSpPr>
        <p:spPr>
          <a:xfrm>
            <a:off x="3874367" y="1929951"/>
            <a:ext cx="10484207" cy="1755776"/>
          </a:xfrm>
          <a:prstGeom prst="rect">
            <a:avLst/>
          </a:prstGeom>
        </p:spPr>
        <p:txBody>
          <a:bodyPr lIns="0" tIns="0" rIns="0" bIns="0" rtlCol="0" anchor="t">
            <a:spAutoFit/>
          </a:bodyPr>
          <a:lstStyle/>
          <a:p>
            <a:pPr algn="ctr">
              <a:lnSpc>
                <a:spcPts val="13999"/>
              </a:lnSpc>
            </a:pPr>
            <a:r>
              <a:rPr lang="en-US" sz="9999">
                <a:solidFill>
                  <a:srgbClr val="B3775D"/>
                </a:solidFill>
                <a:latin typeface="Was DokrakNP"/>
              </a:rPr>
              <a:t>Member of Group</a:t>
            </a:r>
          </a:p>
        </p:txBody>
      </p:sp>
      <p:sp>
        <p:nvSpPr>
          <p:cNvPr id="25" name="Freeform 25"/>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11"/>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732698" y="937849"/>
            <a:ext cx="16822604" cy="8411302"/>
          </a:xfrm>
          <a:custGeom>
            <a:avLst/>
            <a:gdLst/>
            <a:ahLst/>
            <a:cxnLst/>
            <a:rect l="l" t="t" r="r" b="b"/>
            <a:pathLst>
              <a:path w="16822604" h="8411302">
                <a:moveTo>
                  <a:pt x="0" y="0"/>
                </a:moveTo>
                <a:lnTo>
                  <a:pt x="16822604" y="0"/>
                </a:lnTo>
                <a:lnTo>
                  <a:pt x="16822604" y="8411302"/>
                </a:lnTo>
                <a:lnTo>
                  <a:pt x="0" y="84113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906655" y="4036004"/>
            <a:ext cx="12474689" cy="3488055"/>
          </a:xfrm>
          <a:prstGeom prst="rect">
            <a:avLst/>
          </a:prstGeom>
        </p:spPr>
        <p:txBody>
          <a:bodyPr lIns="0" tIns="0" rIns="0" bIns="0" rtlCol="0" anchor="t">
            <a:spAutoFit/>
          </a:bodyPr>
          <a:lstStyle/>
          <a:p>
            <a:pPr marL="0" lvl="0" indent="0">
              <a:lnSpc>
                <a:spcPts val="4620"/>
              </a:lnSpc>
              <a:spcBef>
                <a:spcPct val="0"/>
              </a:spcBef>
            </a:pPr>
            <a:r>
              <a:rPr lang="en-US" sz="3300" spc="-148">
                <a:solidFill>
                  <a:srgbClr val="5D3D2F"/>
                </a:solidFill>
                <a:latin typeface="Core Bandi Face"/>
              </a:rPr>
              <a:t>The FlyEasy Project is an ambitious endeavor aimed at revolutionizing the way individuals book their flights. In a world where travel is an integral part of modern life, FlyEasy offers a user-centric flight booking platform that seamlessly combines convenience, choice, and reliability. This project seeks to create a transformative online space where travelers can effortlessly plan their journeys, from selecting flights to making secure payments.</a:t>
            </a:r>
          </a:p>
        </p:txBody>
      </p:sp>
      <p:sp>
        <p:nvSpPr>
          <p:cNvPr id="5" name="TextBox 5"/>
          <p:cNvSpPr txBox="1"/>
          <p:nvPr/>
        </p:nvSpPr>
        <p:spPr>
          <a:xfrm>
            <a:off x="2223521" y="2108860"/>
            <a:ext cx="12753701" cy="1755776"/>
          </a:xfrm>
          <a:prstGeom prst="rect">
            <a:avLst/>
          </a:prstGeom>
        </p:spPr>
        <p:txBody>
          <a:bodyPr lIns="0" tIns="0" rIns="0" bIns="0" rtlCol="0" anchor="t">
            <a:spAutoFit/>
          </a:bodyPr>
          <a:lstStyle/>
          <a:p>
            <a:pPr algn="ctr">
              <a:lnSpc>
                <a:spcPts val="13999"/>
              </a:lnSpc>
            </a:pPr>
            <a:r>
              <a:rPr lang="en-US" sz="9999">
                <a:solidFill>
                  <a:srgbClr val="B3775D"/>
                </a:solidFill>
                <a:latin typeface="Was DokrakNP"/>
              </a:rPr>
              <a:t>Project Overview</a:t>
            </a:r>
          </a:p>
        </p:txBody>
      </p:sp>
      <p:sp>
        <p:nvSpPr>
          <p:cNvPr id="6" name="Freeform 6"/>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6"/>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0" y="666035"/>
            <a:ext cx="17909861" cy="8954931"/>
          </a:xfrm>
          <a:custGeom>
            <a:avLst/>
            <a:gdLst/>
            <a:ahLst/>
            <a:cxnLst/>
            <a:rect l="l" t="t" r="r" b="b"/>
            <a:pathLst>
              <a:path w="17909861" h="8954931">
                <a:moveTo>
                  <a:pt x="0" y="0"/>
                </a:moveTo>
                <a:lnTo>
                  <a:pt x="17909861" y="0"/>
                </a:lnTo>
                <a:lnTo>
                  <a:pt x="17909861" y="8954930"/>
                </a:lnTo>
                <a:lnTo>
                  <a:pt x="0" y="8954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076431" y="1484710"/>
            <a:ext cx="12474689" cy="7630037"/>
          </a:xfrm>
          <a:prstGeom prst="rect">
            <a:avLst/>
          </a:prstGeom>
        </p:spPr>
        <p:txBody>
          <a:bodyPr lIns="0" tIns="0" rIns="0" bIns="0" rtlCol="0" anchor="t">
            <a:spAutoFit/>
          </a:bodyPr>
          <a:lstStyle/>
          <a:p>
            <a:pPr marL="712470" lvl="1" indent="-356235">
              <a:lnSpc>
                <a:spcPts val="4620"/>
              </a:lnSpc>
              <a:buFont typeface="Arial"/>
              <a:buChar char="•"/>
            </a:pPr>
            <a:r>
              <a:rPr lang="en-US" sz="3300" spc="-148" dirty="0">
                <a:solidFill>
                  <a:srgbClr val="5D3D2F"/>
                </a:solidFill>
                <a:latin typeface="Core Bandi Face Semi-Bold"/>
              </a:rPr>
              <a:t>User Management:</a:t>
            </a:r>
          </a:p>
          <a:p>
            <a:pPr marL="1424940" lvl="2" indent="-474980">
              <a:lnSpc>
                <a:spcPts val="4620"/>
              </a:lnSpc>
              <a:buFont typeface="Arial"/>
              <a:buChar char="⚬"/>
            </a:pPr>
            <a:r>
              <a:rPr lang="en-US" sz="3300" spc="-148" dirty="0">
                <a:solidFill>
                  <a:srgbClr val="5D3D2F"/>
                </a:solidFill>
                <a:latin typeface="Core Bandi Face"/>
              </a:rPr>
              <a:t>Account creation with unique usernames and passwords.</a:t>
            </a:r>
          </a:p>
          <a:p>
            <a:pPr marL="1424940" lvl="2" indent="-474980">
              <a:lnSpc>
                <a:spcPts val="4620"/>
              </a:lnSpc>
              <a:buFont typeface="Arial"/>
              <a:buChar char="⚬"/>
            </a:pPr>
            <a:r>
              <a:rPr lang="en-US" sz="3300" spc="-148" dirty="0">
                <a:solidFill>
                  <a:srgbClr val="5D3D2F"/>
                </a:solidFill>
                <a:latin typeface="Core Bandi Face"/>
              </a:rPr>
              <a:t>Secure user authentication and session management.</a:t>
            </a:r>
          </a:p>
          <a:p>
            <a:pPr marL="712470" lvl="1" indent="-356235">
              <a:lnSpc>
                <a:spcPts val="4620"/>
              </a:lnSpc>
              <a:buFont typeface="Arial"/>
              <a:buChar char="•"/>
            </a:pPr>
            <a:r>
              <a:rPr lang="en-US" sz="3300" spc="-148" dirty="0">
                <a:solidFill>
                  <a:srgbClr val="5D3D2F"/>
                </a:solidFill>
                <a:latin typeface="Core Bandi Face Semi-Bold"/>
              </a:rPr>
              <a:t>Flight Booking:</a:t>
            </a:r>
          </a:p>
          <a:p>
            <a:pPr marL="1424940" lvl="2" indent="-474980">
              <a:lnSpc>
                <a:spcPts val="4620"/>
              </a:lnSpc>
              <a:buFont typeface="Arial"/>
              <a:buChar char="⚬"/>
            </a:pPr>
            <a:r>
              <a:rPr lang="en-US" sz="3300" spc="-148" dirty="0">
                <a:solidFill>
                  <a:srgbClr val="5D3D2F"/>
                </a:solidFill>
                <a:latin typeface="Core Bandi Face"/>
              </a:rPr>
              <a:t>Search functionality based on departure, destination, dates, and preferences.</a:t>
            </a:r>
          </a:p>
          <a:p>
            <a:pPr marL="1424940" lvl="2" indent="-474980">
              <a:lnSpc>
                <a:spcPts val="4620"/>
              </a:lnSpc>
              <a:buFont typeface="Arial"/>
              <a:buChar char="⚬"/>
            </a:pPr>
            <a:r>
              <a:rPr lang="en-US" sz="3300" spc="-148" dirty="0">
                <a:solidFill>
                  <a:srgbClr val="5D3D2F"/>
                </a:solidFill>
                <a:latin typeface="Core Bandi Face"/>
              </a:rPr>
              <a:t>Display of flight details including airlines, prices, and times.</a:t>
            </a:r>
          </a:p>
          <a:p>
            <a:pPr marL="712470" lvl="1" indent="-356235">
              <a:lnSpc>
                <a:spcPts val="4620"/>
              </a:lnSpc>
              <a:buFont typeface="Arial"/>
              <a:buChar char="•"/>
            </a:pPr>
            <a:r>
              <a:rPr lang="en-US" sz="3300" spc="-148" dirty="0">
                <a:solidFill>
                  <a:srgbClr val="5D3D2F"/>
                </a:solidFill>
                <a:latin typeface="Core Bandi Face Semi-Bold"/>
              </a:rPr>
              <a:t>Payment and Confirmation:</a:t>
            </a:r>
          </a:p>
          <a:p>
            <a:pPr marL="1424940" lvl="2" indent="-474980">
              <a:lnSpc>
                <a:spcPts val="4620"/>
              </a:lnSpc>
              <a:buFont typeface="Arial"/>
              <a:buChar char="⚬"/>
            </a:pPr>
            <a:r>
              <a:rPr lang="en-US" sz="3300" spc="-148" dirty="0">
                <a:solidFill>
                  <a:srgbClr val="5D3D2F"/>
                </a:solidFill>
                <a:latin typeface="Core Bandi Face"/>
              </a:rPr>
              <a:t>Support for various payment methods: credit/debit cards, digital wallets, online banking.</a:t>
            </a:r>
          </a:p>
          <a:p>
            <a:pPr marL="1424940" lvl="2" indent="-474980">
              <a:lnSpc>
                <a:spcPts val="4620"/>
              </a:lnSpc>
              <a:buFont typeface="Arial"/>
              <a:buChar char="⚬"/>
            </a:pPr>
            <a:r>
              <a:rPr lang="en-US" sz="3300" spc="-148" dirty="0">
                <a:solidFill>
                  <a:srgbClr val="5D3D2F"/>
                </a:solidFill>
                <a:latin typeface="Core Bandi Face"/>
              </a:rPr>
              <a:t>Confirmation emails with comprehensive booking details.</a:t>
            </a:r>
          </a:p>
          <a:p>
            <a:pPr>
              <a:lnSpc>
                <a:spcPts val="4620"/>
              </a:lnSpc>
            </a:pPr>
            <a:endParaRPr lang="en-US" sz="3300" spc="-148" dirty="0">
              <a:solidFill>
                <a:srgbClr val="5D3D2F"/>
              </a:solidFill>
              <a:latin typeface="Core Bandi Face"/>
            </a:endParaRPr>
          </a:p>
          <a:p>
            <a:pPr marL="0" lvl="0" indent="0">
              <a:lnSpc>
                <a:spcPts val="4620"/>
              </a:lnSpc>
              <a:spcBef>
                <a:spcPct val="0"/>
              </a:spcBef>
            </a:pPr>
            <a:endParaRPr lang="en-US" sz="3300" spc="-148" dirty="0">
              <a:solidFill>
                <a:srgbClr val="5D3D2F"/>
              </a:solidFill>
              <a:latin typeface="Core Bandi Face"/>
            </a:endParaRPr>
          </a:p>
        </p:txBody>
      </p:sp>
      <p:sp>
        <p:nvSpPr>
          <p:cNvPr id="5" name="TextBox 5"/>
          <p:cNvSpPr txBox="1"/>
          <p:nvPr/>
        </p:nvSpPr>
        <p:spPr>
          <a:xfrm>
            <a:off x="3205323" y="-284525"/>
            <a:ext cx="11499215" cy="1587446"/>
          </a:xfrm>
          <a:prstGeom prst="rect">
            <a:avLst/>
          </a:prstGeom>
        </p:spPr>
        <p:txBody>
          <a:bodyPr lIns="0" tIns="0" rIns="0" bIns="0" rtlCol="0" anchor="t">
            <a:spAutoFit/>
          </a:bodyPr>
          <a:lstStyle/>
          <a:p>
            <a:pPr algn="ctr">
              <a:lnSpc>
                <a:spcPts val="12622"/>
              </a:lnSpc>
            </a:pPr>
            <a:r>
              <a:rPr lang="en-US" sz="9016">
                <a:solidFill>
                  <a:srgbClr val="B3775D"/>
                </a:solidFill>
                <a:latin typeface="Was DokrakNP Bold"/>
              </a:rPr>
              <a:t>Actual requirements</a:t>
            </a:r>
          </a:p>
        </p:txBody>
      </p:sp>
      <p:sp>
        <p:nvSpPr>
          <p:cNvPr id="6" name="Freeform 6"/>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6"/>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732698" y="937849"/>
            <a:ext cx="16822604" cy="8411302"/>
          </a:xfrm>
          <a:custGeom>
            <a:avLst/>
            <a:gdLst/>
            <a:ahLst/>
            <a:cxnLst/>
            <a:rect l="l" t="t" r="r" b="b"/>
            <a:pathLst>
              <a:path w="16822604" h="8411302">
                <a:moveTo>
                  <a:pt x="0" y="0"/>
                </a:moveTo>
                <a:lnTo>
                  <a:pt x="16822604" y="0"/>
                </a:lnTo>
                <a:lnTo>
                  <a:pt x="16822604" y="8411302"/>
                </a:lnTo>
                <a:lnTo>
                  <a:pt x="0" y="84113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906655" y="1703070"/>
            <a:ext cx="12277749" cy="5733557"/>
          </a:xfrm>
          <a:prstGeom prst="rect">
            <a:avLst/>
          </a:prstGeom>
        </p:spPr>
        <p:txBody>
          <a:bodyPr lIns="0" tIns="0" rIns="0" bIns="0" rtlCol="0" anchor="t">
            <a:spAutoFit/>
          </a:bodyPr>
          <a:lstStyle/>
          <a:p>
            <a:pPr>
              <a:lnSpc>
                <a:spcPts val="4547"/>
              </a:lnSpc>
            </a:pPr>
            <a:r>
              <a:rPr lang="en-US" sz="3247" spc="-146" dirty="0">
                <a:solidFill>
                  <a:srgbClr val="5D3D2F"/>
                </a:solidFill>
                <a:latin typeface="Core Bandi Face Semi-Bold"/>
              </a:rPr>
              <a:t>   4.User Profiles and History:</a:t>
            </a:r>
          </a:p>
          <a:p>
            <a:pPr marL="1402444" lvl="2" indent="-467481">
              <a:lnSpc>
                <a:spcPts val="4547"/>
              </a:lnSpc>
              <a:buFont typeface="Arial"/>
              <a:buChar char="⚬"/>
            </a:pPr>
            <a:r>
              <a:rPr lang="en-US" sz="3247" spc="-146" dirty="0">
                <a:solidFill>
                  <a:srgbClr val="5D3D2F"/>
                </a:solidFill>
                <a:latin typeface="Core Bandi Face"/>
              </a:rPr>
              <a:t>User profiles for storing personal information and booking history.</a:t>
            </a:r>
          </a:p>
          <a:p>
            <a:pPr marL="1402444" lvl="2" indent="-467481">
              <a:lnSpc>
                <a:spcPts val="4547"/>
              </a:lnSpc>
              <a:buFont typeface="Arial"/>
              <a:buChar char="⚬"/>
            </a:pPr>
            <a:r>
              <a:rPr lang="en-US" sz="3247" spc="-146" dirty="0">
                <a:solidFill>
                  <a:srgbClr val="5D3D2F"/>
                </a:solidFill>
                <a:latin typeface="Core Bandi Face"/>
              </a:rPr>
              <a:t>Accessible view of past and upcoming bookings.</a:t>
            </a:r>
          </a:p>
          <a:p>
            <a:pPr>
              <a:lnSpc>
                <a:spcPts val="4547"/>
              </a:lnSpc>
            </a:pPr>
            <a:r>
              <a:rPr lang="en-US" sz="3247" spc="-146" dirty="0">
                <a:solidFill>
                  <a:srgbClr val="5D3D2F"/>
                </a:solidFill>
                <a:latin typeface="Core Bandi Face"/>
              </a:rPr>
              <a:t>   5.</a:t>
            </a:r>
            <a:r>
              <a:rPr lang="en-US" sz="3247" spc="-146" dirty="0">
                <a:solidFill>
                  <a:srgbClr val="5D3D2F"/>
                </a:solidFill>
                <a:latin typeface="Core Bandi Face Semi-Bold"/>
              </a:rPr>
              <a:t> Customer Support:</a:t>
            </a:r>
          </a:p>
          <a:p>
            <a:pPr marL="1402444" lvl="2" indent="-467481">
              <a:lnSpc>
                <a:spcPts val="4547"/>
              </a:lnSpc>
              <a:buFont typeface="Arial"/>
              <a:buChar char="⚬"/>
            </a:pPr>
            <a:r>
              <a:rPr lang="en-US" sz="3247" spc="-146" dirty="0">
                <a:solidFill>
                  <a:srgbClr val="5D3D2F"/>
                </a:solidFill>
                <a:latin typeface="Core Bandi Face"/>
              </a:rPr>
              <a:t>24/7 customer support through email, phone.</a:t>
            </a:r>
          </a:p>
          <a:p>
            <a:pPr>
              <a:lnSpc>
                <a:spcPts val="4547"/>
              </a:lnSpc>
            </a:pPr>
            <a:r>
              <a:rPr lang="en-US" sz="3247" spc="-146" dirty="0">
                <a:solidFill>
                  <a:srgbClr val="5D3D2F"/>
                </a:solidFill>
                <a:latin typeface="Core Bandi Face"/>
              </a:rPr>
              <a:t>   6.</a:t>
            </a:r>
            <a:r>
              <a:rPr lang="en-US" sz="3247" spc="-146" dirty="0">
                <a:solidFill>
                  <a:srgbClr val="5D3D2F"/>
                </a:solidFill>
                <a:latin typeface="Core Bandi Face Semi-Bold"/>
              </a:rPr>
              <a:t> User Interface and Experience:</a:t>
            </a:r>
          </a:p>
          <a:p>
            <a:pPr marL="1402444" lvl="2" indent="-467481">
              <a:lnSpc>
                <a:spcPts val="4547"/>
              </a:lnSpc>
              <a:buFont typeface="Arial"/>
              <a:buChar char="⚬"/>
            </a:pPr>
            <a:r>
              <a:rPr lang="en-US" sz="3247" spc="-146" dirty="0">
                <a:solidFill>
                  <a:srgbClr val="5D3D2F"/>
                </a:solidFill>
                <a:latin typeface="Core Bandi Face"/>
              </a:rPr>
              <a:t>Intuitive and responsive interface catering to diverse user levels.</a:t>
            </a:r>
          </a:p>
          <a:p>
            <a:pPr marL="1402444" lvl="2" indent="-467481">
              <a:lnSpc>
                <a:spcPts val="4547"/>
              </a:lnSpc>
              <a:buFont typeface="Arial"/>
              <a:buChar char="⚬"/>
            </a:pPr>
            <a:r>
              <a:rPr lang="en-US" sz="3247" spc="-146" dirty="0">
                <a:solidFill>
                  <a:srgbClr val="5D3D2F"/>
                </a:solidFill>
                <a:latin typeface="Core Bandi Face"/>
              </a:rPr>
              <a:t>Fast website loading (within 3 seconds).</a:t>
            </a:r>
          </a:p>
          <a:p>
            <a:pPr marL="1402444" lvl="2" indent="-467481">
              <a:lnSpc>
                <a:spcPts val="4547"/>
              </a:lnSpc>
              <a:buFont typeface="Arial"/>
              <a:buChar char="⚬"/>
            </a:pPr>
            <a:r>
              <a:rPr lang="en-US" sz="3247" spc="-146" dirty="0">
                <a:solidFill>
                  <a:srgbClr val="5D3D2F"/>
                </a:solidFill>
                <a:latin typeface="Core Bandi Face"/>
              </a:rPr>
              <a:t>Swift search query and result generation (within 2 seconds).</a:t>
            </a:r>
          </a:p>
          <a:p>
            <a:pPr marL="0" lvl="0" indent="0">
              <a:lnSpc>
                <a:spcPts val="4547"/>
              </a:lnSpc>
              <a:spcBef>
                <a:spcPct val="0"/>
              </a:spcBef>
            </a:pPr>
            <a:endParaRPr lang="en-US" sz="3247" spc="-146" dirty="0">
              <a:solidFill>
                <a:srgbClr val="5D3D2F"/>
              </a:solidFill>
              <a:latin typeface="Core Bandi Face"/>
            </a:endParaRPr>
          </a:p>
        </p:txBody>
      </p:sp>
      <p:sp>
        <p:nvSpPr>
          <p:cNvPr id="5" name="Freeform 5"/>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6"/>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1" y="-229041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37134" y="3420136"/>
            <a:ext cx="4849737" cy="4743924"/>
          </a:xfrm>
          <a:custGeom>
            <a:avLst/>
            <a:gdLst/>
            <a:ahLst/>
            <a:cxnLst/>
            <a:rect l="l" t="t" r="r" b="b"/>
            <a:pathLst>
              <a:path w="4849737" h="4743924">
                <a:moveTo>
                  <a:pt x="0" y="0"/>
                </a:moveTo>
                <a:lnTo>
                  <a:pt x="4849737" y="0"/>
                </a:lnTo>
                <a:lnTo>
                  <a:pt x="4849737" y="4743924"/>
                </a:lnTo>
                <a:lnTo>
                  <a:pt x="0" y="4743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653994" y="3420136"/>
            <a:ext cx="4849737" cy="4743924"/>
          </a:xfrm>
          <a:custGeom>
            <a:avLst/>
            <a:gdLst/>
            <a:ahLst/>
            <a:cxnLst/>
            <a:rect l="l" t="t" r="r" b="b"/>
            <a:pathLst>
              <a:path w="4849737" h="4743924">
                <a:moveTo>
                  <a:pt x="0" y="0"/>
                </a:moveTo>
                <a:lnTo>
                  <a:pt x="4849737" y="0"/>
                </a:lnTo>
                <a:lnTo>
                  <a:pt x="4849737" y="4743924"/>
                </a:lnTo>
                <a:lnTo>
                  <a:pt x="0" y="4743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070854" y="3420136"/>
            <a:ext cx="4849737" cy="4743924"/>
          </a:xfrm>
          <a:custGeom>
            <a:avLst/>
            <a:gdLst/>
            <a:ahLst/>
            <a:cxnLst/>
            <a:rect l="l" t="t" r="r" b="b"/>
            <a:pathLst>
              <a:path w="4849737" h="4743924">
                <a:moveTo>
                  <a:pt x="0" y="0"/>
                </a:moveTo>
                <a:lnTo>
                  <a:pt x="4849737" y="0"/>
                </a:lnTo>
                <a:lnTo>
                  <a:pt x="4849737" y="4743924"/>
                </a:lnTo>
                <a:lnTo>
                  <a:pt x="0" y="4743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4776715" y="6860591"/>
            <a:ext cx="1551005" cy="1551005"/>
          </a:xfrm>
          <a:custGeom>
            <a:avLst/>
            <a:gdLst/>
            <a:ahLst/>
            <a:cxnLst/>
            <a:rect l="l" t="t" r="r" b="b"/>
            <a:pathLst>
              <a:path w="1551005" h="1551005">
                <a:moveTo>
                  <a:pt x="0" y="0"/>
                </a:moveTo>
                <a:lnTo>
                  <a:pt x="1551004" y="0"/>
                </a:lnTo>
                <a:lnTo>
                  <a:pt x="1551004" y="1551005"/>
                </a:lnTo>
                <a:lnTo>
                  <a:pt x="0" y="155100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0192819" y="6860591"/>
            <a:ext cx="1551005" cy="1551005"/>
          </a:xfrm>
          <a:custGeom>
            <a:avLst/>
            <a:gdLst/>
            <a:ahLst/>
            <a:cxnLst/>
            <a:rect l="l" t="t" r="r" b="b"/>
            <a:pathLst>
              <a:path w="1551005" h="1551005">
                <a:moveTo>
                  <a:pt x="0" y="0"/>
                </a:moveTo>
                <a:lnTo>
                  <a:pt x="1551004" y="0"/>
                </a:lnTo>
                <a:lnTo>
                  <a:pt x="1551004" y="1551005"/>
                </a:lnTo>
                <a:lnTo>
                  <a:pt x="0" y="15510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499861" y="6860591"/>
            <a:ext cx="1551005" cy="1551005"/>
          </a:xfrm>
          <a:custGeom>
            <a:avLst/>
            <a:gdLst/>
            <a:ahLst/>
            <a:cxnLst/>
            <a:rect l="l" t="t" r="r" b="b"/>
            <a:pathLst>
              <a:path w="1551005" h="1551005">
                <a:moveTo>
                  <a:pt x="0" y="0"/>
                </a:moveTo>
                <a:lnTo>
                  <a:pt x="1551005" y="0"/>
                </a:lnTo>
                <a:lnTo>
                  <a:pt x="1551005" y="1551005"/>
                </a:lnTo>
                <a:lnTo>
                  <a:pt x="0" y="155100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TextBox 9"/>
          <p:cNvSpPr txBox="1"/>
          <p:nvPr/>
        </p:nvSpPr>
        <p:spPr>
          <a:xfrm>
            <a:off x="1599365" y="3753764"/>
            <a:ext cx="3559282" cy="3882329"/>
          </a:xfrm>
          <a:prstGeom prst="rect">
            <a:avLst/>
          </a:prstGeom>
        </p:spPr>
        <p:txBody>
          <a:bodyPr lIns="0" tIns="0" rIns="0" bIns="0" rtlCol="0" anchor="t">
            <a:spAutoFit/>
          </a:bodyPr>
          <a:lstStyle/>
          <a:p>
            <a:pPr marL="599641" lvl="1" indent="-299820">
              <a:lnSpc>
                <a:spcPts val="3888"/>
              </a:lnSpc>
              <a:buFont typeface="Arial"/>
              <a:buChar char="•"/>
            </a:pPr>
            <a:r>
              <a:rPr lang="en-US" sz="2777" spc="-124">
                <a:solidFill>
                  <a:srgbClr val="5D3D2F"/>
                </a:solidFill>
                <a:latin typeface="Core Bandi Face"/>
              </a:rPr>
              <a:t>Users must be able to create accounts with unique usernames and passwords.</a:t>
            </a:r>
          </a:p>
          <a:p>
            <a:pPr marL="599641" lvl="1" indent="-299820">
              <a:lnSpc>
                <a:spcPts val="3888"/>
              </a:lnSpc>
              <a:buFont typeface="Arial"/>
              <a:buChar char="•"/>
            </a:pPr>
            <a:r>
              <a:rPr lang="en-US" sz="2777" spc="-124">
                <a:solidFill>
                  <a:srgbClr val="5D3D2F"/>
                </a:solidFill>
                <a:latin typeface="Core Bandi Face"/>
              </a:rPr>
              <a:t>Secure user login functionality with session management.</a:t>
            </a:r>
          </a:p>
          <a:p>
            <a:pPr>
              <a:lnSpc>
                <a:spcPts val="3888"/>
              </a:lnSpc>
            </a:pPr>
            <a:endParaRPr lang="en-US" sz="2777" spc="-124">
              <a:solidFill>
                <a:srgbClr val="5D3D2F"/>
              </a:solidFill>
              <a:latin typeface="Core Bandi Face"/>
            </a:endParaRPr>
          </a:p>
        </p:txBody>
      </p:sp>
      <p:sp>
        <p:nvSpPr>
          <p:cNvPr id="10" name="TextBox 10"/>
          <p:cNvSpPr txBox="1"/>
          <p:nvPr/>
        </p:nvSpPr>
        <p:spPr>
          <a:xfrm>
            <a:off x="7346847" y="3977043"/>
            <a:ext cx="3559282" cy="2465237"/>
          </a:xfrm>
          <a:prstGeom prst="rect">
            <a:avLst/>
          </a:prstGeom>
        </p:spPr>
        <p:txBody>
          <a:bodyPr lIns="0" tIns="0" rIns="0" bIns="0" rtlCol="0" anchor="t">
            <a:spAutoFit/>
          </a:bodyPr>
          <a:lstStyle/>
          <a:p>
            <a:pPr marL="0" lvl="0" indent="0" algn="l">
              <a:lnSpc>
                <a:spcPts val="3888"/>
              </a:lnSpc>
              <a:spcBef>
                <a:spcPct val="0"/>
              </a:spcBef>
            </a:pPr>
            <a:r>
              <a:rPr lang="en-US" sz="2777" spc="-124">
                <a:solidFill>
                  <a:srgbClr val="5D3D2F"/>
                </a:solidFill>
                <a:latin typeface="Core Bandi Face"/>
              </a:rPr>
              <a:t>Search feature enabling users to find flights based on departure, destination, dates, and preferences.</a:t>
            </a:r>
          </a:p>
        </p:txBody>
      </p:sp>
      <p:sp>
        <p:nvSpPr>
          <p:cNvPr id="11" name="TextBox 11"/>
          <p:cNvSpPr txBox="1"/>
          <p:nvPr/>
        </p:nvSpPr>
        <p:spPr>
          <a:xfrm>
            <a:off x="12315323" y="3753764"/>
            <a:ext cx="4102220" cy="1430071"/>
          </a:xfrm>
          <a:prstGeom prst="rect">
            <a:avLst/>
          </a:prstGeom>
        </p:spPr>
        <p:txBody>
          <a:bodyPr lIns="0" tIns="0" rIns="0" bIns="0" rtlCol="0" anchor="t">
            <a:spAutoFit/>
          </a:bodyPr>
          <a:lstStyle/>
          <a:p>
            <a:pPr marL="589692" lvl="1" indent="-294846" algn="l">
              <a:lnSpc>
                <a:spcPts val="3823"/>
              </a:lnSpc>
              <a:spcBef>
                <a:spcPct val="0"/>
              </a:spcBef>
              <a:buFont typeface="Arial"/>
              <a:buChar char="•"/>
            </a:pPr>
            <a:r>
              <a:rPr lang="en-US" sz="2731" spc="-122" dirty="0">
                <a:solidFill>
                  <a:srgbClr val="5D3D2F"/>
                </a:solidFill>
                <a:latin typeface="Core Bandi Face"/>
              </a:rPr>
              <a:t>Users can view their booking history</a:t>
            </a:r>
          </a:p>
          <a:p>
            <a:pPr marL="0" lvl="0" indent="0" algn="l">
              <a:lnSpc>
                <a:spcPts val="3823"/>
              </a:lnSpc>
              <a:spcBef>
                <a:spcPct val="0"/>
              </a:spcBef>
            </a:pPr>
            <a:endParaRPr lang="en-US" sz="2731" spc="-122" dirty="0">
              <a:solidFill>
                <a:srgbClr val="5D3D2F"/>
              </a:solidFill>
              <a:latin typeface="Core Bandi Face"/>
            </a:endParaRPr>
          </a:p>
        </p:txBody>
      </p:sp>
      <p:sp>
        <p:nvSpPr>
          <p:cNvPr id="12" name="TextBox 12"/>
          <p:cNvSpPr txBox="1"/>
          <p:nvPr/>
        </p:nvSpPr>
        <p:spPr>
          <a:xfrm>
            <a:off x="4565826" y="-105562"/>
            <a:ext cx="9929897" cy="2569709"/>
          </a:xfrm>
          <a:prstGeom prst="rect">
            <a:avLst/>
          </a:prstGeom>
        </p:spPr>
        <p:txBody>
          <a:bodyPr lIns="0" tIns="0" rIns="0" bIns="0" rtlCol="0" anchor="t">
            <a:spAutoFit/>
          </a:bodyPr>
          <a:lstStyle/>
          <a:p>
            <a:pPr algn="ctr">
              <a:lnSpc>
                <a:spcPts val="11347"/>
              </a:lnSpc>
            </a:pPr>
            <a:r>
              <a:rPr lang="en-US" sz="8105">
                <a:solidFill>
                  <a:srgbClr val="B3775D"/>
                </a:solidFill>
                <a:latin typeface="Was DokrakNP"/>
              </a:rPr>
              <a:t>Requirements of the project </a:t>
            </a:r>
          </a:p>
          <a:p>
            <a:pPr algn="ctr">
              <a:lnSpc>
                <a:spcPts val="8827"/>
              </a:lnSpc>
            </a:pPr>
            <a:r>
              <a:rPr lang="en-US" sz="6305">
                <a:solidFill>
                  <a:srgbClr val="B3775D"/>
                </a:solidFill>
                <a:latin typeface="Was DokrakNP"/>
              </a:rPr>
              <a:t>Functional</a:t>
            </a:r>
          </a:p>
        </p:txBody>
      </p:sp>
      <p:sp>
        <p:nvSpPr>
          <p:cNvPr id="13" name="TextBox 13"/>
          <p:cNvSpPr txBox="1"/>
          <p:nvPr/>
        </p:nvSpPr>
        <p:spPr>
          <a:xfrm>
            <a:off x="1300323" y="8493382"/>
            <a:ext cx="4818608" cy="431800"/>
          </a:xfrm>
          <a:prstGeom prst="rect">
            <a:avLst/>
          </a:prstGeom>
        </p:spPr>
        <p:txBody>
          <a:bodyPr lIns="0" tIns="0" rIns="0" bIns="0" rtlCol="0" anchor="t">
            <a:spAutoFit/>
          </a:bodyPr>
          <a:lstStyle/>
          <a:p>
            <a:pPr algn="ctr">
              <a:lnSpc>
                <a:spcPts val="3499"/>
              </a:lnSpc>
              <a:spcBef>
                <a:spcPct val="0"/>
              </a:spcBef>
            </a:pPr>
            <a:r>
              <a:rPr lang="en-US" sz="2499" spc="97">
                <a:solidFill>
                  <a:srgbClr val="000000"/>
                </a:solidFill>
                <a:latin typeface="Dancing Script Semi-Bold"/>
              </a:rPr>
              <a:t>User Registration and Authentication</a:t>
            </a:r>
          </a:p>
        </p:txBody>
      </p:sp>
      <p:sp>
        <p:nvSpPr>
          <p:cNvPr id="14" name="TextBox 14"/>
          <p:cNvSpPr txBox="1"/>
          <p:nvPr/>
        </p:nvSpPr>
        <p:spPr>
          <a:xfrm>
            <a:off x="7250818" y="8493382"/>
            <a:ext cx="3453259" cy="431800"/>
          </a:xfrm>
          <a:prstGeom prst="rect">
            <a:avLst/>
          </a:prstGeom>
        </p:spPr>
        <p:txBody>
          <a:bodyPr lIns="0" tIns="0" rIns="0" bIns="0" rtlCol="0" anchor="t">
            <a:spAutoFit/>
          </a:bodyPr>
          <a:lstStyle/>
          <a:p>
            <a:pPr algn="ctr">
              <a:lnSpc>
                <a:spcPts val="3499"/>
              </a:lnSpc>
              <a:spcBef>
                <a:spcPct val="0"/>
              </a:spcBef>
            </a:pPr>
            <a:r>
              <a:rPr lang="en-US" sz="2499" spc="97">
                <a:solidFill>
                  <a:srgbClr val="000000"/>
                </a:solidFill>
                <a:latin typeface="Dancing Script Semi-Bold"/>
              </a:rPr>
              <a:t>Flight Search and Booking</a:t>
            </a:r>
          </a:p>
        </p:txBody>
      </p:sp>
      <p:sp>
        <p:nvSpPr>
          <p:cNvPr id="15" name="TextBox 15"/>
          <p:cNvSpPr txBox="1"/>
          <p:nvPr/>
        </p:nvSpPr>
        <p:spPr>
          <a:xfrm>
            <a:off x="11797171" y="8493382"/>
            <a:ext cx="5397103" cy="870046"/>
          </a:xfrm>
          <a:prstGeom prst="rect">
            <a:avLst/>
          </a:prstGeom>
        </p:spPr>
        <p:txBody>
          <a:bodyPr lIns="0" tIns="0" rIns="0" bIns="0" rtlCol="0" anchor="t">
            <a:spAutoFit/>
          </a:bodyPr>
          <a:lstStyle/>
          <a:p>
            <a:pPr algn="ctr">
              <a:lnSpc>
                <a:spcPts val="3499"/>
              </a:lnSpc>
              <a:spcBef>
                <a:spcPct val="0"/>
              </a:spcBef>
            </a:pPr>
            <a:r>
              <a:rPr lang="en-US" sz="2499" spc="97" dirty="0">
                <a:solidFill>
                  <a:srgbClr val="000000"/>
                </a:solidFill>
                <a:latin typeface="Dancing Script Semi-Bold"/>
              </a:rPr>
              <a:t>Booking history &amp;Passenger Information</a:t>
            </a:r>
          </a:p>
        </p:txBody>
      </p:sp>
      <p:sp>
        <p:nvSpPr>
          <p:cNvPr id="16" name="Freeform 16"/>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1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EDE7"/>
        </a:solidFill>
        <a:effectLst/>
      </p:bgPr>
    </p:bg>
    <p:spTree>
      <p:nvGrpSpPr>
        <p:cNvPr id="1" name=""/>
        <p:cNvGrpSpPr/>
        <p:nvPr/>
      </p:nvGrpSpPr>
      <p:grpSpPr>
        <a:xfrm>
          <a:off x="0" y="0"/>
          <a:ext cx="0" cy="0"/>
          <a:chOff x="0" y="0"/>
          <a:chExt cx="0" cy="0"/>
        </a:xfrm>
      </p:grpSpPr>
      <p:sp>
        <p:nvSpPr>
          <p:cNvPr id="2" name="Freeform 2"/>
          <p:cNvSpPr/>
          <p:nvPr/>
        </p:nvSpPr>
        <p:spPr>
          <a:xfrm>
            <a:off x="-767882" y="-2718071"/>
            <a:ext cx="19823763" cy="14867822"/>
          </a:xfrm>
          <a:custGeom>
            <a:avLst/>
            <a:gdLst/>
            <a:ahLst/>
            <a:cxnLst/>
            <a:rect l="l" t="t" r="r" b="b"/>
            <a:pathLst>
              <a:path w="19823763" h="14867822">
                <a:moveTo>
                  <a:pt x="0" y="0"/>
                </a:moveTo>
                <a:lnTo>
                  <a:pt x="19823762" y="0"/>
                </a:lnTo>
                <a:lnTo>
                  <a:pt x="19823762" y="14867822"/>
                </a:lnTo>
                <a:lnTo>
                  <a:pt x="0" y="14867822"/>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237134" y="3420136"/>
            <a:ext cx="4849737" cy="4743924"/>
          </a:xfrm>
          <a:custGeom>
            <a:avLst/>
            <a:gdLst/>
            <a:ahLst/>
            <a:cxnLst/>
            <a:rect l="l" t="t" r="r" b="b"/>
            <a:pathLst>
              <a:path w="4849737" h="4743924">
                <a:moveTo>
                  <a:pt x="0" y="0"/>
                </a:moveTo>
                <a:lnTo>
                  <a:pt x="4849737" y="0"/>
                </a:lnTo>
                <a:lnTo>
                  <a:pt x="4849737" y="4743924"/>
                </a:lnTo>
                <a:lnTo>
                  <a:pt x="0" y="4743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653994" y="3420136"/>
            <a:ext cx="4849737" cy="4743924"/>
          </a:xfrm>
          <a:custGeom>
            <a:avLst/>
            <a:gdLst/>
            <a:ahLst/>
            <a:cxnLst/>
            <a:rect l="l" t="t" r="r" b="b"/>
            <a:pathLst>
              <a:path w="4849737" h="4743924">
                <a:moveTo>
                  <a:pt x="0" y="0"/>
                </a:moveTo>
                <a:lnTo>
                  <a:pt x="4849737" y="0"/>
                </a:lnTo>
                <a:lnTo>
                  <a:pt x="4849737" y="4743924"/>
                </a:lnTo>
                <a:lnTo>
                  <a:pt x="0" y="4743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2070854" y="3420136"/>
            <a:ext cx="4849737" cy="4743924"/>
          </a:xfrm>
          <a:custGeom>
            <a:avLst/>
            <a:gdLst/>
            <a:ahLst/>
            <a:cxnLst/>
            <a:rect l="l" t="t" r="r" b="b"/>
            <a:pathLst>
              <a:path w="4849737" h="4743924">
                <a:moveTo>
                  <a:pt x="0" y="0"/>
                </a:moveTo>
                <a:lnTo>
                  <a:pt x="4849737" y="0"/>
                </a:lnTo>
                <a:lnTo>
                  <a:pt x="4849737" y="4743924"/>
                </a:lnTo>
                <a:lnTo>
                  <a:pt x="0" y="4743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4776715" y="6860591"/>
            <a:ext cx="1551005" cy="1551005"/>
          </a:xfrm>
          <a:custGeom>
            <a:avLst/>
            <a:gdLst/>
            <a:ahLst/>
            <a:cxnLst/>
            <a:rect l="l" t="t" r="r" b="b"/>
            <a:pathLst>
              <a:path w="1551005" h="1551005">
                <a:moveTo>
                  <a:pt x="0" y="0"/>
                </a:moveTo>
                <a:lnTo>
                  <a:pt x="1551004" y="0"/>
                </a:lnTo>
                <a:lnTo>
                  <a:pt x="1551004" y="1551005"/>
                </a:lnTo>
                <a:lnTo>
                  <a:pt x="0" y="155100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0192819" y="6860591"/>
            <a:ext cx="1551005" cy="1551005"/>
          </a:xfrm>
          <a:custGeom>
            <a:avLst/>
            <a:gdLst/>
            <a:ahLst/>
            <a:cxnLst/>
            <a:rect l="l" t="t" r="r" b="b"/>
            <a:pathLst>
              <a:path w="1551005" h="1551005">
                <a:moveTo>
                  <a:pt x="0" y="0"/>
                </a:moveTo>
                <a:lnTo>
                  <a:pt x="1551004" y="0"/>
                </a:lnTo>
                <a:lnTo>
                  <a:pt x="1551004" y="1551005"/>
                </a:lnTo>
                <a:lnTo>
                  <a:pt x="0" y="15510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499861" y="6860591"/>
            <a:ext cx="1551005" cy="1551005"/>
          </a:xfrm>
          <a:custGeom>
            <a:avLst/>
            <a:gdLst/>
            <a:ahLst/>
            <a:cxnLst/>
            <a:rect l="l" t="t" r="r" b="b"/>
            <a:pathLst>
              <a:path w="1551005" h="1551005">
                <a:moveTo>
                  <a:pt x="0" y="0"/>
                </a:moveTo>
                <a:lnTo>
                  <a:pt x="1551005" y="0"/>
                </a:lnTo>
                <a:lnTo>
                  <a:pt x="1551005" y="1551005"/>
                </a:lnTo>
                <a:lnTo>
                  <a:pt x="0" y="155100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TextBox 9"/>
          <p:cNvSpPr txBox="1"/>
          <p:nvPr/>
        </p:nvSpPr>
        <p:spPr>
          <a:xfrm>
            <a:off x="1552133" y="3949812"/>
            <a:ext cx="3559282" cy="2910779"/>
          </a:xfrm>
          <a:prstGeom prst="rect">
            <a:avLst/>
          </a:prstGeom>
        </p:spPr>
        <p:txBody>
          <a:bodyPr lIns="0" tIns="0" rIns="0" bIns="0" rtlCol="0" anchor="t">
            <a:spAutoFit/>
          </a:bodyPr>
          <a:lstStyle/>
          <a:p>
            <a:pPr marL="599641" lvl="1" indent="-299820">
              <a:lnSpc>
                <a:spcPts val="3888"/>
              </a:lnSpc>
              <a:buFont typeface="Arial"/>
              <a:buChar char="•"/>
            </a:pPr>
            <a:r>
              <a:rPr lang="en-US" sz="2777" spc="-124">
                <a:solidFill>
                  <a:srgbClr val="5D3D2F"/>
                </a:solidFill>
                <a:latin typeface="Core Bandi Face"/>
              </a:rPr>
              <a:t>Intuitive user interface catering to different tech levels.</a:t>
            </a:r>
          </a:p>
          <a:p>
            <a:pPr marL="599641" lvl="1" indent="-299820">
              <a:lnSpc>
                <a:spcPts val="3888"/>
              </a:lnSpc>
              <a:buFont typeface="Arial"/>
              <a:buChar char="•"/>
            </a:pPr>
            <a:r>
              <a:rPr lang="en-US" sz="2777" spc="-124">
                <a:solidFill>
                  <a:srgbClr val="5D3D2F"/>
                </a:solidFill>
                <a:latin typeface="Core Bandi Face"/>
              </a:rPr>
              <a:t>Responsive design across devices.</a:t>
            </a:r>
          </a:p>
          <a:p>
            <a:pPr>
              <a:lnSpc>
                <a:spcPts val="3888"/>
              </a:lnSpc>
            </a:pPr>
            <a:endParaRPr lang="en-US" sz="2777" spc="-124">
              <a:solidFill>
                <a:srgbClr val="5D3D2F"/>
              </a:solidFill>
              <a:latin typeface="Core Bandi Face"/>
            </a:endParaRPr>
          </a:p>
        </p:txBody>
      </p:sp>
      <p:sp>
        <p:nvSpPr>
          <p:cNvPr id="10" name="TextBox 10"/>
          <p:cNvSpPr txBox="1"/>
          <p:nvPr/>
        </p:nvSpPr>
        <p:spPr>
          <a:xfrm>
            <a:off x="6811494" y="3949812"/>
            <a:ext cx="3559282" cy="2959059"/>
          </a:xfrm>
          <a:prstGeom prst="rect">
            <a:avLst/>
          </a:prstGeom>
        </p:spPr>
        <p:txBody>
          <a:bodyPr lIns="0" tIns="0" rIns="0" bIns="0" rtlCol="0" anchor="t">
            <a:spAutoFit/>
          </a:bodyPr>
          <a:lstStyle/>
          <a:p>
            <a:pPr marL="599641" lvl="1" indent="-299820" algn="l">
              <a:lnSpc>
                <a:spcPts val="3888"/>
              </a:lnSpc>
              <a:spcBef>
                <a:spcPct val="0"/>
              </a:spcBef>
              <a:buFont typeface="Arial"/>
              <a:buChar char="•"/>
            </a:pPr>
            <a:r>
              <a:rPr lang="en-US" sz="2777" spc="-124" dirty="0">
                <a:solidFill>
                  <a:srgbClr val="5D3D2F"/>
                </a:solidFill>
                <a:latin typeface="Core Bandi Face"/>
              </a:rPr>
              <a:t>Fa</a:t>
            </a:r>
            <a:r>
              <a:rPr lang="en-US" sz="2777" u="none" strike="noStrike" spc="-124" dirty="0">
                <a:solidFill>
                  <a:srgbClr val="5D3D2F"/>
                </a:solidFill>
                <a:latin typeface="Core Bandi Face"/>
              </a:rPr>
              <a:t>st website loading (within 3 seconds).</a:t>
            </a:r>
          </a:p>
          <a:p>
            <a:pPr marL="599641" lvl="1" indent="-299820" algn="l">
              <a:lnSpc>
                <a:spcPts val="3888"/>
              </a:lnSpc>
              <a:spcBef>
                <a:spcPct val="0"/>
              </a:spcBef>
              <a:buFont typeface="Arial"/>
              <a:buChar char="•"/>
            </a:pPr>
            <a:r>
              <a:rPr lang="en-US" sz="2777" u="none" strike="noStrike" spc="-124" dirty="0">
                <a:solidFill>
                  <a:srgbClr val="5D3D2F"/>
                </a:solidFill>
                <a:latin typeface="Core Bandi Face"/>
              </a:rPr>
              <a:t>Swift search query and result generation (within 2 seconds).</a:t>
            </a:r>
          </a:p>
          <a:p>
            <a:pPr marL="0" lvl="0" indent="0" algn="l">
              <a:lnSpc>
                <a:spcPts val="3888"/>
              </a:lnSpc>
              <a:spcBef>
                <a:spcPct val="0"/>
              </a:spcBef>
            </a:pPr>
            <a:endParaRPr lang="en-US" sz="2777" u="none" strike="noStrike" spc="-124" dirty="0">
              <a:solidFill>
                <a:srgbClr val="5D3D2F"/>
              </a:solidFill>
              <a:latin typeface="Core Bandi Face"/>
            </a:endParaRPr>
          </a:p>
        </p:txBody>
      </p:sp>
      <p:sp>
        <p:nvSpPr>
          <p:cNvPr id="11" name="TextBox 11"/>
          <p:cNvSpPr txBox="1"/>
          <p:nvPr/>
        </p:nvSpPr>
        <p:spPr>
          <a:xfrm>
            <a:off x="12763707" y="3977043"/>
            <a:ext cx="3559282" cy="1477594"/>
          </a:xfrm>
          <a:prstGeom prst="rect">
            <a:avLst/>
          </a:prstGeom>
        </p:spPr>
        <p:txBody>
          <a:bodyPr lIns="0" tIns="0" rIns="0" bIns="0" rtlCol="0" anchor="t">
            <a:spAutoFit/>
          </a:bodyPr>
          <a:lstStyle/>
          <a:p>
            <a:pPr marL="0" lvl="0" indent="0" algn="l">
              <a:lnSpc>
                <a:spcPts val="3888"/>
              </a:lnSpc>
              <a:spcBef>
                <a:spcPct val="0"/>
              </a:spcBef>
            </a:pPr>
            <a:r>
              <a:rPr lang="en-US" sz="2777" spc="-124">
                <a:solidFill>
                  <a:srgbClr val="5D3D2F"/>
                </a:solidFill>
                <a:latin typeface="Core Bandi Face"/>
              </a:rPr>
              <a:t>Mechanisms to manage unexpected downtime and prevent data loss.</a:t>
            </a:r>
          </a:p>
        </p:txBody>
      </p:sp>
      <p:sp>
        <p:nvSpPr>
          <p:cNvPr id="12" name="TextBox 12"/>
          <p:cNvSpPr txBox="1"/>
          <p:nvPr/>
        </p:nvSpPr>
        <p:spPr>
          <a:xfrm>
            <a:off x="4245111" y="399106"/>
            <a:ext cx="10112657" cy="1106789"/>
          </a:xfrm>
          <a:prstGeom prst="rect">
            <a:avLst/>
          </a:prstGeom>
        </p:spPr>
        <p:txBody>
          <a:bodyPr lIns="0" tIns="0" rIns="0" bIns="0" rtlCol="0" anchor="t">
            <a:spAutoFit/>
          </a:bodyPr>
          <a:lstStyle/>
          <a:p>
            <a:pPr algn="ctr">
              <a:lnSpc>
                <a:spcPts val="8820"/>
              </a:lnSpc>
            </a:pPr>
            <a:r>
              <a:rPr lang="en-US" sz="6300">
                <a:solidFill>
                  <a:srgbClr val="B3775D"/>
                </a:solidFill>
                <a:latin typeface="Was DokrakNP Bold"/>
              </a:rPr>
              <a:t>Non-Functional</a:t>
            </a:r>
          </a:p>
        </p:txBody>
      </p:sp>
      <p:sp>
        <p:nvSpPr>
          <p:cNvPr id="13" name="TextBox 13"/>
          <p:cNvSpPr txBox="1"/>
          <p:nvPr/>
        </p:nvSpPr>
        <p:spPr>
          <a:xfrm>
            <a:off x="2584637" y="8541771"/>
            <a:ext cx="2082609" cy="431800"/>
          </a:xfrm>
          <a:prstGeom prst="rect">
            <a:avLst/>
          </a:prstGeom>
        </p:spPr>
        <p:txBody>
          <a:bodyPr lIns="0" tIns="0" rIns="0" bIns="0" rtlCol="0" anchor="t">
            <a:spAutoFit/>
          </a:bodyPr>
          <a:lstStyle/>
          <a:p>
            <a:pPr algn="ctr">
              <a:lnSpc>
                <a:spcPts val="3499"/>
              </a:lnSpc>
              <a:spcBef>
                <a:spcPct val="0"/>
              </a:spcBef>
            </a:pPr>
            <a:r>
              <a:rPr lang="en-US" sz="2499" spc="97" dirty="0">
                <a:solidFill>
                  <a:srgbClr val="000000"/>
                </a:solidFill>
                <a:latin typeface="Dancing Script Semi-Bold"/>
              </a:rPr>
              <a:t>Usability</a:t>
            </a:r>
          </a:p>
        </p:txBody>
      </p:sp>
      <p:sp>
        <p:nvSpPr>
          <p:cNvPr id="14" name="TextBox 14"/>
          <p:cNvSpPr txBox="1"/>
          <p:nvPr/>
        </p:nvSpPr>
        <p:spPr>
          <a:xfrm>
            <a:off x="7364359" y="8541771"/>
            <a:ext cx="3559282" cy="431800"/>
          </a:xfrm>
          <a:prstGeom prst="rect">
            <a:avLst/>
          </a:prstGeom>
        </p:spPr>
        <p:txBody>
          <a:bodyPr lIns="0" tIns="0" rIns="0" bIns="0" rtlCol="0" anchor="t">
            <a:spAutoFit/>
          </a:bodyPr>
          <a:lstStyle/>
          <a:p>
            <a:pPr algn="ctr">
              <a:lnSpc>
                <a:spcPts val="3499"/>
              </a:lnSpc>
              <a:spcBef>
                <a:spcPct val="0"/>
              </a:spcBef>
            </a:pPr>
            <a:r>
              <a:rPr lang="en-US" sz="2499" spc="97">
                <a:solidFill>
                  <a:srgbClr val="000000"/>
                </a:solidFill>
                <a:latin typeface="Dancing Script Semi-Bold"/>
              </a:rPr>
              <a:t>Performance</a:t>
            </a:r>
          </a:p>
        </p:txBody>
      </p:sp>
      <p:sp>
        <p:nvSpPr>
          <p:cNvPr id="15" name="TextBox 15"/>
          <p:cNvSpPr txBox="1"/>
          <p:nvPr/>
        </p:nvSpPr>
        <p:spPr>
          <a:xfrm>
            <a:off x="12873521" y="8541771"/>
            <a:ext cx="3559282" cy="431800"/>
          </a:xfrm>
          <a:prstGeom prst="rect">
            <a:avLst/>
          </a:prstGeom>
        </p:spPr>
        <p:txBody>
          <a:bodyPr lIns="0" tIns="0" rIns="0" bIns="0" rtlCol="0" anchor="t">
            <a:spAutoFit/>
          </a:bodyPr>
          <a:lstStyle/>
          <a:p>
            <a:pPr algn="ctr">
              <a:lnSpc>
                <a:spcPts val="3499"/>
              </a:lnSpc>
              <a:spcBef>
                <a:spcPct val="0"/>
              </a:spcBef>
            </a:pPr>
            <a:r>
              <a:rPr lang="en-US" sz="2499" spc="97">
                <a:solidFill>
                  <a:srgbClr val="000000"/>
                </a:solidFill>
                <a:latin typeface="Dancing Script Semi-Bold"/>
              </a:rPr>
              <a:t>Reliability</a:t>
            </a:r>
          </a:p>
        </p:txBody>
      </p:sp>
      <p:sp>
        <p:nvSpPr>
          <p:cNvPr id="16" name="Freeform 16"/>
          <p:cNvSpPr/>
          <p:nvPr/>
        </p:nvSpPr>
        <p:spPr>
          <a:xfrm>
            <a:off x="664" y="0"/>
            <a:ext cx="1932810" cy="1237470"/>
          </a:xfrm>
          <a:custGeom>
            <a:avLst/>
            <a:gdLst/>
            <a:ahLst/>
            <a:cxnLst/>
            <a:rect l="l" t="t" r="r" b="b"/>
            <a:pathLst>
              <a:path w="1932810" h="1237470">
                <a:moveTo>
                  <a:pt x="0" y="0"/>
                </a:moveTo>
                <a:lnTo>
                  <a:pt x="1932811" y="0"/>
                </a:lnTo>
                <a:lnTo>
                  <a:pt x="1932811" y="1237470"/>
                </a:lnTo>
                <a:lnTo>
                  <a:pt x="0" y="1237470"/>
                </a:lnTo>
                <a:lnTo>
                  <a:pt x="0" y="0"/>
                </a:lnTo>
                <a:close/>
              </a:path>
            </a:pathLst>
          </a:custGeom>
          <a:blipFill>
            <a:blip r:embed="rId1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521</Words>
  <Application>Microsoft Office PowerPoint</Application>
  <PresentationFormat>Custom</PresentationFormat>
  <Paragraphs>59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Core Bandi Face</vt:lpstr>
      <vt:lpstr>Core Bandi Face Bold</vt:lpstr>
      <vt:lpstr>Core Bandi Face Semi-Bold</vt:lpstr>
      <vt:lpstr>Was DokrakNP</vt:lpstr>
      <vt:lpstr>Dancing Script Semi-Bold</vt:lpstr>
      <vt:lpstr>Was DokrakNP Bold</vt:lpstr>
      <vt:lpstr>Arial</vt:lpstr>
      <vt:lpstr>Dancing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Cute Simple Group Project Presentation</dc:title>
  <cp:lastModifiedBy>Trần Bảo Hoàng Long_T_1922</cp:lastModifiedBy>
  <cp:revision>3</cp:revision>
  <dcterms:created xsi:type="dcterms:W3CDTF">2006-08-16T00:00:00Z</dcterms:created>
  <dcterms:modified xsi:type="dcterms:W3CDTF">2023-08-13T08:26:59Z</dcterms:modified>
  <dc:identifier>DAFrZKSRHss</dc:identifier>
</cp:coreProperties>
</file>