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1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3792" userDrawn="1">
          <p15:clr>
            <a:srgbClr val="A4A3A4"/>
          </p15:clr>
        </p15:guide>
        <p15:guide id="4" pos="719" userDrawn="1">
          <p15:clr>
            <a:srgbClr val="A4A3A4"/>
          </p15:clr>
        </p15:guide>
        <p15:guide id="5" pos="50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A4B"/>
    <a:srgbClr val="072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8" autoAdjust="0"/>
    <p:restoredTop sz="94660"/>
  </p:normalViewPr>
  <p:slideViewPr>
    <p:cSldViewPr>
      <p:cViewPr varScale="1">
        <p:scale>
          <a:sx n="112" d="100"/>
          <a:sy n="112" d="100"/>
        </p:scale>
        <p:origin x="1616" y="192"/>
      </p:cViewPr>
      <p:guideLst>
        <p:guide orient="horz" pos="2160"/>
        <p:guide orient="horz" pos="384"/>
        <p:guide orient="horz" pos="3792"/>
        <p:guide pos="719"/>
        <p:guide pos="504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2538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74EB7-856E-45FD-83F0-5F7C6F3E4372}" type="datetimeFigureOut">
              <a:rPr lang="en-US"/>
              <a:pPr/>
              <a:t>6/28/24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86E15-F82A-4596-A46C-375C6D3981E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3081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B0E40-8125-41F8-BB6C-139D8D531A4F}" type="datetimeFigureOut">
              <a:rPr lang="en-US"/>
              <a:pPr/>
              <a:t>6/28/24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05DB2-FD3E-441D-8B7E-7AE83ECE27B3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47205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block"/>
          <p:cNvSpPr/>
          <p:nvPr/>
        </p:nvSpPr>
        <p:spPr bwMode="invGray">
          <a:xfrm>
            <a:off x="856283" y="1600200"/>
            <a:ext cx="8287717" cy="32766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grpSp>
        <p:nvGrpSpPr>
          <p:cNvPr id="7" name="top graphic"/>
          <p:cNvGrpSpPr/>
          <p:nvPr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8" name="Rectangle 7"/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grpSp>
        <p:nvGrpSpPr>
          <p:cNvPr id="23" name="bottom graphic"/>
          <p:cNvGrpSpPr/>
          <p:nvPr userDrawn="1"/>
        </p:nvGrpSpPr>
        <p:grpSpPr>
          <a:xfrm>
            <a:off x="-1055" y="6427000"/>
            <a:ext cx="9145055" cy="430982"/>
            <a:chOff x="0" y="6080760"/>
            <a:chExt cx="12190231" cy="777239"/>
          </a:xfrm>
        </p:grpSpPr>
        <p:sp>
          <p:nvSpPr>
            <p:cNvPr id="13" name="Rectangle 12"/>
            <p:cNvSpPr/>
            <p:nvPr userDrawn="1"/>
          </p:nvSpPr>
          <p:spPr>
            <a:xfrm>
              <a:off x="0" y="6217919"/>
              <a:ext cx="12188825" cy="640080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79" y="6080760"/>
              <a:ext cx="12188952" cy="972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79" y="6172200"/>
              <a:ext cx="12188952" cy="27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invGray">
          <a:xfrm>
            <a:off x="2590800" y="1905000"/>
            <a:ext cx="6248400" cy="2667000"/>
          </a:xfrm>
        </p:spPr>
        <p:txBody>
          <a:bodyPr anchor="ctr" anchorCtr="0">
            <a:normAutofit/>
          </a:bodyPr>
          <a:lstStyle>
            <a:lvl1pPr>
              <a:lnSpc>
                <a:spcPct val="80000"/>
              </a:lnSpc>
              <a:defRPr sz="4951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107" y="5029200"/>
            <a:ext cx="6173806" cy="838200"/>
          </a:xfr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55353F5F-1174-4E41-84A9-6B2FF1533ED4}"/>
              </a:ext>
            </a:extLst>
          </p:cNvPr>
          <p:cNvSpPr txBox="1">
            <a:spLocks/>
          </p:cNvSpPr>
          <p:nvPr userDrawn="1"/>
        </p:nvSpPr>
        <p:spPr bwMode="invGray">
          <a:xfrm>
            <a:off x="1143000" y="2286000"/>
            <a:ext cx="1259505" cy="4390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i="1" dirty="0">
                <a:latin typeface="Georgia" panose="02040502050405020303" pitchFamily="18" charset="0"/>
                <a:cs typeface="Arabic Typesetting" panose="03020402040406030203" pitchFamily="66" charset="-78"/>
              </a:rPr>
              <a:t>Ch</a:t>
            </a:r>
            <a:r>
              <a:rPr lang="vi-VN" sz="2400" i="1" dirty="0">
                <a:cs typeface="Arabic Typesetting" panose="03020402040406030203" pitchFamily="66" charset="-78"/>
              </a:rPr>
              <a:t>ư</a:t>
            </a:r>
            <a:r>
              <a:rPr lang="en-US" sz="2400" i="1" dirty="0" err="1">
                <a:latin typeface="Georgia" panose="02040502050405020303" pitchFamily="18" charset="0"/>
                <a:cs typeface="Arabic Typesetting" panose="03020402040406030203" pitchFamily="66" charset="-78"/>
              </a:rPr>
              <a:t>ơng</a:t>
            </a:r>
            <a:endParaRPr lang="en-US" sz="2400" i="1" dirty="0">
              <a:latin typeface="Georgia" panose="02040502050405020303" pitchFamily="18" charset="0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816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74774" cy="933080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82498"/>
            <a:ext cx="8274774" cy="46588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28FFE6-A2F1-4243-9DB1-DFB06715F2C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850FA44F-F595-4732-8079-733B4BD4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2107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4354" y="1904999"/>
            <a:ext cx="3327540" cy="408892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CE9CE070-CE8F-434E-9998-3B620C05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7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6331" y="1828801"/>
            <a:ext cx="3315563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6331" y="2590801"/>
            <a:ext cx="3315563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D389AAF3-73EF-4589-924D-56ADC8CF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0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1390A3F0-6539-4EB2-84D7-6539A5F8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31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239" y="1293495"/>
            <a:ext cx="4184470" cy="402336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CC4C5DB9-35BB-474C-B048-3EF469856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3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"/>
          <p:cNvSpPr/>
          <p:nvPr/>
        </p:nvSpPr>
        <p:spPr>
          <a:xfrm>
            <a:off x="913445" y="1019175"/>
            <a:ext cx="4596057" cy="4572000"/>
          </a:xfrm>
          <a:prstGeom prst="rect">
            <a:avLst/>
          </a:prstGeom>
          <a:noFill/>
          <a:ln w="1016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959" y="1371600"/>
            <a:ext cx="2343760" cy="2057400"/>
          </a:xfrm>
        </p:spPr>
        <p:txBody>
          <a:bodyPr anchor="b">
            <a:normAutofit/>
          </a:bodyPr>
          <a:lstStyle>
            <a:lvl1pPr algn="l">
              <a:defRPr sz="2401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050641" y="1202055"/>
            <a:ext cx="4321665" cy="4206240"/>
          </a:xfrm>
          <a:solidFill>
            <a:schemeClr val="bg1">
              <a:lumMod val="95000"/>
            </a:schemeClr>
          </a:solidFill>
        </p:spPr>
        <p:txBody>
          <a:bodyPr tIns="914400">
            <a:norm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959" y="3536830"/>
            <a:ext cx="2343760" cy="179717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20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56899097-932D-4BC4-B576-0B6598C0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86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EBA5797-CE60-4B19-B7A3-F6DEC8F0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7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2736" y="609600"/>
            <a:ext cx="857474" cy="54102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609600"/>
            <a:ext cx="5773652" cy="54102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D523DA7C-8A5D-4F5F-9D8A-55530C0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30781" y="6508569"/>
            <a:ext cx="4191000" cy="2286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227E689-3065-40EF-822D-B10E40B13E5D}"/>
              </a:ext>
            </a:extLst>
          </p:cNvPr>
          <p:cNvGrpSpPr/>
          <p:nvPr userDrawn="1"/>
        </p:nvGrpSpPr>
        <p:grpSpPr>
          <a:xfrm>
            <a:off x="0" y="6439716"/>
            <a:ext cx="9144095" cy="430984"/>
            <a:chOff x="-95" y="6427014"/>
            <a:chExt cx="9144095" cy="430984"/>
          </a:xfrm>
        </p:grpSpPr>
        <p:sp>
          <p:nvSpPr>
            <p:cNvPr id="8" name="Rectangle 7"/>
            <p:cNvSpPr/>
            <p:nvPr userDrawn="1"/>
          </p:nvSpPr>
          <p:spPr>
            <a:xfrm>
              <a:off x="-95" y="6427014"/>
              <a:ext cx="9144095" cy="430984"/>
            </a:xfrm>
            <a:prstGeom prst="rect">
              <a:avLst/>
            </a:prstGeom>
            <a:solidFill>
              <a:srgbClr val="052A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9" name="Rectangle 8"/>
            <p:cNvSpPr/>
            <p:nvPr/>
          </p:nvSpPr>
          <p:spPr>
            <a:xfrm rot="2175211">
              <a:off x="6873094" y="6606959"/>
              <a:ext cx="761955" cy="4309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50974" cy="93308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82498"/>
            <a:ext cx="8350974" cy="4658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212978" y="6553200"/>
            <a:ext cx="70242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FA0FCEF1-B3E1-4178-BE9F-E7C40B949EC2}"/>
              </a:ext>
            </a:extLst>
          </p:cNvPr>
          <p:cNvSpPr txBox="1">
            <a:spLocks/>
          </p:cNvSpPr>
          <p:nvPr/>
        </p:nvSpPr>
        <p:spPr bwMode="auto">
          <a:xfrm>
            <a:off x="152400" y="6553200"/>
            <a:ext cx="2362200" cy="18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825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 err="1">
                <a:solidFill>
                  <a:schemeClr val="bg1"/>
                </a:solidFill>
              </a:rPr>
              <a:t>Thống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kê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máy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tính</a:t>
            </a:r>
            <a:r>
              <a:rPr lang="en-US" sz="900" dirty="0">
                <a:solidFill>
                  <a:schemeClr val="bg1"/>
                </a:solidFill>
              </a:rPr>
              <a:t> &amp; </a:t>
            </a:r>
            <a:r>
              <a:rPr lang="en-US" sz="900" dirty="0" err="1">
                <a:solidFill>
                  <a:schemeClr val="bg1"/>
                </a:solidFill>
              </a:rPr>
              <a:t>ứng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r>
              <a:rPr lang="en-US" sz="900" dirty="0" err="1">
                <a:solidFill>
                  <a:schemeClr val="bg1"/>
                </a:solidFill>
              </a:rPr>
              <a:t>dụng</a:t>
            </a:r>
            <a:r>
              <a:rPr lang="en-US" sz="900" dirty="0">
                <a:solidFill>
                  <a:schemeClr val="bg1"/>
                </a:solidFill>
              </a:rPr>
              <a:t>   </a:t>
            </a:r>
            <a:r>
              <a:rPr lang="en-US" sz="900" b="0" dirty="0">
                <a:solidFill>
                  <a:schemeClr val="bg1"/>
                </a:solidFill>
              </a:rPr>
              <a:t>-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</a:p>
        </p:txBody>
      </p:sp>
      <p:grpSp>
        <p:nvGrpSpPr>
          <p:cNvPr id="14" name="top graphic">
            <a:extLst>
              <a:ext uri="{FF2B5EF4-FFF2-40B4-BE49-F238E27FC236}">
                <a16:creationId xmlns:a16="http://schemas.microsoft.com/office/drawing/2014/main" id="{E020C274-4D59-49F7-903C-547458DCA2DF}"/>
              </a:ext>
            </a:extLst>
          </p:cNvPr>
          <p:cNvGrpSpPr/>
          <p:nvPr userDrawn="1"/>
        </p:nvGrpSpPr>
        <p:grpSpPr>
          <a:xfrm>
            <a:off x="960" y="0"/>
            <a:ext cx="9144095" cy="429768"/>
            <a:chOff x="1279" y="0"/>
            <a:chExt cx="12188952" cy="4297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31B5D9-5A75-4E0C-BF89-DE7172127B84}"/>
                </a:ext>
              </a:extLst>
            </p:cNvPr>
            <p:cNvSpPr/>
            <p:nvPr/>
          </p:nvSpPr>
          <p:spPr>
            <a:xfrm>
              <a:off x="1279" y="0"/>
              <a:ext cx="12188952" cy="228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4F05EF-65F3-47E3-80C5-C5B574476B34}"/>
                </a:ext>
              </a:extLst>
            </p:cNvPr>
            <p:cNvSpPr/>
            <p:nvPr/>
          </p:nvSpPr>
          <p:spPr>
            <a:xfrm>
              <a:off x="1279" y="228600"/>
              <a:ext cx="12188952" cy="20116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D04F5AD-0F7C-4098-9D2E-BCC7FCB5AE1A}"/>
                </a:ext>
              </a:extLst>
            </p:cNvPr>
            <p:cNvSpPr/>
            <p:nvPr/>
          </p:nvSpPr>
          <p:spPr>
            <a:xfrm>
              <a:off x="1279" y="306324"/>
              <a:ext cx="121889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3310681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8" r:id="rId3"/>
    <p:sldLayoutId id="2147483929" r:id="rId4"/>
    <p:sldLayoutId id="2147483930" r:id="rId5"/>
    <p:sldLayoutId id="2147483932" r:id="rId6"/>
    <p:sldLayoutId id="2147483933" r:id="rId7"/>
    <p:sldLayoutId id="2147483934" r:id="rId8"/>
    <p:sldLayoutId id="214748393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685983" rtl="0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20700" indent="-223838" algn="l" defTabSz="685983" rtl="0" eaLnBrk="1" latinLnBrk="0" hangingPunct="1">
        <a:lnSpc>
          <a:spcPct val="90000"/>
        </a:lnSpc>
        <a:spcBef>
          <a:spcPts val="750"/>
        </a:spcBef>
        <a:buClr>
          <a:schemeClr val="tx1"/>
        </a:buClr>
        <a:buSzPct val="100000"/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2200" indent="-2349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Courier New" panose="02070309020205020404" pitchFamily="49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257300" indent="-171450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166171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337667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509162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680658" indent="-171496" algn="l" defTabSz="685983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/Users/macbookpro/Documents/TKMT/%5bMario_F._Triola%5d_Elementary_Statistics,_11th_Edit(z-lib.org).pdf" TargetMode="External"/><Relationship Id="rId2" Type="http://schemas.openxmlformats.org/officeDocument/2006/relationships/hyperlink" Target="Chapter_01_tvlinh_v0.1.ppt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D4D33-5103-4ED3-A098-64950DE70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 dirty="0"/>
              <a:t>GIỚI THIỆU HỌC PHẦN</a:t>
            </a:r>
            <a:br>
              <a:rPr lang="en-US" sz="4000" dirty="0"/>
            </a:br>
            <a:r>
              <a:rPr lang="en-US" sz="4800" b="1" dirty="0">
                <a:solidFill>
                  <a:srgbClr val="00B050"/>
                </a:solidFill>
              </a:rPr>
              <a:t>THỐNG KÊ MÁY TÍNH &amp;  </a:t>
            </a:r>
            <a:r>
              <a:rPr lang="en-US" sz="4800" b="1" dirty="0" err="1">
                <a:solidFill>
                  <a:srgbClr val="00B050"/>
                </a:solidFill>
              </a:rPr>
              <a:t>Ứng</a:t>
            </a:r>
            <a:r>
              <a:rPr lang="en-US" sz="4800" b="1" dirty="0">
                <a:solidFill>
                  <a:srgbClr val="00B050"/>
                </a:solidFill>
              </a:rPr>
              <a:t> </a:t>
            </a:r>
            <a:r>
              <a:rPr lang="en-US" sz="4800" b="1" dirty="0" err="1">
                <a:solidFill>
                  <a:srgbClr val="00B050"/>
                </a:solidFill>
              </a:rPr>
              <a:t>dụng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688BE-B451-4E19-BD94-B2BCA3102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029200"/>
            <a:ext cx="6477713" cy="838200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Nguyễn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Hữu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Tình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nhtinh.aw@gmail.com</a:t>
            </a:r>
            <a:endParaRPr lang="en-US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4ABC65-F1F8-48C5-96FF-41E854A68B7F}"/>
              </a:ext>
            </a:extLst>
          </p:cNvPr>
          <p:cNvSpPr txBox="1">
            <a:spLocks/>
          </p:cNvSpPr>
          <p:nvPr/>
        </p:nvSpPr>
        <p:spPr bwMode="invGray">
          <a:xfrm>
            <a:off x="914400" y="2667000"/>
            <a:ext cx="1600200" cy="9724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685983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951" kern="1200">
                <a:solidFill>
                  <a:schemeClr val="bg1"/>
                </a:solidFill>
                <a:effectLst>
                  <a:outerShdw blurRad="88900" algn="ctr" rotWithShape="0">
                    <a:prstClr val="black">
                      <a:alpha val="3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i="0" dirty="0">
                <a:solidFill>
                  <a:schemeClr val="bg1"/>
                </a:solidFill>
                <a:latin typeface="Old English Text MT" panose="03040902040508030806" pitchFamily="66" charset="0"/>
              </a:rPr>
              <a:t>0</a:t>
            </a:r>
            <a:endParaRPr lang="en-US" sz="2400" b="1" i="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/>
              <a:t>CHƯƠNG VI: </a:t>
            </a:r>
          </a:p>
          <a:p>
            <a:pPr>
              <a:buNone/>
            </a:pPr>
            <a:r>
              <a:rPr lang="en-US" sz="3600" b="1"/>
              <a:t>PHÂN PHỐI XÁC SUẤT LIÊN TỤC</a:t>
            </a:r>
            <a:endParaRPr lang="en-US" sz="3600"/>
          </a:p>
          <a:p>
            <a:pPr>
              <a:buNone/>
            </a:pPr>
            <a:r>
              <a:rPr lang="en-US" sz="3200"/>
              <a:t>6.1. Phân phối chuẩn</a:t>
            </a:r>
          </a:p>
          <a:p>
            <a:pPr>
              <a:buNone/>
            </a:pPr>
            <a:r>
              <a:rPr lang="en-US" sz="3200"/>
              <a:t>6.2. Phân phối chuẩn tắc</a:t>
            </a:r>
          </a:p>
          <a:p>
            <a:pPr>
              <a:buNone/>
            </a:pPr>
            <a:r>
              <a:rPr lang="en-US" sz="3200"/>
              <a:t>6.3. Phân phối mẫu và công cụ ước lượng</a:t>
            </a:r>
          </a:p>
          <a:p>
            <a:pPr>
              <a:buNone/>
            </a:pPr>
            <a:r>
              <a:rPr lang="en-US" sz="3200"/>
              <a:t>6.4. Định lý giới hạn trung tâm</a:t>
            </a:r>
          </a:p>
          <a:p>
            <a:pPr>
              <a:buNone/>
            </a:pPr>
            <a:r>
              <a:rPr lang="en-US" sz="3200"/>
              <a:t>6.5. Xấp xỉ phân phối nhị thức bẳng phân phối chuẩn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/>
              <a:t>CHƯƠNG VII: ƯỚC LƯỢNG</a:t>
            </a:r>
            <a:endParaRPr lang="en-US" sz="3600"/>
          </a:p>
          <a:p>
            <a:pPr>
              <a:buNone/>
            </a:pPr>
            <a:r>
              <a:rPr lang="en-US" sz="3200"/>
              <a:t>7.1. Giới thiệu bài toán ước lượng</a:t>
            </a:r>
          </a:p>
          <a:p>
            <a:pPr>
              <a:buNone/>
            </a:pPr>
            <a:r>
              <a:rPr lang="en-US" sz="3200"/>
              <a:t>7.2. Ước lượng giá trị trung bình của quần thể</a:t>
            </a:r>
          </a:p>
          <a:p>
            <a:pPr>
              <a:buNone/>
            </a:pPr>
            <a:r>
              <a:rPr lang="en-US" sz="3200"/>
              <a:t>7.3. Ước lượng giá trị tỷ lệ của quần thể</a:t>
            </a:r>
          </a:p>
          <a:p>
            <a:pPr>
              <a:buNone/>
            </a:pPr>
            <a:r>
              <a:rPr lang="en-US" sz="3200"/>
              <a:t>7.4. Ước lượng giá trị phương sai của quần thể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/>
              <a:t>CHƯƠNG VIII: KIỂM ĐỊNH</a:t>
            </a:r>
            <a:endParaRPr lang="en-US" sz="3600"/>
          </a:p>
          <a:p>
            <a:pPr>
              <a:buNone/>
            </a:pPr>
            <a:r>
              <a:rPr lang="en-US" sz="3600"/>
              <a:t>8.1.  </a:t>
            </a:r>
            <a:r>
              <a:rPr lang="en-US" sz="3200"/>
              <a:t>Giới thiệu bài toán kiểm định</a:t>
            </a:r>
          </a:p>
          <a:p>
            <a:pPr>
              <a:buNone/>
            </a:pPr>
            <a:r>
              <a:rPr lang="en-US" sz="3200"/>
              <a:t>8.2.  Kiểm định giả thuyết về giá trị trung bình</a:t>
            </a:r>
          </a:p>
          <a:p>
            <a:pPr>
              <a:buNone/>
            </a:pPr>
            <a:r>
              <a:rPr lang="en-US" sz="3200"/>
              <a:t>8.3.  Kiểm định giả thuyết về tỷ lệ</a:t>
            </a:r>
            <a:r>
              <a:rPr lang="en-US" sz="3200" b="1"/>
              <a:t> </a:t>
            </a:r>
            <a:endParaRPr lang="en-US" sz="3200"/>
          </a:p>
          <a:p>
            <a:pPr>
              <a:buNone/>
            </a:pPr>
            <a:r>
              <a:rPr lang="en-US" sz="3200"/>
              <a:t>8.4. Kiểm định giả thuyết về phương sai</a:t>
            </a:r>
            <a:r>
              <a:rPr lang="en-US" sz="3200" b="1"/>
              <a:t> </a:t>
            </a:r>
            <a:endParaRPr lang="en-US" sz="3200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/>
              <a:t>CHƯƠNG IX: TƯƠNG QUAN &amp; HỒI QUY</a:t>
            </a:r>
            <a:endParaRPr lang="en-US" sz="3200"/>
          </a:p>
          <a:p>
            <a:pPr>
              <a:buNone/>
            </a:pPr>
            <a:r>
              <a:rPr lang="en-US" sz="3200"/>
              <a:t>9.1. Tương quan</a:t>
            </a:r>
          </a:p>
          <a:p>
            <a:pPr>
              <a:buNone/>
            </a:pPr>
            <a:r>
              <a:rPr lang="en-US" sz="3200"/>
              <a:t>9.2. Hồi quy</a:t>
            </a:r>
          </a:p>
          <a:p>
            <a:pPr>
              <a:buNone/>
            </a:pPr>
            <a:r>
              <a:rPr lang="en-US" sz="3200"/>
              <a:t>9.3. Mô hình hóa</a:t>
            </a:r>
          </a:p>
          <a:p>
            <a:pPr>
              <a:buNone/>
            </a:pPr>
            <a:r>
              <a:rPr lang="en-US" sz="3200" b="1"/>
              <a:t>CHƯƠNG X: PHÂN TÍCH PHƯƠNG SAI</a:t>
            </a:r>
            <a:endParaRPr lang="en-US" sz="3200"/>
          </a:p>
          <a:p>
            <a:pPr>
              <a:buNone/>
            </a:pPr>
            <a:r>
              <a:rPr lang="en-US" sz="3200"/>
              <a:t>10.1.  ANOVA  một chiều</a:t>
            </a:r>
          </a:p>
          <a:p>
            <a:pPr>
              <a:buNone/>
            </a:pPr>
            <a:r>
              <a:rPr lang="en-US" sz="3200"/>
              <a:t>10.2.  ANOVA  hai chiều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457200" cy="5715000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Intro0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81000"/>
            <a:ext cx="7467600" cy="6019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 l="25000" t="34444" r="71250" b="12222"/>
          <a:stretch>
            <a:fillRect/>
          </a:stretch>
        </p:blipFill>
        <p:spPr bwMode="auto">
          <a:xfrm>
            <a:off x="228600" y="609600"/>
            <a:ext cx="68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175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2DFF-2269-41F7-93DE-43C607FD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609600"/>
            <a:ext cx="457200" cy="57150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4E2A4-E51E-4655-88D9-CB90A029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96B7-6DB1-4718-871C-A9674D83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 l="25000" t="34444" r="71250" b="12222"/>
          <a:stretch>
            <a:fillRect/>
          </a:stretch>
        </p:blipFill>
        <p:spPr bwMode="auto">
          <a:xfrm>
            <a:off x="0" y="533400"/>
            <a:ext cx="685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Content Placeholder 8" descr="Intro1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5800" y="304800"/>
            <a:ext cx="7101710" cy="3581400"/>
          </a:xfrm>
        </p:spPr>
      </p:pic>
      <p:pic>
        <p:nvPicPr>
          <p:cNvPr id="10" name="Picture 9" descr="Intro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0" y="1143000"/>
            <a:ext cx="6172200" cy="4634761"/>
          </a:xfrm>
          <a:prstGeom prst="rect">
            <a:avLst/>
          </a:prstGeom>
        </p:spPr>
      </p:pic>
      <p:pic>
        <p:nvPicPr>
          <p:cNvPr id="11" name="Picture 10" descr="Intro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5570" y="2743200"/>
            <a:ext cx="4688430" cy="366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2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B050"/>
                </a:solidFill>
              </a:rPr>
              <a:t>Kiểm tra &amp; Đánh giá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3125" t="38889" r="37500" b="16666"/>
          <a:stretch>
            <a:fillRect/>
          </a:stretch>
        </p:blipFill>
        <p:spPr bwMode="auto">
          <a:xfrm>
            <a:off x="533400" y="1295399"/>
            <a:ext cx="7772400" cy="4934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Thông tin học phần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8686800" cy="5122108"/>
          </a:xfrm>
        </p:spPr>
        <p:txBody>
          <a:bodyPr>
            <a:normAutofit lnSpcReduction="10000"/>
          </a:bodyPr>
          <a:lstStyle/>
          <a:p>
            <a:pPr lvl="0"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 dirty="0" err="1"/>
              <a:t>Tên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mã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endParaRPr lang="en-US" dirty="0"/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Việt:Thống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&amp;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tiếng</a:t>
            </a:r>
            <a:r>
              <a:rPr lang="en-US" dirty="0"/>
              <a:t> </a:t>
            </a:r>
            <a:r>
              <a:rPr lang="en-US" dirty="0" err="1"/>
              <a:t>Anh</a:t>
            </a:r>
            <a:r>
              <a:rPr lang="en-US" dirty="0"/>
              <a:t>: </a:t>
            </a:r>
            <a:r>
              <a:rPr lang="en-US" i="1" dirty="0"/>
              <a:t>Computational Statistics with Applications</a:t>
            </a:r>
            <a:endParaRPr lang="en-US" dirty="0"/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4203003451</a:t>
            </a:r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tín</a:t>
            </a:r>
            <a:r>
              <a:rPr lang="en-US" b="1" dirty="0"/>
              <a:t> </a:t>
            </a:r>
            <a:r>
              <a:rPr lang="en-US" b="1" dirty="0" err="1"/>
              <a:t>chỉ</a:t>
            </a:r>
            <a:endParaRPr lang="en-US" dirty="0"/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: 3		</a:t>
            </a:r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: 2			</a:t>
            </a:r>
          </a:p>
          <a:p>
            <a:pPr lvl="1">
              <a:buClr>
                <a:srgbClr val="00B050"/>
              </a:buClr>
              <a:buFont typeface="Courier New" pitchFamily="49" charset="0"/>
              <a:buChar char="o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: 1</a:t>
            </a:r>
          </a:p>
          <a:p>
            <a:pPr lvl="0"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chất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dirty="0"/>
              <a:t>: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buộc</a:t>
            </a:r>
            <a:endParaRPr lang="en-US" dirty="0"/>
          </a:p>
          <a:p>
            <a:pPr lvl="0"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 dirty="0" err="1"/>
              <a:t>Đối</a:t>
            </a:r>
            <a:r>
              <a:rPr lang="en-US" b="1" dirty="0"/>
              <a:t> </a:t>
            </a:r>
            <a:r>
              <a:rPr lang="en-US" b="1" dirty="0" err="1"/>
              <a:t>tượng</a:t>
            </a:r>
            <a:r>
              <a:rPr lang="en-US" b="1" dirty="0"/>
              <a:t> </a:t>
            </a:r>
            <a:r>
              <a:rPr lang="en-US" b="1" dirty="0" err="1"/>
              <a:t>sinh</a:t>
            </a:r>
            <a:r>
              <a:rPr lang="en-US" b="1" dirty="0"/>
              <a:t> </a:t>
            </a:r>
            <a:r>
              <a:rPr lang="en-US" b="1" dirty="0" err="1"/>
              <a:t>viên</a:t>
            </a:r>
            <a:r>
              <a:rPr lang="en-US" b="1" dirty="0"/>
              <a:t>: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ngành</a:t>
            </a:r>
            <a:r>
              <a:rPr lang="en-US" dirty="0"/>
              <a:t> DS, CS, SE, IS, IT.</a:t>
            </a:r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Tài liệu môn học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3F39-31D8-4F2B-9FC1-43712550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8763000" cy="527450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 i="1" dirty="0" err="1"/>
              <a:t>Tài</a:t>
            </a:r>
            <a:r>
              <a:rPr lang="en-US" b="1" i="1" dirty="0"/>
              <a:t> </a:t>
            </a:r>
            <a:r>
              <a:rPr lang="en-US" b="1" i="1" dirty="0" err="1"/>
              <a:t>liệu</a:t>
            </a:r>
            <a:r>
              <a:rPr lang="en-US" b="1" i="1" dirty="0"/>
              <a:t> </a:t>
            </a:r>
            <a:r>
              <a:rPr lang="en-US" b="1" i="1" dirty="0" err="1"/>
              <a:t>bắt</a:t>
            </a:r>
            <a:r>
              <a:rPr lang="en-US" b="1" i="1" dirty="0"/>
              <a:t> </a:t>
            </a:r>
            <a:r>
              <a:rPr lang="en-US" b="1" i="1" dirty="0" err="1"/>
              <a:t>buộc</a:t>
            </a:r>
            <a:endParaRPr lang="en-US" b="1" i="1" dirty="0"/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None/>
            </a:pPr>
            <a:r>
              <a:rPr lang="en-US" dirty="0"/>
              <a:t>[1] </a:t>
            </a:r>
            <a:r>
              <a:rPr lang="en-US" dirty="0">
                <a:hlinkClick r:id="rId2" action="ppaction://hlinkpres?slideindex=1&amp;slidetitle="/>
              </a:rPr>
              <a:t>Slide bài giảng  </a:t>
            </a:r>
            <a:r>
              <a:rPr lang="en-US" i="1" dirty="0"/>
              <a:t>(</a:t>
            </a:r>
            <a:r>
              <a:rPr lang="en-US" i="1" dirty="0" err="1"/>
              <a:t>bản</a:t>
            </a:r>
            <a:r>
              <a:rPr lang="en-US" i="1" dirty="0"/>
              <a:t> in)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None/>
            </a:pPr>
            <a:r>
              <a:rPr lang="en-US" dirty="0"/>
              <a:t>[2] Mario </a:t>
            </a:r>
            <a:r>
              <a:rPr lang="en-US" dirty="0" err="1"/>
              <a:t>F.Triola</a:t>
            </a:r>
            <a:r>
              <a:rPr lang="en-US" dirty="0"/>
              <a:t>. </a:t>
            </a:r>
            <a:r>
              <a:rPr lang="en-US" i="1" dirty="0">
                <a:hlinkClick r:id="rId3" action="ppaction://hlinkfile"/>
              </a:rPr>
              <a:t>Elementary Statistic</a:t>
            </a:r>
            <a:r>
              <a:rPr lang="en-US" i="1" dirty="0"/>
              <a:t>, Technology Update 11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r>
              <a:rPr lang="en-US" dirty="0"/>
              <a:t>. Pearson Education, </a:t>
            </a:r>
            <a:r>
              <a:rPr lang="en-US" dirty="0" err="1"/>
              <a:t>Inc</a:t>
            </a:r>
            <a:r>
              <a:rPr lang="en-US" dirty="0"/>
              <a:t>, 2010 </a:t>
            </a:r>
            <a:r>
              <a:rPr lang="en-US" i="1" dirty="0"/>
              <a:t>(</a:t>
            </a:r>
            <a:r>
              <a:rPr lang="en-US" i="1" dirty="0" err="1"/>
              <a:t>bản</a:t>
            </a:r>
            <a:r>
              <a:rPr lang="en-US" i="1" dirty="0"/>
              <a:t> </a:t>
            </a:r>
            <a:r>
              <a:rPr lang="en-US" i="1" dirty="0" err="1"/>
              <a:t>mềm</a:t>
            </a:r>
            <a:r>
              <a:rPr lang="en-US" i="1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Font typeface="Arial" pitchFamily="34" charset="0"/>
              <a:buChar char="•"/>
            </a:pPr>
            <a:r>
              <a:rPr lang="en-US" b="1" i="1" dirty="0" err="1"/>
              <a:t>Tài</a:t>
            </a:r>
            <a:r>
              <a:rPr lang="en-US" b="1" i="1" dirty="0"/>
              <a:t> </a:t>
            </a:r>
            <a:r>
              <a:rPr lang="en-US" b="1" i="1" dirty="0" err="1"/>
              <a:t>liệu</a:t>
            </a:r>
            <a:r>
              <a:rPr lang="en-US" b="1" i="1" dirty="0"/>
              <a:t> </a:t>
            </a:r>
            <a:r>
              <a:rPr lang="en-US" b="1" i="1" dirty="0" err="1"/>
              <a:t>tham</a:t>
            </a:r>
            <a:r>
              <a:rPr lang="en-US" b="1" i="1" dirty="0"/>
              <a:t> </a:t>
            </a:r>
            <a:r>
              <a:rPr lang="en-US" b="1" i="1" dirty="0" err="1"/>
              <a:t>khảo</a:t>
            </a:r>
            <a:endParaRPr lang="en-US" b="1" dirty="0"/>
          </a:p>
          <a:p>
            <a:pPr indent="1588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r>
              <a:rPr lang="en-US" dirty="0"/>
              <a:t>[3]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, </a:t>
            </a:r>
            <a:r>
              <a:rPr lang="en-US" dirty="0" err="1"/>
              <a:t>Đặng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Vân</a:t>
            </a:r>
            <a:r>
              <a:rPr lang="en-US" dirty="0"/>
              <a:t>, </a:t>
            </a:r>
            <a:r>
              <a:rPr lang="en-US" dirty="0" err="1"/>
              <a:t>Lê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. </a:t>
            </a:r>
            <a:r>
              <a:rPr lang="en-US" i="1" dirty="0" err="1"/>
              <a:t>Giáo</a:t>
            </a:r>
            <a:r>
              <a:rPr lang="en-US" i="1" dirty="0"/>
              <a:t> </a:t>
            </a:r>
            <a:r>
              <a:rPr lang="en-US" i="1" dirty="0" err="1"/>
              <a:t>trình</a:t>
            </a:r>
            <a:r>
              <a:rPr lang="en-US" i="1" dirty="0"/>
              <a:t> </a:t>
            </a:r>
            <a:r>
              <a:rPr lang="en-US" i="1" dirty="0" err="1"/>
              <a:t>Thống</a:t>
            </a:r>
            <a:r>
              <a:rPr lang="en-US" i="1" dirty="0"/>
              <a:t> </a:t>
            </a:r>
            <a:r>
              <a:rPr lang="en-US" i="1" dirty="0" err="1"/>
              <a:t>kê</a:t>
            </a:r>
            <a:r>
              <a:rPr lang="en-US" i="1" dirty="0"/>
              <a:t> </a:t>
            </a:r>
            <a:r>
              <a:rPr lang="en-US" i="1" dirty="0" err="1"/>
              <a:t>máy</a:t>
            </a:r>
            <a:r>
              <a:rPr lang="en-US" i="1" dirty="0"/>
              <a:t> </a:t>
            </a:r>
            <a:r>
              <a:rPr lang="en-US" i="1" dirty="0" err="1"/>
              <a:t>tính</a:t>
            </a:r>
            <a:r>
              <a:rPr lang="en-US" i="1" dirty="0"/>
              <a:t> </a:t>
            </a:r>
            <a:r>
              <a:rPr lang="en-US" dirty="0"/>
              <a:t>. NXB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2010 </a:t>
            </a:r>
            <a:r>
              <a:rPr lang="en-US" i="1" dirty="0"/>
              <a:t>(</a:t>
            </a:r>
            <a:r>
              <a:rPr lang="en-US" i="1" dirty="0" err="1"/>
              <a:t>chưa</a:t>
            </a:r>
            <a:r>
              <a:rPr lang="en-US" i="1" dirty="0"/>
              <a:t> </a:t>
            </a:r>
            <a:r>
              <a:rPr lang="en-US" i="1" dirty="0" err="1"/>
              <a:t>có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</a:t>
            </a:r>
            <a:r>
              <a:rPr lang="en-US" i="1" dirty="0" err="1"/>
              <a:t>thư</a:t>
            </a:r>
            <a:r>
              <a:rPr lang="en-US" i="1" dirty="0"/>
              <a:t> </a:t>
            </a:r>
            <a:r>
              <a:rPr lang="en-US" i="1" dirty="0" err="1"/>
              <a:t>viện</a:t>
            </a:r>
            <a:r>
              <a:rPr lang="en-US" i="1" dirty="0"/>
              <a:t>)</a:t>
            </a:r>
          </a:p>
          <a:p>
            <a:pPr indent="1588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r>
              <a:rPr lang="en-US" dirty="0"/>
              <a:t>[4] Think Stats – </a:t>
            </a:r>
            <a:r>
              <a:rPr lang="en-US" i="1" dirty="0"/>
              <a:t>(</a:t>
            </a:r>
            <a:r>
              <a:rPr lang="en-US" i="1" dirty="0" err="1"/>
              <a:t>ebook</a:t>
            </a:r>
            <a:r>
              <a:rPr lang="en-US" i="1" dirty="0"/>
              <a:t>)</a:t>
            </a:r>
          </a:p>
          <a:p>
            <a:pPr indent="1588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r>
              <a:rPr lang="en-US" dirty="0"/>
              <a:t>[5] Douglas C. Montgomery, George </a:t>
            </a:r>
            <a:r>
              <a:rPr lang="en-US" dirty="0" err="1"/>
              <a:t>C.Runger</a:t>
            </a:r>
            <a:r>
              <a:rPr lang="en-US" dirty="0"/>
              <a:t>. </a:t>
            </a:r>
            <a:r>
              <a:rPr lang="en-US" i="1" dirty="0"/>
              <a:t>Applied Statistics and Probability for Engineers, </a:t>
            </a:r>
            <a:r>
              <a:rPr lang="en-US" dirty="0"/>
              <a:t>Fifth Edition. John Wiley &amp; Sons, </a:t>
            </a:r>
            <a:r>
              <a:rPr lang="en-US" dirty="0" err="1"/>
              <a:t>Inc</a:t>
            </a:r>
            <a:r>
              <a:rPr lang="en-US" dirty="0"/>
              <a:t>, 2011. </a:t>
            </a:r>
            <a:r>
              <a:rPr lang="en-US" i="1" dirty="0"/>
              <a:t>(</a:t>
            </a:r>
            <a:r>
              <a:rPr lang="en-US" i="1" dirty="0" err="1"/>
              <a:t>ebook</a:t>
            </a:r>
            <a:r>
              <a:rPr lang="en-US" i="1" dirty="0"/>
              <a:t>)</a:t>
            </a:r>
          </a:p>
          <a:p>
            <a:pPr indent="1588">
              <a:lnSpc>
                <a:spcPct val="120000"/>
              </a:lnSpc>
              <a:spcBef>
                <a:spcPts val="0"/>
              </a:spcBef>
              <a:buClr>
                <a:srgbClr val="00B050"/>
              </a:buClr>
              <a:buSzPct val="100000"/>
              <a:buNone/>
            </a:pPr>
            <a:r>
              <a:rPr lang="en-US" dirty="0"/>
              <a:t>[6] </a:t>
            </a:r>
            <a:r>
              <a:rPr lang="en-US" dirty="0" err="1"/>
              <a:t>D.Nolan</a:t>
            </a:r>
            <a:r>
              <a:rPr lang="en-US" dirty="0"/>
              <a:t>, </a:t>
            </a:r>
            <a:r>
              <a:rPr lang="en-US" dirty="0" err="1"/>
              <a:t>T.Speed</a:t>
            </a:r>
            <a:r>
              <a:rPr lang="en-US" dirty="0"/>
              <a:t>, Stat Labs – </a:t>
            </a:r>
            <a:r>
              <a:rPr lang="en-US" i="1" dirty="0"/>
              <a:t>Mathematical Statistic Through Applications</a:t>
            </a:r>
            <a:r>
              <a:rPr lang="en-US" dirty="0"/>
              <a:t>, Springer Us. 2008.</a:t>
            </a:r>
          </a:p>
          <a:p>
            <a:pPr>
              <a:buClr>
                <a:srgbClr val="00B050"/>
              </a:buClr>
              <a:buSzPct val="100000"/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Mục tiêu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3945" t="23706" r="15574" b="11781"/>
          <a:stretch>
            <a:fillRect/>
          </a:stretch>
        </p:blipFill>
        <p:spPr bwMode="auto">
          <a:xfrm>
            <a:off x="381000" y="1066800"/>
            <a:ext cx="8509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b="1"/>
              <a:t>CHƯƠNG I:  GIỚI THIỆU VỀ THỐNG KÊ</a:t>
            </a:r>
            <a:endParaRPr lang="en-US"/>
          </a:p>
          <a:p>
            <a:pPr marL="811212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/>
              <a:t>Giới thiệu bài toán thống kê (</a:t>
            </a:r>
            <a:r>
              <a:rPr lang="en-US" sz="3200" i="1"/>
              <a:t>khái niệm thống kê, ý nghĩa, mục đích, quy trình thực hiện bài toán thống kê, một số khái niệm căn bản, giới thiệu một số bài toán thống kê điển hình</a:t>
            </a:r>
            <a:r>
              <a:rPr lang="en-US" sz="3200"/>
              <a:t>)</a:t>
            </a:r>
            <a:endParaRPr lang="en-US" sz="2800"/>
          </a:p>
          <a:p>
            <a:pPr marL="811212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/>
              <a:t>Các loại dữ liệu</a:t>
            </a:r>
            <a:endParaRPr lang="en-US" sz="2800"/>
          </a:p>
          <a:p>
            <a:pPr marL="811212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3200"/>
              <a:t>Thu nhập dữ liệu mẫu</a:t>
            </a:r>
            <a:endParaRPr lang="en-US" sz="2800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CHƯƠNG II: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/>
              <a:t>TỔNG HỢP VÀ TRỰC QUAN HÓA DỮ LIỆU</a:t>
            </a:r>
            <a:endParaRPr lang="en-US" sz="240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2.1. Tổng hợp dữ liệu</a:t>
            </a:r>
            <a:endParaRPr lang="en-US" sz="240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2.2. Đồ thị Stem &amp; Leaf</a:t>
            </a:r>
            <a:endParaRPr lang="en-US" sz="240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2.3. Phân phối tần suất</a:t>
            </a:r>
            <a:endParaRPr lang="en-US" sz="240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2.4. Histogram</a:t>
            </a:r>
            <a:endParaRPr lang="en-US" sz="240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/>
              <a:t>2.5. Các biểu đồ thống kê: đường tần suất (</a:t>
            </a:r>
            <a:r>
              <a:rPr lang="en-US" i="1"/>
              <a:t>frequency polygon)</a:t>
            </a:r>
            <a:r>
              <a:rPr lang="en-US"/>
              <a:t>, biểu đồ cột (</a:t>
            </a:r>
            <a:r>
              <a:rPr lang="en-US" i="1"/>
              <a:t>bar graph</a:t>
            </a:r>
            <a:r>
              <a:rPr lang="en-US"/>
              <a:t>), biểu đồ pareto (</a:t>
            </a:r>
            <a:r>
              <a:rPr lang="en-US" i="1"/>
              <a:t>pareto chart), </a:t>
            </a:r>
            <a:r>
              <a:rPr lang="en-US"/>
              <a:t>biểu đồ tròn (</a:t>
            </a:r>
            <a:r>
              <a:rPr lang="en-US" i="1"/>
              <a:t>pie chart</a:t>
            </a:r>
            <a:r>
              <a:rPr lang="en-US"/>
              <a:t>), biểu đồ chuỗi thời gian (</a:t>
            </a:r>
            <a:r>
              <a:rPr lang="en-US" i="1"/>
              <a:t>time-series graph</a:t>
            </a:r>
            <a:r>
              <a:rPr lang="en-US"/>
              <a:t>)</a:t>
            </a:r>
            <a:endParaRPr lang="en-US" sz="2400"/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/>
              <a:t>CHƯƠNG III: </a:t>
            </a:r>
          </a:p>
          <a:p>
            <a:pPr marL="0" indent="0">
              <a:buNone/>
            </a:pPr>
            <a:r>
              <a:rPr lang="en-US" sz="3200" b="1"/>
              <a:t>MÔ TẢ, KHÁM PHÁ VÀ SO SÁNH DỮ LIỆU</a:t>
            </a:r>
            <a:endParaRPr lang="en-US" sz="3200"/>
          </a:p>
          <a:p>
            <a:pPr>
              <a:buNone/>
            </a:pPr>
            <a:r>
              <a:rPr lang="en-US" sz="3200"/>
              <a:t>3.1. Độ đo trung tâm</a:t>
            </a:r>
          </a:p>
          <a:p>
            <a:pPr>
              <a:buNone/>
            </a:pPr>
            <a:r>
              <a:rPr lang="en-US" sz="3200"/>
              <a:t>3.2. Độ đo phân tán</a:t>
            </a:r>
          </a:p>
          <a:p>
            <a:pPr>
              <a:buNone/>
            </a:pPr>
            <a:r>
              <a:rPr lang="en-US" sz="3200"/>
              <a:t>3.3. Độ đo vị trí tương đối và biểu đồ hộp (</a:t>
            </a:r>
            <a:r>
              <a:rPr lang="en-US" sz="3200" i="1"/>
              <a:t>box-plot</a:t>
            </a:r>
            <a:r>
              <a:rPr lang="en-US" sz="3200"/>
              <a:t>)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/>
              <a:t>CHƯƠNG IV: XÁC SUẤT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khái</a:t>
            </a:r>
            <a:r>
              <a:rPr lang="en-US" sz="3200" dirty="0"/>
              <a:t> </a:t>
            </a:r>
            <a:r>
              <a:rPr lang="en-US" sz="3200" dirty="0" err="1"/>
              <a:t>niệm</a:t>
            </a:r>
            <a:r>
              <a:rPr lang="en-US" sz="3200" dirty="0"/>
              <a:t> </a:t>
            </a:r>
            <a:r>
              <a:rPr lang="en-US" sz="3200" dirty="0" err="1"/>
              <a:t>cơ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Luật</a:t>
            </a:r>
            <a:r>
              <a:rPr lang="en-US" sz="3200" dirty="0"/>
              <a:t> </a:t>
            </a:r>
            <a:r>
              <a:rPr lang="en-US" sz="3200" dirty="0" err="1"/>
              <a:t>cộng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Luật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r>
              <a:rPr lang="en-US" sz="3200" dirty="0"/>
              <a:t> </a:t>
            </a: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cố</a:t>
            </a:r>
            <a:r>
              <a:rPr lang="en-US" sz="3200" dirty="0"/>
              <a:t> </a:t>
            </a:r>
            <a:r>
              <a:rPr lang="en-US" sz="3200" dirty="0" err="1"/>
              <a:t>đối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Xác</a:t>
            </a:r>
            <a:r>
              <a:rPr lang="en-US" sz="3200" dirty="0"/>
              <a:t> </a:t>
            </a:r>
            <a:r>
              <a:rPr lang="en-US" sz="3200" dirty="0" err="1"/>
              <a:t>suất</a:t>
            </a:r>
            <a:r>
              <a:rPr lang="en-US" sz="3200" dirty="0"/>
              <a:t> </a:t>
            </a:r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Bayes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7520-B896-4A82-8065-53A0685B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74774" cy="609600"/>
          </a:xfrm>
        </p:spPr>
        <p:txBody>
          <a:bodyPr/>
          <a:lstStyle/>
          <a:p>
            <a:r>
              <a:rPr lang="en-US" b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Nội dung môn học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CF401-4AE1-4701-B0F8-F4FE9005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8FFE6-A2F1-4243-9DB1-DFB06715F2C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D7BF-8276-4A7C-970A-FF9E5170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143000"/>
            <a:ext cx="8579574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600" b="1"/>
              <a:t>CHƯƠNG V: </a:t>
            </a:r>
          </a:p>
          <a:p>
            <a:pPr>
              <a:buNone/>
            </a:pPr>
            <a:r>
              <a:rPr lang="en-US" sz="3600" b="1"/>
              <a:t>PHÂN PHỐI XÁC SUẤT RỜI RẠC</a:t>
            </a:r>
            <a:endParaRPr lang="en-US" sz="3600"/>
          </a:p>
          <a:p>
            <a:pPr>
              <a:buNone/>
            </a:pPr>
            <a:r>
              <a:rPr lang="en-US" sz="3600"/>
              <a:t>5.1. Biến ngẫu nhiên</a:t>
            </a:r>
          </a:p>
          <a:p>
            <a:pPr>
              <a:buNone/>
            </a:pPr>
            <a:r>
              <a:rPr lang="en-US" sz="3600"/>
              <a:t>5.2. Phân phối nhị thức</a:t>
            </a:r>
          </a:p>
          <a:p>
            <a:pPr>
              <a:buNone/>
            </a:pPr>
            <a:r>
              <a:rPr lang="en-US" sz="3600"/>
              <a:t>5.3. Phân phối Poisson</a:t>
            </a:r>
          </a:p>
          <a:p>
            <a:pPr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4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oject planning overview presentatio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vinhlinh's font">
      <a:majorFont>
        <a:latin typeface="Cambria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98000"/>
              </a:schemeClr>
            </a:duotone>
          </a:blip>
          <a:tile tx="0" ty="0" sx="100000" sy="100000" flip="none" algn="ctr"/>
        </a:blipFill>
      </a:bgFillStyleLst>
    </a:fmtScheme>
  </a:themeElements>
  <a:objectDefaults>
    <a:spDef>
      <a:spPr>
        <a:solidFill>
          <a:schemeClr val="accent1">
            <a:lumMod val="50000"/>
          </a:schemeClr>
        </a:solidFill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accent1">
              <a:lumMod val="20000"/>
              <a:lumOff val="80000"/>
            </a:schemeClr>
          </a:solidFill>
        </a:ln>
      </a:spPr>
      <a:bodyPr wrap="square" rtlCol="0" anchor="ctr" anchorCtr="1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roject planning overview presentation.potx" id="{0D6D6775-FC9F-484B-A889-C0FCD86449E3}" vid="{CBE6795F-D548-4056-89FC-5BC618C494F3}"/>
    </a:ext>
  </a:extLst>
</a:theme>
</file>

<file path=ppt/theme/theme2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planning overview presentation</Template>
  <TotalTime>1464</TotalTime>
  <Words>734</Words>
  <Application>Microsoft Macintosh PowerPoint</Application>
  <PresentationFormat>On-screen Show (4:3)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Arabic Typesetting</vt:lpstr>
      <vt:lpstr>Arial</vt:lpstr>
      <vt:lpstr>Calibri</vt:lpstr>
      <vt:lpstr>Cambria</vt:lpstr>
      <vt:lpstr>Courier New</vt:lpstr>
      <vt:lpstr>Georgia</vt:lpstr>
      <vt:lpstr>Old English Text MT</vt:lpstr>
      <vt:lpstr>Times New Roman</vt:lpstr>
      <vt:lpstr>Wingdings</vt:lpstr>
      <vt:lpstr>Project planning overview presentation</vt:lpstr>
      <vt:lpstr>GIỚI THIỆU HỌC PHẦN THỐNG KÊ MÁY TÍNH &amp;  Ứng dụng</vt:lpstr>
      <vt:lpstr>Thông tin học phần</vt:lpstr>
      <vt:lpstr>Tài liệu môn học</vt:lpstr>
      <vt:lpstr>Mục tiêu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Nội dung môn học</vt:lpstr>
      <vt:lpstr>PowerPoint Presentation</vt:lpstr>
      <vt:lpstr>PowerPoint Presentation</vt:lpstr>
      <vt:lpstr>Kiểm tra &amp; Đánh giá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</dc:title>
  <dc:creator>Trương Vĩnh Linh</dc:creator>
  <cp:lastModifiedBy>Tinh Nguyen Huu</cp:lastModifiedBy>
  <cp:revision>90</cp:revision>
  <dcterms:created xsi:type="dcterms:W3CDTF">2018-12-19T13:58:48Z</dcterms:created>
  <dcterms:modified xsi:type="dcterms:W3CDTF">2024-06-28T11:44:16Z</dcterms:modified>
</cp:coreProperties>
</file>