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24" r:id="rId1"/>
  </p:sldMasterIdLst>
  <p:notesMasterIdLst>
    <p:notesMasterId r:id="rId45"/>
  </p:notesMasterIdLst>
  <p:handoutMasterIdLst>
    <p:handoutMasterId r:id="rId46"/>
  </p:handoutMasterIdLst>
  <p:sldIdLst>
    <p:sldId id="256" r:id="rId2"/>
    <p:sldId id="299" r:id="rId3"/>
    <p:sldId id="258" r:id="rId4"/>
    <p:sldId id="268" r:id="rId5"/>
    <p:sldId id="257" r:id="rId6"/>
    <p:sldId id="266" r:id="rId7"/>
    <p:sldId id="259" r:id="rId8"/>
    <p:sldId id="269" r:id="rId9"/>
    <p:sldId id="270" r:id="rId10"/>
    <p:sldId id="271" r:id="rId11"/>
    <p:sldId id="272" r:id="rId12"/>
    <p:sldId id="260" r:id="rId13"/>
    <p:sldId id="261" r:id="rId14"/>
    <p:sldId id="273" r:id="rId15"/>
    <p:sldId id="274" r:id="rId16"/>
    <p:sldId id="275" r:id="rId17"/>
    <p:sldId id="298" r:id="rId18"/>
    <p:sldId id="276" r:id="rId19"/>
    <p:sldId id="277" r:id="rId20"/>
    <p:sldId id="278" r:id="rId21"/>
    <p:sldId id="262" r:id="rId22"/>
    <p:sldId id="279" r:id="rId23"/>
    <p:sldId id="282" r:id="rId24"/>
    <p:sldId id="280" r:id="rId25"/>
    <p:sldId id="281" r:id="rId26"/>
    <p:sldId id="264" r:id="rId27"/>
    <p:sldId id="265" r:id="rId28"/>
    <p:sldId id="283" r:id="rId29"/>
    <p:sldId id="284" r:id="rId30"/>
    <p:sldId id="285" r:id="rId31"/>
    <p:sldId id="286" r:id="rId32"/>
    <p:sldId id="287" r:id="rId33"/>
    <p:sldId id="288" r:id="rId34"/>
    <p:sldId id="289" r:id="rId35"/>
    <p:sldId id="290" r:id="rId36"/>
    <p:sldId id="293" r:id="rId37"/>
    <p:sldId id="291" r:id="rId38"/>
    <p:sldId id="294" r:id="rId39"/>
    <p:sldId id="292" r:id="rId40"/>
    <p:sldId id="295" r:id="rId41"/>
    <p:sldId id="296" r:id="rId42"/>
    <p:sldId id="267" r:id="rId43"/>
    <p:sldId id="29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84" userDrawn="1">
          <p15:clr>
            <a:srgbClr val="A4A3A4"/>
          </p15:clr>
        </p15:guide>
        <p15:guide id="3" orient="horz" pos="3792" userDrawn="1">
          <p15:clr>
            <a:srgbClr val="A4A3A4"/>
          </p15:clr>
        </p15:guide>
        <p15:guide id="4" pos="719" userDrawn="1">
          <p15:clr>
            <a:srgbClr val="A4A3A4"/>
          </p15:clr>
        </p15:guide>
        <p15:guide id="5" pos="50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A4B"/>
    <a:srgbClr val="072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95840" autoAdjust="0"/>
  </p:normalViewPr>
  <p:slideViewPr>
    <p:cSldViewPr>
      <p:cViewPr varScale="1">
        <p:scale>
          <a:sx n="112" d="100"/>
          <a:sy n="112" d="100"/>
        </p:scale>
        <p:origin x="1616" y="192"/>
      </p:cViewPr>
      <p:guideLst>
        <p:guide orient="horz" pos="2160"/>
        <p:guide orient="horz" pos="384"/>
        <p:guide orient="horz" pos="3792"/>
        <p:guide pos="719"/>
        <p:guide pos="5041"/>
      </p:guideLst>
    </p:cSldViewPr>
  </p:slideViewPr>
  <p:notesTextViewPr>
    <p:cViewPr>
      <p:scale>
        <a:sx n="100" d="100"/>
        <a:sy n="100" d="100"/>
      </p:scale>
      <p:origin x="0" y="0"/>
    </p:cViewPr>
  </p:notesTextViewPr>
  <p:notesViewPr>
    <p:cSldViewPr showGuides="1">
      <p:cViewPr varScale="1">
        <p:scale>
          <a:sx n="47" d="100"/>
          <a:sy n="47" d="100"/>
        </p:scale>
        <p:origin x="-269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pPr/>
              <a:t>6/28/24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p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pPr/>
              <a:t>6/28/24</a:t>
            </a:fld>
            <a:endParaRP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p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solidFill>
                  <a:srgbClr val="FF0000"/>
                </a:solidFill>
              </a:rPr>
              <a:t>- Note</a:t>
            </a:r>
            <a:r>
              <a:rPr lang="en-US"/>
              <a:t>: đ</a:t>
            </a:r>
            <a:r>
              <a:rPr lang="vi-VN"/>
              <a:t>ư</a:t>
            </a:r>
            <a:r>
              <a:rPr lang="en-US"/>
              <a:t>a thêm một số ví dụ minh họa cho ý 1</a:t>
            </a:r>
          </a:p>
        </p:txBody>
      </p:sp>
      <p:sp>
        <p:nvSpPr>
          <p:cNvPr id="4" name="Slide Number Placeholder 3"/>
          <p:cNvSpPr>
            <a:spLocks noGrp="1"/>
          </p:cNvSpPr>
          <p:nvPr>
            <p:ph type="sldNum" sz="quarter" idx="5"/>
          </p:nvPr>
        </p:nvSpPr>
        <p:spPr/>
        <p:txBody>
          <a:bodyPr/>
          <a:lstStyle/>
          <a:p>
            <a:fld id="{BF105DB2-FD3E-441D-8B7E-7AE83ECE27B3}" type="slidenum">
              <a:rPr lang="en-US" smtClean="0"/>
              <a:pPr/>
              <a:t>4</a:t>
            </a:fld>
            <a:endParaRPr lang="en-US" dirty="0"/>
          </a:p>
        </p:txBody>
      </p:sp>
    </p:spTree>
    <p:extLst>
      <p:ext uri="{BB962C8B-B14F-4D97-AF65-F5344CB8AC3E}">
        <p14:creationId xmlns:p14="http://schemas.microsoft.com/office/powerpoint/2010/main" val="277346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solidFill>
                  <a:srgbClr val="FF0000"/>
                </a:solidFill>
              </a:rPr>
              <a:t>NOTE:</a:t>
            </a:r>
            <a:r>
              <a:rPr lang="en-US"/>
              <a:t> có thể thay bằng một ví dụ ở bối cảnh VN</a:t>
            </a:r>
          </a:p>
        </p:txBody>
      </p:sp>
      <p:sp>
        <p:nvSpPr>
          <p:cNvPr id="4" name="Slide Number Placeholder 3"/>
          <p:cNvSpPr>
            <a:spLocks noGrp="1"/>
          </p:cNvSpPr>
          <p:nvPr>
            <p:ph type="sldNum" sz="quarter" idx="5"/>
          </p:nvPr>
        </p:nvSpPr>
        <p:spPr/>
        <p:txBody>
          <a:bodyPr/>
          <a:lstStyle/>
          <a:p>
            <a:fld id="{BF105DB2-FD3E-441D-8B7E-7AE83ECE27B3}" type="slidenum">
              <a:rPr lang="en-US" smtClean="0"/>
              <a:pPr/>
              <a:t>11</a:t>
            </a:fld>
            <a:endParaRPr lang="en-US" dirty="0"/>
          </a:p>
        </p:txBody>
      </p:sp>
    </p:spTree>
    <p:extLst>
      <p:ext uri="{BB962C8B-B14F-4D97-AF65-F5344CB8AC3E}">
        <p14:creationId xmlns:p14="http://schemas.microsoft.com/office/powerpoint/2010/main" val="1518654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13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Việc giải quyết bài toán thống kê bắt đầu từ việc đặt câu hỏi cần giải quyết.</a:t>
            </a:r>
          </a:p>
          <a:p>
            <a:pPr marL="171450" indent="-171450">
              <a:buFontTx/>
              <a:buChar char="-"/>
            </a:pPr>
            <a:r>
              <a:rPr lang="en-US"/>
              <a:t>Để trả lời câu hỏi đ</a:t>
            </a:r>
            <a:r>
              <a:rPr lang="vi-VN"/>
              <a:t>ư</a:t>
            </a:r>
            <a:r>
              <a:rPr lang="en-US"/>
              <a:t>ợc đặt ra, cần phải thu nhập dữ liệu gì. Dữ liệu đ</a:t>
            </a:r>
            <a:r>
              <a:rPr lang="vi-VN"/>
              <a:t>ư</a:t>
            </a:r>
            <a:r>
              <a:rPr lang="en-US"/>
              <a:t>ợc thu nhập phải có ý nghĩa thì mới có khả năng giải quyết đ</a:t>
            </a:r>
            <a:r>
              <a:rPr lang="vi-VN"/>
              <a:t>ư</a:t>
            </a:r>
            <a:r>
              <a:rPr lang="en-US"/>
              <a:t>ợc câu hỏi ban đầu.</a:t>
            </a:r>
          </a:p>
        </p:txBody>
      </p:sp>
      <p:sp>
        <p:nvSpPr>
          <p:cNvPr id="4" name="Slide Number Placeholder 3"/>
          <p:cNvSpPr>
            <a:spLocks noGrp="1"/>
          </p:cNvSpPr>
          <p:nvPr>
            <p:ph type="sldNum" sz="quarter" idx="5"/>
          </p:nvPr>
        </p:nvSpPr>
        <p:spPr/>
        <p:txBody>
          <a:bodyPr/>
          <a:lstStyle/>
          <a:p>
            <a:fld id="{BF105DB2-FD3E-441D-8B7E-7AE83ECE27B3}" type="slidenum">
              <a:rPr lang="en-US" smtClean="0"/>
              <a:pPr/>
              <a:t>14</a:t>
            </a:fld>
            <a:endParaRPr lang="en-US" dirty="0"/>
          </a:p>
        </p:txBody>
      </p:sp>
    </p:spTree>
    <p:extLst>
      <p:ext uri="{BB962C8B-B14F-4D97-AF65-F5344CB8AC3E}">
        <p14:creationId xmlns:p14="http://schemas.microsoft.com/office/powerpoint/2010/main" val="357108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nguồn dữ liệu có thể không khách quan</a:t>
            </a:r>
          </a:p>
          <a:p>
            <a:pPr marL="171450" indent="-171450">
              <a:buFontTx/>
              <a:buChar char="-"/>
            </a:pPr>
            <a:r>
              <a:rPr lang="en-US"/>
              <a:t>Nguồn dữ liệu có thể bị lệch mà bản thân ng</a:t>
            </a:r>
            <a:r>
              <a:rPr lang="vi-VN"/>
              <a:t>ư</a:t>
            </a:r>
            <a:r>
              <a:rPr lang="en-US"/>
              <a:t>ời khảo sát không nghĩ đến (ví dụ các mối quan hệ nhân quả, hoặc dữ liệu ch</a:t>
            </a:r>
            <a:r>
              <a:rPr lang="vi-VN"/>
              <a:t>ư</a:t>
            </a:r>
            <a:r>
              <a:rPr lang="en-US"/>
              <a:t>a đa dạng)</a:t>
            </a:r>
          </a:p>
          <a:p>
            <a:pPr marL="171450" indent="-171450">
              <a:buFontTx/>
              <a:buChar char="-"/>
            </a:pPr>
            <a:r>
              <a:rPr lang="en-US"/>
              <a:t>Vì vậy, hãy luôn thận trọng và hoài nghi</a:t>
            </a:r>
          </a:p>
        </p:txBody>
      </p:sp>
      <p:sp>
        <p:nvSpPr>
          <p:cNvPr id="4" name="Slide Number Placeholder 3"/>
          <p:cNvSpPr>
            <a:spLocks noGrp="1"/>
          </p:cNvSpPr>
          <p:nvPr>
            <p:ph type="sldNum" sz="quarter" idx="5"/>
          </p:nvPr>
        </p:nvSpPr>
        <p:spPr/>
        <p:txBody>
          <a:bodyPr/>
          <a:lstStyle/>
          <a:p>
            <a:fld id="{BF105DB2-FD3E-441D-8B7E-7AE83ECE27B3}" type="slidenum">
              <a:rPr lang="en-US" smtClean="0"/>
              <a:pPr/>
              <a:t>15</a:t>
            </a:fld>
            <a:endParaRPr lang="en-US" dirty="0"/>
          </a:p>
        </p:txBody>
      </p:sp>
    </p:spTree>
    <p:extLst>
      <p:ext uri="{BB962C8B-B14F-4D97-AF65-F5344CB8AC3E}">
        <p14:creationId xmlns:p14="http://schemas.microsoft.com/office/powerpoint/2010/main" val="3129706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16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18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pPr/>
              <a:t>19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Một số kết luận rút ra có thể chỉ đúng trên một nhóm nhỏ nào đó thôi</a:t>
            </a:r>
          </a:p>
        </p:txBody>
      </p:sp>
      <p:sp>
        <p:nvSpPr>
          <p:cNvPr id="4" name="Slide Number Placeholder 3"/>
          <p:cNvSpPr>
            <a:spLocks noGrp="1"/>
          </p:cNvSpPr>
          <p:nvPr>
            <p:ph type="sldNum" sz="quarter" idx="5"/>
          </p:nvPr>
        </p:nvSpPr>
        <p:spPr/>
        <p:txBody>
          <a:bodyPr/>
          <a:lstStyle/>
          <a:p>
            <a:fld id="{BF105DB2-FD3E-441D-8B7E-7AE83ECE27B3}" type="slidenum">
              <a:rPr lang="en-US" smtClean="0"/>
              <a:pPr/>
              <a:t>20</a:t>
            </a:fld>
            <a:endParaRPr lang="en-US" dirty="0"/>
          </a:p>
        </p:txBody>
      </p:sp>
    </p:spTree>
    <p:extLst>
      <p:ext uri="{BB962C8B-B14F-4D97-AF65-F5344CB8AC3E}">
        <p14:creationId xmlns:p14="http://schemas.microsoft.com/office/powerpoint/2010/main" val="1256346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856283" y="1600200"/>
            <a:ext cx="8287717"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nvGrpSpPr>
          <p:cNvPr id="7" name="top graphic"/>
          <p:cNvGrpSpPr/>
          <p:nvPr/>
        </p:nvGrpSpPr>
        <p:grpSpPr>
          <a:xfrm>
            <a:off x="960" y="0"/>
            <a:ext cx="9144095"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grpSp>
        <p:nvGrpSpPr>
          <p:cNvPr id="23" name="bottom graphic"/>
          <p:cNvGrpSpPr/>
          <p:nvPr userDrawn="1"/>
        </p:nvGrpSpPr>
        <p:grpSpPr>
          <a:xfrm>
            <a:off x="-1055" y="6427000"/>
            <a:ext cx="9145055" cy="430982"/>
            <a:chOff x="0" y="6080760"/>
            <a:chExt cx="12190231" cy="777239"/>
          </a:xfrm>
        </p:grpSpPr>
        <p:sp>
          <p:nvSpPr>
            <p:cNvPr id="13" name="Rectangle 12"/>
            <p:cNvSpPr/>
            <p:nvPr userDrawn="1"/>
          </p:nvSpPr>
          <p:spPr>
            <a:xfrm>
              <a:off x="0" y="6217919"/>
              <a:ext cx="12188825" cy="640080"/>
            </a:xfrm>
            <a:prstGeom prst="rect">
              <a:avLst/>
            </a:prstGeom>
            <a:solidFill>
              <a:srgbClr val="052A4B"/>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350"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sp>
        <p:nvSpPr>
          <p:cNvPr id="2" name="Title 1"/>
          <p:cNvSpPr>
            <a:spLocks noGrp="1"/>
          </p:cNvSpPr>
          <p:nvPr>
            <p:ph type="ctrTitle"/>
          </p:nvPr>
        </p:nvSpPr>
        <p:spPr bwMode="invGray">
          <a:xfrm>
            <a:off x="2590800" y="1905000"/>
            <a:ext cx="6248400" cy="2667000"/>
          </a:xfrm>
        </p:spPr>
        <p:txBody>
          <a:bodyPr anchor="ctr" anchorCtr="0">
            <a:normAutofit/>
          </a:bodyPr>
          <a:lstStyle>
            <a:lvl1pPr>
              <a:lnSpc>
                <a:spcPct val="80000"/>
              </a:lnSpc>
              <a:defRPr sz="4951">
                <a:solidFill>
                  <a:schemeClr val="bg1"/>
                </a:solidFill>
                <a:effectLst>
                  <a:outerShdw blurRad="88900" algn="ctr" rotWithShape="0">
                    <a:prstClr val="black">
                      <a:alpha val="35000"/>
                    </a:prstClr>
                  </a:outerShdw>
                </a:effectLst>
              </a:defRPr>
            </a:lvl1pPr>
          </a:lstStyle>
          <a:p>
            <a:r>
              <a:rPr lang="en-US" dirty="0"/>
              <a:t>Click to edit Master title style</a:t>
            </a:r>
            <a:endParaRPr dirty="0"/>
          </a:p>
        </p:txBody>
      </p:sp>
      <p:sp>
        <p:nvSpPr>
          <p:cNvPr id="3" name="Subtitle 2"/>
          <p:cNvSpPr>
            <a:spLocks noGrp="1"/>
          </p:cNvSpPr>
          <p:nvPr>
            <p:ph type="subTitle" idx="1"/>
          </p:nvPr>
        </p:nvSpPr>
        <p:spPr>
          <a:xfrm>
            <a:off x="1142107" y="5029200"/>
            <a:ext cx="6173806" cy="838200"/>
          </a:xfrm>
        </p:spPr>
        <p:txBody>
          <a:bodyPr/>
          <a:lstStyle>
            <a:lvl1pPr marL="0" indent="0" algn="l">
              <a:lnSpc>
                <a:spcPct val="90000"/>
              </a:lnSpc>
              <a:spcBef>
                <a:spcPts val="0"/>
              </a:spcBef>
              <a:buNone/>
              <a:defRPr>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endParaRPr dirty="0"/>
          </a:p>
        </p:txBody>
      </p:sp>
      <p:sp>
        <p:nvSpPr>
          <p:cNvPr id="17" name="Title 1">
            <a:extLst>
              <a:ext uri="{FF2B5EF4-FFF2-40B4-BE49-F238E27FC236}">
                <a16:creationId xmlns:a16="http://schemas.microsoft.com/office/drawing/2014/main" id="{55353F5F-1174-4E41-84A9-6B2FF1533ED4}"/>
              </a:ext>
            </a:extLst>
          </p:cNvPr>
          <p:cNvSpPr txBox="1">
            <a:spLocks/>
          </p:cNvSpPr>
          <p:nvPr userDrawn="1"/>
        </p:nvSpPr>
        <p:spPr bwMode="invGray">
          <a:xfrm>
            <a:off x="1143000" y="2286000"/>
            <a:ext cx="1259505" cy="439052"/>
          </a:xfrm>
          <a:prstGeom prst="rect">
            <a:avLst/>
          </a:prstGeom>
        </p:spPr>
        <p:txBody>
          <a:bodyPr vert="horz" lIns="91440" tIns="45720" rIns="91440" bIns="45720" rtlCol="0" anchor="t" anchorCtr="0">
            <a:normAutofit fontScale="92500"/>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r>
              <a:rPr lang="en-US" sz="2400" i="1" dirty="0">
                <a:latin typeface="Georgia" panose="02040502050405020303" pitchFamily="18" charset="0"/>
                <a:cs typeface="Arabic Typesetting" panose="03020402040406030203" pitchFamily="66" charset="-78"/>
              </a:rPr>
              <a:t>Ch</a:t>
            </a:r>
            <a:r>
              <a:rPr lang="vi-VN" sz="2400" i="1" dirty="0">
                <a:cs typeface="Arabic Typesetting" panose="03020402040406030203" pitchFamily="66" charset="-78"/>
              </a:rPr>
              <a:t>ư</a:t>
            </a:r>
            <a:r>
              <a:rPr lang="en-US" sz="2400" i="1" dirty="0" err="1">
                <a:latin typeface="Georgia" panose="02040502050405020303" pitchFamily="18" charset="0"/>
                <a:cs typeface="Arabic Typesetting" panose="03020402040406030203" pitchFamily="66" charset="-78"/>
              </a:rPr>
              <a:t>ơng</a:t>
            </a:r>
            <a:endParaRPr lang="en-US" sz="2400" i="1" dirty="0">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74774" cy="933080"/>
          </a:xfrm>
        </p:spPr>
        <p:txBody>
          <a:bodyPr>
            <a:normAutofit/>
          </a:bodyPr>
          <a:lstStyle>
            <a:lvl1pPr algn="l">
              <a:defRPr sz="3200"/>
            </a:lvl1pPr>
          </a:lstStyle>
          <a:p>
            <a:r>
              <a:rPr lang="en-US" dirty="0"/>
              <a:t>Click to edit Master title style</a:t>
            </a:r>
            <a:endParaRPr dirty="0"/>
          </a:p>
        </p:txBody>
      </p:sp>
      <p:sp>
        <p:nvSpPr>
          <p:cNvPr id="3" name="Content Placeholder 2"/>
          <p:cNvSpPr>
            <a:spLocks noGrp="1"/>
          </p:cNvSpPr>
          <p:nvPr>
            <p:ph idx="1"/>
          </p:nvPr>
        </p:nvSpPr>
        <p:spPr>
          <a:xfrm>
            <a:off x="457200" y="1682498"/>
            <a:ext cx="8274774" cy="46588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p:txBody>
          <a:bodyPr/>
          <a:lstStyle>
            <a:lvl1pPr>
              <a:defRPr/>
            </a:lvl1pPr>
          </a:lstStyle>
          <a:p>
            <a:fld id="{5D28FFE6-A2F1-4243-9DB1-DFB06715F2C6}" type="slidenum">
              <a:rPr lang="en-US" smtClean="0"/>
              <a:pPr/>
              <a:t>‹#›</a:t>
            </a:fld>
            <a:endParaRPr lang="en-US" dirty="0"/>
          </a:p>
        </p:txBody>
      </p:sp>
      <p:sp>
        <p:nvSpPr>
          <p:cNvPr id="7" name="Footer Placeholder 5">
            <a:extLst>
              <a:ext uri="{FF2B5EF4-FFF2-40B4-BE49-F238E27FC236}">
                <a16:creationId xmlns:a16="http://schemas.microsoft.com/office/drawing/2014/main" id="{850FA44F-F595-4732-8079-733B4BD46621}"/>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142107"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4354"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8" name="Footer Placeholder 5">
            <a:extLst>
              <a:ext uri="{FF2B5EF4-FFF2-40B4-BE49-F238E27FC236}">
                <a16:creationId xmlns:a16="http://schemas.microsoft.com/office/drawing/2014/main" id="{CE9CE070-CE8F-434E-9998-3B620C053B44}"/>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142107"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a:t>Edit Master text styles</a:t>
            </a:r>
          </a:p>
        </p:txBody>
      </p:sp>
      <p:sp>
        <p:nvSpPr>
          <p:cNvPr id="4" name="Content Placeholder 3"/>
          <p:cNvSpPr>
            <a:spLocks noGrp="1"/>
          </p:cNvSpPr>
          <p:nvPr>
            <p:ph sz="half" idx="2"/>
          </p:nvPr>
        </p:nvSpPr>
        <p:spPr>
          <a:xfrm>
            <a:off x="1142107"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686331"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6331"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
        <p:nvSpPr>
          <p:cNvPr id="11" name="Footer Placeholder 5">
            <a:extLst>
              <a:ext uri="{FF2B5EF4-FFF2-40B4-BE49-F238E27FC236}">
                <a16:creationId xmlns:a16="http://schemas.microsoft.com/office/drawing/2014/main" id="{D389AAF3-73EF-4589-924D-56ADC8CF70E5}"/>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
        <p:nvSpPr>
          <p:cNvPr id="7" name="Footer Placeholder 5">
            <a:extLst>
              <a:ext uri="{FF2B5EF4-FFF2-40B4-BE49-F238E27FC236}">
                <a16:creationId xmlns:a16="http://schemas.microsoft.com/office/drawing/2014/main" id="{1390A3F0-6539-4EB2-84D7-6539A5F87CAA}"/>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2" name="Title 1"/>
          <p:cNvSpPr>
            <a:spLocks noGrp="1"/>
          </p:cNvSpPr>
          <p:nvPr>
            <p:ph type="title"/>
          </p:nvPr>
        </p:nvSpPr>
        <p:spPr>
          <a:xfrm>
            <a:off x="5943959" y="1371600"/>
            <a:ext cx="2343760" cy="2057400"/>
          </a:xfrm>
        </p:spPr>
        <p:txBody>
          <a:bodyPr anchor="b">
            <a:normAutofit/>
          </a:bodyPr>
          <a:lstStyle>
            <a:lvl1pPr algn="l">
              <a:defRPr sz="2401" b="1"/>
            </a:lvl1pPr>
          </a:lstStyle>
          <a:p>
            <a:r>
              <a:rPr lang="en-US"/>
              <a:t>Click to edit Master title style</a:t>
            </a:r>
            <a:endParaRPr/>
          </a:p>
        </p:txBody>
      </p:sp>
      <p:sp>
        <p:nvSpPr>
          <p:cNvPr id="3" name="Content Placeholder 2"/>
          <p:cNvSpPr>
            <a:spLocks noGrp="1"/>
          </p:cNvSpPr>
          <p:nvPr>
            <p:ph idx="1"/>
          </p:nvPr>
        </p:nvSpPr>
        <p:spPr>
          <a:xfrm>
            <a:off x="1119239" y="1293495"/>
            <a:ext cx="4184470" cy="402336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943959" y="3536830"/>
            <a:ext cx="2343760" cy="1797169"/>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10" name="Footer Placeholder 5">
            <a:extLst>
              <a:ext uri="{FF2B5EF4-FFF2-40B4-BE49-F238E27FC236}">
                <a16:creationId xmlns:a16="http://schemas.microsoft.com/office/drawing/2014/main" id="{CC4C5DB9-35BB-474C-B048-3EF469856B9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2" name="Title 1"/>
          <p:cNvSpPr>
            <a:spLocks noGrp="1"/>
          </p:cNvSpPr>
          <p:nvPr>
            <p:ph type="title"/>
          </p:nvPr>
        </p:nvSpPr>
        <p:spPr>
          <a:xfrm>
            <a:off x="5943959" y="1371600"/>
            <a:ext cx="2343760" cy="2057400"/>
          </a:xfrm>
        </p:spPr>
        <p:txBody>
          <a:bodyPr anchor="b">
            <a:normAutofit/>
          </a:bodyPr>
          <a:lstStyle>
            <a:lvl1pPr algn="l">
              <a:defRPr sz="2401"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050641" y="1202055"/>
            <a:ext cx="4321665" cy="4206240"/>
          </a:xfrm>
          <a:solidFill>
            <a:schemeClr val="bg1">
              <a:lumMod val="95000"/>
            </a:schemeClr>
          </a:solidFill>
        </p:spPr>
        <p:txBody>
          <a:bodyPr tIns="914400">
            <a:normAutofit/>
          </a:bodyPr>
          <a:lstStyle>
            <a:lvl1pPr marL="0" indent="0" algn="ctr">
              <a:spcBef>
                <a:spcPts val="0"/>
              </a:spcBef>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dirty="0"/>
          </a:p>
        </p:txBody>
      </p:sp>
      <p:sp>
        <p:nvSpPr>
          <p:cNvPr id="4" name="Text Placeholder 3"/>
          <p:cNvSpPr>
            <a:spLocks noGrp="1"/>
          </p:cNvSpPr>
          <p:nvPr>
            <p:ph type="body" sz="half" idx="2"/>
          </p:nvPr>
        </p:nvSpPr>
        <p:spPr>
          <a:xfrm>
            <a:off x="5943959" y="3536830"/>
            <a:ext cx="2343760" cy="1797171"/>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10" name="Footer Placeholder 5">
            <a:extLst>
              <a:ext uri="{FF2B5EF4-FFF2-40B4-BE49-F238E27FC236}">
                <a16:creationId xmlns:a16="http://schemas.microsoft.com/office/drawing/2014/main" id="{56899097-932D-4BC4-B576-0B6598C0CCF3}"/>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8" name="Footer Placeholder 5">
            <a:extLst>
              <a:ext uri="{FF2B5EF4-FFF2-40B4-BE49-F238E27FC236}">
                <a16:creationId xmlns:a16="http://schemas.microsoft.com/office/drawing/2014/main" id="{4EBA5797-CE60-4B19-B7A3-F6DEC8F0336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2736" y="609600"/>
            <a:ext cx="857474" cy="5410200"/>
          </a:xfrm>
        </p:spPr>
        <p:txBody>
          <a:bodyPr vert="eaVert"/>
          <a:lstStyle/>
          <a:p>
            <a:r>
              <a:rPr lang="en-US" dirty="0"/>
              <a:t>Click to edit Master title style</a:t>
            </a:r>
            <a:endParaRPr dirty="0"/>
          </a:p>
        </p:txBody>
      </p:sp>
      <p:sp>
        <p:nvSpPr>
          <p:cNvPr id="3" name="Vertical Text Placeholder 2"/>
          <p:cNvSpPr>
            <a:spLocks noGrp="1"/>
          </p:cNvSpPr>
          <p:nvPr>
            <p:ph type="body" orient="vert" idx="1"/>
          </p:nvPr>
        </p:nvSpPr>
        <p:spPr>
          <a:xfrm>
            <a:off x="1142107" y="609600"/>
            <a:ext cx="5773652"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8" name="Footer Placeholder 5">
            <a:extLst>
              <a:ext uri="{FF2B5EF4-FFF2-40B4-BE49-F238E27FC236}">
                <a16:creationId xmlns:a16="http://schemas.microsoft.com/office/drawing/2014/main" id="{D523DA7C-8A5D-4F5F-9D8A-55530C0383FC}"/>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27E689-3065-40EF-822D-B10E40B13E5D}"/>
              </a:ext>
            </a:extLst>
          </p:cNvPr>
          <p:cNvGrpSpPr/>
          <p:nvPr userDrawn="1"/>
        </p:nvGrpSpPr>
        <p:grpSpPr>
          <a:xfrm>
            <a:off x="0" y="6439716"/>
            <a:ext cx="9144095" cy="430984"/>
            <a:chOff x="-95" y="6427014"/>
            <a:chExt cx="9144095" cy="430984"/>
          </a:xfrm>
        </p:grpSpPr>
        <p:sp>
          <p:nvSpPr>
            <p:cNvPr id="8" name="Rectangle 7"/>
            <p:cNvSpPr/>
            <p:nvPr userDrawn="1"/>
          </p:nvSpPr>
          <p:spPr>
            <a:xfrm>
              <a:off x="-95" y="6427014"/>
              <a:ext cx="9144095" cy="430984"/>
            </a:xfrm>
            <a:prstGeom prst="rect">
              <a:avLst/>
            </a:prstGeom>
            <a:solidFill>
              <a:srgbClr val="052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9" name="Rectangle 8"/>
            <p:cNvSpPr/>
            <p:nvPr/>
          </p:nvSpPr>
          <p:spPr>
            <a:xfrm rot="2175211">
              <a:off x="6873094" y="6606959"/>
              <a:ext cx="761955" cy="43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sp>
        <p:nvSpPr>
          <p:cNvPr id="2" name="Title Placeholder 1"/>
          <p:cNvSpPr>
            <a:spLocks noGrp="1"/>
          </p:cNvSpPr>
          <p:nvPr>
            <p:ph type="title"/>
          </p:nvPr>
        </p:nvSpPr>
        <p:spPr>
          <a:xfrm>
            <a:off x="381000" y="609600"/>
            <a:ext cx="8350974" cy="933080"/>
          </a:xfrm>
          <a:prstGeom prst="rect">
            <a:avLst/>
          </a:prstGeom>
        </p:spPr>
        <p:txBody>
          <a:bodyPr vert="horz" lIns="91440" tIns="45720" rIns="91440" bIns="45720" rtlCol="0" anchor="t"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381000" y="1682498"/>
            <a:ext cx="8350974" cy="46588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bwMode="auto">
          <a:xfrm>
            <a:off x="8212978" y="6553200"/>
            <a:ext cx="702422" cy="228600"/>
          </a:xfrm>
          <a:prstGeom prst="rect">
            <a:avLst/>
          </a:prstGeom>
        </p:spPr>
        <p:txBody>
          <a:bodyPr vert="horz" lIns="91440" tIns="45720" rIns="91440" bIns="45720" rtlCol="0" anchor="ctr"/>
          <a:lstStyle>
            <a:lvl1pPr algn="r">
              <a:defRPr sz="1200" b="1">
                <a:solidFill>
                  <a:schemeClr val="bg1"/>
                </a:solidFill>
              </a:defRPr>
            </a:lvl1pPr>
          </a:lstStyle>
          <a:p>
            <a:fld id="{DF28FB93-0A08-4E7D-8E63-9EFA29F1E093}" type="slidenum">
              <a:rPr lang="en-US" smtClean="0"/>
              <a:pPr/>
              <a:t>‹#›</a:t>
            </a:fld>
            <a:endParaRPr lang="en-US" dirty="0"/>
          </a:p>
        </p:txBody>
      </p:sp>
      <p:sp>
        <p:nvSpPr>
          <p:cNvPr id="15" name="Footer Placeholder 4">
            <a:extLst>
              <a:ext uri="{FF2B5EF4-FFF2-40B4-BE49-F238E27FC236}">
                <a16:creationId xmlns:a16="http://schemas.microsoft.com/office/drawing/2014/main" id="{FA0FCEF1-B3E1-4178-BE9F-E7C40B949EC2}"/>
              </a:ext>
            </a:extLst>
          </p:cNvPr>
          <p:cNvSpPr txBox="1">
            <a:spLocks/>
          </p:cNvSpPr>
          <p:nvPr/>
        </p:nvSpPr>
        <p:spPr bwMode="auto">
          <a:xfrm>
            <a:off x="152400" y="6553200"/>
            <a:ext cx="2362200" cy="185124"/>
          </a:xfrm>
          <a:prstGeom prst="rect">
            <a:avLst/>
          </a:prstGeom>
        </p:spPr>
        <p:txBody>
          <a:bodyPr vert="horz" lIns="91440" tIns="45720" rIns="91440" bIns="45720" rtlCol="0" anchor="ctr"/>
          <a:lstStyle>
            <a:defPPr>
              <a:defRPr lang="en-US"/>
            </a:defPPr>
            <a:lvl1pPr marL="0" algn="l" defTabSz="914400" rtl="0" eaLnBrk="1" latinLnBrk="0" hangingPunct="1">
              <a:defRPr sz="825" b="1" kern="1200" cap="all"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err="1">
                <a:solidFill>
                  <a:schemeClr val="bg1"/>
                </a:solidFill>
              </a:rPr>
              <a:t>Thống</a:t>
            </a:r>
            <a:r>
              <a:rPr lang="en-US" sz="900" dirty="0">
                <a:solidFill>
                  <a:schemeClr val="bg1"/>
                </a:solidFill>
              </a:rPr>
              <a:t> </a:t>
            </a:r>
            <a:r>
              <a:rPr lang="en-US" sz="900" dirty="0" err="1">
                <a:solidFill>
                  <a:schemeClr val="bg1"/>
                </a:solidFill>
              </a:rPr>
              <a:t>kê</a:t>
            </a:r>
            <a:r>
              <a:rPr lang="en-US" sz="900" dirty="0">
                <a:solidFill>
                  <a:schemeClr val="bg1"/>
                </a:solidFill>
              </a:rPr>
              <a:t> </a:t>
            </a:r>
            <a:r>
              <a:rPr lang="en-US" sz="900" dirty="0" err="1">
                <a:solidFill>
                  <a:schemeClr val="bg1"/>
                </a:solidFill>
              </a:rPr>
              <a:t>máy</a:t>
            </a:r>
            <a:r>
              <a:rPr lang="en-US" sz="900" dirty="0">
                <a:solidFill>
                  <a:schemeClr val="bg1"/>
                </a:solidFill>
              </a:rPr>
              <a:t> </a:t>
            </a:r>
            <a:r>
              <a:rPr lang="en-US" sz="900" dirty="0" err="1">
                <a:solidFill>
                  <a:schemeClr val="bg1"/>
                </a:solidFill>
              </a:rPr>
              <a:t>tính</a:t>
            </a:r>
            <a:r>
              <a:rPr lang="en-US" sz="900" dirty="0">
                <a:solidFill>
                  <a:schemeClr val="bg1"/>
                </a:solidFill>
              </a:rPr>
              <a:t> &amp; </a:t>
            </a:r>
            <a:r>
              <a:rPr lang="en-US" sz="900" dirty="0" err="1">
                <a:solidFill>
                  <a:schemeClr val="bg1"/>
                </a:solidFill>
              </a:rPr>
              <a:t>ứng</a:t>
            </a:r>
            <a:r>
              <a:rPr lang="en-US" sz="900" dirty="0">
                <a:solidFill>
                  <a:schemeClr val="bg1"/>
                </a:solidFill>
              </a:rPr>
              <a:t> </a:t>
            </a:r>
            <a:r>
              <a:rPr lang="en-US" sz="900" dirty="0" err="1">
                <a:solidFill>
                  <a:schemeClr val="bg1"/>
                </a:solidFill>
              </a:rPr>
              <a:t>dụng</a:t>
            </a:r>
            <a:r>
              <a:rPr lang="en-US" sz="900" dirty="0">
                <a:solidFill>
                  <a:schemeClr val="bg1"/>
                </a:solidFill>
              </a:rPr>
              <a:t>   </a:t>
            </a:r>
            <a:r>
              <a:rPr lang="en-US" sz="900" b="0" dirty="0">
                <a:solidFill>
                  <a:schemeClr val="bg1"/>
                </a:solidFill>
              </a:rPr>
              <a:t>-</a:t>
            </a:r>
            <a:r>
              <a:rPr lang="en-US" sz="900" dirty="0">
                <a:solidFill>
                  <a:schemeClr val="bg1"/>
                </a:solidFill>
              </a:rPr>
              <a:t> </a:t>
            </a:r>
          </a:p>
        </p:txBody>
      </p:sp>
      <p:grpSp>
        <p:nvGrpSpPr>
          <p:cNvPr id="14" name="top graphic">
            <a:extLst>
              <a:ext uri="{FF2B5EF4-FFF2-40B4-BE49-F238E27FC236}">
                <a16:creationId xmlns:a16="http://schemas.microsoft.com/office/drawing/2014/main" id="{E020C274-4D59-49F7-903C-547458DCA2DF}"/>
              </a:ext>
            </a:extLst>
          </p:cNvPr>
          <p:cNvGrpSpPr/>
          <p:nvPr userDrawn="1"/>
        </p:nvGrpSpPr>
        <p:grpSpPr>
          <a:xfrm>
            <a:off x="960" y="0"/>
            <a:ext cx="9144095" cy="429768"/>
            <a:chOff x="1279" y="0"/>
            <a:chExt cx="12188952" cy="429768"/>
          </a:xfrm>
        </p:grpSpPr>
        <p:sp>
          <p:nvSpPr>
            <p:cNvPr id="16" name="Rectangle 15">
              <a:extLst>
                <a:ext uri="{FF2B5EF4-FFF2-40B4-BE49-F238E27FC236}">
                  <a16:creationId xmlns:a16="http://schemas.microsoft.com/office/drawing/2014/main" id="{B231B5D9-5A75-4E0C-BF89-DE7172127B84}"/>
                </a:ext>
              </a:extLst>
            </p:cNvPr>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7" name="Rectangle 16">
              <a:extLst>
                <a:ext uri="{FF2B5EF4-FFF2-40B4-BE49-F238E27FC236}">
                  <a16:creationId xmlns:a16="http://schemas.microsoft.com/office/drawing/2014/main" id="{A74F05EF-65F3-47E3-80C5-C5B574476B34}"/>
                </a:ext>
              </a:extLst>
            </p:cNvPr>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sp>
          <p:nvSpPr>
            <p:cNvPr id="18" name="Rectangle 17">
              <a:extLst>
                <a:ext uri="{FF2B5EF4-FFF2-40B4-BE49-F238E27FC236}">
                  <a16:creationId xmlns:a16="http://schemas.microsoft.com/office/drawing/2014/main" id="{DD04F5AD-0F7C-4098-9D2E-BCC7FCB5AE1A}"/>
                </a:ext>
              </a:extLst>
            </p:cNvPr>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p>
          </p:txBody>
        </p:sp>
      </p:gr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8" r:id="rId3"/>
    <p:sldLayoutId id="2147483929" r:id="rId4"/>
    <p:sldLayoutId id="2147483930" r:id="rId5"/>
    <p:sldLayoutId id="2147483932" r:id="rId6"/>
    <p:sldLayoutId id="2147483933" r:id="rId7"/>
    <p:sldLayoutId id="2147483934" r:id="rId8"/>
    <p:sldLayoutId id="214748393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85983"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mn-lt"/>
          <a:ea typeface="+mn-ea"/>
          <a:cs typeface="+mn-cs"/>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600" kern="1200">
          <a:solidFill>
            <a:schemeClr val="tx1"/>
          </a:solidFill>
          <a:latin typeface="+mn-lt"/>
          <a:ea typeface="+mn-ea"/>
          <a:cs typeface="+mn-cs"/>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400" kern="1200">
          <a:solidFill>
            <a:schemeClr val="tx1"/>
          </a:solidFill>
          <a:latin typeface="+mn-lt"/>
          <a:ea typeface="+mn-ea"/>
          <a:cs typeface="+mn-cs"/>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2200" kern="1200">
          <a:solidFill>
            <a:schemeClr val="tx1"/>
          </a:solidFill>
          <a:latin typeface="+mn-lt"/>
          <a:ea typeface="+mn-ea"/>
          <a:cs typeface="+mn-cs"/>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2000" kern="1200">
          <a:solidFill>
            <a:schemeClr val="tx1"/>
          </a:solidFill>
          <a:latin typeface="+mn-lt"/>
          <a:ea typeface="+mn-ea"/>
          <a:cs typeface="+mn-cs"/>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docs.google.com/forms/d/1cut3pxkVHSplN9Pk1FCI7zYMVsmP5AQUVpJxz_Hg-z8/edit?fbclid=IwAR1Z2AgA9cj5R9JrhneFLvF4olFM0Czv1K6W1lN8pjXkE4peNCWtzQi8D3c"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ocs.google.com/forms/d/1cut3pxkVHSplN9Pk1FCI7zYMVsmP5AQUVpJxz_Hg-z8/edit?fbclid=IwAR1Z2AgA9cj5R9JrhneFLvF4olFM0Czv1K6W1lN8pjXkE4peNCWtzQi8D3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4D33-5103-4ED3-A098-64950DE704E5}"/>
              </a:ext>
            </a:extLst>
          </p:cNvPr>
          <p:cNvSpPr>
            <a:spLocks noGrp="1"/>
          </p:cNvSpPr>
          <p:nvPr>
            <p:ph type="ctrTitle"/>
          </p:nvPr>
        </p:nvSpPr>
        <p:spPr/>
        <p:txBody>
          <a:bodyPr/>
          <a:lstStyle/>
          <a:p>
            <a:pPr algn="r"/>
            <a:r>
              <a:rPr lang="en-US" b="1">
                <a:solidFill>
                  <a:srgbClr val="00B050"/>
                </a:solidFill>
              </a:rPr>
              <a:t>GIỚI THIỆU</a:t>
            </a:r>
            <a:endParaRPr lang="en-US" b="1" dirty="0">
              <a:solidFill>
                <a:srgbClr val="00B050"/>
              </a:solidFill>
            </a:endParaRPr>
          </a:p>
        </p:txBody>
      </p:sp>
      <p:sp>
        <p:nvSpPr>
          <p:cNvPr id="3" name="Subtitle 2">
            <a:extLst>
              <a:ext uri="{FF2B5EF4-FFF2-40B4-BE49-F238E27FC236}">
                <a16:creationId xmlns:a16="http://schemas.microsoft.com/office/drawing/2014/main" id="{B97688BE-B451-4E19-BD94-B2BCA31028D6}"/>
              </a:ext>
            </a:extLst>
          </p:cNvPr>
          <p:cNvSpPr>
            <a:spLocks noGrp="1"/>
          </p:cNvSpPr>
          <p:nvPr>
            <p:ph type="subTitle" idx="1"/>
          </p:nvPr>
        </p:nvSpPr>
        <p:spPr/>
        <p:txBody>
          <a:bodyPr/>
          <a:lstStyle/>
          <a:p>
            <a:endParaRPr lang="en-US"/>
          </a:p>
        </p:txBody>
      </p:sp>
      <p:sp>
        <p:nvSpPr>
          <p:cNvPr id="4" name="Title 1">
            <a:extLst>
              <a:ext uri="{FF2B5EF4-FFF2-40B4-BE49-F238E27FC236}">
                <a16:creationId xmlns:a16="http://schemas.microsoft.com/office/drawing/2014/main" id="{BD4ABC65-F1F8-48C5-96FF-41E854A68B7F}"/>
              </a:ext>
            </a:extLst>
          </p:cNvPr>
          <p:cNvSpPr txBox="1">
            <a:spLocks/>
          </p:cNvSpPr>
          <p:nvPr/>
        </p:nvSpPr>
        <p:spPr bwMode="invGray">
          <a:xfrm>
            <a:off x="1026495" y="2837548"/>
            <a:ext cx="1259505" cy="972452"/>
          </a:xfrm>
          <a:prstGeom prst="rect">
            <a:avLst/>
          </a:prstGeom>
        </p:spPr>
        <p:txBody>
          <a:bodyPr vert="horz" lIns="91440" tIns="45720" rIns="91440" bIns="45720" rtlCol="0" anchor="ctr" anchorCtr="0">
            <a:normAutofit/>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pPr algn="ctr"/>
            <a:r>
              <a:rPr lang="en-US" sz="6600" b="1" i="0" dirty="0">
                <a:solidFill>
                  <a:schemeClr val="bg1"/>
                </a:solidFill>
                <a:latin typeface="Old English Text MT" panose="03040902040508030806" pitchFamily="66" charset="0"/>
              </a:rPr>
              <a:t>01</a:t>
            </a:r>
            <a:endParaRPr lang="en-US" sz="2400" b="1" i="0" dirty="0">
              <a:solidFill>
                <a:schemeClr val="bg1"/>
              </a:solidFill>
              <a:latin typeface="Old English Text MT" panose="03040902040508030806" pitchFamily="66" charset="0"/>
            </a:endParaRPr>
          </a:p>
        </p:txBody>
      </p:sp>
      <p:sp>
        <p:nvSpPr>
          <p:cNvPr id="5" name="TextBox 4"/>
          <p:cNvSpPr txBox="1"/>
          <p:nvPr/>
        </p:nvSpPr>
        <p:spPr>
          <a:xfrm>
            <a:off x="1222858" y="2362927"/>
            <a:ext cx="1748942" cy="369332"/>
          </a:xfrm>
          <a:prstGeom prst="rect">
            <a:avLst/>
          </a:prstGeom>
          <a:noFill/>
          <a:ln>
            <a:solidFill>
              <a:schemeClr val="accent1">
                <a:lumMod val="20000"/>
                <a:lumOff val="80000"/>
              </a:schemeClr>
            </a:solidFill>
          </a:ln>
        </p:spPr>
        <p:txBody>
          <a:bodyPr wrap="square" rtlCol="0" anchor="ctr" anchorCtr="1">
            <a:spAutoFit/>
          </a:bodyPr>
          <a:lstStyle/>
          <a:p>
            <a:pPr algn="l"/>
            <a:endParaRPr lang="en-US" dirty="0"/>
          </a:p>
        </p:txBody>
      </p:sp>
    </p:spTree>
    <p:extLst>
      <p:ext uri="{BB962C8B-B14F-4D97-AF65-F5344CB8AC3E}">
        <p14:creationId xmlns:p14="http://schemas.microsoft.com/office/powerpoint/2010/main" val="2641024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8CE3-C27C-4749-81E8-2BD1BDE65D20}"/>
              </a:ext>
            </a:extLst>
          </p:cNvPr>
          <p:cNvSpPr>
            <a:spLocks noGrp="1"/>
          </p:cNvSpPr>
          <p:nvPr>
            <p:ph type="title"/>
          </p:nvPr>
        </p:nvSpPr>
        <p:spPr/>
        <p:txBody>
          <a:bodyPr/>
          <a:lstStyle/>
          <a:p>
            <a:r>
              <a:rPr lang="en-US" b="1">
                <a:solidFill>
                  <a:srgbClr val="00B050"/>
                </a:solidFill>
                <a:effectLst>
                  <a:outerShdw blurRad="38100" dist="38100" dir="2700000" algn="tl">
                    <a:srgbClr val="000000">
                      <a:alpha val="43137"/>
                    </a:srgbClr>
                  </a:outerShdw>
                </a:effectLst>
              </a:rPr>
              <a:t>Mẫu (</a:t>
            </a:r>
            <a:r>
              <a:rPr lang="en-US" b="1" i="1">
                <a:solidFill>
                  <a:srgbClr val="00B050"/>
                </a:solidFill>
                <a:effectLst>
                  <a:outerShdw blurRad="38100" dist="38100" dir="2700000" algn="tl">
                    <a:srgbClr val="000000">
                      <a:alpha val="43137"/>
                    </a:srgbClr>
                  </a:outerShdw>
                </a:effectLst>
              </a:rPr>
              <a:t>sample</a:t>
            </a:r>
            <a:r>
              <a:rPr lang="en-US" b="1">
                <a:solidFill>
                  <a:srgbClr val="00B050"/>
                </a:solidFill>
                <a:effectLst>
                  <a:outerShdw blurRad="38100" dist="38100" dir="2700000" algn="tl">
                    <a:srgbClr val="000000">
                      <a:alpha val="43137"/>
                    </a:srgbClr>
                  </a:outerShdw>
                </a:effectLst>
              </a:rPr>
              <a:t>)</a:t>
            </a:r>
          </a:p>
        </p:txBody>
      </p:sp>
      <p:sp>
        <p:nvSpPr>
          <p:cNvPr id="3" name="Content Placeholder 2">
            <a:extLst>
              <a:ext uri="{FF2B5EF4-FFF2-40B4-BE49-F238E27FC236}">
                <a16:creationId xmlns:a16="http://schemas.microsoft.com/office/drawing/2014/main" id="{6199E485-9F34-4ADF-B133-6E6CD007A361}"/>
              </a:ext>
            </a:extLst>
          </p:cNvPr>
          <p:cNvSpPr>
            <a:spLocks noGrp="1"/>
          </p:cNvSpPr>
          <p:nvPr>
            <p:ph idx="1"/>
          </p:nvPr>
        </p:nvSpPr>
        <p:spPr/>
        <p:txBody>
          <a:bodyPr>
            <a:normAutofit/>
          </a:bodyPr>
          <a:lstStyle/>
          <a:p>
            <a:r>
              <a:rPr lang="en-US" sz="3200" b="1">
                <a:solidFill>
                  <a:srgbClr val="00B050"/>
                </a:solidFill>
              </a:rPr>
              <a:t>Mẫu (sample): </a:t>
            </a:r>
            <a:r>
              <a:rPr lang="en-US" sz="3200"/>
              <a:t>là một tập con của quần thể</a:t>
            </a:r>
          </a:p>
        </p:txBody>
      </p:sp>
      <p:sp>
        <p:nvSpPr>
          <p:cNvPr id="4" name="Slide Number Placeholder 3">
            <a:extLst>
              <a:ext uri="{FF2B5EF4-FFF2-40B4-BE49-F238E27FC236}">
                <a16:creationId xmlns:a16="http://schemas.microsoft.com/office/drawing/2014/main" id="{24D179DC-48CB-4A9E-ABFA-0E690E23F22D}"/>
              </a:ext>
            </a:extLst>
          </p:cNvPr>
          <p:cNvSpPr>
            <a:spLocks noGrp="1"/>
          </p:cNvSpPr>
          <p:nvPr>
            <p:ph type="sldNum" sz="quarter" idx="12"/>
          </p:nvPr>
        </p:nvSpPr>
        <p:spPr/>
        <p:txBody>
          <a:bodyPr/>
          <a:lstStyle/>
          <a:p>
            <a:fld id="{5D28FFE6-A2F1-4243-9DB1-DFB06715F2C6}" type="slidenum">
              <a:rPr lang="en-US" smtClean="0"/>
              <a:pPr/>
              <a:t>10</a:t>
            </a:fld>
            <a:endParaRPr lang="en-US" dirty="0"/>
          </a:p>
        </p:txBody>
      </p:sp>
      <p:sp>
        <p:nvSpPr>
          <p:cNvPr id="5" name="Footer Placeholder 4">
            <a:extLst>
              <a:ext uri="{FF2B5EF4-FFF2-40B4-BE49-F238E27FC236}">
                <a16:creationId xmlns:a16="http://schemas.microsoft.com/office/drawing/2014/main" id="{6EF68C4F-CCF5-4097-97AF-38B8864B1B87}"/>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F6EFE1E3-1C4C-4819-B62F-B7FB8AFEC6F9}"/>
              </a:ext>
            </a:extLst>
          </p:cNvPr>
          <p:cNvPicPr>
            <a:picLocks noChangeAspect="1"/>
          </p:cNvPicPr>
          <p:nvPr/>
        </p:nvPicPr>
        <p:blipFill>
          <a:blip r:embed="rId2"/>
          <a:stretch>
            <a:fillRect/>
          </a:stretch>
        </p:blipFill>
        <p:spPr>
          <a:xfrm>
            <a:off x="328537" y="2743200"/>
            <a:ext cx="8237415" cy="2590800"/>
          </a:xfrm>
          <a:prstGeom prst="rect">
            <a:avLst/>
          </a:prstGeom>
        </p:spPr>
      </p:pic>
    </p:spTree>
    <p:extLst>
      <p:ext uri="{BB962C8B-B14F-4D97-AF65-F5344CB8AC3E}">
        <p14:creationId xmlns:p14="http://schemas.microsoft.com/office/powerpoint/2010/main" val="26082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D933-B16C-4E8D-AEE6-2EAC79FAD744}"/>
              </a:ext>
            </a:extLst>
          </p:cNvPr>
          <p:cNvSpPr>
            <a:spLocks noGrp="1"/>
          </p:cNvSpPr>
          <p:nvPr>
            <p:ph type="title"/>
          </p:nvPr>
        </p:nvSpPr>
        <p:spPr>
          <a:xfrm>
            <a:off x="457200" y="609600"/>
            <a:ext cx="8274774" cy="685800"/>
          </a:xfrm>
        </p:spPr>
        <p:txBody>
          <a:bodyPr/>
          <a:lstStyle/>
          <a:p>
            <a:r>
              <a:rPr lang="en-US" b="1">
                <a:solidFill>
                  <a:srgbClr val="00B050"/>
                </a:solidFill>
                <a:effectLst>
                  <a:outerShdw blurRad="38100" dist="38100" dir="2700000" algn="tl">
                    <a:srgbClr val="000000">
                      <a:alpha val="43137"/>
                    </a:srgbClr>
                  </a:outerShdw>
                </a:effectLst>
              </a:rPr>
              <a:t>Ví dụ</a:t>
            </a:r>
          </a:p>
        </p:txBody>
      </p:sp>
      <p:sp>
        <p:nvSpPr>
          <p:cNvPr id="3" name="Content Placeholder 2">
            <a:extLst>
              <a:ext uri="{FF2B5EF4-FFF2-40B4-BE49-F238E27FC236}">
                <a16:creationId xmlns:a16="http://schemas.microsoft.com/office/drawing/2014/main" id="{6B74F9F1-5766-47D5-BABC-E327B4CFCB9E}"/>
              </a:ext>
            </a:extLst>
          </p:cNvPr>
          <p:cNvSpPr>
            <a:spLocks noGrp="1"/>
          </p:cNvSpPr>
          <p:nvPr>
            <p:ph idx="1"/>
          </p:nvPr>
        </p:nvSpPr>
        <p:spPr>
          <a:xfrm>
            <a:off x="228600" y="1371600"/>
            <a:ext cx="8686800" cy="4969708"/>
          </a:xfrm>
        </p:spPr>
        <p:txBody>
          <a:bodyPr>
            <a:normAutofit/>
          </a:bodyPr>
          <a:lstStyle/>
          <a:p>
            <a:pPr algn="just"/>
            <a:r>
              <a:rPr lang="en-US" sz="3200"/>
              <a:t>Công ty Gallup khảo sát 1013 ng</a:t>
            </a:r>
            <a:r>
              <a:rPr lang="vi-VN" sz="3200"/>
              <a:t>ư</a:t>
            </a:r>
            <a:r>
              <a:rPr lang="en-US" sz="3200"/>
              <a:t>ời tr</a:t>
            </a:r>
            <a:r>
              <a:rPr lang="vi-VN" sz="3200"/>
              <a:t>ư</a:t>
            </a:r>
            <a:r>
              <a:rPr lang="en-US" sz="3200"/>
              <a:t>ởng thành ở Mỹ. Kết quả có 66% ng</a:t>
            </a:r>
            <a:r>
              <a:rPr lang="vi-VN" sz="3200"/>
              <a:t>ư</a:t>
            </a:r>
            <a:r>
              <a:rPr lang="en-US" sz="3200"/>
              <a:t>ời phản hồi lo lắng về hành vì đánh cắp thông tin cá nhân.</a:t>
            </a:r>
          </a:p>
          <a:p>
            <a:pPr algn="just"/>
            <a:r>
              <a:rPr lang="en-US" sz="3200"/>
              <a:t>Quần thể bao gồm: 241,742,385 ng</a:t>
            </a:r>
            <a:r>
              <a:rPr lang="vi-VN" sz="3200"/>
              <a:t>ư</a:t>
            </a:r>
            <a:r>
              <a:rPr lang="en-US" sz="3200"/>
              <a:t>ời tr</a:t>
            </a:r>
            <a:r>
              <a:rPr lang="vi-VN" sz="3200"/>
              <a:t>ư</a:t>
            </a:r>
            <a:r>
              <a:rPr lang="en-US" sz="3200"/>
              <a:t>ởng thành ở  Mỹ</a:t>
            </a:r>
          </a:p>
          <a:p>
            <a:pPr algn="just"/>
            <a:r>
              <a:rPr lang="en-US" sz="3200"/>
              <a:t>Mẫu gồm: 1013 ng</a:t>
            </a:r>
            <a:r>
              <a:rPr lang="vi-VN" sz="3200"/>
              <a:t>ư</a:t>
            </a:r>
            <a:r>
              <a:rPr lang="en-US" sz="3200"/>
              <a:t>ời đ</a:t>
            </a:r>
            <a:r>
              <a:rPr lang="vi-VN" sz="3200"/>
              <a:t>ư</a:t>
            </a:r>
            <a:r>
              <a:rPr lang="en-US" sz="3200"/>
              <a:t>ợc khảo sát</a:t>
            </a:r>
          </a:p>
          <a:p>
            <a:pPr algn="just"/>
            <a:r>
              <a:rPr lang="en-US" sz="3200"/>
              <a:t>Mục tiêu của khảo sát dùng từ dữ liệu thu nhập đ</a:t>
            </a:r>
            <a:r>
              <a:rPr lang="vi-VN" sz="3200"/>
              <a:t>ư</a:t>
            </a:r>
            <a:r>
              <a:rPr lang="en-US" sz="3200"/>
              <a:t>ợc để rút ra kết luận về toàn bộ quần thể</a:t>
            </a:r>
          </a:p>
        </p:txBody>
      </p:sp>
      <p:sp>
        <p:nvSpPr>
          <p:cNvPr id="4" name="Slide Number Placeholder 3">
            <a:extLst>
              <a:ext uri="{FF2B5EF4-FFF2-40B4-BE49-F238E27FC236}">
                <a16:creationId xmlns:a16="http://schemas.microsoft.com/office/drawing/2014/main" id="{E1A45017-A120-4D43-AC2E-F846A9461188}"/>
              </a:ext>
            </a:extLst>
          </p:cNvPr>
          <p:cNvSpPr>
            <a:spLocks noGrp="1"/>
          </p:cNvSpPr>
          <p:nvPr>
            <p:ph type="sldNum" sz="quarter" idx="12"/>
          </p:nvPr>
        </p:nvSpPr>
        <p:spPr/>
        <p:txBody>
          <a:bodyPr/>
          <a:lstStyle/>
          <a:p>
            <a:fld id="{5D28FFE6-A2F1-4243-9DB1-DFB06715F2C6}" type="slidenum">
              <a:rPr lang="en-US" smtClean="0"/>
              <a:pPr/>
              <a:t>11</a:t>
            </a:fld>
            <a:endParaRPr lang="en-US" dirty="0"/>
          </a:p>
        </p:txBody>
      </p:sp>
      <p:sp>
        <p:nvSpPr>
          <p:cNvPr id="5" name="Footer Placeholder 4">
            <a:extLst>
              <a:ext uri="{FF2B5EF4-FFF2-40B4-BE49-F238E27FC236}">
                <a16:creationId xmlns:a16="http://schemas.microsoft.com/office/drawing/2014/main" id="{D5EFEFD5-5C30-4E4A-A371-8652DF797182}"/>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46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7520-B896-4A82-8065-53A0685B0900}"/>
              </a:ext>
            </a:extLst>
          </p:cNvPr>
          <p:cNvSpPr>
            <a:spLocks noGrp="1"/>
          </p:cNvSpPr>
          <p:nvPr>
            <p:ph type="title"/>
          </p:nvPr>
        </p:nvSpPr>
        <p:spPr/>
        <p:txBody>
          <a:bodyPr/>
          <a:lstStyle/>
          <a:p>
            <a:r>
              <a:rPr lang="en-US" b="1">
                <a:solidFill>
                  <a:srgbClr val="00B050"/>
                </a:solidFill>
                <a:effectLst>
                  <a:outerShdw blurRad="38100" dist="38100" dir="2700000" algn="tl">
                    <a:srgbClr val="000000">
                      <a:alpha val="43137"/>
                    </a:srgbClr>
                  </a:outerShdw>
                </a:effectLst>
              </a:rPr>
              <a:t>NỘI DUNG</a:t>
            </a:r>
          </a:p>
        </p:txBody>
      </p:sp>
      <p:sp>
        <p:nvSpPr>
          <p:cNvPr id="3" name="Content Placeholder 2">
            <a:extLst>
              <a:ext uri="{FF2B5EF4-FFF2-40B4-BE49-F238E27FC236}">
                <a16:creationId xmlns:a16="http://schemas.microsoft.com/office/drawing/2014/main" id="{15173F39-31D8-4F2B-9FC1-43712550E7C7}"/>
              </a:ext>
            </a:extLst>
          </p:cNvPr>
          <p:cNvSpPr>
            <a:spLocks noGrp="1"/>
          </p:cNvSpPr>
          <p:nvPr>
            <p:ph idx="1"/>
          </p:nvPr>
        </p:nvSpPr>
        <p:spPr/>
        <p:txBody>
          <a:bodyPr>
            <a:normAutofit/>
          </a:bodyPr>
          <a:lstStyle/>
          <a:p>
            <a:r>
              <a:rPr lang="en-US" sz="3200"/>
              <a:t>Một số khái niệm</a:t>
            </a:r>
          </a:p>
          <a:p>
            <a:r>
              <a:rPr lang="en-US" sz="3200" b="1">
                <a:solidFill>
                  <a:srgbClr val="00B050"/>
                </a:solidFill>
              </a:rPr>
              <a:t>T</a:t>
            </a:r>
            <a:r>
              <a:rPr lang="vi-VN" sz="3200" b="1">
                <a:solidFill>
                  <a:srgbClr val="00B050"/>
                </a:solidFill>
              </a:rPr>
              <a:t>ư</a:t>
            </a:r>
            <a:r>
              <a:rPr lang="en-US" sz="3200" b="1">
                <a:solidFill>
                  <a:srgbClr val="00B050"/>
                </a:solidFill>
              </a:rPr>
              <a:t> duy thống kê</a:t>
            </a:r>
          </a:p>
          <a:p>
            <a:r>
              <a:rPr lang="en-US" sz="3200"/>
              <a:t>Kiểu dữ liệu</a:t>
            </a:r>
          </a:p>
          <a:p>
            <a:r>
              <a:rPr lang="en-US" sz="3200"/>
              <a:t>Thu nhập dữ liệu mẫu</a:t>
            </a:r>
          </a:p>
        </p:txBody>
      </p:sp>
      <p:sp>
        <p:nvSpPr>
          <p:cNvPr id="4" name="Slide Number Placeholder 3">
            <a:extLst>
              <a:ext uri="{FF2B5EF4-FFF2-40B4-BE49-F238E27FC236}">
                <a16:creationId xmlns:a16="http://schemas.microsoft.com/office/drawing/2014/main" id="{B7BCF401-4AE1-4701-B0F8-F4FE900594D6}"/>
              </a:ext>
            </a:extLst>
          </p:cNvPr>
          <p:cNvSpPr>
            <a:spLocks noGrp="1"/>
          </p:cNvSpPr>
          <p:nvPr>
            <p:ph type="sldNum" sz="quarter" idx="12"/>
          </p:nvPr>
        </p:nvSpPr>
        <p:spPr/>
        <p:txBody>
          <a:bodyPr/>
          <a:lstStyle/>
          <a:p>
            <a:fld id="{5D28FFE6-A2F1-4243-9DB1-DFB06715F2C6}" type="slidenum">
              <a:rPr lang="en-US" smtClean="0"/>
              <a:pPr/>
              <a:t>12</a:t>
            </a:fld>
            <a:endParaRPr lang="en-US" dirty="0"/>
          </a:p>
        </p:txBody>
      </p:sp>
      <p:sp>
        <p:nvSpPr>
          <p:cNvPr id="5" name="Footer Placeholder 4">
            <a:extLst>
              <a:ext uri="{FF2B5EF4-FFF2-40B4-BE49-F238E27FC236}">
                <a16:creationId xmlns:a16="http://schemas.microsoft.com/office/drawing/2014/main"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328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2DFF-2269-41F7-93DE-43C607FD27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7824A8-F96E-457D-971A-60AFC8A83502}"/>
              </a:ext>
            </a:extLst>
          </p:cNvPr>
          <p:cNvSpPr>
            <a:spLocks noGrp="1"/>
          </p:cNvSpPr>
          <p:nvPr>
            <p:ph idx="1"/>
          </p:nvPr>
        </p:nvSpPr>
        <p:spPr/>
        <p:txBody>
          <a:bodyPr>
            <a:normAutofit/>
          </a:bodyPr>
          <a:lstStyle/>
          <a:p>
            <a:pPr algn="just"/>
            <a:r>
              <a:rPr lang="en-US" sz="3600"/>
              <a:t>Trong phần này chúng ta sẽ xem xét tổng quan một quy trình giải quyết một bài toán thống kê.</a:t>
            </a:r>
          </a:p>
          <a:p>
            <a:pPr algn="just"/>
            <a:r>
              <a:rPr lang="en-US" sz="3600"/>
              <a:t>Quy trình gồm 3 b</a:t>
            </a:r>
            <a:r>
              <a:rPr lang="vi-VN" sz="3600"/>
              <a:t>ư</a:t>
            </a:r>
            <a:r>
              <a:rPr lang="en-US" sz="3600"/>
              <a:t>ớc:</a:t>
            </a:r>
          </a:p>
          <a:p>
            <a:pPr marL="1090612" lvl="2" indent="-514350" algn="just">
              <a:buFont typeface="+mj-lt"/>
              <a:buAutoNum type="arabicPeriod"/>
            </a:pPr>
            <a:r>
              <a:rPr lang="en-US" sz="3000"/>
              <a:t> Chuẩn bị</a:t>
            </a:r>
          </a:p>
          <a:p>
            <a:pPr marL="1090612" lvl="2" indent="-514350" algn="just">
              <a:buFont typeface="+mj-lt"/>
              <a:buAutoNum type="arabicPeriod"/>
            </a:pPr>
            <a:r>
              <a:rPr lang="en-US" sz="3000"/>
              <a:t> Phân tích</a:t>
            </a:r>
          </a:p>
          <a:p>
            <a:pPr marL="1090612" lvl="2" indent="-514350" algn="just">
              <a:buFont typeface="+mj-lt"/>
              <a:buAutoNum type="arabicPeriod"/>
            </a:pPr>
            <a:r>
              <a:rPr lang="en-US" sz="3000"/>
              <a:t> Kết luận</a:t>
            </a:r>
            <a:endParaRPr lang="en-US" sz="3000" dirty="0"/>
          </a:p>
        </p:txBody>
      </p:sp>
      <p:sp>
        <p:nvSpPr>
          <p:cNvPr id="4" name="Slide Number Placeholder 3">
            <a:extLst>
              <a:ext uri="{FF2B5EF4-FFF2-40B4-BE49-F238E27FC236}">
                <a16:creationId xmlns:a16="http://schemas.microsoft.com/office/drawing/2014/main" id="{D644E2A4-E51E-4655-88D9-CB90A0290E6D}"/>
              </a:ext>
            </a:extLst>
          </p:cNvPr>
          <p:cNvSpPr>
            <a:spLocks noGrp="1"/>
          </p:cNvSpPr>
          <p:nvPr>
            <p:ph type="sldNum" sz="quarter" idx="12"/>
          </p:nvPr>
        </p:nvSpPr>
        <p:spPr/>
        <p:txBody>
          <a:bodyPr/>
          <a:lstStyle/>
          <a:p>
            <a:fld id="{5D28FFE6-A2F1-4243-9DB1-DFB06715F2C6}" type="slidenum">
              <a:rPr lang="en-US" smtClean="0"/>
              <a:pPr/>
              <a:t>13</a:t>
            </a:fld>
            <a:endParaRPr lang="en-US" dirty="0"/>
          </a:p>
        </p:txBody>
      </p:sp>
      <p:sp>
        <p:nvSpPr>
          <p:cNvPr id="5" name="Footer Placeholder 4">
            <a:extLst>
              <a:ext uri="{FF2B5EF4-FFF2-40B4-BE49-F238E27FC236}">
                <a16:creationId xmlns:a16="http://schemas.microsoft.com/office/drawing/2014/main" id="{5A3F96B7-6DB1-4718-871C-A9674D83924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9143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2DFF-2269-41F7-93DE-43C607FD27EB}"/>
              </a:ext>
            </a:extLst>
          </p:cNvPr>
          <p:cNvSpPr>
            <a:spLocks noGrp="1"/>
          </p:cNvSpPr>
          <p:nvPr>
            <p:ph type="title"/>
          </p:nvPr>
        </p:nvSpPr>
        <p:spPr/>
        <p:txBody>
          <a:bodyPr/>
          <a:lstStyle/>
          <a:p>
            <a:r>
              <a:rPr lang="en-US" b="1">
                <a:solidFill>
                  <a:srgbClr val="00B050"/>
                </a:solidFill>
              </a:rPr>
              <a:t>CHUẨN BỊ - Ngữ cảnh</a:t>
            </a:r>
          </a:p>
        </p:txBody>
      </p:sp>
      <p:sp>
        <p:nvSpPr>
          <p:cNvPr id="3" name="Content Placeholder 2">
            <a:extLst>
              <a:ext uri="{FF2B5EF4-FFF2-40B4-BE49-F238E27FC236}">
                <a16:creationId xmlns:a16="http://schemas.microsoft.com/office/drawing/2014/main" id="{4F7824A8-F96E-457D-971A-60AFC8A83502}"/>
              </a:ext>
            </a:extLst>
          </p:cNvPr>
          <p:cNvSpPr>
            <a:spLocks noGrp="1"/>
          </p:cNvSpPr>
          <p:nvPr>
            <p:ph idx="1"/>
          </p:nvPr>
        </p:nvSpPr>
        <p:spPr/>
        <p:txBody>
          <a:bodyPr>
            <a:normAutofit/>
          </a:bodyPr>
          <a:lstStyle/>
          <a:p>
            <a:pPr algn="just"/>
            <a:r>
              <a:rPr lang="en-US" sz="3200"/>
              <a:t>Câu hỏi thống kê là gì? Hoặc mục tiêu của việc điều tra, nghiên cứu là gì?</a:t>
            </a:r>
          </a:p>
          <a:p>
            <a:pPr algn="just"/>
            <a:endParaRPr lang="en-US" sz="3200"/>
          </a:p>
          <a:p>
            <a:pPr algn="just"/>
            <a:r>
              <a:rPr lang="en-US" sz="3200"/>
              <a:t>Dữ liệu có ý nghĩa gì?</a:t>
            </a:r>
            <a:endParaRPr lang="en-US" sz="3200" dirty="0"/>
          </a:p>
        </p:txBody>
      </p:sp>
      <p:sp>
        <p:nvSpPr>
          <p:cNvPr id="4" name="Slide Number Placeholder 3">
            <a:extLst>
              <a:ext uri="{FF2B5EF4-FFF2-40B4-BE49-F238E27FC236}">
                <a16:creationId xmlns:a16="http://schemas.microsoft.com/office/drawing/2014/main" id="{D644E2A4-E51E-4655-88D9-CB90A0290E6D}"/>
              </a:ext>
            </a:extLst>
          </p:cNvPr>
          <p:cNvSpPr>
            <a:spLocks noGrp="1"/>
          </p:cNvSpPr>
          <p:nvPr>
            <p:ph type="sldNum" sz="quarter" idx="12"/>
          </p:nvPr>
        </p:nvSpPr>
        <p:spPr/>
        <p:txBody>
          <a:bodyPr/>
          <a:lstStyle/>
          <a:p>
            <a:fld id="{5D28FFE6-A2F1-4243-9DB1-DFB06715F2C6}" type="slidenum">
              <a:rPr lang="en-US" smtClean="0"/>
              <a:pPr/>
              <a:t>14</a:t>
            </a:fld>
            <a:endParaRPr lang="en-US" dirty="0"/>
          </a:p>
        </p:txBody>
      </p:sp>
      <p:sp>
        <p:nvSpPr>
          <p:cNvPr id="5" name="Footer Placeholder 4">
            <a:extLst>
              <a:ext uri="{FF2B5EF4-FFF2-40B4-BE49-F238E27FC236}">
                <a16:creationId xmlns:a16="http://schemas.microsoft.com/office/drawing/2014/main" id="{5A3F96B7-6DB1-4718-871C-A9674D83924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356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C7B8-602B-4C6F-9793-C7EA02A033AC}"/>
              </a:ext>
            </a:extLst>
          </p:cNvPr>
          <p:cNvSpPr>
            <a:spLocks noGrp="1"/>
          </p:cNvSpPr>
          <p:nvPr>
            <p:ph type="title"/>
          </p:nvPr>
        </p:nvSpPr>
        <p:spPr/>
        <p:txBody>
          <a:bodyPr/>
          <a:lstStyle/>
          <a:p>
            <a:r>
              <a:rPr lang="en-US" b="1">
                <a:solidFill>
                  <a:srgbClr val="00B050"/>
                </a:solidFill>
              </a:rPr>
              <a:t>CHUẨN BỊ - nguồn của dữ liệu</a:t>
            </a:r>
            <a:endParaRPr lang="en-US" b="1"/>
          </a:p>
        </p:txBody>
      </p:sp>
      <p:sp>
        <p:nvSpPr>
          <p:cNvPr id="3" name="Content Placeholder 2">
            <a:extLst>
              <a:ext uri="{FF2B5EF4-FFF2-40B4-BE49-F238E27FC236}">
                <a16:creationId xmlns:a16="http://schemas.microsoft.com/office/drawing/2014/main" id="{29F4C6C1-84C1-4894-B5B3-426BAE14CDA9}"/>
              </a:ext>
            </a:extLst>
          </p:cNvPr>
          <p:cNvSpPr>
            <a:spLocks noGrp="1"/>
          </p:cNvSpPr>
          <p:nvPr>
            <p:ph idx="1"/>
          </p:nvPr>
        </p:nvSpPr>
        <p:spPr/>
        <p:txBody>
          <a:bodyPr>
            <a:normAutofit/>
          </a:bodyPr>
          <a:lstStyle/>
          <a:p>
            <a:pPr algn="just"/>
            <a:r>
              <a:rPr lang="en-US" sz="3200" dirty="0" err="1"/>
              <a:t>Nguồn</a:t>
            </a:r>
            <a:r>
              <a:rPr lang="en-US" sz="3200" dirty="0"/>
              <a:t> </a:t>
            </a:r>
            <a:r>
              <a:rPr lang="en-US" sz="3200" dirty="0" err="1"/>
              <a:t>dữ</a:t>
            </a:r>
            <a:r>
              <a:rPr lang="en-US" sz="3200" dirty="0"/>
              <a:t> </a:t>
            </a:r>
            <a:r>
              <a:rPr lang="en-US" sz="3200" dirty="0" err="1"/>
              <a:t>liệu</a:t>
            </a:r>
            <a:r>
              <a:rPr lang="en-US" sz="3200" dirty="0"/>
              <a:t> </a:t>
            </a:r>
            <a:r>
              <a:rPr lang="en-US" sz="3200" dirty="0" err="1"/>
              <a:t>thu</a:t>
            </a:r>
            <a:r>
              <a:rPr lang="en-US" sz="3200" dirty="0"/>
              <a:t> </a:t>
            </a:r>
            <a:r>
              <a:rPr lang="en-US" sz="3200" dirty="0" err="1"/>
              <a:t>nhập</a:t>
            </a:r>
            <a:r>
              <a:rPr lang="en-US" sz="3200" dirty="0"/>
              <a:t> </a:t>
            </a:r>
            <a:r>
              <a:rPr lang="en-US" sz="3200" dirty="0" err="1"/>
              <a:t>đ</a:t>
            </a:r>
            <a:r>
              <a:rPr lang="vi-VN" sz="3200" dirty="0"/>
              <a:t>ư</a:t>
            </a:r>
            <a:r>
              <a:rPr lang="en-US" sz="3200" dirty="0" err="1"/>
              <a:t>ợc</a:t>
            </a:r>
            <a:r>
              <a:rPr lang="en-US" sz="3200" dirty="0"/>
              <a:t> </a:t>
            </a:r>
            <a:r>
              <a:rPr lang="en-US" sz="3200" dirty="0" err="1"/>
              <a:t>có</a:t>
            </a:r>
            <a:r>
              <a:rPr lang="en-US" sz="3200" dirty="0"/>
              <a:t> </a:t>
            </a:r>
            <a:r>
              <a:rPr lang="en-US" sz="3200" dirty="0" err="1"/>
              <a:t>khách</a:t>
            </a:r>
            <a:r>
              <a:rPr lang="en-US" sz="3200" dirty="0"/>
              <a:t> </a:t>
            </a:r>
            <a:r>
              <a:rPr lang="en-US" sz="3200" dirty="0" err="1"/>
              <a:t>quan</a:t>
            </a:r>
            <a:r>
              <a:rPr lang="en-US" sz="3200" dirty="0"/>
              <a:t> hay </a:t>
            </a:r>
            <a:r>
              <a:rPr lang="en-US" sz="3200" dirty="0" err="1"/>
              <a:t>không</a:t>
            </a:r>
            <a:r>
              <a:rPr lang="en-US" sz="3200" dirty="0"/>
              <a:t>?</a:t>
            </a:r>
          </a:p>
          <a:p>
            <a:pPr algn="just"/>
            <a:endParaRPr lang="en-US" sz="3200" dirty="0"/>
          </a:p>
          <a:p>
            <a:pPr algn="just"/>
            <a:r>
              <a:rPr lang="en-US" sz="3200" dirty="0" err="1"/>
              <a:t>Nguồn</a:t>
            </a:r>
            <a:r>
              <a:rPr lang="en-US" sz="3200" dirty="0"/>
              <a:t> </a:t>
            </a:r>
            <a:r>
              <a:rPr lang="en-US" sz="3200" dirty="0" err="1"/>
              <a:t>dữ</a:t>
            </a:r>
            <a:r>
              <a:rPr lang="en-US" sz="3200" dirty="0"/>
              <a:t> </a:t>
            </a:r>
            <a:r>
              <a:rPr lang="en-US" sz="3200" dirty="0" err="1"/>
              <a:t>liệu</a:t>
            </a:r>
            <a:r>
              <a:rPr lang="en-US" sz="3200" dirty="0"/>
              <a:t> </a:t>
            </a:r>
            <a:r>
              <a:rPr lang="en-US" sz="3200" dirty="0" err="1"/>
              <a:t>thu</a:t>
            </a:r>
            <a:r>
              <a:rPr lang="en-US" sz="3200" dirty="0"/>
              <a:t> </a:t>
            </a:r>
            <a:r>
              <a:rPr lang="en-US" sz="3200" dirty="0" err="1"/>
              <a:t>nhập</a:t>
            </a:r>
            <a:r>
              <a:rPr lang="en-US" sz="3200" dirty="0"/>
              <a:t> </a:t>
            </a:r>
            <a:r>
              <a:rPr lang="en-US" sz="3200" dirty="0" err="1"/>
              <a:t>đ</a:t>
            </a:r>
            <a:r>
              <a:rPr lang="vi-VN" sz="3200" dirty="0"/>
              <a:t>ư</a:t>
            </a:r>
            <a:r>
              <a:rPr lang="en-US" sz="3200" dirty="0" err="1"/>
              <a:t>ợc</a:t>
            </a:r>
            <a:r>
              <a:rPr lang="en-US" sz="3200" dirty="0"/>
              <a:t> </a:t>
            </a:r>
            <a:r>
              <a:rPr lang="en-US" sz="3200" dirty="0" err="1"/>
              <a:t>có</a:t>
            </a:r>
            <a:r>
              <a:rPr lang="en-US" sz="3200" dirty="0"/>
              <a:t> </a:t>
            </a:r>
            <a:r>
              <a:rPr lang="en-US" sz="3200" dirty="0" err="1"/>
              <a:t>bị</a:t>
            </a:r>
            <a:r>
              <a:rPr lang="en-US" sz="3200" dirty="0"/>
              <a:t> </a:t>
            </a:r>
            <a:r>
              <a:rPr lang="en-US" sz="3200" dirty="0" err="1"/>
              <a:t>lệch</a:t>
            </a:r>
            <a:r>
              <a:rPr lang="en-US" sz="3200" dirty="0"/>
              <a:t> hay </a:t>
            </a:r>
            <a:r>
              <a:rPr lang="en-US" sz="3200" dirty="0" err="1"/>
              <a:t>không</a:t>
            </a:r>
            <a:r>
              <a:rPr lang="en-US" sz="3200" dirty="0"/>
              <a:t>?</a:t>
            </a:r>
          </a:p>
          <a:p>
            <a:pPr algn="just"/>
            <a:endParaRPr lang="en-US" sz="3200" dirty="0"/>
          </a:p>
          <a:p>
            <a:pPr algn="just"/>
            <a:r>
              <a:rPr lang="en-US" sz="3200" dirty="0" err="1"/>
              <a:t>Hãy</a:t>
            </a:r>
            <a:r>
              <a:rPr lang="en-US" sz="3200" dirty="0"/>
              <a:t> </a:t>
            </a:r>
            <a:r>
              <a:rPr lang="en-US" sz="3200" dirty="0" err="1"/>
              <a:t>luôn</a:t>
            </a:r>
            <a:r>
              <a:rPr lang="en-US" sz="3200" dirty="0"/>
              <a:t> </a:t>
            </a:r>
            <a:r>
              <a:rPr lang="en-US" sz="3200" i="1" dirty="0" err="1"/>
              <a:t>thận</a:t>
            </a:r>
            <a:r>
              <a:rPr lang="en-US" sz="3200" i="1" dirty="0"/>
              <a:t> </a:t>
            </a:r>
            <a:r>
              <a:rPr lang="en-US" sz="3200" i="1" dirty="0" err="1"/>
              <a:t>trọng</a:t>
            </a:r>
            <a:r>
              <a:rPr lang="en-US" sz="3200" i="1" dirty="0"/>
              <a:t> </a:t>
            </a:r>
            <a:r>
              <a:rPr lang="en-US" sz="3200" dirty="0" err="1"/>
              <a:t>và</a:t>
            </a:r>
            <a:r>
              <a:rPr lang="en-US" sz="3200" dirty="0"/>
              <a:t> </a:t>
            </a:r>
            <a:r>
              <a:rPr lang="en-US" sz="3200" i="1" dirty="0" err="1"/>
              <a:t>hoài</a:t>
            </a:r>
            <a:r>
              <a:rPr lang="en-US" sz="3200" i="1" dirty="0"/>
              <a:t> </a:t>
            </a:r>
            <a:r>
              <a:rPr lang="en-US" sz="3200" i="1" dirty="0" err="1"/>
              <a:t>nghi</a:t>
            </a:r>
            <a:r>
              <a:rPr lang="en-US" sz="3200" i="1" dirty="0"/>
              <a:t> </a:t>
            </a:r>
            <a:r>
              <a:rPr lang="en-US" sz="3200" dirty="0" err="1"/>
              <a:t>về</a:t>
            </a:r>
            <a:r>
              <a:rPr lang="en-US" sz="3200" dirty="0"/>
              <a:t> </a:t>
            </a:r>
            <a:r>
              <a:rPr lang="en-US" sz="3200" dirty="0" err="1"/>
              <a:t>nguồn</a:t>
            </a:r>
            <a:r>
              <a:rPr lang="en-US" sz="3200" dirty="0"/>
              <a:t> </a:t>
            </a:r>
            <a:r>
              <a:rPr lang="en-US" sz="3200" dirty="0" err="1"/>
              <a:t>dữ</a:t>
            </a:r>
            <a:r>
              <a:rPr lang="en-US" sz="3200" dirty="0"/>
              <a:t> </a:t>
            </a:r>
            <a:r>
              <a:rPr lang="en-US" sz="3200" dirty="0" err="1"/>
              <a:t>liệu</a:t>
            </a:r>
            <a:r>
              <a:rPr lang="en-US" sz="3200" dirty="0"/>
              <a:t> </a:t>
            </a:r>
            <a:r>
              <a:rPr lang="en-US" sz="3200" dirty="0" err="1"/>
              <a:t>có</a:t>
            </a:r>
            <a:r>
              <a:rPr lang="en-US" sz="3200" dirty="0"/>
              <a:t> </a:t>
            </a:r>
            <a:r>
              <a:rPr lang="en-US" sz="3200" dirty="0" err="1"/>
              <a:t>đ</a:t>
            </a:r>
            <a:r>
              <a:rPr lang="vi-VN" sz="3200" dirty="0"/>
              <a:t>ư</a:t>
            </a:r>
            <a:r>
              <a:rPr lang="en-US" sz="3200" dirty="0" err="1"/>
              <a:t>ợc</a:t>
            </a:r>
            <a:r>
              <a:rPr lang="en-US" sz="3200" dirty="0"/>
              <a:t>, </a:t>
            </a:r>
            <a:r>
              <a:rPr lang="en-US" sz="3200" dirty="0" err="1"/>
              <a:t>nguồn</a:t>
            </a:r>
            <a:r>
              <a:rPr lang="en-US" sz="3200" dirty="0"/>
              <a:t> </a:t>
            </a:r>
            <a:r>
              <a:rPr lang="en-US" sz="3200" dirty="0" err="1"/>
              <a:t>dữ</a:t>
            </a:r>
            <a:r>
              <a:rPr lang="en-US" sz="3200" dirty="0"/>
              <a:t> </a:t>
            </a:r>
            <a:r>
              <a:rPr lang="en-US" sz="3200" dirty="0" err="1"/>
              <a:t>liệu</a:t>
            </a:r>
            <a:r>
              <a:rPr lang="en-US" sz="3200" dirty="0"/>
              <a:t> </a:t>
            </a:r>
            <a:r>
              <a:rPr lang="en-US" sz="3200" dirty="0" err="1"/>
              <a:t>có</a:t>
            </a:r>
            <a:r>
              <a:rPr lang="en-US" sz="3200" dirty="0"/>
              <a:t> </a:t>
            </a:r>
            <a:r>
              <a:rPr lang="en-US" sz="3200" dirty="0" err="1"/>
              <a:t>thể</a:t>
            </a:r>
            <a:r>
              <a:rPr lang="en-US" sz="3200" dirty="0"/>
              <a:t> </a:t>
            </a:r>
            <a:r>
              <a:rPr lang="en-US" sz="3200" dirty="0" err="1"/>
              <a:t>bị</a:t>
            </a:r>
            <a:r>
              <a:rPr lang="en-US" sz="3200" dirty="0"/>
              <a:t> </a:t>
            </a:r>
            <a:r>
              <a:rPr lang="en-US" sz="3200" dirty="0" err="1"/>
              <a:t>sai</a:t>
            </a:r>
            <a:r>
              <a:rPr lang="en-US" sz="3200" dirty="0"/>
              <a:t> </a:t>
            </a:r>
            <a:r>
              <a:rPr lang="en-US" sz="3200" dirty="0" err="1"/>
              <a:t>lệch</a:t>
            </a:r>
            <a:endParaRPr lang="en-US" sz="3200" dirty="0"/>
          </a:p>
        </p:txBody>
      </p:sp>
      <p:sp>
        <p:nvSpPr>
          <p:cNvPr id="4" name="Slide Number Placeholder 3">
            <a:extLst>
              <a:ext uri="{FF2B5EF4-FFF2-40B4-BE49-F238E27FC236}">
                <a16:creationId xmlns:a16="http://schemas.microsoft.com/office/drawing/2014/main" id="{E539511B-FE65-4957-BDE4-8313ADF448F4}"/>
              </a:ext>
            </a:extLst>
          </p:cNvPr>
          <p:cNvSpPr>
            <a:spLocks noGrp="1"/>
          </p:cNvSpPr>
          <p:nvPr>
            <p:ph type="sldNum" sz="quarter" idx="12"/>
          </p:nvPr>
        </p:nvSpPr>
        <p:spPr/>
        <p:txBody>
          <a:bodyPr/>
          <a:lstStyle/>
          <a:p>
            <a:fld id="{5D28FFE6-A2F1-4243-9DB1-DFB06715F2C6}" type="slidenum">
              <a:rPr lang="en-US" smtClean="0"/>
              <a:pPr/>
              <a:t>15</a:t>
            </a:fld>
            <a:endParaRPr lang="en-US" dirty="0"/>
          </a:p>
        </p:txBody>
      </p:sp>
      <p:sp>
        <p:nvSpPr>
          <p:cNvPr id="5" name="Footer Placeholder 4">
            <a:extLst>
              <a:ext uri="{FF2B5EF4-FFF2-40B4-BE49-F238E27FC236}">
                <a16:creationId xmlns:a16="http://schemas.microsoft.com/office/drawing/2014/main" id="{84BAC4AA-19E3-4452-A3D0-9A2D3BBD482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6460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267C-0BD0-4FCE-AAE0-6E5C29C24CCC}"/>
              </a:ext>
            </a:extLst>
          </p:cNvPr>
          <p:cNvSpPr>
            <a:spLocks noGrp="1"/>
          </p:cNvSpPr>
          <p:nvPr>
            <p:ph type="title"/>
          </p:nvPr>
        </p:nvSpPr>
        <p:spPr/>
        <p:txBody>
          <a:bodyPr/>
          <a:lstStyle/>
          <a:p>
            <a:r>
              <a:rPr lang="en-US" b="1">
                <a:solidFill>
                  <a:srgbClr val="00B050"/>
                </a:solidFill>
              </a:rPr>
              <a:t>CHUẨN BỊ - Ph</a:t>
            </a:r>
            <a:r>
              <a:rPr lang="vi-VN" b="1">
                <a:solidFill>
                  <a:srgbClr val="00B050"/>
                </a:solidFill>
              </a:rPr>
              <a:t>ư</a:t>
            </a:r>
            <a:r>
              <a:rPr lang="en-US" b="1">
                <a:solidFill>
                  <a:srgbClr val="00B050"/>
                </a:solidFill>
              </a:rPr>
              <a:t>ơng pháp lấy mẫu</a:t>
            </a:r>
            <a:endParaRPr lang="en-US" b="1"/>
          </a:p>
        </p:txBody>
      </p:sp>
      <p:sp>
        <p:nvSpPr>
          <p:cNvPr id="3" name="Content Placeholder 2">
            <a:extLst>
              <a:ext uri="{FF2B5EF4-FFF2-40B4-BE49-F238E27FC236}">
                <a16:creationId xmlns:a16="http://schemas.microsoft.com/office/drawing/2014/main" id="{246A220E-FC24-4021-AE51-27CCB8E8E0DC}"/>
              </a:ext>
            </a:extLst>
          </p:cNvPr>
          <p:cNvSpPr>
            <a:spLocks noGrp="1"/>
          </p:cNvSpPr>
          <p:nvPr>
            <p:ph idx="1"/>
          </p:nvPr>
        </p:nvSpPr>
        <p:spPr/>
        <p:txBody>
          <a:bodyPr>
            <a:noAutofit/>
          </a:bodyPr>
          <a:lstStyle/>
          <a:p>
            <a:pPr algn="just"/>
            <a:r>
              <a:rPr lang="en-US" sz="3200"/>
              <a:t>Ph</a:t>
            </a:r>
            <a:r>
              <a:rPr lang="vi-VN" sz="3200"/>
              <a:t>ư</a:t>
            </a:r>
            <a:r>
              <a:rPr lang="en-US" sz="3200"/>
              <a:t>ơng pháp lấy mẫu có ảnh h</a:t>
            </a:r>
            <a:r>
              <a:rPr lang="vi-VN" sz="3200"/>
              <a:t>ư</a:t>
            </a:r>
            <a:r>
              <a:rPr lang="en-US" sz="3200"/>
              <a:t>ởng đến tính hợp lý của kết luận hay không?</a:t>
            </a:r>
          </a:p>
          <a:p>
            <a:pPr algn="just"/>
            <a:r>
              <a:rPr lang="en-US" sz="3200"/>
              <a:t>Hãy cẩn thận, những ng</a:t>
            </a:r>
            <a:r>
              <a:rPr lang="vi-VN" sz="3200"/>
              <a:t>ư</a:t>
            </a:r>
            <a:r>
              <a:rPr lang="en-US" sz="3200"/>
              <a:t>ời tình nguyện tham gia các khảo sát thông th</a:t>
            </a:r>
            <a:r>
              <a:rPr lang="vi-VN" sz="3200"/>
              <a:t>ư</a:t>
            </a:r>
            <a:r>
              <a:rPr lang="en-US" sz="3200"/>
              <a:t>ờng sẽ cho ra các kết quả sai lệch (những ng</a:t>
            </a:r>
            <a:r>
              <a:rPr lang="vi-VN" sz="3200"/>
              <a:t>ư</a:t>
            </a:r>
            <a:r>
              <a:rPr lang="en-US" sz="3200"/>
              <a:t>ời tình nguyện có thể có cùng một lý do tham gia)</a:t>
            </a:r>
          </a:p>
          <a:p>
            <a:pPr algn="just"/>
            <a:r>
              <a:rPr lang="en-US" sz="3200"/>
              <a:t>Hãy thử những ph</a:t>
            </a:r>
            <a:r>
              <a:rPr lang="vi-VN" sz="3200"/>
              <a:t>ư</a:t>
            </a:r>
            <a:r>
              <a:rPr lang="en-US" sz="3200"/>
              <a:t>ơng pháp lấy mẫu khác nhau để cho ra kết quả tốt</a:t>
            </a:r>
          </a:p>
        </p:txBody>
      </p:sp>
      <p:sp>
        <p:nvSpPr>
          <p:cNvPr id="4" name="Slide Number Placeholder 3">
            <a:extLst>
              <a:ext uri="{FF2B5EF4-FFF2-40B4-BE49-F238E27FC236}">
                <a16:creationId xmlns:a16="http://schemas.microsoft.com/office/drawing/2014/main" id="{E9057EE8-8D33-41A8-B133-96A61288A5FC}"/>
              </a:ext>
            </a:extLst>
          </p:cNvPr>
          <p:cNvSpPr>
            <a:spLocks noGrp="1"/>
          </p:cNvSpPr>
          <p:nvPr>
            <p:ph type="sldNum" sz="quarter" idx="12"/>
          </p:nvPr>
        </p:nvSpPr>
        <p:spPr/>
        <p:txBody>
          <a:bodyPr/>
          <a:lstStyle/>
          <a:p>
            <a:fld id="{5D28FFE6-A2F1-4243-9DB1-DFB06715F2C6}" type="slidenum">
              <a:rPr lang="en-US" smtClean="0"/>
              <a:pPr/>
              <a:t>16</a:t>
            </a:fld>
            <a:endParaRPr lang="en-US" dirty="0"/>
          </a:p>
        </p:txBody>
      </p:sp>
      <p:sp>
        <p:nvSpPr>
          <p:cNvPr id="5" name="Footer Placeholder 4">
            <a:extLst>
              <a:ext uri="{FF2B5EF4-FFF2-40B4-BE49-F238E27FC236}">
                <a16:creationId xmlns:a16="http://schemas.microsoft.com/office/drawing/2014/main" id="{E4D231A6-544C-43F9-B608-AF468317311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5653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lstStyle/>
          <a:p>
            <a:fld id="{DF28FB93-0A08-4E7D-8E63-9EFA29F1E093}" type="slidenum">
              <a:rPr lang="en-US" smtClean="0"/>
              <a:pPr/>
              <a:t>17</a:t>
            </a:fld>
            <a:endParaRPr lang="en-US" dirty="0"/>
          </a:p>
        </p:txBody>
      </p:sp>
      <p:sp>
        <p:nvSpPr>
          <p:cNvPr id="4" name="Footer Placeholder 3"/>
          <p:cNvSpPr>
            <a:spLocks noGrp="1"/>
          </p:cNvSpPr>
          <p:nvPr>
            <p:ph type="ftr" sz="quarter" idx="11"/>
          </p:nvPr>
        </p:nvSpPr>
        <p:spPr/>
        <p:txBody>
          <a:bodyPr/>
          <a:lstStyle/>
          <a:p>
            <a:endParaRPr lang="en-US" dirty="0"/>
          </a:p>
        </p:txBody>
      </p:sp>
      <p:pic>
        <p:nvPicPr>
          <p:cNvPr id="5" name="Picture 4"/>
          <p:cNvPicPr>
            <a:picLocks noChangeAspect="1"/>
          </p:cNvPicPr>
          <p:nvPr/>
        </p:nvPicPr>
        <p:blipFill>
          <a:blip r:embed="rId2"/>
          <a:stretch>
            <a:fillRect/>
          </a:stretch>
        </p:blipFill>
        <p:spPr>
          <a:xfrm>
            <a:off x="1600200" y="720482"/>
            <a:ext cx="6207902" cy="5680318"/>
          </a:xfrm>
          <a:prstGeom prst="rect">
            <a:avLst/>
          </a:prstGeom>
        </p:spPr>
      </p:pic>
    </p:spTree>
    <p:extLst>
      <p:ext uri="{BB962C8B-B14F-4D97-AF65-F5344CB8AC3E}">
        <p14:creationId xmlns:p14="http://schemas.microsoft.com/office/powerpoint/2010/main" val="16099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98BA-F820-484F-873A-264D1DEB8394}"/>
              </a:ext>
            </a:extLst>
          </p:cNvPr>
          <p:cNvSpPr>
            <a:spLocks noGrp="1"/>
          </p:cNvSpPr>
          <p:nvPr>
            <p:ph type="title"/>
          </p:nvPr>
        </p:nvSpPr>
        <p:spPr/>
        <p:txBody>
          <a:bodyPr>
            <a:normAutofit/>
          </a:bodyPr>
          <a:lstStyle/>
          <a:p>
            <a:r>
              <a:rPr lang="en-US" b="1">
                <a:solidFill>
                  <a:srgbClr val="00B050"/>
                </a:solidFill>
              </a:rPr>
              <a:t>PHÂN TÍCH – Trực quan hóa dữ liệu</a:t>
            </a:r>
            <a:endParaRPr lang="en-US" b="1"/>
          </a:p>
        </p:txBody>
      </p:sp>
      <p:sp>
        <p:nvSpPr>
          <p:cNvPr id="3" name="Content Placeholder 2">
            <a:extLst>
              <a:ext uri="{FF2B5EF4-FFF2-40B4-BE49-F238E27FC236}">
                <a16:creationId xmlns:a16="http://schemas.microsoft.com/office/drawing/2014/main" id="{98E3BA84-6BB1-477D-B5F4-9AA1AA7C9610}"/>
              </a:ext>
            </a:extLst>
          </p:cNvPr>
          <p:cNvSpPr>
            <a:spLocks noGrp="1"/>
          </p:cNvSpPr>
          <p:nvPr>
            <p:ph idx="1"/>
          </p:nvPr>
        </p:nvSpPr>
        <p:spPr>
          <a:xfrm>
            <a:off x="457200" y="1295400"/>
            <a:ext cx="4114800" cy="5045908"/>
          </a:xfrm>
        </p:spPr>
        <p:txBody>
          <a:bodyPr>
            <a:normAutofit/>
          </a:bodyPr>
          <a:lstStyle/>
          <a:p>
            <a:pPr algn="just"/>
            <a:r>
              <a:rPr lang="en-US" sz="3200" dirty="0" err="1"/>
              <a:t>Công</a:t>
            </a:r>
            <a:r>
              <a:rPr lang="en-US" sz="3200" dirty="0"/>
              <a:t> </a:t>
            </a:r>
            <a:r>
              <a:rPr lang="en-US" sz="3200" dirty="0" err="1"/>
              <a:t>việc</a:t>
            </a:r>
            <a:r>
              <a:rPr lang="en-US" sz="3200" dirty="0"/>
              <a:t> </a:t>
            </a:r>
            <a:r>
              <a:rPr lang="en-US" sz="3200" dirty="0" err="1"/>
              <a:t>phân</a:t>
            </a:r>
            <a:r>
              <a:rPr lang="en-US" sz="3200" dirty="0"/>
              <a:t> </a:t>
            </a:r>
            <a:r>
              <a:rPr lang="en-US" sz="3200" dirty="0" err="1"/>
              <a:t>tích</a:t>
            </a:r>
            <a:r>
              <a:rPr lang="en-US" sz="3200" dirty="0"/>
              <a:t> </a:t>
            </a:r>
            <a:r>
              <a:rPr lang="en-US" sz="3200" dirty="0" err="1"/>
              <a:t>nên</a:t>
            </a:r>
            <a:r>
              <a:rPr lang="en-US" sz="3200" dirty="0"/>
              <a:t> </a:t>
            </a:r>
            <a:r>
              <a:rPr lang="en-US" sz="3200" dirty="0" err="1"/>
              <a:t>bắt</a:t>
            </a:r>
            <a:r>
              <a:rPr lang="en-US" sz="3200" dirty="0"/>
              <a:t> </a:t>
            </a:r>
            <a:r>
              <a:rPr lang="en-US" sz="3200" dirty="0" err="1"/>
              <a:t>đầu</a:t>
            </a:r>
            <a:r>
              <a:rPr lang="en-US" sz="3200" dirty="0"/>
              <a:t> </a:t>
            </a:r>
            <a:r>
              <a:rPr lang="en-US" sz="3200" dirty="0" err="1"/>
              <a:t>bằng</a:t>
            </a:r>
            <a:r>
              <a:rPr lang="en-US" sz="3200" dirty="0"/>
              <a:t> </a:t>
            </a:r>
            <a:r>
              <a:rPr lang="en-US" sz="3200" dirty="0" err="1"/>
              <a:t>việc</a:t>
            </a:r>
            <a:r>
              <a:rPr lang="en-US" sz="3200" dirty="0"/>
              <a:t> </a:t>
            </a:r>
            <a:r>
              <a:rPr lang="en-US" sz="3200" dirty="0" err="1"/>
              <a:t>trực</a:t>
            </a:r>
            <a:r>
              <a:rPr lang="en-US" sz="3200" dirty="0"/>
              <a:t> </a:t>
            </a:r>
            <a:r>
              <a:rPr lang="en-US" sz="3200" dirty="0" err="1"/>
              <a:t>quan</a:t>
            </a:r>
            <a:r>
              <a:rPr lang="en-US" sz="3200" dirty="0"/>
              <a:t> </a:t>
            </a:r>
            <a:r>
              <a:rPr lang="en-US" sz="3200" dirty="0" err="1"/>
              <a:t>hóa</a:t>
            </a:r>
            <a:r>
              <a:rPr lang="en-US" sz="3200" dirty="0"/>
              <a:t> </a:t>
            </a:r>
            <a:r>
              <a:rPr lang="en-US" sz="3200" dirty="0" err="1"/>
              <a:t>dữ</a:t>
            </a:r>
            <a:r>
              <a:rPr lang="en-US" sz="3200" dirty="0"/>
              <a:t> </a:t>
            </a:r>
            <a:r>
              <a:rPr lang="en-US" sz="3200" dirty="0" err="1"/>
              <a:t>liệu</a:t>
            </a:r>
            <a:r>
              <a:rPr lang="en-US" sz="3200" dirty="0"/>
              <a:t> </a:t>
            </a:r>
            <a:r>
              <a:rPr lang="en-US" sz="3200" dirty="0" err="1"/>
              <a:t>bằng</a:t>
            </a:r>
            <a:r>
              <a:rPr lang="en-US" sz="3200" dirty="0"/>
              <a:t> </a:t>
            </a:r>
            <a:r>
              <a:rPr lang="en-US" sz="3200" dirty="0" err="1"/>
              <a:t>cách</a:t>
            </a:r>
            <a:r>
              <a:rPr lang="en-US" sz="3200" dirty="0"/>
              <a:t> </a:t>
            </a:r>
            <a:r>
              <a:rPr lang="en-US" sz="3200" dirty="0" err="1"/>
              <a:t>sử</a:t>
            </a:r>
            <a:r>
              <a:rPr lang="en-US" sz="3200" dirty="0"/>
              <a:t> </a:t>
            </a:r>
            <a:r>
              <a:rPr lang="en-US" sz="3200" dirty="0" err="1"/>
              <a:t>dụng</a:t>
            </a:r>
            <a:r>
              <a:rPr lang="en-US" sz="3200" dirty="0"/>
              <a:t> </a:t>
            </a:r>
            <a:r>
              <a:rPr lang="en-US" sz="3200" dirty="0" err="1"/>
              <a:t>các</a:t>
            </a:r>
            <a:r>
              <a:rPr lang="en-US" sz="3200" dirty="0"/>
              <a:t> </a:t>
            </a:r>
            <a:r>
              <a:rPr lang="en-US" sz="3200" dirty="0" err="1"/>
              <a:t>biểu</a:t>
            </a:r>
            <a:r>
              <a:rPr lang="en-US" sz="3200" dirty="0"/>
              <a:t> </a:t>
            </a:r>
            <a:r>
              <a:rPr lang="en-US" sz="3200" dirty="0" err="1"/>
              <a:t>đồ</a:t>
            </a:r>
            <a:r>
              <a:rPr lang="en-US" sz="3200" dirty="0"/>
              <a:t> </a:t>
            </a:r>
            <a:r>
              <a:rPr lang="en-US" sz="3200" dirty="0" err="1"/>
              <a:t>thích</a:t>
            </a:r>
            <a:r>
              <a:rPr lang="en-US" sz="3200" dirty="0"/>
              <a:t> </a:t>
            </a:r>
            <a:r>
              <a:rPr lang="en-US" sz="3200" dirty="0" err="1"/>
              <a:t>hợp</a:t>
            </a:r>
            <a:r>
              <a:rPr lang="en-US" sz="3200" dirty="0"/>
              <a:t>.</a:t>
            </a:r>
          </a:p>
          <a:p>
            <a:pPr algn="just"/>
            <a:r>
              <a:rPr lang="en-US" sz="3200" dirty="0" err="1"/>
              <a:t>Trực</a:t>
            </a:r>
            <a:r>
              <a:rPr lang="en-US" sz="3200" dirty="0"/>
              <a:t> </a:t>
            </a:r>
            <a:r>
              <a:rPr lang="en-US" sz="3200" dirty="0" err="1"/>
              <a:t>quan</a:t>
            </a:r>
            <a:r>
              <a:rPr lang="en-US" sz="3200" dirty="0"/>
              <a:t> </a:t>
            </a:r>
            <a:r>
              <a:rPr lang="en-US" sz="3200" dirty="0" err="1"/>
              <a:t>hóa</a:t>
            </a:r>
            <a:r>
              <a:rPr lang="en-US" sz="3200" dirty="0"/>
              <a:t>, </a:t>
            </a:r>
            <a:r>
              <a:rPr lang="en-US" sz="3200" dirty="0" err="1"/>
              <a:t>giúp</a:t>
            </a:r>
            <a:r>
              <a:rPr lang="en-US" sz="3200" dirty="0"/>
              <a:t> </a:t>
            </a:r>
            <a:r>
              <a:rPr lang="en-US" sz="3200" dirty="0" err="1"/>
              <a:t>ng</a:t>
            </a:r>
            <a:r>
              <a:rPr lang="vi-VN" sz="3200" dirty="0"/>
              <a:t>ư</a:t>
            </a:r>
            <a:r>
              <a:rPr lang="en-US" sz="3200" dirty="0" err="1"/>
              <a:t>ời</a:t>
            </a:r>
            <a:r>
              <a:rPr lang="en-US" sz="3200" dirty="0"/>
              <a:t> </a:t>
            </a:r>
            <a:r>
              <a:rPr lang="en-US" sz="3200" dirty="0" err="1"/>
              <a:t>phân</a:t>
            </a:r>
            <a:r>
              <a:rPr lang="en-US" sz="3200" dirty="0"/>
              <a:t> </a:t>
            </a:r>
            <a:r>
              <a:rPr lang="en-US" sz="3200" dirty="0" err="1"/>
              <a:t>tích</a:t>
            </a:r>
            <a:r>
              <a:rPr lang="en-US" sz="3200" dirty="0"/>
              <a:t> </a:t>
            </a:r>
            <a:r>
              <a:rPr lang="en-US" sz="3200" dirty="0" err="1"/>
              <a:t>có</a:t>
            </a:r>
            <a:r>
              <a:rPr lang="en-US" sz="3200" dirty="0"/>
              <a:t> </a:t>
            </a:r>
            <a:r>
              <a:rPr lang="en-US" sz="3200" dirty="0" err="1"/>
              <a:t>cái</a:t>
            </a:r>
            <a:r>
              <a:rPr lang="en-US" sz="3200" dirty="0"/>
              <a:t> </a:t>
            </a:r>
            <a:r>
              <a:rPr lang="en-US" sz="3200" dirty="0" err="1"/>
              <a:t>nhìn</a:t>
            </a:r>
            <a:r>
              <a:rPr lang="en-US" sz="3200" dirty="0"/>
              <a:t> ban </a:t>
            </a:r>
            <a:r>
              <a:rPr lang="en-US" sz="3200" dirty="0" err="1"/>
              <a:t>đầu</a:t>
            </a:r>
            <a:r>
              <a:rPr lang="en-US" sz="3200" dirty="0"/>
              <a:t> </a:t>
            </a:r>
            <a:r>
              <a:rPr lang="en-US" sz="3200" dirty="0" err="1"/>
              <a:t>cũng</a:t>
            </a:r>
            <a:r>
              <a:rPr lang="en-US" sz="3200" dirty="0"/>
              <a:t> </a:t>
            </a:r>
            <a:r>
              <a:rPr lang="en-US" sz="3200" dirty="0" err="1"/>
              <a:t>nh</a:t>
            </a:r>
            <a:r>
              <a:rPr lang="vi-VN" sz="3200" dirty="0"/>
              <a:t>ư</a:t>
            </a:r>
            <a:r>
              <a:rPr lang="en-US" sz="3200" dirty="0"/>
              <a:t> </a:t>
            </a:r>
            <a:r>
              <a:rPr lang="en-US" sz="3200" dirty="0" err="1"/>
              <a:t>cảm</a:t>
            </a:r>
            <a:r>
              <a:rPr lang="en-US" sz="3200" dirty="0"/>
              <a:t> </a:t>
            </a:r>
            <a:r>
              <a:rPr lang="en-US" sz="3200" dirty="0" err="1"/>
              <a:t>giác</a:t>
            </a:r>
            <a:r>
              <a:rPr lang="en-US" sz="3200" dirty="0"/>
              <a:t> </a:t>
            </a:r>
            <a:r>
              <a:rPr lang="en-US" sz="3200" dirty="0" err="1"/>
              <a:t>về</a:t>
            </a:r>
            <a:r>
              <a:rPr lang="en-US" sz="3200" dirty="0"/>
              <a:t> </a:t>
            </a:r>
            <a:r>
              <a:rPr lang="en-US" sz="3200" dirty="0" err="1"/>
              <a:t>dữ</a:t>
            </a:r>
            <a:r>
              <a:rPr lang="en-US" sz="3200" dirty="0"/>
              <a:t> </a:t>
            </a:r>
            <a:r>
              <a:rPr lang="en-US" sz="3200" dirty="0" err="1"/>
              <a:t>liệu</a:t>
            </a:r>
            <a:r>
              <a:rPr lang="en-US" sz="3200" dirty="0"/>
              <a:t>.</a:t>
            </a:r>
          </a:p>
        </p:txBody>
      </p:sp>
      <p:sp>
        <p:nvSpPr>
          <p:cNvPr id="4" name="Slide Number Placeholder 3">
            <a:extLst>
              <a:ext uri="{FF2B5EF4-FFF2-40B4-BE49-F238E27FC236}">
                <a16:creationId xmlns:a16="http://schemas.microsoft.com/office/drawing/2014/main" id="{53A4C597-14DC-4947-A593-D215F384011B}"/>
              </a:ext>
            </a:extLst>
          </p:cNvPr>
          <p:cNvSpPr>
            <a:spLocks noGrp="1"/>
          </p:cNvSpPr>
          <p:nvPr>
            <p:ph type="sldNum" sz="quarter" idx="12"/>
          </p:nvPr>
        </p:nvSpPr>
        <p:spPr/>
        <p:txBody>
          <a:bodyPr/>
          <a:lstStyle/>
          <a:p>
            <a:fld id="{5D28FFE6-A2F1-4243-9DB1-DFB06715F2C6}" type="slidenum">
              <a:rPr lang="en-US" smtClean="0"/>
              <a:pPr/>
              <a:t>18</a:t>
            </a:fld>
            <a:endParaRPr lang="en-US" dirty="0"/>
          </a:p>
        </p:txBody>
      </p:sp>
      <p:sp>
        <p:nvSpPr>
          <p:cNvPr id="5" name="Footer Placeholder 4">
            <a:extLst>
              <a:ext uri="{FF2B5EF4-FFF2-40B4-BE49-F238E27FC236}">
                <a16:creationId xmlns:a16="http://schemas.microsoft.com/office/drawing/2014/main" id="{33161BE2-9E90-46B2-AE81-FAFE1C91DDBE}"/>
              </a:ext>
            </a:extLst>
          </p:cNvPr>
          <p:cNvSpPr>
            <a:spLocks noGrp="1"/>
          </p:cNvSpPr>
          <p:nvPr>
            <p:ph type="ftr" sz="quarter" idx="11"/>
          </p:nvPr>
        </p:nvSpPr>
        <p:spPr/>
        <p:txBody>
          <a:bodyPr/>
          <a:lstStyle/>
          <a:p>
            <a:endParaRPr lang="en-US" dirty="0"/>
          </a:p>
        </p:txBody>
      </p:sp>
      <p:pic>
        <p:nvPicPr>
          <p:cNvPr id="6" name="Picture 5"/>
          <p:cNvPicPr>
            <a:picLocks noChangeAspect="1"/>
          </p:cNvPicPr>
          <p:nvPr/>
        </p:nvPicPr>
        <p:blipFill rotWithShape="1">
          <a:blip r:embed="rId3"/>
          <a:srcRect l="30519" t="17870"/>
          <a:stretch/>
        </p:blipFill>
        <p:spPr>
          <a:xfrm>
            <a:off x="4876800" y="1219200"/>
            <a:ext cx="4096115" cy="4761535"/>
          </a:xfrm>
          <a:prstGeom prst="rect">
            <a:avLst/>
          </a:prstGeom>
        </p:spPr>
      </p:pic>
    </p:spTree>
    <p:extLst>
      <p:ext uri="{BB962C8B-B14F-4D97-AF65-F5344CB8AC3E}">
        <p14:creationId xmlns:p14="http://schemas.microsoft.com/office/powerpoint/2010/main" val="48974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4E81-3216-4171-B373-5E713753DAA9}"/>
              </a:ext>
            </a:extLst>
          </p:cNvPr>
          <p:cNvSpPr>
            <a:spLocks noGrp="1"/>
          </p:cNvSpPr>
          <p:nvPr>
            <p:ph type="title"/>
          </p:nvPr>
        </p:nvSpPr>
        <p:spPr>
          <a:xfrm>
            <a:off x="228600" y="609600"/>
            <a:ext cx="8915400" cy="933080"/>
          </a:xfrm>
        </p:spPr>
        <p:txBody>
          <a:bodyPr>
            <a:noAutofit/>
          </a:bodyPr>
          <a:lstStyle/>
          <a:p>
            <a:r>
              <a:rPr lang="en-US" b="1">
                <a:solidFill>
                  <a:srgbClr val="00B050"/>
                </a:solidFill>
              </a:rPr>
              <a:t>PHÂN TÍCH </a:t>
            </a:r>
            <a:r>
              <a:rPr lang="en-US">
                <a:solidFill>
                  <a:srgbClr val="00B050"/>
                </a:solidFill>
              </a:rPr>
              <a:t>– Áp dụng các ph</a:t>
            </a:r>
            <a:r>
              <a:rPr lang="vi-VN">
                <a:solidFill>
                  <a:srgbClr val="00B050"/>
                </a:solidFill>
              </a:rPr>
              <a:t>ư</a:t>
            </a:r>
            <a:r>
              <a:rPr lang="en-US">
                <a:solidFill>
                  <a:srgbClr val="00B050"/>
                </a:solidFill>
              </a:rPr>
              <a:t>ơng pháp thống kê</a:t>
            </a:r>
            <a:endParaRPr lang="en-US"/>
          </a:p>
        </p:txBody>
      </p:sp>
      <p:sp>
        <p:nvSpPr>
          <p:cNvPr id="3" name="Content Placeholder 2">
            <a:extLst>
              <a:ext uri="{FF2B5EF4-FFF2-40B4-BE49-F238E27FC236}">
                <a16:creationId xmlns:a16="http://schemas.microsoft.com/office/drawing/2014/main" id="{54D81BE8-9588-4D80-90EE-4BD847042194}"/>
              </a:ext>
            </a:extLst>
          </p:cNvPr>
          <p:cNvSpPr>
            <a:spLocks noGrp="1"/>
          </p:cNvSpPr>
          <p:nvPr>
            <p:ph idx="1"/>
          </p:nvPr>
        </p:nvSpPr>
        <p:spPr>
          <a:xfrm>
            <a:off x="304800" y="1447800"/>
            <a:ext cx="8427174" cy="4893508"/>
          </a:xfrm>
        </p:spPr>
        <p:txBody>
          <a:bodyPr>
            <a:normAutofit/>
          </a:bodyPr>
          <a:lstStyle/>
          <a:p>
            <a:pPr algn="just"/>
            <a:r>
              <a:rPr lang="en-US" sz="3200" dirty="0" err="1"/>
              <a:t>Trong</a:t>
            </a:r>
            <a:r>
              <a:rPr lang="en-US" sz="3200" dirty="0"/>
              <a:t> </a:t>
            </a:r>
            <a:r>
              <a:rPr lang="en-US" sz="3200" dirty="0" err="1"/>
              <a:t>nội</a:t>
            </a:r>
            <a:r>
              <a:rPr lang="en-US" sz="3200" dirty="0"/>
              <a:t> dung </a:t>
            </a:r>
            <a:r>
              <a:rPr lang="en-US" sz="3200" dirty="0" err="1"/>
              <a:t>những</a:t>
            </a:r>
            <a:r>
              <a:rPr lang="en-US" sz="3200" dirty="0"/>
              <a:t> </a:t>
            </a:r>
            <a:r>
              <a:rPr lang="en-US" sz="3200" dirty="0" err="1"/>
              <a:t>ch</a:t>
            </a:r>
            <a:r>
              <a:rPr lang="vi-VN" sz="3200" dirty="0"/>
              <a:t>ư</a:t>
            </a:r>
            <a:r>
              <a:rPr lang="en-US" sz="3200" dirty="0" err="1"/>
              <a:t>ơng</a:t>
            </a:r>
            <a:r>
              <a:rPr lang="en-US" sz="3200" dirty="0"/>
              <a:t> </a:t>
            </a:r>
            <a:r>
              <a:rPr lang="en-US" sz="3200" dirty="0" err="1"/>
              <a:t>sau</a:t>
            </a:r>
            <a:r>
              <a:rPr lang="en-US" sz="3200" dirty="0"/>
              <a:t>, </a:t>
            </a:r>
            <a:r>
              <a:rPr lang="en-US" sz="3200" dirty="0" err="1"/>
              <a:t>chúng</a:t>
            </a:r>
            <a:r>
              <a:rPr lang="en-US" sz="3200" dirty="0"/>
              <a:t> ta </a:t>
            </a:r>
            <a:r>
              <a:rPr lang="en-US" sz="3200" dirty="0" err="1"/>
              <a:t>sẽ</a:t>
            </a:r>
            <a:r>
              <a:rPr lang="en-US" sz="3200" dirty="0"/>
              <a:t> </a:t>
            </a:r>
            <a:r>
              <a:rPr lang="en-US" sz="3200" dirty="0" err="1"/>
              <a:t>thảo</a:t>
            </a:r>
            <a:r>
              <a:rPr lang="en-US" sz="3200" dirty="0"/>
              <a:t> </a:t>
            </a:r>
            <a:r>
              <a:rPr lang="en-US" sz="3200" dirty="0" err="1"/>
              <a:t>luận</a:t>
            </a:r>
            <a:r>
              <a:rPr lang="en-US" sz="3200" dirty="0"/>
              <a:t> </a:t>
            </a:r>
            <a:r>
              <a:rPr lang="en-US" sz="3200" dirty="0" err="1"/>
              <a:t>về</a:t>
            </a:r>
            <a:r>
              <a:rPr lang="en-US" sz="3200" dirty="0"/>
              <a:t> </a:t>
            </a:r>
            <a:r>
              <a:rPr lang="en-US" sz="3200" dirty="0" err="1"/>
              <a:t>các</a:t>
            </a:r>
            <a:r>
              <a:rPr lang="en-US" sz="3200" dirty="0"/>
              <a:t> </a:t>
            </a:r>
            <a:r>
              <a:rPr lang="en-US" sz="3200" dirty="0" err="1"/>
              <a:t>ph</a:t>
            </a:r>
            <a:r>
              <a:rPr lang="vi-VN" sz="3200" dirty="0"/>
              <a:t>ư</a:t>
            </a:r>
            <a:r>
              <a:rPr lang="en-US" sz="3200" dirty="0" err="1"/>
              <a:t>ơng</a:t>
            </a:r>
            <a:r>
              <a:rPr lang="en-US" sz="3200" dirty="0"/>
              <a:t> </a:t>
            </a:r>
            <a:r>
              <a:rPr lang="en-US" sz="3200" dirty="0" err="1"/>
              <a:t>pháp</a:t>
            </a:r>
            <a:r>
              <a:rPr lang="en-US" sz="3200" dirty="0"/>
              <a:t> </a:t>
            </a:r>
            <a:r>
              <a:rPr lang="en-US" sz="3200" dirty="0" err="1"/>
              <a:t>thống</a:t>
            </a:r>
            <a:r>
              <a:rPr lang="en-US" sz="3200" dirty="0"/>
              <a:t> </a:t>
            </a:r>
            <a:r>
              <a:rPr lang="en-US" sz="3200" dirty="0" err="1"/>
              <a:t>kê</a:t>
            </a:r>
            <a:r>
              <a:rPr lang="en-US" sz="3200" dirty="0"/>
              <a:t> </a:t>
            </a:r>
            <a:r>
              <a:rPr lang="en-US" sz="3200" dirty="0" err="1"/>
              <a:t>đ</a:t>
            </a:r>
            <a:r>
              <a:rPr lang="vi-VN" sz="3200" dirty="0"/>
              <a:t>ư</a:t>
            </a:r>
            <a:r>
              <a:rPr lang="en-US" sz="3200" dirty="0" err="1"/>
              <a:t>ợc</a:t>
            </a:r>
            <a:r>
              <a:rPr lang="en-US" sz="3200" dirty="0"/>
              <a:t> </a:t>
            </a:r>
            <a:r>
              <a:rPr lang="en-US" sz="3200" dirty="0" err="1"/>
              <a:t>dùng</a:t>
            </a:r>
            <a:r>
              <a:rPr lang="en-US" sz="3200" dirty="0"/>
              <a:t> </a:t>
            </a:r>
            <a:r>
              <a:rPr lang="en-US" sz="3200" dirty="0" err="1"/>
              <a:t>để</a:t>
            </a:r>
            <a:r>
              <a:rPr lang="en-US" sz="3200" dirty="0"/>
              <a:t> </a:t>
            </a:r>
            <a:r>
              <a:rPr lang="en-US" sz="3200" dirty="0" err="1"/>
              <a:t>phân</a:t>
            </a:r>
            <a:r>
              <a:rPr lang="en-US" sz="3200" dirty="0"/>
              <a:t> </a:t>
            </a:r>
            <a:r>
              <a:rPr lang="en-US" sz="3200" dirty="0" err="1"/>
              <a:t>tích</a:t>
            </a:r>
            <a:r>
              <a:rPr lang="en-US" sz="3200" dirty="0"/>
              <a:t>.</a:t>
            </a:r>
          </a:p>
          <a:p>
            <a:pPr algn="just"/>
            <a:r>
              <a:rPr lang="en-US" sz="3200" dirty="0" err="1"/>
              <a:t>Hiện</a:t>
            </a:r>
            <a:r>
              <a:rPr lang="en-US" sz="3200" dirty="0"/>
              <a:t> nay, </a:t>
            </a:r>
            <a:r>
              <a:rPr lang="en-US" sz="3200" i="1" dirty="0" err="1"/>
              <a:t>với</a:t>
            </a:r>
            <a:r>
              <a:rPr lang="en-US" sz="3200" i="1" dirty="0"/>
              <a:t> </a:t>
            </a:r>
            <a:r>
              <a:rPr lang="en-US" sz="3200" i="1" dirty="0" err="1"/>
              <a:t>công</a:t>
            </a:r>
            <a:r>
              <a:rPr lang="en-US" sz="3200" i="1" dirty="0"/>
              <a:t> </a:t>
            </a:r>
            <a:r>
              <a:rPr lang="en-US" sz="3200" i="1" dirty="0" err="1"/>
              <a:t>nghệ</a:t>
            </a:r>
            <a:r>
              <a:rPr lang="en-US" sz="3200" i="1" dirty="0"/>
              <a:t> </a:t>
            </a:r>
            <a:r>
              <a:rPr lang="en-US" sz="3200" i="1" dirty="0" err="1"/>
              <a:t>và</a:t>
            </a:r>
            <a:r>
              <a:rPr lang="en-US" sz="3200" i="1" dirty="0"/>
              <a:t> </a:t>
            </a:r>
            <a:r>
              <a:rPr lang="en-US" sz="3200" i="1" dirty="0" err="1"/>
              <a:t>máy</a:t>
            </a:r>
            <a:r>
              <a:rPr lang="en-US" sz="3200" i="1" dirty="0"/>
              <a:t> </a:t>
            </a:r>
            <a:r>
              <a:rPr lang="en-US" sz="3200" i="1" dirty="0" err="1"/>
              <a:t>tính</a:t>
            </a:r>
            <a:r>
              <a:rPr lang="en-US" sz="3200" i="1" dirty="0"/>
              <a:t> </a:t>
            </a:r>
            <a:r>
              <a:rPr lang="en-US" sz="3200" i="1" dirty="0" err="1"/>
              <a:t>chúng</a:t>
            </a:r>
            <a:r>
              <a:rPr lang="en-US" sz="3200" i="1" dirty="0"/>
              <a:t> ta </a:t>
            </a:r>
            <a:r>
              <a:rPr lang="en-US" sz="3200" i="1" dirty="0" err="1"/>
              <a:t>có</a:t>
            </a:r>
            <a:r>
              <a:rPr lang="en-US" sz="3200" i="1" dirty="0"/>
              <a:t> </a:t>
            </a:r>
            <a:r>
              <a:rPr lang="en-US" sz="3200" i="1" dirty="0" err="1"/>
              <a:t>thể</a:t>
            </a:r>
            <a:r>
              <a:rPr lang="en-US" sz="3200" i="1" dirty="0"/>
              <a:t> </a:t>
            </a:r>
            <a:r>
              <a:rPr lang="en-US" sz="3200" i="1" dirty="0" err="1"/>
              <a:t>thực</a:t>
            </a:r>
            <a:r>
              <a:rPr lang="en-US" sz="3200" i="1" dirty="0"/>
              <a:t> </a:t>
            </a:r>
            <a:r>
              <a:rPr lang="en-US" sz="3200" i="1" dirty="0" err="1"/>
              <a:t>hiện</a:t>
            </a:r>
            <a:r>
              <a:rPr lang="en-US" sz="3200" i="1" dirty="0"/>
              <a:t> </a:t>
            </a:r>
            <a:r>
              <a:rPr lang="en-US" sz="3200" i="1" dirty="0" err="1"/>
              <a:t>việc</a:t>
            </a:r>
            <a:r>
              <a:rPr lang="en-US" sz="3200" i="1" dirty="0"/>
              <a:t> </a:t>
            </a:r>
            <a:r>
              <a:rPr lang="en-US" sz="3200" i="1" dirty="0" err="1"/>
              <a:t>phân</a:t>
            </a:r>
            <a:r>
              <a:rPr lang="en-US" sz="3200" i="1" dirty="0"/>
              <a:t> </a:t>
            </a:r>
            <a:r>
              <a:rPr lang="en-US" sz="3200" i="1" dirty="0" err="1"/>
              <a:t>tích</a:t>
            </a:r>
            <a:r>
              <a:rPr lang="en-US" sz="3200" i="1" dirty="0"/>
              <a:t> </a:t>
            </a:r>
            <a:r>
              <a:rPr lang="en-US" sz="3200" i="1" dirty="0" err="1"/>
              <a:t>mà</a:t>
            </a:r>
            <a:r>
              <a:rPr lang="en-US" sz="3200" i="1" dirty="0"/>
              <a:t> </a:t>
            </a:r>
            <a:r>
              <a:rPr lang="en-US" sz="3200" i="1" dirty="0" err="1"/>
              <a:t>không</a:t>
            </a:r>
            <a:r>
              <a:rPr lang="en-US" sz="3200" i="1" dirty="0"/>
              <a:t> </a:t>
            </a:r>
            <a:r>
              <a:rPr lang="en-US" sz="3200" i="1" dirty="0" err="1"/>
              <a:t>cần</a:t>
            </a:r>
            <a:r>
              <a:rPr lang="en-US" sz="3200" i="1" dirty="0"/>
              <a:t> </a:t>
            </a:r>
            <a:r>
              <a:rPr lang="en-US" sz="3200" i="1" dirty="0" err="1"/>
              <a:t>đến</a:t>
            </a:r>
            <a:r>
              <a:rPr lang="en-US" sz="3200" i="1" dirty="0"/>
              <a:t> </a:t>
            </a:r>
            <a:r>
              <a:rPr lang="en-US" sz="3200" i="1" dirty="0" err="1"/>
              <a:t>kỹ</a:t>
            </a:r>
            <a:r>
              <a:rPr lang="en-US" sz="3200" i="1" dirty="0"/>
              <a:t> </a:t>
            </a:r>
            <a:r>
              <a:rPr lang="en-US" sz="3200" i="1" dirty="0" err="1"/>
              <a:t>năng</a:t>
            </a:r>
            <a:r>
              <a:rPr lang="en-US" sz="3200" i="1" dirty="0"/>
              <a:t> </a:t>
            </a:r>
            <a:r>
              <a:rPr lang="en-US" sz="3200" i="1" dirty="0" err="1"/>
              <a:t>tính</a:t>
            </a:r>
            <a:r>
              <a:rPr lang="en-US" sz="3200" i="1" dirty="0"/>
              <a:t> </a:t>
            </a:r>
            <a:r>
              <a:rPr lang="en-US" sz="3200" i="1" dirty="0" err="1"/>
              <a:t>toán</a:t>
            </a:r>
            <a:r>
              <a:rPr lang="en-US" sz="3200" i="1" dirty="0"/>
              <a:t> </a:t>
            </a:r>
            <a:r>
              <a:rPr lang="en-US" sz="3200" i="1" dirty="0" err="1"/>
              <a:t>quá</a:t>
            </a:r>
            <a:r>
              <a:rPr lang="en-US" sz="3200" i="1" dirty="0"/>
              <a:t> </a:t>
            </a:r>
            <a:r>
              <a:rPr lang="en-US" sz="3200" i="1" dirty="0" err="1"/>
              <a:t>nhiều</a:t>
            </a:r>
            <a:r>
              <a:rPr lang="en-US" sz="3200" dirty="0"/>
              <a:t>; </a:t>
            </a:r>
            <a:r>
              <a:rPr lang="en-US" sz="3200" dirty="0" err="1"/>
              <a:t>tuy</a:t>
            </a:r>
            <a:r>
              <a:rPr lang="en-US" sz="3200" dirty="0"/>
              <a:t> </a:t>
            </a:r>
            <a:r>
              <a:rPr lang="en-US" sz="3200" dirty="0" err="1"/>
              <a:t>nhiên</a:t>
            </a:r>
            <a:r>
              <a:rPr lang="en-US" sz="3200" dirty="0"/>
              <a:t> </a:t>
            </a:r>
            <a:r>
              <a:rPr lang="en-US" sz="3200" dirty="0" err="1"/>
              <a:t>để</a:t>
            </a:r>
            <a:r>
              <a:rPr lang="en-US" sz="3200" dirty="0"/>
              <a:t> </a:t>
            </a:r>
            <a:r>
              <a:rPr lang="en-US" sz="3200" dirty="0" err="1"/>
              <a:t>sử</a:t>
            </a:r>
            <a:r>
              <a:rPr lang="en-US" sz="3200" dirty="0"/>
              <a:t> </a:t>
            </a:r>
            <a:r>
              <a:rPr lang="en-US" sz="3200" dirty="0" err="1"/>
              <a:t>dụng</a:t>
            </a:r>
            <a:r>
              <a:rPr lang="en-US" sz="3200" dirty="0"/>
              <a:t> </a:t>
            </a:r>
            <a:r>
              <a:rPr lang="en-US" sz="3200" dirty="0" err="1"/>
              <a:t>đ</a:t>
            </a:r>
            <a:r>
              <a:rPr lang="vi-VN" sz="3200" dirty="0"/>
              <a:t>ư</a:t>
            </a:r>
            <a:r>
              <a:rPr lang="en-US" sz="3200" dirty="0" err="1"/>
              <a:t>ợc</a:t>
            </a:r>
            <a:r>
              <a:rPr lang="en-US" sz="3200" dirty="0"/>
              <a:t> </a:t>
            </a:r>
            <a:r>
              <a:rPr lang="en-US" sz="3200" dirty="0" err="1"/>
              <a:t>các</a:t>
            </a:r>
            <a:r>
              <a:rPr lang="en-US" sz="3200" dirty="0"/>
              <a:t> </a:t>
            </a:r>
            <a:r>
              <a:rPr lang="en-US" sz="3200" dirty="0" err="1"/>
              <a:t>công</a:t>
            </a:r>
            <a:r>
              <a:rPr lang="en-US" sz="3200" dirty="0"/>
              <a:t> </a:t>
            </a:r>
            <a:r>
              <a:rPr lang="en-US" sz="3200" dirty="0" err="1"/>
              <a:t>nghệ</a:t>
            </a:r>
            <a:r>
              <a:rPr lang="en-US" sz="3200" dirty="0"/>
              <a:t> </a:t>
            </a:r>
            <a:r>
              <a:rPr lang="en-US" sz="3200" dirty="0" err="1"/>
              <a:t>trên</a:t>
            </a:r>
            <a:r>
              <a:rPr lang="en-US" sz="3200" dirty="0"/>
              <a:t>, </a:t>
            </a:r>
            <a:r>
              <a:rPr lang="en-US" sz="3200" dirty="0" err="1"/>
              <a:t>chúng</a:t>
            </a:r>
            <a:r>
              <a:rPr lang="en-US" sz="3200" dirty="0"/>
              <a:t> ta </a:t>
            </a:r>
            <a:r>
              <a:rPr lang="en-US" sz="3200" dirty="0" err="1"/>
              <a:t>phải</a:t>
            </a:r>
            <a:r>
              <a:rPr lang="en-US" sz="3200" dirty="0"/>
              <a:t> </a:t>
            </a:r>
            <a:r>
              <a:rPr lang="en-US" sz="3200" dirty="0" err="1"/>
              <a:t>làm</a:t>
            </a:r>
            <a:r>
              <a:rPr lang="en-US" sz="3200" dirty="0"/>
              <a:t> </a:t>
            </a:r>
            <a:r>
              <a:rPr lang="en-US" sz="3200" dirty="0" err="1"/>
              <a:t>quen</a:t>
            </a:r>
            <a:r>
              <a:rPr lang="en-US" sz="3200" dirty="0"/>
              <a:t> </a:t>
            </a:r>
            <a:r>
              <a:rPr lang="en-US" sz="3200" dirty="0" err="1"/>
              <a:t>với</a:t>
            </a:r>
            <a:r>
              <a:rPr lang="en-US" sz="3200" dirty="0"/>
              <a:t> </a:t>
            </a:r>
            <a:r>
              <a:rPr lang="en-US" sz="3200" dirty="0" err="1"/>
              <a:t>các</a:t>
            </a:r>
            <a:r>
              <a:rPr lang="en-US" sz="3200" dirty="0"/>
              <a:t> </a:t>
            </a:r>
            <a:r>
              <a:rPr lang="en-US" sz="3200" dirty="0" err="1"/>
              <a:t>khái</a:t>
            </a:r>
            <a:r>
              <a:rPr lang="en-US" sz="3200" dirty="0"/>
              <a:t> </a:t>
            </a:r>
            <a:r>
              <a:rPr lang="en-US" sz="3200" dirty="0" err="1"/>
              <a:t>niệm</a:t>
            </a:r>
            <a:r>
              <a:rPr lang="en-US" sz="3200" dirty="0"/>
              <a:t> </a:t>
            </a:r>
            <a:r>
              <a:rPr lang="en-US" sz="3200" dirty="0" err="1"/>
              <a:t>cũng</a:t>
            </a:r>
            <a:r>
              <a:rPr lang="en-US" sz="3200" dirty="0"/>
              <a:t> </a:t>
            </a:r>
            <a:r>
              <a:rPr lang="en-US" sz="3200" dirty="0" err="1"/>
              <a:t>nh</a:t>
            </a:r>
            <a:r>
              <a:rPr lang="vi-VN" sz="3200" dirty="0"/>
              <a:t>ư</a:t>
            </a:r>
            <a:r>
              <a:rPr lang="en-US" sz="3200" dirty="0"/>
              <a:t> </a:t>
            </a:r>
            <a:r>
              <a:rPr lang="en-US" sz="3200" dirty="0" err="1"/>
              <a:t>những</a:t>
            </a:r>
            <a:r>
              <a:rPr lang="en-US" sz="3200" dirty="0"/>
              <a:t> </a:t>
            </a:r>
            <a:r>
              <a:rPr lang="en-US" sz="3200" dirty="0" err="1"/>
              <a:t>ph</a:t>
            </a:r>
            <a:r>
              <a:rPr lang="vi-VN" sz="3200" dirty="0"/>
              <a:t>ư</a:t>
            </a:r>
            <a:r>
              <a:rPr lang="en-US" sz="3200" dirty="0" err="1"/>
              <a:t>ơng</a:t>
            </a:r>
            <a:r>
              <a:rPr lang="en-US" sz="3200" dirty="0"/>
              <a:t> </a:t>
            </a:r>
            <a:r>
              <a:rPr lang="en-US" sz="3200" dirty="0" err="1"/>
              <a:t>pháp</a:t>
            </a:r>
            <a:r>
              <a:rPr lang="en-US" sz="3200" dirty="0"/>
              <a:t> </a:t>
            </a:r>
            <a:r>
              <a:rPr lang="en-US" sz="3200" dirty="0" err="1"/>
              <a:t>thống</a:t>
            </a:r>
            <a:r>
              <a:rPr lang="en-US" sz="3200" dirty="0"/>
              <a:t> </a:t>
            </a:r>
            <a:r>
              <a:rPr lang="en-US" sz="3200" dirty="0" err="1"/>
              <a:t>kê</a:t>
            </a:r>
            <a:r>
              <a:rPr lang="en-US" sz="3200" dirty="0"/>
              <a:t> </a:t>
            </a:r>
            <a:r>
              <a:rPr lang="en-US" sz="3200" dirty="0" err="1"/>
              <a:t>căn</a:t>
            </a:r>
            <a:r>
              <a:rPr lang="en-US" sz="3200" dirty="0"/>
              <a:t> </a:t>
            </a:r>
            <a:r>
              <a:rPr lang="en-US" sz="3200" dirty="0" err="1"/>
              <a:t>bản</a:t>
            </a:r>
            <a:r>
              <a:rPr lang="en-US" sz="3200" dirty="0"/>
              <a:t>.</a:t>
            </a:r>
          </a:p>
        </p:txBody>
      </p:sp>
      <p:sp>
        <p:nvSpPr>
          <p:cNvPr id="4" name="Slide Number Placeholder 3">
            <a:extLst>
              <a:ext uri="{FF2B5EF4-FFF2-40B4-BE49-F238E27FC236}">
                <a16:creationId xmlns:a16="http://schemas.microsoft.com/office/drawing/2014/main" id="{A4840EC5-0CBD-4937-A549-CF41F05B1096}"/>
              </a:ext>
            </a:extLst>
          </p:cNvPr>
          <p:cNvSpPr>
            <a:spLocks noGrp="1"/>
          </p:cNvSpPr>
          <p:nvPr>
            <p:ph type="sldNum" sz="quarter" idx="12"/>
          </p:nvPr>
        </p:nvSpPr>
        <p:spPr/>
        <p:txBody>
          <a:bodyPr/>
          <a:lstStyle/>
          <a:p>
            <a:fld id="{5D28FFE6-A2F1-4243-9DB1-DFB06715F2C6}" type="slidenum">
              <a:rPr lang="en-US" smtClean="0"/>
              <a:pPr/>
              <a:t>19</a:t>
            </a:fld>
            <a:endParaRPr lang="en-US" dirty="0"/>
          </a:p>
        </p:txBody>
      </p:sp>
      <p:sp>
        <p:nvSpPr>
          <p:cNvPr id="5" name="Footer Placeholder 4">
            <a:extLst>
              <a:ext uri="{FF2B5EF4-FFF2-40B4-BE49-F238E27FC236}">
                <a16:creationId xmlns:a16="http://schemas.microsoft.com/office/drawing/2014/main" id="{46080278-583B-4D6A-AF29-5F72218B2D92}"/>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7421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err="1"/>
              <a:t>Thực</a:t>
            </a:r>
            <a:r>
              <a:rPr lang="en-US" dirty="0"/>
              <a:t> </a:t>
            </a:r>
            <a:r>
              <a:rPr lang="en-US" dirty="0" err="1"/>
              <a:t>hiện</a:t>
            </a:r>
            <a:r>
              <a:rPr lang="en-US" dirty="0"/>
              <a:t> </a:t>
            </a:r>
            <a:r>
              <a:rPr lang="en-US" dirty="0" err="1"/>
              <a:t>khảo</a:t>
            </a:r>
            <a:r>
              <a:rPr lang="en-US" dirty="0"/>
              <a:t> </a:t>
            </a:r>
            <a:r>
              <a:rPr lang="en-US" dirty="0" err="1"/>
              <a:t>sát</a:t>
            </a:r>
            <a:r>
              <a:rPr lang="en-US" dirty="0"/>
              <a:t> </a:t>
            </a:r>
            <a:r>
              <a:rPr lang="en-US" dirty="0" err="1"/>
              <a:t>dưới</a:t>
            </a:r>
            <a:r>
              <a:rPr lang="en-US" dirty="0"/>
              <a:t> </a:t>
            </a:r>
            <a:r>
              <a:rPr lang="en-US" dirty="0" err="1"/>
              <a:t>đây</a:t>
            </a:r>
            <a:r>
              <a:rPr lang="en-US" dirty="0"/>
              <a:t> </a:t>
            </a:r>
            <a:r>
              <a:rPr lang="en-US" dirty="0" err="1"/>
              <a:t>một</a:t>
            </a:r>
            <a:r>
              <a:rPr lang="en-US" dirty="0"/>
              <a:t> </a:t>
            </a:r>
            <a:r>
              <a:rPr lang="en-US" dirty="0" err="1"/>
              <a:t>cách</a:t>
            </a:r>
            <a:r>
              <a:rPr lang="en-US" dirty="0"/>
              <a:t> </a:t>
            </a:r>
            <a:r>
              <a:rPr lang="en-US" dirty="0" err="1"/>
              <a:t>độc</a:t>
            </a:r>
            <a:r>
              <a:rPr lang="en-US" dirty="0"/>
              <a:t> </a:t>
            </a:r>
            <a:r>
              <a:rPr lang="en-US" dirty="0" err="1"/>
              <a:t>lập</a:t>
            </a:r>
            <a:r>
              <a:rPr lang="en-US" dirty="0"/>
              <a:t> </a:t>
            </a:r>
            <a:r>
              <a:rPr lang="en-US" dirty="0" err="1"/>
              <a:t>và</a:t>
            </a:r>
            <a:r>
              <a:rPr lang="en-US" dirty="0"/>
              <a:t> </a:t>
            </a:r>
            <a:r>
              <a:rPr lang="en-US" dirty="0" err="1"/>
              <a:t>khách</a:t>
            </a:r>
            <a:r>
              <a:rPr lang="en-US" dirty="0"/>
              <a:t> </a:t>
            </a:r>
            <a:r>
              <a:rPr lang="en-US" dirty="0" err="1"/>
              <a:t>quan</a:t>
            </a:r>
            <a:r>
              <a:rPr lang="en-US" dirty="0"/>
              <a:t> (5 </a:t>
            </a:r>
            <a:r>
              <a:rPr lang="en-US" dirty="0" err="1"/>
              <a:t>phút</a:t>
            </a:r>
            <a:r>
              <a:rPr lang="en-US" dirty="0"/>
              <a:t>).</a:t>
            </a:r>
          </a:p>
        </p:txBody>
      </p:sp>
      <p:sp>
        <p:nvSpPr>
          <p:cNvPr id="3" name="Content Placeholder 2"/>
          <p:cNvSpPr>
            <a:spLocks noGrp="1"/>
          </p:cNvSpPr>
          <p:nvPr>
            <p:ph idx="1"/>
          </p:nvPr>
        </p:nvSpPr>
        <p:spPr/>
        <p:txBody>
          <a:bodyPr/>
          <a:lstStyle/>
          <a:p>
            <a:r>
              <a:rPr lang="en-US" dirty="0"/>
              <a:t>https://</a:t>
            </a:r>
            <a:r>
              <a:rPr lang="en-US" dirty="0" err="1"/>
              <a:t>docs.google.com</a:t>
            </a:r>
            <a:r>
              <a:rPr lang="en-US" dirty="0"/>
              <a:t>/forms/d/1Ie6SnIMZhAAnAxzr_2omtte4J6wYGqYERXk37uutLJk/edit</a:t>
            </a:r>
          </a:p>
        </p:txBody>
      </p:sp>
      <p:sp>
        <p:nvSpPr>
          <p:cNvPr id="4" name="Slide Number Placeholder 3"/>
          <p:cNvSpPr>
            <a:spLocks noGrp="1"/>
          </p:cNvSpPr>
          <p:nvPr>
            <p:ph type="sldNum" sz="quarter" idx="12"/>
          </p:nvPr>
        </p:nvSpPr>
        <p:spPr/>
        <p:txBody>
          <a:bodyPr/>
          <a:lstStyle/>
          <a:p>
            <a:fld id="{5D28FFE6-A2F1-4243-9DB1-DFB06715F2C6}" type="slidenum">
              <a:rPr lang="en-US" smtClean="0"/>
              <a:pPr/>
              <a:t>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1701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690F-DABA-44E0-BF53-C4C2B314CCE4}"/>
              </a:ext>
            </a:extLst>
          </p:cNvPr>
          <p:cNvSpPr>
            <a:spLocks noGrp="1"/>
          </p:cNvSpPr>
          <p:nvPr>
            <p:ph type="title"/>
          </p:nvPr>
        </p:nvSpPr>
        <p:spPr/>
        <p:txBody>
          <a:bodyPr/>
          <a:lstStyle/>
          <a:p>
            <a:r>
              <a:rPr lang="en-US" b="1">
                <a:solidFill>
                  <a:srgbClr val="00B050"/>
                </a:solidFill>
              </a:rPr>
              <a:t>KẾT LUẬN</a:t>
            </a:r>
            <a:endParaRPr lang="en-US" b="1"/>
          </a:p>
        </p:txBody>
      </p:sp>
      <p:sp>
        <p:nvSpPr>
          <p:cNvPr id="3" name="Content Placeholder 2">
            <a:extLst>
              <a:ext uri="{FF2B5EF4-FFF2-40B4-BE49-F238E27FC236}">
                <a16:creationId xmlns:a16="http://schemas.microsoft.com/office/drawing/2014/main" id="{150B2CA0-8849-478C-8D59-A1A9C3FC91C9}"/>
              </a:ext>
            </a:extLst>
          </p:cNvPr>
          <p:cNvSpPr>
            <a:spLocks noGrp="1"/>
          </p:cNvSpPr>
          <p:nvPr>
            <p:ph idx="1"/>
          </p:nvPr>
        </p:nvSpPr>
        <p:spPr/>
        <p:txBody>
          <a:bodyPr>
            <a:normAutofit/>
          </a:bodyPr>
          <a:lstStyle/>
          <a:p>
            <a:pPr algn="just"/>
            <a:r>
              <a:rPr lang="en-US" sz="3200"/>
              <a:t>Sau khi thực hiện phân tích bằng thống kê, việc cuối cùng là đ</a:t>
            </a:r>
            <a:r>
              <a:rPr lang="vi-VN" sz="3200"/>
              <a:t>ư</a:t>
            </a:r>
            <a:r>
              <a:rPr lang="en-US" sz="3200"/>
              <a:t>a ra kết luận. Tuy nhiên, cần phải chú ý rằng kết luận rút ra có ý nghĩa trên thực tế hay không?</a:t>
            </a:r>
          </a:p>
        </p:txBody>
      </p:sp>
      <p:sp>
        <p:nvSpPr>
          <p:cNvPr id="4" name="Slide Number Placeholder 3">
            <a:extLst>
              <a:ext uri="{FF2B5EF4-FFF2-40B4-BE49-F238E27FC236}">
                <a16:creationId xmlns:a16="http://schemas.microsoft.com/office/drawing/2014/main" id="{044DF2E4-B0F6-493C-9506-C2B3F943D4C8}"/>
              </a:ext>
            </a:extLst>
          </p:cNvPr>
          <p:cNvSpPr>
            <a:spLocks noGrp="1"/>
          </p:cNvSpPr>
          <p:nvPr>
            <p:ph type="sldNum" sz="quarter" idx="12"/>
          </p:nvPr>
        </p:nvSpPr>
        <p:spPr/>
        <p:txBody>
          <a:bodyPr/>
          <a:lstStyle/>
          <a:p>
            <a:fld id="{5D28FFE6-A2F1-4243-9DB1-DFB06715F2C6}" type="slidenum">
              <a:rPr lang="en-US" smtClean="0"/>
              <a:pPr/>
              <a:t>20</a:t>
            </a:fld>
            <a:endParaRPr lang="en-US" dirty="0"/>
          </a:p>
        </p:txBody>
      </p:sp>
      <p:sp>
        <p:nvSpPr>
          <p:cNvPr id="5" name="Footer Placeholder 4">
            <a:extLst>
              <a:ext uri="{FF2B5EF4-FFF2-40B4-BE49-F238E27FC236}">
                <a16:creationId xmlns:a16="http://schemas.microsoft.com/office/drawing/2014/main" id="{C75FD686-F79C-4072-96B7-00E43CA8BDB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7444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7520-B896-4A82-8065-53A0685B0900}"/>
              </a:ext>
            </a:extLst>
          </p:cNvPr>
          <p:cNvSpPr>
            <a:spLocks noGrp="1"/>
          </p:cNvSpPr>
          <p:nvPr>
            <p:ph type="title"/>
          </p:nvPr>
        </p:nvSpPr>
        <p:spPr/>
        <p:txBody>
          <a:bodyPr/>
          <a:lstStyle/>
          <a:p>
            <a:r>
              <a:rPr lang="en-US" b="1">
                <a:solidFill>
                  <a:srgbClr val="00B050"/>
                </a:solidFill>
                <a:effectLst>
                  <a:outerShdw blurRad="38100" dist="38100" dir="2700000" algn="tl">
                    <a:srgbClr val="000000">
                      <a:alpha val="43137"/>
                    </a:srgbClr>
                  </a:outerShdw>
                </a:effectLst>
              </a:rPr>
              <a:t>NỘI DUNG</a:t>
            </a:r>
          </a:p>
        </p:txBody>
      </p:sp>
      <p:sp>
        <p:nvSpPr>
          <p:cNvPr id="3" name="Content Placeholder 2">
            <a:extLst>
              <a:ext uri="{FF2B5EF4-FFF2-40B4-BE49-F238E27FC236}">
                <a16:creationId xmlns:a16="http://schemas.microsoft.com/office/drawing/2014/main" id="{15173F39-31D8-4F2B-9FC1-43712550E7C7}"/>
              </a:ext>
            </a:extLst>
          </p:cNvPr>
          <p:cNvSpPr>
            <a:spLocks noGrp="1"/>
          </p:cNvSpPr>
          <p:nvPr>
            <p:ph idx="1"/>
          </p:nvPr>
        </p:nvSpPr>
        <p:spPr/>
        <p:txBody>
          <a:bodyPr>
            <a:normAutofit/>
          </a:bodyPr>
          <a:lstStyle/>
          <a:p>
            <a:r>
              <a:rPr lang="en-US" sz="3200"/>
              <a:t>Một số khái niệm</a:t>
            </a:r>
          </a:p>
          <a:p>
            <a:r>
              <a:rPr lang="en-US" sz="3200"/>
              <a:t>T</a:t>
            </a:r>
            <a:r>
              <a:rPr lang="vi-VN" sz="3200"/>
              <a:t>ư</a:t>
            </a:r>
            <a:r>
              <a:rPr lang="en-US" sz="3200"/>
              <a:t> duy thống kê</a:t>
            </a:r>
          </a:p>
          <a:p>
            <a:r>
              <a:rPr lang="en-US" sz="3200" b="1">
                <a:solidFill>
                  <a:srgbClr val="00B050"/>
                </a:solidFill>
              </a:rPr>
              <a:t>Kiểu dữ liệu</a:t>
            </a:r>
          </a:p>
          <a:p>
            <a:r>
              <a:rPr lang="en-US" sz="3200"/>
              <a:t>Thu nhập dữ liệu mẫu</a:t>
            </a:r>
          </a:p>
        </p:txBody>
      </p:sp>
      <p:sp>
        <p:nvSpPr>
          <p:cNvPr id="4" name="Slide Number Placeholder 3">
            <a:extLst>
              <a:ext uri="{FF2B5EF4-FFF2-40B4-BE49-F238E27FC236}">
                <a16:creationId xmlns:a16="http://schemas.microsoft.com/office/drawing/2014/main" id="{B7BCF401-4AE1-4701-B0F8-F4FE900594D6}"/>
              </a:ext>
            </a:extLst>
          </p:cNvPr>
          <p:cNvSpPr>
            <a:spLocks noGrp="1"/>
          </p:cNvSpPr>
          <p:nvPr>
            <p:ph type="sldNum" sz="quarter" idx="12"/>
          </p:nvPr>
        </p:nvSpPr>
        <p:spPr/>
        <p:txBody>
          <a:bodyPr/>
          <a:lstStyle/>
          <a:p>
            <a:fld id="{5D28FFE6-A2F1-4243-9DB1-DFB06715F2C6}" type="slidenum">
              <a:rPr lang="en-US" smtClean="0"/>
              <a:pPr/>
              <a:t>21</a:t>
            </a:fld>
            <a:endParaRPr lang="en-US" dirty="0"/>
          </a:p>
        </p:txBody>
      </p:sp>
      <p:sp>
        <p:nvSpPr>
          <p:cNvPr id="5" name="Footer Placeholder 4">
            <a:extLst>
              <a:ext uri="{FF2B5EF4-FFF2-40B4-BE49-F238E27FC236}">
                <a16:creationId xmlns:a16="http://schemas.microsoft.com/office/drawing/2014/main"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3539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2DFF-2269-41F7-93DE-43C607FD27EB}"/>
              </a:ext>
            </a:extLst>
          </p:cNvPr>
          <p:cNvSpPr>
            <a:spLocks noGrp="1"/>
          </p:cNvSpPr>
          <p:nvPr>
            <p:ph type="title"/>
          </p:nvPr>
        </p:nvSpPr>
        <p:spPr/>
        <p:txBody>
          <a:bodyPr/>
          <a:lstStyle/>
          <a:p>
            <a:r>
              <a:rPr lang="en-US" b="1">
                <a:solidFill>
                  <a:srgbClr val="00B050"/>
                </a:solidFill>
              </a:rPr>
              <a:t>DỮ LIỆU ĐỊNH L</a:t>
            </a:r>
            <a:r>
              <a:rPr lang="vi-VN" b="1">
                <a:solidFill>
                  <a:srgbClr val="00B050"/>
                </a:solidFill>
              </a:rPr>
              <a:t>Ư</a:t>
            </a:r>
            <a:r>
              <a:rPr lang="en-US" b="1">
                <a:solidFill>
                  <a:srgbClr val="00B050"/>
                </a:solidFill>
              </a:rPr>
              <a:t>ỢNG (</a:t>
            </a:r>
            <a:r>
              <a:rPr lang="en-US" b="1" i="1">
                <a:solidFill>
                  <a:srgbClr val="00B050"/>
                </a:solidFill>
              </a:rPr>
              <a:t>Quantitative data</a:t>
            </a:r>
            <a:r>
              <a:rPr lang="en-US" b="1">
                <a:solidFill>
                  <a:srgbClr val="00B050"/>
                </a:solidFill>
              </a:rPr>
              <a:t>)</a:t>
            </a:r>
            <a:endParaRPr lang="en-US" b="1"/>
          </a:p>
        </p:txBody>
      </p:sp>
      <p:sp>
        <p:nvSpPr>
          <p:cNvPr id="3" name="Content Placeholder 2">
            <a:extLst>
              <a:ext uri="{FF2B5EF4-FFF2-40B4-BE49-F238E27FC236}">
                <a16:creationId xmlns:a16="http://schemas.microsoft.com/office/drawing/2014/main" id="{4F7824A8-F96E-457D-971A-60AFC8A83502}"/>
              </a:ext>
            </a:extLst>
          </p:cNvPr>
          <p:cNvSpPr>
            <a:spLocks noGrp="1"/>
          </p:cNvSpPr>
          <p:nvPr>
            <p:ph idx="1"/>
          </p:nvPr>
        </p:nvSpPr>
        <p:spPr/>
        <p:txBody>
          <a:bodyPr>
            <a:normAutofit/>
          </a:bodyPr>
          <a:lstStyle/>
          <a:p>
            <a:pPr algn="just"/>
            <a:r>
              <a:rPr lang="en-US" sz="3200"/>
              <a:t>Dữ liệu định l</a:t>
            </a:r>
            <a:r>
              <a:rPr lang="vi-VN" sz="3200"/>
              <a:t>ư</a:t>
            </a:r>
            <a:r>
              <a:rPr lang="en-US" sz="3200"/>
              <a:t>ợng (</a:t>
            </a:r>
            <a:r>
              <a:rPr lang="en-US" sz="3200" i="1"/>
              <a:t>quantitative data or numerical data</a:t>
            </a:r>
            <a:r>
              <a:rPr lang="en-US" sz="3200"/>
              <a:t>): là dữ liệu có thể đo đếm đ</a:t>
            </a:r>
            <a:r>
              <a:rPr lang="vi-VN" sz="3200"/>
              <a:t>ư</a:t>
            </a:r>
            <a:r>
              <a:rPr lang="en-US" sz="3200"/>
              <a:t>ợc.</a:t>
            </a:r>
          </a:p>
          <a:p>
            <a:pPr algn="just"/>
            <a:r>
              <a:rPr lang="en-US" sz="3200" i="1" u="sng"/>
              <a:t>Ví dụ:</a:t>
            </a:r>
            <a:r>
              <a:rPr lang="en-US" sz="3200"/>
              <a:t> tuổi, cân nặng, chiều cao, thu nhập…</a:t>
            </a:r>
          </a:p>
          <a:p>
            <a:pPr algn="just"/>
            <a:endParaRPr lang="en-US" sz="3200"/>
          </a:p>
          <a:p>
            <a:pPr algn="just"/>
            <a:r>
              <a:rPr lang="en-US" sz="3200"/>
              <a:t>Dữ liệu định l</a:t>
            </a:r>
            <a:r>
              <a:rPr lang="vi-VN" sz="3200"/>
              <a:t>ư</a:t>
            </a:r>
            <a:r>
              <a:rPr lang="en-US" sz="3200"/>
              <a:t>ợng có thể phân biệt 2 loại đó là dữ liệu có giá trị </a:t>
            </a:r>
            <a:r>
              <a:rPr lang="en-US" sz="3200" b="1"/>
              <a:t>rời rạc</a:t>
            </a:r>
            <a:r>
              <a:rPr lang="en-US" sz="3200"/>
              <a:t> hay dữ liệu có giá trị </a:t>
            </a:r>
            <a:r>
              <a:rPr lang="en-US" sz="3200" b="1"/>
              <a:t>liên tục</a:t>
            </a:r>
            <a:r>
              <a:rPr lang="en-US" sz="3200"/>
              <a:t>.</a:t>
            </a:r>
          </a:p>
        </p:txBody>
      </p:sp>
      <p:sp>
        <p:nvSpPr>
          <p:cNvPr id="4" name="Slide Number Placeholder 3">
            <a:extLst>
              <a:ext uri="{FF2B5EF4-FFF2-40B4-BE49-F238E27FC236}">
                <a16:creationId xmlns:a16="http://schemas.microsoft.com/office/drawing/2014/main" id="{D644E2A4-E51E-4655-88D9-CB90A0290E6D}"/>
              </a:ext>
            </a:extLst>
          </p:cNvPr>
          <p:cNvSpPr>
            <a:spLocks noGrp="1"/>
          </p:cNvSpPr>
          <p:nvPr>
            <p:ph type="sldNum" sz="quarter" idx="12"/>
          </p:nvPr>
        </p:nvSpPr>
        <p:spPr/>
        <p:txBody>
          <a:bodyPr/>
          <a:lstStyle/>
          <a:p>
            <a:fld id="{5D28FFE6-A2F1-4243-9DB1-DFB06715F2C6}" type="slidenum">
              <a:rPr lang="en-US" smtClean="0"/>
              <a:pPr/>
              <a:t>22</a:t>
            </a:fld>
            <a:endParaRPr lang="en-US" dirty="0"/>
          </a:p>
        </p:txBody>
      </p:sp>
      <p:sp>
        <p:nvSpPr>
          <p:cNvPr id="5" name="Footer Placeholder 4">
            <a:extLst>
              <a:ext uri="{FF2B5EF4-FFF2-40B4-BE49-F238E27FC236}">
                <a16:creationId xmlns:a16="http://schemas.microsoft.com/office/drawing/2014/main" id="{5A3F96B7-6DB1-4718-871C-A9674D83924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7330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2DFF-2269-41F7-93DE-43C607FD27EB}"/>
              </a:ext>
            </a:extLst>
          </p:cNvPr>
          <p:cNvSpPr>
            <a:spLocks noGrp="1"/>
          </p:cNvSpPr>
          <p:nvPr>
            <p:ph type="title"/>
          </p:nvPr>
        </p:nvSpPr>
        <p:spPr/>
        <p:txBody>
          <a:bodyPr/>
          <a:lstStyle/>
          <a:p>
            <a:r>
              <a:rPr lang="en-US" b="1">
                <a:solidFill>
                  <a:srgbClr val="00B050"/>
                </a:solidFill>
              </a:rPr>
              <a:t>DỮ LIỆU ĐỊNH L</a:t>
            </a:r>
            <a:r>
              <a:rPr lang="vi-VN" b="1">
                <a:solidFill>
                  <a:srgbClr val="00B050"/>
                </a:solidFill>
              </a:rPr>
              <a:t>Ư</a:t>
            </a:r>
            <a:r>
              <a:rPr lang="en-US" b="1">
                <a:solidFill>
                  <a:srgbClr val="00B050"/>
                </a:solidFill>
              </a:rPr>
              <a:t>ỢNG (</a:t>
            </a:r>
            <a:r>
              <a:rPr lang="en-US" b="1" i="1">
                <a:solidFill>
                  <a:srgbClr val="00B050"/>
                </a:solidFill>
              </a:rPr>
              <a:t>Quantitative data</a:t>
            </a:r>
            <a:r>
              <a:rPr lang="en-US" b="1">
                <a:solidFill>
                  <a:srgbClr val="00B050"/>
                </a:solidFill>
              </a:rPr>
              <a:t>)</a:t>
            </a:r>
            <a:endParaRPr lang="en-US" b="1"/>
          </a:p>
        </p:txBody>
      </p:sp>
      <p:sp>
        <p:nvSpPr>
          <p:cNvPr id="3" name="Content Placeholder 2">
            <a:extLst>
              <a:ext uri="{FF2B5EF4-FFF2-40B4-BE49-F238E27FC236}">
                <a16:creationId xmlns:a16="http://schemas.microsoft.com/office/drawing/2014/main" id="{4F7824A8-F96E-457D-971A-60AFC8A83502}"/>
              </a:ext>
            </a:extLst>
          </p:cNvPr>
          <p:cNvSpPr>
            <a:spLocks noGrp="1"/>
          </p:cNvSpPr>
          <p:nvPr>
            <p:ph idx="1"/>
          </p:nvPr>
        </p:nvSpPr>
        <p:spPr/>
        <p:txBody>
          <a:bodyPr/>
          <a:lstStyle/>
          <a:p>
            <a:pPr algn="just"/>
            <a:r>
              <a:rPr lang="en-US" sz="3200" dirty="0" err="1"/>
              <a:t>Dữ</a:t>
            </a:r>
            <a:r>
              <a:rPr lang="en-US" sz="3200" dirty="0"/>
              <a:t> </a:t>
            </a:r>
            <a:r>
              <a:rPr lang="en-US" sz="3200" dirty="0" err="1"/>
              <a:t>liệu</a:t>
            </a:r>
            <a:r>
              <a:rPr lang="en-US" sz="3200" dirty="0"/>
              <a:t> </a:t>
            </a:r>
            <a:r>
              <a:rPr lang="en-US" sz="3200" dirty="0" err="1"/>
              <a:t>định</a:t>
            </a:r>
            <a:r>
              <a:rPr lang="en-US" sz="3200" dirty="0"/>
              <a:t> l</a:t>
            </a:r>
            <a:r>
              <a:rPr lang="vi-VN" sz="3200" dirty="0"/>
              <a:t>ư</a:t>
            </a:r>
            <a:r>
              <a:rPr lang="en-US" sz="3200" dirty="0" err="1"/>
              <a:t>ợng</a:t>
            </a:r>
            <a:r>
              <a:rPr lang="en-US" sz="3200" dirty="0"/>
              <a:t> </a:t>
            </a:r>
            <a:r>
              <a:rPr lang="en-US" sz="3200" dirty="0" err="1"/>
              <a:t>có</a:t>
            </a:r>
            <a:r>
              <a:rPr lang="en-US" sz="3200" dirty="0"/>
              <a:t> </a:t>
            </a:r>
            <a:r>
              <a:rPr lang="en-US" sz="3200" dirty="0" err="1"/>
              <a:t>thể</a:t>
            </a:r>
            <a:r>
              <a:rPr lang="en-US" sz="3200" dirty="0"/>
              <a:t> </a:t>
            </a:r>
            <a:r>
              <a:rPr lang="en-US" sz="3200" dirty="0" err="1"/>
              <a:t>phân</a:t>
            </a:r>
            <a:r>
              <a:rPr lang="en-US" sz="3200" dirty="0"/>
              <a:t> </a:t>
            </a:r>
            <a:r>
              <a:rPr lang="en-US" sz="3200" dirty="0" err="1"/>
              <a:t>biệt</a:t>
            </a:r>
            <a:r>
              <a:rPr lang="en-US" sz="3200" dirty="0"/>
              <a:t> 2 </a:t>
            </a:r>
            <a:r>
              <a:rPr lang="en-US" sz="3200" dirty="0" err="1"/>
              <a:t>loại</a:t>
            </a:r>
            <a:r>
              <a:rPr lang="en-US" sz="3200" dirty="0"/>
              <a:t> </a:t>
            </a:r>
            <a:r>
              <a:rPr lang="en-US" sz="3200" dirty="0" err="1"/>
              <a:t>đó</a:t>
            </a:r>
            <a:r>
              <a:rPr lang="en-US" sz="3200" dirty="0"/>
              <a:t> </a:t>
            </a:r>
            <a:r>
              <a:rPr lang="en-US" sz="3200" dirty="0" err="1"/>
              <a:t>là</a:t>
            </a:r>
            <a:r>
              <a:rPr lang="en-US" sz="3200" dirty="0"/>
              <a:t> </a:t>
            </a:r>
            <a:r>
              <a:rPr lang="en-US" sz="3200" dirty="0" err="1"/>
              <a:t>dữ</a:t>
            </a:r>
            <a:r>
              <a:rPr lang="en-US" sz="3200" dirty="0"/>
              <a:t> </a:t>
            </a:r>
            <a:r>
              <a:rPr lang="en-US" sz="3200" dirty="0" err="1"/>
              <a:t>liệu</a:t>
            </a:r>
            <a:r>
              <a:rPr lang="en-US" sz="3200" dirty="0"/>
              <a:t> </a:t>
            </a:r>
            <a:r>
              <a:rPr lang="en-US" sz="3200" dirty="0" err="1"/>
              <a:t>có</a:t>
            </a:r>
            <a:r>
              <a:rPr lang="en-US" sz="3200" dirty="0"/>
              <a:t> </a:t>
            </a:r>
            <a:r>
              <a:rPr lang="en-US" sz="3200" dirty="0" err="1"/>
              <a:t>giá</a:t>
            </a:r>
            <a:r>
              <a:rPr lang="en-US" sz="3200" dirty="0"/>
              <a:t> </a:t>
            </a:r>
            <a:r>
              <a:rPr lang="en-US" sz="3200" dirty="0" err="1"/>
              <a:t>trị</a:t>
            </a:r>
            <a:r>
              <a:rPr lang="en-US" sz="3200" dirty="0"/>
              <a:t> </a:t>
            </a:r>
            <a:r>
              <a:rPr lang="en-US" sz="3200" dirty="0" err="1"/>
              <a:t>rời</a:t>
            </a:r>
            <a:r>
              <a:rPr lang="en-US" sz="3200" dirty="0"/>
              <a:t> </a:t>
            </a:r>
            <a:r>
              <a:rPr lang="en-US" sz="3200" dirty="0" err="1"/>
              <a:t>rạc</a:t>
            </a:r>
            <a:r>
              <a:rPr lang="en-US" sz="3200" dirty="0"/>
              <a:t> hay </a:t>
            </a:r>
            <a:r>
              <a:rPr lang="en-US" sz="3200" dirty="0" err="1"/>
              <a:t>dữ</a:t>
            </a:r>
            <a:r>
              <a:rPr lang="en-US" sz="3200" dirty="0"/>
              <a:t> </a:t>
            </a:r>
            <a:r>
              <a:rPr lang="en-US" sz="3200" dirty="0" err="1"/>
              <a:t>liệu</a:t>
            </a:r>
            <a:r>
              <a:rPr lang="en-US" sz="3200" dirty="0"/>
              <a:t> </a:t>
            </a:r>
            <a:r>
              <a:rPr lang="en-US" sz="3200" dirty="0" err="1"/>
              <a:t>có</a:t>
            </a:r>
            <a:r>
              <a:rPr lang="en-US" sz="3200" dirty="0"/>
              <a:t> </a:t>
            </a:r>
            <a:r>
              <a:rPr lang="en-US" sz="3200" dirty="0" err="1"/>
              <a:t>giá</a:t>
            </a:r>
            <a:r>
              <a:rPr lang="en-US" sz="3200" dirty="0"/>
              <a:t> </a:t>
            </a:r>
            <a:r>
              <a:rPr lang="en-US" sz="3200" dirty="0" err="1"/>
              <a:t>trị</a:t>
            </a:r>
            <a:r>
              <a:rPr lang="en-US" sz="3200" dirty="0"/>
              <a:t> </a:t>
            </a:r>
            <a:r>
              <a:rPr lang="en-US" sz="3200" dirty="0" err="1"/>
              <a:t>liên</a:t>
            </a:r>
            <a:r>
              <a:rPr lang="en-US" sz="3200" dirty="0"/>
              <a:t> </a:t>
            </a:r>
            <a:r>
              <a:rPr lang="en-US" sz="3200" dirty="0" err="1"/>
              <a:t>tục</a:t>
            </a:r>
            <a:r>
              <a:rPr lang="en-US" sz="3200" dirty="0"/>
              <a:t>.</a:t>
            </a:r>
          </a:p>
          <a:p>
            <a:pPr lvl="1" algn="just">
              <a:buFont typeface="Courier New"/>
              <a:buChar char="o"/>
            </a:pPr>
            <a:r>
              <a:rPr lang="en-US" sz="3200" dirty="0" err="1"/>
              <a:t>Dữ</a:t>
            </a:r>
            <a:r>
              <a:rPr lang="en-US" sz="3200" dirty="0"/>
              <a:t> </a:t>
            </a:r>
            <a:r>
              <a:rPr lang="en-US" sz="3200" dirty="0" err="1"/>
              <a:t>liệu</a:t>
            </a:r>
            <a:r>
              <a:rPr lang="en-US" sz="3200" dirty="0"/>
              <a:t> </a:t>
            </a:r>
            <a:r>
              <a:rPr lang="en-US" sz="3200" dirty="0" err="1"/>
              <a:t>rời</a:t>
            </a:r>
            <a:r>
              <a:rPr lang="en-US" sz="3200" dirty="0"/>
              <a:t> </a:t>
            </a:r>
            <a:r>
              <a:rPr lang="en-US" sz="3200" dirty="0" err="1"/>
              <a:t>rạc</a:t>
            </a:r>
            <a:r>
              <a:rPr lang="en-US" sz="3200" dirty="0"/>
              <a:t> (</a:t>
            </a:r>
            <a:r>
              <a:rPr lang="en-US" sz="3200" i="1" dirty="0"/>
              <a:t>discrete data</a:t>
            </a:r>
            <a:r>
              <a:rPr lang="en-US" sz="3200" dirty="0"/>
              <a:t>): </a:t>
            </a:r>
            <a:r>
              <a:rPr lang="en-US" sz="3200" dirty="0" err="1"/>
              <a:t>giá</a:t>
            </a:r>
            <a:r>
              <a:rPr lang="en-US" sz="3200" dirty="0"/>
              <a:t> </a:t>
            </a:r>
            <a:r>
              <a:rPr lang="en-US" sz="3200" dirty="0" err="1"/>
              <a:t>trị</a:t>
            </a:r>
            <a:r>
              <a:rPr lang="en-US" sz="3200" dirty="0"/>
              <a:t> </a:t>
            </a:r>
            <a:r>
              <a:rPr lang="en-US" sz="3200" dirty="0" err="1"/>
              <a:t>dữ</a:t>
            </a:r>
            <a:r>
              <a:rPr lang="en-US" sz="3200" dirty="0"/>
              <a:t> </a:t>
            </a:r>
            <a:r>
              <a:rPr lang="en-US" sz="3200" dirty="0" err="1"/>
              <a:t>liệu</a:t>
            </a:r>
            <a:r>
              <a:rPr lang="en-US" sz="3200" dirty="0"/>
              <a:t> </a:t>
            </a:r>
            <a:r>
              <a:rPr lang="en-US" sz="3200" dirty="0" err="1"/>
              <a:t>là</a:t>
            </a:r>
            <a:r>
              <a:rPr lang="en-US" sz="3200" dirty="0"/>
              <a:t> </a:t>
            </a:r>
            <a:r>
              <a:rPr lang="en-US" sz="3200" dirty="0" err="1"/>
              <a:t>các</a:t>
            </a:r>
            <a:r>
              <a:rPr lang="en-US" sz="3200" dirty="0"/>
              <a:t> </a:t>
            </a:r>
            <a:r>
              <a:rPr lang="en-US" sz="3200" dirty="0" err="1"/>
              <a:t>số</a:t>
            </a:r>
            <a:r>
              <a:rPr lang="en-US" sz="3200" dirty="0"/>
              <a:t> </a:t>
            </a:r>
            <a:r>
              <a:rPr lang="en-US" sz="3200" dirty="0" err="1"/>
              <a:t>nguyên</a:t>
            </a:r>
            <a:r>
              <a:rPr lang="en-US" sz="3200" dirty="0"/>
              <a:t>. </a:t>
            </a:r>
          </a:p>
          <a:p>
            <a:pPr lvl="1" algn="just">
              <a:buFont typeface="Courier New"/>
              <a:buChar char="o"/>
            </a:pPr>
            <a:r>
              <a:rPr lang="en-US" sz="3200" dirty="0" err="1"/>
              <a:t>Dữ</a:t>
            </a:r>
            <a:r>
              <a:rPr lang="en-US" sz="3200" dirty="0"/>
              <a:t> </a:t>
            </a:r>
            <a:r>
              <a:rPr lang="en-US" sz="3200" dirty="0" err="1"/>
              <a:t>liệu</a:t>
            </a:r>
            <a:r>
              <a:rPr lang="en-US" sz="3200" dirty="0"/>
              <a:t> </a:t>
            </a:r>
            <a:r>
              <a:rPr lang="en-US" sz="3200" dirty="0" err="1"/>
              <a:t>liên</a:t>
            </a:r>
            <a:r>
              <a:rPr lang="en-US" sz="3200" dirty="0"/>
              <a:t> </a:t>
            </a:r>
            <a:r>
              <a:rPr lang="en-US" sz="3200" dirty="0" err="1"/>
              <a:t>tục</a:t>
            </a:r>
            <a:r>
              <a:rPr lang="en-US" sz="3200" dirty="0"/>
              <a:t> (</a:t>
            </a:r>
            <a:r>
              <a:rPr lang="en-US" sz="3200" i="1" dirty="0"/>
              <a:t>continuous data</a:t>
            </a:r>
            <a:r>
              <a:rPr lang="en-US" sz="3200" dirty="0"/>
              <a:t>): </a:t>
            </a:r>
            <a:r>
              <a:rPr lang="en-US" sz="3200" dirty="0" err="1"/>
              <a:t>giá</a:t>
            </a:r>
            <a:r>
              <a:rPr lang="en-US" sz="3200" dirty="0"/>
              <a:t> </a:t>
            </a:r>
            <a:r>
              <a:rPr lang="en-US" sz="3200" dirty="0" err="1"/>
              <a:t>trị</a:t>
            </a:r>
            <a:r>
              <a:rPr lang="en-US" sz="3200" dirty="0"/>
              <a:t> </a:t>
            </a:r>
            <a:r>
              <a:rPr lang="en-US" sz="3200" dirty="0" err="1"/>
              <a:t>dữ</a:t>
            </a:r>
            <a:r>
              <a:rPr lang="en-US" sz="3200" dirty="0"/>
              <a:t> </a:t>
            </a:r>
            <a:r>
              <a:rPr lang="en-US" sz="3200" dirty="0" err="1"/>
              <a:t>liệu</a:t>
            </a:r>
            <a:r>
              <a:rPr lang="en-US" sz="3200" dirty="0"/>
              <a:t> </a:t>
            </a:r>
            <a:r>
              <a:rPr lang="en-US" sz="3200" dirty="0" err="1"/>
              <a:t>là</a:t>
            </a:r>
            <a:r>
              <a:rPr lang="en-US" sz="3200" dirty="0"/>
              <a:t> </a:t>
            </a:r>
            <a:r>
              <a:rPr lang="en-US" sz="3200" dirty="0" err="1"/>
              <a:t>các</a:t>
            </a:r>
            <a:r>
              <a:rPr lang="en-US" sz="3200" dirty="0"/>
              <a:t> </a:t>
            </a:r>
            <a:r>
              <a:rPr lang="en-US" sz="3200" dirty="0" err="1"/>
              <a:t>số</a:t>
            </a:r>
            <a:r>
              <a:rPr lang="en-US" sz="3200" dirty="0"/>
              <a:t> </a:t>
            </a:r>
            <a:r>
              <a:rPr lang="en-US" sz="3200" dirty="0" err="1"/>
              <a:t>thực</a:t>
            </a:r>
            <a:r>
              <a:rPr lang="en-US" sz="3200" dirty="0"/>
              <a:t>.</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644E2A4-E51E-4655-88D9-CB90A0290E6D}"/>
              </a:ext>
            </a:extLst>
          </p:cNvPr>
          <p:cNvSpPr>
            <a:spLocks noGrp="1"/>
          </p:cNvSpPr>
          <p:nvPr>
            <p:ph type="sldNum" sz="quarter" idx="12"/>
          </p:nvPr>
        </p:nvSpPr>
        <p:spPr/>
        <p:txBody>
          <a:bodyPr/>
          <a:lstStyle/>
          <a:p>
            <a:fld id="{5D28FFE6-A2F1-4243-9DB1-DFB06715F2C6}" type="slidenum">
              <a:rPr lang="en-US" smtClean="0"/>
              <a:pPr/>
              <a:t>23</a:t>
            </a:fld>
            <a:endParaRPr lang="en-US" dirty="0"/>
          </a:p>
        </p:txBody>
      </p:sp>
      <p:sp>
        <p:nvSpPr>
          <p:cNvPr id="5" name="Footer Placeholder 4">
            <a:extLst>
              <a:ext uri="{FF2B5EF4-FFF2-40B4-BE49-F238E27FC236}">
                <a16:creationId xmlns:a16="http://schemas.microsoft.com/office/drawing/2014/main" id="{5A3F96B7-6DB1-4718-871C-A9674D83924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6703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855C-F32E-410B-9493-1A7793824F40}"/>
              </a:ext>
            </a:extLst>
          </p:cNvPr>
          <p:cNvSpPr>
            <a:spLocks noGrp="1"/>
          </p:cNvSpPr>
          <p:nvPr>
            <p:ph type="title"/>
          </p:nvPr>
        </p:nvSpPr>
        <p:spPr/>
        <p:txBody>
          <a:bodyPr/>
          <a:lstStyle/>
          <a:p>
            <a:r>
              <a:rPr lang="en-US" b="1">
                <a:solidFill>
                  <a:srgbClr val="00B050"/>
                </a:solidFill>
              </a:rPr>
              <a:t>DỮ LIỆU ĐỊNH TÍNH (</a:t>
            </a:r>
            <a:r>
              <a:rPr lang="en-US" b="1" i="1">
                <a:solidFill>
                  <a:srgbClr val="00B050"/>
                </a:solidFill>
              </a:rPr>
              <a:t>Qualitative data</a:t>
            </a:r>
            <a:r>
              <a:rPr lang="en-US" b="1">
                <a:solidFill>
                  <a:srgbClr val="00B050"/>
                </a:solidFill>
              </a:rPr>
              <a:t>)</a:t>
            </a:r>
            <a:endParaRPr lang="en-US" b="1"/>
          </a:p>
        </p:txBody>
      </p:sp>
      <p:sp>
        <p:nvSpPr>
          <p:cNvPr id="3" name="Content Placeholder 2">
            <a:extLst>
              <a:ext uri="{FF2B5EF4-FFF2-40B4-BE49-F238E27FC236}">
                <a16:creationId xmlns:a16="http://schemas.microsoft.com/office/drawing/2014/main" id="{DFA43B85-4466-46B9-9947-3F648ED506C1}"/>
              </a:ext>
            </a:extLst>
          </p:cNvPr>
          <p:cNvSpPr>
            <a:spLocks noGrp="1"/>
          </p:cNvSpPr>
          <p:nvPr>
            <p:ph idx="1"/>
          </p:nvPr>
        </p:nvSpPr>
        <p:spPr>
          <a:xfrm>
            <a:off x="381000" y="1447800"/>
            <a:ext cx="8274774" cy="4658810"/>
          </a:xfrm>
        </p:spPr>
        <p:txBody>
          <a:bodyPr>
            <a:normAutofit/>
          </a:bodyPr>
          <a:lstStyle/>
          <a:p>
            <a:pPr algn="just"/>
            <a:r>
              <a:rPr lang="en-US" sz="3200"/>
              <a:t>Dữ liệu định tính hay dữ liệu phân loại (</a:t>
            </a:r>
            <a:r>
              <a:rPr lang="en-US" sz="3200" i="1"/>
              <a:t>qualitative data or categorical data</a:t>
            </a:r>
            <a:r>
              <a:rPr lang="en-US" sz="3200"/>
              <a:t>): là dữ liệu sử dụng để phân loại, giá trị của dữ liệu đ</a:t>
            </a:r>
            <a:r>
              <a:rPr lang="vi-VN" sz="3200"/>
              <a:t>ư</a:t>
            </a:r>
            <a:r>
              <a:rPr lang="en-US" sz="3200"/>
              <a:t>ợc sử dụng để đại diện cho một phân loại nào đó</a:t>
            </a:r>
          </a:p>
          <a:p>
            <a:pPr algn="just"/>
            <a:r>
              <a:rPr lang="en-US" sz="3200" i="1" u="sng"/>
              <a:t>Ví dụ:</a:t>
            </a:r>
            <a:r>
              <a:rPr lang="en-US" sz="3200"/>
              <a:t> giới tính, màu sắc, xếp hạng…</a:t>
            </a:r>
          </a:p>
          <a:p>
            <a:pPr algn="just"/>
            <a:r>
              <a:rPr lang="en-US" sz="3200"/>
              <a:t>Dữ liệu định tính có thể chia làm hai loại đó là: dữ liệu định tính </a:t>
            </a:r>
            <a:r>
              <a:rPr lang="en-US" sz="3200" b="1"/>
              <a:t>có thứ tự</a:t>
            </a:r>
            <a:r>
              <a:rPr lang="en-US" sz="3200"/>
              <a:t> và dữ liệu định tính </a:t>
            </a:r>
            <a:r>
              <a:rPr lang="en-US" sz="3200" b="1"/>
              <a:t>không có thứ tự</a:t>
            </a:r>
          </a:p>
        </p:txBody>
      </p:sp>
      <p:sp>
        <p:nvSpPr>
          <p:cNvPr id="4" name="Slide Number Placeholder 3">
            <a:extLst>
              <a:ext uri="{FF2B5EF4-FFF2-40B4-BE49-F238E27FC236}">
                <a16:creationId xmlns:a16="http://schemas.microsoft.com/office/drawing/2014/main" id="{8AC45FAC-4C0A-4215-BAE8-5BBE1FC7F8A0}"/>
              </a:ext>
            </a:extLst>
          </p:cNvPr>
          <p:cNvSpPr>
            <a:spLocks noGrp="1"/>
          </p:cNvSpPr>
          <p:nvPr>
            <p:ph type="sldNum" sz="quarter" idx="12"/>
          </p:nvPr>
        </p:nvSpPr>
        <p:spPr/>
        <p:txBody>
          <a:bodyPr/>
          <a:lstStyle/>
          <a:p>
            <a:fld id="{5D28FFE6-A2F1-4243-9DB1-DFB06715F2C6}" type="slidenum">
              <a:rPr lang="en-US" smtClean="0"/>
              <a:pPr/>
              <a:t>24</a:t>
            </a:fld>
            <a:endParaRPr lang="en-US" dirty="0"/>
          </a:p>
        </p:txBody>
      </p:sp>
      <p:sp>
        <p:nvSpPr>
          <p:cNvPr id="5" name="Footer Placeholder 4">
            <a:extLst>
              <a:ext uri="{FF2B5EF4-FFF2-40B4-BE49-F238E27FC236}">
                <a16:creationId xmlns:a16="http://schemas.microsoft.com/office/drawing/2014/main" id="{9D83C974-4DF6-4836-B86F-A1827831F0E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8410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C45FAC-4C0A-4215-BAE8-5BBE1FC7F8A0}"/>
              </a:ext>
            </a:extLst>
          </p:cNvPr>
          <p:cNvSpPr>
            <a:spLocks noGrp="1"/>
          </p:cNvSpPr>
          <p:nvPr>
            <p:ph type="sldNum" sz="quarter" idx="12"/>
          </p:nvPr>
        </p:nvSpPr>
        <p:spPr/>
        <p:txBody>
          <a:bodyPr/>
          <a:lstStyle/>
          <a:p>
            <a:fld id="{5D28FFE6-A2F1-4243-9DB1-DFB06715F2C6}" type="slidenum">
              <a:rPr lang="en-US" smtClean="0"/>
              <a:pPr/>
              <a:t>25</a:t>
            </a:fld>
            <a:endParaRPr lang="en-US" dirty="0"/>
          </a:p>
        </p:txBody>
      </p:sp>
      <p:sp>
        <p:nvSpPr>
          <p:cNvPr id="5" name="Footer Placeholder 4">
            <a:extLst>
              <a:ext uri="{FF2B5EF4-FFF2-40B4-BE49-F238E27FC236}">
                <a16:creationId xmlns:a16="http://schemas.microsoft.com/office/drawing/2014/main" id="{9D83C974-4DF6-4836-B86F-A1827831F0EC}"/>
              </a:ext>
            </a:extLst>
          </p:cNvPr>
          <p:cNvSpPr>
            <a:spLocks noGrp="1"/>
          </p:cNvSpPr>
          <p:nvPr>
            <p:ph type="ftr" sz="quarter" idx="11"/>
          </p:nvPr>
        </p:nvSpPr>
        <p:spPr/>
        <p:txBody>
          <a:bodyPr/>
          <a:lstStyle/>
          <a:p>
            <a:endParaRPr lang="en-US" dirty="0"/>
          </a:p>
        </p:txBody>
      </p:sp>
      <p:sp>
        <p:nvSpPr>
          <p:cNvPr id="7" name="Title 6">
            <a:extLst>
              <a:ext uri="{FF2B5EF4-FFF2-40B4-BE49-F238E27FC236}">
                <a16:creationId xmlns:a16="http://schemas.microsoft.com/office/drawing/2014/main" id="{6C741107-0793-4171-BBE6-B6C1B1D0700C}"/>
              </a:ext>
            </a:extLst>
          </p:cNvPr>
          <p:cNvSpPr>
            <a:spLocks noGrp="1"/>
          </p:cNvSpPr>
          <p:nvPr>
            <p:ph type="title"/>
          </p:nvPr>
        </p:nvSpPr>
        <p:spPr/>
        <p:txBody>
          <a:bodyPr/>
          <a:lstStyle/>
          <a:p>
            <a:r>
              <a:rPr lang="en-US" b="1">
                <a:solidFill>
                  <a:srgbClr val="00B050"/>
                </a:solidFill>
                <a:effectLst>
                  <a:outerShdw blurRad="38100" dist="38100" dir="2700000" algn="tl">
                    <a:srgbClr val="000000">
                      <a:alpha val="43137"/>
                    </a:srgbClr>
                  </a:outerShdw>
                </a:effectLst>
              </a:rPr>
              <a:t>KIỂU DỮ LIỆU</a:t>
            </a:r>
          </a:p>
        </p:txBody>
      </p:sp>
      <p:pic>
        <p:nvPicPr>
          <p:cNvPr id="8" name="Picture 7">
            <a:extLst>
              <a:ext uri="{FF2B5EF4-FFF2-40B4-BE49-F238E27FC236}">
                <a16:creationId xmlns:a16="http://schemas.microsoft.com/office/drawing/2014/main" id="{6F804E7E-E966-4FC5-87D0-6AF8EDDAF5B2}"/>
              </a:ext>
            </a:extLst>
          </p:cNvPr>
          <p:cNvPicPr>
            <a:picLocks noChangeAspect="1"/>
          </p:cNvPicPr>
          <p:nvPr/>
        </p:nvPicPr>
        <p:blipFill>
          <a:blip r:embed="rId2"/>
          <a:srcRect l="2727"/>
          <a:stretch>
            <a:fillRect/>
          </a:stretch>
        </p:blipFill>
        <p:spPr>
          <a:xfrm>
            <a:off x="228600" y="1524000"/>
            <a:ext cx="8653722" cy="3352800"/>
          </a:xfrm>
          <a:prstGeom prst="rect">
            <a:avLst/>
          </a:prstGeom>
        </p:spPr>
      </p:pic>
    </p:spTree>
    <p:extLst>
      <p:ext uri="{BB962C8B-B14F-4D97-AF65-F5344CB8AC3E}">
        <p14:creationId xmlns:p14="http://schemas.microsoft.com/office/powerpoint/2010/main" val="215246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7520-B896-4A82-8065-53A0685B0900}"/>
              </a:ext>
            </a:extLst>
          </p:cNvPr>
          <p:cNvSpPr>
            <a:spLocks noGrp="1"/>
          </p:cNvSpPr>
          <p:nvPr>
            <p:ph type="title"/>
          </p:nvPr>
        </p:nvSpPr>
        <p:spPr/>
        <p:txBody>
          <a:bodyPr/>
          <a:lstStyle/>
          <a:p>
            <a:r>
              <a:rPr lang="en-US" b="1">
                <a:solidFill>
                  <a:srgbClr val="00B050"/>
                </a:solidFill>
                <a:effectLst>
                  <a:outerShdw blurRad="38100" dist="38100" dir="2700000" algn="tl">
                    <a:srgbClr val="000000">
                      <a:alpha val="43137"/>
                    </a:srgbClr>
                  </a:outerShdw>
                </a:effectLst>
              </a:rPr>
              <a:t>NỘI DUNG</a:t>
            </a:r>
          </a:p>
        </p:txBody>
      </p:sp>
      <p:sp>
        <p:nvSpPr>
          <p:cNvPr id="3" name="Content Placeholder 2">
            <a:extLst>
              <a:ext uri="{FF2B5EF4-FFF2-40B4-BE49-F238E27FC236}">
                <a16:creationId xmlns:a16="http://schemas.microsoft.com/office/drawing/2014/main" id="{15173F39-31D8-4F2B-9FC1-43712550E7C7}"/>
              </a:ext>
            </a:extLst>
          </p:cNvPr>
          <p:cNvSpPr>
            <a:spLocks noGrp="1"/>
          </p:cNvSpPr>
          <p:nvPr>
            <p:ph idx="1"/>
          </p:nvPr>
        </p:nvSpPr>
        <p:spPr/>
        <p:txBody>
          <a:bodyPr>
            <a:normAutofit/>
          </a:bodyPr>
          <a:lstStyle/>
          <a:p>
            <a:r>
              <a:rPr lang="en-US" sz="3200"/>
              <a:t>Một số khái niệm</a:t>
            </a:r>
          </a:p>
          <a:p>
            <a:r>
              <a:rPr lang="en-US" sz="3200"/>
              <a:t>T</a:t>
            </a:r>
            <a:r>
              <a:rPr lang="vi-VN" sz="3200"/>
              <a:t>ư</a:t>
            </a:r>
            <a:r>
              <a:rPr lang="en-US" sz="3200"/>
              <a:t> duy thống kê</a:t>
            </a:r>
          </a:p>
          <a:p>
            <a:r>
              <a:rPr lang="en-US" sz="3200"/>
              <a:t>Kiểu dữ liệu</a:t>
            </a:r>
          </a:p>
          <a:p>
            <a:r>
              <a:rPr lang="en-US" sz="3200" b="1">
                <a:solidFill>
                  <a:srgbClr val="00B050"/>
                </a:solidFill>
              </a:rPr>
              <a:t>Thu nhập dữ liệu mẫu</a:t>
            </a:r>
          </a:p>
        </p:txBody>
      </p:sp>
      <p:sp>
        <p:nvSpPr>
          <p:cNvPr id="4" name="Slide Number Placeholder 3">
            <a:extLst>
              <a:ext uri="{FF2B5EF4-FFF2-40B4-BE49-F238E27FC236}">
                <a16:creationId xmlns:a16="http://schemas.microsoft.com/office/drawing/2014/main" id="{B7BCF401-4AE1-4701-B0F8-F4FE900594D6}"/>
              </a:ext>
            </a:extLst>
          </p:cNvPr>
          <p:cNvSpPr>
            <a:spLocks noGrp="1"/>
          </p:cNvSpPr>
          <p:nvPr>
            <p:ph type="sldNum" sz="quarter" idx="12"/>
          </p:nvPr>
        </p:nvSpPr>
        <p:spPr/>
        <p:txBody>
          <a:bodyPr/>
          <a:lstStyle/>
          <a:p>
            <a:fld id="{5D28FFE6-A2F1-4243-9DB1-DFB06715F2C6}" type="slidenum">
              <a:rPr lang="en-US" smtClean="0"/>
              <a:pPr/>
              <a:t>26</a:t>
            </a:fld>
            <a:endParaRPr lang="en-US" dirty="0"/>
          </a:p>
        </p:txBody>
      </p:sp>
      <p:sp>
        <p:nvSpPr>
          <p:cNvPr id="5" name="Footer Placeholder 4">
            <a:extLst>
              <a:ext uri="{FF2B5EF4-FFF2-40B4-BE49-F238E27FC236}">
                <a16:creationId xmlns:a16="http://schemas.microsoft.com/office/drawing/2014/main"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8682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824A8-F96E-457D-971A-60AFC8A83502}"/>
              </a:ext>
            </a:extLst>
          </p:cNvPr>
          <p:cNvSpPr>
            <a:spLocks noGrp="1"/>
          </p:cNvSpPr>
          <p:nvPr>
            <p:ph idx="1"/>
          </p:nvPr>
        </p:nvSpPr>
        <p:spPr>
          <a:xfrm>
            <a:off x="381000" y="685800"/>
            <a:ext cx="8458200" cy="5410200"/>
          </a:xfrm>
        </p:spPr>
        <p:txBody>
          <a:bodyPr>
            <a:noAutofit/>
          </a:bodyPr>
          <a:lstStyle/>
          <a:p>
            <a:pPr algn="just"/>
            <a:r>
              <a:rPr lang="en-US" sz="3200"/>
              <a:t>Nếu dữ liệu mẫu không đ</a:t>
            </a:r>
            <a:r>
              <a:rPr lang="vi-VN" sz="3200"/>
              <a:t>ư</a:t>
            </a:r>
            <a:r>
              <a:rPr lang="en-US" sz="3200"/>
              <a:t>ợc thu nhập một cách phù hợp thì dù cho chúng ta thu nhập nhiều đến đâu đi chăng nữa nó cũng không có ý nghĩa.</a:t>
            </a:r>
          </a:p>
          <a:p>
            <a:pPr algn="just"/>
            <a:endParaRPr lang="en-US" sz="3200"/>
          </a:p>
          <a:p>
            <a:pPr algn="just"/>
            <a:r>
              <a:rPr lang="en-US" sz="3200"/>
              <a:t>Ph</a:t>
            </a:r>
            <a:r>
              <a:rPr lang="vi-VN" sz="3200"/>
              <a:t>ư</a:t>
            </a:r>
            <a:r>
              <a:rPr lang="en-US" sz="3200"/>
              <a:t>ơng pháp lấy mẫu ảnh h</a:t>
            </a:r>
            <a:r>
              <a:rPr lang="vi-VN" sz="3200"/>
              <a:t>ư</a:t>
            </a:r>
            <a:r>
              <a:rPr lang="en-US" sz="3200"/>
              <a:t>ởng đến chất l</a:t>
            </a:r>
            <a:r>
              <a:rPr lang="vi-VN" sz="3200"/>
              <a:t>ư</a:t>
            </a:r>
            <a:r>
              <a:rPr lang="en-US" sz="3200"/>
              <a:t>ợng của phân tích thống kê</a:t>
            </a:r>
          </a:p>
          <a:p>
            <a:pPr algn="just"/>
            <a:endParaRPr lang="en-US" sz="3200"/>
          </a:p>
          <a:p>
            <a:pPr algn="just"/>
            <a:r>
              <a:rPr lang="en-US" sz="3200"/>
              <a:t>Trong nội dung phần này, chúng ta sẽ thảo luận một số ph</a:t>
            </a:r>
            <a:r>
              <a:rPr lang="vi-VN" sz="3200"/>
              <a:t>ư</a:t>
            </a:r>
            <a:r>
              <a:rPr lang="en-US" sz="3200"/>
              <a:t>ơng pháp lấy mẫu.</a:t>
            </a:r>
            <a:endParaRPr lang="en-US" sz="3200" dirty="0"/>
          </a:p>
        </p:txBody>
      </p:sp>
      <p:sp>
        <p:nvSpPr>
          <p:cNvPr id="4" name="Slide Number Placeholder 3">
            <a:extLst>
              <a:ext uri="{FF2B5EF4-FFF2-40B4-BE49-F238E27FC236}">
                <a16:creationId xmlns:a16="http://schemas.microsoft.com/office/drawing/2014/main" id="{D644E2A4-E51E-4655-88D9-CB90A0290E6D}"/>
              </a:ext>
            </a:extLst>
          </p:cNvPr>
          <p:cNvSpPr>
            <a:spLocks noGrp="1"/>
          </p:cNvSpPr>
          <p:nvPr>
            <p:ph type="sldNum" sz="quarter" idx="12"/>
          </p:nvPr>
        </p:nvSpPr>
        <p:spPr/>
        <p:txBody>
          <a:bodyPr/>
          <a:lstStyle/>
          <a:p>
            <a:fld id="{5D28FFE6-A2F1-4243-9DB1-DFB06715F2C6}" type="slidenum">
              <a:rPr lang="en-US" smtClean="0"/>
              <a:pPr/>
              <a:t>27</a:t>
            </a:fld>
            <a:endParaRPr lang="en-US" dirty="0"/>
          </a:p>
        </p:txBody>
      </p:sp>
      <p:sp>
        <p:nvSpPr>
          <p:cNvPr id="5" name="Footer Placeholder 4">
            <a:extLst>
              <a:ext uri="{FF2B5EF4-FFF2-40B4-BE49-F238E27FC236}">
                <a16:creationId xmlns:a16="http://schemas.microsoft.com/office/drawing/2014/main" id="{5A3F96B7-6DB1-4718-871C-A9674D83924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7500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BE6DF-A1E9-427D-83FE-A656F4A494B0}"/>
              </a:ext>
            </a:extLst>
          </p:cNvPr>
          <p:cNvSpPr>
            <a:spLocks noGrp="1"/>
          </p:cNvSpPr>
          <p:nvPr>
            <p:ph type="title"/>
          </p:nvPr>
        </p:nvSpPr>
        <p:spPr/>
        <p:txBody>
          <a:bodyPr/>
          <a:lstStyle/>
          <a:p>
            <a:r>
              <a:rPr lang="en-US" b="1">
                <a:solidFill>
                  <a:srgbClr val="00B050"/>
                </a:solidFill>
                <a:effectLst>
                  <a:outerShdw blurRad="38100" dist="38100" dir="2700000" algn="tl">
                    <a:srgbClr val="000000">
                      <a:alpha val="43137"/>
                    </a:srgbClr>
                  </a:outerShdw>
                </a:effectLst>
              </a:rPr>
              <a:t>THU NHẬP DỮ LIỆU MẪU</a:t>
            </a:r>
          </a:p>
        </p:txBody>
      </p:sp>
      <p:sp>
        <p:nvSpPr>
          <p:cNvPr id="3" name="Content Placeholder 2">
            <a:extLst>
              <a:ext uri="{FF2B5EF4-FFF2-40B4-BE49-F238E27FC236}">
                <a16:creationId xmlns:a16="http://schemas.microsoft.com/office/drawing/2014/main" id="{B0834DD6-E2AE-4FF5-B919-13BE4FA0A827}"/>
              </a:ext>
            </a:extLst>
          </p:cNvPr>
          <p:cNvSpPr>
            <a:spLocks noGrp="1"/>
          </p:cNvSpPr>
          <p:nvPr>
            <p:ph idx="1"/>
          </p:nvPr>
        </p:nvSpPr>
        <p:spPr/>
        <p:txBody>
          <a:bodyPr>
            <a:normAutofit/>
          </a:bodyPr>
          <a:lstStyle/>
          <a:p>
            <a:r>
              <a:rPr lang="vi-VN" sz="3600" dirty="0"/>
              <a:t>D</a:t>
            </a:r>
            <a:r>
              <a:rPr lang="en-US" sz="3600" dirty="0" err="1"/>
              <a:t>ữ</a:t>
            </a:r>
            <a:r>
              <a:rPr lang="en-US" sz="3600" dirty="0"/>
              <a:t> </a:t>
            </a:r>
            <a:r>
              <a:rPr lang="en-US" sz="3600" dirty="0" err="1"/>
              <a:t>liệu</a:t>
            </a:r>
            <a:r>
              <a:rPr lang="en-US" sz="3600" dirty="0"/>
              <a:t> </a:t>
            </a:r>
            <a:r>
              <a:rPr lang="en-US" sz="3600" dirty="0" err="1"/>
              <a:t>mẫu</a:t>
            </a:r>
            <a:r>
              <a:rPr lang="en-US" sz="3600" dirty="0"/>
              <a:t> </a:t>
            </a:r>
            <a:r>
              <a:rPr lang="en-US" sz="3600" dirty="0" err="1"/>
              <a:t>thông</a:t>
            </a:r>
            <a:r>
              <a:rPr lang="en-US" sz="3600" dirty="0"/>
              <a:t> </a:t>
            </a:r>
            <a:r>
              <a:rPr lang="en-US" sz="3600" dirty="0" err="1"/>
              <a:t>th</a:t>
            </a:r>
            <a:r>
              <a:rPr lang="vi-VN" sz="3600" dirty="0"/>
              <a:t>ư</a:t>
            </a:r>
            <a:r>
              <a:rPr lang="en-US" sz="3600" dirty="0" err="1"/>
              <a:t>ờng</a:t>
            </a:r>
            <a:r>
              <a:rPr lang="en-US" sz="3600" dirty="0"/>
              <a:t> </a:t>
            </a:r>
            <a:r>
              <a:rPr lang="en-US" sz="3600" dirty="0" err="1"/>
              <a:t>đ</a:t>
            </a:r>
            <a:r>
              <a:rPr lang="vi-VN" sz="3600" dirty="0"/>
              <a:t>ư</a:t>
            </a:r>
            <a:r>
              <a:rPr lang="en-US" sz="3600" dirty="0" err="1"/>
              <a:t>ợc</a:t>
            </a:r>
            <a:r>
              <a:rPr lang="en-US" sz="3600" dirty="0"/>
              <a:t> </a:t>
            </a:r>
            <a:r>
              <a:rPr lang="en-US" sz="3600" dirty="0" err="1"/>
              <a:t>lấy</a:t>
            </a:r>
            <a:r>
              <a:rPr lang="en-US" sz="3600" dirty="0"/>
              <a:t> </a:t>
            </a:r>
            <a:r>
              <a:rPr lang="en-US" sz="3600" dirty="0" err="1"/>
              <a:t>từ</a:t>
            </a:r>
            <a:r>
              <a:rPr lang="en-US" sz="3600" dirty="0"/>
              <a:t> </a:t>
            </a:r>
            <a:r>
              <a:rPr lang="en-US" sz="3600" dirty="0" err="1"/>
              <a:t>hai</a:t>
            </a:r>
            <a:r>
              <a:rPr lang="en-US" sz="3600" dirty="0"/>
              <a:t> </a:t>
            </a:r>
            <a:r>
              <a:rPr lang="en-US" sz="3600" dirty="0" err="1"/>
              <a:t>nguồn</a:t>
            </a:r>
            <a:r>
              <a:rPr lang="en-US" sz="3600" dirty="0"/>
              <a:t>:</a:t>
            </a:r>
          </a:p>
          <a:p>
            <a:pPr lvl="1"/>
            <a:r>
              <a:rPr lang="en-US" sz="3200" dirty="0"/>
              <a:t> </a:t>
            </a:r>
            <a:r>
              <a:rPr lang="en-US" sz="3200" dirty="0" err="1"/>
              <a:t>Từ</a:t>
            </a:r>
            <a:r>
              <a:rPr lang="en-US" sz="3200" dirty="0"/>
              <a:t> </a:t>
            </a:r>
            <a:r>
              <a:rPr lang="en-US" sz="3200" dirty="0" err="1"/>
              <a:t>quan</a:t>
            </a:r>
            <a:r>
              <a:rPr lang="en-US" sz="3200" dirty="0"/>
              <a:t> </a:t>
            </a:r>
            <a:r>
              <a:rPr lang="en-US" sz="3200" dirty="0" err="1"/>
              <a:t>sát</a:t>
            </a:r>
            <a:endParaRPr lang="en-US" sz="3200" dirty="0"/>
          </a:p>
          <a:p>
            <a:pPr lvl="1"/>
            <a:r>
              <a:rPr lang="en-US" sz="3200" dirty="0"/>
              <a:t> </a:t>
            </a:r>
            <a:r>
              <a:rPr lang="en-US" sz="3200" dirty="0" err="1"/>
              <a:t>Từ</a:t>
            </a:r>
            <a:r>
              <a:rPr lang="en-US" sz="3200" dirty="0"/>
              <a:t> </a:t>
            </a:r>
            <a:r>
              <a:rPr lang="en-US" sz="3200" dirty="0" err="1"/>
              <a:t>thử</a:t>
            </a:r>
            <a:r>
              <a:rPr lang="en-US" sz="3200" dirty="0"/>
              <a:t> </a:t>
            </a:r>
            <a:r>
              <a:rPr lang="en-US" sz="3200" dirty="0" err="1"/>
              <a:t>nghiệm</a:t>
            </a:r>
            <a:endParaRPr lang="en-US" sz="3200" dirty="0"/>
          </a:p>
        </p:txBody>
      </p:sp>
      <p:sp>
        <p:nvSpPr>
          <p:cNvPr id="4" name="Slide Number Placeholder 3">
            <a:extLst>
              <a:ext uri="{FF2B5EF4-FFF2-40B4-BE49-F238E27FC236}">
                <a16:creationId xmlns:a16="http://schemas.microsoft.com/office/drawing/2014/main" id="{635178FC-B9DE-42BD-8AC5-46E608EC693C}"/>
              </a:ext>
            </a:extLst>
          </p:cNvPr>
          <p:cNvSpPr>
            <a:spLocks noGrp="1"/>
          </p:cNvSpPr>
          <p:nvPr>
            <p:ph type="sldNum" sz="quarter" idx="12"/>
          </p:nvPr>
        </p:nvSpPr>
        <p:spPr/>
        <p:txBody>
          <a:bodyPr/>
          <a:lstStyle/>
          <a:p>
            <a:fld id="{5D28FFE6-A2F1-4243-9DB1-DFB06715F2C6}" type="slidenum">
              <a:rPr lang="en-US" smtClean="0"/>
              <a:pPr/>
              <a:t>28</a:t>
            </a:fld>
            <a:endParaRPr lang="en-US" dirty="0"/>
          </a:p>
        </p:txBody>
      </p:sp>
      <p:sp>
        <p:nvSpPr>
          <p:cNvPr id="5" name="Footer Placeholder 4">
            <a:extLst>
              <a:ext uri="{FF2B5EF4-FFF2-40B4-BE49-F238E27FC236}">
                <a16:creationId xmlns:a16="http://schemas.microsoft.com/office/drawing/2014/main" id="{700DF7AB-97AF-41E8-992A-1880DE97AB0F}"/>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7512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2056-52AA-45AF-A891-E59437FF7EB9}"/>
              </a:ext>
            </a:extLst>
          </p:cNvPr>
          <p:cNvSpPr>
            <a:spLocks noGrp="1"/>
          </p:cNvSpPr>
          <p:nvPr>
            <p:ph type="title"/>
          </p:nvPr>
        </p:nvSpPr>
        <p:spPr>
          <a:xfrm>
            <a:off x="457200" y="609600"/>
            <a:ext cx="8274774" cy="609600"/>
          </a:xfrm>
        </p:spPr>
        <p:txBody>
          <a:bodyPr>
            <a:normAutofit/>
          </a:bodyPr>
          <a:lstStyle/>
          <a:p>
            <a:r>
              <a:rPr lang="en-US" b="1">
                <a:solidFill>
                  <a:srgbClr val="00B050"/>
                </a:solidFill>
              </a:rPr>
              <a:t>Từ quan sát (</a:t>
            </a:r>
            <a:r>
              <a:rPr lang="en-US" b="1" i="1">
                <a:solidFill>
                  <a:srgbClr val="00B050"/>
                </a:solidFill>
              </a:rPr>
              <a:t>observational study</a:t>
            </a:r>
            <a:r>
              <a:rPr lang="en-US" b="1">
                <a:solidFill>
                  <a:srgbClr val="00B050"/>
                </a:solidFill>
              </a:rPr>
              <a:t>)</a:t>
            </a:r>
          </a:p>
        </p:txBody>
      </p:sp>
      <p:sp>
        <p:nvSpPr>
          <p:cNvPr id="3" name="Content Placeholder 2">
            <a:extLst>
              <a:ext uri="{FF2B5EF4-FFF2-40B4-BE49-F238E27FC236}">
                <a16:creationId xmlns:a16="http://schemas.microsoft.com/office/drawing/2014/main" id="{5B1525C5-341E-4519-99A9-B5230A8FBD30}"/>
              </a:ext>
            </a:extLst>
          </p:cNvPr>
          <p:cNvSpPr>
            <a:spLocks noGrp="1"/>
          </p:cNvSpPr>
          <p:nvPr>
            <p:ph idx="1"/>
          </p:nvPr>
        </p:nvSpPr>
        <p:spPr>
          <a:xfrm>
            <a:off x="304800" y="1219200"/>
            <a:ext cx="8427174" cy="5122108"/>
          </a:xfrm>
        </p:spPr>
        <p:txBody>
          <a:bodyPr>
            <a:noAutofit/>
          </a:bodyPr>
          <a:lstStyle/>
          <a:p>
            <a:pPr algn="just"/>
            <a:r>
              <a:rPr lang="en-US" sz="3200" dirty="0" err="1"/>
              <a:t>Từ</a:t>
            </a:r>
            <a:r>
              <a:rPr lang="en-US" sz="3200" dirty="0"/>
              <a:t> </a:t>
            </a:r>
            <a:r>
              <a:rPr lang="en-US" sz="3200" dirty="0" err="1"/>
              <a:t>quan</a:t>
            </a:r>
            <a:r>
              <a:rPr lang="en-US" sz="3200" dirty="0"/>
              <a:t> </a:t>
            </a:r>
            <a:r>
              <a:rPr lang="en-US" sz="3200" dirty="0" err="1"/>
              <a:t>sát</a:t>
            </a:r>
            <a:r>
              <a:rPr lang="en-US" sz="3200" dirty="0"/>
              <a:t> (</a:t>
            </a:r>
            <a:r>
              <a:rPr lang="en-US" sz="3200" i="1" dirty="0"/>
              <a:t>observational study</a:t>
            </a:r>
            <a:r>
              <a:rPr lang="en-US" sz="3200" dirty="0"/>
              <a:t>): </a:t>
            </a:r>
            <a:r>
              <a:rPr lang="en-US" sz="3200" dirty="0" err="1"/>
              <a:t>là</a:t>
            </a:r>
            <a:r>
              <a:rPr lang="en-US" sz="3200" dirty="0"/>
              <a:t> </a:t>
            </a:r>
            <a:r>
              <a:rPr lang="en-US" sz="3200" dirty="0" err="1"/>
              <a:t>dữ</a:t>
            </a:r>
            <a:r>
              <a:rPr lang="en-US" sz="3200" dirty="0"/>
              <a:t> </a:t>
            </a:r>
            <a:r>
              <a:rPr lang="en-US" sz="3200" dirty="0" err="1"/>
              <a:t>liệu</a:t>
            </a:r>
            <a:r>
              <a:rPr lang="en-US" sz="3200" dirty="0"/>
              <a:t> </a:t>
            </a:r>
            <a:r>
              <a:rPr lang="en-US" sz="3200" dirty="0" err="1"/>
              <a:t>có</a:t>
            </a:r>
            <a:r>
              <a:rPr lang="en-US" sz="3200" dirty="0"/>
              <a:t> </a:t>
            </a:r>
            <a:r>
              <a:rPr lang="en-US" sz="3200" dirty="0" err="1"/>
              <a:t>đ</a:t>
            </a:r>
            <a:r>
              <a:rPr lang="vi-VN" sz="3200" dirty="0"/>
              <a:t>ư</a:t>
            </a:r>
            <a:r>
              <a:rPr lang="en-US" sz="3200" dirty="0" err="1"/>
              <a:t>ợc</a:t>
            </a:r>
            <a:r>
              <a:rPr lang="en-US" sz="3200" dirty="0"/>
              <a:t> </a:t>
            </a:r>
            <a:r>
              <a:rPr lang="en-US" sz="3200" dirty="0" err="1"/>
              <a:t>bằng</a:t>
            </a:r>
            <a:r>
              <a:rPr lang="en-US" sz="3200" dirty="0"/>
              <a:t> </a:t>
            </a:r>
            <a:r>
              <a:rPr lang="en-US" sz="3200" dirty="0" err="1"/>
              <a:t>cách</a:t>
            </a:r>
            <a:r>
              <a:rPr lang="en-US" sz="3200" dirty="0"/>
              <a:t> </a:t>
            </a:r>
            <a:r>
              <a:rPr lang="en-US" sz="3200" dirty="0" err="1"/>
              <a:t>quan</a:t>
            </a:r>
            <a:r>
              <a:rPr lang="en-US" sz="3200" dirty="0"/>
              <a:t> </a:t>
            </a:r>
            <a:r>
              <a:rPr lang="en-US" sz="3200" dirty="0" err="1"/>
              <a:t>sát</a:t>
            </a:r>
            <a:r>
              <a:rPr lang="en-US" sz="3200" dirty="0"/>
              <a:t> </a:t>
            </a:r>
            <a:r>
              <a:rPr lang="en-US" sz="3200" dirty="0" err="1"/>
              <a:t>và</a:t>
            </a:r>
            <a:r>
              <a:rPr lang="en-US" sz="3200" dirty="0"/>
              <a:t> </a:t>
            </a:r>
            <a:r>
              <a:rPr lang="en-US" sz="3200" dirty="0" err="1"/>
              <a:t>đo</a:t>
            </a:r>
            <a:r>
              <a:rPr lang="en-US" sz="3200" dirty="0"/>
              <a:t> l</a:t>
            </a:r>
            <a:r>
              <a:rPr lang="vi-VN" sz="3200" dirty="0"/>
              <a:t>ư</a:t>
            </a:r>
            <a:r>
              <a:rPr lang="en-US" sz="3200" dirty="0" err="1"/>
              <a:t>ờng</a:t>
            </a:r>
            <a:r>
              <a:rPr lang="en-US" sz="3200" dirty="0"/>
              <a:t> </a:t>
            </a:r>
            <a:r>
              <a:rPr lang="en-US" sz="3200" dirty="0" err="1"/>
              <a:t>đ</a:t>
            </a:r>
            <a:r>
              <a:rPr lang="vi-VN" sz="3200" dirty="0"/>
              <a:t>ư</a:t>
            </a:r>
            <a:r>
              <a:rPr lang="en-US" sz="3200" dirty="0" err="1"/>
              <a:t>ợc</a:t>
            </a:r>
            <a:r>
              <a:rPr lang="en-US" sz="3200" dirty="0"/>
              <a:t> </a:t>
            </a:r>
            <a:r>
              <a:rPr lang="en-US" sz="3200" dirty="0" err="1"/>
              <a:t>mà</a:t>
            </a:r>
            <a:r>
              <a:rPr lang="en-US" sz="3200" dirty="0"/>
              <a:t> </a:t>
            </a:r>
            <a:r>
              <a:rPr lang="en-US" sz="3200" dirty="0" err="1"/>
              <a:t>không</a:t>
            </a:r>
            <a:r>
              <a:rPr lang="en-US" sz="3200" dirty="0"/>
              <a:t> </a:t>
            </a:r>
            <a:r>
              <a:rPr lang="en-US" sz="3200" dirty="0" err="1"/>
              <a:t>tác</a:t>
            </a:r>
            <a:r>
              <a:rPr lang="en-US" sz="3200" dirty="0"/>
              <a:t> </a:t>
            </a:r>
            <a:r>
              <a:rPr lang="en-US" sz="3200" dirty="0" err="1"/>
              <a:t>động</a:t>
            </a:r>
            <a:r>
              <a:rPr lang="en-US" sz="3200" dirty="0"/>
              <a:t> hay </a:t>
            </a:r>
            <a:r>
              <a:rPr lang="en-US" sz="3200" dirty="0" err="1"/>
              <a:t>tìm</a:t>
            </a:r>
            <a:r>
              <a:rPr lang="en-US" sz="3200" dirty="0"/>
              <a:t> </a:t>
            </a:r>
            <a:r>
              <a:rPr lang="en-US" sz="3200" dirty="0" err="1"/>
              <a:t>cách</a:t>
            </a:r>
            <a:r>
              <a:rPr lang="en-US" sz="3200" dirty="0"/>
              <a:t> </a:t>
            </a:r>
            <a:r>
              <a:rPr lang="en-US" sz="3200" dirty="0" err="1"/>
              <a:t>thay</a:t>
            </a:r>
            <a:r>
              <a:rPr lang="en-US" sz="3200" dirty="0"/>
              <a:t> </a:t>
            </a:r>
            <a:r>
              <a:rPr lang="en-US" sz="3200" dirty="0" err="1"/>
              <a:t>đổi</a:t>
            </a:r>
            <a:r>
              <a:rPr lang="en-US" sz="3200" dirty="0"/>
              <a:t> </a:t>
            </a:r>
            <a:r>
              <a:rPr lang="en-US" sz="3200" dirty="0" err="1"/>
              <a:t>đối</a:t>
            </a:r>
            <a:r>
              <a:rPr lang="en-US" sz="3200" dirty="0"/>
              <a:t> t</a:t>
            </a:r>
            <a:r>
              <a:rPr lang="vi-VN" sz="3200" dirty="0"/>
              <a:t>ư</a:t>
            </a:r>
            <a:r>
              <a:rPr lang="en-US" sz="3200" dirty="0" err="1"/>
              <a:t>ợng</a:t>
            </a:r>
            <a:r>
              <a:rPr lang="en-US" sz="3200" dirty="0"/>
              <a:t> </a:t>
            </a:r>
            <a:r>
              <a:rPr lang="en-US" sz="3200" dirty="0" err="1"/>
              <a:t>nghiên</a:t>
            </a:r>
            <a:r>
              <a:rPr lang="en-US" sz="3200" dirty="0"/>
              <a:t> </a:t>
            </a:r>
            <a:r>
              <a:rPr lang="en-US" sz="3200" dirty="0" err="1"/>
              <a:t>cứu</a:t>
            </a:r>
            <a:r>
              <a:rPr lang="en-US" sz="3200" dirty="0"/>
              <a:t>.</a:t>
            </a:r>
          </a:p>
          <a:p>
            <a:pPr algn="just"/>
            <a:r>
              <a:rPr lang="en-US" sz="3200" dirty="0"/>
              <a:t>VD: </a:t>
            </a:r>
            <a:r>
              <a:rPr lang="en-US" sz="3200" dirty="0" err="1"/>
              <a:t>Một</a:t>
            </a:r>
            <a:r>
              <a:rPr lang="en-US" sz="3200" dirty="0"/>
              <a:t> </a:t>
            </a:r>
            <a:r>
              <a:rPr lang="en-US" sz="3200" dirty="0" err="1"/>
              <a:t>khảo</a:t>
            </a:r>
            <a:r>
              <a:rPr lang="en-US" sz="3200" dirty="0"/>
              <a:t> </a:t>
            </a:r>
            <a:r>
              <a:rPr lang="en-US" sz="3200" dirty="0" err="1"/>
              <a:t>sát</a:t>
            </a:r>
            <a:r>
              <a:rPr lang="en-US" sz="3200" dirty="0"/>
              <a:t> </a:t>
            </a:r>
            <a:r>
              <a:rPr lang="en-US" sz="3200" dirty="0" err="1"/>
              <a:t>về</a:t>
            </a:r>
            <a:r>
              <a:rPr lang="en-US" sz="3200" dirty="0"/>
              <a:t> </a:t>
            </a:r>
            <a:r>
              <a:rPr lang="en-US" sz="3200" dirty="0" err="1"/>
              <a:t>thời</a:t>
            </a:r>
            <a:r>
              <a:rPr lang="en-US" sz="3200" dirty="0"/>
              <a:t> </a:t>
            </a:r>
            <a:r>
              <a:rPr lang="en-US" sz="3200" dirty="0" err="1"/>
              <a:t>gian</a:t>
            </a:r>
            <a:r>
              <a:rPr lang="en-US" sz="3200" dirty="0"/>
              <a:t> </a:t>
            </a:r>
            <a:r>
              <a:rPr lang="en-US" sz="3200" dirty="0" err="1"/>
              <a:t>sử</a:t>
            </a:r>
            <a:r>
              <a:rPr lang="en-US" sz="3200" dirty="0"/>
              <a:t> </a:t>
            </a:r>
            <a:r>
              <a:rPr lang="en-US" sz="3200" dirty="0" err="1"/>
              <a:t>dụng</a:t>
            </a:r>
            <a:r>
              <a:rPr lang="en-US" sz="3200" dirty="0"/>
              <a:t> </a:t>
            </a:r>
            <a:r>
              <a:rPr lang="en-US" sz="3200" dirty="0" err="1"/>
              <a:t>facebook</a:t>
            </a:r>
            <a:r>
              <a:rPr lang="en-US" sz="3200" dirty="0"/>
              <a:t> </a:t>
            </a:r>
            <a:r>
              <a:rPr lang="en-US" sz="3200" dirty="0" err="1"/>
              <a:t>của</a:t>
            </a:r>
            <a:r>
              <a:rPr lang="en-US" sz="3200" dirty="0"/>
              <a:t> </a:t>
            </a:r>
            <a:r>
              <a:rPr lang="en-US" sz="3200" dirty="0" err="1"/>
              <a:t>sinh</a:t>
            </a:r>
            <a:r>
              <a:rPr lang="en-US" sz="3200" dirty="0"/>
              <a:t> </a:t>
            </a:r>
            <a:r>
              <a:rPr lang="en-US" sz="3200" dirty="0" err="1"/>
              <a:t>viên</a:t>
            </a:r>
            <a:r>
              <a:rPr lang="en-US" sz="3200" dirty="0"/>
              <a:t> IUH </a:t>
            </a:r>
            <a:r>
              <a:rPr lang="en-US" sz="3200" dirty="0" err="1"/>
              <a:t>đ</a:t>
            </a:r>
            <a:r>
              <a:rPr lang="vi-VN" sz="3200" dirty="0"/>
              <a:t>ư</a:t>
            </a:r>
            <a:r>
              <a:rPr lang="en-US" sz="3200" dirty="0" err="1"/>
              <a:t>ợc</a:t>
            </a:r>
            <a:r>
              <a:rPr lang="en-US" sz="3200" dirty="0"/>
              <a:t> </a:t>
            </a:r>
            <a:r>
              <a:rPr lang="en-US" sz="3200" dirty="0" err="1"/>
              <a:t>tiến</a:t>
            </a:r>
            <a:r>
              <a:rPr lang="en-US" sz="3200" dirty="0"/>
              <a:t> </a:t>
            </a:r>
            <a:r>
              <a:rPr lang="en-US" sz="3200" dirty="0" err="1"/>
              <a:t>hành</a:t>
            </a:r>
            <a:r>
              <a:rPr lang="en-US" sz="3200" dirty="0"/>
              <a:t> online </a:t>
            </a:r>
            <a:r>
              <a:rPr lang="en-US" sz="3200" dirty="0" err="1"/>
              <a:t>cho</a:t>
            </a:r>
            <a:r>
              <a:rPr lang="en-US" sz="3200" dirty="0"/>
              <a:t> </a:t>
            </a:r>
            <a:r>
              <a:rPr lang="en-US" sz="3200" dirty="0" err="1"/>
              <a:t>kết</a:t>
            </a:r>
            <a:r>
              <a:rPr lang="en-US" sz="3200" dirty="0"/>
              <a:t> </a:t>
            </a:r>
            <a:r>
              <a:rPr lang="en-US" sz="3200" dirty="0" err="1"/>
              <a:t>quả</a:t>
            </a:r>
            <a:r>
              <a:rPr lang="en-US" sz="3200" dirty="0"/>
              <a:t> </a:t>
            </a:r>
            <a:r>
              <a:rPr lang="en-US" sz="3200" dirty="0" err="1"/>
              <a:t>rằng</a:t>
            </a:r>
            <a:r>
              <a:rPr lang="en-US" sz="3200" dirty="0"/>
              <a:t> </a:t>
            </a:r>
            <a:r>
              <a:rPr lang="en-US" sz="3200" dirty="0" err="1"/>
              <a:t>thời</a:t>
            </a:r>
            <a:r>
              <a:rPr lang="en-US" sz="3200" dirty="0"/>
              <a:t> </a:t>
            </a:r>
            <a:r>
              <a:rPr lang="en-US" sz="3200" dirty="0" err="1"/>
              <a:t>gian</a:t>
            </a:r>
            <a:r>
              <a:rPr lang="en-US" sz="3200" dirty="0"/>
              <a:t> </a:t>
            </a:r>
            <a:r>
              <a:rPr lang="en-US" sz="3200" dirty="0" err="1"/>
              <a:t>sử</a:t>
            </a:r>
            <a:r>
              <a:rPr lang="en-US" sz="3200" dirty="0"/>
              <a:t> </a:t>
            </a:r>
            <a:r>
              <a:rPr lang="en-US" sz="3200" dirty="0" err="1"/>
              <a:t>dụng</a:t>
            </a:r>
            <a:r>
              <a:rPr lang="en-US" sz="3200" dirty="0"/>
              <a:t> </a:t>
            </a:r>
            <a:r>
              <a:rPr lang="en-US" sz="3200" dirty="0" err="1"/>
              <a:t>trung</a:t>
            </a:r>
            <a:r>
              <a:rPr lang="en-US" sz="3200" dirty="0"/>
              <a:t> </a:t>
            </a:r>
            <a:r>
              <a:rPr lang="en-US" sz="3200" dirty="0" err="1"/>
              <a:t>bình</a:t>
            </a:r>
            <a:r>
              <a:rPr lang="en-US" sz="3200" dirty="0"/>
              <a:t> </a:t>
            </a:r>
            <a:r>
              <a:rPr lang="en-US" sz="3200" dirty="0" err="1"/>
              <a:t>facebook</a:t>
            </a:r>
            <a:r>
              <a:rPr lang="en-US" sz="3200" dirty="0"/>
              <a:t> </a:t>
            </a:r>
            <a:r>
              <a:rPr lang="en-US" sz="3200" dirty="0" err="1"/>
              <a:t>là</a:t>
            </a:r>
            <a:r>
              <a:rPr lang="en-US" sz="3200" dirty="0"/>
              <a:t> 3.2 </a:t>
            </a:r>
            <a:r>
              <a:rPr lang="en-US" sz="3200" dirty="0" err="1"/>
              <a:t>giờ</a:t>
            </a:r>
            <a:r>
              <a:rPr lang="en-US" sz="3200" dirty="0"/>
              <a:t>.</a:t>
            </a:r>
          </a:p>
          <a:p>
            <a:pPr marL="0" indent="0" algn="just">
              <a:buNone/>
            </a:pP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Đây</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là</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dữ</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liệu</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thu</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đ</a:t>
            </a:r>
            <a:r>
              <a:rPr lang="vi-VN" sz="3200" dirty="0">
                <a:solidFill>
                  <a:srgbClr val="00B050"/>
                </a:solidFill>
                <a:sym typeface="Wingdings" panose="05000000000000000000" pitchFamily="2" charset="2"/>
              </a:rPr>
              <a:t>ư</a:t>
            </a:r>
            <a:r>
              <a:rPr lang="en-US" sz="3200" dirty="0" err="1">
                <a:solidFill>
                  <a:srgbClr val="00B050"/>
                </a:solidFill>
                <a:sym typeface="Wingdings" panose="05000000000000000000" pitchFamily="2" charset="2"/>
              </a:rPr>
              <a:t>ợc</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từ</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quan</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sát</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vì</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ng</a:t>
            </a:r>
            <a:r>
              <a:rPr lang="vi-VN" sz="3200" dirty="0">
                <a:solidFill>
                  <a:srgbClr val="00B050"/>
                </a:solidFill>
                <a:sym typeface="Wingdings" panose="05000000000000000000" pitchFamily="2" charset="2"/>
              </a:rPr>
              <a:t>ư</a:t>
            </a:r>
            <a:r>
              <a:rPr lang="en-US" sz="3200" dirty="0" err="1">
                <a:solidFill>
                  <a:srgbClr val="00B050"/>
                </a:solidFill>
                <a:sym typeface="Wingdings" panose="05000000000000000000" pitchFamily="2" charset="2"/>
              </a:rPr>
              <a:t>ời</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đ</a:t>
            </a:r>
            <a:r>
              <a:rPr lang="vi-VN" sz="3200" dirty="0">
                <a:solidFill>
                  <a:srgbClr val="00B050"/>
                </a:solidFill>
                <a:sym typeface="Wingdings" panose="05000000000000000000" pitchFamily="2" charset="2"/>
              </a:rPr>
              <a:t>ư</a:t>
            </a:r>
            <a:r>
              <a:rPr lang="en-US" sz="3200" dirty="0" err="1">
                <a:solidFill>
                  <a:srgbClr val="00B050"/>
                </a:solidFill>
                <a:sym typeface="Wingdings" panose="05000000000000000000" pitchFamily="2" charset="2"/>
              </a:rPr>
              <a:t>ợc</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khảo</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sát</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không</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chịu</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sự</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tác</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động</a:t>
            </a:r>
            <a:r>
              <a:rPr lang="en-US" sz="3200" dirty="0">
                <a:solidFill>
                  <a:srgbClr val="00B050"/>
                </a:solidFill>
                <a:sym typeface="Wingdings" panose="05000000000000000000" pitchFamily="2" charset="2"/>
              </a:rPr>
              <a:t> </a:t>
            </a:r>
            <a:r>
              <a:rPr lang="en-US" sz="3200" dirty="0" err="1">
                <a:solidFill>
                  <a:srgbClr val="00B050"/>
                </a:solidFill>
                <a:sym typeface="Wingdings" panose="05000000000000000000" pitchFamily="2" charset="2"/>
              </a:rPr>
              <a:t>nào</a:t>
            </a:r>
            <a:endParaRPr lang="en-US" sz="3200" dirty="0">
              <a:solidFill>
                <a:srgbClr val="00B050"/>
              </a:solidFill>
            </a:endParaRPr>
          </a:p>
        </p:txBody>
      </p:sp>
      <p:sp>
        <p:nvSpPr>
          <p:cNvPr id="4" name="Slide Number Placeholder 3">
            <a:extLst>
              <a:ext uri="{FF2B5EF4-FFF2-40B4-BE49-F238E27FC236}">
                <a16:creationId xmlns:a16="http://schemas.microsoft.com/office/drawing/2014/main" id="{B6D2F491-8BFA-4F22-AD30-55A7C9381CC3}"/>
              </a:ext>
            </a:extLst>
          </p:cNvPr>
          <p:cNvSpPr>
            <a:spLocks noGrp="1"/>
          </p:cNvSpPr>
          <p:nvPr>
            <p:ph type="sldNum" sz="quarter" idx="12"/>
          </p:nvPr>
        </p:nvSpPr>
        <p:spPr/>
        <p:txBody>
          <a:bodyPr/>
          <a:lstStyle/>
          <a:p>
            <a:fld id="{5D28FFE6-A2F1-4243-9DB1-DFB06715F2C6}" type="slidenum">
              <a:rPr lang="en-US" smtClean="0"/>
              <a:pPr/>
              <a:t>29</a:t>
            </a:fld>
            <a:endParaRPr lang="en-US" dirty="0"/>
          </a:p>
        </p:txBody>
      </p:sp>
      <p:sp>
        <p:nvSpPr>
          <p:cNvPr id="5" name="Footer Placeholder 4">
            <a:extLst>
              <a:ext uri="{FF2B5EF4-FFF2-40B4-BE49-F238E27FC236}">
                <a16:creationId xmlns:a16="http://schemas.microsoft.com/office/drawing/2014/main" id="{B251EE09-1D0E-49D0-835D-D836307A8DE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980709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2DFF-2269-41F7-93DE-43C607FD27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7824A8-F96E-457D-971A-60AFC8A83502}"/>
              </a:ext>
            </a:extLst>
          </p:cNvPr>
          <p:cNvSpPr>
            <a:spLocks noGrp="1"/>
          </p:cNvSpPr>
          <p:nvPr>
            <p:ph idx="1"/>
          </p:nvPr>
        </p:nvSpPr>
        <p:spPr/>
        <p:txBody>
          <a:bodyPr/>
          <a:lstStyle/>
          <a:p>
            <a:pPr marL="0" indent="0">
              <a:buNone/>
            </a:pPr>
            <a:r>
              <a:rPr lang="en-US" sz="3200"/>
              <a:t>Các cuộc bầu cữ, các nghiên cứu, các khảo sát và các công việc liên quan đến việc thu nhập dữ liệu từ một nhóm lớn; để rồi từ dữ liệu ấy chúng ta có thể đ</a:t>
            </a:r>
            <a:r>
              <a:rPr lang="vi-VN" sz="3200"/>
              <a:t>ư</a:t>
            </a:r>
            <a:r>
              <a:rPr lang="en-US" sz="3200"/>
              <a:t>a ra một quyết định, một kết luận về nhóm lớn ấy.</a:t>
            </a:r>
          </a:p>
          <a:p>
            <a:pPr marL="0" indent="0">
              <a:buNone/>
            </a:pPr>
            <a:endParaRPr lang="en-US"/>
          </a:p>
          <a:p>
            <a:pPr marL="0" indent="0" algn="ctr">
              <a:buNone/>
            </a:pPr>
            <a:r>
              <a:rPr lang="en-US" sz="4000" b="1">
                <a:solidFill>
                  <a:srgbClr val="FF0000"/>
                </a:solidFill>
              </a:rPr>
              <a:t>Đó chính là mục đích của thống kê.</a:t>
            </a:r>
            <a:endParaRPr lang="en-US" sz="3200" b="1" dirty="0">
              <a:solidFill>
                <a:srgbClr val="FF0000"/>
              </a:solidFill>
            </a:endParaRPr>
          </a:p>
        </p:txBody>
      </p:sp>
      <p:sp>
        <p:nvSpPr>
          <p:cNvPr id="4" name="Slide Number Placeholder 3">
            <a:extLst>
              <a:ext uri="{FF2B5EF4-FFF2-40B4-BE49-F238E27FC236}">
                <a16:creationId xmlns:a16="http://schemas.microsoft.com/office/drawing/2014/main" id="{D644E2A4-E51E-4655-88D9-CB90A0290E6D}"/>
              </a:ext>
            </a:extLst>
          </p:cNvPr>
          <p:cNvSpPr>
            <a:spLocks noGrp="1"/>
          </p:cNvSpPr>
          <p:nvPr>
            <p:ph type="sldNum" sz="quarter" idx="12"/>
          </p:nvPr>
        </p:nvSpPr>
        <p:spPr/>
        <p:txBody>
          <a:bodyPr/>
          <a:lstStyle/>
          <a:p>
            <a:fld id="{5D28FFE6-A2F1-4243-9DB1-DFB06715F2C6}" type="slidenum">
              <a:rPr lang="en-US" smtClean="0"/>
              <a:pPr/>
              <a:t>3</a:t>
            </a:fld>
            <a:endParaRPr lang="en-US" dirty="0"/>
          </a:p>
        </p:txBody>
      </p:sp>
      <p:sp>
        <p:nvSpPr>
          <p:cNvPr id="5" name="Footer Placeholder 4">
            <a:extLst>
              <a:ext uri="{FF2B5EF4-FFF2-40B4-BE49-F238E27FC236}">
                <a16:creationId xmlns:a16="http://schemas.microsoft.com/office/drawing/2014/main" id="{5A3F96B7-6DB1-4718-871C-A9674D83924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1752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2056-52AA-45AF-A891-E59437FF7EB9}"/>
              </a:ext>
            </a:extLst>
          </p:cNvPr>
          <p:cNvSpPr>
            <a:spLocks noGrp="1"/>
          </p:cNvSpPr>
          <p:nvPr>
            <p:ph type="title"/>
          </p:nvPr>
        </p:nvSpPr>
        <p:spPr>
          <a:xfrm>
            <a:off x="0" y="457200"/>
            <a:ext cx="8731974" cy="609600"/>
          </a:xfrm>
        </p:spPr>
        <p:txBody>
          <a:bodyPr>
            <a:normAutofit/>
          </a:bodyPr>
          <a:lstStyle/>
          <a:p>
            <a:r>
              <a:rPr lang="en-US" b="1">
                <a:solidFill>
                  <a:srgbClr val="00B050"/>
                </a:solidFill>
              </a:rPr>
              <a:t>Từ thử nghiệm (</a:t>
            </a:r>
            <a:r>
              <a:rPr lang="en-US" b="1" i="1">
                <a:solidFill>
                  <a:srgbClr val="00B050"/>
                </a:solidFill>
              </a:rPr>
              <a:t>experiment</a:t>
            </a:r>
            <a:r>
              <a:rPr lang="en-US" b="1">
                <a:solidFill>
                  <a:srgbClr val="00B050"/>
                </a:solidFill>
              </a:rPr>
              <a:t>)</a:t>
            </a:r>
          </a:p>
        </p:txBody>
      </p:sp>
      <p:sp>
        <p:nvSpPr>
          <p:cNvPr id="3" name="Content Placeholder 2">
            <a:extLst>
              <a:ext uri="{FF2B5EF4-FFF2-40B4-BE49-F238E27FC236}">
                <a16:creationId xmlns:a16="http://schemas.microsoft.com/office/drawing/2014/main" id="{5B1525C5-341E-4519-99A9-B5230A8FBD30}"/>
              </a:ext>
            </a:extLst>
          </p:cNvPr>
          <p:cNvSpPr>
            <a:spLocks noGrp="1"/>
          </p:cNvSpPr>
          <p:nvPr>
            <p:ph idx="1"/>
          </p:nvPr>
        </p:nvSpPr>
        <p:spPr>
          <a:xfrm>
            <a:off x="152400" y="1066800"/>
            <a:ext cx="8686800" cy="5350708"/>
          </a:xfrm>
        </p:spPr>
        <p:txBody>
          <a:bodyPr>
            <a:noAutofit/>
          </a:bodyPr>
          <a:lstStyle/>
          <a:p>
            <a:pPr algn="just"/>
            <a:r>
              <a:rPr lang="en-US" sz="3200"/>
              <a:t>Từ thử nghiệm (</a:t>
            </a:r>
            <a:r>
              <a:rPr lang="en-US" sz="3200" i="1"/>
              <a:t>experiment</a:t>
            </a:r>
            <a:r>
              <a:rPr lang="en-US" sz="3200"/>
              <a:t>): là dữ liệu đ</a:t>
            </a:r>
            <a:r>
              <a:rPr lang="vi-VN" sz="3200"/>
              <a:t>ư</a:t>
            </a:r>
            <a:r>
              <a:rPr lang="en-US" sz="3200"/>
              <a:t>ợc bằng cách áp dụng một số ph</a:t>
            </a:r>
            <a:r>
              <a:rPr lang="vi-VN" sz="3200"/>
              <a:t>ư</a:t>
            </a:r>
            <a:r>
              <a:rPr lang="en-US" sz="3200"/>
              <a:t>ơng pháp tác động lên đối t</a:t>
            </a:r>
            <a:r>
              <a:rPr lang="vi-VN" sz="3200"/>
              <a:t>ư</a:t>
            </a:r>
            <a:r>
              <a:rPr lang="en-US" sz="3200"/>
              <a:t>ợng cần nghiên cứu sau đó quan sát ảnh h</a:t>
            </a:r>
            <a:r>
              <a:rPr lang="vi-VN" sz="3200"/>
              <a:t>ư</a:t>
            </a:r>
            <a:r>
              <a:rPr lang="en-US" sz="3200"/>
              <a:t>ởng của ph</a:t>
            </a:r>
            <a:r>
              <a:rPr lang="vi-VN" sz="3200"/>
              <a:t>ư</a:t>
            </a:r>
            <a:r>
              <a:rPr lang="en-US" sz="3200"/>
              <a:t>ơng pháp lên đối t</a:t>
            </a:r>
            <a:r>
              <a:rPr lang="vi-VN" sz="3200"/>
              <a:t>ư</a:t>
            </a:r>
            <a:r>
              <a:rPr lang="en-US" sz="3200"/>
              <a:t>ợng đó.</a:t>
            </a:r>
          </a:p>
          <a:p>
            <a:pPr algn="just"/>
            <a:r>
              <a:rPr lang="en-US"/>
              <a:t>VD: Trong một thử nghiệm y tế cộng đồng, ng</a:t>
            </a:r>
            <a:r>
              <a:rPr lang="vi-VN"/>
              <a:t>ư</a:t>
            </a:r>
            <a:r>
              <a:rPr lang="en-US"/>
              <a:t>ời ta tiêm cho 200.745 trẻ em loại vaccine X, và tiêm cho 201.229 trẻ em một loại vaccine giả d</a:t>
            </a:r>
            <a:r>
              <a:rPr lang="vi-VN"/>
              <a:t>ư</a:t>
            </a:r>
            <a:r>
              <a:rPr lang="en-US"/>
              <a:t>ợc (vaccine giả d</a:t>
            </a:r>
            <a:r>
              <a:rPr lang="vi-VN"/>
              <a:t>ư</a:t>
            </a:r>
            <a:r>
              <a:rPr lang="en-US"/>
              <a:t>ợc này không gây ảnh h</a:t>
            </a:r>
            <a:r>
              <a:rPr lang="vi-VN"/>
              <a:t>ư</a:t>
            </a:r>
            <a:r>
              <a:rPr lang="en-US"/>
              <a:t>ởng gì đến sức khỏe)</a:t>
            </a:r>
          </a:p>
          <a:p>
            <a:pPr marL="0" indent="0" algn="just">
              <a:buNone/>
            </a:pPr>
            <a:r>
              <a:rPr lang="en-US" sz="3200">
                <a:solidFill>
                  <a:srgbClr val="00B050"/>
                </a:solidFill>
                <a:sym typeface="Wingdings" panose="05000000000000000000" pitchFamily="2" charset="2"/>
              </a:rPr>
              <a:t> Trong ví dụ này, ng</a:t>
            </a:r>
            <a:r>
              <a:rPr lang="vi-VN" sz="3200">
                <a:solidFill>
                  <a:srgbClr val="00B050"/>
                </a:solidFill>
                <a:sym typeface="Wingdings" panose="05000000000000000000" pitchFamily="2" charset="2"/>
              </a:rPr>
              <a:t>ư</a:t>
            </a:r>
            <a:r>
              <a:rPr lang="en-US" sz="3200">
                <a:solidFill>
                  <a:srgbClr val="00B050"/>
                </a:solidFill>
                <a:sym typeface="Wingdings" panose="05000000000000000000" pitchFamily="2" charset="2"/>
              </a:rPr>
              <a:t>ời ta đã chia đối t</a:t>
            </a:r>
            <a:r>
              <a:rPr lang="vi-VN" sz="3200">
                <a:solidFill>
                  <a:srgbClr val="00B050"/>
                </a:solidFill>
                <a:sym typeface="Wingdings" panose="05000000000000000000" pitchFamily="2" charset="2"/>
              </a:rPr>
              <a:t>ư</a:t>
            </a:r>
            <a:r>
              <a:rPr lang="en-US" sz="3200">
                <a:solidFill>
                  <a:srgbClr val="00B050"/>
                </a:solidFill>
                <a:sym typeface="Wingdings" panose="05000000000000000000" pitchFamily="2" charset="2"/>
              </a:rPr>
              <a:t>ợng cần nghiên cứu ra làm hai nhóm cho nên đây là dữ liệu thu đ</a:t>
            </a:r>
            <a:r>
              <a:rPr lang="vi-VN" sz="3200">
                <a:solidFill>
                  <a:srgbClr val="00B050"/>
                </a:solidFill>
                <a:sym typeface="Wingdings" panose="05000000000000000000" pitchFamily="2" charset="2"/>
              </a:rPr>
              <a:t>ư</a:t>
            </a:r>
            <a:r>
              <a:rPr lang="en-US" sz="3200">
                <a:solidFill>
                  <a:srgbClr val="00B050"/>
                </a:solidFill>
                <a:sym typeface="Wingdings" panose="05000000000000000000" pitchFamily="2" charset="2"/>
              </a:rPr>
              <a:t>ợc từ thử nghiệm</a:t>
            </a:r>
            <a:endParaRPr lang="en-US" sz="3200">
              <a:solidFill>
                <a:srgbClr val="00B050"/>
              </a:solidFill>
            </a:endParaRPr>
          </a:p>
        </p:txBody>
      </p:sp>
      <p:sp>
        <p:nvSpPr>
          <p:cNvPr id="4" name="Slide Number Placeholder 3">
            <a:extLst>
              <a:ext uri="{FF2B5EF4-FFF2-40B4-BE49-F238E27FC236}">
                <a16:creationId xmlns:a16="http://schemas.microsoft.com/office/drawing/2014/main" id="{B6D2F491-8BFA-4F22-AD30-55A7C9381CC3}"/>
              </a:ext>
            </a:extLst>
          </p:cNvPr>
          <p:cNvSpPr>
            <a:spLocks noGrp="1"/>
          </p:cNvSpPr>
          <p:nvPr>
            <p:ph type="sldNum" sz="quarter" idx="12"/>
          </p:nvPr>
        </p:nvSpPr>
        <p:spPr/>
        <p:txBody>
          <a:bodyPr/>
          <a:lstStyle/>
          <a:p>
            <a:fld id="{5D28FFE6-A2F1-4243-9DB1-DFB06715F2C6}" type="slidenum">
              <a:rPr lang="en-US" smtClean="0"/>
              <a:pPr/>
              <a:t>30</a:t>
            </a:fld>
            <a:endParaRPr lang="en-US" dirty="0"/>
          </a:p>
        </p:txBody>
      </p:sp>
      <p:sp>
        <p:nvSpPr>
          <p:cNvPr id="5" name="Footer Placeholder 4">
            <a:extLst>
              <a:ext uri="{FF2B5EF4-FFF2-40B4-BE49-F238E27FC236}">
                <a16:creationId xmlns:a16="http://schemas.microsoft.com/office/drawing/2014/main" id="{B251EE09-1D0E-49D0-835D-D836307A8DE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8591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FE9E-AFEC-45F8-9246-118F321C5275}"/>
              </a:ext>
            </a:extLst>
          </p:cNvPr>
          <p:cNvSpPr>
            <a:spLocks noGrp="1"/>
          </p:cNvSpPr>
          <p:nvPr>
            <p:ph type="title"/>
          </p:nvPr>
        </p:nvSpPr>
        <p:spPr/>
        <p:txBody>
          <a:bodyPr>
            <a:noAutofit/>
          </a:bodyPr>
          <a:lstStyle/>
          <a:p>
            <a:r>
              <a:rPr lang="en-US" b="1">
                <a:solidFill>
                  <a:srgbClr val="00B050"/>
                </a:solidFill>
              </a:rPr>
              <a:t>Lấy mẫu ngẫu nhiên đ</a:t>
            </a:r>
            <a:r>
              <a:rPr lang="vi-VN" b="1">
                <a:solidFill>
                  <a:srgbClr val="00B050"/>
                </a:solidFill>
              </a:rPr>
              <a:t>ơ</a:t>
            </a:r>
            <a:r>
              <a:rPr lang="en-US" b="1">
                <a:solidFill>
                  <a:srgbClr val="00B050"/>
                </a:solidFill>
              </a:rPr>
              <a:t>n giản (</a:t>
            </a:r>
            <a:r>
              <a:rPr lang="en-US" b="1" i="1">
                <a:solidFill>
                  <a:srgbClr val="00B050"/>
                </a:solidFill>
              </a:rPr>
              <a:t>simple random sample</a:t>
            </a:r>
            <a:r>
              <a:rPr lang="en-US" b="1">
                <a:solidFill>
                  <a:srgbClr val="00B050"/>
                </a:solidFill>
              </a:rPr>
              <a:t>)</a:t>
            </a:r>
          </a:p>
        </p:txBody>
      </p:sp>
      <p:sp>
        <p:nvSpPr>
          <p:cNvPr id="3" name="Content Placeholder 2">
            <a:extLst>
              <a:ext uri="{FF2B5EF4-FFF2-40B4-BE49-F238E27FC236}">
                <a16:creationId xmlns:a16="http://schemas.microsoft.com/office/drawing/2014/main" id="{4B5E605D-DAD8-4CCE-A81A-8338BFE75E81}"/>
              </a:ext>
            </a:extLst>
          </p:cNvPr>
          <p:cNvSpPr>
            <a:spLocks noGrp="1"/>
          </p:cNvSpPr>
          <p:nvPr>
            <p:ph idx="1"/>
          </p:nvPr>
        </p:nvSpPr>
        <p:spPr/>
        <p:txBody>
          <a:bodyPr>
            <a:normAutofit/>
          </a:bodyPr>
          <a:lstStyle/>
          <a:p>
            <a:pPr algn="just"/>
            <a:r>
              <a:rPr lang="en-US" sz="3200" b="1"/>
              <a:t>Lấy mẫu ngẫu nhiên đ</a:t>
            </a:r>
            <a:r>
              <a:rPr lang="vi-VN" sz="3200" b="1"/>
              <a:t>ơ</a:t>
            </a:r>
            <a:r>
              <a:rPr lang="en-US" sz="3200" b="1"/>
              <a:t>n giản (</a:t>
            </a:r>
            <a:r>
              <a:rPr lang="en-US" sz="3200" b="1" i="1"/>
              <a:t>simple random sample</a:t>
            </a:r>
            <a:r>
              <a:rPr lang="en-US" sz="3200" b="1"/>
              <a:t>): </a:t>
            </a:r>
            <a:r>
              <a:rPr lang="en-US" sz="3200"/>
              <a:t>là cách lấy mẫu mà mỗi giá trị dữ liệu đ</a:t>
            </a:r>
            <a:r>
              <a:rPr lang="vi-VN" sz="3200"/>
              <a:t>ư</a:t>
            </a:r>
            <a:r>
              <a:rPr lang="en-US" sz="3200"/>
              <a:t>ợc lấy từ quần thể theo </a:t>
            </a:r>
            <a:r>
              <a:rPr lang="en-US" sz="3200" i="1"/>
              <a:t>cùng một cách</a:t>
            </a:r>
            <a:r>
              <a:rPr lang="en-US" sz="3200"/>
              <a:t> và </a:t>
            </a:r>
            <a:r>
              <a:rPr lang="en-US" sz="3200" i="1"/>
              <a:t>c</a:t>
            </a:r>
            <a:r>
              <a:rPr lang="vi-VN" sz="3200" i="1"/>
              <a:t>ơ</a:t>
            </a:r>
            <a:r>
              <a:rPr lang="en-US" sz="3200" i="1"/>
              <a:t> hội đ</a:t>
            </a:r>
            <a:r>
              <a:rPr lang="vi-VN" sz="3200" i="1"/>
              <a:t>ư</a:t>
            </a:r>
            <a:r>
              <a:rPr lang="en-US" sz="3200" i="1"/>
              <a:t>ợc chọn</a:t>
            </a:r>
            <a:r>
              <a:rPr lang="en-US" sz="3200"/>
              <a:t> của mỗi giá trị dữ liệu là nh</a:t>
            </a:r>
            <a:r>
              <a:rPr lang="vi-VN" sz="3200"/>
              <a:t>ư</a:t>
            </a:r>
            <a:r>
              <a:rPr lang="en-US" sz="3200"/>
              <a:t> nhau.</a:t>
            </a:r>
            <a:endParaRPr lang="en-US" sz="3200" b="1"/>
          </a:p>
        </p:txBody>
      </p:sp>
      <p:sp>
        <p:nvSpPr>
          <p:cNvPr id="4" name="Slide Number Placeholder 3">
            <a:extLst>
              <a:ext uri="{FF2B5EF4-FFF2-40B4-BE49-F238E27FC236}">
                <a16:creationId xmlns:a16="http://schemas.microsoft.com/office/drawing/2014/main" id="{F346B62B-0620-4E46-8798-C91B31C862E8}"/>
              </a:ext>
            </a:extLst>
          </p:cNvPr>
          <p:cNvSpPr>
            <a:spLocks noGrp="1"/>
          </p:cNvSpPr>
          <p:nvPr>
            <p:ph type="sldNum" sz="quarter" idx="12"/>
          </p:nvPr>
        </p:nvSpPr>
        <p:spPr/>
        <p:txBody>
          <a:bodyPr/>
          <a:lstStyle/>
          <a:p>
            <a:fld id="{5D28FFE6-A2F1-4243-9DB1-DFB06715F2C6}" type="slidenum">
              <a:rPr lang="en-US" smtClean="0"/>
              <a:pPr/>
              <a:t>31</a:t>
            </a:fld>
            <a:endParaRPr lang="en-US" dirty="0"/>
          </a:p>
        </p:txBody>
      </p:sp>
      <p:sp>
        <p:nvSpPr>
          <p:cNvPr id="5" name="Footer Placeholder 4">
            <a:extLst>
              <a:ext uri="{FF2B5EF4-FFF2-40B4-BE49-F238E27FC236}">
                <a16:creationId xmlns:a16="http://schemas.microsoft.com/office/drawing/2014/main" id="{84CBA839-731E-45C1-867F-4D34B4F8F190}"/>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9237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1084-EB5B-48DB-A8B3-F4EB5BDA2194}"/>
              </a:ext>
            </a:extLst>
          </p:cNvPr>
          <p:cNvSpPr>
            <a:spLocks noGrp="1"/>
          </p:cNvSpPr>
          <p:nvPr>
            <p:ph type="title"/>
          </p:nvPr>
        </p:nvSpPr>
        <p:spPr/>
        <p:txBody>
          <a:bodyPr>
            <a:noAutofit/>
          </a:bodyPr>
          <a:lstStyle/>
          <a:p>
            <a:r>
              <a:rPr lang="en-US" b="1">
                <a:solidFill>
                  <a:srgbClr val="00B050"/>
                </a:solidFill>
              </a:rPr>
              <a:t>Lấy mẫu ngẫu nhiên đ</a:t>
            </a:r>
            <a:r>
              <a:rPr lang="vi-VN" b="1">
                <a:solidFill>
                  <a:srgbClr val="00B050"/>
                </a:solidFill>
              </a:rPr>
              <a:t>ơ</a:t>
            </a:r>
            <a:r>
              <a:rPr lang="en-US" b="1">
                <a:solidFill>
                  <a:srgbClr val="00B050"/>
                </a:solidFill>
              </a:rPr>
              <a:t>n giản (</a:t>
            </a:r>
            <a:r>
              <a:rPr lang="en-US" b="1" i="1">
                <a:solidFill>
                  <a:srgbClr val="00B050"/>
                </a:solidFill>
              </a:rPr>
              <a:t>Simple Random Sample</a:t>
            </a:r>
            <a:r>
              <a:rPr lang="en-US" b="1">
                <a:solidFill>
                  <a:srgbClr val="00B050"/>
                </a:solidFill>
              </a:rPr>
              <a:t>)</a:t>
            </a:r>
            <a:endParaRPr lang="en-US" b="1"/>
          </a:p>
        </p:txBody>
      </p:sp>
      <p:pic>
        <p:nvPicPr>
          <p:cNvPr id="6" name="Content Placeholder 5">
            <a:extLst>
              <a:ext uri="{FF2B5EF4-FFF2-40B4-BE49-F238E27FC236}">
                <a16:creationId xmlns:a16="http://schemas.microsoft.com/office/drawing/2014/main" id="{A8EECDCF-CE65-4E14-A539-26A2FF9A3B81}"/>
              </a:ext>
            </a:extLst>
          </p:cNvPr>
          <p:cNvPicPr>
            <a:picLocks noGrp="1" noChangeAspect="1"/>
          </p:cNvPicPr>
          <p:nvPr>
            <p:ph idx="1"/>
          </p:nvPr>
        </p:nvPicPr>
        <p:blipFill>
          <a:blip r:embed="rId2"/>
          <a:stretch>
            <a:fillRect/>
          </a:stretch>
        </p:blipFill>
        <p:spPr>
          <a:xfrm>
            <a:off x="236856" y="1600200"/>
            <a:ext cx="8732044" cy="4343400"/>
          </a:xfrm>
          <a:prstGeom prst="rect">
            <a:avLst/>
          </a:prstGeom>
        </p:spPr>
      </p:pic>
      <p:sp>
        <p:nvSpPr>
          <p:cNvPr id="4" name="Slide Number Placeholder 3">
            <a:extLst>
              <a:ext uri="{FF2B5EF4-FFF2-40B4-BE49-F238E27FC236}">
                <a16:creationId xmlns:a16="http://schemas.microsoft.com/office/drawing/2014/main" id="{46406419-9AAF-425A-830C-8B7078D0B1AE}"/>
              </a:ext>
            </a:extLst>
          </p:cNvPr>
          <p:cNvSpPr>
            <a:spLocks noGrp="1"/>
          </p:cNvSpPr>
          <p:nvPr>
            <p:ph type="sldNum" sz="quarter" idx="12"/>
          </p:nvPr>
        </p:nvSpPr>
        <p:spPr/>
        <p:txBody>
          <a:bodyPr/>
          <a:lstStyle/>
          <a:p>
            <a:fld id="{5D28FFE6-A2F1-4243-9DB1-DFB06715F2C6}" type="slidenum">
              <a:rPr lang="en-US" smtClean="0"/>
              <a:pPr/>
              <a:t>32</a:t>
            </a:fld>
            <a:endParaRPr lang="en-US" dirty="0"/>
          </a:p>
        </p:txBody>
      </p:sp>
      <p:sp>
        <p:nvSpPr>
          <p:cNvPr id="5" name="Footer Placeholder 4">
            <a:extLst>
              <a:ext uri="{FF2B5EF4-FFF2-40B4-BE49-F238E27FC236}">
                <a16:creationId xmlns:a16="http://schemas.microsoft.com/office/drawing/2014/main" id="{5A9ACE42-7306-4AB6-A53B-13E2EA3BE025}"/>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529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6A9A-B496-4C82-A5BB-31B571985EF5}"/>
              </a:ext>
            </a:extLst>
          </p:cNvPr>
          <p:cNvSpPr>
            <a:spLocks noGrp="1"/>
          </p:cNvSpPr>
          <p:nvPr>
            <p:ph type="title"/>
          </p:nvPr>
        </p:nvSpPr>
        <p:spPr/>
        <p:txBody>
          <a:bodyPr/>
          <a:lstStyle/>
          <a:p>
            <a:r>
              <a:rPr lang="en-US" b="1">
                <a:solidFill>
                  <a:srgbClr val="00B050"/>
                </a:solidFill>
              </a:rPr>
              <a:t>Lấy mẫu có hệ thống (</a:t>
            </a:r>
            <a:r>
              <a:rPr lang="en-US" b="1" i="1">
                <a:solidFill>
                  <a:srgbClr val="00B050"/>
                </a:solidFill>
              </a:rPr>
              <a:t>Systematic Sampling</a:t>
            </a:r>
            <a:r>
              <a:rPr lang="en-US" b="1">
                <a:solidFill>
                  <a:srgbClr val="00B050"/>
                </a:solidFill>
              </a:rPr>
              <a:t>)</a:t>
            </a:r>
          </a:p>
        </p:txBody>
      </p:sp>
      <p:sp>
        <p:nvSpPr>
          <p:cNvPr id="3" name="Content Placeholder 2">
            <a:extLst>
              <a:ext uri="{FF2B5EF4-FFF2-40B4-BE49-F238E27FC236}">
                <a16:creationId xmlns:a16="http://schemas.microsoft.com/office/drawing/2014/main" id="{8A2084EE-A518-436B-B093-58D48BBB288D}"/>
              </a:ext>
            </a:extLst>
          </p:cNvPr>
          <p:cNvSpPr>
            <a:spLocks noGrp="1"/>
          </p:cNvSpPr>
          <p:nvPr>
            <p:ph idx="1"/>
          </p:nvPr>
        </p:nvSpPr>
        <p:spPr>
          <a:xfrm>
            <a:off x="304800" y="1295400"/>
            <a:ext cx="8427174" cy="5045908"/>
          </a:xfrm>
        </p:spPr>
        <p:txBody>
          <a:bodyPr>
            <a:normAutofit/>
          </a:bodyPr>
          <a:lstStyle/>
          <a:p>
            <a:pPr algn="just"/>
            <a:r>
              <a:rPr lang="en-US" sz="3200"/>
              <a:t>Lấy mẫu có hệ thống (</a:t>
            </a:r>
            <a:r>
              <a:rPr lang="en-US" sz="3200" i="1"/>
              <a:t>Systematic Sampling)</a:t>
            </a:r>
            <a:r>
              <a:rPr lang="en-US" sz="3200"/>
              <a:t>: là lấy mẫu bằng cách chọn một điểm bắt đầu và điểm kết thúc, sau đó lần l</a:t>
            </a:r>
            <a:r>
              <a:rPr lang="vi-VN" sz="3200"/>
              <a:t>ư</a:t>
            </a:r>
            <a:r>
              <a:rPr lang="en-US" sz="3200"/>
              <a:t>ợt chọn phần tử thứ k từ quần thể.</a:t>
            </a:r>
          </a:p>
        </p:txBody>
      </p:sp>
      <p:sp>
        <p:nvSpPr>
          <p:cNvPr id="4" name="Slide Number Placeholder 3">
            <a:extLst>
              <a:ext uri="{FF2B5EF4-FFF2-40B4-BE49-F238E27FC236}">
                <a16:creationId xmlns:a16="http://schemas.microsoft.com/office/drawing/2014/main" id="{7C765FC4-042B-484E-95B4-CBAA9A72276A}"/>
              </a:ext>
            </a:extLst>
          </p:cNvPr>
          <p:cNvSpPr>
            <a:spLocks noGrp="1"/>
          </p:cNvSpPr>
          <p:nvPr>
            <p:ph type="sldNum" sz="quarter" idx="12"/>
          </p:nvPr>
        </p:nvSpPr>
        <p:spPr/>
        <p:txBody>
          <a:bodyPr/>
          <a:lstStyle/>
          <a:p>
            <a:fld id="{5D28FFE6-A2F1-4243-9DB1-DFB06715F2C6}" type="slidenum">
              <a:rPr lang="en-US" smtClean="0"/>
              <a:pPr/>
              <a:t>33</a:t>
            </a:fld>
            <a:endParaRPr lang="en-US" dirty="0"/>
          </a:p>
        </p:txBody>
      </p:sp>
      <p:sp>
        <p:nvSpPr>
          <p:cNvPr id="5" name="Footer Placeholder 4">
            <a:extLst>
              <a:ext uri="{FF2B5EF4-FFF2-40B4-BE49-F238E27FC236}">
                <a16:creationId xmlns:a16="http://schemas.microsoft.com/office/drawing/2014/main" id="{CF678876-6DC3-4562-A817-F627015FC18C}"/>
              </a:ext>
            </a:extLst>
          </p:cNvPr>
          <p:cNvSpPr>
            <a:spLocks noGrp="1"/>
          </p:cNvSpPr>
          <p:nvPr>
            <p:ph type="ftr" sz="quarter" idx="11"/>
          </p:nvPr>
        </p:nvSpPr>
        <p:spPr/>
        <p:txBody>
          <a:bodyPr/>
          <a:lstStyle/>
          <a:p>
            <a:endParaRPr lang="en-US" dirty="0"/>
          </a:p>
        </p:txBody>
      </p:sp>
      <p:pic>
        <p:nvPicPr>
          <p:cNvPr id="6" name="Picture 47" descr="1_Sys">
            <a:extLst>
              <a:ext uri="{FF2B5EF4-FFF2-40B4-BE49-F238E27FC236}">
                <a16:creationId xmlns:a16="http://schemas.microsoft.com/office/drawing/2014/main" id="{884E0450-4443-4363-95BC-768B41FED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87" y="3429000"/>
            <a:ext cx="7848600" cy="2178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0751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8496-B05A-4C7A-8AD3-10E8EE5B5184}"/>
              </a:ext>
            </a:extLst>
          </p:cNvPr>
          <p:cNvSpPr>
            <a:spLocks noGrp="1"/>
          </p:cNvSpPr>
          <p:nvPr>
            <p:ph type="title"/>
          </p:nvPr>
        </p:nvSpPr>
        <p:spPr/>
        <p:txBody>
          <a:bodyPr/>
          <a:lstStyle/>
          <a:p>
            <a:r>
              <a:rPr lang="en-US">
                <a:solidFill>
                  <a:srgbClr val="00B050"/>
                </a:solidFill>
              </a:rPr>
              <a:t>Lấy mẫu tiện lợi (Convenience Sampling)</a:t>
            </a:r>
          </a:p>
        </p:txBody>
      </p:sp>
      <p:sp>
        <p:nvSpPr>
          <p:cNvPr id="3" name="Content Placeholder 2">
            <a:extLst>
              <a:ext uri="{FF2B5EF4-FFF2-40B4-BE49-F238E27FC236}">
                <a16:creationId xmlns:a16="http://schemas.microsoft.com/office/drawing/2014/main" id="{4C58E308-5403-4542-AE6C-E97313B078DE}"/>
              </a:ext>
            </a:extLst>
          </p:cNvPr>
          <p:cNvSpPr>
            <a:spLocks noGrp="1"/>
          </p:cNvSpPr>
          <p:nvPr>
            <p:ph idx="1"/>
          </p:nvPr>
        </p:nvSpPr>
        <p:spPr/>
        <p:txBody>
          <a:bodyPr/>
          <a:lstStyle/>
          <a:p>
            <a:r>
              <a:rPr lang="en-US" b="1"/>
              <a:t>Lấy mẫu tiện lợi</a:t>
            </a:r>
            <a:r>
              <a:rPr lang="en-US"/>
              <a:t>: là cách lấy mẫu mà kết quả đ</a:t>
            </a:r>
            <a:r>
              <a:rPr lang="vi-VN"/>
              <a:t>ư</a:t>
            </a:r>
            <a:r>
              <a:rPr lang="en-US"/>
              <a:t>ợc thu nhập một cách dễ dàng</a:t>
            </a:r>
          </a:p>
        </p:txBody>
      </p:sp>
      <p:sp>
        <p:nvSpPr>
          <p:cNvPr id="4" name="Slide Number Placeholder 3">
            <a:extLst>
              <a:ext uri="{FF2B5EF4-FFF2-40B4-BE49-F238E27FC236}">
                <a16:creationId xmlns:a16="http://schemas.microsoft.com/office/drawing/2014/main" id="{8C621CD4-BFBD-4AE2-87C5-B8AE9409A8E9}"/>
              </a:ext>
            </a:extLst>
          </p:cNvPr>
          <p:cNvSpPr>
            <a:spLocks noGrp="1"/>
          </p:cNvSpPr>
          <p:nvPr>
            <p:ph type="sldNum" sz="quarter" idx="12"/>
          </p:nvPr>
        </p:nvSpPr>
        <p:spPr/>
        <p:txBody>
          <a:bodyPr/>
          <a:lstStyle/>
          <a:p>
            <a:fld id="{5D28FFE6-A2F1-4243-9DB1-DFB06715F2C6}" type="slidenum">
              <a:rPr lang="en-US" smtClean="0"/>
              <a:pPr/>
              <a:t>34</a:t>
            </a:fld>
            <a:endParaRPr lang="en-US" dirty="0"/>
          </a:p>
        </p:txBody>
      </p:sp>
      <p:sp>
        <p:nvSpPr>
          <p:cNvPr id="5" name="Footer Placeholder 4">
            <a:extLst>
              <a:ext uri="{FF2B5EF4-FFF2-40B4-BE49-F238E27FC236}">
                <a16:creationId xmlns:a16="http://schemas.microsoft.com/office/drawing/2014/main" id="{CDB3E3D2-14DF-47EE-B6AB-678F5D353AAD}"/>
              </a:ext>
            </a:extLst>
          </p:cNvPr>
          <p:cNvSpPr>
            <a:spLocks noGrp="1"/>
          </p:cNvSpPr>
          <p:nvPr>
            <p:ph type="ftr" sz="quarter" idx="11"/>
          </p:nvPr>
        </p:nvSpPr>
        <p:spPr/>
        <p:txBody>
          <a:bodyPr/>
          <a:lstStyle/>
          <a:p>
            <a:endParaRPr lang="en-US" dirty="0"/>
          </a:p>
        </p:txBody>
      </p:sp>
      <p:pic>
        <p:nvPicPr>
          <p:cNvPr id="6" name="Picture 8" descr="1_Conv">
            <a:extLst>
              <a:ext uri="{FF2B5EF4-FFF2-40B4-BE49-F238E27FC236}">
                <a16:creationId xmlns:a16="http://schemas.microsoft.com/office/drawing/2014/main" id="{AE5CAA71-8138-4E7D-9B3A-D87D77375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656" y="2667000"/>
            <a:ext cx="6953250" cy="3400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2836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0CD2-56B1-4B64-A0B6-93718B10F2E4}"/>
              </a:ext>
            </a:extLst>
          </p:cNvPr>
          <p:cNvSpPr>
            <a:spLocks noGrp="1"/>
          </p:cNvSpPr>
          <p:nvPr>
            <p:ph type="title"/>
          </p:nvPr>
        </p:nvSpPr>
        <p:spPr/>
        <p:txBody>
          <a:bodyPr/>
          <a:lstStyle/>
          <a:p>
            <a:r>
              <a:rPr lang="en-US">
                <a:solidFill>
                  <a:srgbClr val="00B050"/>
                </a:solidFill>
              </a:rPr>
              <a:t>Lấy mẫu phân tầng (Stratified sampling)</a:t>
            </a:r>
            <a:endParaRPr lang="en-US"/>
          </a:p>
        </p:txBody>
      </p:sp>
      <p:sp>
        <p:nvSpPr>
          <p:cNvPr id="3" name="Content Placeholder 2">
            <a:extLst>
              <a:ext uri="{FF2B5EF4-FFF2-40B4-BE49-F238E27FC236}">
                <a16:creationId xmlns:a16="http://schemas.microsoft.com/office/drawing/2014/main" id="{8F6799A9-0371-49D6-99BB-07DCD3802DD8}"/>
              </a:ext>
            </a:extLst>
          </p:cNvPr>
          <p:cNvSpPr>
            <a:spLocks noGrp="1"/>
          </p:cNvSpPr>
          <p:nvPr>
            <p:ph idx="1"/>
          </p:nvPr>
        </p:nvSpPr>
        <p:spPr/>
        <p:txBody>
          <a:bodyPr>
            <a:normAutofit/>
          </a:bodyPr>
          <a:lstStyle/>
          <a:p>
            <a:pPr algn="just"/>
            <a:r>
              <a:rPr lang="en-US" sz="3200" dirty="0" err="1"/>
              <a:t>Lấy</a:t>
            </a:r>
            <a:r>
              <a:rPr lang="en-US" sz="3200" dirty="0"/>
              <a:t> </a:t>
            </a:r>
            <a:r>
              <a:rPr lang="en-US" sz="3200" dirty="0" err="1"/>
              <a:t>mẫu</a:t>
            </a:r>
            <a:r>
              <a:rPr lang="en-US" sz="3200" dirty="0"/>
              <a:t> </a:t>
            </a:r>
            <a:r>
              <a:rPr lang="en-US" sz="3200" dirty="0" err="1"/>
              <a:t>phân</a:t>
            </a:r>
            <a:r>
              <a:rPr lang="en-US" sz="3200" dirty="0"/>
              <a:t> </a:t>
            </a:r>
            <a:r>
              <a:rPr lang="en-US" sz="3200" dirty="0" err="1"/>
              <a:t>tầng</a:t>
            </a:r>
            <a:r>
              <a:rPr lang="en-US" sz="3200" dirty="0"/>
              <a:t> (</a:t>
            </a:r>
            <a:r>
              <a:rPr lang="en-US" sz="3200" dirty="0" err="1"/>
              <a:t>Straified</a:t>
            </a:r>
            <a:r>
              <a:rPr lang="en-US" sz="3200" dirty="0"/>
              <a:t> sampling): chia </a:t>
            </a:r>
            <a:r>
              <a:rPr lang="en-US" sz="3200" dirty="0" err="1"/>
              <a:t>quần</a:t>
            </a:r>
            <a:r>
              <a:rPr lang="en-US" sz="3200" dirty="0"/>
              <a:t> </a:t>
            </a:r>
            <a:r>
              <a:rPr lang="en-US" sz="3200" dirty="0" err="1"/>
              <a:t>thể</a:t>
            </a:r>
            <a:r>
              <a:rPr lang="en-US" sz="3200" dirty="0"/>
              <a:t> </a:t>
            </a:r>
            <a:r>
              <a:rPr lang="en-US" sz="3200" dirty="0" err="1"/>
              <a:t>thành</a:t>
            </a:r>
            <a:r>
              <a:rPr lang="en-US" sz="3200" dirty="0"/>
              <a:t> </a:t>
            </a:r>
            <a:r>
              <a:rPr lang="en-US" sz="3200" dirty="0" err="1"/>
              <a:t>nhiều</a:t>
            </a:r>
            <a:r>
              <a:rPr lang="en-US" sz="3200" dirty="0"/>
              <a:t> </a:t>
            </a:r>
            <a:r>
              <a:rPr lang="en-US" sz="3200" dirty="0" err="1"/>
              <a:t>nhóm</a:t>
            </a:r>
            <a:r>
              <a:rPr lang="en-US" sz="3200" dirty="0"/>
              <a:t> </a:t>
            </a:r>
            <a:r>
              <a:rPr lang="en-US" sz="3200" dirty="0" err="1"/>
              <a:t>nhỏ</a:t>
            </a:r>
            <a:r>
              <a:rPr lang="en-US" sz="3200" dirty="0"/>
              <a:t>, </a:t>
            </a:r>
            <a:r>
              <a:rPr lang="en-US" sz="3200" dirty="0" err="1"/>
              <a:t>mỗi</a:t>
            </a:r>
            <a:r>
              <a:rPr lang="en-US" sz="3200" dirty="0"/>
              <a:t> </a:t>
            </a:r>
            <a:r>
              <a:rPr lang="en-US" sz="3200" dirty="0" err="1"/>
              <a:t>nhóm</a:t>
            </a:r>
            <a:r>
              <a:rPr lang="en-US" sz="3200" dirty="0"/>
              <a:t> </a:t>
            </a:r>
            <a:r>
              <a:rPr lang="en-US" sz="3200" dirty="0" err="1"/>
              <a:t>có</a:t>
            </a:r>
            <a:r>
              <a:rPr lang="en-US" sz="3200" dirty="0"/>
              <a:t> </a:t>
            </a:r>
            <a:r>
              <a:rPr lang="en-US" sz="3200" dirty="0" err="1"/>
              <a:t>cùng</a:t>
            </a:r>
            <a:r>
              <a:rPr lang="en-US" sz="3200" dirty="0"/>
              <a:t> </a:t>
            </a:r>
            <a:r>
              <a:rPr lang="en-US" sz="3200" dirty="0" err="1"/>
              <a:t>đặc</a:t>
            </a:r>
            <a:r>
              <a:rPr lang="en-US" sz="3200" dirty="0"/>
              <a:t> </a:t>
            </a:r>
            <a:r>
              <a:rPr lang="en-US" sz="3200" dirty="0" err="1"/>
              <a:t>tính</a:t>
            </a:r>
            <a:r>
              <a:rPr lang="en-US" sz="3200" dirty="0"/>
              <a:t>, </a:t>
            </a:r>
            <a:r>
              <a:rPr lang="en-US" sz="3200" dirty="0" err="1"/>
              <a:t>sau</a:t>
            </a:r>
            <a:r>
              <a:rPr lang="en-US" sz="3200" dirty="0"/>
              <a:t> </a:t>
            </a:r>
            <a:r>
              <a:rPr lang="en-US" sz="3200" dirty="0" err="1"/>
              <a:t>đó</a:t>
            </a:r>
            <a:r>
              <a:rPr lang="en-US" sz="3200" dirty="0"/>
              <a:t> </a:t>
            </a:r>
            <a:r>
              <a:rPr lang="en-US" sz="3200" dirty="0" err="1"/>
              <a:t>lấy</a:t>
            </a:r>
            <a:r>
              <a:rPr lang="en-US" sz="3200" dirty="0"/>
              <a:t> </a:t>
            </a:r>
            <a:r>
              <a:rPr lang="en-US" sz="3200" dirty="0" err="1"/>
              <a:t>mẫu</a:t>
            </a:r>
            <a:r>
              <a:rPr lang="en-US" sz="3200" dirty="0"/>
              <a:t> </a:t>
            </a:r>
            <a:r>
              <a:rPr lang="en-US" sz="3200" dirty="0" err="1"/>
              <a:t>bằng</a:t>
            </a:r>
            <a:r>
              <a:rPr lang="en-US" sz="3200" dirty="0"/>
              <a:t> </a:t>
            </a:r>
            <a:r>
              <a:rPr lang="en-US" sz="3200" dirty="0" err="1"/>
              <a:t>cách</a:t>
            </a:r>
            <a:r>
              <a:rPr lang="en-US" sz="3200" dirty="0"/>
              <a:t> </a:t>
            </a:r>
            <a:r>
              <a:rPr lang="en-US" sz="3200" dirty="0" err="1"/>
              <a:t>chọn</a:t>
            </a:r>
            <a:r>
              <a:rPr lang="en-US" sz="3200" dirty="0"/>
              <a:t> </a:t>
            </a:r>
            <a:r>
              <a:rPr lang="en-US" sz="3200" dirty="0" err="1"/>
              <a:t>ngẫu</a:t>
            </a:r>
            <a:r>
              <a:rPr lang="en-US" sz="3200" dirty="0"/>
              <a:t> </a:t>
            </a:r>
            <a:r>
              <a:rPr lang="en-US" sz="3200" dirty="0" err="1"/>
              <a:t>nhiên</a:t>
            </a:r>
            <a:r>
              <a:rPr lang="en-US" sz="3200" dirty="0"/>
              <a:t> </a:t>
            </a:r>
            <a:r>
              <a:rPr lang="en-US" sz="3200" dirty="0" err="1"/>
              <a:t>từ</a:t>
            </a:r>
            <a:r>
              <a:rPr lang="en-US" sz="3200" dirty="0"/>
              <a:t> </a:t>
            </a:r>
            <a:r>
              <a:rPr lang="en-US" sz="3200" dirty="0" err="1"/>
              <a:t>các</a:t>
            </a:r>
            <a:r>
              <a:rPr lang="en-US" sz="3200" dirty="0"/>
              <a:t> </a:t>
            </a:r>
            <a:r>
              <a:rPr lang="en-US" sz="3200" dirty="0" err="1"/>
              <a:t>nhóm</a:t>
            </a:r>
            <a:r>
              <a:rPr lang="en-US" sz="3200" dirty="0"/>
              <a:t> </a:t>
            </a:r>
            <a:r>
              <a:rPr lang="en-US" sz="3200" dirty="0" err="1"/>
              <a:t>nhỏ</a:t>
            </a:r>
            <a:r>
              <a:rPr lang="en-US" sz="3200" dirty="0"/>
              <a:t> </a:t>
            </a:r>
            <a:r>
              <a:rPr lang="en-US" sz="3200" dirty="0" err="1"/>
              <a:t>đó</a:t>
            </a:r>
            <a:r>
              <a:rPr lang="en-US" sz="3200" dirty="0"/>
              <a:t>.</a:t>
            </a:r>
          </a:p>
        </p:txBody>
      </p:sp>
      <p:sp>
        <p:nvSpPr>
          <p:cNvPr id="4" name="Slide Number Placeholder 3">
            <a:extLst>
              <a:ext uri="{FF2B5EF4-FFF2-40B4-BE49-F238E27FC236}">
                <a16:creationId xmlns:a16="http://schemas.microsoft.com/office/drawing/2014/main" id="{089694F5-5089-482A-B032-9D4CBE145D53}"/>
              </a:ext>
            </a:extLst>
          </p:cNvPr>
          <p:cNvSpPr>
            <a:spLocks noGrp="1"/>
          </p:cNvSpPr>
          <p:nvPr>
            <p:ph type="sldNum" sz="quarter" idx="12"/>
          </p:nvPr>
        </p:nvSpPr>
        <p:spPr/>
        <p:txBody>
          <a:bodyPr/>
          <a:lstStyle/>
          <a:p>
            <a:fld id="{5D28FFE6-A2F1-4243-9DB1-DFB06715F2C6}" type="slidenum">
              <a:rPr lang="en-US" smtClean="0"/>
              <a:pPr/>
              <a:t>35</a:t>
            </a:fld>
            <a:endParaRPr lang="en-US" dirty="0"/>
          </a:p>
        </p:txBody>
      </p:sp>
      <p:sp>
        <p:nvSpPr>
          <p:cNvPr id="5" name="Footer Placeholder 4">
            <a:extLst>
              <a:ext uri="{FF2B5EF4-FFF2-40B4-BE49-F238E27FC236}">
                <a16:creationId xmlns:a16="http://schemas.microsoft.com/office/drawing/2014/main" id="{FB882616-93A8-41AC-814E-B3AB386D58FD}"/>
              </a:ext>
            </a:extLst>
          </p:cNvPr>
          <p:cNvSpPr>
            <a:spLocks noGrp="1"/>
          </p:cNvSpPr>
          <p:nvPr>
            <p:ph type="ftr" sz="quarter" idx="11"/>
          </p:nvPr>
        </p:nvSpPr>
        <p:spPr/>
        <p:txBody>
          <a:bodyPr/>
          <a:lstStyle/>
          <a:p>
            <a:endParaRPr lang="en-US" dirty="0"/>
          </a:p>
        </p:txBody>
      </p:sp>
      <p:pic>
        <p:nvPicPr>
          <p:cNvPr id="6" name="Picture 78" descr="1_Stra">
            <a:extLst>
              <a:ext uri="{FF2B5EF4-FFF2-40B4-BE49-F238E27FC236}">
                <a16:creationId xmlns:a16="http://schemas.microsoft.com/office/drawing/2014/main" id="{1DC8AB01-E67D-4391-94E7-44204B5C9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939" y="3429000"/>
            <a:ext cx="8010525"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9718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1164-EEDA-4576-8266-53581C240B0B}"/>
              </a:ext>
            </a:extLst>
          </p:cNvPr>
          <p:cNvSpPr>
            <a:spLocks noGrp="1"/>
          </p:cNvSpPr>
          <p:nvPr>
            <p:ph type="title"/>
          </p:nvPr>
        </p:nvSpPr>
        <p:spPr/>
        <p:txBody>
          <a:bodyPr>
            <a:normAutofit/>
          </a:bodyPr>
          <a:lstStyle/>
          <a:p>
            <a:r>
              <a:rPr lang="en-US" b="1">
                <a:solidFill>
                  <a:srgbClr val="00B050"/>
                </a:solidFill>
              </a:rPr>
              <a:t>Lấy mẫu phân tầng (</a:t>
            </a:r>
            <a:r>
              <a:rPr lang="en-US" b="1" i="1">
                <a:solidFill>
                  <a:srgbClr val="00B050"/>
                </a:solidFill>
              </a:rPr>
              <a:t>Stratified sampling</a:t>
            </a:r>
            <a:r>
              <a:rPr lang="en-US" b="1">
                <a:solidFill>
                  <a:srgbClr val="00B050"/>
                </a:solidFill>
              </a:rPr>
              <a:t>)</a:t>
            </a:r>
            <a:endParaRPr lang="en-US" b="1"/>
          </a:p>
        </p:txBody>
      </p:sp>
      <p:pic>
        <p:nvPicPr>
          <p:cNvPr id="6" name="Content Placeholder 5">
            <a:extLst>
              <a:ext uri="{FF2B5EF4-FFF2-40B4-BE49-F238E27FC236}">
                <a16:creationId xmlns:a16="http://schemas.microsoft.com/office/drawing/2014/main" id="{404821B7-2B80-4164-BC42-B79C7AC3453E}"/>
              </a:ext>
            </a:extLst>
          </p:cNvPr>
          <p:cNvPicPr>
            <a:picLocks noGrp="1" noChangeAspect="1"/>
          </p:cNvPicPr>
          <p:nvPr>
            <p:ph idx="1"/>
          </p:nvPr>
        </p:nvPicPr>
        <p:blipFill>
          <a:blip r:embed="rId2"/>
          <a:stretch>
            <a:fillRect/>
          </a:stretch>
        </p:blipFill>
        <p:spPr>
          <a:xfrm>
            <a:off x="140141" y="1600200"/>
            <a:ext cx="8775259" cy="4393320"/>
          </a:xfrm>
          <a:prstGeom prst="rect">
            <a:avLst/>
          </a:prstGeom>
        </p:spPr>
      </p:pic>
      <p:sp>
        <p:nvSpPr>
          <p:cNvPr id="4" name="Slide Number Placeholder 3">
            <a:extLst>
              <a:ext uri="{FF2B5EF4-FFF2-40B4-BE49-F238E27FC236}">
                <a16:creationId xmlns:a16="http://schemas.microsoft.com/office/drawing/2014/main" id="{E51B5CFE-C5CA-4413-85E3-CD3052F9FC61}"/>
              </a:ext>
            </a:extLst>
          </p:cNvPr>
          <p:cNvSpPr>
            <a:spLocks noGrp="1"/>
          </p:cNvSpPr>
          <p:nvPr>
            <p:ph type="sldNum" sz="quarter" idx="12"/>
          </p:nvPr>
        </p:nvSpPr>
        <p:spPr/>
        <p:txBody>
          <a:bodyPr/>
          <a:lstStyle/>
          <a:p>
            <a:fld id="{5D28FFE6-A2F1-4243-9DB1-DFB06715F2C6}" type="slidenum">
              <a:rPr lang="en-US" smtClean="0"/>
              <a:pPr/>
              <a:t>36</a:t>
            </a:fld>
            <a:endParaRPr lang="en-US" dirty="0"/>
          </a:p>
        </p:txBody>
      </p:sp>
      <p:sp>
        <p:nvSpPr>
          <p:cNvPr id="5" name="Footer Placeholder 4">
            <a:extLst>
              <a:ext uri="{FF2B5EF4-FFF2-40B4-BE49-F238E27FC236}">
                <a16:creationId xmlns:a16="http://schemas.microsoft.com/office/drawing/2014/main" id="{C858CF74-75BB-401A-9B47-3C8D25CEE25B}"/>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3230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0CD2-56B1-4B64-A0B6-93718B10F2E4}"/>
              </a:ext>
            </a:extLst>
          </p:cNvPr>
          <p:cNvSpPr>
            <a:spLocks noGrp="1"/>
          </p:cNvSpPr>
          <p:nvPr>
            <p:ph type="title"/>
          </p:nvPr>
        </p:nvSpPr>
        <p:spPr/>
        <p:txBody>
          <a:bodyPr/>
          <a:lstStyle/>
          <a:p>
            <a:r>
              <a:rPr lang="en-US" b="1">
                <a:solidFill>
                  <a:srgbClr val="00B050"/>
                </a:solidFill>
              </a:rPr>
              <a:t>Lấy mẫu theo cụm (</a:t>
            </a:r>
            <a:r>
              <a:rPr lang="en-US" b="1" i="1">
                <a:solidFill>
                  <a:srgbClr val="00B050"/>
                </a:solidFill>
              </a:rPr>
              <a:t>Cluster Sampling</a:t>
            </a:r>
            <a:r>
              <a:rPr lang="en-US" b="1">
                <a:solidFill>
                  <a:srgbClr val="00B050"/>
                </a:solidFill>
              </a:rPr>
              <a:t>)</a:t>
            </a:r>
            <a:endParaRPr lang="en-US" b="1"/>
          </a:p>
        </p:txBody>
      </p:sp>
      <p:sp>
        <p:nvSpPr>
          <p:cNvPr id="3" name="Content Placeholder 2">
            <a:extLst>
              <a:ext uri="{FF2B5EF4-FFF2-40B4-BE49-F238E27FC236}">
                <a16:creationId xmlns:a16="http://schemas.microsoft.com/office/drawing/2014/main" id="{8F6799A9-0371-49D6-99BB-07DCD3802DD8}"/>
              </a:ext>
            </a:extLst>
          </p:cNvPr>
          <p:cNvSpPr>
            <a:spLocks noGrp="1"/>
          </p:cNvSpPr>
          <p:nvPr>
            <p:ph idx="1"/>
          </p:nvPr>
        </p:nvSpPr>
        <p:spPr>
          <a:xfrm>
            <a:off x="304800" y="1219200"/>
            <a:ext cx="8427174" cy="5122108"/>
          </a:xfrm>
        </p:spPr>
        <p:txBody>
          <a:bodyPr>
            <a:normAutofit/>
          </a:bodyPr>
          <a:lstStyle/>
          <a:p>
            <a:pPr algn="just"/>
            <a:r>
              <a:rPr lang="en-US" sz="3200"/>
              <a:t>Lấy mẫu theo cụm (</a:t>
            </a:r>
            <a:r>
              <a:rPr lang="en-US" sz="3200" i="1"/>
              <a:t>Cluster Sampling</a:t>
            </a:r>
            <a:r>
              <a:rPr lang="en-US" sz="3200"/>
              <a:t>): chia quần thể thành nhiều cụm nhỏ, chọn ngẫu nhiên một số cụm và lấy tất cả các dữ liệu của các cụm đ</a:t>
            </a:r>
            <a:r>
              <a:rPr lang="vi-VN" sz="3200"/>
              <a:t>ư</a:t>
            </a:r>
            <a:r>
              <a:rPr lang="en-US" sz="3200"/>
              <a:t>ợc chọn.</a:t>
            </a:r>
          </a:p>
        </p:txBody>
      </p:sp>
      <p:sp>
        <p:nvSpPr>
          <p:cNvPr id="4" name="Slide Number Placeholder 3">
            <a:extLst>
              <a:ext uri="{FF2B5EF4-FFF2-40B4-BE49-F238E27FC236}">
                <a16:creationId xmlns:a16="http://schemas.microsoft.com/office/drawing/2014/main" id="{089694F5-5089-482A-B032-9D4CBE145D53}"/>
              </a:ext>
            </a:extLst>
          </p:cNvPr>
          <p:cNvSpPr>
            <a:spLocks noGrp="1"/>
          </p:cNvSpPr>
          <p:nvPr>
            <p:ph type="sldNum" sz="quarter" idx="12"/>
          </p:nvPr>
        </p:nvSpPr>
        <p:spPr/>
        <p:txBody>
          <a:bodyPr/>
          <a:lstStyle/>
          <a:p>
            <a:fld id="{5D28FFE6-A2F1-4243-9DB1-DFB06715F2C6}" type="slidenum">
              <a:rPr lang="en-US" smtClean="0"/>
              <a:pPr/>
              <a:t>37</a:t>
            </a:fld>
            <a:endParaRPr lang="en-US" dirty="0"/>
          </a:p>
        </p:txBody>
      </p:sp>
      <p:sp>
        <p:nvSpPr>
          <p:cNvPr id="5" name="Footer Placeholder 4">
            <a:extLst>
              <a:ext uri="{FF2B5EF4-FFF2-40B4-BE49-F238E27FC236}">
                <a16:creationId xmlns:a16="http://schemas.microsoft.com/office/drawing/2014/main" id="{FB882616-93A8-41AC-814E-B3AB386D58FD}"/>
              </a:ext>
            </a:extLst>
          </p:cNvPr>
          <p:cNvSpPr>
            <a:spLocks noGrp="1"/>
          </p:cNvSpPr>
          <p:nvPr>
            <p:ph type="ftr" sz="quarter" idx="11"/>
          </p:nvPr>
        </p:nvSpPr>
        <p:spPr/>
        <p:txBody>
          <a:bodyPr/>
          <a:lstStyle/>
          <a:p>
            <a:endParaRPr lang="en-US" dirty="0"/>
          </a:p>
        </p:txBody>
      </p:sp>
      <p:pic>
        <p:nvPicPr>
          <p:cNvPr id="6" name="Picture 113" descr="1_Clus_1">
            <a:extLst>
              <a:ext uri="{FF2B5EF4-FFF2-40B4-BE49-F238E27FC236}">
                <a16:creationId xmlns:a16="http://schemas.microsoft.com/office/drawing/2014/main" id="{0130B3FA-5CC4-4CB6-9EFB-8E80C3993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743199"/>
            <a:ext cx="4343400" cy="3633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545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0D96-8386-4110-9EAF-968551240093}"/>
              </a:ext>
            </a:extLst>
          </p:cNvPr>
          <p:cNvSpPr>
            <a:spLocks noGrp="1"/>
          </p:cNvSpPr>
          <p:nvPr>
            <p:ph type="title"/>
          </p:nvPr>
        </p:nvSpPr>
        <p:spPr>
          <a:xfrm>
            <a:off x="457200" y="533400"/>
            <a:ext cx="8274774" cy="933080"/>
          </a:xfrm>
        </p:spPr>
        <p:txBody>
          <a:bodyPr/>
          <a:lstStyle/>
          <a:p>
            <a:r>
              <a:rPr lang="en-US" b="1">
                <a:solidFill>
                  <a:srgbClr val="00B050"/>
                </a:solidFill>
              </a:rPr>
              <a:t>Lấy mẫu theo cụm (</a:t>
            </a:r>
            <a:r>
              <a:rPr lang="en-US" b="1" i="1">
                <a:solidFill>
                  <a:srgbClr val="00B050"/>
                </a:solidFill>
              </a:rPr>
              <a:t>Cluster Sampling</a:t>
            </a:r>
            <a:r>
              <a:rPr lang="en-US">
                <a:solidFill>
                  <a:srgbClr val="00B050"/>
                </a:solidFill>
              </a:rPr>
              <a:t>)</a:t>
            </a:r>
            <a:endParaRPr lang="en-US"/>
          </a:p>
        </p:txBody>
      </p:sp>
      <p:pic>
        <p:nvPicPr>
          <p:cNvPr id="6" name="Content Placeholder 5">
            <a:extLst>
              <a:ext uri="{FF2B5EF4-FFF2-40B4-BE49-F238E27FC236}">
                <a16:creationId xmlns:a16="http://schemas.microsoft.com/office/drawing/2014/main" id="{53B5F39C-DD72-4CA7-A346-341D0FD3A967}"/>
              </a:ext>
            </a:extLst>
          </p:cNvPr>
          <p:cNvPicPr>
            <a:picLocks noGrp="1" noChangeAspect="1"/>
          </p:cNvPicPr>
          <p:nvPr>
            <p:ph idx="1"/>
          </p:nvPr>
        </p:nvPicPr>
        <p:blipFill>
          <a:blip r:embed="rId2"/>
          <a:stretch>
            <a:fillRect/>
          </a:stretch>
        </p:blipFill>
        <p:spPr>
          <a:xfrm>
            <a:off x="625211" y="1483518"/>
            <a:ext cx="7802139" cy="3890963"/>
          </a:xfrm>
          <a:prstGeom prst="rect">
            <a:avLst/>
          </a:prstGeom>
        </p:spPr>
      </p:pic>
      <p:sp>
        <p:nvSpPr>
          <p:cNvPr id="4" name="Slide Number Placeholder 3">
            <a:extLst>
              <a:ext uri="{FF2B5EF4-FFF2-40B4-BE49-F238E27FC236}">
                <a16:creationId xmlns:a16="http://schemas.microsoft.com/office/drawing/2014/main" id="{7827A597-03E8-459F-885C-52F22A2C6A7A}"/>
              </a:ext>
            </a:extLst>
          </p:cNvPr>
          <p:cNvSpPr>
            <a:spLocks noGrp="1"/>
          </p:cNvSpPr>
          <p:nvPr>
            <p:ph type="sldNum" sz="quarter" idx="12"/>
          </p:nvPr>
        </p:nvSpPr>
        <p:spPr/>
        <p:txBody>
          <a:bodyPr/>
          <a:lstStyle/>
          <a:p>
            <a:fld id="{5D28FFE6-A2F1-4243-9DB1-DFB06715F2C6}" type="slidenum">
              <a:rPr lang="en-US" smtClean="0"/>
              <a:pPr/>
              <a:t>38</a:t>
            </a:fld>
            <a:endParaRPr lang="en-US" dirty="0"/>
          </a:p>
        </p:txBody>
      </p:sp>
      <p:sp>
        <p:nvSpPr>
          <p:cNvPr id="5" name="Footer Placeholder 4">
            <a:extLst>
              <a:ext uri="{FF2B5EF4-FFF2-40B4-BE49-F238E27FC236}">
                <a16:creationId xmlns:a16="http://schemas.microsoft.com/office/drawing/2014/main" id="{E8A0563D-FB73-46EF-A2FF-6FAE50BD7BBC}"/>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3832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0CD2-56B1-4B64-A0B6-93718B10F2E4}"/>
              </a:ext>
            </a:extLst>
          </p:cNvPr>
          <p:cNvSpPr>
            <a:spLocks noGrp="1"/>
          </p:cNvSpPr>
          <p:nvPr>
            <p:ph type="title"/>
          </p:nvPr>
        </p:nvSpPr>
        <p:spPr/>
        <p:txBody>
          <a:bodyPr>
            <a:normAutofit fontScale="90000"/>
          </a:bodyPr>
          <a:lstStyle/>
          <a:p>
            <a:r>
              <a:rPr lang="en-US" b="1">
                <a:solidFill>
                  <a:srgbClr val="00B050"/>
                </a:solidFill>
              </a:rPr>
              <a:t>Lấy mẫu nhiều giai đoạn (</a:t>
            </a:r>
            <a:r>
              <a:rPr lang="en-US" b="1" i="1">
                <a:solidFill>
                  <a:srgbClr val="00B050"/>
                </a:solidFill>
              </a:rPr>
              <a:t>Multistage Sampling</a:t>
            </a:r>
            <a:r>
              <a:rPr lang="en-US" b="1">
                <a:solidFill>
                  <a:srgbClr val="00B050"/>
                </a:solidFill>
              </a:rPr>
              <a:t>)</a:t>
            </a:r>
            <a:endParaRPr lang="en-US" b="1"/>
          </a:p>
        </p:txBody>
      </p:sp>
      <p:sp>
        <p:nvSpPr>
          <p:cNvPr id="3" name="Content Placeholder 2">
            <a:extLst>
              <a:ext uri="{FF2B5EF4-FFF2-40B4-BE49-F238E27FC236}">
                <a16:creationId xmlns:a16="http://schemas.microsoft.com/office/drawing/2014/main" id="{8F6799A9-0371-49D6-99BB-07DCD3802DD8}"/>
              </a:ext>
            </a:extLst>
          </p:cNvPr>
          <p:cNvSpPr>
            <a:spLocks noGrp="1"/>
          </p:cNvSpPr>
          <p:nvPr>
            <p:ph idx="1"/>
          </p:nvPr>
        </p:nvSpPr>
        <p:spPr/>
        <p:txBody>
          <a:bodyPr>
            <a:normAutofit/>
          </a:bodyPr>
          <a:lstStyle/>
          <a:p>
            <a:pPr algn="just"/>
            <a:r>
              <a:rPr lang="en-US" sz="3200" dirty="0" err="1"/>
              <a:t>Lấy</a:t>
            </a:r>
            <a:r>
              <a:rPr lang="en-US" sz="3200" dirty="0"/>
              <a:t> </a:t>
            </a:r>
            <a:r>
              <a:rPr lang="en-US" sz="3200" dirty="0" err="1"/>
              <a:t>mẫu</a:t>
            </a:r>
            <a:r>
              <a:rPr lang="en-US" sz="3200" dirty="0"/>
              <a:t> </a:t>
            </a:r>
            <a:r>
              <a:rPr lang="en-US" sz="3200" dirty="0" err="1"/>
              <a:t>nhiều</a:t>
            </a:r>
            <a:r>
              <a:rPr lang="en-US" sz="3200" dirty="0"/>
              <a:t> </a:t>
            </a:r>
            <a:r>
              <a:rPr lang="en-US" sz="3200" dirty="0" err="1"/>
              <a:t>giai</a:t>
            </a:r>
            <a:r>
              <a:rPr lang="en-US" sz="3200" dirty="0"/>
              <a:t> </a:t>
            </a:r>
            <a:r>
              <a:rPr lang="en-US" sz="3200" dirty="0" err="1"/>
              <a:t>đoạn</a:t>
            </a:r>
            <a:r>
              <a:rPr lang="en-US" sz="3200" dirty="0"/>
              <a:t> (</a:t>
            </a:r>
            <a:r>
              <a:rPr lang="en-US" sz="3200" dirty="0" err="1"/>
              <a:t>Multisatage</a:t>
            </a:r>
            <a:r>
              <a:rPr lang="en-US" sz="3200" dirty="0"/>
              <a:t> Sampling): </a:t>
            </a:r>
            <a:r>
              <a:rPr lang="en-US" sz="3200" dirty="0" err="1"/>
              <a:t>là</a:t>
            </a:r>
            <a:r>
              <a:rPr lang="en-US" sz="3200" dirty="0"/>
              <a:t> </a:t>
            </a:r>
            <a:r>
              <a:rPr lang="en-US" sz="3200" dirty="0" err="1"/>
              <a:t>ph</a:t>
            </a:r>
            <a:r>
              <a:rPr lang="vi-VN" sz="3200" dirty="0"/>
              <a:t>ư</a:t>
            </a:r>
            <a:r>
              <a:rPr lang="en-US" sz="3200" dirty="0" err="1"/>
              <a:t>ơng</a:t>
            </a:r>
            <a:r>
              <a:rPr lang="en-US" sz="3200" dirty="0"/>
              <a:t> </a:t>
            </a:r>
            <a:r>
              <a:rPr lang="en-US" sz="3200" dirty="0" err="1"/>
              <a:t>pháp</a:t>
            </a:r>
            <a:r>
              <a:rPr lang="en-US" sz="3200" dirty="0"/>
              <a:t> </a:t>
            </a:r>
            <a:r>
              <a:rPr lang="en-US" sz="3200" dirty="0" err="1"/>
              <a:t>lấy</a:t>
            </a:r>
            <a:r>
              <a:rPr lang="en-US" sz="3200" dirty="0"/>
              <a:t> </a:t>
            </a:r>
            <a:r>
              <a:rPr lang="en-US" sz="3200" dirty="0" err="1"/>
              <a:t>mẫu</a:t>
            </a:r>
            <a:r>
              <a:rPr lang="en-US" sz="3200" dirty="0"/>
              <a:t> </a:t>
            </a:r>
            <a:r>
              <a:rPr lang="en-US" sz="3200" dirty="0" err="1"/>
              <a:t>bằng</a:t>
            </a:r>
            <a:r>
              <a:rPr lang="en-US" sz="3200" dirty="0"/>
              <a:t> </a:t>
            </a:r>
            <a:r>
              <a:rPr lang="en-US" sz="3200" dirty="0" err="1"/>
              <a:t>cách</a:t>
            </a:r>
            <a:r>
              <a:rPr lang="en-US" sz="3200" dirty="0"/>
              <a:t> </a:t>
            </a:r>
            <a:r>
              <a:rPr lang="en-US" sz="3200" dirty="0" err="1"/>
              <a:t>kết</a:t>
            </a:r>
            <a:r>
              <a:rPr lang="en-US" sz="3200" dirty="0"/>
              <a:t> </a:t>
            </a:r>
            <a:r>
              <a:rPr lang="en-US" sz="3200" dirty="0" err="1"/>
              <a:t>hợp</a:t>
            </a:r>
            <a:r>
              <a:rPr lang="en-US" sz="3200" dirty="0"/>
              <a:t> </a:t>
            </a:r>
            <a:r>
              <a:rPr lang="en-US" sz="3200" dirty="0" err="1"/>
              <a:t>nhiều</a:t>
            </a:r>
            <a:r>
              <a:rPr lang="en-US" sz="3200" dirty="0"/>
              <a:t> </a:t>
            </a:r>
            <a:r>
              <a:rPr lang="en-US" sz="3200" dirty="0" err="1"/>
              <a:t>ph</a:t>
            </a:r>
            <a:r>
              <a:rPr lang="vi-VN" sz="3200" dirty="0"/>
              <a:t>ư</a:t>
            </a:r>
            <a:r>
              <a:rPr lang="en-US" sz="3200" dirty="0" err="1"/>
              <a:t>ơng</a:t>
            </a:r>
            <a:r>
              <a:rPr lang="en-US" sz="3200" dirty="0"/>
              <a:t> </a:t>
            </a:r>
            <a:r>
              <a:rPr lang="en-US" sz="3200" dirty="0" err="1"/>
              <a:t>pháp</a:t>
            </a:r>
            <a:r>
              <a:rPr lang="en-US" sz="3200" dirty="0"/>
              <a:t> </a:t>
            </a:r>
            <a:r>
              <a:rPr lang="en-US" sz="3200" dirty="0" err="1"/>
              <a:t>lấy</a:t>
            </a:r>
            <a:r>
              <a:rPr lang="en-US" sz="3200" dirty="0"/>
              <a:t> </a:t>
            </a:r>
            <a:r>
              <a:rPr lang="en-US" sz="3200" dirty="0" err="1"/>
              <a:t>mẫu</a:t>
            </a:r>
            <a:r>
              <a:rPr lang="en-US" sz="3200" dirty="0"/>
              <a:t> </a:t>
            </a:r>
            <a:r>
              <a:rPr lang="en-US" sz="3200" dirty="0" err="1"/>
              <a:t>đ</a:t>
            </a:r>
            <a:r>
              <a:rPr lang="vi-VN" sz="3200" dirty="0"/>
              <a:t>ơ</a:t>
            </a:r>
            <a:r>
              <a:rPr lang="en-US" sz="3200" dirty="0"/>
              <a:t>n </a:t>
            </a:r>
            <a:r>
              <a:rPr lang="en-US" sz="3200" dirty="0" err="1"/>
              <a:t>giản</a:t>
            </a:r>
            <a:r>
              <a:rPr lang="en-US" sz="3200" dirty="0"/>
              <a:t> </a:t>
            </a:r>
            <a:r>
              <a:rPr lang="en-US" sz="3200" dirty="0" err="1"/>
              <a:t>với</a:t>
            </a:r>
            <a:r>
              <a:rPr lang="en-US" sz="3200" dirty="0"/>
              <a:t> </a:t>
            </a:r>
            <a:r>
              <a:rPr lang="en-US" sz="3200" dirty="0" err="1"/>
              <a:t>nhau</a:t>
            </a:r>
            <a:endParaRPr lang="en-US" sz="3200" dirty="0"/>
          </a:p>
        </p:txBody>
      </p:sp>
      <p:sp>
        <p:nvSpPr>
          <p:cNvPr id="4" name="Slide Number Placeholder 3">
            <a:extLst>
              <a:ext uri="{FF2B5EF4-FFF2-40B4-BE49-F238E27FC236}">
                <a16:creationId xmlns:a16="http://schemas.microsoft.com/office/drawing/2014/main" id="{089694F5-5089-482A-B032-9D4CBE145D53}"/>
              </a:ext>
            </a:extLst>
          </p:cNvPr>
          <p:cNvSpPr>
            <a:spLocks noGrp="1"/>
          </p:cNvSpPr>
          <p:nvPr>
            <p:ph type="sldNum" sz="quarter" idx="12"/>
          </p:nvPr>
        </p:nvSpPr>
        <p:spPr/>
        <p:txBody>
          <a:bodyPr/>
          <a:lstStyle/>
          <a:p>
            <a:fld id="{5D28FFE6-A2F1-4243-9DB1-DFB06715F2C6}" type="slidenum">
              <a:rPr lang="en-US" smtClean="0"/>
              <a:pPr/>
              <a:t>39</a:t>
            </a:fld>
            <a:endParaRPr lang="en-US" dirty="0"/>
          </a:p>
        </p:txBody>
      </p:sp>
      <p:sp>
        <p:nvSpPr>
          <p:cNvPr id="5" name="Footer Placeholder 4">
            <a:extLst>
              <a:ext uri="{FF2B5EF4-FFF2-40B4-BE49-F238E27FC236}">
                <a16:creationId xmlns:a16="http://schemas.microsoft.com/office/drawing/2014/main" id="{FB882616-93A8-41AC-814E-B3AB386D58F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0647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A294-CBA4-4C53-9CCA-425CF71BE2D3}"/>
              </a:ext>
            </a:extLst>
          </p:cNvPr>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3" name="Content Placeholder 2">
            <a:extLst>
              <a:ext uri="{FF2B5EF4-FFF2-40B4-BE49-F238E27FC236}">
                <a16:creationId xmlns:a16="http://schemas.microsoft.com/office/drawing/2014/main" id="{0801B9A9-A31A-484E-A29E-B625425DF044}"/>
              </a:ext>
            </a:extLst>
          </p:cNvPr>
          <p:cNvSpPr>
            <a:spLocks noGrp="1"/>
          </p:cNvSpPr>
          <p:nvPr>
            <p:ph idx="1"/>
          </p:nvPr>
        </p:nvSpPr>
        <p:spPr/>
        <p:txBody>
          <a:bodyPr>
            <a:normAutofit/>
          </a:bodyPr>
          <a:lstStyle/>
          <a:p>
            <a:pPr algn="just">
              <a:buClr>
                <a:srgbClr val="00B050"/>
              </a:buClr>
              <a:buSzPct val="100000"/>
              <a:buFont typeface="Arial" pitchFamily="34" charset="0"/>
              <a:buChar char="•"/>
            </a:pPr>
            <a:r>
              <a:rPr lang="en-US" sz="3200" dirty="0" err="1"/>
              <a:t>Mục</a:t>
            </a:r>
            <a:r>
              <a:rPr lang="en-US" sz="3200" dirty="0"/>
              <a:t> </a:t>
            </a:r>
            <a:r>
              <a:rPr lang="en-US" sz="3200" dirty="0" err="1"/>
              <a:t>tiêu</a:t>
            </a:r>
            <a:r>
              <a:rPr lang="en-US" sz="3200" dirty="0"/>
              <a:t> </a:t>
            </a:r>
            <a:r>
              <a:rPr lang="en-US" sz="3200" dirty="0" err="1"/>
              <a:t>của</a:t>
            </a:r>
            <a:r>
              <a:rPr lang="en-US" sz="3200" dirty="0"/>
              <a:t> </a:t>
            </a:r>
            <a:r>
              <a:rPr lang="en-US" sz="3200" dirty="0" err="1"/>
              <a:t>thống</a:t>
            </a:r>
            <a:r>
              <a:rPr lang="en-US" sz="3200" dirty="0"/>
              <a:t> </a:t>
            </a:r>
            <a:r>
              <a:rPr lang="en-US" sz="3200" dirty="0" err="1"/>
              <a:t>kê</a:t>
            </a:r>
            <a:r>
              <a:rPr lang="en-US" sz="3200" dirty="0"/>
              <a:t> </a:t>
            </a:r>
            <a:r>
              <a:rPr lang="en-US" sz="3200" dirty="0" err="1"/>
              <a:t>đó</a:t>
            </a:r>
            <a:r>
              <a:rPr lang="en-US" sz="3200" dirty="0"/>
              <a:t> </a:t>
            </a:r>
            <a:r>
              <a:rPr lang="en-US" sz="3200" dirty="0" err="1"/>
              <a:t>là</a:t>
            </a:r>
            <a:r>
              <a:rPr lang="en-US" sz="3200" dirty="0"/>
              <a:t> </a:t>
            </a:r>
            <a:r>
              <a:rPr lang="en-US" sz="3200" dirty="0" err="1"/>
              <a:t>rút</a:t>
            </a:r>
            <a:r>
              <a:rPr lang="en-US" sz="3200" dirty="0"/>
              <a:t> </a:t>
            </a:r>
            <a:r>
              <a:rPr lang="en-US" sz="3200" dirty="0" err="1"/>
              <a:t>ra</a:t>
            </a:r>
            <a:r>
              <a:rPr lang="en-US" sz="3200" dirty="0"/>
              <a:t> </a:t>
            </a:r>
            <a:r>
              <a:rPr lang="en-US" sz="3200" dirty="0" err="1"/>
              <a:t>đ</a:t>
            </a:r>
            <a:r>
              <a:rPr lang="vi-VN" sz="3200" dirty="0"/>
              <a:t>ư</a:t>
            </a:r>
            <a:r>
              <a:rPr lang="en-US" sz="3200" dirty="0" err="1"/>
              <a:t>ợc</a:t>
            </a:r>
            <a:r>
              <a:rPr lang="en-US" sz="3200" dirty="0"/>
              <a:t> </a:t>
            </a:r>
            <a:r>
              <a:rPr lang="en-US" sz="3200" dirty="0" err="1"/>
              <a:t>một</a:t>
            </a:r>
            <a:r>
              <a:rPr lang="en-US" sz="3200" dirty="0"/>
              <a:t> </a:t>
            </a:r>
            <a:r>
              <a:rPr lang="en-US" sz="3200" dirty="0" err="1"/>
              <a:t>kết</a:t>
            </a:r>
            <a:r>
              <a:rPr lang="en-US" sz="3200" dirty="0"/>
              <a:t> </a:t>
            </a:r>
            <a:r>
              <a:rPr lang="en-US" sz="3200" dirty="0" err="1"/>
              <a:t>luận</a:t>
            </a:r>
            <a:r>
              <a:rPr lang="en-US" sz="3200" dirty="0"/>
              <a:t> </a:t>
            </a:r>
            <a:r>
              <a:rPr lang="en-US" sz="3200" dirty="0" err="1"/>
              <a:t>nào</a:t>
            </a:r>
            <a:r>
              <a:rPr lang="en-US" sz="3200" dirty="0"/>
              <a:t> </a:t>
            </a:r>
            <a:r>
              <a:rPr lang="en-US" sz="3200" dirty="0" err="1"/>
              <a:t>đó</a:t>
            </a:r>
            <a:r>
              <a:rPr lang="en-US" sz="3200" dirty="0"/>
              <a:t> </a:t>
            </a:r>
            <a:r>
              <a:rPr lang="en-US" sz="3200" dirty="0" err="1"/>
              <a:t>từ</a:t>
            </a:r>
            <a:r>
              <a:rPr lang="en-US" sz="3200" dirty="0"/>
              <a:t> </a:t>
            </a:r>
            <a:r>
              <a:rPr lang="en-US" sz="3200" dirty="0" err="1"/>
              <a:t>một</a:t>
            </a:r>
            <a:r>
              <a:rPr lang="en-US" sz="3200" dirty="0"/>
              <a:t> </a:t>
            </a:r>
            <a:r>
              <a:rPr lang="en-US" sz="3200" dirty="0" err="1"/>
              <a:t>nhóm</a:t>
            </a:r>
            <a:r>
              <a:rPr lang="en-US" sz="3200" dirty="0"/>
              <a:t> </a:t>
            </a:r>
            <a:r>
              <a:rPr lang="en-US" sz="3200" dirty="0" err="1"/>
              <a:t>lớn</a:t>
            </a:r>
            <a:r>
              <a:rPr lang="en-US" sz="3200" dirty="0"/>
              <a:t> </a:t>
            </a:r>
            <a:r>
              <a:rPr lang="en-US" sz="3200" dirty="0" err="1"/>
              <a:t>bằng</a:t>
            </a:r>
            <a:r>
              <a:rPr lang="en-US" sz="3200" dirty="0"/>
              <a:t> </a:t>
            </a:r>
            <a:r>
              <a:rPr lang="en-US" sz="3200" dirty="0" err="1"/>
              <a:t>cách</a:t>
            </a:r>
            <a:r>
              <a:rPr lang="en-US" sz="3200" dirty="0"/>
              <a:t> </a:t>
            </a:r>
            <a:r>
              <a:rPr lang="en-US" sz="3200" dirty="0" err="1"/>
              <a:t>kiểm</a:t>
            </a:r>
            <a:r>
              <a:rPr lang="en-US" sz="3200" dirty="0"/>
              <a:t> </a:t>
            </a:r>
            <a:r>
              <a:rPr lang="en-US" sz="3200" dirty="0" err="1"/>
              <a:t>tra</a:t>
            </a:r>
            <a:r>
              <a:rPr lang="en-US" sz="3200" dirty="0"/>
              <a:t> </a:t>
            </a:r>
            <a:r>
              <a:rPr lang="en-US" sz="3200" b="1" i="1" dirty="0" err="1">
                <a:solidFill>
                  <a:srgbClr val="00B050"/>
                </a:solidFill>
              </a:rPr>
              <a:t>một</a:t>
            </a:r>
            <a:r>
              <a:rPr lang="en-US" sz="3200" b="1" i="1" dirty="0">
                <a:solidFill>
                  <a:srgbClr val="00B050"/>
                </a:solidFill>
              </a:rPr>
              <a:t> </a:t>
            </a:r>
            <a:r>
              <a:rPr lang="en-US" sz="3200" b="1" i="1" dirty="0" err="1">
                <a:solidFill>
                  <a:srgbClr val="00B050"/>
                </a:solidFill>
              </a:rPr>
              <a:t>số</a:t>
            </a:r>
            <a:r>
              <a:rPr lang="en-US" sz="3200" b="1" dirty="0">
                <a:solidFill>
                  <a:srgbClr val="00B050"/>
                </a:solidFill>
              </a:rPr>
              <a:t> </a:t>
            </a:r>
            <a:r>
              <a:rPr lang="en-US" sz="3200" dirty="0" err="1"/>
              <a:t>thành</a:t>
            </a:r>
            <a:r>
              <a:rPr lang="en-US" sz="3200" dirty="0"/>
              <a:t> </a:t>
            </a:r>
            <a:r>
              <a:rPr lang="en-US" sz="3200" dirty="0" err="1"/>
              <a:t>phần</a:t>
            </a:r>
            <a:r>
              <a:rPr lang="en-US" sz="3200" dirty="0"/>
              <a:t> </a:t>
            </a:r>
            <a:r>
              <a:rPr lang="en-US" sz="3200" dirty="0" err="1"/>
              <a:t>của</a:t>
            </a:r>
            <a:r>
              <a:rPr lang="en-US" sz="3200" dirty="0"/>
              <a:t> </a:t>
            </a:r>
            <a:r>
              <a:rPr lang="en-US" sz="3200" dirty="0" err="1"/>
              <a:t>nhóm</a:t>
            </a:r>
            <a:r>
              <a:rPr lang="en-US" sz="3200" dirty="0"/>
              <a:t> </a:t>
            </a:r>
            <a:r>
              <a:rPr lang="en-US" sz="3200" dirty="0" err="1"/>
              <a:t>đó</a:t>
            </a:r>
            <a:r>
              <a:rPr lang="en-US" sz="3200" dirty="0"/>
              <a:t>.</a:t>
            </a:r>
          </a:p>
          <a:p>
            <a:pPr algn="just">
              <a:buClr>
                <a:srgbClr val="00B050"/>
              </a:buClr>
              <a:buSzPct val="100000"/>
              <a:buFont typeface="Arial" pitchFamily="34" charset="0"/>
              <a:buChar char="•"/>
            </a:pPr>
            <a:r>
              <a:rPr lang="en-US" sz="3200" dirty="0" err="1"/>
              <a:t>Trong</a:t>
            </a:r>
            <a:r>
              <a:rPr lang="en-US" sz="3200" dirty="0"/>
              <a:t> </a:t>
            </a:r>
            <a:r>
              <a:rPr lang="en-US" sz="3200" dirty="0" err="1"/>
              <a:t>nội</a:t>
            </a:r>
            <a:r>
              <a:rPr lang="en-US" sz="3200" dirty="0"/>
              <a:t> dung </a:t>
            </a:r>
            <a:r>
              <a:rPr lang="en-US" sz="3200" dirty="0" err="1"/>
              <a:t>ch</a:t>
            </a:r>
            <a:r>
              <a:rPr lang="vi-VN" sz="3200" dirty="0"/>
              <a:t>ư</a:t>
            </a:r>
            <a:r>
              <a:rPr lang="en-US" sz="3200" dirty="0" err="1"/>
              <a:t>ơng</a:t>
            </a:r>
            <a:r>
              <a:rPr lang="en-US" sz="3200" dirty="0"/>
              <a:t> </a:t>
            </a:r>
            <a:r>
              <a:rPr lang="en-US" sz="3200" dirty="0" err="1"/>
              <a:t>này</a:t>
            </a:r>
            <a:r>
              <a:rPr lang="en-US" sz="3200" dirty="0"/>
              <a:t>, </a:t>
            </a:r>
            <a:r>
              <a:rPr lang="en-US" sz="3200" dirty="0" err="1"/>
              <a:t>chúng</a:t>
            </a:r>
            <a:r>
              <a:rPr lang="en-US" sz="3200" dirty="0"/>
              <a:t> ta </a:t>
            </a:r>
            <a:r>
              <a:rPr lang="en-US" sz="3200" dirty="0" err="1"/>
              <a:t>sẽ</a:t>
            </a:r>
            <a:r>
              <a:rPr lang="en-US" sz="3200" dirty="0"/>
              <a:t> </a:t>
            </a:r>
            <a:r>
              <a:rPr lang="en-US" sz="3200" dirty="0" err="1"/>
              <a:t>xem</a:t>
            </a:r>
            <a:r>
              <a:rPr lang="en-US" sz="3200" dirty="0"/>
              <a:t> </a:t>
            </a:r>
            <a:r>
              <a:rPr lang="en-US" sz="3200" dirty="0" err="1"/>
              <a:t>xét</a:t>
            </a:r>
            <a:r>
              <a:rPr lang="en-US" sz="3200" dirty="0"/>
              <a:t> </a:t>
            </a:r>
            <a:r>
              <a:rPr lang="en-US" sz="3200" dirty="0" err="1"/>
              <a:t>một</a:t>
            </a:r>
            <a:r>
              <a:rPr lang="en-US" sz="3200" dirty="0"/>
              <a:t> </a:t>
            </a:r>
            <a:r>
              <a:rPr lang="en-US" sz="3200" dirty="0" err="1"/>
              <a:t>số</a:t>
            </a:r>
            <a:r>
              <a:rPr lang="en-US" sz="3200" dirty="0"/>
              <a:t> </a:t>
            </a:r>
            <a:r>
              <a:rPr lang="en-US" sz="3200" i="1" dirty="0" err="1"/>
              <a:t>khái</a:t>
            </a:r>
            <a:r>
              <a:rPr lang="en-US" sz="3200" i="1" dirty="0"/>
              <a:t> </a:t>
            </a:r>
            <a:r>
              <a:rPr lang="en-US" sz="3200" i="1" dirty="0" err="1"/>
              <a:t>niệm</a:t>
            </a:r>
            <a:r>
              <a:rPr lang="en-US" sz="3200" i="1" dirty="0"/>
              <a:t> </a:t>
            </a:r>
            <a:r>
              <a:rPr lang="en-US" sz="3200" dirty="0" err="1"/>
              <a:t>căn</a:t>
            </a:r>
            <a:r>
              <a:rPr lang="en-US" sz="3200" dirty="0"/>
              <a:t> </a:t>
            </a:r>
            <a:r>
              <a:rPr lang="en-US" sz="3200" dirty="0" err="1"/>
              <a:t>bản</a:t>
            </a:r>
            <a:r>
              <a:rPr lang="en-US" sz="3200" dirty="0"/>
              <a:t> </a:t>
            </a:r>
            <a:r>
              <a:rPr lang="en-US" sz="3200" dirty="0" err="1"/>
              <a:t>của</a:t>
            </a:r>
            <a:r>
              <a:rPr lang="en-US" sz="3200" dirty="0"/>
              <a:t> </a:t>
            </a:r>
            <a:r>
              <a:rPr lang="en-US" sz="3200" dirty="0" err="1"/>
              <a:t>thống</a:t>
            </a:r>
            <a:r>
              <a:rPr lang="en-US" sz="3200" dirty="0"/>
              <a:t> </a:t>
            </a:r>
            <a:r>
              <a:rPr lang="en-US" sz="3200" dirty="0" err="1"/>
              <a:t>kê</a:t>
            </a:r>
            <a:r>
              <a:rPr lang="en-US" sz="3200" dirty="0"/>
              <a:t>, </a:t>
            </a:r>
            <a:r>
              <a:rPr lang="en-US" sz="3200" i="1" dirty="0" err="1"/>
              <a:t>quy</a:t>
            </a:r>
            <a:r>
              <a:rPr lang="en-US" sz="3200" i="1" dirty="0"/>
              <a:t> </a:t>
            </a:r>
            <a:r>
              <a:rPr lang="en-US" sz="3200" i="1" dirty="0" err="1"/>
              <a:t>trìn</a:t>
            </a:r>
            <a:r>
              <a:rPr lang="en-US" sz="3200" dirty="0" err="1"/>
              <a:t>h</a:t>
            </a:r>
            <a:r>
              <a:rPr lang="en-US" sz="3200" dirty="0"/>
              <a:t> </a:t>
            </a:r>
            <a:r>
              <a:rPr lang="en-US" sz="3200" dirty="0" err="1"/>
              <a:t>giải</a:t>
            </a:r>
            <a:r>
              <a:rPr lang="en-US" sz="3200" dirty="0"/>
              <a:t> </a:t>
            </a:r>
            <a:r>
              <a:rPr lang="en-US" sz="3200" dirty="0" err="1"/>
              <a:t>quyết</a:t>
            </a:r>
            <a:r>
              <a:rPr lang="en-US" sz="3200" dirty="0"/>
              <a:t> </a:t>
            </a:r>
            <a:r>
              <a:rPr lang="en-US" sz="3200" dirty="0" err="1"/>
              <a:t>một</a:t>
            </a:r>
            <a:r>
              <a:rPr lang="en-US" sz="3200" dirty="0"/>
              <a:t> </a:t>
            </a:r>
            <a:r>
              <a:rPr lang="en-US" sz="3200" dirty="0" err="1"/>
              <a:t>bài</a:t>
            </a:r>
            <a:r>
              <a:rPr lang="en-US" sz="3200" dirty="0"/>
              <a:t> </a:t>
            </a:r>
            <a:r>
              <a:rPr lang="en-US" sz="3200" dirty="0" err="1"/>
              <a:t>toán</a:t>
            </a:r>
            <a:r>
              <a:rPr lang="en-US" sz="3200" dirty="0"/>
              <a:t> </a:t>
            </a:r>
            <a:r>
              <a:rPr lang="en-US" sz="3200" dirty="0" err="1"/>
              <a:t>thống</a:t>
            </a:r>
            <a:r>
              <a:rPr lang="en-US" sz="3200" dirty="0"/>
              <a:t> </a:t>
            </a:r>
            <a:r>
              <a:rPr lang="en-US" sz="3200" dirty="0" err="1"/>
              <a:t>kê</a:t>
            </a:r>
            <a:r>
              <a:rPr lang="en-US" sz="3200" dirty="0"/>
              <a:t> </a:t>
            </a:r>
            <a:r>
              <a:rPr lang="en-US" sz="3200" dirty="0" err="1"/>
              <a:t>và</a:t>
            </a:r>
            <a:r>
              <a:rPr lang="en-US" sz="3200" dirty="0"/>
              <a:t> </a:t>
            </a:r>
            <a:r>
              <a:rPr lang="en-US" sz="3200" dirty="0" err="1"/>
              <a:t>cuối</a:t>
            </a:r>
            <a:r>
              <a:rPr lang="en-US" sz="3200" dirty="0"/>
              <a:t> </a:t>
            </a:r>
            <a:r>
              <a:rPr lang="en-US" sz="3200" dirty="0" err="1"/>
              <a:t>cùng</a:t>
            </a:r>
            <a:r>
              <a:rPr lang="en-US" sz="3200" dirty="0"/>
              <a:t> </a:t>
            </a:r>
            <a:r>
              <a:rPr lang="en-US" sz="3200" dirty="0" err="1"/>
              <a:t>chúng</a:t>
            </a:r>
            <a:r>
              <a:rPr lang="en-US" sz="3200" dirty="0"/>
              <a:t> ta </a:t>
            </a:r>
            <a:r>
              <a:rPr lang="en-US" sz="3200" dirty="0" err="1"/>
              <a:t>sẽ</a:t>
            </a:r>
            <a:r>
              <a:rPr lang="en-US" sz="3200" dirty="0"/>
              <a:t> </a:t>
            </a:r>
            <a:r>
              <a:rPr lang="en-US" sz="3200" dirty="0" err="1"/>
              <a:t>bắt</a:t>
            </a:r>
            <a:r>
              <a:rPr lang="en-US" sz="3200" dirty="0"/>
              <a:t> </a:t>
            </a:r>
            <a:r>
              <a:rPr lang="en-US" sz="3200" dirty="0" err="1"/>
              <a:t>đầu</a:t>
            </a:r>
            <a:r>
              <a:rPr lang="en-US" sz="3200" dirty="0"/>
              <a:t> </a:t>
            </a:r>
            <a:r>
              <a:rPr lang="en-US" sz="3200" dirty="0" err="1"/>
              <a:t>giải</a:t>
            </a:r>
            <a:r>
              <a:rPr lang="en-US" sz="3200" dirty="0"/>
              <a:t> </a:t>
            </a:r>
            <a:r>
              <a:rPr lang="en-US" sz="3200" dirty="0" err="1"/>
              <a:t>quyết</a:t>
            </a:r>
            <a:r>
              <a:rPr lang="en-US" sz="3200" dirty="0"/>
              <a:t> </a:t>
            </a:r>
            <a:r>
              <a:rPr lang="en-US" sz="3200" dirty="0" err="1"/>
              <a:t>bài</a:t>
            </a:r>
            <a:r>
              <a:rPr lang="en-US" sz="3200" dirty="0"/>
              <a:t> </a:t>
            </a:r>
            <a:r>
              <a:rPr lang="en-US" sz="3200" dirty="0" err="1"/>
              <a:t>toán</a:t>
            </a:r>
            <a:r>
              <a:rPr lang="en-US" sz="3200" dirty="0"/>
              <a:t> </a:t>
            </a:r>
            <a:r>
              <a:rPr lang="en-US" sz="3200" dirty="0" err="1"/>
              <a:t>thống</a:t>
            </a:r>
            <a:r>
              <a:rPr lang="en-US" sz="3200" dirty="0"/>
              <a:t> </a:t>
            </a:r>
            <a:r>
              <a:rPr lang="en-US" sz="3200" dirty="0" err="1"/>
              <a:t>kê</a:t>
            </a:r>
            <a:r>
              <a:rPr lang="en-US" sz="3200" dirty="0"/>
              <a:t> </a:t>
            </a:r>
            <a:r>
              <a:rPr lang="en-US" sz="3200" dirty="0" err="1"/>
              <a:t>bằng</a:t>
            </a:r>
            <a:r>
              <a:rPr lang="en-US" sz="3200" dirty="0"/>
              <a:t> </a:t>
            </a:r>
            <a:r>
              <a:rPr lang="en-US" sz="3200" dirty="0" err="1"/>
              <a:t>cách</a:t>
            </a:r>
            <a:r>
              <a:rPr lang="en-US" sz="3200" dirty="0"/>
              <a:t> </a:t>
            </a:r>
            <a:r>
              <a:rPr lang="en-US" sz="3200" i="1" dirty="0" err="1"/>
              <a:t>mô</a:t>
            </a:r>
            <a:r>
              <a:rPr lang="en-US" sz="3200" i="1" dirty="0"/>
              <a:t> </a:t>
            </a:r>
            <a:r>
              <a:rPr lang="en-US" sz="3200" i="1" dirty="0" err="1"/>
              <a:t>tả</a:t>
            </a:r>
            <a:r>
              <a:rPr lang="en-US" sz="3200" i="1" dirty="0"/>
              <a:t> </a:t>
            </a:r>
            <a:r>
              <a:rPr lang="en-US" sz="3200" i="1" dirty="0" err="1"/>
              <a:t>dữ</a:t>
            </a:r>
            <a:r>
              <a:rPr lang="en-US" sz="3200" i="1" dirty="0"/>
              <a:t> </a:t>
            </a:r>
            <a:r>
              <a:rPr lang="en-US" sz="3200" i="1" dirty="0" err="1"/>
              <a:t>liệu</a:t>
            </a:r>
            <a:r>
              <a:rPr lang="en-US" sz="3200" i="1" dirty="0"/>
              <a:t> </a:t>
            </a:r>
            <a:r>
              <a:rPr lang="en-US" sz="3200" dirty="0" err="1"/>
              <a:t>và</a:t>
            </a:r>
            <a:r>
              <a:rPr lang="en-US" sz="3200" dirty="0"/>
              <a:t> </a:t>
            </a:r>
            <a:r>
              <a:rPr lang="en-US" sz="3200" dirty="0" err="1"/>
              <a:t>thảo</a:t>
            </a:r>
            <a:r>
              <a:rPr lang="en-US" sz="3200" dirty="0"/>
              <a:t> </a:t>
            </a:r>
            <a:r>
              <a:rPr lang="en-US" sz="3200" dirty="0" err="1"/>
              <a:t>luận</a:t>
            </a:r>
            <a:r>
              <a:rPr lang="en-US" sz="3200" dirty="0"/>
              <a:t> </a:t>
            </a:r>
            <a:r>
              <a:rPr lang="en-US" sz="3200" dirty="0" err="1"/>
              <a:t>về</a:t>
            </a:r>
            <a:r>
              <a:rPr lang="en-US" sz="3200" dirty="0"/>
              <a:t> </a:t>
            </a:r>
            <a:r>
              <a:rPr lang="en-US" sz="3200" dirty="0" err="1"/>
              <a:t>cách</a:t>
            </a:r>
            <a:r>
              <a:rPr lang="en-US" sz="3200" dirty="0"/>
              <a:t> </a:t>
            </a:r>
            <a:r>
              <a:rPr lang="en-US" sz="3200" i="1" dirty="0" err="1"/>
              <a:t>lấy</a:t>
            </a:r>
            <a:r>
              <a:rPr lang="en-US" sz="3200" i="1" dirty="0"/>
              <a:t> </a:t>
            </a:r>
            <a:r>
              <a:rPr lang="en-US" sz="3200" i="1" dirty="0" err="1"/>
              <a:t>mẫu</a:t>
            </a:r>
            <a:r>
              <a:rPr lang="en-US" sz="3200" dirty="0"/>
              <a:t>.</a:t>
            </a:r>
          </a:p>
        </p:txBody>
      </p:sp>
      <p:sp>
        <p:nvSpPr>
          <p:cNvPr id="4" name="Slide Number Placeholder 3">
            <a:extLst>
              <a:ext uri="{FF2B5EF4-FFF2-40B4-BE49-F238E27FC236}">
                <a16:creationId xmlns:a16="http://schemas.microsoft.com/office/drawing/2014/main" id="{82C5AA6B-4BD6-48D1-B5BE-9C062C293E6A}"/>
              </a:ext>
            </a:extLst>
          </p:cNvPr>
          <p:cNvSpPr>
            <a:spLocks noGrp="1"/>
          </p:cNvSpPr>
          <p:nvPr>
            <p:ph type="sldNum" sz="quarter" idx="12"/>
          </p:nvPr>
        </p:nvSpPr>
        <p:spPr/>
        <p:txBody>
          <a:bodyPr/>
          <a:lstStyle/>
          <a:p>
            <a:fld id="{5D28FFE6-A2F1-4243-9DB1-DFB06715F2C6}" type="slidenum">
              <a:rPr lang="en-US" smtClean="0"/>
              <a:pPr/>
              <a:t>4</a:t>
            </a:fld>
            <a:endParaRPr lang="en-US" dirty="0"/>
          </a:p>
        </p:txBody>
      </p:sp>
      <p:sp>
        <p:nvSpPr>
          <p:cNvPr id="5" name="Footer Placeholder 4">
            <a:extLst>
              <a:ext uri="{FF2B5EF4-FFF2-40B4-BE49-F238E27FC236}">
                <a16:creationId xmlns:a16="http://schemas.microsoft.com/office/drawing/2014/main" id="{56339207-5C60-4F65-BD80-DB9235D8CE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666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0CD2-56B1-4B64-A0B6-93718B10F2E4}"/>
              </a:ext>
            </a:extLst>
          </p:cNvPr>
          <p:cNvSpPr>
            <a:spLocks noGrp="1"/>
          </p:cNvSpPr>
          <p:nvPr>
            <p:ph type="title"/>
          </p:nvPr>
        </p:nvSpPr>
        <p:spPr/>
        <p:txBody>
          <a:bodyPr>
            <a:normAutofit fontScale="90000"/>
          </a:bodyPr>
          <a:lstStyle/>
          <a:p>
            <a:r>
              <a:rPr lang="en-US" b="1">
                <a:solidFill>
                  <a:srgbClr val="00B050"/>
                </a:solidFill>
              </a:rPr>
              <a:t>Lấy mẫu nhiều giai đoạn (</a:t>
            </a:r>
            <a:r>
              <a:rPr lang="en-US" b="1" i="1">
                <a:solidFill>
                  <a:srgbClr val="00B050"/>
                </a:solidFill>
              </a:rPr>
              <a:t>Multistage Sampling</a:t>
            </a:r>
            <a:r>
              <a:rPr lang="en-US" b="1">
                <a:solidFill>
                  <a:srgbClr val="00B050"/>
                </a:solidFill>
              </a:rPr>
              <a:t>)</a:t>
            </a:r>
            <a:endParaRPr lang="en-US" b="1"/>
          </a:p>
        </p:txBody>
      </p:sp>
      <p:sp>
        <p:nvSpPr>
          <p:cNvPr id="3" name="Content Placeholder 2">
            <a:extLst>
              <a:ext uri="{FF2B5EF4-FFF2-40B4-BE49-F238E27FC236}">
                <a16:creationId xmlns:a16="http://schemas.microsoft.com/office/drawing/2014/main" id="{8F6799A9-0371-49D6-99BB-07DCD3802DD8}"/>
              </a:ext>
            </a:extLst>
          </p:cNvPr>
          <p:cNvSpPr>
            <a:spLocks noGrp="1"/>
          </p:cNvSpPr>
          <p:nvPr>
            <p:ph idx="1"/>
          </p:nvPr>
        </p:nvSpPr>
        <p:spPr>
          <a:xfrm>
            <a:off x="457200" y="1447800"/>
            <a:ext cx="8274774" cy="4658810"/>
          </a:xfrm>
        </p:spPr>
        <p:txBody>
          <a:bodyPr/>
          <a:lstStyle/>
          <a:p>
            <a:r>
              <a:rPr lang="en-US" i="1" u="sng"/>
              <a:t>Ví dụ:</a:t>
            </a:r>
            <a:r>
              <a:rPr lang="en-US"/>
              <a:t> một ví dụ về lấy mẫu nhiều giai đoạn</a:t>
            </a:r>
            <a:endParaRPr lang="en-US" i="1" u="sng"/>
          </a:p>
          <a:p>
            <a:endParaRPr lang="en-US" i="1" u="sng"/>
          </a:p>
        </p:txBody>
      </p:sp>
      <p:sp>
        <p:nvSpPr>
          <p:cNvPr id="4" name="Slide Number Placeholder 3">
            <a:extLst>
              <a:ext uri="{FF2B5EF4-FFF2-40B4-BE49-F238E27FC236}">
                <a16:creationId xmlns:a16="http://schemas.microsoft.com/office/drawing/2014/main" id="{089694F5-5089-482A-B032-9D4CBE145D53}"/>
              </a:ext>
            </a:extLst>
          </p:cNvPr>
          <p:cNvSpPr>
            <a:spLocks noGrp="1"/>
          </p:cNvSpPr>
          <p:nvPr>
            <p:ph type="sldNum" sz="quarter" idx="12"/>
          </p:nvPr>
        </p:nvSpPr>
        <p:spPr/>
        <p:txBody>
          <a:bodyPr/>
          <a:lstStyle/>
          <a:p>
            <a:fld id="{5D28FFE6-A2F1-4243-9DB1-DFB06715F2C6}" type="slidenum">
              <a:rPr lang="en-US" smtClean="0"/>
              <a:pPr/>
              <a:t>40</a:t>
            </a:fld>
            <a:endParaRPr lang="en-US" dirty="0"/>
          </a:p>
        </p:txBody>
      </p:sp>
      <p:sp>
        <p:nvSpPr>
          <p:cNvPr id="5" name="Footer Placeholder 4">
            <a:extLst>
              <a:ext uri="{FF2B5EF4-FFF2-40B4-BE49-F238E27FC236}">
                <a16:creationId xmlns:a16="http://schemas.microsoft.com/office/drawing/2014/main" id="{FB882616-93A8-41AC-814E-B3AB386D58FD}"/>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00F04769-E302-48C7-8364-BE56A103DF5B}"/>
              </a:ext>
            </a:extLst>
          </p:cNvPr>
          <p:cNvPicPr>
            <a:picLocks noChangeAspect="1"/>
          </p:cNvPicPr>
          <p:nvPr/>
        </p:nvPicPr>
        <p:blipFill>
          <a:blip r:embed="rId2"/>
          <a:stretch>
            <a:fillRect/>
          </a:stretch>
        </p:blipFill>
        <p:spPr>
          <a:xfrm>
            <a:off x="838200" y="2057400"/>
            <a:ext cx="7362825" cy="3667125"/>
          </a:xfrm>
          <a:prstGeom prst="rect">
            <a:avLst/>
          </a:prstGeom>
        </p:spPr>
      </p:pic>
    </p:spTree>
    <p:extLst>
      <p:ext uri="{BB962C8B-B14F-4D97-AF65-F5344CB8AC3E}">
        <p14:creationId xmlns:p14="http://schemas.microsoft.com/office/powerpoint/2010/main" val="342685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6458-0EED-4A82-9531-C3D01AF511C1}"/>
              </a:ext>
            </a:extLst>
          </p:cNvPr>
          <p:cNvSpPr>
            <a:spLocks noGrp="1"/>
          </p:cNvSpPr>
          <p:nvPr>
            <p:ph type="title"/>
          </p:nvPr>
        </p:nvSpPr>
        <p:spPr/>
        <p:txBody>
          <a:bodyPr>
            <a:normAutofit fontScale="90000"/>
          </a:bodyPr>
          <a:lstStyle/>
          <a:p>
            <a:r>
              <a:rPr lang="en-US" b="1">
                <a:solidFill>
                  <a:srgbClr val="00B050"/>
                </a:solidFill>
              </a:rPr>
              <a:t>THU NHẬP DỮ LIỆU MẪU – CÁC PH</a:t>
            </a:r>
            <a:r>
              <a:rPr lang="vi-VN" b="1">
                <a:solidFill>
                  <a:srgbClr val="00B050"/>
                </a:solidFill>
              </a:rPr>
              <a:t>Ư</a:t>
            </a:r>
            <a:r>
              <a:rPr lang="en-US" b="1">
                <a:solidFill>
                  <a:srgbClr val="00B050"/>
                </a:solidFill>
              </a:rPr>
              <a:t>ƠNG PHÁP</a:t>
            </a:r>
          </a:p>
        </p:txBody>
      </p:sp>
      <p:sp>
        <p:nvSpPr>
          <p:cNvPr id="3" name="Content Placeholder 2">
            <a:extLst>
              <a:ext uri="{FF2B5EF4-FFF2-40B4-BE49-F238E27FC236}">
                <a16:creationId xmlns:a16="http://schemas.microsoft.com/office/drawing/2014/main" id="{4F5507E2-4021-4830-A3B8-1F1CC9961BA7}"/>
              </a:ext>
            </a:extLst>
          </p:cNvPr>
          <p:cNvSpPr>
            <a:spLocks noGrp="1"/>
          </p:cNvSpPr>
          <p:nvPr>
            <p:ph idx="1"/>
          </p:nvPr>
        </p:nvSpPr>
        <p:spPr/>
        <p:txBody>
          <a:bodyPr>
            <a:normAutofit/>
          </a:bodyPr>
          <a:lstStyle/>
          <a:p>
            <a:r>
              <a:rPr lang="en-US" sz="3200"/>
              <a:t>Lấy mẫu ngẫu nhiên đ</a:t>
            </a:r>
            <a:r>
              <a:rPr lang="vi-VN" sz="3200"/>
              <a:t>ơ</a:t>
            </a:r>
            <a:r>
              <a:rPr lang="en-US" sz="3200"/>
              <a:t>n giản</a:t>
            </a:r>
          </a:p>
          <a:p>
            <a:r>
              <a:rPr lang="en-US" sz="3200"/>
              <a:t>Lấy mẫu có hệ thống</a:t>
            </a:r>
          </a:p>
          <a:p>
            <a:r>
              <a:rPr lang="en-US" sz="3200"/>
              <a:t>Lấy mẫu tiện lợi</a:t>
            </a:r>
          </a:p>
          <a:p>
            <a:r>
              <a:rPr lang="en-US" sz="3200"/>
              <a:t>Lấy mẫu phân tầng</a:t>
            </a:r>
          </a:p>
          <a:p>
            <a:r>
              <a:rPr lang="en-US" sz="3200"/>
              <a:t>Lấy mẫu theo cụm</a:t>
            </a:r>
          </a:p>
          <a:p>
            <a:r>
              <a:rPr lang="en-US" sz="3200"/>
              <a:t>Lấy mẫu nhiều giai đoạn</a:t>
            </a:r>
          </a:p>
        </p:txBody>
      </p:sp>
      <p:sp>
        <p:nvSpPr>
          <p:cNvPr id="4" name="Slide Number Placeholder 3">
            <a:extLst>
              <a:ext uri="{FF2B5EF4-FFF2-40B4-BE49-F238E27FC236}">
                <a16:creationId xmlns:a16="http://schemas.microsoft.com/office/drawing/2014/main" id="{C62CC47D-E604-4A80-869E-1A58BE616237}"/>
              </a:ext>
            </a:extLst>
          </p:cNvPr>
          <p:cNvSpPr>
            <a:spLocks noGrp="1"/>
          </p:cNvSpPr>
          <p:nvPr>
            <p:ph type="sldNum" sz="quarter" idx="12"/>
          </p:nvPr>
        </p:nvSpPr>
        <p:spPr/>
        <p:txBody>
          <a:bodyPr/>
          <a:lstStyle/>
          <a:p>
            <a:fld id="{5D28FFE6-A2F1-4243-9DB1-DFB06715F2C6}" type="slidenum">
              <a:rPr lang="en-US" smtClean="0"/>
              <a:pPr/>
              <a:t>41</a:t>
            </a:fld>
            <a:endParaRPr lang="en-US" dirty="0"/>
          </a:p>
        </p:txBody>
      </p:sp>
      <p:sp>
        <p:nvSpPr>
          <p:cNvPr id="5" name="Footer Placeholder 4">
            <a:extLst>
              <a:ext uri="{FF2B5EF4-FFF2-40B4-BE49-F238E27FC236}">
                <a16:creationId xmlns:a16="http://schemas.microsoft.com/office/drawing/2014/main" id="{558010EA-5391-416F-8C9F-36183A1B6530}"/>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1771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5968-FD9E-4E6B-9B2C-C6025FBF487E}"/>
              </a:ext>
            </a:extLst>
          </p:cNvPr>
          <p:cNvSpPr>
            <a:spLocks noGrp="1"/>
          </p:cNvSpPr>
          <p:nvPr>
            <p:ph type="title"/>
          </p:nvPr>
        </p:nvSpPr>
        <p:spPr/>
        <p:txBody>
          <a:bodyPr/>
          <a:lstStyle/>
          <a:p>
            <a:r>
              <a:rPr lang="en-US" b="1">
                <a:solidFill>
                  <a:srgbClr val="00B050"/>
                </a:solidFill>
              </a:rPr>
              <a:t>THẢO LUẬN &amp; BÀI TẬP</a:t>
            </a:r>
          </a:p>
        </p:txBody>
      </p:sp>
      <p:sp>
        <p:nvSpPr>
          <p:cNvPr id="3" name="Content Placeholder 2">
            <a:extLst>
              <a:ext uri="{FF2B5EF4-FFF2-40B4-BE49-F238E27FC236}">
                <a16:creationId xmlns:a16="http://schemas.microsoft.com/office/drawing/2014/main" id="{B04B4B4E-8628-441C-8641-489434671A28}"/>
              </a:ext>
            </a:extLst>
          </p:cNvPr>
          <p:cNvSpPr>
            <a:spLocks noGrp="1"/>
          </p:cNvSpPr>
          <p:nvPr>
            <p:ph idx="1"/>
          </p:nvPr>
        </p:nvSpPr>
        <p:spPr>
          <a:xfrm>
            <a:off x="457200" y="1219200"/>
            <a:ext cx="8305800" cy="5122108"/>
          </a:xfrm>
        </p:spPr>
        <p:txBody>
          <a:bodyPr>
            <a:normAutofit/>
          </a:bodyPr>
          <a:lstStyle/>
          <a:p>
            <a:pPr marL="0" indent="0">
              <a:buNone/>
            </a:pPr>
            <a:r>
              <a:rPr lang="en-US" dirty="0">
                <a:hlinkClick r:id="rId2"/>
              </a:rPr>
              <a:t>Bài toán 1</a:t>
            </a:r>
            <a:r>
              <a:rPr lang="en-US" u="sng" dirty="0">
                <a:hlinkClick r:id="rId2"/>
              </a:rPr>
              <a:t>:</a:t>
            </a:r>
            <a:r>
              <a:rPr lang="en-US" dirty="0">
                <a:hlinkClick r:id="rId2"/>
              </a:rPr>
              <a:t> </a:t>
            </a:r>
            <a:r>
              <a:rPr lang="en-US" dirty="0"/>
              <a:t>Thu </a:t>
            </a:r>
            <a:r>
              <a:rPr lang="en-US" dirty="0" err="1"/>
              <a:t>thập</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sinh</a:t>
            </a:r>
            <a:r>
              <a:rPr lang="en-US" dirty="0"/>
              <a:t> </a:t>
            </a:r>
            <a:r>
              <a:rPr lang="en-US" dirty="0" err="1"/>
              <a:t>viên</a:t>
            </a:r>
            <a:r>
              <a:rPr lang="en-US" dirty="0"/>
              <a:t> </a:t>
            </a:r>
            <a:r>
              <a:rPr lang="en-US" dirty="0" err="1"/>
              <a:t>trong</a:t>
            </a:r>
            <a:r>
              <a:rPr lang="en-US" dirty="0"/>
              <a:t> </a:t>
            </a:r>
            <a:r>
              <a:rPr lang="en-US" dirty="0" err="1"/>
              <a:t>lớp</a:t>
            </a:r>
            <a:r>
              <a:rPr lang="en-US" dirty="0"/>
              <a:t> </a:t>
            </a:r>
            <a:r>
              <a:rPr lang="en-US" dirty="0" err="1"/>
              <a:t>Giới</a:t>
            </a:r>
            <a:r>
              <a:rPr lang="en-US" dirty="0"/>
              <a:t> </a:t>
            </a:r>
            <a:r>
              <a:rPr lang="en-US" dirty="0" err="1"/>
              <a:t>tính</a:t>
            </a:r>
            <a:r>
              <a:rPr lang="en-US" dirty="0"/>
              <a:t>, </a:t>
            </a:r>
            <a:r>
              <a:rPr lang="en-US" dirty="0" err="1"/>
              <a:t>Chiều</a:t>
            </a:r>
            <a:r>
              <a:rPr lang="en-US" dirty="0"/>
              <a:t> </a:t>
            </a:r>
            <a:r>
              <a:rPr lang="en-US" dirty="0" err="1"/>
              <a:t>cao</a:t>
            </a:r>
            <a:r>
              <a:rPr lang="en-US" dirty="0"/>
              <a:t>, </a:t>
            </a:r>
            <a:r>
              <a:rPr lang="en-US" dirty="0" err="1"/>
              <a:t>Cân</a:t>
            </a:r>
            <a:r>
              <a:rPr lang="en-US" dirty="0"/>
              <a:t> </a:t>
            </a:r>
            <a:r>
              <a:rPr lang="en-US" dirty="0" err="1"/>
              <a:t>nặng</a:t>
            </a:r>
            <a:r>
              <a:rPr lang="en-US" dirty="0"/>
              <a:t>, </a:t>
            </a:r>
            <a:r>
              <a:rPr lang="en-US" dirty="0" err="1"/>
              <a:t>hiệu</a:t>
            </a:r>
            <a:r>
              <a:rPr lang="en-US" dirty="0"/>
              <a:t> </a:t>
            </a:r>
            <a:r>
              <a:rPr lang="en-US" dirty="0" err="1"/>
              <a:t>điện</a:t>
            </a:r>
            <a:r>
              <a:rPr lang="en-US" dirty="0"/>
              <a:t> </a:t>
            </a:r>
            <a:r>
              <a:rPr lang="en-US" dirty="0" err="1"/>
              <a:t>thoại</a:t>
            </a:r>
            <a:r>
              <a:rPr lang="en-US" dirty="0"/>
              <a:t> </a:t>
            </a:r>
            <a:r>
              <a:rPr lang="en-US" dirty="0" err="1"/>
              <a:t>đang</a:t>
            </a:r>
            <a:r>
              <a:rPr lang="en-US" dirty="0"/>
              <a:t> </a:t>
            </a:r>
            <a:r>
              <a:rPr lang="en-US" dirty="0" err="1"/>
              <a:t>dùng</a:t>
            </a:r>
            <a:r>
              <a:rPr lang="en-US" dirty="0"/>
              <a:t>?</a:t>
            </a:r>
          </a:p>
          <a:p>
            <a:pPr marL="0" indent="0">
              <a:buNone/>
            </a:pPr>
            <a:r>
              <a:rPr lang="en-US" dirty="0"/>
              <a:t>https://</a:t>
            </a:r>
            <a:r>
              <a:rPr lang="en-US" dirty="0" err="1"/>
              <a:t>docs.google.com</a:t>
            </a:r>
            <a:r>
              <a:rPr lang="en-US" dirty="0"/>
              <a:t>/forms/d/1tXcRKcF4Gs7VTs0GL4aZYzQzijiOnj7cAQ7Fd3O7ky8/</a:t>
            </a:r>
            <a:r>
              <a:rPr lang="en-US" dirty="0" err="1"/>
              <a:t>editYêu</a:t>
            </a:r>
            <a:r>
              <a:rPr lang="en-US" dirty="0"/>
              <a:t> </a:t>
            </a:r>
            <a:r>
              <a:rPr lang="en-US" dirty="0" err="1"/>
              <a:t>cầu</a:t>
            </a:r>
            <a:r>
              <a:rPr lang="en-US" dirty="0"/>
              <a:t>: </a:t>
            </a:r>
          </a:p>
          <a:p>
            <a:pPr>
              <a:buFont typeface="Arial"/>
              <a:buChar char="•"/>
            </a:pPr>
            <a:r>
              <a:rPr lang="en-US" dirty="0"/>
              <a:t>Cho </a:t>
            </a:r>
            <a:r>
              <a:rPr lang="en-US" dirty="0" err="1"/>
              <a:t>biết</a:t>
            </a:r>
            <a:r>
              <a:rPr lang="en-US" dirty="0"/>
              <a:t> </a:t>
            </a:r>
            <a:r>
              <a:rPr lang="en-US" dirty="0" err="1"/>
              <a:t>phương</a:t>
            </a:r>
            <a:r>
              <a:rPr lang="en-US" dirty="0"/>
              <a:t> </a:t>
            </a:r>
            <a:r>
              <a:rPr lang="en-US" dirty="0" err="1"/>
              <a:t>pháp</a:t>
            </a:r>
            <a:r>
              <a:rPr lang="en-US" dirty="0"/>
              <a:t> </a:t>
            </a:r>
            <a:r>
              <a:rPr lang="en-US" dirty="0" err="1"/>
              <a:t>lấy</a:t>
            </a:r>
            <a:r>
              <a:rPr lang="en-US" dirty="0"/>
              <a:t> </a:t>
            </a:r>
            <a:r>
              <a:rPr lang="en-US" dirty="0" err="1"/>
              <a:t>mẫu</a:t>
            </a:r>
            <a:r>
              <a:rPr lang="en-US" dirty="0"/>
              <a:t>?</a:t>
            </a:r>
          </a:p>
          <a:p>
            <a:pPr>
              <a:buFont typeface="Arial"/>
              <a:buChar char="•"/>
            </a:pPr>
            <a:r>
              <a:rPr lang="en-US" dirty="0" err="1"/>
              <a:t>Phân</a:t>
            </a:r>
            <a:r>
              <a:rPr lang="en-US" dirty="0"/>
              <a:t> </a:t>
            </a:r>
            <a:r>
              <a:rPr lang="en-US" dirty="0" err="1"/>
              <a:t>tích</a:t>
            </a:r>
            <a:r>
              <a:rPr lang="en-US" dirty="0"/>
              <a:t> </a:t>
            </a:r>
            <a:r>
              <a:rPr lang="en-US" dirty="0" err="1"/>
              <a:t>định</a:t>
            </a:r>
            <a:r>
              <a:rPr lang="en-US" dirty="0"/>
              <a:t> </a:t>
            </a:r>
            <a:r>
              <a:rPr lang="en-US" dirty="0" err="1"/>
              <a:t>tính</a:t>
            </a:r>
            <a:r>
              <a:rPr lang="en-US" dirty="0"/>
              <a:t> </a:t>
            </a:r>
            <a:r>
              <a:rPr lang="en-US" dirty="0" err="1"/>
              <a:t>và</a:t>
            </a:r>
            <a:r>
              <a:rPr lang="en-US" dirty="0"/>
              <a:t> </a:t>
            </a:r>
            <a:r>
              <a:rPr lang="en-US" dirty="0" err="1"/>
              <a:t>định</a:t>
            </a:r>
            <a:r>
              <a:rPr lang="en-US" dirty="0"/>
              <a:t> </a:t>
            </a:r>
            <a:r>
              <a:rPr lang="en-US" dirty="0" err="1"/>
              <a:t>lượng</a:t>
            </a:r>
            <a:r>
              <a:rPr lang="en-US" dirty="0"/>
              <a:t> </a:t>
            </a:r>
            <a:r>
              <a:rPr lang="en-US" dirty="0" err="1"/>
              <a:t>dữ</a:t>
            </a:r>
            <a:r>
              <a:rPr lang="en-US" dirty="0"/>
              <a:t> </a:t>
            </a:r>
            <a:r>
              <a:rPr lang="en-US" dirty="0" err="1"/>
              <a:t>liệu</a:t>
            </a:r>
            <a:endParaRPr lang="en-US" dirty="0"/>
          </a:p>
          <a:p>
            <a:pPr>
              <a:buFont typeface="Arial"/>
              <a:buChar char="•"/>
            </a:pPr>
            <a:r>
              <a:rPr lang="en-US" dirty="0" err="1"/>
              <a:t>Bình</a:t>
            </a:r>
            <a:r>
              <a:rPr lang="en-US" dirty="0"/>
              <a:t> </a:t>
            </a:r>
            <a:r>
              <a:rPr lang="en-US" dirty="0" err="1"/>
              <a:t>luận</a:t>
            </a:r>
            <a:r>
              <a:rPr lang="en-US" dirty="0"/>
              <a:t> </a:t>
            </a:r>
            <a:r>
              <a:rPr lang="en-US" dirty="0" err="1"/>
              <a:t>về</a:t>
            </a:r>
            <a:r>
              <a:rPr lang="en-US" dirty="0"/>
              <a:t> </a:t>
            </a:r>
            <a:r>
              <a:rPr lang="en-US" dirty="0" err="1"/>
              <a:t>kết</a:t>
            </a:r>
            <a:r>
              <a:rPr lang="en-US" dirty="0"/>
              <a:t> </a:t>
            </a:r>
            <a:r>
              <a:rPr lang="en-US" dirty="0" err="1"/>
              <a:t>quả</a:t>
            </a:r>
            <a:endParaRPr lang="en-US" dirty="0"/>
          </a:p>
        </p:txBody>
      </p:sp>
      <p:sp>
        <p:nvSpPr>
          <p:cNvPr id="4" name="Slide Number Placeholder 3">
            <a:extLst>
              <a:ext uri="{FF2B5EF4-FFF2-40B4-BE49-F238E27FC236}">
                <a16:creationId xmlns:a16="http://schemas.microsoft.com/office/drawing/2014/main" id="{1765C267-8AA1-46B3-BB91-0101AB84E399}"/>
              </a:ext>
            </a:extLst>
          </p:cNvPr>
          <p:cNvSpPr>
            <a:spLocks noGrp="1"/>
          </p:cNvSpPr>
          <p:nvPr>
            <p:ph type="sldNum" sz="quarter" idx="12"/>
          </p:nvPr>
        </p:nvSpPr>
        <p:spPr/>
        <p:txBody>
          <a:bodyPr/>
          <a:lstStyle/>
          <a:p>
            <a:fld id="{5D28FFE6-A2F1-4243-9DB1-DFB06715F2C6}" type="slidenum">
              <a:rPr lang="en-US" smtClean="0"/>
              <a:pPr/>
              <a:t>42</a:t>
            </a:fld>
            <a:endParaRPr lang="en-US" dirty="0"/>
          </a:p>
        </p:txBody>
      </p:sp>
      <p:sp>
        <p:nvSpPr>
          <p:cNvPr id="5" name="Footer Placeholder 4">
            <a:extLst>
              <a:ext uri="{FF2B5EF4-FFF2-40B4-BE49-F238E27FC236}">
                <a16:creationId xmlns:a16="http://schemas.microsoft.com/office/drawing/2014/main" id="{507EFB8D-FE68-4588-98BE-6035850AF13B}"/>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7530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5968-FD9E-4E6B-9B2C-C6025FBF487E}"/>
              </a:ext>
            </a:extLst>
          </p:cNvPr>
          <p:cNvSpPr>
            <a:spLocks noGrp="1"/>
          </p:cNvSpPr>
          <p:nvPr>
            <p:ph type="title"/>
          </p:nvPr>
        </p:nvSpPr>
        <p:spPr/>
        <p:txBody>
          <a:bodyPr/>
          <a:lstStyle/>
          <a:p>
            <a:r>
              <a:rPr lang="en-US" b="1">
                <a:solidFill>
                  <a:srgbClr val="00B050"/>
                </a:solidFill>
              </a:rPr>
              <a:t>THẢO LUẬN &amp; BÀI TẬP</a:t>
            </a:r>
          </a:p>
        </p:txBody>
      </p:sp>
      <p:sp>
        <p:nvSpPr>
          <p:cNvPr id="3" name="Content Placeholder 2">
            <a:extLst>
              <a:ext uri="{FF2B5EF4-FFF2-40B4-BE49-F238E27FC236}">
                <a16:creationId xmlns:a16="http://schemas.microsoft.com/office/drawing/2014/main" id="{B04B4B4E-8628-441C-8641-489434671A28}"/>
              </a:ext>
            </a:extLst>
          </p:cNvPr>
          <p:cNvSpPr>
            <a:spLocks noGrp="1"/>
          </p:cNvSpPr>
          <p:nvPr>
            <p:ph idx="1"/>
          </p:nvPr>
        </p:nvSpPr>
        <p:spPr>
          <a:xfrm>
            <a:off x="457200" y="1219200"/>
            <a:ext cx="8305800" cy="5122108"/>
          </a:xfrm>
        </p:spPr>
        <p:txBody>
          <a:bodyPr>
            <a:normAutofit/>
          </a:bodyPr>
          <a:lstStyle/>
          <a:p>
            <a:pPr marL="0" indent="0">
              <a:buNone/>
            </a:pPr>
            <a:r>
              <a:rPr lang="en-US" dirty="0">
                <a:hlinkClick r:id="rId2"/>
              </a:rPr>
              <a:t>Bài toán 2: </a:t>
            </a:r>
            <a:r>
              <a:rPr lang="en-US" dirty="0"/>
              <a:t>Thu </a:t>
            </a:r>
            <a:r>
              <a:rPr lang="en-US" dirty="0" err="1"/>
              <a:t>thập</a:t>
            </a:r>
            <a:r>
              <a:rPr lang="en-US" dirty="0"/>
              <a:t> </a:t>
            </a:r>
            <a:r>
              <a:rPr lang="en-US" dirty="0" err="1"/>
              <a:t>dữ</a:t>
            </a:r>
            <a:r>
              <a:rPr lang="en-US" dirty="0"/>
              <a:t> </a:t>
            </a:r>
            <a:r>
              <a:rPr lang="en-US" dirty="0" err="1"/>
              <a:t>liệu</a:t>
            </a:r>
            <a:r>
              <a:rPr lang="en-US" dirty="0"/>
              <a:t> </a:t>
            </a:r>
            <a:r>
              <a:rPr lang="en-US" dirty="0" err="1"/>
              <a:t>phòng</a:t>
            </a:r>
            <a:r>
              <a:rPr lang="en-US" dirty="0"/>
              <a:t> </a:t>
            </a:r>
            <a:r>
              <a:rPr lang="en-US" dirty="0" err="1"/>
              <a:t>trọ</a:t>
            </a:r>
            <a:r>
              <a:rPr lang="en-US" dirty="0"/>
              <a:t> </a:t>
            </a:r>
            <a:r>
              <a:rPr lang="en-US" dirty="0" err="1"/>
              <a:t>sinh</a:t>
            </a:r>
            <a:r>
              <a:rPr lang="en-US" dirty="0"/>
              <a:t> </a:t>
            </a:r>
            <a:r>
              <a:rPr lang="en-US" dirty="0" err="1"/>
              <a:t>viên</a:t>
            </a:r>
            <a:r>
              <a:rPr lang="en-US" dirty="0"/>
              <a:t> </a:t>
            </a:r>
            <a:r>
              <a:rPr lang="en-US" dirty="0" err="1"/>
              <a:t>Trường</a:t>
            </a:r>
            <a:r>
              <a:rPr lang="en-US" dirty="0"/>
              <a:t> </a:t>
            </a:r>
            <a:r>
              <a:rPr lang="en-US" dirty="0" err="1"/>
              <a:t>địa</a:t>
            </a:r>
            <a:r>
              <a:rPr lang="en-US" dirty="0"/>
              <a:t> </a:t>
            </a:r>
            <a:r>
              <a:rPr lang="en-US" dirty="0" err="1"/>
              <a:t>học</a:t>
            </a:r>
            <a:r>
              <a:rPr lang="en-US" dirty="0"/>
              <a:t> </a:t>
            </a:r>
            <a:r>
              <a:rPr lang="en-US" dirty="0" err="1"/>
              <a:t>Công</a:t>
            </a:r>
            <a:r>
              <a:rPr lang="en-US" dirty="0"/>
              <a:t> </a:t>
            </a:r>
            <a:r>
              <a:rPr lang="en-US" dirty="0" err="1"/>
              <a:t>nghiệp</a:t>
            </a:r>
            <a:r>
              <a:rPr lang="en-US" dirty="0"/>
              <a:t> </a:t>
            </a:r>
            <a:r>
              <a:rPr lang="en-US" dirty="0" err="1"/>
              <a:t>Tp.HCM</a:t>
            </a:r>
            <a:endParaRPr lang="en-US" dirty="0"/>
          </a:p>
          <a:p>
            <a:pPr marL="0" indent="0">
              <a:buNone/>
            </a:pPr>
            <a:r>
              <a:rPr lang="en-US" dirty="0" err="1"/>
              <a:t>Yêu</a:t>
            </a:r>
            <a:r>
              <a:rPr lang="en-US" dirty="0"/>
              <a:t> </a:t>
            </a:r>
            <a:r>
              <a:rPr lang="en-US" dirty="0" err="1"/>
              <a:t>cầu</a:t>
            </a:r>
            <a:r>
              <a:rPr lang="en-US" dirty="0"/>
              <a:t>: </a:t>
            </a:r>
          </a:p>
          <a:p>
            <a:pPr>
              <a:buFont typeface="Courier New"/>
              <a:buChar char="o"/>
            </a:pPr>
            <a:r>
              <a:rPr lang="en-US" dirty="0" err="1"/>
              <a:t>Lập</a:t>
            </a:r>
            <a:r>
              <a:rPr lang="en-US" dirty="0"/>
              <a:t> </a:t>
            </a:r>
            <a:r>
              <a:rPr lang="en-US" dirty="0" err="1"/>
              <a:t>bảng</a:t>
            </a:r>
            <a:r>
              <a:rPr lang="en-US" dirty="0"/>
              <a:t> </a:t>
            </a:r>
            <a:r>
              <a:rPr lang="en-US" dirty="0" err="1"/>
              <a:t>hỏi</a:t>
            </a:r>
            <a:r>
              <a:rPr lang="en-US" dirty="0"/>
              <a:t> </a:t>
            </a:r>
            <a:r>
              <a:rPr lang="en-US" dirty="0" err="1"/>
              <a:t>để</a:t>
            </a:r>
            <a:r>
              <a:rPr lang="en-US" dirty="0"/>
              <a:t> </a:t>
            </a:r>
            <a:r>
              <a:rPr lang="en-US" dirty="0" err="1"/>
              <a:t>thu</a:t>
            </a:r>
            <a:r>
              <a:rPr lang="en-US" dirty="0"/>
              <a:t> </a:t>
            </a:r>
            <a:r>
              <a:rPr lang="en-US" dirty="0" err="1"/>
              <a:t>thập</a:t>
            </a:r>
            <a:r>
              <a:rPr lang="en-US" dirty="0"/>
              <a:t> </a:t>
            </a:r>
            <a:r>
              <a:rPr lang="en-US" dirty="0" err="1"/>
              <a:t>thông</a:t>
            </a:r>
            <a:r>
              <a:rPr lang="en-US" dirty="0"/>
              <a:t> tin </a:t>
            </a:r>
            <a:r>
              <a:rPr lang="en-US" dirty="0" err="1"/>
              <a:t>về</a:t>
            </a:r>
            <a:r>
              <a:rPr lang="en-US" dirty="0"/>
              <a:t> </a:t>
            </a:r>
            <a:r>
              <a:rPr lang="en-US" dirty="0" err="1"/>
              <a:t>nhà</a:t>
            </a:r>
            <a:r>
              <a:rPr lang="en-US" dirty="0"/>
              <a:t> </a:t>
            </a:r>
            <a:r>
              <a:rPr lang="en-US" dirty="0" err="1"/>
              <a:t>trọ</a:t>
            </a:r>
            <a:endParaRPr lang="en-US" dirty="0"/>
          </a:p>
          <a:p>
            <a:pPr>
              <a:buFont typeface="Courier New"/>
              <a:buChar char="o"/>
            </a:pPr>
            <a:r>
              <a:rPr lang="en-US" dirty="0" err="1"/>
              <a:t>Tiến</a:t>
            </a:r>
            <a:r>
              <a:rPr lang="en-US" dirty="0"/>
              <a:t> </a:t>
            </a:r>
            <a:r>
              <a:rPr lang="en-US" dirty="0" err="1"/>
              <a:t>hành</a:t>
            </a:r>
            <a:r>
              <a:rPr lang="en-US" dirty="0"/>
              <a:t> </a:t>
            </a:r>
            <a:r>
              <a:rPr lang="en-US" dirty="0" err="1"/>
              <a:t>thu</a:t>
            </a:r>
            <a:r>
              <a:rPr lang="en-US" dirty="0"/>
              <a:t> </a:t>
            </a:r>
            <a:r>
              <a:rPr lang="en-US" dirty="0" err="1"/>
              <a:t>thập</a:t>
            </a:r>
            <a:r>
              <a:rPr lang="en-US" dirty="0"/>
              <a:t> </a:t>
            </a:r>
            <a:r>
              <a:rPr lang="en-US" dirty="0" err="1"/>
              <a:t>dữ</a:t>
            </a:r>
            <a:r>
              <a:rPr lang="en-US" dirty="0"/>
              <a:t> </a:t>
            </a:r>
            <a:r>
              <a:rPr lang="en-US" dirty="0" err="1"/>
              <a:t>liệu</a:t>
            </a:r>
            <a:r>
              <a:rPr lang="en-US" dirty="0"/>
              <a:t> </a:t>
            </a:r>
            <a:r>
              <a:rPr lang="en-US" dirty="0" err="1"/>
              <a:t>thông</a:t>
            </a:r>
            <a:r>
              <a:rPr lang="en-US" dirty="0"/>
              <a:t> qua </a:t>
            </a:r>
            <a:r>
              <a:rPr lang="en-US" dirty="0" err="1"/>
              <a:t>khảo</a:t>
            </a:r>
            <a:r>
              <a:rPr lang="en-US" dirty="0"/>
              <a:t> </a:t>
            </a:r>
            <a:r>
              <a:rPr lang="en-US" dirty="0" err="1"/>
              <a:t>sát</a:t>
            </a:r>
            <a:r>
              <a:rPr lang="en-US" dirty="0"/>
              <a:t> </a:t>
            </a:r>
            <a:r>
              <a:rPr lang="en-US" dirty="0" err="1"/>
              <a:t>thực</a:t>
            </a:r>
            <a:r>
              <a:rPr lang="en-US" dirty="0"/>
              <a:t> </a:t>
            </a:r>
            <a:r>
              <a:rPr lang="en-US" dirty="0" err="1"/>
              <a:t>tế</a:t>
            </a:r>
            <a:endParaRPr lang="en-US" dirty="0"/>
          </a:p>
          <a:p>
            <a:pPr>
              <a:buFont typeface="Courier New"/>
              <a:buChar char="o"/>
            </a:pPr>
            <a:r>
              <a:rPr lang="en-US" dirty="0" err="1"/>
              <a:t>Tổng</a:t>
            </a:r>
            <a:r>
              <a:rPr lang="en-US" dirty="0"/>
              <a:t> </a:t>
            </a:r>
            <a:r>
              <a:rPr lang="en-US" dirty="0" err="1"/>
              <a:t>hợp</a:t>
            </a:r>
            <a:r>
              <a:rPr lang="en-US" dirty="0"/>
              <a:t> </a:t>
            </a:r>
            <a:r>
              <a:rPr lang="en-US" dirty="0" err="1"/>
              <a:t>dữ</a:t>
            </a:r>
            <a:r>
              <a:rPr lang="en-US" dirty="0"/>
              <a:t> </a:t>
            </a:r>
            <a:r>
              <a:rPr lang="en-US" dirty="0" err="1"/>
              <a:t>liệu</a:t>
            </a:r>
            <a:endParaRPr lang="en-US" dirty="0"/>
          </a:p>
          <a:p>
            <a:pPr>
              <a:buFont typeface="Courier New"/>
              <a:buChar char="o"/>
            </a:pPr>
            <a:r>
              <a:rPr lang="en-US" dirty="0" err="1"/>
              <a:t>Trực</a:t>
            </a:r>
            <a:r>
              <a:rPr lang="en-US" dirty="0"/>
              <a:t> </a:t>
            </a:r>
            <a:r>
              <a:rPr lang="en-US" dirty="0" err="1"/>
              <a:t>quan</a:t>
            </a:r>
            <a:r>
              <a:rPr lang="en-US" dirty="0"/>
              <a:t> </a:t>
            </a:r>
            <a:r>
              <a:rPr lang="en-US" dirty="0" err="1"/>
              <a:t>hóa</a:t>
            </a:r>
            <a:r>
              <a:rPr lang="en-US" dirty="0"/>
              <a:t> </a:t>
            </a:r>
            <a:r>
              <a:rPr lang="en-US" dirty="0" err="1"/>
              <a:t>dữ</a:t>
            </a:r>
            <a:r>
              <a:rPr lang="en-US" dirty="0"/>
              <a:t> </a:t>
            </a:r>
            <a:r>
              <a:rPr lang="en-US" dirty="0" err="1"/>
              <a:t>liệu</a:t>
            </a:r>
            <a:endParaRPr lang="en-US" dirty="0"/>
          </a:p>
          <a:p>
            <a:pPr>
              <a:buFont typeface="Courier New"/>
              <a:buChar char="o"/>
            </a:pPr>
            <a:r>
              <a:rPr lang="en-US" dirty="0" err="1"/>
              <a:t>Bình</a:t>
            </a:r>
            <a:r>
              <a:rPr lang="en-US" dirty="0"/>
              <a:t> </a:t>
            </a:r>
            <a:r>
              <a:rPr lang="en-US" dirty="0" err="1"/>
              <a:t>luận</a:t>
            </a:r>
            <a:r>
              <a:rPr lang="en-US" dirty="0"/>
              <a:t> </a:t>
            </a:r>
            <a:r>
              <a:rPr lang="en-US" dirty="0" err="1"/>
              <a:t>về</a:t>
            </a:r>
            <a:r>
              <a:rPr lang="en-US" dirty="0"/>
              <a:t> </a:t>
            </a:r>
            <a:r>
              <a:rPr lang="en-US" dirty="0" err="1"/>
              <a:t>dữ</a:t>
            </a:r>
            <a:r>
              <a:rPr lang="en-US" dirty="0"/>
              <a:t> </a:t>
            </a:r>
            <a:r>
              <a:rPr lang="en-US" dirty="0" err="1"/>
              <a:t>liệu</a:t>
            </a:r>
            <a:r>
              <a:rPr lang="en-US" dirty="0"/>
              <a:t> </a:t>
            </a:r>
            <a:r>
              <a:rPr lang="en-US" dirty="0" err="1"/>
              <a:t>thu</a:t>
            </a:r>
            <a:r>
              <a:rPr lang="en-US" dirty="0"/>
              <a:t> </a:t>
            </a:r>
            <a:r>
              <a:rPr lang="en-US" dirty="0" err="1"/>
              <a:t>được</a:t>
            </a:r>
            <a:r>
              <a:rPr lang="en-US" dirty="0"/>
              <a:t> </a:t>
            </a:r>
            <a:r>
              <a:rPr lang="en-US" dirty="0" err="1"/>
              <a:t>của</a:t>
            </a:r>
            <a:r>
              <a:rPr lang="en-US" dirty="0"/>
              <a:t> </a:t>
            </a:r>
            <a:r>
              <a:rPr lang="en-US" dirty="0" err="1"/>
              <a:t>nhóm</a:t>
            </a:r>
            <a:endParaRPr lang="en-US" dirty="0"/>
          </a:p>
          <a:p>
            <a:pPr>
              <a:buFont typeface="Courier New"/>
              <a:buChar char="o"/>
            </a:pPr>
            <a:r>
              <a:rPr lang="en-US" dirty="0"/>
              <a:t>So </a:t>
            </a:r>
            <a:r>
              <a:rPr lang="en-US" dirty="0" err="1"/>
              <a:t>sánh</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các</a:t>
            </a:r>
            <a:r>
              <a:rPr lang="en-US" dirty="0"/>
              <a:t> </a:t>
            </a:r>
            <a:r>
              <a:rPr lang="en-US" dirty="0" err="1"/>
              <a:t>nhóm</a:t>
            </a:r>
            <a:endParaRPr lang="en-US" dirty="0"/>
          </a:p>
        </p:txBody>
      </p:sp>
      <p:sp>
        <p:nvSpPr>
          <p:cNvPr id="4" name="Slide Number Placeholder 3">
            <a:extLst>
              <a:ext uri="{FF2B5EF4-FFF2-40B4-BE49-F238E27FC236}">
                <a16:creationId xmlns:a16="http://schemas.microsoft.com/office/drawing/2014/main" id="{1765C267-8AA1-46B3-BB91-0101AB84E399}"/>
              </a:ext>
            </a:extLst>
          </p:cNvPr>
          <p:cNvSpPr>
            <a:spLocks noGrp="1"/>
          </p:cNvSpPr>
          <p:nvPr>
            <p:ph type="sldNum" sz="quarter" idx="12"/>
          </p:nvPr>
        </p:nvSpPr>
        <p:spPr/>
        <p:txBody>
          <a:bodyPr/>
          <a:lstStyle/>
          <a:p>
            <a:fld id="{5D28FFE6-A2F1-4243-9DB1-DFB06715F2C6}" type="slidenum">
              <a:rPr lang="en-US" smtClean="0"/>
              <a:pPr/>
              <a:t>43</a:t>
            </a:fld>
            <a:endParaRPr lang="en-US" dirty="0"/>
          </a:p>
        </p:txBody>
      </p:sp>
      <p:sp>
        <p:nvSpPr>
          <p:cNvPr id="5" name="Footer Placeholder 4">
            <a:extLst>
              <a:ext uri="{FF2B5EF4-FFF2-40B4-BE49-F238E27FC236}">
                <a16:creationId xmlns:a16="http://schemas.microsoft.com/office/drawing/2014/main" id="{507EFB8D-FE68-4588-98BE-6035850AF13B}"/>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7206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7520-B896-4A82-8065-53A0685B0900}"/>
              </a:ext>
            </a:extLst>
          </p:cNvPr>
          <p:cNvSpPr>
            <a:spLocks noGrp="1"/>
          </p:cNvSpPr>
          <p:nvPr>
            <p:ph type="title"/>
          </p:nvPr>
        </p:nvSpPr>
        <p:spPr/>
        <p:txBody>
          <a:bodyPr/>
          <a:lstStyle/>
          <a:p>
            <a:r>
              <a:rPr lang="en-US" b="1">
                <a:solidFill>
                  <a:srgbClr val="00B050"/>
                </a:solidFill>
              </a:rPr>
              <a:t>NỘI DUNG</a:t>
            </a:r>
          </a:p>
        </p:txBody>
      </p:sp>
      <p:sp>
        <p:nvSpPr>
          <p:cNvPr id="3" name="Content Placeholder 2">
            <a:extLst>
              <a:ext uri="{FF2B5EF4-FFF2-40B4-BE49-F238E27FC236}">
                <a16:creationId xmlns:a16="http://schemas.microsoft.com/office/drawing/2014/main" id="{15173F39-31D8-4F2B-9FC1-43712550E7C7}"/>
              </a:ext>
            </a:extLst>
          </p:cNvPr>
          <p:cNvSpPr>
            <a:spLocks noGrp="1"/>
          </p:cNvSpPr>
          <p:nvPr>
            <p:ph idx="1"/>
          </p:nvPr>
        </p:nvSpPr>
        <p:spPr/>
        <p:txBody>
          <a:bodyPr>
            <a:normAutofit/>
          </a:bodyPr>
          <a:lstStyle/>
          <a:p>
            <a:pPr>
              <a:buClr>
                <a:srgbClr val="00B050"/>
              </a:buClr>
              <a:buSzPct val="100000"/>
              <a:buFont typeface="Arial" pitchFamily="34" charset="0"/>
              <a:buChar char="•"/>
            </a:pPr>
            <a:r>
              <a:rPr lang="en-US" sz="3200"/>
              <a:t>Một số khái niệm</a:t>
            </a:r>
          </a:p>
          <a:p>
            <a:pPr>
              <a:buClr>
                <a:srgbClr val="00B050"/>
              </a:buClr>
              <a:buSzPct val="100000"/>
              <a:buFont typeface="Arial" pitchFamily="34" charset="0"/>
              <a:buChar char="•"/>
            </a:pPr>
            <a:r>
              <a:rPr lang="en-US" sz="3200"/>
              <a:t>T</a:t>
            </a:r>
            <a:r>
              <a:rPr lang="vi-VN" sz="3200"/>
              <a:t>ư</a:t>
            </a:r>
            <a:r>
              <a:rPr lang="en-US" sz="3200"/>
              <a:t> duy thống kê</a:t>
            </a:r>
          </a:p>
          <a:p>
            <a:pPr>
              <a:buClr>
                <a:srgbClr val="00B050"/>
              </a:buClr>
              <a:buSzPct val="100000"/>
              <a:buFont typeface="Arial" pitchFamily="34" charset="0"/>
              <a:buChar char="•"/>
            </a:pPr>
            <a:r>
              <a:rPr lang="en-US" sz="3200"/>
              <a:t>Kiểu dữ liệu</a:t>
            </a:r>
          </a:p>
          <a:p>
            <a:pPr>
              <a:buClr>
                <a:srgbClr val="00B050"/>
              </a:buClr>
              <a:buSzPct val="100000"/>
              <a:buFont typeface="Arial" pitchFamily="34" charset="0"/>
              <a:buChar char="•"/>
            </a:pPr>
            <a:r>
              <a:rPr lang="en-US" sz="3200"/>
              <a:t>Thu nhập dữ liệu mẫu</a:t>
            </a:r>
          </a:p>
        </p:txBody>
      </p:sp>
      <p:sp>
        <p:nvSpPr>
          <p:cNvPr id="4" name="Slide Number Placeholder 3">
            <a:extLst>
              <a:ext uri="{FF2B5EF4-FFF2-40B4-BE49-F238E27FC236}">
                <a16:creationId xmlns:a16="http://schemas.microsoft.com/office/drawing/2014/main" id="{B7BCF401-4AE1-4701-B0F8-F4FE900594D6}"/>
              </a:ext>
            </a:extLst>
          </p:cNvPr>
          <p:cNvSpPr>
            <a:spLocks noGrp="1"/>
          </p:cNvSpPr>
          <p:nvPr>
            <p:ph type="sldNum" sz="quarter" idx="12"/>
          </p:nvPr>
        </p:nvSpPr>
        <p:spPr/>
        <p:txBody>
          <a:bodyPr/>
          <a:lstStyle/>
          <a:p>
            <a:fld id="{5D28FFE6-A2F1-4243-9DB1-DFB06715F2C6}" type="slidenum">
              <a:rPr lang="en-US" smtClean="0"/>
              <a:pPr/>
              <a:t>5</a:t>
            </a:fld>
            <a:endParaRPr lang="en-US" dirty="0"/>
          </a:p>
        </p:txBody>
      </p:sp>
      <p:sp>
        <p:nvSpPr>
          <p:cNvPr id="5" name="Footer Placeholder 4">
            <a:extLst>
              <a:ext uri="{FF2B5EF4-FFF2-40B4-BE49-F238E27FC236}">
                <a16:creationId xmlns:a16="http://schemas.microsoft.com/office/drawing/2014/main"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2534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7520-B896-4A82-8065-53A0685B0900}"/>
              </a:ext>
            </a:extLst>
          </p:cNvPr>
          <p:cNvSpPr>
            <a:spLocks noGrp="1"/>
          </p:cNvSpPr>
          <p:nvPr>
            <p:ph type="title"/>
          </p:nvPr>
        </p:nvSpPr>
        <p:spPr/>
        <p:txBody>
          <a:bodyPr/>
          <a:lstStyle/>
          <a:p>
            <a:r>
              <a:rPr lang="en-US" b="1">
                <a:solidFill>
                  <a:srgbClr val="00B050"/>
                </a:solidFill>
                <a:effectLst>
                  <a:outerShdw blurRad="38100" dist="38100" dir="2700000" algn="tl">
                    <a:srgbClr val="000000">
                      <a:alpha val="43137"/>
                    </a:srgbClr>
                  </a:outerShdw>
                </a:effectLst>
              </a:rPr>
              <a:t>NỘI DUNG</a:t>
            </a:r>
          </a:p>
        </p:txBody>
      </p:sp>
      <p:sp>
        <p:nvSpPr>
          <p:cNvPr id="3" name="Content Placeholder 2">
            <a:extLst>
              <a:ext uri="{FF2B5EF4-FFF2-40B4-BE49-F238E27FC236}">
                <a16:creationId xmlns:a16="http://schemas.microsoft.com/office/drawing/2014/main" id="{15173F39-31D8-4F2B-9FC1-43712550E7C7}"/>
              </a:ext>
            </a:extLst>
          </p:cNvPr>
          <p:cNvSpPr>
            <a:spLocks noGrp="1"/>
          </p:cNvSpPr>
          <p:nvPr>
            <p:ph idx="1"/>
          </p:nvPr>
        </p:nvSpPr>
        <p:spPr/>
        <p:txBody>
          <a:bodyPr>
            <a:normAutofit/>
          </a:bodyPr>
          <a:lstStyle/>
          <a:p>
            <a:r>
              <a:rPr lang="en-US" sz="3200" b="1">
                <a:solidFill>
                  <a:srgbClr val="00B050"/>
                </a:solidFill>
              </a:rPr>
              <a:t>Một số khái niệm</a:t>
            </a:r>
          </a:p>
          <a:p>
            <a:r>
              <a:rPr lang="en-US" sz="3200"/>
              <a:t>T</a:t>
            </a:r>
            <a:r>
              <a:rPr lang="vi-VN" sz="3200"/>
              <a:t>ư</a:t>
            </a:r>
            <a:r>
              <a:rPr lang="en-US" sz="3200"/>
              <a:t> duy thống kê</a:t>
            </a:r>
          </a:p>
          <a:p>
            <a:r>
              <a:rPr lang="en-US" sz="3200"/>
              <a:t>Kiểu dữ liệu</a:t>
            </a:r>
          </a:p>
          <a:p>
            <a:r>
              <a:rPr lang="en-US" sz="3200"/>
              <a:t>Thu nhập dữ liệu mẫu</a:t>
            </a:r>
          </a:p>
        </p:txBody>
      </p:sp>
      <p:sp>
        <p:nvSpPr>
          <p:cNvPr id="4" name="Slide Number Placeholder 3">
            <a:extLst>
              <a:ext uri="{FF2B5EF4-FFF2-40B4-BE49-F238E27FC236}">
                <a16:creationId xmlns:a16="http://schemas.microsoft.com/office/drawing/2014/main" id="{B7BCF401-4AE1-4701-B0F8-F4FE900594D6}"/>
              </a:ext>
            </a:extLst>
          </p:cNvPr>
          <p:cNvSpPr>
            <a:spLocks noGrp="1"/>
          </p:cNvSpPr>
          <p:nvPr>
            <p:ph type="sldNum" sz="quarter" idx="12"/>
          </p:nvPr>
        </p:nvSpPr>
        <p:spPr/>
        <p:txBody>
          <a:bodyPr/>
          <a:lstStyle/>
          <a:p>
            <a:fld id="{5D28FFE6-A2F1-4243-9DB1-DFB06715F2C6}" type="slidenum">
              <a:rPr lang="en-US" smtClean="0"/>
              <a:pPr/>
              <a:t>6</a:t>
            </a:fld>
            <a:endParaRPr lang="en-US" dirty="0"/>
          </a:p>
        </p:txBody>
      </p:sp>
      <p:sp>
        <p:nvSpPr>
          <p:cNvPr id="5" name="Footer Placeholder 4">
            <a:extLst>
              <a:ext uri="{FF2B5EF4-FFF2-40B4-BE49-F238E27FC236}">
                <a16:creationId xmlns:a16="http://schemas.microsoft.com/office/drawing/2014/main" id="{F8BBD7BF-8276-4A7C-970A-FF9E51705DAD}"/>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7748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2DFF-2269-41F7-93DE-43C607FD27EB}"/>
              </a:ext>
            </a:extLst>
          </p:cNvPr>
          <p:cNvSpPr>
            <a:spLocks noGrp="1"/>
          </p:cNvSpPr>
          <p:nvPr>
            <p:ph type="title"/>
          </p:nvPr>
        </p:nvSpPr>
        <p:spPr/>
        <p:txBody>
          <a:bodyPr/>
          <a:lstStyle/>
          <a:p>
            <a:r>
              <a:rPr lang="en-US" b="1">
                <a:solidFill>
                  <a:srgbClr val="00B050"/>
                </a:solidFill>
                <a:effectLst>
                  <a:outerShdw blurRad="38100" dist="38100" dir="2700000" algn="tl">
                    <a:srgbClr val="000000">
                      <a:alpha val="43137"/>
                    </a:srgbClr>
                  </a:outerShdw>
                </a:effectLst>
              </a:rPr>
              <a:t>Dữ liệu (</a:t>
            </a:r>
            <a:r>
              <a:rPr lang="en-US" b="1" i="1">
                <a:solidFill>
                  <a:srgbClr val="00B050"/>
                </a:solidFill>
                <a:effectLst>
                  <a:outerShdw blurRad="38100" dist="38100" dir="2700000" algn="tl">
                    <a:srgbClr val="000000">
                      <a:alpha val="43137"/>
                    </a:srgbClr>
                  </a:outerShdw>
                </a:effectLst>
              </a:rPr>
              <a:t>data</a:t>
            </a:r>
            <a:r>
              <a:rPr lang="en-US" b="1">
                <a:solidFill>
                  <a:srgbClr val="00B050"/>
                </a:solidFill>
                <a:effectLst>
                  <a:outerShdw blurRad="38100" dist="38100" dir="2700000" algn="tl">
                    <a:srgbClr val="000000">
                      <a:alpha val="43137"/>
                    </a:srgbClr>
                  </a:outerShdw>
                </a:effectLst>
              </a:rPr>
              <a:t>)</a:t>
            </a:r>
          </a:p>
        </p:txBody>
      </p:sp>
      <p:sp>
        <p:nvSpPr>
          <p:cNvPr id="3" name="Content Placeholder 2">
            <a:extLst>
              <a:ext uri="{FF2B5EF4-FFF2-40B4-BE49-F238E27FC236}">
                <a16:creationId xmlns:a16="http://schemas.microsoft.com/office/drawing/2014/main" id="{4F7824A8-F96E-457D-971A-60AFC8A83502}"/>
              </a:ext>
            </a:extLst>
          </p:cNvPr>
          <p:cNvSpPr>
            <a:spLocks noGrp="1"/>
          </p:cNvSpPr>
          <p:nvPr>
            <p:ph idx="1"/>
          </p:nvPr>
        </p:nvSpPr>
        <p:spPr>
          <a:xfrm>
            <a:off x="381000" y="1682498"/>
            <a:ext cx="8458200" cy="4658810"/>
          </a:xfrm>
        </p:spPr>
        <p:txBody>
          <a:bodyPr>
            <a:normAutofit/>
          </a:bodyPr>
          <a:lstStyle/>
          <a:p>
            <a:pPr algn="just"/>
            <a:r>
              <a:rPr lang="en-US" sz="3200" b="1" dirty="0" err="1">
                <a:solidFill>
                  <a:srgbClr val="00B050"/>
                </a:solidFill>
              </a:rPr>
              <a:t>Dữ</a:t>
            </a:r>
            <a:r>
              <a:rPr lang="en-US" sz="3200" b="1" dirty="0">
                <a:solidFill>
                  <a:srgbClr val="00B050"/>
                </a:solidFill>
              </a:rPr>
              <a:t> </a:t>
            </a:r>
            <a:r>
              <a:rPr lang="en-US" sz="3200" b="1" dirty="0" err="1">
                <a:solidFill>
                  <a:srgbClr val="00B050"/>
                </a:solidFill>
              </a:rPr>
              <a:t>liệu</a:t>
            </a:r>
            <a:r>
              <a:rPr lang="en-US" sz="3200" b="1" dirty="0">
                <a:solidFill>
                  <a:srgbClr val="00B050"/>
                </a:solidFill>
              </a:rPr>
              <a:t> (data)</a:t>
            </a:r>
            <a:r>
              <a:rPr lang="en-US" sz="3200" dirty="0"/>
              <a:t>: </a:t>
            </a:r>
            <a:r>
              <a:rPr lang="en-US" sz="3200" dirty="0" err="1"/>
              <a:t>là</a:t>
            </a:r>
            <a:r>
              <a:rPr lang="en-US" sz="3200" dirty="0"/>
              <a:t> </a:t>
            </a:r>
            <a:r>
              <a:rPr lang="en-US" sz="3200" dirty="0" err="1"/>
              <a:t>tập</a:t>
            </a:r>
            <a:r>
              <a:rPr lang="en-US" sz="3200" dirty="0"/>
              <a:t> </a:t>
            </a:r>
            <a:r>
              <a:rPr lang="en-US" sz="3200" dirty="0" err="1"/>
              <a:t>hợp</a:t>
            </a:r>
            <a:r>
              <a:rPr lang="en-US" sz="3200" dirty="0"/>
              <a:t> </a:t>
            </a:r>
            <a:r>
              <a:rPr lang="en-US" sz="3200" dirty="0" err="1"/>
              <a:t>các</a:t>
            </a:r>
            <a:r>
              <a:rPr lang="en-US" sz="3200" dirty="0"/>
              <a:t> </a:t>
            </a:r>
            <a:r>
              <a:rPr lang="en-US" sz="3200" dirty="0" err="1"/>
              <a:t>quan</a:t>
            </a:r>
            <a:r>
              <a:rPr lang="en-US" sz="3200" dirty="0"/>
              <a:t> </a:t>
            </a:r>
            <a:r>
              <a:rPr lang="en-US" sz="3200" dirty="0" err="1"/>
              <a:t>sát</a:t>
            </a:r>
            <a:r>
              <a:rPr lang="en-US" sz="3200" dirty="0"/>
              <a:t>/</a:t>
            </a:r>
            <a:r>
              <a:rPr lang="en-US" sz="3200" dirty="0" err="1"/>
              <a:t>quan</a:t>
            </a:r>
            <a:r>
              <a:rPr lang="en-US" sz="3200" dirty="0"/>
              <a:t> </a:t>
            </a:r>
            <a:r>
              <a:rPr lang="en-US" sz="3200" dirty="0" err="1"/>
              <a:t>trắc</a:t>
            </a:r>
            <a:r>
              <a:rPr lang="en-US" sz="3200" dirty="0"/>
              <a:t>.</a:t>
            </a:r>
          </a:p>
          <a:p>
            <a:pPr algn="just"/>
            <a:endParaRPr lang="en-US" sz="3200" dirty="0"/>
          </a:p>
          <a:p>
            <a:pPr algn="just"/>
            <a:r>
              <a:rPr lang="en-US" sz="3200" dirty="0" err="1"/>
              <a:t>Ví</a:t>
            </a:r>
            <a:r>
              <a:rPr lang="en-US" sz="3200" dirty="0"/>
              <a:t> </a:t>
            </a:r>
            <a:r>
              <a:rPr lang="en-US" sz="3200" dirty="0" err="1"/>
              <a:t>dụ</a:t>
            </a:r>
            <a:r>
              <a:rPr lang="en-US" sz="3200" dirty="0"/>
              <a:t>: </a:t>
            </a:r>
            <a:r>
              <a:rPr lang="en-US" sz="3200" dirty="0" err="1"/>
              <a:t>các</a:t>
            </a:r>
            <a:r>
              <a:rPr lang="en-US" sz="3200" dirty="0"/>
              <a:t> </a:t>
            </a:r>
            <a:r>
              <a:rPr lang="en-US" sz="3200" dirty="0" err="1"/>
              <a:t>kết</a:t>
            </a:r>
            <a:r>
              <a:rPr lang="en-US" sz="3200" dirty="0"/>
              <a:t> </a:t>
            </a:r>
            <a:r>
              <a:rPr lang="en-US" sz="3200" dirty="0" err="1"/>
              <a:t>quả</a:t>
            </a:r>
            <a:r>
              <a:rPr lang="en-US" sz="3200" dirty="0"/>
              <a:t> </a:t>
            </a:r>
            <a:r>
              <a:rPr lang="en-US" sz="3200" dirty="0" err="1"/>
              <a:t>đo</a:t>
            </a:r>
            <a:r>
              <a:rPr lang="en-US" sz="3200" dirty="0"/>
              <a:t> l</a:t>
            </a:r>
            <a:r>
              <a:rPr lang="vi-VN" sz="3200" dirty="0"/>
              <a:t>ư</a:t>
            </a:r>
            <a:r>
              <a:rPr lang="en-US" sz="3200" dirty="0" err="1"/>
              <a:t>ờng</a:t>
            </a:r>
            <a:r>
              <a:rPr lang="en-US" sz="3200" dirty="0"/>
              <a:t>, </a:t>
            </a:r>
            <a:r>
              <a:rPr lang="en-US" sz="3200" dirty="0" err="1"/>
              <a:t>giới</a:t>
            </a:r>
            <a:r>
              <a:rPr lang="en-US" sz="3200" dirty="0"/>
              <a:t> </a:t>
            </a:r>
            <a:r>
              <a:rPr lang="en-US" sz="3200" dirty="0" err="1"/>
              <a:t>tính</a:t>
            </a:r>
            <a:r>
              <a:rPr lang="en-US" sz="3200" dirty="0"/>
              <a:t>, </a:t>
            </a:r>
            <a:r>
              <a:rPr lang="en-US" sz="3200" dirty="0" err="1"/>
              <a:t>hoặc</a:t>
            </a:r>
            <a:r>
              <a:rPr lang="en-US" sz="3200" dirty="0"/>
              <a:t> </a:t>
            </a:r>
            <a:r>
              <a:rPr lang="en-US" sz="3200" dirty="0" err="1"/>
              <a:t>các</a:t>
            </a:r>
            <a:r>
              <a:rPr lang="en-US" sz="3200" dirty="0"/>
              <a:t> </a:t>
            </a:r>
            <a:r>
              <a:rPr lang="en-US" sz="3200" dirty="0" err="1"/>
              <a:t>kết</a:t>
            </a:r>
            <a:r>
              <a:rPr lang="en-US" sz="3200" dirty="0"/>
              <a:t> </a:t>
            </a:r>
            <a:r>
              <a:rPr lang="en-US" sz="3200" dirty="0" err="1"/>
              <a:t>quả</a:t>
            </a:r>
            <a:r>
              <a:rPr lang="en-US" sz="3200" dirty="0"/>
              <a:t> </a:t>
            </a:r>
            <a:r>
              <a:rPr lang="en-US" sz="3200" dirty="0" err="1"/>
              <a:t>khảo</a:t>
            </a:r>
            <a:r>
              <a:rPr lang="en-US" sz="3200" dirty="0"/>
              <a:t> </a:t>
            </a:r>
            <a:r>
              <a:rPr lang="en-US" sz="3200" dirty="0" err="1"/>
              <a:t>sát</a:t>
            </a:r>
            <a:r>
              <a:rPr lang="en-US" sz="3200" dirty="0"/>
              <a:t>…</a:t>
            </a:r>
          </a:p>
        </p:txBody>
      </p:sp>
      <p:sp>
        <p:nvSpPr>
          <p:cNvPr id="4" name="Slide Number Placeholder 3">
            <a:extLst>
              <a:ext uri="{FF2B5EF4-FFF2-40B4-BE49-F238E27FC236}">
                <a16:creationId xmlns:a16="http://schemas.microsoft.com/office/drawing/2014/main" id="{D644E2A4-E51E-4655-88D9-CB90A0290E6D}"/>
              </a:ext>
            </a:extLst>
          </p:cNvPr>
          <p:cNvSpPr>
            <a:spLocks noGrp="1"/>
          </p:cNvSpPr>
          <p:nvPr>
            <p:ph type="sldNum" sz="quarter" idx="12"/>
          </p:nvPr>
        </p:nvSpPr>
        <p:spPr/>
        <p:txBody>
          <a:bodyPr/>
          <a:lstStyle/>
          <a:p>
            <a:fld id="{5D28FFE6-A2F1-4243-9DB1-DFB06715F2C6}" type="slidenum">
              <a:rPr lang="en-US" smtClean="0"/>
              <a:pPr/>
              <a:t>7</a:t>
            </a:fld>
            <a:endParaRPr lang="en-US" dirty="0"/>
          </a:p>
        </p:txBody>
      </p:sp>
      <p:sp>
        <p:nvSpPr>
          <p:cNvPr id="5" name="Footer Placeholder 4">
            <a:extLst>
              <a:ext uri="{FF2B5EF4-FFF2-40B4-BE49-F238E27FC236}">
                <a16:creationId xmlns:a16="http://schemas.microsoft.com/office/drawing/2014/main" id="{5A3F96B7-6DB1-4718-871C-A9674D83924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8784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CE57-3275-4E2C-9225-51D7D181CAF3}"/>
              </a:ext>
            </a:extLst>
          </p:cNvPr>
          <p:cNvSpPr>
            <a:spLocks noGrp="1"/>
          </p:cNvSpPr>
          <p:nvPr>
            <p:ph type="title"/>
          </p:nvPr>
        </p:nvSpPr>
        <p:spPr/>
        <p:txBody>
          <a:bodyPr/>
          <a:lstStyle/>
          <a:p>
            <a:r>
              <a:rPr lang="en-US" b="1">
                <a:solidFill>
                  <a:srgbClr val="00B050"/>
                </a:solidFill>
                <a:effectLst>
                  <a:outerShdw blurRad="38100" dist="38100" dir="2700000" algn="tl">
                    <a:srgbClr val="000000">
                      <a:alpha val="43137"/>
                    </a:srgbClr>
                  </a:outerShdw>
                </a:effectLst>
              </a:rPr>
              <a:t>Thống kê (</a:t>
            </a:r>
            <a:r>
              <a:rPr lang="en-US" b="1" i="1">
                <a:solidFill>
                  <a:srgbClr val="00B050"/>
                </a:solidFill>
                <a:effectLst>
                  <a:outerShdw blurRad="38100" dist="38100" dir="2700000" algn="tl">
                    <a:srgbClr val="000000">
                      <a:alpha val="43137"/>
                    </a:srgbClr>
                  </a:outerShdw>
                </a:effectLst>
              </a:rPr>
              <a:t>Statistics</a:t>
            </a:r>
            <a:r>
              <a:rPr lang="en-US" b="1">
                <a:solidFill>
                  <a:srgbClr val="00B050"/>
                </a:solidFill>
                <a:effectLst>
                  <a:outerShdw blurRad="38100" dist="38100" dir="2700000" algn="tl">
                    <a:srgbClr val="000000">
                      <a:alpha val="43137"/>
                    </a:srgbClr>
                  </a:outerShdw>
                </a:effectLst>
              </a:rPr>
              <a:t>)</a:t>
            </a:r>
          </a:p>
        </p:txBody>
      </p:sp>
      <p:sp>
        <p:nvSpPr>
          <p:cNvPr id="3" name="Content Placeholder 2">
            <a:extLst>
              <a:ext uri="{FF2B5EF4-FFF2-40B4-BE49-F238E27FC236}">
                <a16:creationId xmlns:a16="http://schemas.microsoft.com/office/drawing/2014/main" id="{D613DB6E-B513-4AE4-BD26-9B6F476795A3}"/>
              </a:ext>
            </a:extLst>
          </p:cNvPr>
          <p:cNvSpPr>
            <a:spLocks noGrp="1"/>
          </p:cNvSpPr>
          <p:nvPr>
            <p:ph idx="1"/>
          </p:nvPr>
        </p:nvSpPr>
        <p:spPr/>
        <p:txBody>
          <a:bodyPr>
            <a:normAutofit/>
          </a:bodyPr>
          <a:lstStyle/>
          <a:p>
            <a:pPr algn="just"/>
            <a:r>
              <a:rPr lang="en-US" sz="3200" b="1">
                <a:solidFill>
                  <a:srgbClr val="00B050"/>
                </a:solidFill>
              </a:rPr>
              <a:t>Thống kê (statistics)</a:t>
            </a:r>
            <a:r>
              <a:rPr lang="en-US" sz="3200"/>
              <a:t>: là môn khoa học về việc lập kế hoạch nghiên cứu và thí nghiệm để thu nhập dữ liệu sau đó tổ chức, tổng hợp, trình bày, phân tích, diễn giải để rút ra kết luận dựa  trên dữ liệu thu nhập đ</a:t>
            </a:r>
            <a:r>
              <a:rPr lang="vi-VN" sz="3200"/>
              <a:t>ư</a:t>
            </a:r>
            <a:r>
              <a:rPr lang="en-US" sz="3200"/>
              <a:t>ợc.</a:t>
            </a:r>
          </a:p>
        </p:txBody>
      </p:sp>
      <p:sp>
        <p:nvSpPr>
          <p:cNvPr id="4" name="Slide Number Placeholder 3">
            <a:extLst>
              <a:ext uri="{FF2B5EF4-FFF2-40B4-BE49-F238E27FC236}">
                <a16:creationId xmlns:a16="http://schemas.microsoft.com/office/drawing/2014/main" id="{E9D59E3A-B48B-461F-8C72-207A28567F44}"/>
              </a:ext>
            </a:extLst>
          </p:cNvPr>
          <p:cNvSpPr>
            <a:spLocks noGrp="1"/>
          </p:cNvSpPr>
          <p:nvPr>
            <p:ph type="sldNum" sz="quarter" idx="12"/>
          </p:nvPr>
        </p:nvSpPr>
        <p:spPr/>
        <p:txBody>
          <a:bodyPr/>
          <a:lstStyle/>
          <a:p>
            <a:fld id="{5D28FFE6-A2F1-4243-9DB1-DFB06715F2C6}" type="slidenum">
              <a:rPr lang="en-US" smtClean="0"/>
              <a:pPr/>
              <a:t>8</a:t>
            </a:fld>
            <a:endParaRPr lang="en-US" dirty="0"/>
          </a:p>
        </p:txBody>
      </p:sp>
      <p:sp>
        <p:nvSpPr>
          <p:cNvPr id="5" name="Footer Placeholder 4">
            <a:extLst>
              <a:ext uri="{FF2B5EF4-FFF2-40B4-BE49-F238E27FC236}">
                <a16:creationId xmlns:a16="http://schemas.microsoft.com/office/drawing/2014/main" id="{F978D765-6964-4DEA-A6F5-AA0583C78F2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0376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95B7-0871-486A-9340-66E1AC89A0B4}"/>
              </a:ext>
            </a:extLst>
          </p:cNvPr>
          <p:cNvSpPr>
            <a:spLocks noGrp="1"/>
          </p:cNvSpPr>
          <p:nvPr>
            <p:ph type="title"/>
          </p:nvPr>
        </p:nvSpPr>
        <p:spPr/>
        <p:txBody>
          <a:bodyPr/>
          <a:lstStyle/>
          <a:p>
            <a:r>
              <a:rPr lang="en-US" b="1">
                <a:solidFill>
                  <a:srgbClr val="00B050"/>
                </a:solidFill>
                <a:effectLst>
                  <a:outerShdw blurRad="38100" dist="38100" dir="2700000" algn="tl">
                    <a:srgbClr val="000000">
                      <a:alpha val="43137"/>
                    </a:srgbClr>
                  </a:outerShdw>
                </a:effectLst>
              </a:rPr>
              <a:t>Quần thể (</a:t>
            </a:r>
            <a:r>
              <a:rPr lang="en-US" b="1" i="1">
                <a:solidFill>
                  <a:srgbClr val="00B050"/>
                </a:solidFill>
                <a:effectLst>
                  <a:outerShdw blurRad="38100" dist="38100" dir="2700000" algn="tl">
                    <a:srgbClr val="000000">
                      <a:alpha val="43137"/>
                    </a:srgbClr>
                  </a:outerShdw>
                </a:effectLst>
              </a:rPr>
              <a:t>Population</a:t>
            </a:r>
            <a:r>
              <a:rPr lang="en-US" b="1">
                <a:solidFill>
                  <a:srgbClr val="00B050"/>
                </a:solidFill>
                <a:effectLst>
                  <a:outerShdw blurRad="38100" dist="38100" dir="2700000" algn="tl">
                    <a:srgbClr val="000000">
                      <a:alpha val="43137"/>
                    </a:srgbClr>
                  </a:outerShdw>
                </a:effectLst>
              </a:rPr>
              <a:t>)</a:t>
            </a:r>
          </a:p>
        </p:txBody>
      </p:sp>
      <p:sp>
        <p:nvSpPr>
          <p:cNvPr id="3" name="Content Placeholder 2">
            <a:extLst>
              <a:ext uri="{FF2B5EF4-FFF2-40B4-BE49-F238E27FC236}">
                <a16:creationId xmlns:a16="http://schemas.microsoft.com/office/drawing/2014/main" id="{0B37CA5F-9116-4FDE-BD33-E70B49A4F1ED}"/>
              </a:ext>
            </a:extLst>
          </p:cNvPr>
          <p:cNvSpPr>
            <a:spLocks noGrp="1"/>
          </p:cNvSpPr>
          <p:nvPr>
            <p:ph idx="1"/>
          </p:nvPr>
        </p:nvSpPr>
        <p:spPr/>
        <p:txBody>
          <a:bodyPr>
            <a:normAutofit/>
          </a:bodyPr>
          <a:lstStyle/>
          <a:p>
            <a:pPr algn="just"/>
            <a:r>
              <a:rPr lang="en-US" sz="3200" b="1">
                <a:solidFill>
                  <a:srgbClr val="00B050"/>
                </a:solidFill>
                <a:effectLst>
                  <a:outerShdw blurRad="38100" dist="38100" dir="2700000" algn="tl">
                    <a:srgbClr val="000000">
                      <a:alpha val="43137"/>
                    </a:srgbClr>
                  </a:outerShdw>
                </a:effectLst>
              </a:rPr>
              <a:t>Quần thể (Population): </a:t>
            </a:r>
            <a:r>
              <a:rPr lang="en-US" sz="3200"/>
              <a:t>là tập hợp tất cả các giá trị dữ liệu cần đ</a:t>
            </a:r>
            <a:r>
              <a:rPr lang="vi-VN" sz="3200"/>
              <a:t>ư</a:t>
            </a:r>
            <a:r>
              <a:rPr lang="en-US" sz="3200"/>
              <a:t>ợc xem xét</a:t>
            </a:r>
          </a:p>
        </p:txBody>
      </p:sp>
      <p:sp>
        <p:nvSpPr>
          <p:cNvPr id="4" name="Slide Number Placeholder 3">
            <a:extLst>
              <a:ext uri="{FF2B5EF4-FFF2-40B4-BE49-F238E27FC236}">
                <a16:creationId xmlns:a16="http://schemas.microsoft.com/office/drawing/2014/main" id="{00369F15-ADF2-44C6-8EAC-BFF77778A6B6}"/>
              </a:ext>
            </a:extLst>
          </p:cNvPr>
          <p:cNvSpPr>
            <a:spLocks noGrp="1"/>
          </p:cNvSpPr>
          <p:nvPr>
            <p:ph type="sldNum" sz="quarter" idx="12"/>
          </p:nvPr>
        </p:nvSpPr>
        <p:spPr/>
        <p:txBody>
          <a:bodyPr/>
          <a:lstStyle/>
          <a:p>
            <a:fld id="{5D28FFE6-A2F1-4243-9DB1-DFB06715F2C6}" type="slidenum">
              <a:rPr lang="en-US" smtClean="0"/>
              <a:pPr/>
              <a:t>9</a:t>
            </a:fld>
            <a:endParaRPr lang="en-US" dirty="0"/>
          </a:p>
        </p:txBody>
      </p:sp>
      <p:sp>
        <p:nvSpPr>
          <p:cNvPr id="5" name="Footer Placeholder 4">
            <a:extLst>
              <a:ext uri="{FF2B5EF4-FFF2-40B4-BE49-F238E27FC236}">
                <a16:creationId xmlns:a16="http://schemas.microsoft.com/office/drawing/2014/main" id="{F822775A-2427-4B8D-9467-501388950A0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1430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nhlinh's font">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lgn="l">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2204</TotalTime>
  <Words>2294</Words>
  <Application>Microsoft Macintosh PowerPoint</Application>
  <PresentationFormat>On-screen Show (4:3)</PresentationFormat>
  <Paragraphs>207</Paragraphs>
  <Slides>43</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Arabic Typesetting</vt:lpstr>
      <vt:lpstr>Arial</vt:lpstr>
      <vt:lpstr>Calibri</vt:lpstr>
      <vt:lpstr>Cambria</vt:lpstr>
      <vt:lpstr>Courier New</vt:lpstr>
      <vt:lpstr>Georgia</vt:lpstr>
      <vt:lpstr>Old English Text MT</vt:lpstr>
      <vt:lpstr>Times New Roman</vt:lpstr>
      <vt:lpstr>Wingdings</vt:lpstr>
      <vt:lpstr>Project planning overview presentation</vt:lpstr>
      <vt:lpstr>GIỚI THIỆU</vt:lpstr>
      <vt:lpstr>Thực hiện khảo sát dưới đây một cách độc lập và khách quan (5 phút).</vt:lpstr>
      <vt:lpstr>PowerPoint Presentation</vt:lpstr>
      <vt:lpstr>Mục tiêu</vt:lpstr>
      <vt:lpstr>NỘI DUNG</vt:lpstr>
      <vt:lpstr>NỘI DUNG</vt:lpstr>
      <vt:lpstr>Dữ liệu (data)</vt:lpstr>
      <vt:lpstr>Thống kê (Statistics)</vt:lpstr>
      <vt:lpstr>Quần thể (Population)</vt:lpstr>
      <vt:lpstr>Mẫu (sample)</vt:lpstr>
      <vt:lpstr>Ví dụ</vt:lpstr>
      <vt:lpstr>NỘI DUNG</vt:lpstr>
      <vt:lpstr>PowerPoint Presentation</vt:lpstr>
      <vt:lpstr>CHUẨN BỊ - Ngữ cảnh</vt:lpstr>
      <vt:lpstr>CHUẨN BỊ - nguồn của dữ liệu</vt:lpstr>
      <vt:lpstr>CHUẨN BỊ - Phương pháp lấy mẫu</vt:lpstr>
      <vt:lpstr>PowerPoint Presentation</vt:lpstr>
      <vt:lpstr>PHÂN TÍCH – Trực quan hóa dữ liệu</vt:lpstr>
      <vt:lpstr>PHÂN TÍCH – Áp dụng các phương pháp thống kê</vt:lpstr>
      <vt:lpstr>KẾT LUẬN</vt:lpstr>
      <vt:lpstr>NỘI DUNG</vt:lpstr>
      <vt:lpstr>DỮ LIỆU ĐỊNH LƯỢNG (Quantitative data)</vt:lpstr>
      <vt:lpstr>DỮ LIỆU ĐỊNH LƯỢNG (Quantitative data)</vt:lpstr>
      <vt:lpstr>DỮ LIỆU ĐỊNH TÍNH (Qualitative data)</vt:lpstr>
      <vt:lpstr>KIỂU DỮ LIỆU</vt:lpstr>
      <vt:lpstr>NỘI DUNG</vt:lpstr>
      <vt:lpstr>PowerPoint Presentation</vt:lpstr>
      <vt:lpstr>THU NHẬP DỮ LIỆU MẪU</vt:lpstr>
      <vt:lpstr>Từ quan sát (observational study)</vt:lpstr>
      <vt:lpstr>Từ thử nghiệm (experiment)</vt:lpstr>
      <vt:lpstr>Lấy mẫu ngẫu nhiên đơn giản (simple random sample)</vt:lpstr>
      <vt:lpstr>Lấy mẫu ngẫu nhiên đơn giản (Simple Random Sample)</vt:lpstr>
      <vt:lpstr>Lấy mẫu có hệ thống (Systematic Sampling)</vt:lpstr>
      <vt:lpstr>Lấy mẫu tiện lợi (Convenience Sampling)</vt:lpstr>
      <vt:lpstr>Lấy mẫu phân tầng (Stratified sampling)</vt:lpstr>
      <vt:lpstr>Lấy mẫu phân tầng (Stratified sampling)</vt:lpstr>
      <vt:lpstr>Lấy mẫu theo cụm (Cluster Sampling)</vt:lpstr>
      <vt:lpstr>Lấy mẫu theo cụm (Cluster Sampling)</vt:lpstr>
      <vt:lpstr>Lấy mẫu nhiều giai đoạn (Multistage Sampling)</vt:lpstr>
      <vt:lpstr>Lấy mẫu nhiều giai đoạn (Multistage Sampling)</vt:lpstr>
      <vt:lpstr>THU NHẬP DỮ LIỆU MẪU – CÁC PHƯƠNG PHÁP</vt:lpstr>
      <vt:lpstr>THẢO LUẬN &amp; BÀI TẬP</vt:lpstr>
      <vt:lpstr>THẢO LUẬN &amp; 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Trương Vĩnh Linh</dc:creator>
  <cp:lastModifiedBy>Tinh Nguyen Huu</cp:lastModifiedBy>
  <cp:revision>149</cp:revision>
  <dcterms:created xsi:type="dcterms:W3CDTF">2018-12-19T13:58:48Z</dcterms:created>
  <dcterms:modified xsi:type="dcterms:W3CDTF">2024-06-28T11:44:24Z</dcterms:modified>
</cp:coreProperties>
</file>