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66"/>
  </p:notesMasterIdLst>
  <p:handoutMasterIdLst>
    <p:handoutMasterId r:id="rId67"/>
  </p:handoutMasterIdLst>
  <p:sldIdLst>
    <p:sldId id="256" r:id="rId2"/>
    <p:sldId id="537" r:id="rId3"/>
    <p:sldId id="413" r:id="rId4"/>
    <p:sldId id="414" r:id="rId5"/>
    <p:sldId id="430" r:id="rId6"/>
    <p:sldId id="558" r:id="rId7"/>
    <p:sldId id="401" r:id="rId8"/>
    <p:sldId id="402" r:id="rId9"/>
    <p:sldId id="425" r:id="rId10"/>
    <p:sldId id="433" r:id="rId11"/>
    <p:sldId id="427" r:id="rId12"/>
    <p:sldId id="434" r:id="rId13"/>
    <p:sldId id="435" r:id="rId14"/>
    <p:sldId id="436" r:id="rId15"/>
    <p:sldId id="437" r:id="rId16"/>
    <p:sldId id="438" r:id="rId17"/>
    <p:sldId id="506" r:id="rId18"/>
    <p:sldId id="375" r:id="rId19"/>
    <p:sldId id="376" r:id="rId20"/>
    <p:sldId id="440" r:id="rId21"/>
    <p:sldId id="538" r:id="rId22"/>
    <p:sldId id="539" r:id="rId23"/>
    <p:sldId id="540" r:id="rId24"/>
    <p:sldId id="542" r:id="rId25"/>
    <p:sldId id="541" r:id="rId26"/>
    <p:sldId id="379" r:id="rId27"/>
    <p:sldId id="559" r:id="rId28"/>
    <p:sldId id="261" r:id="rId29"/>
    <p:sldId id="544" r:id="rId30"/>
    <p:sldId id="530" r:id="rId31"/>
    <p:sldId id="453" r:id="rId32"/>
    <p:sldId id="515" r:id="rId33"/>
    <p:sldId id="545" r:id="rId34"/>
    <p:sldId id="516" r:id="rId35"/>
    <p:sldId id="517" r:id="rId36"/>
    <p:sldId id="518" r:id="rId37"/>
    <p:sldId id="546" r:id="rId38"/>
    <p:sldId id="547" r:id="rId39"/>
    <p:sldId id="549" r:id="rId40"/>
    <p:sldId id="465" r:id="rId41"/>
    <p:sldId id="461" r:id="rId42"/>
    <p:sldId id="523" r:id="rId43"/>
    <p:sldId id="551" r:id="rId44"/>
    <p:sldId id="552" r:id="rId45"/>
    <p:sldId id="554" r:id="rId46"/>
    <p:sldId id="387" r:id="rId47"/>
    <p:sldId id="562" r:id="rId48"/>
    <p:sldId id="318" r:id="rId49"/>
    <p:sldId id="468" r:id="rId50"/>
    <p:sldId id="470" r:id="rId51"/>
    <p:sldId id="561" r:id="rId52"/>
    <p:sldId id="474" r:id="rId53"/>
    <p:sldId id="528" r:id="rId54"/>
    <p:sldId id="348" r:id="rId55"/>
    <p:sldId id="478" r:id="rId56"/>
    <p:sldId id="479" r:id="rId57"/>
    <p:sldId id="481" r:id="rId58"/>
    <p:sldId id="482" r:id="rId59"/>
    <p:sldId id="484" r:id="rId60"/>
    <p:sldId id="512" r:id="rId61"/>
    <p:sldId id="392" r:id="rId62"/>
    <p:sldId id="409" r:id="rId63"/>
    <p:sldId id="501" r:id="rId64"/>
    <p:sldId id="50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79321" autoAdjust="0"/>
  </p:normalViewPr>
  <p:slideViewPr>
    <p:cSldViewPr>
      <p:cViewPr varScale="1">
        <p:scale>
          <a:sx n="87" d="100"/>
          <a:sy n="87" d="100"/>
        </p:scale>
        <p:origin x="2336" y="200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8/2/24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8/2/24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Bc</a:t>
            </a:r>
            <a:r>
              <a:rPr lang="en-US" baseline="0"/>
              <a:t> sơ cấp ~ có thể hiểu là bc đơn vị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/>
              <a:t>NOTE: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mồi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kiện</a:t>
            </a:r>
            <a:r>
              <a:rPr lang="en-US" baseline="0" dirty="0"/>
              <a:t> </a:t>
            </a:r>
            <a:r>
              <a:rPr lang="en-US" baseline="0" dirty="0" err="1"/>
              <a:t>ở</a:t>
            </a:r>
            <a:r>
              <a:rPr lang="en-US" baseline="0" dirty="0"/>
              <a:t> slide </a:t>
            </a:r>
            <a:r>
              <a:rPr lang="en-US" baseline="0" dirty="0" err="1"/>
              <a:t>sau</a:t>
            </a:r>
            <a:endParaRPr lang="en-US" baseline="0" dirty="0"/>
          </a:p>
          <a:p>
            <a:pPr marL="228600" indent="-228600">
              <a:buAutoNum type="alphaLcParenR"/>
            </a:pPr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/>
              <a:t>P(A)=4/52, P(B)=13/52, P(A+B)=16/52, P(AB)=1/52</a:t>
            </a:r>
          </a:p>
          <a:p>
            <a:pPr marL="228600" indent="-228600">
              <a:buAutoNum type="alphaLcParenR"/>
            </a:pPr>
            <a:r>
              <a:rPr lang="en-US" baseline="0" dirty="0"/>
              <a:t>P(A|B) &lt;&gt; P(AB); P(A|B)=1/4 </a:t>
            </a:r>
          </a:p>
          <a:p>
            <a:pPr marL="228600" indent="-228600">
              <a:buAutoNum type="alphaLcParenR"/>
            </a:pPr>
            <a:r>
              <a:rPr lang="en-US" baseline="0" dirty="0"/>
              <a:t>P(B|A)=1/13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54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P(B|A) = P(AB) / P(A)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3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a/</a:t>
            </a:r>
            <a:r>
              <a:rPr lang="en-US" baseline="0" dirty="0"/>
              <a:t> P(D</a:t>
            </a:r>
            <a:r>
              <a:rPr lang="en-US" baseline="-25000" dirty="0"/>
              <a:t>1</a:t>
            </a:r>
            <a:r>
              <a:rPr lang="en-US" baseline="0" dirty="0"/>
              <a:t>T</a:t>
            </a:r>
            <a:r>
              <a:rPr lang="en-US" baseline="-25000" dirty="0"/>
              <a:t>2</a:t>
            </a:r>
            <a:r>
              <a:rPr lang="en-US" baseline="0" dirty="0"/>
              <a:t>) = P(D</a:t>
            </a:r>
            <a:r>
              <a:rPr lang="en-US" baseline="-25000" dirty="0"/>
              <a:t>1</a:t>
            </a:r>
            <a:r>
              <a:rPr lang="en-US" baseline="0" dirty="0"/>
              <a:t>) * P(T</a:t>
            </a:r>
            <a:r>
              <a:rPr lang="en-US" baseline="-25000" dirty="0"/>
              <a:t>2</a:t>
            </a:r>
            <a:r>
              <a:rPr lang="en-US" baseline="0" dirty="0"/>
              <a:t>|D</a:t>
            </a:r>
            <a:r>
              <a:rPr lang="en-US" baseline="-25000" dirty="0"/>
              <a:t>1</a:t>
            </a:r>
            <a:r>
              <a:rPr lang="en-US" baseline="0" dirty="0"/>
              <a:t>) = 4/10 * 6/9 = 24/90</a:t>
            </a:r>
          </a:p>
          <a:p>
            <a:endParaRPr lang="en-US" baseline="0" dirty="0"/>
          </a:p>
          <a:p>
            <a:r>
              <a:rPr lang="en-US" baseline="0" dirty="0"/>
              <a:t>b/ P(D</a:t>
            </a:r>
            <a:r>
              <a:rPr lang="en-US" baseline="-25000" dirty="0"/>
              <a:t>1</a:t>
            </a:r>
            <a:r>
              <a:rPr lang="en-US" baseline="0" dirty="0"/>
              <a:t>D</a:t>
            </a:r>
            <a:r>
              <a:rPr lang="en-US" baseline="-25000" dirty="0"/>
              <a:t>2</a:t>
            </a:r>
            <a:r>
              <a:rPr lang="en-US" baseline="0" dirty="0"/>
              <a:t>) = P(D</a:t>
            </a:r>
            <a:r>
              <a:rPr lang="en-US" baseline="-25000" dirty="0"/>
              <a:t>1</a:t>
            </a:r>
            <a:r>
              <a:rPr lang="en-US" baseline="0" dirty="0"/>
              <a:t>) * P(D</a:t>
            </a:r>
            <a:r>
              <a:rPr lang="en-US" baseline="-25000" dirty="0"/>
              <a:t>2</a:t>
            </a:r>
            <a:r>
              <a:rPr lang="en-US" baseline="0" dirty="0"/>
              <a:t>|D</a:t>
            </a:r>
            <a:r>
              <a:rPr lang="en-US" baseline="-25000" dirty="0"/>
              <a:t>1</a:t>
            </a:r>
            <a:r>
              <a:rPr lang="en-US" baseline="0" dirty="0"/>
              <a:t>) = 4/10 * 3/9 = 12/90. (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: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lấy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lúc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đỏ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a/ AB</a:t>
            </a:r>
          </a:p>
          <a:p>
            <a:r>
              <a:rPr lang="en-US" dirty="0"/>
              <a:t>b/ A + B</a:t>
            </a:r>
          </a:p>
          <a:p>
            <a:r>
              <a:rPr lang="en-US" dirty="0"/>
              <a:t>c/ A~B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a/ C(2,</a:t>
            </a:r>
            <a:r>
              <a:rPr lang="en-US" baseline="0"/>
              <a:t> 5) / C(2,20) = 1/19</a:t>
            </a:r>
          </a:p>
          <a:p>
            <a:r>
              <a:rPr lang="en-US" baseline="0"/>
              <a:t>b/ 5/20 * 5/20 = 1/16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1/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ổng số cách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9C3 * 9C3 *9C3. </a:t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1 có 9C3 cách. </a:t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2 còn 6C3 cách (ko trùng 3 cái ở lần 1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vi-VN"/>
            </a:b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Lần 3 còn 3C3 cách. 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 P(A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~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hộp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=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H1: 1/3</a:t>
            </a:r>
            <a:r>
              <a:rPr lang="en-US" baseline="0" dirty="0"/>
              <a:t> x 6/10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H2: 1/3</a:t>
            </a:r>
            <a:r>
              <a:rPr lang="en-US" baseline="0" dirty="0"/>
              <a:t> x 10/15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H3: 1/3</a:t>
            </a:r>
            <a:r>
              <a:rPr lang="en-US" baseline="0" dirty="0"/>
              <a:t> x 15/20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đày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 </a:t>
            </a:r>
            <a:r>
              <a:rPr lang="en-US" baseline="0" dirty="0" err="1"/>
              <a:t>nên</a:t>
            </a:r>
            <a:r>
              <a:rPr lang="en-US" baseline="0" dirty="0"/>
              <a:t> ta </a:t>
            </a:r>
            <a:r>
              <a:rPr lang="en-US" baseline="0" dirty="0" err="1"/>
              <a:t>có</a:t>
            </a:r>
            <a:r>
              <a:rPr lang="en-US" baseline="0" dirty="0"/>
              <a:t> P(A)=1/3.6/10 +1/3.10/15+1/3*15/20</a:t>
            </a:r>
          </a:p>
          <a:p>
            <a:pPr marL="0" indent="0">
              <a:buFontTx/>
              <a:buNone/>
            </a:pPr>
            <a:r>
              <a:rPr lang="en-US" baseline="0" dirty="0">
                <a:sym typeface="Wingdings" panose="05000000000000000000" pitchFamily="2" charset="2"/>
              </a:rPr>
              <a:t> </a:t>
            </a:r>
            <a:r>
              <a:rPr lang="en-US" baseline="0" dirty="0" err="1">
                <a:sym typeface="Wingdings" panose="05000000000000000000" pitchFamily="2" charset="2"/>
              </a:rPr>
              <a:t>Đáp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hộp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hưởng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suất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dirty="0"/>
              <a:t>H1: 1/3</a:t>
            </a:r>
            <a:r>
              <a:rPr lang="en-US" baseline="0" dirty="0"/>
              <a:t> x C(2,6) x C(1,4)</a:t>
            </a:r>
          </a:p>
          <a:p>
            <a:pPr marL="171450" indent="-171450">
              <a:buFontTx/>
              <a:buChar char="-"/>
            </a:pPr>
            <a:r>
              <a:rPr lang="en-US" dirty="0"/>
              <a:t>H2: 1/3</a:t>
            </a:r>
            <a:r>
              <a:rPr lang="en-US" baseline="0" dirty="0"/>
              <a:t> x C(2,10) x C(1,5)</a:t>
            </a:r>
          </a:p>
          <a:p>
            <a:pPr marL="171450" indent="-171450">
              <a:buFontTx/>
              <a:buChar char="-"/>
            </a:pPr>
            <a:r>
              <a:rPr lang="en-US" dirty="0"/>
              <a:t>H3: 1/3</a:t>
            </a:r>
            <a:r>
              <a:rPr lang="en-US" baseline="0" dirty="0"/>
              <a:t> x C(2,15) x C(1,5)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>
                <a:sym typeface="Wingdings" panose="05000000000000000000" pitchFamily="2" charset="2"/>
              </a:rPr>
              <a:t> </a:t>
            </a:r>
            <a:r>
              <a:rPr lang="en-US" baseline="0" dirty="0" err="1">
                <a:sym typeface="Wingdings" panose="05000000000000000000" pitchFamily="2" charset="2"/>
              </a:rPr>
              <a:t>Đáp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số</a:t>
            </a:r>
            <a:r>
              <a:rPr lang="en-US" baseline="0" dirty="0">
                <a:sym typeface="Wingdings" panose="05000000000000000000" pitchFamily="2" charset="2"/>
              </a:rPr>
              <a:t>: </a:t>
            </a:r>
            <a:r>
              <a:rPr lang="en-US" b="1" baseline="0" dirty="0">
                <a:sym typeface="Wingdings" panose="05000000000000000000" pitchFamily="2" charset="2"/>
              </a:rPr>
              <a:t>0.485</a:t>
            </a: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0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a/ P(B</a:t>
            </a:r>
            <a:r>
              <a:rPr lang="en-US" baseline="-25000"/>
              <a:t>1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2</a:t>
            </a:r>
            <a:r>
              <a:rPr lang="en-US" baseline="0"/>
              <a:t>) , </a:t>
            </a:r>
            <a:r>
              <a:rPr lang="en-US"/>
              <a:t>P(B</a:t>
            </a:r>
            <a:r>
              <a:rPr lang="en-US" baseline="-25000"/>
              <a:t>3</a:t>
            </a:r>
            <a:r>
              <a:rPr lang="en-US" baseline="0"/>
              <a:t>) tương ứng: 0.3  0.45  0.25.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Gọi X: bc kém chất lượng </a:t>
            </a:r>
            <a:r>
              <a:rPr lang="en-US" baseline="0">
                <a:sym typeface="Wingdings" panose="05000000000000000000" pitchFamily="2" charset="2"/>
              </a:rPr>
              <a:t> Tính P(X) theo công thức XS đầy đủ</a:t>
            </a:r>
          </a:p>
          <a:p>
            <a:pPr marL="171450" indent="-171450">
              <a:buFontTx/>
              <a:buChar char="-"/>
            </a:pPr>
            <a:endParaRPr lang="en-US" baseline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/>
              <a:t>b/ So sánh</a:t>
            </a:r>
            <a:r>
              <a:rPr lang="en-US" baseline="0"/>
              <a:t> 3 trường hợp: mồi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A+B+C</a:t>
            </a:r>
          </a:p>
          <a:p>
            <a:pPr marL="228600" indent="-228600">
              <a:buAutoNum type="alphaLcParenR"/>
            </a:pPr>
            <a:r>
              <a:rPr lang="en-US"/>
              <a:t>!A</a:t>
            </a:r>
            <a:r>
              <a:rPr lang="en-US" baseline="0"/>
              <a:t> + !B  + !C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5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: 2 case (</a:t>
            </a:r>
            <a:r>
              <a:rPr lang="en-US" baseline="0" dirty="0" err="1"/>
              <a:t>loại</a:t>
            </a:r>
            <a:r>
              <a:rPr lang="en-US" baseline="0" dirty="0"/>
              <a:t> 1, </a:t>
            </a:r>
            <a:r>
              <a:rPr lang="en-US" baseline="0" dirty="0" err="1"/>
              <a:t>loại</a:t>
            </a:r>
            <a:r>
              <a:rPr lang="en-US" baseline="0" dirty="0"/>
              <a:t> 2).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cố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đạn</a:t>
            </a:r>
            <a:r>
              <a:rPr lang="en-US" baseline="0" dirty="0"/>
              <a:t> </a:t>
            </a:r>
            <a:r>
              <a:rPr lang="en-US" baseline="0" dirty="0" err="1"/>
              <a:t>trúng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endParaRPr lang="en-US" baseline="0" dirty="0"/>
          </a:p>
          <a:p>
            <a:pPr marL="228600" indent="-228600">
              <a:buAutoNum type="alphaLcParenR"/>
            </a:pPr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đầy</a:t>
            </a:r>
            <a:r>
              <a:rPr lang="en-US" baseline="0" dirty="0"/>
              <a:t> </a:t>
            </a:r>
            <a:r>
              <a:rPr lang="en-US" baseline="0" dirty="0" err="1"/>
              <a:t>đủ</a:t>
            </a:r>
            <a:r>
              <a:rPr lang="en-US" baseline="0" dirty="0"/>
              <a:t>: 3 case (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1,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2, 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).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cố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đạn</a:t>
            </a:r>
            <a:r>
              <a:rPr lang="en-US" baseline="0" dirty="0"/>
              <a:t> </a:t>
            </a:r>
            <a:r>
              <a:rPr lang="en-US" baseline="0" dirty="0" err="1"/>
              <a:t>trúng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22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Công</a:t>
            </a:r>
            <a:r>
              <a:rPr lang="en-US" baseline="0"/>
              <a:t> thức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</a:t>
            </a:r>
            <a:r>
              <a:rPr lang="en-US" baseline="0" dirty="0"/>
              <a:t> </a:t>
            </a:r>
            <a:r>
              <a:rPr lang="en-US" baseline="0" dirty="0" err="1"/>
              <a:t>bc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phỏng</a:t>
            </a:r>
            <a:r>
              <a:rPr lang="en-US" baseline="0" dirty="0"/>
              <a:t> </a:t>
            </a:r>
            <a:r>
              <a:rPr lang="en-US" baseline="0" dirty="0" err="1"/>
              <a:t>vấn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mua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lphaLcParenR"/>
            </a:pPr>
            <a:r>
              <a:rPr lang="en-US" baseline="0" dirty="0" err="1"/>
              <a:t>Tính</a:t>
            </a:r>
            <a:r>
              <a:rPr lang="en-US" baseline="0" dirty="0"/>
              <a:t> P(A)</a:t>
            </a:r>
          </a:p>
          <a:p>
            <a:pPr marL="228600" indent="-228600">
              <a:buAutoNum type="alphaLcParenR"/>
            </a:pPr>
            <a:r>
              <a:rPr lang="en-US" dirty="0" err="1"/>
              <a:t>Tính</a:t>
            </a:r>
            <a:r>
              <a:rPr lang="en-US" baseline="0" dirty="0"/>
              <a:t> P(H</a:t>
            </a:r>
            <a:r>
              <a:rPr lang="en-US" baseline="-25000" dirty="0"/>
              <a:t>1</a:t>
            </a:r>
            <a:r>
              <a:rPr lang="en-US" baseline="0" dirty="0"/>
              <a:t>|A)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46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Công thức XS đầy đủ cho  4 nhóm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Tín</a:t>
            </a:r>
            <a:r>
              <a:rPr lang="en-US" baseline="0"/>
              <a:t>h ngược: tổng sản phẩm trong 2 lần lấy là 4 và 5.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4sp: (lần 1: 2, lần 2: 2); (lần 1:1, lần 2:3)</a:t>
            </a:r>
          </a:p>
          <a:p>
            <a:pPr marL="628650" lvl="1" indent="-171450">
              <a:buFontTx/>
              <a:buChar char="-"/>
            </a:pPr>
            <a:r>
              <a:rPr lang="en-US" baseline="0"/>
              <a:t>5sp: (lần 1:2, lần 2: 3)</a:t>
            </a:r>
          </a:p>
          <a:p>
            <a:pPr marL="457200" lvl="1" indent="0">
              <a:buFontTx/>
              <a:buNone/>
            </a:pPr>
            <a:endParaRPr lang="en-US" baseline="0"/>
          </a:p>
          <a:p>
            <a:pPr marL="228600" indent="-228600">
              <a:buAutoNum type="alphaLcParenR"/>
            </a:pPr>
            <a:r>
              <a:rPr lang="en-US" baseline="0"/>
              <a:t>Xác suất đầy 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6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/>
              <a:t>XS</a:t>
            </a:r>
            <a:r>
              <a:rPr lang="en-US" baseline="0"/>
              <a:t> đầy đủ</a:t>
            </a:r>
          </a:p>
          <a:p>
            <a:pPr marL="228600" indent="-228600">
              <a:buAutoNum type="alphaLcParenR"/>
            </a:pPr>
            <a:r>
              <a:rPr lang="en-US" baseline="0"/>
              <a:t>Tổng các công thức nhân.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3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Hên</a:t>
            </a:r>
            <a:r>
              <a:rPr lang="en-US" baseline="0"/>
              <a:t> xui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 dirty="0"/>
              <a:t>P(B) = 4/52 = 1/13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7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P(A) = (4 + 4 + 4) / (13*4) = 12/52 = 3/13</a:t>
            </a:r>
          </a:p>
          <a:p>
            <a:pPr marL="228600" indent="-228600">
              <a:buAutoNum type="alphaLcParenR"/>
            </a:pPr>
            <a:r>
              <a:rPr lang="en-US" dirty="0"/>
              <a:t>P(B) = 4/52 = 1/13</a:t>
            </a:r>
          </a:p>
          <a:p>
            <a:pPr marL="228600" indent="-228600">
              <a:buAutoNum type="alphaLcParenR"/>
            </a:pPr>
            <a:r>
              <a:rPr lang="en-US" dirty="0"/>
              <a:t>P(A + B) = (12 + 2) / 52 = 14/52</a:t>
            </a:r>
          </a:p>
          <a:p>
            <a:pPr marL="228600" indent="-228600">
              <a:buAutoNum type="alphaLcParenR"/>
            </a:pPr>
            <a:r>
              <a:rPr lang="en-US" dirty="0"/>
              <a:t>P(A.B) = P(A) + P(B) - (A+B)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3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B30EE-8B21-4D8B-AA7B-E493EDAC44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10, </a:t>
            </a:r>
            <a:r>
              <a:rPr lang="en-US" dirty="0" err="1"/>
              <a:t>điểm</a:t>
            </a:r>
            <a:r>
              <a:rPr lang="en-US" dirty="0"/>
              <a:t> 9… (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sắn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6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1.wmf"/><Relationship Id="rId7" Type="http://schemas.openxmlformats.org/officeDocument/2006/relationships/oleObject" Target="../embeddings/oleObject50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Old English Text MT" panose="03040902040508030806" pitchFamily="66" charset="0"/>
              </a:rPr>
              <a:t>04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đối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	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 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   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87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071262"/>
              </p:ext>
            </p:extLst>
          </p:nvPr>
        </p:nvGraphicFramePr>
        <p:xfrm>
          <a:off x="5638800" y="1524000"/>
          <a:ext cx="343694" cy="46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291960" progId="Equation.DSMT4">
                  <p:embed/>
                </p:oleObj>
              </mc:Choice>
              <mc:Fallback>
                <p:oleObj name="Equation" r:id="rId2" imgW="215640" imgH="291960" progId="Equation.DSMT4">
                  <p:embed/>
                  <p:pic>
                    <p:nvPicPr>
                      <p:cNvPr id="387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343694" cy="46507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272113"/>
              </p:ext>
            </p:extLst>
          </p:nvPr>
        </p:nvGraphicFramePr>
        <p:xfrm>
          <a:off x="3276600" y="2362200"/>
          <a:ext cx="25368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355320" progId="Equation.DSMT4">
                  <p:embed/>
                </p:oleObj>
              </mc:Choice>
              <mc:Fallback>
                <p:oleObj name="Equation" r:id="rId4" imgW="1282680" imgH="355320" progId="Equation.DSMT4">
                  <p:embed/>
                  <p:pic>
                    <p:nvPicPr>
                      <p:cNvPr id="38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2536825" cy="703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23207"/>
              </p:ext>
            </p:extLst>
          </p:nvPr>
        </p:nvGraphicFramePr>
        <p:xfrm>
          <a:off x="3886200" y="3505200"/>
          <a:ext cx="3941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91960" progId="Equation.DSMT4">
                  <p:embed/>
                </p:oleObj>
              </mc:Choice>
              <mc:Fallback>
                <p:oleObj name="Equation" r:id="rId6" imgW="215640" imgH="291960" progId="Equation.DSMT4">
                  <p:embed/>
                  <p:pic>
                    <p:nvPicPr>
                      <p:cNvPr id="387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394189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190572"/>
              </p:ext>
            </p:extLst>
          </p:nvPr>
        </p:nvGraphicFramePr>
        <p:xfrm>
          <a:off x="914400" y="4267200"/>
          <a:ext cx="7072313" cy="140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76640" imgH="812520" progId="Equation.DSMT4">
                  <p:embed/>
                </p:oleObj>
              </mc:Choice>
              <mc:Fallback>
                <p:oleObj name="Equation" r:id="rId8" imgW="4076640" imgH="812520" progId="Equation.DSMT4">
                  <p:embed/>
                  <p:pic>
                    <p:nvPicPr>
                      <p:cNvPr id="387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072313" cy="14091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hợp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/>
          <a:lstStyle/>
          <a:p>
            <a:r>
              <a:rPr lang="en-US" dirty="0"/>
              <a:t>Cho A,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tổng</a:t>
            </a:r>
            <a:r>
              <a:rPr lang="en-US" dirty="0"/>
              <a:t> (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A</a:t>
            </a:r>
            <a:r>
              <a:rPr lang="en-US" dirty="0">
                <a:ea typeface="SimSun"/>
              </a:rPr>
              <a:t>∪B hay A+B</a:t>
            </a:r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A,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3581400" y="3352800"/>
            <a:ext cx="2743200" cy="1905000"/>
            <a:chOff x="8838" y="3147"/>
            <a:chExt cx="2399" cy="1741"/>
          </a:xfrm>
        </p:grpSpPr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8838" y="3147"/>
              <a:ext cx="2399" cy="17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113"/>
            <p:cNvGrpSpPr>
              <a:grpSpLocks/>
            </p:cNvGrpSpPr>
            <p:nvPr/>
          </p:nvGrpSpPr>
          <p:grpSpPr bwMode="auto">
            <a:xfrm>
              <a:off x="9140" y="3616"/>
              <a:ext cx="1744" cy="872"/>
              <a:chOff x="9140" y="3616"/>
              <a:chExt cx="1744" cy="872"/>
            </a:xfrm>
          </p:grpSpPr>
          <p:grpSp>
            <p:nvGrpSpPr>
              <p:cNvPr id="9" name="Group 114"/>
              <p:cNvGrpSpPr>
                <a:grpSpLocks/>
              </p:cNvGrpSpPr>
              <p:nvPr/>
            </p:nvGrpSpPr>
            <p:grpSpPr bwMode="auto">
              <a:xfrm>
                <a:off x="9140" y="3616"/>
                <a:ext cx="1744" cy="872"/>
                <a:chOff x="9140" y="3616"/>
                <a:chExt cx="1744" cy="872"/>
              </a:xfrm>
            </p:grpSpPr>
            <p:sp>
              <p:nvSpPr>
                <p:cNvPr id="11" name="Oval 115" descr="5%"/>
                <p:cNvSpPr>
                  <a:spLocks noChangeArrowheads="1"/>
                </p:cNvSpPr>
                <p:nvPr/>
              </p:nvSpPr>
              <p:spPr bwMode="auto">
                <a:xfrm>
                  <a:off x="9528" y="3616"/>
                  <a:ext cx="1356" cy="838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Oval 116" descr="5%"/>
                <p:cNvSpPr>
                  <a:spLocks noChangeArrowheads="1"/>
                </p:cNvSpPr>
                <p:nvPr/>
              </p:nvSpPr>
              <p:spPr bwMode="auto">
                <a:xfrm>
                  <a:off x="9140" y="3616"/>
                  <a:ext cx="920" cy="872"/>
                </a:xfrm>
                <a:prstGeom prst="ellipse">
                  <a:avLst/>
                </a:prstGeom>
                <a:pattFill prst="pct5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Oval 117"/>
              <p:cNvSpPr>
                <a:spLocks noChangeArrowheads="1"/>
              </p:cNvSpPr>
              <p:nvPr/>
            </p:nvSpPr>
            <p:spPr bwMode="auto">
              <a:xfrm>
                <a:off x="9524" y="3616"/>
                <a:ext cx="1355" cy="83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13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83153"/>
              </p:ext>
            </p:extLst>
          </p:nvPr>
        </p:nvGraphicFramePr>
        <p:xfrm>
          <a:off x="4572000" y="54102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279360" progId="Equation.DSMT4">
                  <p:embed/>
                </p:oleObj>
              </mc:Choice>
              <mc:Fallback>
                <p:oleObj name="Equation" r:id="rId2" imgW="634680" imgH="279360" progId="Equation.DSMT4">
                  <p:embed/>
                  <p:pic>
                    <p:nvPicPr>
                      <p:cNvPr id="13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635000" cy="27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4953000" y="5029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366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3962400" y="4876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366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228600" cy="228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hợp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các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r>
              <a:rPr lang="en-US" dirty="0" err="1"/>
              <a:t>Tổng</a:t>
            </a:r>
            <a:r>
              <a:rPr lang="en-US" dirty="0"/>
              <a:t> (</a:t>
            </a:r>
            <a:r>
              <a:rPr lang="en-US" dirty="0" err="1"/>
              <a:t>hợp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53633"/>
              </p:ext>
            </p:extLst>
          </p:nvPr>
        </p:nvGraphicFramePr>
        <p:xfrm>
          <a:off x="1164793" y="2844089"/>
          <a:ext cx="6859588" cy="57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160" imgH="330120" progId="Equation.DSMT4">
                  <p:embed/>
                </p:oleObj>
              </mc:Choice>
              <mc:Fallback>
                <p:oleObj name="Equation" r:id="rId2" imgW="39621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93" y="2844089"/>
                        <a:ext cx="6859588" cy="57221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71722"/>
              </p:ext>
            </p:extLst>
          </p:nvPr>
        </p:nvGraphicFramePr>
        <p:xfrm>
          <a:off x="1648187" y="4953000"/>
          <a:ext cx="5892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368280" progId="Equation.DSMT4">
                  <p:embed/>
                </p:oleObj>
              </mc:Choice>
              <mc:Fallback>
                <p:oleObj name="Equation" r:id="rId4" imgW="340344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187" y="4953000"/>
                        <a:ext cx="5892800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Tích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giao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A,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A</a:t>
            </a:r>
            <a:r>
              <a:rPr lang="en-US" dirty="0">
                <a:latin typeface="+mj-lt"/>
                <a:ea typeface="SimSun"/>
              </a:rPr>
              <a:t>∩B </a:t>
            </a:r>
            <a:r>
              <a:rPr lang="en-US" dirty="0">
                <a:ea typeface="SimSun"/>
              </a:rPr>
              <a:t>hay A.B</a:t>
            </a:r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A, B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3124200" y="3505200"/>
            <a:ext cx="3124200" cy="2209800"/>
            <a:chOff x="7472" y="9082"/>
            <a:chExt cx="3447" cy="2446"/>
          </a:xfrm>
        </p:grpSpPr>
        <p:sp>
          <p:nvSpPr>
            <p:cNvPr id="16" name="Rectangle 127"/>
            <p:cNvSpPr>
              <a:spLocks noChangeArrowheads="1"/>
            </p:cNvSpPr>
            <p:nvPr/>
          </p:nvSpPr>
          <p:spPr bwMode="auto">
            <a:xfrm>
              <a:off x="7472" y="9082"/>
              <a:ext cx="3447" cy="2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28"/>
            <p:cNvGrpSpPr>
              <a:grpSpLocks/>
            </p:cNvGrpSpPr>
            <p:nvPr/>
          </p:nvGrpSpPr>
          <p:grpSpPr bwMode="auto">
            <a:xfrm>
              <a:off x="7702" y="9878"/>
              <a:ext cx="2966" cy="1442"/>
              <a:chOff x="7702" y="9878"/>
              <a:chExt cx="2966" cy="1442"/>
            </a:xfrm>
          </p:grpSpPr>
          <p:sp>
            <p:nvSpPr>
              <p:cNvPr id="18" name="Oval 129"/>
              <p:cNvSpPr>
                <a:spLocks noChangeArrowheads="1"/>
              </p:cNvSpPr>
              <p:nvPr/>
            </p:nvSpPr>
            <p:spPr bwMode="auto">
              <a:xfrm>
                <a:off x="7702" y="9878"/>
                <a:ext cx="1512" cy="144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30"/>
              <p:cNvSpPr>
                <a:spLocks noChangeArrowheads="1"/>
              </p:cNvSpPr>
              <p:nvPr/>
            </p:nvSpPr>
            <p:spPr bwMode="auto">
              <a:xfrm>
                <a:off x="8705" y="10054"/>
                <a:ext cx="1963" cy="116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0" name="AutoShape 131"/>
              <p:cNvCxnSpPr>
                <a:cxnSpLocks noChangeShapeType="1"/>
              </p:cNvCxnSpPr>
              <p:nvPr/>
            </p:nvCxnSpPr>
            <p:spPr bwMode="auto">
              <a:xfrm>
                <a:off x="9146" y="10286"/>
                <a:ext cx="2" cy="58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" name="AutoShape 132"/>
              <p:cNvCxnSpPr>
                <a:cxnSpLocks noChangeShapeType="1"/>
              </p:cNvCxnSpPr>
              <p:nvPr/>
            </p:nvCxnSpPr>
            <p:spPr bwMode="auto">
              <a:xfrm>
                <a:off x="8824" y="10369"/>
                <a:ext cx="0" cy="53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AutoShape 133"/>
              <p:cNvCxnSpPr>
                <a:cxnSpLocks noChangeShapeType="1"/>
              </p:cNvCxnSpPr>
              <p:nvPr/>
            </p:nvCxnSpPr>
            <p:spPr bwMode="auto">
              <a:xfrm>
                <a:off x="8943" y="10267"/>
                <a:ext cx="0" cy="75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3" name="AutoShape 134"/>
              <p:cNvCxnSpPr>
                <a:cxnSpLocks noChangeShapeType="1"/>
              </p:cNvCxnSpPr>
              <p:nvPr/>
            </p:nvCxnSpPr>
            <p:spPr bwMode="auto">
              <a:xfrm>
                <a:off x="9044" y="10233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4" name="AutoShape 135"/>
              <p:cNvCxnSpPr>
                <a:cxnSpLocks noChangeShapeType="1"/>
              </p:cNvCxnSpPr>
              <p:nvPr/>
            </p:nvCxnSpPr>
            <p:spPr bwMode="auto">
              <a:xfrm>
                <a:off x="8772" y="10409"/>
                <a:ext cx="0" cy="4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" name="AutoShape 136"/>
              <p:cNvCxnSpPr>
                <a:cxnSpLocks noChangeShapeType="1"/>
              </p:cNvCxnSpPr>
              <p:nvPr/>
            </p:nvCxnSpPr>
            <p:spPr bwMode="auto">
              <a:xfrm>
                <a:off x="8884" y="10297"/>
                <a:ext cx="0" cy="67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6" name="AutoShape 137"/>
              <p:cNvCxnSpPr>
                <a:cxnSpLocks noChangeShapeType="1"/>
              </p:cNvCxnSpPr>
              <p:nvPr/>
            </p:nvCxnSpPr>
            <p:spPr bwMode="auto">
              <a:xfrm>
                <a:off x="8996" y="10225"/>
                <a:ext cx="0" cy="839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7" name="AutoShape 138"/>
              <p:cNvCxnSpPr>
                <a:cxnSpLocks noChangeShapeType="1"/>
              </p:cNvCxnSpPr>
              <p:nvPr/>
            </p:nvCxnSpPr>
            <p:spPr bwMode="auto">
              <a:xfrm>
                <a:off x="9100" y="10233"/>
                <a:ext cx="0" cy="73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" name="AutoShape 139"/>
              <p:cNvCxnSpPr>
                <a:cxnSpLocks noChangeShapeType="1"/>
              </p:cNvCxnSpPr>
              <p:nvPr/>
            </p:nvCxnSpPr>
            <p:spPr bwMode="auto">
              <a:xfrm>
                <a:off x="9188" y="10409"/>
                <a:ext cx="0" cy="375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</p:grpSp>
      </p:grpSp>
      <p:graphicFrame>
        <p:nvGraphicFramePr>
          <p:cNvPr id="389125" name="Object 5"/>
          <p:cNvGraphicFramePr>
            <a:graphicFrameLocks noChangeAspect="1"/>
          </p:cNvGraphicFramePr>
          <p:nvPr/>
        </p:nvGraphicFramePr>
        <p:xfrm>
          <a:off x="4190999" y="5791200"/>
          <a:ext cx="103909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279360" progId="Equation.DSMT4">
                  <p:embed/>
                </p:oleObj>
              </mc:Choice>
              <mc:Fallback>
                <p:oleObj name="Equation" r:id="rId2" imgW="634680" imgH="279360" progId="Equation.DSMT4">
                  <p:embed/>
                  <p:pic>
                    <p:nvPicPr>
                      <p:cNvPr id="389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999" y="5791200"/>
                        <a:ext cx="1039091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6" name="Object 6"/>
          <p:cNvGraphicFramePr>
            <a:graphicFrameLocks noChangeAspect="1"/>
          </p:cNvGraphicFramePr>
          <p:nvPr/>
        </p:nvGraphicFramePr>
        <p:xfrm>
          <a:off x="4953000" y="487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389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/>
        </p:nvGraphicFramePr>
        <p:xfrm>
          <a:off x="3429000" y="4648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389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3810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Tích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giao</a:t>
            </a:r>
            <a:r>
              <a:rPr lang="en-US" b="1" dirty="0">
                <a:solidFill>
                  <a:srgbClr val="292934"/>
                </a:solidFill>
              </a:rPr>
              <a:t>) </a:t>
            </a:r>
            <a:r>
              <a:rPr lang="en-US" b="1" dirty="0" err="1">
                <a:solidFill>
                  <a:srgbClr val="292934"/>
                </a:solidFill>
              </a:rPr>
              <a:t>các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r>
              <a:rPr lang="en-US" dirty="0" err="1"/>
              <a:t>Tích</a:t>
            </a:r>
            <a:r>
              <a:rPr lang="en-US" dirty="0"/>
              <a:t> (</a:t>
            </a:r>
            <a:r>
              <a:rPr lang="en-US" dirty="0" err="1"/>
              <a:t>giao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6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140908"/>
              </p:ext>
            </p:extLst>
          </p:nvPr>
        </p:nvGraphicFramePr>
        <p:xfrm>
          <a:off x="1746250" y="2691481"/>
          <a:ext cx="565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760" imgH="330120" progId="Equation.DSMT4">
                  <p:embed/>
                </p:oleObj>
              </mc:Choice>
              <mc:Fallback>
                <p:oleObj name="Equation" r:id="rId2" imgW="3263760" imgH="330120" progId="Equation.DSMT4">
                  <p:embed/>
                  <p:pic>
                    <p:nvPicPr>
                      <p:cNvPr id="366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91481"/>
                        <a:ext cx="565150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45514"/>
              </p:ext>
            </p:extLst>
          </p:nvPr>
        </p:nvGraphicFramePr>
        <p:xfrm>
          <a:off x="1989137" y="4856414"/>
          <a:ext cx="54086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080" imgH="368280" progId="Equation.DSMT4">
                  <p:embed/>
                </p:oleObj>
              </mc:Choice>
              <mc:Fallback>
                <p:oleObj name="Equation" r:id="rId4" imgW="3124080" imgH="368280" progId="Equation.DSMT4">
                  <p:embed/>
                  <p:pic>
                    <p:nvPicPr>
                      <p:cNvPr id="3881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7" y="4856414"/>
                        <a:ext cx="5408613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Hai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xung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khắc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9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74276"/>
              </p:ext>
            </p:extLst>
          </p:nvPr>
        </p:nvGraphicFramePr>
        <p:xfrm>
          <a:off x="3429000" y="2295955"/>
          <a:ext cx="1676400" cy="48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241200" progId="Equation.DSMT4">
                  <p:embed/>
                </p:oleObj>
              </mc:Choice>
              <mc:Fallback>
                <p:oleObj name="Equation" r:id="rId2" imgW="838080" imgH="241200" progId="Equation.DSMT4">
                  <p:embed/>
                  <p:pic>
                    <p:nvPicPr>
                      <p:cNvPr id="391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95955"/>
                        <a:ext cx="1676400" cy="48237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2667000" y="3200400"/>
            <a:ext cx="3581400" cy="1828800"/>
            <a:chOff x="1611" y="7635"/>
            <a:chExt cx="3178" cy="2373"/>
          </a:xfrm>
        </p:grpSpPr>
        <p:sp>
          <p:nvSpPr>
            <p:cNvPr id="7" name="Rectangle 119"/>
            <p:cNvSpPr>
              <a:spLocks noChangeArrowheads="1"/>
            </p:cNvSpPr>
            <p:nvPr/>
          </p:nvSpPr>
          <p:spPr bwMode="auto">
            <a:xfrm>
              <a:off x="1611" y="7635"/>
              <a:ext cx="3178" cy="2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0"/>
            <p:cNvSpPr>
              <a:spLocks noChangeArrowheads="1"/>
            </p:cNvSpPr>
            <p:nvPr/>
          </p:nvSpPr>
          <p:spPr bwMode="auto">
            <a:xfrm>
              <a:off x="1947" y="7797"/>
              <a:ext cx="920" cy="87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21"/>
            <p:cNvSpPr>
              <a:spLocks noChangeArrowheads="1"/>
            </p:cNvSpPr>
            <p:nvPr/>
          </p:nvSpPr>
          <p:spPr bwMode="auto">
            <a:xfrm>
              <a:off x="2918" y="8841"/>
              <a:ext cx="1603" cy="8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" name="Object 153"/>
          <p:cNvGraphicFramePr>
            <a:graphicFrameLocks noChangeAspect="1"/>
          </p:cNvGraphicFramePr>
          <p:nvPr/>
        </p:nvGraphicFramePr>
        <p:xfrm>
          <a:off x="3200400" y="3581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1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6"/>
          <p:cNvGraphicFramePr>
            <a:graphicFrameLocks noChangeAspect="1"/>
          </p:cNvGraphicFramePr>
          <p:nvPr/>
        </p:nvGraphicFramePr>
        <p:xfrm>
          <a:off x="4495800" y="4343400"/>
          <a:ext cx="2047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28600" progId="Equation.DSMT4">
                  <p:embed/>
                </p:oleObj>
              </mc:Choice>
              <mc:Fallback>
                <p:oleObj name="Equation" r:id="rId6" imgW="215640" imgH="228600" progId="Equation.DSMT4">
                  <p:embed/>
                  <p:pic>
                    <p:nvPicPr>
                      <p:cNvPr id="11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43400"/>
                        <a:ext cx="20478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9"/>
          <p:cNvGraphicFramePr>
            <a:graphicFrameLocks noChangeAspect="1"/>
          </p:cNvGraphicFramePr>
          <p:nvPr/>
        </p:nvGraphicFramePr>
        <p:xfrm>
          <a:off x="5562600" y="342900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28600" progId="Equation.DSMT4">
                  <p:embed/>
                </p:oleObj>
              </mc:Choice>
              <mc:Fallback>
                <p:oleObj name="Equation" r:id="rId8" imgW="241200" imgH="228600" progId="Equation.DSMT4">
                  <p:embed/>
                  <p:pic>
                    <p:nvPicPr>
                      <p:cNvPr id="12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71800" y="5496580"/>
            <a:ext cx="3124200" cy="5232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khắc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Một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tính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chất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762000" y="1091333"/>
          <a:ext cx="7772400" cy="500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6680" imgH="3352680" progId="Equation.DSMT4">
                  <p:embed/>
                </p:oleObj>
              </mc:Choice>
              <mc:Fallback>
                <p:oleObj name="Equation" r:id="rId2" imgW="5206680" imgH="3352680" progId="Equation.DSMT4">
                  <p:embed/>
                  <p:pic>
                    <p:nvPicPr>
                      <p:cNvPr id="271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1333"/>
                        <a:ext cx="7772400" cy="5004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Ví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dụ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r>
              <a:rPr lang="en-US" dirty="0"/>
              <a:t>A, B, 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1,2,3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A, B, 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4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b="1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tốt</a:t>
            </a:r>
            <a:r>
              <a:rPr lang="en-US" dirty="0"/>
              <a:t>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4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xấu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(18:50-19:20)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Nhắn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ô</a:t>
            </a:r>
            <a:r>
              <a:rPr lang="en-US" dirty="0">
                <a:solidFill>
                  <a:srgbClr val="FF0000"/>
                </a:solidFill>
              </a:rPr>
              <a:t> chat </a:t>
            </a:r>
            <a:r>
              <a:rPr lang="en-US" dirty="0" err="1">
                <a:solidFill>
                  <a:srgbClr val="FF0000"/>
                </a:solidFill>
              </a:rPr>
              <a:t>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dạng</a:t>
            </a:r>
            <a:r>
              <a:rPr lang="en-US" dirty="0">
                <a:solidFill>
                  <a:srgbClr val="FF0000"/>
                </a:solidFill>
              </a:rPr>
              <a:t> private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GV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 </a:t>
            </a:r>
            <a:r>
              <a:rPr lang="en-US" dirty="0" err="1"/>
              <a:t>Gọi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 </a:t>
            </a:r>
            <a:r>
              <a:rPr lang="en-US" dirty="0" err="1"/>
              <a:t>đậu</a:t>
            </a:r>
            <a:r>
              <a:rPr lang="en-US" dirty="0"/>
              <a:t>;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2 </a:t>
            </a:r>
            <a:r>
              <a:rPr lang="en-US" dirty="0" err="1"/>
              <a:t>đậu</a:t>
            </a:r>
            <a:r>
              <a:rPr lang="en-US" dirty="0"/>
              <a:t>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qua A </a:t>
            </a:r>
            <a:r>
              <a:rPr lang="en-US" dirty="0" err="1"/>
              <a:t>và</a:t>
            </a:r>
            <a:r>
              <a:rPr lang="en-US" dirty="0"/>
              <a:t> B.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C =“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D=“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E=“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F=“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1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G=“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1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H=“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I=“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”;		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dirty="0"/>
              <a:t>J=“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762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Nội</a:t>
            </a:r>
            <a:r>
              <a:rPr lang="en-US" b="1" dirty="0">
                <a:solidFill>
                  <a:srgbClr val="292934"/>
                </a:solidFill>
              </a:rPr>
              <a:t> dung </a:t>
            </a:r>
            <a:r>
              <a:rPr lang="en-US" b="1" dirty="0" err="1">
                <a:solidFill>
                  <a:srgbClr val="292934"/>
                </a:solidFill>
              </a:rPr>
              <a:t>chính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2498"/>
            <a:ext cx="8610600" cy="33467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ý </a:t>
            </a:r>
            <a:r>
              <a:rPr lang="en-US" sz="3200" dirty="0" err="1"/>
              <a:t>nghĩa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 err="1"/>
              <a:t>Công</a:t>
            </a:r>
            <a:r>
              <a:rPr lang="en-US" sz="3100" dirty="0"/>
              <a:t> </a:t>
            </a:r>
            <a:r>
              <a:rPr lang="en-US" sz="3100" dirty="0" err="1"/>
              <a:t>thức</a:t>
            </a:r>
            <a:r>
              <a:rPr lang="en-US" sz="3100" dirty="0"/>
              <a:t> </a:t>
            </a:r>
            <a:r>
              <a:rPr lang="en-US" sz="3100" dirty="0" err="1"/>
              <a:t>tính</a:t>
            </a:r>
            <a:r>
              <a:rPr lang="en-US" sz="3100" dirty="0"/>
              <a:t> </a:t>
            </a:r>
            <a:r>
              <a:rPr lang="en-US" sz="3100" dirty="0" err="1"/>
              <a:t>xác</a:t>
            </a:r>
            <a:r>
              <a:rPr lang="en-US" sz="3100" dirty="0"/>
              <a:t> </a:t>
            </a:r>
            <a:r>
              <a:rPr lang="en-US" sz="3100" dirty="0" err="1"/>
              <a:t>suất</a:t>
            </a:r>
            <a:r>
              <a:rPr lang="en-US" sz="3100" dirty="0"/>
              <a:t> </a:t>
            </a:r>
            <a:r>
              <a:rPr lang="en-US" sz="3100" dirty="0" err="1"/>
              <a:t>của</a:t>
            </a:r>
            <a:r>
              <a:rPr lang="en-US" sz="3100" dirty="0"/>
              <a:t> </a:t>
            </a:r>
            <a:r>
              <a:rPr lang="en-US" sz="3100" dirty="0" err="1"/>
              <a:t>các</a:t>
            </a:r>
            <a:r>
              <a:rPr lang="en-US" sz="3100" dirty="0"/>
              <a:t> </a:t>
            </a:r>
            <a:r>
              <a:rPr lang="en-US" sz="3100" dirty="0" err="1"/>
              <a:t>biến</a:t>
            </a:r>
            <a:r>
              <a:rPr lang="en-US" sz="3100" dirty="0"/>
              <a:t> </a:t>
            </a:r>
            <a:r>
              <a:rPr lang="en-US" sz="3100" dirty="0" err="1"/>
              <a:t>cố</a:t>
            </a:r>
            <a:r>
              <a:rPr lang="en-US" sz="3100" dirty="0"/>
              <a:t> </a:t>
            </a:r>
            <a:r>
              <a:rPr lang="en-US" sz="3100" dirty="0" err="1"/>
              <a:t>phức</a:t>
            </a:r>
            <a:r>
              <a:rPr lang="en-US" sz="3100" dirty="0"/>
              <a:t> </a:t>
            </a:r>
            <a:r>
              <a:rPr lang="en-US" sz="3100" dirty="0" err="1"/>
              <a:t>tạp</a:t>
            </a:r>
            <a:endParaRPr lang="en-US" sz="3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74774" cy="933080"/>
          </a:xfrm>
        </p:spPr>
        <p:txBody>
          <a:bodyPr/>
          <a:lstStyle/>
          <a:p>
            <a:r>
              <a:rPr lang="en-US" b="1" dirty="0">
                <a:solidFill>
                  <a:srgbClr val="292934"/>
                </a:solidFill>
              </a:rPr>
              <a:t>XÁC SUẤT CỦA 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876800"/>
          </a:xfrm>
        </p:spPr>
        <p:txBody>
          <a:bodyPr>
            <a:normAutofit/>
          </a:bodyPr>
          <a:lstStyle/>
          <a:p>
            <a:r>
              <a:rPr lang="en-US" sz="3200" dirty="0"/>
              <a:t>Con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đặc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trưng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năng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xuất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hiện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A: </a:t>
            </a:r>
            <a:r>
              <a:rPr lang="en-US" sz="3200" dirty="0">
                <a:solidFill>
                  <a:srgbClr val="FF0000"/>
                </a:solidFill>
              </a:rPr>
              <a:t>P(A)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Các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cách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tính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tần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Theo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cổ</a:t>
            </a:r>
            <a:r>
              <a:rPr lang="en-US" sz="3200" dirty="0"/>
              <a:t> </a:t>
            </a:r>
            <a:r>
              <a:rPr lang="en-US" sz="3200" dirty="0" err="1"/>
              <a:t>điển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Quan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điểm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cá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5045908"/>
          </a:xfrm>
        </p:spPr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bơi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30h?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Quan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điểm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tần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suất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658810"/>
          </a:xfrm>
        </p:spPr>
        <p:txBody>
          <a:bodyPr>
            <a:normAutofit/>
          </a:bodyPr>
          <a:lstStyle/>
          <a:p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3 </a:t>
            </a:r>
            <a:r>
              <a:rPr lang="en-US" sz="3200" dirty="0" err="1"/>
              <a:t>bước</a:t>
            </a:r>
            <a:r>
              <a:rPr lang="en-US" sz="3200" dirty="0"/>
              <a:t>: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n,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endParaRPr lang="en-US" sz="3200" dirty="0"/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Đếm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A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, </a:t>
            </a: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n(A)</a:t>
            </a:r>
          </a:p>
          <a:p>
            <a:pPr marL="811212" lvl="1" indent="-514350">
              <a:buFont typeface="+mj-lt"/>
              <a:buAutoNum type="arabicPeriod"/>
            </a:pP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A </a:t>
            </a:r>
            <a:r>
              <a:rPr lang="en-US" sz="3200" dirty="0" err="1"/>
              <a:t>là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37954" name="Object 2"/>
          <p:cNvGraphicFramePr>
            <a:graphicFrameLocks noChangeAspect="1"/>
          </p:cNvGraphicFramePr>
          <p:nvPr/>
        </p:nvGraphicFramePr>
        <p:xfrm>
          <a:off x="3073400" y="3886200"/>
          <a:ext cx="25717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609480" progId="Equation.DSMT4">
                  <p:embed/>
                </p:oleObj>
              </mc:Choice>
              <mc:Fallback>
                <p:oleObj name="Equation" r:id="rId2" imgW="1282680" imgH="609480" progId="Equation.DSMT4">
                  <p:embed/>
                  <p:pic>
                    <p:nvPicPr>
                      <p:cNvPr id="637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886200"/>
                        <a:ext cx="2571750" cy="11763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2514600"/>
          <a:ext cx="5832178" cy="2336546"/>
        </p:xfrm>
        <a:graphic>
          <a:graphicData uri="http://schemas.openxmlformats.org/drawingml/2006/table">
            <a:tbl>
              <a:tblPr/>
              <a:tblGrid>
                <a:gridCol w="176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Người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tung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lần</a:t>
                      </a:r>
                      <a:r>
                        <a:rPr lang="en-US" sz="2800" b="1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latin typeface="+mn-lt"/>
                          <a:ea typeface="Times New Roman"/>
                          <a:cs typeface="Times New Roman"/>
                        </a:rPr>
                        <a:t>sấp</a:t>
                      </a:r>
                      <a:endParaRPr lang="en-US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Tần suất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Buyffon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4040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2048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0,5069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12000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6019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0,5016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b="1">
                          <a:latin typeface="+mn-lt"/>
                          <a:ea typeface="Times New Roman"/>
                          <a:cs typeface="Times New Roman"/>
                        </a:rPr>
                        <a:t>Pearson</a:t>
                      </a:r>
                      <a:endParaRPr lang="en-US" sz="2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24000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>
                          <a:latin typeface="+mn-lt"/>
                          <a:ea typeface="Calibri"/>
                          <a:cs typeface="Times New Roman"/>
                        </a:rPr>
                        <a:t>12012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285490" algn="l"/>
                        </a:tabLst>
                      </a:pPr>
                      <a:r>
                        <a:rPr lang="en-US" sz="2800" dirty="0">
                          <a:latin typeface="+mn-lt"/>
                          <a:ea typeface="Calibri"/>
                          <a:cs typeface="Times New Roman"/>
                        </a:rPr>
                        <a:t>0,5005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Nghiên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cứu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năng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xuất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sấp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khi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gieo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cân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đồng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chất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dirty="0"/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err="1"/>
              <a:t>Tần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dần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0.5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Quan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điểm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cổ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điển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(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,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hữu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3104"/>
              </p:ext>
            </p:extLst>
          </p:nvPr>
        </p:nvGraphicFramePr>
        <p:xfrm>
          <a:off x="1143000" y="4038600"/>
          <a:ext cx="69802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67257" imgH="1402047" progId="Word.Document.12">
                  <p:embed/>
                </p:oleObj>
              </mc:Choice>
              <mc:Fallback>
                <p:oleObj name="Document" r:id="rId2" imgW="7167257" imgH="1402047" progId="Word.Document.12">
                  <p:embed/>
                  <p:pic>
                    <p:nvPicPr>
                      <p:cNvPr id="63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6980238" cy="1363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tây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52 </a:t>
            </a:r>
            <a:r>
              <a:rPr lang="en-US" sz="3200" dirty="0" err="1"/>
              <a:t>lá</a:t>
            </a:r>
            <a:r>
              <a:rPr lang="en-US" sz="3200" dirty="0"/>
              <a:t>.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1 </a:t>
            </a:r>
            <a:r>
              <a:rPr lang="en-US" sz="3200" dirty="0" err="1"/>
              <a:t>lá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Gọi</a:t>
            </a:r>
            <a:r>
              <a:rPr lang="en-US" sz="3200" dirty="0"/>
              <a:t>: </a:t>
            </a:r>
          </a:p>
          <a:p>
            <a:pPr lvl="1"/>
            <a:r>
              <a:rPr lang="en-US" sz="3200" dirty="0"/>
              <a:t>A: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2,3 </a:t>
            </a:r>
            <a:r>
              <a:rPr lang="en-US" sz="3200" dirty="0" err="1"/>
              <a:t>hoặc</a:t>
            </a:r>
            <a:r>
              <a:rPr lang="en-US" sz="3200" dirty="0"/>
              <a:t> 7</a:t>
            </a:r>
          </a:p>
          <a:p>
            <a:pPr lvl="1"/>
            <a:r>
              <a:rPr lang="en-US" sz="3200" dirty="0"/>
              <a:t>B: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1">
              <a:buNone/>
            </a:pPr>
            <a:r>
              <a:rPr lang="en-US" sz="3200" dirty="0"/>
              <a:t>A)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2, 3 </a:t>
            </a:r>
            <a:r>
              <a:rPr lang="en-US" sz="3200" dirty="0" err="1"/>
              <a:t>hoặc</a:t>
            </a:r>
            <a:r>
              <a:rPr lang="en-US" sz="3200" dirty="0"/>
              <a:t> 7.</a:t>
            </a:r>
          </a:p>
          <a:p>
            <a:pPr lvl="1">
              <a:buNone/>
            </a:pPr>
            <a:r>
              <a:rPr lang="en-US" sz="3200" dirty="0"/>
              <a:t>B)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74774" cy="4658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tây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52 </a:t>
            </a:r>
            <a:r>
              <a:rPr lang="en-US" sz="3200" dirty="0" err="1"/>
              <a:t>lá</a:t>
            </a:r>
            <a:r>
              <a:rPr lang="en-US" sz="3200" dirty="0"/>
              <a:t>.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1 </a:t>
            </a:r>
            <a:r>
              <a:rPr lang="en-US" sz="3200" dirty="0" err="1"/>
              <a:t>lá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Gọi</a:t>
            </a:r>
            <a:r>
              <a:rPr lang="en-US" sz="3200" dirty="0"/>
              <a:t>: </a:t>
            </a:r>
          </a:p>
          <a:p>
            <a:pPr lvl="1">
              <a:buNone/>
            </a:pPr>
            <a:r>
              <a:rPr lang="en-US" sz="3200" dirty="0"/>
              <a:t>A: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2,3 </a:t>
            </a:r>
            <a:r>
              <a:rPr lang="en-US" sz="3200" dirty="0" err="1"/>
              <a:t>hoặc</a:t>
            </a:r>
            <a:r>
              <a:rPr lang="en-US" sz="3200" dirty="0"/>
              <a:t> 7</a:t>
            </a:r>
          </a:p>
          <a:p>
            <a:pPr lvl="1">
              <a:buNone/>
            </a:pPr>
            <a:r>
              <a:rPr lang="en-US" sz="3200" dirty="0"/>
              <a:t>B: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1">
              <a:buNone/>
            </a:pPr>
            <a:r>
              <a:rPr lang="en-US" sz="3200" dirty="0"/>
              <a:t>A)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2, 3 </a:t>
            </a:r>
            <a:r>
              <a:rPr lang="en-US" sz="3200" dirty="0" err="1"/>
              <a:t>hoặc</a:t>
            </a:r>
            <a:r>
              <a:rPr lang="en-US" sz="3200" dirty="0"/>
              <a:t> 7.</a:t>
            </a:r>
          </a:p>
          <a:p>
            <a:pPr lvl="1">
              <a:buNone/>
            </a:pPr>
            <a:r>
              <a:rPr lang="en-US" sz="3200" dirty="0"/>
              <a:t>B) </a:t>
            </a:r>
            <a:r>
              <a:rPr lang="en-US" sz="3200" dirty="0" err="1"/>
              <a:t>Rút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 2 </a:t>
            </a:r>
            <a:r>
              <a:rPr lang="en-US" sz="3200" dirty="0" err="1"/>
              <a:t>cơ</a:t>
            </a:r>
            <a:r>
              <a:rPr lang="en-US" sz="3200" dirty="0"/>
              <a:t>, 3 </a:t>
            </a:r>
            <a:r>
              <a:rPr lang="en-US" sz="3200" dirty="0" err="1"/>
              <a:t>rô</a:t>
            </a:r>
            <a:r>
              <a:rPr lang="en-US" sz="3200" dirty="0"/>
              <a:t>, 8 </a:t>
            </a:r>
            <a:r>
              <a:rPr lang="en-US" sz="3200" dirty="0" err="1"/>
              <a:t>bích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K </a:t>
            </a:r>
            <a:r>
              <a:rPr lang="en-US" sz="3200" dirty="0" err="1"/>
              <a:t>chuồn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64030-A80F-4676-B1B6-C7E26C961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01" y="2059781"/>
            <a:ext cx="7917998" cy="2738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vài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Phép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thử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ngẫu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nhiên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T.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kê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747712" lvl="1" indent="-514350">
              <a:buFont typeface="+mj-lt"/>
              <a:buAutoNum type="arabicPeriod"/>
            </a:pPr>
            <a:r>
              <a:rPr lang="en-US" dirty="0"/>
              <a:t>Tung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10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747712" lvl="1" indent="-514350">
              <a:buFont typeface="+mj-lt"/>
              <a:buAutoNum type="arabicPeriod"/>
            </a:pPr>
            <a:r>
              <a:rPr lang="en-US" dirty="0"/>
              <a:t>Tung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xắc</a:t>
            </a:r>
            <a:r>
              <a:rPr lang="en-US" dirty="0"/>
              <a:t> 10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B.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A, B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228600" y="419100"/>
            <a:ext cx="8229600" cy="844548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cộng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447800" y="2209800"/>
          <a:ext cx="67548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91040" imgH="482400" progId="Equation.DSMT4">
                  <p:embed/>
                </p:oleObj>
              </mc:Choice>
              <mc:Fallback>
                <p:oleObj name="Equation" r:id="rId2" imgW="4991040" imgH="482400" progId="Equation.DSMT4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754813" cy="654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514600" y="3810000"/>
          <a:ext cx="438598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1480" imgH="431640" progId="Equation.DSMT4">
                  <p:embed/>
                </p:oleObj>
              </mc:Choice>
              <mc:Fallback>
                <p:oleObj name="Equation" r:id="rId4" imgW="3111480" imgH="431640" progId="Equation.DSMT4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385982" cy="6096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505200" y="5257800"/>
          <a:ext cx="2743200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545760" progId="Equation.DSMT4">
                  <p:embed/>
                </p:oleObj>
              </mc:Choice>
              <mc:Fallback>
                <p:oleObj name="Equation" r:id="rId6" imgW="2057400" imgH="545760" progId="Equation.DSMT4">
                  <p:embed/>
                  <p:pic>
                    <p:nvPicPr>
                      <p:cNvPr id="64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7800"/>
                        <a:ext cx="2743200" cy="728133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74774" cy="465881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 </a:t>
            </a:r>
            <a:r>
              <a:rPr lang="en-US" dirty="0" err="1"/>
              <a:t>là</a:t>
            </a:r>
            <a:r>
              <a:rPr lang="en-US" dirty="0"/>
              <a:t> 0,1;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9 </a:t>
            </a:r>
            <a:r>
              <a:rPr lang="en-US" dirty="0" err="1"/>
              <a:t>là</a:t>
            </a:r>
            <a:r>
              <a:rPr lang="en-US" dirty="0"/>
              <a:t> 0,2;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8 </a:t>
            </a:r>
            <a:r>
              <a:rPr lang="en-US" dirty="0" err="1"/>
              <a:t>là</a:t>
            </a:r>
            <a:r>
              <a:rPr lang="en-US" dirty="0"/>
              <a:t> 0,25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0,45.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9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dirty="0"/>
              <a:t>A1: “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10”	A2: “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9”</a:t>
            </a:r>
          </a:p>
          <a:p>
            <a:r>
              <a:rPr lang="en-US" dirty="0"/>
              <a:t>A: “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9 </a:t>
            </a:r>
            <a:r>
              <a:rPr lang="en-US" dirty="0" err="1"/>
              <a:t>điểm</a:t>
            </a:r>
            <a:r>
              <a:rPr lang="en-US" dirty="0"/>
              <a:t>”         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A=A1+A2</a:t>
            </a:r>
            <a:r>
              <a:rPr lang="en-US" dirty="0"/>
              <a:t>       </a:t>
            </a:r>
            <a:r>
              <a:rPr lang="en-US" dirty="0" err="1"/>
              <a:t>và</a:t>
            </a:r>
            <a:r>
              <a:rPr lang="en-US" dirty="0"/>
              <a:t>       </a:t>
            </a:r>
            <a:r>
              <a:rPr lang="en-US" cap="all" dirty="0">
                <a:solidFill>
                  <a:srgbClr val="FF0000"/>
                </a:solidFill>
              </a:rPr>
              <a:t>A1, A2 </a:t>
            </a:r>
            <a:r>
              <a:rPr lang="en-US" cap="all" dirty="0" err="1">
                <a:solidFill>
                  <a:srgbClr val="FF0000"/>
                </a:solidFill>
              </a:rPr>
              <a:t>xung</a:t>
            </a:r>
            <a:r>
              <a:rPr lang="en-US" cap="all" dirty="0">
                <a:solidFill>
                  <a:srgbClr val="FF0000"/>
                </a:solidFill>
              </a:rPr>
              <a:t> </a:t>
            </a:r>
            <a:r>
              <a:rPr lang="en-US" cap="all" dirty="0" err="1">
                <a:solidFill>
                  <a:srgbClr val="FF0000"/>
                </a:solidFill>
              </a:rPr>
              <a:t>khắc</a:t>
            </a:r>
            <a:endParaRPr lang="en-US" cap="all" dirty="0">
              <a:solidFill>
                <a:srgbClr val="FF0000"/>
              </a:solidFill>
            </a:endParaRPr>
          </a:p>
          <a:p>
            <a:r>
              <a:rPr lang="en-US" dirty="0" err="1"/>
              <a:t>Vậy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30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70164"/>
              </p:ext>
            </p:extLst>
          </p:nvPr>
        </p:nvGraphicFramePr>
        <p:xfrm>
          <a:off x="2133600" y="4648200"/>
          <a:ext cx="59594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0" imgH="939600" progId="Equation.DSMT4">
                  <p:embed/>
                </p:oleObj>
              </mc:Choice>
              <mc:Fallback>
                <p:oleObj name="Equation" r:id="rId3" imgW="4572000" imgH="939600" progId="Equation.DSMT4">
                  <p:embed/>
                  <p:pic>
                    <p:nvPicPr>
                      <p:cNvPr id="430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5959475" cy="122713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74774" cy="4658810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A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0,8.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B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0,6.</a:t>
            </a:r>
          </a:p>
          <a:p>
            <a:r>
              <a:rPr lang="en-US" dirty="0"/>
              <a:t>Xs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0,5.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điều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kiện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52 </a:t>
            </a:r>
            <a:r>
              <a:rPr lang="en-US" dirty="0" err="1"/>
              <a:t>lá</a:t>
            </a:r>
            <a:r>
              <a:rPr lang="en-US" dirty="0"/>
              <a:t>.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  <a:p>
            <a:r>
              <a:rPr lang="en-US" dirty="0"/>
              <a:t>A: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r>
              <a:rPr lang="en-US" dirty="0"/>
              <a:t>B: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bích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Tính</a:t>
            </a:r>
            <a:r>
              <a:rPr lang="en-US" dirty="0"/>
              <a:t> P(A), P(B), P(A+B), P(AB)</a:t>
            </a:r>
          </a:p>
          <a:p>
            <a:pPr marL="514350" indent="-514350">
              <a:buAutoNum type="alphaLcParenR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2505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292934"/>
                </a:solidFill>
              </a:rPr>
              <a:t>Xác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suất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điều</a:t>
            </a:r>
            <a:r>
              <a:rPr lang="en-US" sz="3600" b="1" dirty="0">
                <a:solidFill>
                  <a:srgbClr val="292934"/>
                </a:solidFill>
              </a:rPr>
              <a:t> </a:t>
            </a:r>
            <a:r>
              <a:rPr lang="en-US" sz="3600" b="1" dirty="0" err="1">
                <a:solidFill>
                  <a:srgbClr val="292934"/>
                </a:solidFill>
              </a:rPr>
              <a:t>kiện</a:t>
            </a:r>
            <a:endParaRPr lang="en-US" sz="3600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P(A|B)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P(B)=0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331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805339"/>
              </p:ext>
            </p:extLst>
          </p:nvPr>
        </p:nvGraphicFramePr>
        <p:xfrm>
          <a:off x="1716881" y="3733800"/>
          <a:ext cx="57102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469800" progId="Equation.DSMT4">
                  <p:embed/>
                </p:oleObj>
              </mc:Choice>
              <mc:Fallback>
                <p:oleObj name="Equation" r:id="rId2" imgW="1981080" imgH="469800" progId="Equation.DSMT4">
                  <p:embed/>
                  <p:pic>
                    <p:nvPicPr>
                      <p:cNvPr id="4331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81" y="3733800"/>
                        <a:ext cx="5710237" cy="1343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 </a:t>
            </a:r>
            <a:r>
              <a:rPr lang="en-US" dirty="0" err="1"/>
              <a:t>với</a:t>
            </a:r>
            <a:r>
              <a:rPr lang="en-US" dirty="0"/>
              <a:t> P(A)&gt;0.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Tính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chất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28608"/>
              </p:ext>
            </p:extLst>
          </p:nvPr>
        </p:nvGraphicFramePr>
        <p:xfrm>
          <a:off x="762000" y="1752600"/>
          <a:ext cx="7853243" cy="32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35280" imgH="2222280" progId="Equation.DSMT4">
                  <p:embed/>
                </p:oleObj>
              </mc:Choice>
              <mc:Fallback>
                <p:oleObj name="Equation" r:id="rId2" imgW="5435280" imgH="22222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853243" cy="32115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724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0,83</a:t>
            </a:r>
          </a:p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0,82</a:t>
            </a:r>
          </a:p>
          <a:p>
            <a:pPr algn="just"/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vừa</a:t>
            </a:r>
            <a:r>
              <a:rPr lang="en-US" sz="3200" dirty="0"/>
              <a:t>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vừa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0,78</a:t>
            </a:r>
          </a:p>
          <a:p>
            <a:pPr marL="0" indent="0" algn="just">
              <a:buNone/>
            </a:pPr>
            <a:r>
              <a:rPr lang="en-US" sz="3200" b="1" dirty="0" err="1"/>
              <a:t>Tính</a:t>
            </a:r>
            <a:r>
              <a:rPr lang="en-US" sz="3200" b="1" dirty="0"/>
              <a:t>: </a:t>
            </a:r>
            <a:r>
              <a:rPr lang="en-US" sz="3200" dirty="0"/>
              <a:t>XS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chuyến</a:t>
            </a:r>
            <a:r>
              <a:rPr lang="en-US" sz="3200" dirty="0"/>
              <a:t> bay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khởi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đúng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 6 </a:t>
            </a:r>
            <a:r>
              <a:rPr lang="en-US" sz="3200" dirty="0" err="1"/>
              <a:t>bóng</a:t>
            </a:r>
            <a:r>
              <a:rPr lang="en-US" sz="3200" dirty="0"/>
              <a:t> </a:t>
            </a:r>
            <a:r>
              <a:rPr lang="en-US" sz="3200" dirty="0" err="1"/>
              <a:t>trắng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4 </a:t>
            </a:r>
            <a:r>
              <a:rPr lang="en-US" sz="3200" dirty="0" err="1"/>
              <a:t>bóng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. Ta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l</a:t>
            </a:r>
            <a:r>
              <a:rPr lang="vi-VN" sz="3200" dirty="0"/>
              <a:t>ư</a:t>
            </a:r>
            <a:r>
              <a:rPr lang="en-US" sz="3200" dirty="0" err="1"/>
              <a:t>ợt</a:t>
            </a:r>
            <a:r>
              <a:rPr lang="en-US" sz="3200" dirty="0"/>
              <a:t> ra 2 </a:t>
            </a:r>
            <a:r>
              <a:rPr lang="en-US" sz="3200" dirty="0" err="1"/>
              <a:t>bóng</a:t>
            </a:r>
            <a:r>
              <a:rPr lang="en-US" sz="3200" dirty="0"/>
              <a:t> (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).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A)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2 </a:t>
            </a:r>
            <a:r>
              <a:rPr lang="en-US" sz="3200" dirty="0" err="1"/>
              <a:t>trắng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?</a:t>
            </a:r>
          </a:p>
          <a:p>
            <a:pPr marL="0" indent="0">
              <a:buNone/>
            </a:pPr>
            <a:r>
              <a:rPr lang="en-US" sz="3200" dirty="0"/>
              <a:t>B) </a:t>
            </a:r>
            <a:r>
              <a:rPr lang="en-US" sz="3200" dirty="0" err="1"/>
              <a:t>Cả</a:t>
            </a:r>
            <a:r>
              <a:rPr lang="en-US" sz="3200" dirty="0"/>
              <a:t> 2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màu</a:t>
            </a:r>
            <a:r>
              <a:rPr lang="en-US" sz="3200" dirty="0"/>
              <a:t> </a:t>
            </a:r>
            <a:r>
              <a:rPr lang="en-US" sz="3200" dirty="0" err="1"/>
              <a:t>đỏ</a:t>
            </a:r>
            <a:r>
              <a:rPr lang="en-US" sz="32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74774" cy="4658810"/>
          </a:xfrm>
        </p:spPr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VD: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4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.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4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56605"/>
              </p:ext>
            </p:extLst>
          </p:nvPr>
        </p:nvGraphicFramePr>
        <p:xfrm>
          <a:off x="2362200" y="18288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304560" progId="Equation.DSMT4">
                  <p:embed/>
                </p:oleObj>
              </mc:Choice>
              <mc:Fallback>
                <p:oleObj name="Equation" r:id="rId2" imgW="1511280" imgH="304560" progId="Equation.DSMT4">
                  <p:embed/>
                  <p:pic>
                    <p:nvPicPr>
                      <p:cNvPr id="64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14662"/>
              </p:ext>
            </p:extLst>
          </p:nvPr>
        </p:nvGraphicFramePr>
        <p:xfrm>
          <a:off x="2209800" y="3352800"/>
          <a:ext cx="435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304560" progId="Equation.DSMT4">
                  <p:embed/>
                </p:oleObj>
              </mc:Choice>
              <mc:Fallback>
                <p:oleObj name="Equation" r:id="rId4" imgW="1511280" imgH="304560" progId="Equation.DSMT4">
                  <p:embed/>
                  <p:pic>
                    <p:nvPicPr>
                      <p:cNvPr id="64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4354513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A, B, C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Chứng</a:t>
            </a:r>
            <a:r>
              <a:rPr lang="en-US" dirty="0"/>
              <a:t> minh: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VD:Ba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tây</a:t>
            </a:r>
            <a:r>
              <a:rPr lang="en-US" dirty="0"/>
              <a:t> 52 </a:t>
            </a:r>
            <a:r>
              <a:rPr lang="en-US" dirty="0" err="1"/>
              <a:t>lá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lá</a:t>
            </a:r>
            <a:r>
              <a:rPr lang="en-US" dirty="0"/>
              <a:t> K, </a:t>
            </a:r>
            <a:r>
              <a:rPr lang="en-US" dirty="0" err="1"/>
              <a:t>lá</a:t>
            </a:r>
            <a:r>
              <a:rPr lang="en-US" dirty="0"/>
              <a:t> 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4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57276"/>
              </p:ext>
            </p:extLst>
          </p:nvPr>
        </p:nvGraphicFramePr>
        <p:xfrm>
          <a:off x="838200" y="1752600"/>
          <a:ext cx="6769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304560" progId="Equation.DSMT4">
                  <p:embed/>
                </p:oleObj>
              </mc:Choice>
              <mc:Fallback>
                <p:oleObj name="Equation" r:id="rId2" imgW="2349360" imgH="304560" progId="Equation.DSMT4">
                  <p:embed/>
                  <p:pic>
                    <p:nvPicPr>
                      <p:cNvPr id="64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6769100" cy="869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820843"/>
              </p:ext>
            </p:extLst>
          </p:nvPr>
        </p:nvGraphicFramePr>
        <p:xfrm>
          <a:off x="1143000" y="3352800"/>
          <a:ext cx="67325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609480" progId="Equation.DSMT4">
                  <p:embed/>
                </p:oleObj>
              </mc:Choice>
              <mc:Fallback>
                <p:oleObj name="Equation" r:id="rId4" imgW="2336760" imgH="609480" progId="Equation.DSMT4">
                  <p:embed/>
                  <p:pic>
                    <p:nvPicPr>
                      <p:cNvPr id="64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6732587" cy="173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sơ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cấp</a:t>
            </a:r>
            <a:r>
              <a:rPr lang="en-US" b="1" dirty="0">
                <a:solidFill>
                  <a:srgbClr val="292934"/>
                </a:solidFill>
              </a:rPr>
              <a:t> – </a:t>
            </a:r>
            <a:r>
              <a:rPr lang="en-US" b="1" dirty="0" err="1">
                <a:solidFill>
                  <a:srgbClr val="292934"/>
                </a:solidFill>
              </a:rPr>
              <a:t>Không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gian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mẫu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bcsc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mẫu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l-GR" dirty="0">
                <a:cs typeface="Times New Roman"/>
              </a:rPr>
              <a:t>Ω</a:t>
            </a:r>
            <a:endParaRPr lang="en-US" dirty="0">
              <a:cs typeface="Times New Roman"/>
            </a:endParaRPr>
          </a:p>
          <a:p>
            <a:r>
              <a:rPr lang="en-US" dirty="0" err="1">
                <a:cs typeface="Times New Roman"/>
              </a:rPr>
              <a:t>Ví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dụ</a:t>
            </a:r>
            <a:r>
              <a:rPr lang="en-US" dirty="0">
                <a:cs typeface="Times New Roman"/>
              </a:rPr>
              <a:t>: T : </a:t>
            </a:r>
            <a:r>
              <a:rPr lang="en-US" dirty="0" err="1">
                <a:cs typeface="Times New Roman"/>
              </a:rPr>
              <a:t>Gieo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đồng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xu</a:t>
            </a:r>
            <a:r>
              <a:rPr lang="en-US" dirty="0">
                <a:cs typeface="Times New Roman"/>
              </a:rPr>
              <a:t> </a:t>
            </a:r>
          </a:p>
          <a:p>
            <a:r>
              <a:rPr lang="en-US" dirty="0" err="1">
                <a:cs typeface="Times New Roman"/>
              </a:rPr>
              <a:t>Không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gian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mẫu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là</a:t>
            </a:r>
            <a:r>
              <a:rPr lang="en-US" dirty="0">
                <a:cs typeface="Times New Roman"/>
              </a:rPr>
              <a:t>:</a:t>
            </a:r>
          </a:p>
          <a:p>
            <a:pPr>
              <a:buNone/>
            </a:pPr>
            <a:r>
              <a:rPr lang="en-US" dirty="0">
                <a:cs typeface="Times New Roman"/>
              </a:rPr>
              <a:t>				   </a:t>
            </a:r>
            <a:r>
              <a:rPr lang="el-GR" dirty="0">
                <a:cs typeface="Times New Roman"/>
              </a:rPr>
              <a:t>Ω</a:t>
            </a:r>
            <a:r>
              <a:rPr lang="en-US" dirty="0">
                <a:cs typeface="Times New Roman"/>
              </a:rPr>
              <a:t>={S, N}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nhân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tổng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quát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82498"/>
            <a:ext cx="8763000" cy="4658810"/>
          </a:xfrm>
        </p:spPr>
        <p:txBody>
          <a:bodyPr>
            <a:normAutofit/>
          </a:bodyPr>
          <a:lstStyle/>
          <a:p>
            <a:r>
              <a:rPr lang="en-US" dirty="0"/>
              <a:t>Cho A1, A2,…,An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bằng</a:t>
            </a:r>
            <a:r>
              <a:rPr lang="en-US" dirty="0"/>
              <a:t> qui </a:t>
            </a:r>
            <a:r>
              <a:rPr lang="en-US" dirty="0" err="1"/>
              <a:t>nạp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304800" y="2514600"/>
          <a:ext cx="872139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279360" progId="Equation.DSMT4">
                  <p:embed/>
                </p:oleObj>
              </mc:Choice>
              <mc:Fallback>
                <p:oleObj name="Equation" r:id="rId2" imgW="3200400" imgH="279360" progId="Equation.DSMT4">
                  <p:embed/>
                  <p:pic>
                    <p:nvPicPr>
                      <p:cNvPr id="25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721390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48381"/>
              </p:ext>
            </p:extLst>
          </p:nvPr>
        </p:nvGraphicFramePr>
        <p:xfrm>
          <a:off x="2362200" y="3962400"/>
          <a:ext cx="397256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253800" progId="Equation.DSMT4">
                  <p:embed/>
                </p:oleObj>
              </mc:Choice>
              <mc:Fallback>
                <p:oleObj name="Equation" r:id="rId4" imgW="1168200" imgH="253800" progId="Equation.DSMT4">
                  <p:embed/>
                  <p:pic>
                    <p:nvPicPr>
                      <p:cNvPr id="43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97256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74774" cy="465881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Taekwondo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A, B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A, 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0,9 </a:t>
            </a:r>
            <a:r>
              <a:rPr lang="en-US" dirty="0" err="1"/>
              <a:t>và</a:t>
            </a:r>
            <a:r>
              <a:rPr lang="en-US" dirty="0"/>
              <a:t> 0,7. </a:t>
            </a:r>
            <a:r>
              <a:rPr lang="en-US" dirty="0" err="1"/>
              <a:t>Biết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 </a:t>
            </a:r>
            <a:r>
              <a:rPr lang="en-US" dirty="0" err="1"/>
              <a:t>lọt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74774" cy="93308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114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đựng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chì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 </a:t>
            </a:r>
            <a:r>
              <a:rPr lang="en-US" sz="3200" dirty="0" err="1"/>
              <a:t>cái</a:t>
            </a:r>
            <a:r>
              <a:rPr lang="en-US" sz="3200" dirty="0"/>
              <a:t>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hỏng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r>
              <a:rPr lang="en-US" sz="3200" dirty="0"/>
              <a:t>A)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2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chì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2 </a:t>
            </a:r>
            <a:r>
              <a:rPr lang="en-US" sz="3200" dirty="0" err="1"/>
              <a:t>chiếc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hỏng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nhiêu</a:t>
            </a:r>
            <a:r>
              <a:rPr lang="en-US" sz="3200" dirty="0"/>
              <a:t>?</a:t>
            </a:r>
          </a:p>
          <a:p>
            <a:pPr marL="0" indent="0" algn="just">
              <a:buNone/>
            </a:pPr>
            <a:r>
              <a:rPr lang="en-US" sz="3200" dirty="0"/>
              <a:t>B)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nhưng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cố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lập_1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A </a:t>
            </a:r>
            <a:r>
              <a:rPr lang="en-US" sz="3200" dirty="0" err="1">
                <a:solidFill>
                  <a:srgbClr val="FF0000"/>
                </a:solidFill>
              </a:rPr>
              <a:t>xảy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hay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ảnh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hưởng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ngược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.</a:t>
            </a:r>
          </a:p>
          <a:p>
            <a:pPr algn="just"/>
            <a:r>
              <a:rPr lang="en-US" sz="3200" dirty="0" err="1"/>
              <a:t>Vậy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4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40561"/>
              </p:ext>
            </p:extLst>
          </p:nvPr>
        </p:nvGraphicFramePr>
        <p:xfrm>
          <a:off x="2590800" y="3505200"/>
          <a:ext cx="3048000" cy="8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495000" progId="Equation.DSMT4">
                  <p:embed/>
                </p:oleObj>
              </mc:Choice>
              <mc:Fallback>
                <p:oleObj name="Equation" r:id="rId2" imgW="1803240" imgH="495000" progId="Equation.DSMT4">
                  <p:embed/>
                  <p:pic>
                    <p:nvPicPr>
                      <p:cNvPr id="64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3048000" cy="8355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034716"/>
              </p:ext>
            </p:extLst>
          </p:nvPr>
        </p:nvGraphicFramePr>
        <p:xfrm>
          <a:off x="2667000" y="5105400"/>
          <a:ext cx="305190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495000" progId="Equation.DSMT4">
                  <p:embed/>
                </p:oleObj>
              </mc:Choice>
              <mc:Fallback>
                <p:oleObj name="Equation" r:id="rId4" imgW="1803240" imgH="495000" progId="Equation.DSMT4">
                  <p:embed/>
                  <p:pic>
                    <p:nvPicPr>
                      <p:cNvPr id="64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3051907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cố</a:t>
            </a:r>
            <a:r>
              <a:rPr lang="en-US" b="1" dirty="0"/>
              <a:t> </a:t>
            </a:r>
            <a:r>
              <a:rPr lang="en-US" b="1" dirty="0" err="1"/>
              <a:t>độc</a:t>
            </a:r>
            <a:r>
              <a:rPr lang="en-US" b="1" dirty="0"/>
              <a:t> lập_2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876800"/>
          </a:xfrm>
        </p:spPr>
        <p:txBody>
          <a:bodyPr/>
          <a:lstStyle/>
          <a:p>
            <a:r>
              <a:rPr lang="en-US" sz="3600" dirty="0" err="1"/>
              <a:t>Hai</a:t>
            </a:r>
            <a:r>
              <a:rPr lang="en-US" sz="3600" dirty="0"/>
              <a:t>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A, B </a:t>
            </a:r>
            <a:r>
              <a:rPr lang="en-US" sz="3600" dirty="0" err="1"/>
              <a:t>gọi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nếu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Hai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độc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gọi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2 </a:t>
            </a:r>
            <a:r>
              <a:rPr lang="en-US" sz="3600" dirty="0" err="1"/>
              <a:t>biến</a:t>
            </a:r>
            <a:r>
              <a:rPr lang="en-US" sz="3600" dirty="0"/>
              <a:t> </a:t>
            </a:r>
            <a:r>
              <a:rPr lang="en-US" sz="3600" dirty="0" err="1"/>
              <a:t>cố</a:t>
            </a:r>
            <a:r>
              <a:rPr lang="en-US" sz="3600" dirty="0"/>
              <a:t> </a:t>
            </a:r>
            <a:r>
              <a:rPr lang="en-US" sz="3600" dirty="0" err="1"/>
              <a:t>phụ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606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92631"/>
              </p:ext>
            </p:extLst>
          </p:nvPr>
        </p:nvGraphicFramePr>
        <p:xfrm>
          <a:off x="1828800" y="2209800"/>
          <a:ext cx="4860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444240" progId="Equation.DSMT4">
                  <p:embed/>
                </p:oleObj>
              </mc:Choice>
              <mc:Fallback>
                <p:oleObj name="Equation" r:id="rId2" imgW="2489040" imgH="444240" progId="Equation.DSMT4">
                  <p:embed/>
                  <p:pic>
                    <p:nvPicPr>
                      <p:cNvPr id="606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4860925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Chú</a:t>
            </a:r>
            <a:r>
              <a:rPr lang="en-US" b="1" dirty="0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Cho A </a:t>
            </a:r>
            <a:r>
              <a:rPr lang="en-US" sz="3200" dirty="0" err="1"/>
              <a:t>và</a:t>
            </a:r>
            <a:r>
              <a:rPr lang="en-US" sz="3200" dirty="0"/>
              <a:t> B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.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độc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mà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chứng</a:t>
            </a:r>
            <a:r>
              <a:rPr lang="en-US" sz="3200" dirty="0"/>
              <a:t> minh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4362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49722"/>
              </p:ext>
            </p:extLst>
          </p:nvPr>
        </p:nvGraphicFramePr>
        <p:xfrm>
          <a:off x="3733800" y="2971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4362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551399"/>
              </p:ext>
            </p:extLst>
          </p:nvPr>
        </p:nvGraphicFramePr>
        <p:xfrm>
          <a:off x="1447800" y="2971800"/>
          <a:ext cx="12080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228600" progId="Equation.DSMT4">
                  <p:embed/>
                </p:oleObj>
              </mc:Choice>
              <mc:Fallback>
                <p:oleObj name="Equation" r:id="rId5" imgW="419040" imgH="228600" progId="Equation.DSMT4">
                  <p:embed/>
                  <p:pic>
                    <p:nvPicPr>
                      <p:cNvPr id="4362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1208088" cy="654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692205"/>
              </p:ext>
            </p:extLst>
          </p:nvPr>
        </p:nvGraphicFramePr>
        <p:xfrm>
          <a:off x="6019800" y="2971800"/>
          <a:ext cx="1276350" cy="69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436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1276350" cy="69619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1.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2.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0,7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0,4.</a:t>
            </a:r>
          </a:p>
          <a:p>
            <a:pPr algn="just">
              <a:buNone/>
            </a:pPr>
            <a:r>
              <a:rPr lang="en-US" dirty="0"/>
              <a:t>a)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b)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đạn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tập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Xác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suất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kiện</a:t>
            </a:r>
            <a:r>
              <a:rPr lang="en-US" b="1" dirty="0">
                <a:solidFill>
                  <a:srgbClr val="FF0000"/>
                </a:solidFill>
              </a:rPr>
              <a:t> &amp;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nhân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22743"/>
            <a:ext cx="8382000" cy="479705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bịt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tấn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1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kịp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chuông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mắc</a:t>
            </a:r>
            <a:r>
              <a:rPr lang="en-US" sz="2800" dirty="0"/>
              <a:t> </a:t>
            </a:r>
            <a:r>
              <a:rPr lang="en-US" sz="2800" dirty="0" err="1"/>
              <a:t>kẹt</a:t>
            </a:r>
            <a:r>
              <a:rPr lang="en-US" sz="2800" dirty="0"/>
              <a:t>,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cởi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trà</a:t>
            </a:r>
            <a:r>
              <a:rPr lang="en-US" sz="2800" dirty="0"/>
              <a:t> </a:t>
            </a:r>
            <a:r>
              <a:rPr lang="en-US" sz="2800" dirty="0" err="1"/>
              <a:t>trộn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đám</a:t>
            </a:r>
            <a:r>
              <a:rPr lang="en-US" sz="2800" dirty="0"/>
              <a:t> </a:t>
            </a:r>
            <a:r>
              <a:rPr lang="en-US" sz="2800" dirty="0" err="1"/>
              <a:t>đông</a:t>
            </a:r>
            <a:r>
              <a:rPr lang="en-US" sz="2800" dirty="0"/>
              <a:t>.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40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, </a:t>
            </a:r>
            <a:r>
              <a:rPr lang="en-US" sz="2800" dirty="0" err="1"/>
              <a:t>cảnh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.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1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0.85,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1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0.08.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ông</a:t>
            </a:r>
            <a:r>
              <a:rPr lang="en-US" sz="2800" dirty="0"/>
              <a:t> Smith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trong</a:t>
            </a:r>
            <a:r>
              <a:rPr lang="en-US" sz="2800" dirty="0"/>
              <a:t> 2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cướp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 </a:t>
            </a:r>
            <a:r>
              <a:rPr lang="en-US" sz="2800" dirty="0" err="1"/>
              <a:t>ông</a:t>
            </a:r>
            <a:r>
              <a:rPr lang="en-US" sz="2800" dirty="0"/>
              <a:t> Smith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dối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9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Hệ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đầy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đủ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5715000"/>
            <a:ext cx="365556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>
                <a:latin typeface="Palatino Linotype" pitchFamily="18" charset="0"/>
              </a:rPr>
              <a:t>Hệ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gồm</a:t>
            </a:r>
            <a:r>
              <a:rPr lang="en-US" sz="2400" b="1" dirty="0">
                <a:latin typeface="Palatino Linotype" pitchFamily="18" charset="0"/>
              </a:rPr>
              <a:t> 5 </a:t>
            </a:r>
            <a:r>
              <a:rPr lang="en-US" sz="2400" b="1" dirty="0" err="1">
                <a:latin typeface="Palatino Linotype" pitchFamily="18" charset="0"/>
              </a:rPr>
              <a:t>biến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cố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đầy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đủ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715000"/>
            <a:ext cx="367119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err="1">
                <a:latin typeface="Palatino Linotype" pitchFamily="18" charset="0"/>
              </a:rPr>
              <a:t>Hệ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gồm</a:t>
            </a:r>
            <a:r>
              <a:rPr lang="en-US" sz="2400" b="1" dirty="0">
                <a:latin typeface="Palatino Linotype" pitchFamily="18" charset="0"/>
              </a:rPr>
              <a:t> 2 </a:t>
            </a:r>
            <a:r>
              <a:rPr lang="en-US" sz="2400" b="1" dirty="0" err="1">
                <a:latin typeface="Palatino Linotype" pitchFamily="18" charset="0"/>
              </a:rPr>
              <a:t>biến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cố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đầy</a:t>
            </a:r>
            <a:r>
              <a:rPr lang="en-US" sz="2400" b="1" dirty="0">
                <a:latin typeface="Palatino Linotype" pitchFamily="18" charset="0"/>
              </a:rPr>
              <a:t> </a:t>
            </a:r>
            <a:r>
              <a:rPr lang="en-US" sz="2400" b="1" dirty="0" err="1">
                <a:latin typeface="Palatino Linotype" pitchFamily="18" charset="0"/>
              </a:rPr>
              <a:t>đủ</a:t>
            </a:r>
            <a:r>
              <a:rPr lang="en-US" sz="2400" b="1" dirty="0">
                <a:latin typeface="Palatino Linotype" pitchFamily="18" charset="0"/>
              </a:rPr>
              <a:t> </a:t>
            </a:r>
          </a:p>
        </p:txBody>
      </p:sp>
      <p:pic>
        <p:nvPicPr>
          <p:cNvPr id="105489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32099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9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31555"/>
            <a:ext cx="3429000" cy="230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5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599722"/>
              </p:ext>
            </p:extLst>
          </p:nvPr>
        </p:nvGraphicFramePr>
        <p:xfrm>
          <a:off x="2006074" y="1371600"/>
          <a:ext cx="5385326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672840" progId="Equation.DSMT4">
                  <p:embed/>
                </p:oleObj>
              </mc:Choice>
              <mc:Fallback>
                <p:oleObj name="Equation" r:id="rId4" imgW="2260440" imgH="672840" progId="Equation.DSMT4">
                  <p:embed/>
                  <p:pic>
                    <p:nvPicPr>
                      <p:cNvPr id="105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074" y="1371600"/>
                        <a:ext cx="5385326" cy="1685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Công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thức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xác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suất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đầy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đủ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 H</a:t>
            </a:r>
            <a:r>
              <a:rPr lang="en-US" sz="3200" baseline="-25000" dirty="0"/>
              <a:t>1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,…,</a:t>
            </a:r>
            <a:r>
              <a:rPr lang="en-US" sz="3200" dirty="0" err="1"/>
              <a:t>H</a:t>
            </a:r>
            <a:r>
              <a:rPr lang="en-US" sz="3200" baseline="-25000" dirty="0" err="1"/>
              <a:t>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.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endParaRPr lang="en-US" sz="3200" dirty="0"/>
          </a:p>
          <a:p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A </a:t>
            </a:r>
            <a:r>
              <a:rPr lang="en-US" sz="3200" dirty="0" err="1"/>
              <a:t>bị</a:t>
            </a:r>
            <a:r>
              <a:rPr lang="en-US" sz="3200" dirty="0"/>
              <a:t> </a:t>
            </a:r>
            <a:r>
              <a:rPr lang="en-US" sz="3200" dirty="0" err="1"/>
              <a:t>phụ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endParaRPr lang="en-US" sz="3200" dirty="0"/>
          </a:p>
          <a:p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60215"/>
              </p:ext>
            </p:extLst>
          </p:nvPr>
        </p:nvGraphicFramePr>
        <p:xfrm>
          <a:off x="2209800" y="4114800"/>
          <a:ext cx="556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622080" progId="Equation.DSMT4">
                  <p:embed/>
                </p:oleObj>
              </mc:Choice>
              <mc:Fallback>
                <p:oleObj name="Equation" r:id="rId2" imgW="2476440" imgH="62208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5562600" cy="152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sự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kiện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427174" cy="4969708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l-GR" dirty="0">
                <a:cs typeface="Times New Roman"/>
              </a:rPr>
              <a:t>Ω</a:t>
            </a:r>
            <a:r>
              <a:rPr lang="en-US" dirty="0"/>
              <a:t>.</a:t>
            </a:r>
          </a:p>
          <a:p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in </a:t>
            </a:r>
            <a:r>
              <a:rPr lang="en-US" dirty="0" err="1"/>
              <a:t>hoa</a:t>
            </a:r>
            <a:r>
              <a:rPr lang="en-US" dirty="0"/>
              <a:t> A, B, C,…, A</a:t>
            </a:r>
            <a:r>
              <a:rPr lang="en-US" sz="2800" baseline="-25000" dirty="0"/>
              <a:t>1</a:t>
            </a:r>
            <a:r>
              <a:rPr lang="en-US" dirty="0"/>
              <a:t>, A</a:t>
            </a:r>
            <a:r>
              <a:rPr lang="en-US" sz="2800" baseline="-25000" dirty="0"/>
              <a:t>2</a:t>
            </a:r>
            <a:r>
              <a:rPr lang="en-US" dirty="0"/>
              <a:t>,…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l-GR" dirty="0">
                <a:latin typeface="Times New Roman"/>
                <a:cs typeface="Times New Roman"/>
              </a:rPr>
              <a:t>Ω</a:t>
            </a:r>
            <a:r>
              <a:rPr lang="en-US" baseline="-25000" dirty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hay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hợp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bcsc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chứa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T: </a:t>
            </a:r>
            <a:r>
              <a:rPr lang="en-US" dirty="0" err="1"/>
              <a:t>tung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baseline="-25000" dirty="0"/>
          </a:p>
          <a:p>
            <a:pPr lvl="1"/>
            <a:r>
              <a:rPr lang="en-US" dirty="0"/>
              <a:t>B: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: </a:t>
            </a:r>
            <a:r>
              <a:rPr lang="el-GR" dirty="0">
                <a:cs typeface="Times New Roman"/>
              </a:rPr>
              <a:t>Ω</a:t>
            </a:r>
            <a:r>
              <a:rPr lang="en-US" baseline="-25000" dirty="0">
                <a:cs typeface="Times New Roman"/>
              </a:rPr>
              <a:t>B</a:t>
            </a:r>
            <a:r>
              <a:rPr lang="en-US" dirty="0">
                <a:cs typeface="Times New Roman"/>
              </a:rPr>
              <a:t>={2, 4, 6}</a:t>
            </a:r>
          </a:p>
          <a:p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17526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Lấ</a:t>
            </a:r>
            <a:r>
              <a:rPr lang="en-US" sz="3200" dirty="0" err="1"/>
              <a:t>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1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458200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Lấ</a:t>
            </a:r>
            <a:r>
              <a:rPr lang="en-US" sz="3200" dirty="0" err="1"/>
              <a:t>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hộp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2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1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18382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  <p:extLst>
      <p:ext uri="{BB962C8B-B14F-4D97-AF65-F5344CB8AC3E}">
        <p14:creationId xmlns:p14="http://schemas.microsoft.com/office/powerpoint/2010/main" val="38065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03374" cy="609600"/>
          </a:xfrm>
        </p:spPr>
        <p:txBody>
          <a:bodyPr/>
          <a:lstStyle/>
          <a:p>
            <a:r>
              <a:rPr lang="en-US" b="1" dirty="0" err="1"/>
              <a:t>Chú</a:t>
            </a:r>
            <a:r>
              <a:rPr lang="en-US" b="1" dirty="0"/>
              <a:t> </a:t>
            </a:r>
            <a:r>
              <a:rPr lang="en-US" b="1" dirty="0" err="1"/>
              <a:t>ý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</p:spPr>
        <p:txBody>
          <a:bodyPr>
            <a:norm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: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.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ty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3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B1, B2, B3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30%; 45% </a:t>
            </a:r>
            <a:r>
              <a:rPr lang="en-US" sz="3200" dirty="0" err="1"/>
              <a:t>và</a:t>
            </a:r>
            <a:r>
              <a:rPr lang="en-US" sz="3200" dirty="0"/>
              <a:t> 25%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ty</a:t>
            </a:r>
            <a:r>
              <a:rPr lang="en-US" sz="3200" dirty="0"/>
              <a:t>. Theo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2%; 3% </a:t>
            </a:r>
            <a:r>
              <a:rPr lang="en-US" sz="3200" dirty="0" err="1"/>
              <a:t>và</a:t>
            </a:r>
            <a:r>
              <a:rPr lang="en-US" sz="3200" dirty="0"/>
              <a:t> 1%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kém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1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kém</a:t>
            </a:r>
            <a:r>
              <a:rPr lang="en-US" sz="3200" dirty="0"/>
              <a:t> </a:t>
            </a:r>
            <a:r>
              <a:rPr lang="en-US" sz="3200" dirty="0" err="1"/>
              <a:t>chất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nhiêu</a:t>
            </a:r>
            <a:r>
              <a:rPr lang="en-US" sz="3200" dirty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Giả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sp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sp </a:t>
            </a:r>
            <a:r>
              <a:rPr lang="en-US" sz="3200" dirty="0" err="1"/>
              <a:t>tốt</a:t>
            </a:r>
            <a:r>
              <a:rPr lang="en-US" sz="3200" dirty="0"/>
              <a:t>.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sp </a:t>
            </a:r>
            <a:r>
              <a:rPr lang="en-US" sz="3200" dirty="0" err="1"/>
              <a:t>này</a:t>
            </a:r>
            <a:r>
              <a:rPr lang="en-US" sz="3200" dirty="0"/>
              <a:t> do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sx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419599"/>
          </a:xfrm>
        </p:spPr>
        <p:txBody>
          <a:bodyPr>
            <a:noAutofit/>
          </a:bodyPr>
          <a:lstStyle/>
          <a:p>
            <a:pPr marL="274320" lvl="0" indent="-27432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None/>
              <a:defRPr/>
            </a:pPr>
            <a:r>
              <a:rPr lang="en-US" sz="3200" b="1" dirty="0">
                <a:latin typeface="+mj-lt"/>
                <a:cs typeface="Times New Roman" pitchFamily="18" charset="0"/>
              </a:rPr>
              <a:t>	</a:t>
            </a:r>
            <a:r>
              <a:rPr lang="en-US" sz="3200" dirty="0" err="1">
                <a:latin typeface="+mj-lt"/>
                <a:cs typeface="Times New Roman" pitchFamily="18" charset="0"/>
              </a:rPr>
              <a:t>Có</a:t>
            </a:r>
            <a:r>
              <a:rPr lang="en-US" sz="3200" dirty="0">
                <a:latin typeface="+mj-lt"/>
                <a:cs typeface="Times New Roman" pitchFamily="18" charset="0"/>
              </a:rPr>
              <a:t> 2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 </a:t>
            </a:r>
            <a:r>
              <a:rPr lang="en-US" sz="3200" dirty="0" err="1">
                <a:latin typeface="+mj-lt"/>
                <a:cs typeface="Times New Roman" pitchFamily="18" charset="0"/>
              </a:rPr>
              <a:t>và</a:t>
            </a:r>
            <a:r>
              <a:rPr lang="en-US" sz="3200" dirty="0">
                <a:latin typeface="+mj-lt"/>
                <a:cs typeface="Times New Roman" pitchFamily="18" charset="0"/>
              </a:rPr>
              <a:t> 8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II. </a:t>
            </a:r>
            <a:r>
              <a:rPr lang="en-US" sz="3200" dirty="0" err="1">
                <a:latin typeface="+mj-lt"/>
                <a:cs typeface="Times New Roman" pitchFamily="18" charset="0"/>
              </a:rPr>
              <a:t>Xác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suất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bắn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trúng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đích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của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 </a:t>
            </a:r>
            <a:r>
              <a:rPr lang="en-US" sz="3200" dirty="0" err="1">
                <a:latin typeface="+mj-lt"/>
                <a:cs typeface="Times New Roman" pitchFamily="18" charset="0"/>
              </a:rPr>
              <a:t>là</a:t>
            </a:r>
            <a:r>
              <a:rPr lang="en-US" sz="3200" dirty="0">
                <a:latin typeface="+mj-lt"/>
                <a:cs typeface="Times New Roman" pitchFamily="18" charset="0"/>
              </a:rPr>
              <a:t> 90% </a:t>
            </a:r>
            <a:r>
              <a:rPr lang="en-US" sz="3200" dirty="0" err="1">
                <a:latin typeface="+mj-lt"/>
                <a:cs typeface="Times New Roman" pitchFamily="18" charset="0"/>
              </a:rPr>
              <a:t>và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của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xạ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thủ</a:t>
            </a:r>
            <a:r>
              <a:rPr lang="en-US" sz="3200" dirty="0">
                <a:latin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+mj-lt"/>
                <a:cs typeface="Times New Roman" pitchFamily="18" charset="0"/>
              </a:rPr>
              <a:t>loại</a:t>
            </a:r>
            <a:r>
              <a:rPr lang="en-US" sz="3200" dirty="0">
                <a:latin typeface="+mj-lt"/>
                <a:cs typeface="Times New Roman" pitchFamily="18" charset="0"/>
              </a:rPr>
              <a:t> II </a:t>
            </a:r>
            <a:r>
              <a:rPr lang="en-US" sz="3200" dirty="0" err="1">
                <a:latin typeface="+mj-lt"/>
                <a:cs typeface="Times New Roman" pitchFamily="18" charset="0"/>
              </a:rPr>
              <a:t>là</a:t>
            </a:r>
            <a:r>
              <a:rPr lang="en-US" sz="3200" dirty="0">
                <a:latin typeface="+mj-lt"/>
                <a:cs typeface="Times New Roman" pitchFamily="18" charset="0"/>
              </a:rPr>
              <a:t> 80%.</a:t>
            </a:r>
          </a:p>
          <a:p>
            <a:pPr marL="457200" lvl="0" indent="-4572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ngẫu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đó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bắn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Tính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suất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đích</a:t>
            </a:r>
            <a:r>
              <a:rPr lang="en-US" sz="3200" dirty="0">
                <a:latin typeface="+mj-lt"/>
              </a:rPr>
              <a:t>.</a:t>
            </a:r>
          </a:p>
          <a:p>
            <a:pPr marL="457200" lvl="0" indent="-457200" algn="just" fontAlgn="auto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lphaLcParenR"/>
              <a:defRPr/>
            </a:pPr>
            <a:r>
              <a:rPr lang="en-US" sz="3200" dirty="0" err="1">
                <a:latin typeface="+mj-lt"/>
              </a:rPr>
              <a:t>Lấy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ngẫu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nhiên</a:t>
            </a:r>
            <a:r>
              <a:rPr lang="en-US" sz="3200" dirty="0">
                <a:latin typeface="+mj-lt"/>
              </a:rPr>
              <a:t> 2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mỗi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xạ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thủ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bắn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một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đạn</a:t>
            </a:r>
            <a:r>
              <a:rPr lang="en-US" sz="3200" dirty="0">
                <a:latin typeface="+mj-lt"/>
              </a:rPr>
              <a:t>. </a:t>
            </a:r>
            <a:r>
              <a:rPr lang="en-US" sz="3200" dirty="0" err="1">
                <a:latin typeface="+mj-lt"/>
              </a:rPr>
              <a:t>Xác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suất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cả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viên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đều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trúng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là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bao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nhiêu</a:t>
            </a:r>
            <a:r>
              <a:rPr lang="en-US" sz="3200" dirty="0">
                <a:latin typeface="+mj-lt"/>
              </a:rPr>
              <a:t>?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11430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658810"/>
          </a:xfrm>
        </p:spPr>
        <p:txBody>
          <a:bodyPr/>
          <a:lstStyle/>
          <a:p>
            <a:r>
              <a:rPr lang="en-US" dirty="0"/>
              <a:t>Cho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P(A)&gt;0.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80586"/>
              </p:ext>
            </p:extLst>
          </p:nvPr>
        </p:nvGraphicFramePr>
        <p:xfrm>
          <a:off x="2590800" y="3276600"/>
          <a:ext cx="4830763" cy="195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977760" progId="Equation.DSMT4">
                  <p:embed/>
                </p:oleObj>
              </mc:Choice>
              <mc:Fallback>
                <p:oleObj name="Equation" r:id="rId2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830763" cy="19579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74774" cy="609600"/>
          </a:xfrm>
        </p:spPr>
        <p:txBody>
          <a:bodyPr/>
          <a:lstStyle/>
          <a:p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Bayes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439298" name="Object 2"/>
          <p:cNvGraphicFramePr>
            <a:graphicFrameLocks noChangeAspect="1"/>
          </p:cNvGraphicFramePr>
          <p:nvPr/>
        </p:nvGraphicFramePr>
        <p:xfrm>
          <a:off x="2971800" y="3352800"/>
          <a:ext cx="507601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977760" progId="Equation.DSMT4">
                  <p:embed/>
                </p:oleObj>
              </mc:Choice>
              <mc:Fallback>
                <p:oleObj name="Equation" r:id="rId2" imgW="2857320" imgH="977760" progId="Equation.DSMT4">
                  <p:embed/>
                  <p:pic>
                    <p:nvPicPr>
                      <p:cNvPr id="439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52800"/>
                        <a:ext cx="5076010" cy="205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143000"/>
            <a:ext cx="2590800" cy="315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4724400" y="2971800"/>
            <a:ext cx="33528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191000"/>
            <a:ext cx="3429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1827" name="Object 2"/>
          <p:cNvGraphicFramePr>
            <a:graphicFrameLocks noChangeAspect="1"/>
          </p:cNvGraphicFramePr>
          <p:nvPr/>
        </p:nvGraphicFramePr>
        <p:xfrm>
          <a:off x="7434263" y="1295400"/>
          <a:ext cx="15557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342720" progId="Equation.DSMT4">
                  <p:embed/>
                </p:oleObj>
              </mc:Choice>
              <mc:Fallback>
                <p:oleObj name="Equation" r:id="rId5" imgW="876240" imgH="342720" progId="Equation.DSMT4">
                  <p:embed/>
                  <p:pic>
                    <p:nvPicPr>
                      <p:cNvPr id="461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1295400"/>
                        <a:ext cx="1555750" cy="72231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2"/>
          <p:cNvGraphicFramePr>
            <a:graphicFrameLocks noChangeAspect="1"/>
          </p:cNvGraphicFramePr>
          <p:nvPr/>
        </p:nvGraphicFramePr>
        <p:xfrm>
          <a:off x="2620963" y="5562600"/>
          <a:ext cx="971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342720" progId="Equation.DSMT4">
                  <p:embed/>
                </p:oleObj>
              </mc:Choice>
              <mc:Fallback>
                <p:oleObj name="Equation" r:id="rId7" imgW="545760" imgH="342720" progId="Equation.DSMT4">
                  <p:embed/>
                  <p:pic>
                    <p:nvPicPr>
                      <p:cNvPr id="4618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562600"/>
                        <a:ext cx="971550" cy="722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 rot="18904164">
            <a:off x="6579920" y="2375507"/>
            <a:ext cx="1415933" cy="20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61161">
            <a:off x="3555220" y="5601261"/>
            <a:ext cx="1662982" cy="11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458200" cy="19050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sp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18382"/>
            <a:ext cx="2514600" cy="1077218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6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4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266182"/>
            <a:ext cx="281940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15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905000"/>
            <a:ext cx="2743200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10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  <a:p>
            <a:r>
              <a:rPr lang="en-US" sz="3200" dirty="0"/>
              <a:t>5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1430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24925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1197114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HỘP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74774" cy="49697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Bayes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1600200" y="1447800"/>
          <a:ext cx="61817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711000" progId="Equation.DSMT4">
                  <p:embed/>
                </p:oleObj>
              </mc:Choice>
              <mc:Fallback>
                <p:oleObj name="Equation" r:id="rId2" imgW="3479760" imgH="711000" progId="Equation.DSMT4">
                  <p:embed/>
                  <p:pic>
                    <p:nvPicPr>
                      <p:cNvPr id="463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6181725" cy="1495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6096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200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34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96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thể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/>
            <a:r>
              <a:rPr lang="en-US" sz="2800" dirty="0"/>
              <a:t>70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: “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lvl="1">
              <a:buNone/>
            </a:pPr>
            <a:r>
              <a:rPr lang="en-US" sz="2800" dirty="0" err="1"/>
              <a:t>Kinh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40%; 20% </a:t>
            </a:r>
            <a:r>
              <a:rPr lang="en-US" sz="2800" dirty="0" err="1"/>
              <a:t>và</a:t>
            </a:r>
            <a:r>
              <a:rPr lang="en-US" sz="2800" dirty="0"/>
              <a:t> 1%.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(</a:t>
            </a:r>
            <a:r>
              <a:rPr lang="en-US" sz="2800" dirty="0" err="1"/>
              <a:t>tỷ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)</a:t>
            </a:r>
          </a:p>
          <a:p>
            <a:pPr marL="811212" lvl="1" indent="-514350">
              <a:buFont typeface="+mj-lt"/>
              <a:buAutoNum type="alphaLcParenR"/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“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mua</a:t>
            </a:r>
            <a:r>
              <a:rPr lang="en-US" sz="2800" dirty="0"/>
              <a:t>”</a:t>
            </a:r>
          </a:p>
          <a:p>
            <a:pPr marL="811212" lvl="1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sự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kiện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65881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(event),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A, B, C …,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tập</a:t>
            </a:r>
            <a:r>
              <a:rPr lang="en-US" b="1" dirty="0"/>
              <a:t> con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l-GR" b="1" dirty="0">
                <a:cs typeface="Times New Roman"/>
              </a:rPr>
              <a:t>Ω</a:t>
            </a:r>
            <a:r>
              <a:rPr lang="en-US" dirty="0">
                <a:cs typeface="Times New Roman"/>
              </a:rPr>
              <a:t>.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cs typeface="Times New Roman"/>
              </a:rPr>
              <a:t>Chú</a:t>
            </a:r>
            <a:r>
              <a:rPr lang="en-US" dirty="0">
                <a:solidFill>
                  <a:srgbClr val="FF0000"/>
                </a:solidFill>
                <a:cs typeface="Times New Roman"/>
              </a:rPr>
              <a:t> ý:</a:t>
            </a:r>
            <a:r>
              <a:rPr lang="en-US" dirty="0">
                <a:cs typeface="Times New Roman"/>
              </a:rPr>
              <a:t> </a:t>
            </a:r>
          </a:p>
          <a:p>
            <a:r>
              <a:rPr lang="en-US" dirty="0" err="1">
                <a:cs typeface="Times New Roman"/>
              </a:rPr>
              <a:t>Mỗi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bc</a:t>
            </a:r>
            <a:r>
              <a:rPr lang="en-US" dirty="0">
                <a:cs typeface="Times New Roman"/>
              </a:rPr>
              <a:t> A </a:t>
            </a:r>
            <a:r>
              <a:rPr lang="en-US" dirty="0" err="1">
                <a:cs typeface="Times New Roman"/>
              </a:rPr>
              <a:t>tương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ứng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với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và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chỉ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một</a:t>
            </a:r>
            <a:r>
              <a:rPr lang="en-US" dirty="0">
                <a:cs typeface="Times New Roman"/>
              </a:rPr>
              <a:t> </a:t>
            </a:r>
            <a:r>
              <a:rPr lang="en-US" dirty="0" err="1">
                <a:cs typeface="Times New Roman"/>
              </a:rPr>
              <a:t>tập</a:t>
            </a:r>
            <a:r>
              <a:rPr lang="en-US" dirty="0">
                <a:cs typeface="Times New Roman"/>
              </a:rPr>
              <a:t> con </a:t>
            </a:r>
            <a:r>
              <a:rPr lang="el-GR" dirty="0">
                <a:cs typeface="Times New Roman"/>
              </a:rPr>
              <a:t>Ω</a:t>
            </a:r>
            <a:r>
              <a:rPr lang="en-US" baseline="-25000" dirty="0">
                <a:cs typeface="Times New Roman"/>
              </a:rPr>
              <a:t>A </a:t>
            </a:r>
            <a:r>
              <a:rPr lang="en-US" dirty="0">
                <a:cs typeface="Times New Roman"/>
                <a:sym typeface="Symbol"/>
              </a:rPr>
              <a:t></a:t>
            </a:r>
            <a:r>
              <a:rPr lang="el-GR" dirty="0">
                <a:cs typeface="Times New Roman"/>
                <a:sym typeface="Symbol"/>
              </a:rPr>
              <a:t>Ω</a:t>
            </a:r>
            <a:r>
              <a:rPr lang="en-US" dirty="0">
                <a:cs typeface="Times New Roman"/>
                <a:sym typeface="Symbol"/>
              </a:rPr>
              <a:t>.</a:t>
            </a:r>
          </a:p>
          <a:p>
            <a:r>
              <a:rPr lang="en-US" dirty="0" err="1">
                <a:cs typeface="Times New Roman"/>
                <a:sym typeface="Symbol"/>
              </a:rPr>
              <a:t>Mỗi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biến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cố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sơ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cấp</a:t>
            </a:r>
            <a:r>
              <a:rPr lang="en-US" dirty="0">
                <a:cs typeface="Times New Roman"/>
                <a:sym typeface="Symbol"/>
              </a:rPr>
              <a:t> w </a:t>
            </a:r>
            <a:r>
              <a:rPr lang="en-US" dirty="0" err="1">
                <a:cs typeface="Times New Roman"/>
                <a:sym typeface="Symbol"/>
              </a:rPr>
              <a:t>cũng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là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một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biến</a:t>
            </a:r>
            <a:r>
              <a:rPr lang="en-US" dirty="0">
                <a:cs typeface="Times New Roman"/>
                <a:sym typeface="Symbol"/>
              </a:rPr>
              <a:t> </a:t>
            </a:r>
            <a:r>
              <a:rPr lang="en-US" dirty="0" err="1">
                <a:cs typeface="Times New Roman"/>
                <a:sym typeface="Symbol"/>
              </a:rPr>
              <a:t>cố</a:t>
            </a:r>
            <a:r>
              <a:rPr lang="en-US" dirty="0">
                <a:cs typeface="Times New Roman"/>
                <a:sym typeface="Symbol"/>
              </a:rPr>
              <a:t>.</a:t>
            </a:r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3EE4AB56-FE9B-447F-A50C-6ADDE02578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74774" cy="685800"/>
          </a:xfrm>
        </p:spPr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03374" cy="5122108"/>
          </a:xfrm>
        </p:spPr>
        <p:txBody>
          <a:bodyPr>
            <a:normAutofit/>
          </a:bodyPr>
          <a:lstStyle/>
          <a:p>
            <a:r>
              <a:rPr lang="en-US" dirty="0"/>
              <a:t>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A, B, C. Theo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A, B, C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30%; 50%; 20%.</a:t>
            </a:r>
          </a:p>
          <a:p>
            <a:pPr marL="811212" lvl="1" indent="-514350">
              <a:buAutoNum type="alphaLcParenR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10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3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B.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?</a:t>
            </a:r>
          </a:p>
          <a:p>
            <a:pPr marL="296862" lvl="1" indent="0">
              <a:buNone/>
            </a:pPr>
            <a:r>
              <a:rPr lang="en-US" dirty="0"/>
              <a:t>b)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3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9" y="437147"/>
            <a:ext cx="8229600" cy="1143000"/>
          </a:xfrm>
        </p:spPr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3340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3200" dirty="0" err="1"/>
              <a:t>Có</a:t>
            </a:r>
            <a:r>
              <a:rPr lang="en-US" sz="3200" dirty="0"/>
              <a:t> 4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.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5 </a:t>
            </a:r>
            <a:r>
              <a:rPr lang="en-US" sz="3200" dirty="0" err="1"/>
              <a:t>người</a:t>
            </a:r>
            <a:r>
              <a:rPr lang="en-US" sz="3200" dirty="0"/>
              <a:t>;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7 </a:t>
            </a:r>
            <a:r>
              <a:rPr lang="en-US" sz="3200" dirty="0" err="1"/>
              <a:t>người</a:t>
            </a:r>
            <a:r>
              <a:rPr lang="en-US" sz="3200" dirty="0"/>
              <a:t>;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4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tư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người</a:t>
            </a:r>
            <a:r>
              <a:rPr lang="en-US" sz="3200" dirty="0"/>
              <a:t>.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 </a:t>
            </a:r>
            <a:r>
              <a:rPr lang="en-US" sz="3200" dirty="0" err="1"/>
              <a:t>trúng</a:t>
            </a:r>
            <a:r>
              <a:rPr lang="en-US" sz="3200" dirty="0"/>
              <a:t> </a:t>
            </a:r>
            <a:r>
              <a:rPr lang="en-US" sz="3200" dirty="0" err="1"/>
              <a:t>đích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, </a:t>
            </a:r>
            <a:r>
              <a:rPr lang="en-US" sz="3200" dirty="0" err="1"/>
              <a:t>hai</a:t>
            </a:r>
            <a:r>
              <a:rPr lang="en-US" sz="3200" dirty="0"/>
              <a:t>,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tư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: 0,8; 0,7; 0,6 </a:t>
            </a:r>
            <a:r>
              <a:rPr lang="en-US" sz="3200" dirty="0" err="1"/>
              <a:t>và</a:t>
            </a:r>
            <a:r>
              <a:rPr lang="en-US" sz="3200" dirty="0"/>
              <a:t> 0,5.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rằng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bắn</a:t>
            </a:r>
            <a:r>
              <a:rPr lang="en-US" sz="3200" dirty="0"/>
              <a:t> </a:t>
            </a:r>
            <a:r>
              <a:rPr lang="en-US" sz="3200" dirty="0" err="1"/>
              <a:t>trượt</a:t>
            </a:r>
            <a:r>
              <a:rPr lang="en-US" sz="3200" dirty="0"/>
              <a:t>. </a:t>
            </a:r>
            <a:r>
              <a:rPr lang="en-US" sz="3200" dirty="0" err="1"/>
              <a:t>Hãy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xem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thủ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ở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1, 2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tương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12 </a:t>
            </a:r>
            <a:r>
              <a:rPr lang="en-US" sz="3200" dirty="0" err="1"/>
              <a:t>và</a:t>
            </a:r>
            <a:r>
              <a:rPr lang="en-US" sz="3200" dirty="0"/>
              <a:t> 8.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2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1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2.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 </a:t>
            </a:r>
            <a:r>
              <a:rPr lang="en-US" sz="3200" dirty="0" err="1"/>
              <a:t>ta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:</a:t>
            </a:r>
          </a:p>
          <a:p>
            <a:pPr lvl="0" algn="just">
              <a:buNone/>
            </a:pPr>
            <a:r>
              <a:rPr lang="en-US" sz="3200" dirty="0"/>
              <a:t>a)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2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4.</a:t>
            </a:r>
          </a:p>
          <a:p>
            <a:pPr algn="just">
              <a:buNone/>
            </a:pPr>
            <a:r>
              <a:rPr lang="en-US" sz="3200" dirty="0"/>
              <a:t>b) </a:t>
            </a:r>
            <a:r>
              <a:rPr lang="en-US" sz="3200" dirty="0" err="1"/>
              <a:t>Cả</a:t>
            </a:r>
            <a:r>
              <a:rPr lang="en-US" sz="3200" dirty="0"/>
              <a:t> 3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2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máy</a:t>
            </a:r>
            <a:r>
              <a:rPr lang="en-US" dirty="0"/>
              <a:t> 1,2,3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p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1 </a:t>
            </a:r>
            <a:r>
              <a:rPr lang="en-US" dirty="0" err="1"/>
              <a:t>có</a:t>
            </a:r>
            <a:r>
              <a:rPr lang="en-US" dirty="0"/>
              <a:t> : 30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70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2 </a:t>
            </a:r>
            <a:r>
              <a:rPr lang="en-US" dirty="0" err="1"/>
              <a:t>có</a:t>
            </a:r>
            <a:r>
              <a:rPr lang="en-US" dirty="0"/>
              <a:t> : 70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50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3 </a:t>
            </a:r>
            <a:r>
              <a:rPr lang="en-US" dirty="0" err="1"/>
              <a:t>có</a:t>
            </a:r>
            <a:r>
              <a:rPr lang="en-US" dirty="0"/>
              <a:t> : 90 </a:t>
            </a:r>
            <a:r>
              <a:rPr lang="en-US" dirty="0" err="1"/>
              <a:t>loại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60 </a:t>
            </a:r>
            <a:r>
              <a:rPr lang="en-US" dirty="0" err="1"/>
              <a:t>loại</a:t>
            </a:r>
            <a:r>
              <a:rPr lang="en-US" dirty="0"/>
              <a:t> B.</a:t>
            </a:r>
          </a:p>
          <a:p>
            <a:pPr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</a:t>
            </a:r>
          </a:p>
          <a:p>
            <a:pPr lvl="0">
              <a:buNone/>
            </a:pPr>
            <a:r>
              <a:rPr lang="en-US" dirty="0"/>
              <a:t>a)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  <a:p>
            <a:pPr lvl="0">
              <a:buNone/>
            </a:pPr>
            <a:r>
              <a:rPr lang="en-US" dirty="0"/>
              <a:t>b)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3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Bài</a:t>
            </a:r>
            <a:r>
              <a:rPr lang="en-US" b="1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74774" cy="4893508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lô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20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2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lượt</a:t>
            </a:r>
            <a:r>
              <a:rPr lang="en-US" sz="3200" dirty="0"/>
              <a:t> 2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(</a:t>
            </a: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).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đều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phế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.</a:t>
            </a:r>
          </a:p>
          <a:p>
            <a:pPr lvl="1"/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1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  <a:p>
            <a:pPr lvl="1"/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2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934"/>
                </a:solidFill>
              </a:rPr>
              <a:t>Biến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cố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đặc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biệt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65881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không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thể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giờ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T.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chứa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. </a:t>
            </a:r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: </a:t>
            </a:r>
            <a:r>
              <a:rPr lang="el-GR" sz="3200" dirty="0">
                <a:latin typeface="Times New Roman"/>
                <a:cs typeface="Times New Roman"/>
              </a:rPr>
              <a:t>ϕ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Bc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chắc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chắn</a:t>
            </a:r>
            <a:r>
              <a:rPr lang="en-US" sz="3200" dirty="0"/>
              <a:t>: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bc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dirty="0" err="1"/>
              <a:t>xảy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T.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chứa</a:t>
            </a:r>
            <a:r>
              <a:rPr lang="en-US" sz="3200" dirty="0"/>
              <a:t>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bcsc</a:t>
            </a:r>
            <a:r>
              <a:rPr lang="en-US" sz="3200" dirty="0"/>
              <a:t>. </a:t>
            </a:r>
            <a:r>
              <a:rPr lang="en-US" sz="3200" dirty="0" err="1"/>
              <a:t>Kí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: </a:t>
            </a:r>
            <a:r>
              <a:rPr lang="el-GR" sz="3200" dirty="0">
                <a:latin typeface="Times New Roman"/>
                <a:cs typeface="Times New Roman"/>
              </a:rPr>
              <a:t>Ω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/>
          </a:p>
          <a:p>
            <a:pPr>
              <a:buFont typeface="Wingdings" pitchFamily="2" charset="2"/>
              <a:buChar char="Ø"/>
            </a:pPr>
            <a:r>
              <a:rPr lang="en-US" sz="3200" i="1" dirty="0" err="1"/>
              <a:t>Yêu</a:t>
            </a:r>
            <a:r>
              <a:rPr lang="en-US" sz="3200" i="1" dirty="0"/>
              <a:t> </a:t>
            </a:r>
            <a:r>
              <a:rPr lang="en-US" sz="3200" i="1" dirty="0" err="1"/>
              <a:t>cầu</a:t>
            </a:r>
            <a:r>
              <a:rPr lang="en-US" sz="3200" dirty="0"/>
              <a:t>: Cho 2 </a:t>
            </a: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chắc</a:t>
            </a:r>
            <a:r>
              <a:rPr lang="en-US" sz="3200" dirty="0"/>
              <a:t> </a:t>
            </a:r>
            <a:r>
              <a:rPr lang="en-US" sz="3200" dirty="0" err="1"/>
              <a:t>chắn</a:t>
            </a:r>
            <a:r>
              <a:rPr lang="en-US" sz="3200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Kéo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theo</a:t>
            </a:r>
            <a:endParaRPr lang="en-US" b="1" dirty="0">
              <a:solidFill>
                <a:srgbClr val="292934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kéo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theo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A</a:t>
            </a:r>
            <a:r>
              <a:rPr lang="en-US" dirty="0">
                <a:sym typeface="Symbol"/>
              </a:rPr>
              <a:t>B, 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346113" name="Object 1"/>
          <p:cNvGraphicFramePr>
            <a:graphicFrameLocks noChangeAspect="1"/>
          </p:cNvGraphicFramePr>
          <p:nvPr/>
        </p:nvGraphicFramePr>
        <p:xfrm>
          <a:off x="3276600" y="2667000"/>
          <a:ext cx="24501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30120" progId="Equation.DSMT4">
                  <p:embed/>
                </p:oleObj>
              </mc:Choice>
              <mc:Fallback>
                <p:oleObj name="Equation" r:id="rId2" imgW="965160" imgH="330120" progId="Equation.DSMT4">
                  <p:embed/>
                  <p:pic>
                    <p:nvPicPr>
                      <p:cNvPr id="34611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450123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971800" y="3886200"/>
            <a:ext cx="3124200" cy="2057400"/>
            <a:chOff x="2971800" y="3886200"/>
            <a:chExt cx="3124200" cy="2057400"/>
          </a:xfrm>
        </p:grpSpPr>
        <p:grpSp>
          <p:nvGrpSpPr>
            <p:cNvPr id="6" name="Group 122"/>
            <p:cNvGrpSpPr>
              <a:grpSpLocks/>
            </p:cNvGrpSpPr>
            <p:nvPr/>
          </p:nvGrpSpPr>
          <p:grpSpPr bwMode="auto">
            <a:xfrm>
              <a:off x="2971800" y="3886200"/>
              <a:ext cx="3124200" cy="2057400"/>
              <a:chOff x="4789" y="5074"/>
              <a:chExt cx="2947" cy="2076"/>
            </a:xfrm>
          </p:grpSpPr>
          <p:sp>
            <p:nvSpPr>
              <p:cNvPr id="7" name="Rectangle 123"/>
              <p:cNvSpPr>
                <a:spLocks noChangeArrowheads="1"/>
              </p:cNvSpPr>
              <p:nvPr/>
            </p:nvSpPr>
            <p:spPr bwMode="auto">
              <a:xfrm>
                <a:off x="4789" y="5074"/>
                <a:ext cx="2947" cy="20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Oval 124"/>
              <p:cNvSpPr>
                <a:spLocks noChangeArrowheads="1"/>
              </p:cNvSpPr>
              <p:nvPr/>
            </p:nvSpPr>
            <p:spPr bwMode="auto">
              <a:xfrm>
                <a:off x="5007" y="5431"/>
                <a:ext cx="2055" cy="13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125"/>
              <p:cNvSpPr>
                <a:spLocks noChangeArrowheads="1"/>
              </p:cNvSpPr>
              <p:nvPr/>
            </p:nvSpPr>
            <p:spPr bwMode="auto">
              <a:xfrm>
                <a:off x="5443" y="5744"/>
                <a:ext cx="920" cy="87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346114" name="Object 2"/>
            <p:cNvGraphicFramePr>
              <a:graphicFrameLocks noChangeAspect="1"/>
            </p:cNvGraphicFramePr>
            <p:nvPr/>
          </p:nvGraphicFramePr>
          <p:xfrm>
            <a:off x="5486400" y="4038600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228600" progId="Equation.DSMT4">
                    <p:embed/>
                  </p:oleObj>
                </mc:Choice>
                <mc:Fallback>
                  <p:oleObj name="Equation" r:id="rId4" imgW="241200" imgH="228600" progId="Equation.DSMT4">
                    <p:embed/>
                    <p:pic>
                      <p:nvPicPr>
                        <p:cNvPr id="3461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4038600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5" name="Object 3"/>
            <p:cNvGraphicFramePr>
              <a:graphicFrameLocks noChangeAspect="1"/>
            </p:cNvGraphicFramePr>
            <p:nvPr/>
          </p:nvGraphicFramePr>
          <p:xfrm>
            <a:off x="5105400" y="4953000"/>
            <a:ext cx="20478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28600" progId="Equation.DSMT4">
                    <p:embed/>
                  </p:oleObj>
                </mc:Choice>
                <mc:Fallback>
                  <p:oleObj name="Equation" r:id="rId6" imgW="215640" imgH="228600" progId="Equation.DSMT4">
                    <p:embed/>
                    <p:pic>
                      <p:nvPicPr>
                        <p:cNvPr id="3461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953000"/>
                          <a:ext cx="204787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6116" name="Object 4"/>
            <p:cNvGraphicFramePr>
              <a:graphicFrameLocks noChangeAspect="1"/>
            </p:cNvGraphicFramePr>
            <p:nvPr/>
          </p:nvGraphicFramePr>
          <p:xfrm>
            <a:off x="3886200" y="4876800"/>
            <a:ext cx="2047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228600" progId="Equation.DSMT4">
                    <p:embed/>
                  </p:oleObj>
                </mc:Choice>
                <mc:Fallback>
                  <p:oleObj name="Equation" r:id="rId8" imgW="215640" imgH="228600" progId="Equation.DSMT4">
                    <p:embed/>
                    <p:pic>
                      <p:nvPicPr>
                        <p:cNvPr id="3461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4876800"/>
                          <a:ext cx="204788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934"/>
                </a:solidFill>
              </a:rPr>
              <a:t>Tương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đương</a:t>
            </a:r>
            <a:r>
              <a:rPr lang="en-US" b="1" dirty="0">
                <a:solidFill>
                  <a:srgbClr val="292934"/>
                </a:solidFill>
              </a:rPr>
              <a:t> (</a:t>
            </a:r>
            <a:r>
              <a:rPr lang="en-US" b="1" dirty="0" err="1">
                <a:solidFill>
                  <a:srgbClr val="292934"/>
                </a:solidFill>
              </a:rPr>
              <a:t>bằng</a:t>
            </a:r>
            <a:r>
              <a:rPr lang="en-US" b="1" dirty="0">
                <a:solidFill>
                  <a:srgbClr val="292934"/>
                </a:solidFill>
              </a:rPr>
              <a:t> </a:t>
            </a:r>
            <a:r>
              <a:rPr lang="en-US" b="1" dirty="0" err="1">
                <a:solidFill>
                  <a:srgbClr val="292934"/>
                </a:solidFill>
              </a:rPr>
              <a:t>nhau</a:t>
            </a:r>
            <a:r>
              <a:rPr lang="en-US" b="1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A </a:t>
            </a:r>
            <a:r>
              <a:rPr lang="en-US" dirty="0" err="1"/>
              <a:t>đgl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B </a:t>
            </a:r>
            <a:r>
              <a:rPr lang="en-US" dirty="0" err="1"/>
              <a:t>nếu</a:t>
            </a:r>
            <a:r>
              <a:rPr lang="en-US" dirty="0"/>
              <a:t> A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A=B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AB56-FE9B-447F-A50C-6ADDE025788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2514600" y="3048000"/>
          <a:ext cx="3543300" cy="145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736560" progId="Equation.DSMT4">
                  <p:embed/>
                </p:oleObj>
              </mc:Choice>
              <mc:Fallback>
                <p:oleObj name="Equation" r:id="rId2" imgW="1790640" imgH="736560" progId="Equation.DSMT4">
                  <p:embed/>
                  <p:pic>
                    <p:nvPicPr>
                      <p:cNvPr id="36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3543300" cy="145752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3521075" y="5202238"/>
          <a:ext cx="18335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330120" progId="Equation.DSMT4">
                  <p:embed/>
                </p:oleObj>
              </mc:Choice>
              <mc:Fallback>
                <p:oleObj name="Equation" r:id="rId4" imgW="927000" imgH="330120" progId="Equation.DSMT4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202238"/>
                        <a:ext cx="1833563" cy="652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3201</TotalTime>
  <Words>4777</Words>
  <Application>Microsoft Macintosh PowerPoint</Application>
  <PresentationFormat>On-screen Show (4:3)</PresentationFormat>
  <Paragraphs>532</Paragraphs>
  <Slides>64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SimSun</vt:lpstr>
      <vt:lpstr>Arabic Typesetting</vt:lpstr>
      <vt:lpstr>Arial</vt:lpstr>
      <vt:lpstr>Calibri</vt:lpstr>
      <vt:lpstr>Cambria</vt:lpstr>
      <vt:lpstr>Courier New</vt:lpstr>
      <vt:lpstr>Georgia</vt:lpstr>
      <vt:lpstr>Old English Text MT</vt:lpstr>
      <vt:lpstr>Palatino Linotype</vt:lpstr>
      <vt:lpstr>Symbol</vt:lpstr>
      <vt:lpstr>Times New Roman</vt:lpstr>
      <vt:lpstr>Wingdings</vt:lpstr>
      <vt:lpstr>Project planning overview presentation</vt:lpstr>
      <vt:lpstr>Equation</vt:lpstr>
      <vt:lpstr>Document</vt:lpstr>
      <vt:lpstr>Xác Suất</vt:lpstr>
      <vt:lpstr>Nội dung chính</vt:lpstr>
      <vt:lpstr>Phép thử ngẫu nhiên</vt:lpstr>
      <vt:lpstr>Biến cố sơ cấp – Không gian mẫu</vt:lpstr>
      <vt:lpstr>Biến cố (sự kiện)</vt:lpstr>
      <vt:lpstr>Biến cố (sự kiện)</vt:lpstr>
      <vt:lpstr>Biến cố đặc biệt</vt:lpstr>
      <vt:lpstr>Kéo theo</vt:lpstr>
      <vt:lpstr>Tương đương (bằng nhau)</vt:lpstr>
      <vt:lpstr>Biến cố đối</vt:lpstr>
      <vt:lpstr>Tổng (hợp) hai biến cố</vt:lpstr>
      <vt:lpstr>Tổng (hợp) các biến cố</vt:lpstr>
      <vt:lpstr>Tích (giao) hai biến cố</vt:lpstr>
      <vt:lpstr>Tích (giao) các biến cố</vt:lpstr>
      <vt:lpstr>Hai biến cố xung khắc</vt:lpstr>
      <vt:lpstr>Một số tính chất</vt:lpstr>
      <vt:lpstr>Ví dụ</vt:lpstr>
      <vt:lpstr>Bài tập (18:50-19:20) Nhắn vào ô chat ở dạng private cho GV khi hoàn thành</vt:lpstr>
      <vt:lpstr>Ví dụ</vt:lpstr>
      <vt:lpstr>XÁC SUẤT CỦA BC</vt:lpstr>
      <vt:lpstr>Các cách tính xác suất </vt:lpstr>
      <vt:lpstr>Quan điểm cá nhân</vt:lpstr>
      <vt:lpstr>Quan điểm tần suất</vt:lpstr>
      <vt:lpstr>Ví dụ</vt:lpstr>
      <vt:lpstr>Quan điểm cổ điển</vt:lpstr>
      <vt:lpstr>Ví dụ 1:</vt:lpstr>
      <vt:lpstr>Ví dụ 2:</vt:lpstr>
      <vt:lpstr>Tính chất xác suất</vt:lpstr>
      <vt:lpstr>Một vài công thức tính Xác Suất</vt:lpstr>
      <vt:lpstr>Công thức cộng</vt:lpstr>
      <vt:lpstr>Ví dụ 1</vt:lpstr>
      <vt:lpstr>Ví dụ 2</vt:lpstr>
      <vt:lpstr>Xác suất điều kiện</vt:lpstr>
      <vt:lpstr>Xác suất điều kiện</vt:lpstr>
      <vt:lpstr>Tính chất</vt:lpstr>
      <vt:lpstr>Ví dụ</vt:lpstr>
      <vt:lpstr>Ví dụ</vt:lpstr>
      <vt:lpstr>Công thức nhân</vt:lpstr>
      <vt:lpstr>Công thức nhân mở rộng</vt:lpstr>
      <vt:lpstr>Công thức nhân tổng quát</vt:lpstr>
      <vt:lpstr>Ví dụ 3</vt:lpstr>
      <vt:lpstr>Ví dụ 4</vt:lpstr>
      <vt:lpstr>Hai biến cố độc lập_1</vt:lpstr>
      <vt:lpstr>Hai biến cố độc lập_2</vt:lpstr>
      <vt:lpstr>Chú ý</vt:lpstr>
      <vt:lpstr>Bài tập tổng hợp</vt:lpstr>
      <vt:lpstr>Bài tập: Xác suất có điều kiện &amp; Công thức nhân</vt:lpstr>
      <vt:lpstr>Hệ biến cố đầy đủ</vt:lpstr>
      <vt:lpstr>Công thức xác suất đầy đủ</vt:lpstr>
      <vt:lpstr>Ví dụ 1</vt:lpstr>
      <vt:lpstr>Ví dụ 1</vt:lpstr>
      <vt:lpstr>Chú ý:</vt:lpstr>
      <vt:lpstr>Ví dụ 2</vt:lpstr>
      <vt:lpstr>Ví dụ 2</vt:lpstr>
      <vt:lpstr>Công thức Bayes</vt:lpstr>
      <vt:lpstr>Công thức Bayes</vt:lpstr>
      <vt:lpstr>Ví dụ 1</vt:lpstr>
      <vt:lpstr>Ví dụ 1</vt:lpstr>
      <vt:lpstr>Ví dụ 2</vt:lpstr>
      <vt:lpstr>Ví dụ 3</vt:lpstr>
      <vt:lpstr>Bài 1</vt:lpstr>
      <vt:lpstr>Bài 2</vt:lpstr>
      <vt:lpstr>Bài 3</vt:lpstr>
      <vt:lpstr>Bài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Tinh Nguyen Huu</cp:lastModifiedBy>
  <cp:revision>133</cp:revision>
  <dcterms:created xsi:type="dcterms:W3CDTF">2018-12-19T13:58:48Z</dcterms:created>
  <dcterms:modified xsi:type="dcterms:W3CDTF">2024-08-03T10:57:36Z</dcterms:modified>
</cp:coreProperties>
</file>