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embeddings/oleObject3.bin" ContentType="application/vnd.openxmlformats-officedocument.oleObject"/>
  <Override PartName="/ppt/notesSlides/notesSlide6.xml" ContentType="application/vnd.openxmlformats-officedocument.presentationml.notesSlide+xml"/>
  <Override PartName="/ppt/notesSlides/notesSlide7.xml" ContentType="application/vnd.openxmlformats-officedocument.presentationml.notesSlide+xml"/>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7.bin" ContentType="application/vnd.openxmlformats-officedocument.oleObject"/>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8.bin" ContentType="application/vnd.openxmlformats-officedocument.oleObject"/>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embeddings/oleObject9.bin" ContentType="application/vnd.openxmlformats-officedocument.oleObject"/>
  <Override PartName="/ppt/notesSlides/notesSlide21.xml" ContentType="application/vnd.openxmlformats-officedocument.presentationml.notesSlide+xml"/>
  <Override PartName="/ppt/embeddings/oleObject10.bin" ContentType="application/vnd.openxmlformats-officedocument.oleObject"/>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embeddings/oleObject11.bin" ContentType="application/vnd.openxmlformats-officedocument.oleObject"/>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embeddings/oleObject12.bin" ContentType="application/vnd.openxmlformats-officedocument.oleObject"/>
  <Override PartName="/ppt/embeddings/oleObject13.bin" ContentType="application/vnd.openxmlformats-officedocument.oleObject"/>
  <Override PartName="/ppt/notesSlides/notesSlide30.xml" ContentType="application/vnd.openxmlformats-officedocument.presentationml.notesSlide+xml"/>
  <Override PartName="/ppt/notesSlides/notesSlide31.xml" ContentType="application/vnd.openxmlformats-officedocument.presentationml.notesSlide+xml"/>
  <Override PartName="/ppt/embeddings/oleObject14.bin" ContentType="application/vnd.openxmlformats-officedocument.oleObject"/>
  <Override PartName="/ppt/notesSlides/notesSlide32.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embeddings/oleObject19.bin" ContentType="application/vnd.openxmlformats-officedocument.oleObject"/>
  <Override PartName="/ppt/notesSlides/notesSlide36.xml" ContentType="application/vnd.openxmlformats-officedocument.presentationml.notesSlide+xml"/>
  <Override PartName="/ppt/embeddings/oleObject20.bin" ContentType="application/vnd.openxmlformats-officedocument.oleObject"/>
  <Override PartName="/ppt/notesSlides/notesSlide37.xml" ContentType="application/vnd.openxmlformats-officedocument.presentationml.notesSlide+xml"/>
  <Override PartName="/ppt/notesSlides/notesSlide38.xml" ContentType="application/vnd.openxmlformats-officedocument.presentationml.notesSlide+xml"/>
  <Override PartName="/ppt/embeddings/oleObject21.bin" ContentType="application/vnd.openxmlformats-officedocument.oleObject"/>
  <Override PartName="/ppt/notesSlides/notesSlide39.xml" ContentType="application/vnd.openxmlformats-officedocument.presentationml.notesSlide+xml"/>
  <Override PartName="/ppt/embeddings/oleObject22.bin" ContentType="application/vnd.openxmlformats-officedocument.oleObject"/>
  <Override PartName="/ppt/notesSlides/notesSlide40.xml" ContentType="application/vnd.openxmlformats-officedocument.presentationml.notesSlide+xml"/>
  <Override PartName="/ppt/notesSlides/notesSlide41.xml" ContentType="application/vnd.openxmlformats-officedocument.presentationml.notesSlide+xml"/>
  <Override PartName="/ppt/embeddings/oleObject23.bin" ContentType="application/vnd.openxmlformats-officedocument.oleObject"/>
  <Override PartName="/ppt/notesSlides/notesSlide42.xml" ContentType="application/vnd.openxmlformats-officedocument.presentationml.notesSlide+xml"/>
  <Override PartName="/ppt/embeddings/oleObject24.bin" ContentType="application/vnd.openxmlformats-officedocument.oleObject"/>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7" r:id="rId1"/>
  </p:sldMasterIdLst>
  <p:notesMasterIdLst>
    <p:notesMasterId r:id="rId55"/>
  </p:notesMasterIdLst>
  <p:handoutMasterIdLst>
    <p:handoutMasterId r:id="rId56"/>
  </p:handoutMasterIdLst>
  <p:sldIdLst>
    <p:sldId id="755" r:id="rId2"/>
    <p:sldId id="811" r:id="rId3"/>
    <p:sldId id="812" r:id="rId4"/>
    <p:sldId id="799" r:id="rId5"/>
    <p:sldId id="800" r:id="rId6"/>
    <p:sldId id="801" r:id="rId7"/>
    <p:sldId id="838" r:id="rId8"/>
    <p:sldId id="844" r:id="rId9"/>
    <p:sldId id="841" r:id="rId10"/>
    <p:sldId id="814" r:id="rId11"/>
    <p:sldId id="815" r:id="rId12"/>
    <p:sldId id="816" r:id="rId13"/>
    <p:sldId id="817" r:id="rId14"/>
    <p:sldId id="818" r:id="rId15"/>
    <p:sldId id="819" r:id="rId16"/>
    <p:sldId id="821" r:id="rId17"/>
    <p:sldId id="822" r:id="rId18"/>
    <p:sldId id="823" r:id="rId19"/>
    <p:sldId id="824" r:id="rId20"/>
    <p:sldId id="842" r:id="rId21"/>
    <p:sldId id="848" r:id="rId22"/>
    <p:sldId id="829" r:id="rId23"/>
    <p:sldId id="845" r:id="rId24"/>
    <p:sldId id="846" r:id="rId25"/>
    <p:sldId id="847" r:id="rId26"/>
    <p:sldId id="832" r:id="rId27"/>
    <p:sldId id="833" r:id="rId28"/>
    <p:sldId id="804" r:id="rId29"/>
    <p:sldId id="878" r:id="rId30"/>
    <p:sldId id="843" r:id="rId31"/>
    <p:sldId id="742" r:id="rId32"/>
    <p:sldId id="861" r:id="rId33"/>
    <p:sldId id="862" r:id="rId34"/>
    <p:sldId id="851" r:id="rId35"/>
    <p:sldId id="732" r:id="rId36"/>
    <p:sldId id="877" r:id="rId37"/>
    <p:sldId id="863" r:id="rId38"/>
    <p:sldId id="864" r:id="rId39"/>
    <p:sldId id="865" r:id="rId40"/>
    <p:sldId id="866" r:id="rId41"/>
    <p:sldId id="867" r:id="rId42"/>
    <p:sldId id="868" r:id="rId43"/>
    <p:sldId id="869" r:id="rId44"/>
    <p:sldId id="870" r:id="rId45"/>
    <p:sldId id="871" r:id="rId46"/>
    <p:sldId id="872" r:id="rId47"/>
    <p:sldId id="873" r:id="rId48"/>
    <p:sldId id="733" r:id="rId49"/>
    <p:sldId id="734" r:id="rId50"/>
    <p:sldId id="735" r:id="rId51"/>
    <p:sldId id="739" r:id="rId52"/>
    <p:sldId id="876" r:id="rId53"/>
    <p:sldId id="850" r:id="rId54"/>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b="1" kern="1200">
        <a:solidFill>
          <a:schemeClr val="tx1"/>
        </a:solidFill>
        <a:latin typeface="Arial" panose="020B0604020202020204" pitchFamily="34" charset="0"/>
        <a:ea typeface="+mn-ea"/>
        <a:cs typeface="+mn-cs"/>
      </a:defRPr>
    </a:lvl5pPr>
    <a:lvl6pPr marL="2286000" algn="l" defTabSz="914400" rtl="0" eaLnBrk="1" latinLnBrk="0" hangingPunct="1">
      <a:defRPr sz="2000" b="1" kern="1200">
        <a:solidFill>
          <a:schemeClr val="tx1"/>
        </a:solidFill>
        <a:latin typeface="Arial" panose="020B0604020202020204" pitchFamily="34" charset="0"/>
        <a:ea typeface="+mn-ea"/>
        <a:cs typeface="+mn-cs"/>
      </a:defRPr>
    </a:lvl6pPr>
    <a:lvl7pPr marL="2743200" algn="l" defTabSz="914400" rtl="0" eaLnBrk="1" latinLnBrk="0" hangingPunct="1">
      <a:defRPr sz="2000" b="1" kern="1200">
        <a:solidFill>
          <a:schemeClr val="tx1"/>
        </a:solidFill>
        <a:latin typeface="Arial" panose="020B0604020202020204" pitchFamily="34" charset="0"/>
        <a:ea typeface="+mn-ea"/>
        <a:cs typeface="+mn-cs"/>
      </a:defRPr>
    </a:lvl7pPr>
    <a:lvl8pPr marL="3200400" algn="l" defTabSz="914400" rtl="0" eaLnBrk="1" latinLnBrk="0" hangingPunct="1">
      <a:defRPr sz="2000" b="1" kern="1200">
        <a:solidFill>
          <a:schemeClr val="tx1"/>
        </a:solidFill>
        <a:latin typeface="Arial" panose="020B0604020202020204" pitchFamily="34" charset="0"/>
        <a:ea typeface="+mn-ea"/>
        <a:cs typeface="+mn-cs"/>
      </a:defRPr>
    </a:lvl8pPr>
    <a:lvl9pPr marL="3657600" algn="l" defTabSz="914400" rtl="0" eaLnBrk="1" latinLnBrk="0" hangingPunct="1">
      <a:defRPr sz="2000" b="1"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48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FE1CA"/>
    <a:srgbClr val="008000"/>
    <a:srgbClr val="F7D5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5" autoAdjust="0"/>
  </p:normalViewPr>
  <p:slideViewPr>
    <p:cSldViewPr>
      <p:cViewPr>
        <p:scale>
          <a:sx n="100" d="100"/>
          <a:sy n="100" d="100"/>
        </p:scale>
        <p:origin x="-1272" y="-272"/>
      </p:cViewPr>
      <p:guideLst>
        <p:guide orient="horz" pos="4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648" y="22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 Id="rId2"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 Id="rId2" Type="http://schemas.openxmlformats.org/officeDocument/2006/relationships/image" Target="../media/image4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9.emf"/><Relationship Id="rId2" Type="http://schemas.openxmlformats.org/officeDocument/2006/relationships/image" Target="../media/image60.emf"/><Relationship Id="rId3" Type="http://schemas.openxmlformats.org/officeDocument/2006/relationships/image" Target="../media/image6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 Id="rId2" Type="http://schemas.openxmlformats.org/officeDocument/2006/relationships/image" Target="../media/image10.wmf"/><Relationship Id="rId3"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2852D658-8F30-4DA1-A7EB-5C06BD47D141}"/>
              </a:ext>
            </a:extLst>
          </p:cNvPr>
          <p:cNvSpPr>
            <a:spLocks noChangeArrowheads="1"/>
          </p:cNvSpPr>
          <p:nvPr/>
        </p:nvSpPr>
        <p:spPr bwMode="auto">
          <a:xfrm>
            <a:off x="3332163" y="4356100"/>
            <a:ext cx="419100"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nSpc>
                <a:spcPct val="90000"/>
              </a:lnSpc>
              <a:defRPr/>
            </a:pPr>
            <a:fld id="{868F1433-9985-4BD1-A9F8-25E600D6F19F}" type="slidenum">
              <a:rPr lang="en-US" altLang="en-US" sz="1600" smtClean="0"/>
              <a:pPr>
                <a:lnSpc>
                  <a:spcPct val="90000"/>
                </a:lnSpc>
                <a:defRPr/>
              </a:pPr>
              <a:t>‹#›</a:t>
            </a:fld>
            <a:endParaRPr lang="en-US" altLang="en-US" sz="1600"/>
          </a:p>
        </p:txBody>
      </p:sp>
      <p:sp>
        <p:nvSpPr>
          <p:cNvPr id="3075" name="Rectangle 3">
            <a:extLst>
              <a:ext uri="{FF2B5EF4-FFF2-40B4-BE49-F238E27FC236}">
                <a16:creationId xmlns="" xmlns:a16="http://schemas.microsoft.com/office/drawing/2014/main" id="{D7CBAE83-CCF2-4053-86B5-8C6A45F055FA}"/>
              </a:ext>
            </a:extLst>
          </p:cNvPr>
          <p:cNvSpPr>
            <a:spLocks noChangeArrowheads="1"/>
          </p:cNvSpPr>
          <p:nvPr/>
        </p:nvSpPr>
        <p:spPr bwMode="auto">
          <a:xfrm>
            <a:off x="3219450" y="4356100"/>
            <a:ext cx="419100" cy="322263"/>
          </a:xfrm>
          <a:prstGeom prst="rect">
            <a:avLst/>
          </a:prstGeom>
          <a:noFill/>
          <a:ln w="12700">
            <a:noFill/>
            <a:miter lim="800000"/>
            <a:headEnd/>
            <a:tailEnd/>
          </a:ln>
          <a:effec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2000" b="1">
                <a:solidFill>
                  <a:schemeClr val="tx1"/>
                </a:solidFill>
                <a:latin typeface="Arial" panose="020B0604020202020204" pitchFamily="34" charset="0"/>
              </a:defRPr>
            </a:lvl9pPr>
          </a:lstStyle>
          <a:p>
            <a:pPr algn="ctr">
              <a:lnSpc>
                <a:spcPct val="90000"/>
              </a:lnSpc>
              <a:defRPr/>
            </a:pPr>
            <a:fld id="{ED83166D-7A32-469B-A40A-F460F413BFCC}" type="slidenum">
              <a:rPr lang="en-US" altLang="en-US" sz="1600" smtClean="0">
                <a:effectLst>
                  <a:outerShdw blurRad="38100" dist="38100" dir="2700000" algn="tl">
                    <a:srgbClr val="C0C0C0"/>
                  </a:outerShdw>
                </a:effectLst>
              </a:rPr>
              <a:pPr algn="ctr">
                <a:lnSpc>
                  <a:spcPct val="90000"/>
                </a:lnSpc>
                <a:defRPr/>
              </a:pPr>
              <a:t>‹#›</a:t>
            </a:fld>
            <a:endParaRPr lang="en-US" altLang="en-US" sz="1600">
              <a:effectLst>
                <a:outerShdw blurRad="38100" dist="38100" dir="2700000" algn="tl">
                  <a:srgbClr val="C0C0C0"/>
                </a:outerShdw>
              </a:effectLst>
            </a:endParaRPr>
          </a:p>
        </p:txBody>
      </p:sp>
    </p:spTree>
    <p:extLst>
      <p:ext uri="{BB962C8B-B14F-4D97-AF65-F5344CB8AC3E}">
        <p14:creationId xmlns:p14="http://schemas.microsoft.com/office/powerpoint/2010/main" val="211800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374D19CD-5463-43D1-9ECE-67DE0FB2F416}"/>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90766778"/>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0474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9654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50938" y="692150"/>
            <a:ext cx="4556125" cy="3416300"/>
          </a:xfrm>
          <a:ln/>
        </p:spPr>
      </p:sp>
      <p:sp>
        <p:nvSpPr>
          <p:cNvPr id="430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4682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98807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04788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50938" y="692150"/>
            <a:ext cx="4556125" cy="3416300"/>
          </a:xfrm>
          <a:ln/>
        </p:spPr>
      </p:sp>
      <p:sp>
        <p:nvSpPr>
          <p:cNvPr id="491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452185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76000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150938" y="692150"/>
            <a:ext cx="4556125" cy="3416300"/>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911551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1150938" y="692150"/>
            <a:ext cx="4556125" cy="3416300"/>
          </a:xfrm>
          <a:ln/>
        </p:spPr>
      </p:sp>
      <p:sp>
        <p:nvSpPr>
          <p:cNvPr id="593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729212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06028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174015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vi-VN" altLang="en-US" smtClean="0"/>
              <a:t>Bố cục </a:t>
            </a:r>
            <a:r>
              <a:rPr lang="en-US" altLang="en-US" smtClean="0"/>
              <a:t>3-</a:t>
            </a:r>
            <a:r>
              <a:rPr lang="vi-VN" altLang="en-US" smtClean="0"/>
              <a:t>3</a:t>
            </a:r>
            <a:r>
              <a:rPr lang="en-US" altLang="en-US" smtClean="0"/>
              <a:t>-3</a:t>
            </a:r>
          </a:p>
          <a:p>
            <a:pPr>
              <a:spcBef>
                <a:spcPct val="0"/>
              </a:spcBef>
            </a:pPr>
            <a:r>
              <a:rPr lang="en-US" altLang="en-US" smtClean="0"/>
              <a:t>Chính: Phân phối chuẩn và phân phối Z</a:t>
            </a:r>
            <a:endParaRPr lang="vi-VN" altLang="en-US" smtClean="0"/>
          </a:p>
          <a:p>
            <a:pPr>
              <a:spcBef>
                <a:spcPct val="0"/>
              </a:spcBef>
            </a:pPr>
            <a:r>
              <a:rPr lang="en-US" altLang="en-US" smtClean="0"/>
              <a:t>Phụ trợ: bài toán xuôi (tính xác suát) và bài toán ngược (tìm giá trị của biến ngẫu nhiên)</a:t>
            </a:r>
          </a:p>
          <a:p>
            <a:pPr>
              <a:spcBef>
                <a:spcPct val="0"/>
              </a:spcBef>
            </a:pPr>
            <a:r>
              <a:rPr lang="en-US" altLang="en-US" smtClean="0"/>
              <a:t>Phụ: mối liên hệ giữa phân phối chuẩn và phân phối nhị thức</a:t>
            </a:r>
            <a:endParaRPr lang="vi-VN" altLang="en-US" smtClean="0"/>
          </a:p>
          <a:p>
            <a:pPr>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6ADE1E2-0514-463A-B4DB-C208A27F5DFD}" type="slidenum">
              <a:rPr lang="en-GB" altLang="en-US">
                <a:latin typeface="Calibri" panose="020F0502020204030204" pitchFamily="34" charset="0"/>
              </a:rPr>
              <a:pPr/>
              <a:t>2</a:t>
            </a:fld>
            <a:endParaRPr lang="en-GB" altLang="en-US">
              <a:latin typeface="Calibri" panose="020F0502020204030204" pitchFamily="34" charset="0"/>
            </a:endParaRPr>
          </a:p>
        </p:txBody>
      </p:sp>
    </p:spTree>
    <p:extLst>
      <p:ext uri="{BB962C8B-B14F-4D97-AF65-F5344CB8AC3E}">
        <p14:creationId xmlns:p14="http://schemas.microsoft.com/office/powerpoint/2010/main" val="4061754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8E1D86E-556E-4640-8F15-903558E111BA}" type="slidenum">
              <a:rPr lang="en-GB" altLang="en-US">
                <a:latin typeface="Calibri" panose="020F0502020204030204" pitchFamily="34" charset="0"/>
              </a:rPr>
              <a:pPr/>
              <a:t>21</a:t>
            </a:fld>
            <a:endParaRPr lang="en-GB" altLang="en-US">
              <a:latin typeface="Calibri" panose="020F0502020204030204" pitchFamily="34" charset="0"/>
            </a:endParaRPr>
          </a:p>
        </p:txBody>
      </p:sp>
    </p:spTree>
    <p:extLst>
      <p:ext uri="{BB962C8B-B14F-4D97-AF65-F5344CB8AC3E}">
        <p14:creationId xmlns:p14="http://schemas.microsoft.com/office/powerpoint/2010/main" val="85589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38734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8466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461306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307685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150938" y="692150"/>
            <a:ext cx="4556125" cy="3416300"/>
          </a:xfrm>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17611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50938" y="692150"/>
            <a:ext cx="4556125" cy="3416300"/>
          </a:xfrm>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3375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54598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617761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1150938" y="692150"/>
            <a:ext cx="4556125" cy="3416300"/>
          </a:xfrm>
          <a:ln/>
        </p:spPr>
      </p:sp>
      <p:sp>
        <p:nvSpPr>
          <p:cNvPr id="133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2158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E8AD8C7E-2045-403D-853F-7F96F70B7433}" type="slidenum">
              <a:rPr lang="en-GB" altLang="en-US">
                <a:latin typeface="Calibri" panose="020F0502020204030204" pitchFamily="34" charset="0"/>
              </a:rPr>
              <a:pPr/>
              <a:t>4</a:t>
            </a:fld>
            <a:endParaRPr lang="en-GB" altLang="en-US">
              <a:latin typeface="Calibri" panose="020F0502020204030204" pitchFamily="34" charset="0"/>
            </a:endParaRPr>
          </a:p>
        </p:txBody>
      </p:sp>
    </p:spTree>
    <p:extLst>
      <p:ext uri="{BB962C8B-B14F-4D97-AF65-F5344CB8AC3E}">
        <p14:creationId xmlns:p14="http://schemas.microsoft.com/office/powerpoint/2010/main" val="38383380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6509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50938" y="692150"/>
            <a:ext cx="4556125" cy="3416300"/>
          </a:xfrm>
          <a:ln/>
        </p:spPr>
      </p:sp>
      <p:sp>
        <p:nvSpPr>
          <p:cNvPr id="153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33602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38</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6385217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EBA31-236E-45E4-A1D8-2920E2F17A54}" type="slidenum">
              <a:rPr lang="en-US" altLang="en-US"/>
              <a:pPr/>
              <a:t>39</a:t>
            </a:fld>
            <a:endParaRPr lang="en-US" altLang="en-US"/>
          </a:p>
        </p:txBody>
      </p:sp>
      <p:sp>
        <p:nvSpPr>
          <p:cNvPr id="41987" name="Rectangle 2"/>
          <p:cNvSpPr>
            <a:spLocks noGrp="1" noRot="1" noChangeAspect="1" noChangeArrowheads="1" noTextEdit="1"/>
          </p:cNvSpPr>
          <p:nvPr>
            <p:ph type="sldImg"/>
          </p:nvPr>
        </p:nvSpPr>
        <p:spPr>
          <a:xfrm>
            <a:off x="1150938" y="692150"/>
            <a:ext cx="4556125" cy="3416300"/>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730282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C9A77BF-00A6-4987-83AE-E9A26628A9E5}" type="slidenum">
              <a:rPr lang="en-US" altLang="en-US"/>
              <a:pPr/>
              <a:t>40</a:t>
            </a:fld>
            <a:endParaRPr lang="en-US" altLang="en-US"/>
          </a:p>
        </p:txBody>
      </p:sp>
      <p:sp>
        <p:nvSpPr>
          <p:cNvPr id="44035" name="Rectangle 2"/>
          <p:cNvSpPr>
            <a:spLocks noGrp="1" noRot="1" noChangeAspect="1" noChangeArrowheads="1" noTextEdit="1"/>
          </p:cNvSpPr>
          <p:nvPr>
            <p:ph type="sldImg"/>
          </p:nvPr>
        </p:nvSpPr>
        <p:spPr>
          <a:xfrm>
            <a:off x="1150938" y="692150"/>
            <a:ext cx="4556125" cy="3416300"/>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044490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2E80E02-F179-4D66-853B-26E46E1413C4}" type="slidenum">
              <a:rPr lang="en-US" altLang="en-US"/>
              <a:pPr/>
              <a:t>41</a:t>
            </a:fld>
            <a:endParaRPr lang="en-US" altLang="en-US"/>
          </a:p>
        </p:txBody>
      </p:sp>
      <p:sp>
        <p:nvSpPr>
          <p:cNvPr id="45059" name="Rectangle 2"/>
          <p:cNvSpPr>
            <a:spLocks noGrp="1" noRot="1" noChangeAspect="1" noChangeArrowheads="1" noTextEdit="1"/>
          </p:cNvSpPr>
          <p:nvPr>
            <p:ph type="sldImg"/>
          </p:nvPr>
        </p:nvSpPr>
        <p:spPr>
          <a:xfrm>
            <a:off x="1150938" y="692150"/>
            <a:ext cx="4556125" cy="3416300"/>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290795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67866F-D6EE-488D-8D45-7F03E1E55FDC}" type="slidenum">
              <a:rPr lang="en-US" altLang="en-US"/>
              <a:pPr/>
              <a:t>42</a:t>
            </a:fld>
            <a:endParaRPr lang="en-US" altLang="en-US"/>
          </a:p>
        </p:txBody>
      </p:sp>
      <p:sp>
        <p:nvSpPr>
          <p:cNvPr id="46083" name="Rectangle 2"/>
          <p:cNvSpPr>
            <a:spLocks noGrp="1" noRot="1" noChangeAspect="1" noChangeArrowheads="1" noTextEdit="1"/>
          </p:cNvSpPr>
          <p:nvPr>
            <p:ph type="sldImg"/>
          </p:nvPr>
        </p:nvSpPr>
        <p:spPr>
          <a:xfrm>
            <a:off x="1150938" y="692150"/>
            <a:ext cx="4556125" cy="3416300"/>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966549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CB292E-B05A-4A64-9BE0-44CDDC622F8F}" type="slidenum">
              <a:rPr lang="en-US" altLang="en-US"/>
              <a:pPr/>
              <a:t>43</a:t>
            </a:fld>
            <a:endParaRPr lang="en-US" altLang="en-US"/>
          </a:p>
        </p:txBody>
      </p:sp>
      <p:sp>
        <p:nvSpPr>
          <p:cNvPr id="47107" name="Rectangle 2"/>
          <p:cNvSpPr>
            <a:spLocks noGrp="1" noRot="1" noChangeAspect="1" noChangeArrowheads="1" noTextEdit="1"/>
          </p:cNvSpPr>
          <p:nvPr>
            <p:ph type="sldImg"/>
          </p:nvPr>
        </p:nvSpPr>
        <p:spPr>
          <a:xfrm>
            <a:off x="1150938" y="692150"/>
            <a:ext cx="4556125" cy="3416300"/>
          </a:xfrm>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7350513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3E6A00-1EEA-44AA-BF82-CBB0B61517A9}" type="slidenum">
              <a:rPr lang="en-US" altLang="en-US"/>
              <a:pPr/>
              <a:t>44</a:t>
            </a:fld>
            <a:endParaRPr lang="en-US" altLang="en-US"/>
          </a:p>
        </p:txBody>
      </p:sp>
      <p:sp>
        <p:nvSpPr>
          <p:cNvPr id="48131" name="Rectangle 2"/>
          <p:cNvSpPr>
            <a:spLocks noGrp="1" noRot="1" noChangeAspect="1" noChangeArrowheads="1" noTextEdit="1"/>
          </p:cNvSpPr>
          <p:nvPr>
            <p:ph type="sldImg"/>
          </p:nvPr>
        </p:nvSpPr>
        <p:spPr>
          <a:xfrm>
            <a:off x="1150938" y="692150"/>
            <a:ext cx="4556125" cy="3416300"/>
          </a:xfrm>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54809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144E9A4-375A-44C6-9F2E-0287B3E09E29}" type="slidenum">
              <a:rPr lang="en-GB" altLang="en-US">
                <a:latin typeface="Calibri" panose="020F0502020204030204" pitchFamily="34" charset="0"/>
              </a:rPr>
              <a:pPr/>
              <a:t>5</a:t>
            </a:fld>
            <a:endParaRPr lang="en-GB" altLang="en-US">
              <a:latin typeface="Calibri" panose="020F0502020204030204" pitchFamily="34" charset="0"/>
            </a:endParaRPr>
          </a:p>
        </p:txBody>
      </p:sp>
    </p:spTree>
    <p:extLst>
      <p:ext uri="{BB962C8B-B14F-4D97-AF65-F5344CB8AC3E}">
        <p14:creationId xmlns:p14="http://schemas.microsoft.com/office/powerpoint/2010/main" val="878860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3A2D2C5-92BF-455D-B408-8AEB963D7423}" type="slidenum">
              <a:rPr lang="en-US" altLang="en-US"/>
              <a:pPr/>
              <a:t>45</a:t>
            </a:fld>
            <a:endParaRPr lang="en-US" altLang="en-US"/>
          </a:p>
        </p:txBody>
      </p:sp>
      <p:sp>
        <p:nvSpPr>
          <p:cNvPr id="49155" name="Rectangle 2"/>
          <p:cNvSpPr>
            <a:spLocks noGrp="1" noRot="1" noChangeAspect="1" noChangeArrowheads="1" noTextEdit="1"/>
          </p:cNvSpPr>
          <p:nvPr>
            <p:ph type="sldImg"/>
          </p:nvPr>
        </p:nvSpPr>
        <p:spPr>
          <a:xfrm>
            <a:off x="1150938" y="692150"/>
            <a:ext cx="4556125" cy="3416300"/>
          </a:xfrm>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28651987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08F06BF-3178-45D8-828D-74A295942F4F}" type="slidenum">
              <a:rPr lang="en-US" altLang="en-US"/>
              <a:pPr/>
              <a:t>46</a:t>
            </a:fld>
            <a:endParaRPr lang="en-US" altLang="en-US"/>
          </a:p>
        </p:txBody>
      </p:sp>
      <p:sp>
        <p:nvSpPr>
          <p:cNvPr id="50179" name="Rectangle 2"/>
          <p:cNvSpPr>
            <a:spLocks noGrp="1" noRot="1" noChangeAspect="1" noChangeArrowheads="1" noTextEdit="1"/>
          </p:cNvSpPr>
          <p:nvPr>
            <p:ph type="sldImg"/>
          </p:nvPr>
        </p:nvSpPr>
        <p:spPr>
          <a:xfrm>
            <a:off x="1150938" y="692150"/>
            <a:ext cx="4556125" cy="3416300"/>
          </a:xfrm>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51198037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78B7F0-11F6-4CB2-A6B3-72EBDCCB0055}" type="slidenum">
              <a:rPr lang="en-US" altLang="en-US"/>
              <a:pPr/>
              <a:t>47</a:t>
            </a:fld>
            <a:endParaRPr lang="en-US" altLang="en-US"/>
          </a:p>
        </p:txBody>
      </p:sp>
      <p:sp>
        <p:nvSpPr>
          <p:cNvPr id="51203" name="Rectangle 2"/>
          <p:cNvSpPr>
            <a:spLocks noGrp="1" noRot="1" noChangeAspect="1" noChangeArrowheads="1" noTextEdit="1"/>
          </p:cNvSpPr>
          <p:nvPr>
            <p:ph type="sldImg"/>
          </p:nvPr>
        </p:nvSpPr>
        <p:spPr>
          <a:xfrm>
            <a:off x="1150938" y="692150"/>
            <a:ext cx="4556125" cy="3416300"/>
          </a:xfrm>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399320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1150938" y="692150"/>
            <a:ext cx="4556125" cy="3416300"/>
          </a:xfrm>
          <a:ln/>
        </p:spPr>
      </p:sp>
      <p:sp>
        <p:nvSpPr>
          <p:cNvPr id="194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1150938" y="692150"/>
            <a:ext cx="4556125" cy="3416300"/>
          </a:xfrm>
          <a:ln/>
        </p:spPr>
      </p:sp>
      <p:sp>
        <p:nvSpPr>
          <p:cNvPr id="215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50938" y="692150"/>
            <a:ext cx="4556125" cy="3416300"/>
          </a:xfrm>
          <a:ln/>
        </p:spPr>
      </p:sp>
      <p:sp>
        <p:nvSpPr>
          <p:cNvPr id="256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64759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1150938" y="692150"/>
            <a:ext cx="4556125" cy="3416300"/>
          </a:xfrm>
          <a:ln/>
        </p:spPr>
      </p:sp>
      <p:sp>
        <p:nvSpPr>
          <p:cNvPr id="81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83483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xfrm>
            <a:off x="1150938" y="692150"/>
            <a:ext cx="4556125"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76B05FB-756A-4A99-B4BE-354AE93F537F}" type="slidenum">
              <a:rPr lang="en-GB" altLang="en-US">
                <a:latin typeface="Calibri" panose="020F0502020204030204" pitchFamily="34" charset="0"/>
              </a:rPr>
              <a:pPr/>
              <a:t>6</a:t>
            </a:fld>
            <a:endParaRPr lang="en-GB" altLang="en-US">
              <a:latin typeface="Calibri" panose="020F0502020204030204" pitchFamily="34" charset="0"/>
            </a:endParaRPr>
          </a:p>
        </p:txBody>
      </p:sp>
    </p:spTree>
    <p:extLst>
      <p:ext uri="{BB962C8B-B14F-4D97-AF65-F5344CB8AC3E}">
        <p14:creationId xmlns:p14="http://schemas.microsoft.com/office/powerpoint/2010/main" val="2563141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50938" y="692150"/>
            <a:ext cx="4556125" cy="3416300"/>
          </a:xfrm>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92794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133322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50938" y="692150"/>
            <a:ext cx="4556125" cy="3416300"/>
          </a:xfrm>
          <a:ln/>
        </p:spPr>
      </p:sp>
      <p:sp>
        <p:nvSpPr>
          <p:cNvPr id="327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36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764491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856283" y="1600200"/>
            <a:ext cx="8287717"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7" name="top graphic"/>
          <p:cNvGrpSpPr/>
          <p:nvPr/>
        </p:nvGrpSpPr>
        <p:grpSpPr>
          <a:xfrm>
            <a:off x="960" y="0"/>
            <a:ext cx="9144095"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grpSp>
        <p:nvGrpSpPr>
          <p:cNvPr id="23" name="bottom graphic"/>
          <p:cNvGrpSpPr/>
          <p:nvPr userDrawn="1"/>
        </p:nvGrpSpPr>
        <p:grpSpPr>
          <a:xfrm>
            <a:off x="-1055" y="6427000"/>
            <a:ext cx="9145055" cy="430982"/>
            <a:chOff x="0" y="6080760"/>
            <a:chExt cx="12190231" cy="777239"/>
          </a:xfrm>
        </p:grpSpPr>
        <p:sp>
          <p:nvSpPr>
            <p:cNvPr id="13" name="Rectangle 12"/>
            <p:cNvSpPr/>
            <p:nvPr userDrawn="1"/>
          </p:nvSpPr>
          <p:spPr>
            <a:xfrm>
              <a:off x="0" y="6217919"/>
              <a:ext cx="12188825" cy="640080"/>
            </a:xfrm>
            <a:prstGeom prst="rect">
              <a:avLst/>
            </a:prstGeom>
            <a:solidFill>
              <a:srgbClr val="052A4B"/>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35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1"/>
          <p:cNvSpPr>
            <a:spLocks noGrp="1"/>
          </p:cNvSpPr>
          <p:nvPr>
            <p:ph type="ctrTitle"/>
          </p:nvPr>
        </p:nvSpPr>
        <p:spPr bwMode="invGray">
          <a:xfrm>
            <a:off x="2590800" y="1905000"/>
            <a:ext cx="6248400" cy="2667000"/>
          </a:xfrm>
        </p:spPr>
        <p:txBody>
          <a:bodyPr anchor="ctr" anchorCtr="0">
            <a:normAutofit/>
          </a:bodyPr>
          <a:lstStyle>
            <a:lvl1pPr>
              <a:lnSpc>
                <a:spcPct val="80000"/>
              </a:lnSpc>
              <a:defRPr sz="4951">
                <a:solidFill>
                  <a:schemeClr val="bg1"/>
                </a:solidFill>
                <a:effectLst>
                  <a:outerShdw blurRad="88900" algn="ctr" rotWithShape="0">
                    <a:prstClr val="black">
                      <a:alpha val="35000"/>
                    </a:prstClr>
                  </a:outerShdw>
                </a:effectLst>
              </a:defRPr>
            </a:lvl1pPr>
          </a:lstStyle>
          <a:p>
            <a:r>
              <a:rPr lang="en-US" dirty="0"/>
              <a:t>Click to edit Master title style</a:t>
            </a:r>
            <a:endParaRPr dirty="0"/>
          </a:p>
        </p:txBody>
      </p:sp>
      <p:sp>
        <p:nvSpPr>
          <p:cNvPr id="3" name="Subtitle 2"/>
          <p:cNvSpPr>
            <a:spLocks noGrp="1"/>
          </p:cNvSpPr>
          <p:nvPr>
            <p:ph type="subTitle" idx="1"/>
          </p:nvPr>
        </p:nvSpPr>
        <p:spPr>
          <a:xfrm>
            <a:off x="1142107" y="5029200"/>
            <a:ext cx="6173806" cy="838200"/>
          </a:xfrm>
        </p:spPr>
        <p:txBody>
          <a:bodyPr/>
          <a:lstStyle>
            <a:lvl1pPr marL="0" indent="0" algn="l">
              <a:lnSpc>
                <a:spcPct val="90000"/>
              </a:lnSpc>
              <a:spcBef>
                <a:spcPts val="0"/>
              </a:spcBef>
              <a:buNone/>
              <a:defRPr>
                <a:solidFill>
                  <a:schemeClr val="tx1"/>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dirty="0"/>
              <a:t>Click to edit Master subtitle style</a:t>
            </a:r>
            <a:endParaRPr dirty="0"/>
          </a:p>
        </p:txBody>
      </p:sp>
      <p:sp>
        <p:nvSpPr>
          <p:cNvPr id="17" name="Title 1">
            <a:extLst>
              <a:ext uri="{FF2B5EF4-FFF2-40B4-BE49-F238E27FC236}">
                <a16:creationId xmlns="" xmlns:a16="http://schemas.microsoft.com/office/drawing/2014/main" id="{55353F5F-1174-4E41-84A9-6B2FF1533ED4}"/>
              </a:ext>
            </a:extLst>
          </p:cNvPr>
          <p:cNvSpPr txBox="1">
            <a:spLocks/>
          </p:cNvSpPr>
          <p:nvPr userDrawn="1"/>
        </p:nvSpPr>
        <p:spPr bwMode="invGray">
          <a:xfrm>
            <a:off x="1143000" y="2286000"/>
            <a:ext cx="1259505" cy="439052"/>
          </a:xfrm>
          <a:prstGeom prst="rect">
            <a:avLst/>
          </a:prstGeom>
        </p:spPr>
        <p:txBody>
          <a:bodyPr vert="horz" lIns="91440" tIns="45720" rIns="91440" bIns="45720" rtlCol="0" anchor="t" anchorCtr="0">
            <a:normAutofit fontScale="85000" lnSpcReduction="10000"/>
          </a:bodyPr>
          <a:lstStyle>
            <a:lvl1pPr algn="l" defTabSz="685983" rtl="0" eaLnBrk="1" latinLnBrk="0" hangingPunct="1">
              <a:lnSpc>
                <a:spcPct val="80000"/>
              </a:lnSpc>
              <a:spcBef>
                <a:spcPct val="0"/>
              </a:spcBef>
              <a:buNone/>
              <a:defRPr sz="4951" kern="1200">
                <a:solidFill>
                  <a:schemeClr val="bg1"/>
                </a:solidFill>
                <a:effectLst>
                  <a:outerShdw blurRad="88900" algn="ctr" rotWithShape="0">
                    <a:prstClr val="black">
                      <a:alpha val="35000"/>
                    </a:prstClr>
                  </a:outerShdw>
                </a:effectLst>
                <a:latin typeface="+mj-lt"/>
                <a:ea typeface="+mj-ea"/>
                <a:cs typeface="+mj-cs"/>
              </a:defRPr>
            </a:lvl1pPr>
          </a:lstStyle>
          <a:p>
            <a:r>
              <a:rPr lang="en-US" sz="2400" i="1">
                <a:latin typeface="Georgia" panose="02040502050405020303" pitchFamily="18" charset="0"/>
                <a:cs typeface="Arabic Typesetting" panose="03020402040406030203" pitchFamily="66" charset="-78"/>
              </a:rPr>
              <a:t>Ch</a:t>
            </a:r>
            <a:r>
              <a:rPr lang="vi-VN" sz="2400" i="1">
                <a:cs typeface="Arabic Typesetting" panose="03020402040406030203" pitchFamily="66" charset="-78"/>
              </a:rPr>
              <a:t>ư</a:t>
            </a:r>
            <a:r>
              <a:rPr lang="en-US" sz="2400" i="1" err="1">
                <a:latin typeface="Georgia" panose="02040502050405020303" pitchFamily="18" charset="0"/>
                <a:cs typeface="Arabic Typesetting" panose="03020402040406030203" pitchFamily="66" charset="-78"/>
              </a:rPr>
              <a:t>ơng</a:t>
            </a:r>
            <a:endParaRPr lang="en-US" sz="2400" i="1">
              <a:latin typeface="Georgia" panose="02040502050405020303" pitchFamily="18" charset="0"/>
              <a:cs typeface="Arabic Typesetting" panose="03020402040406030203" pitchFamily="66" charset="-78"/>
            </a:endParaRPr>
          </a:p>
        </p:txBody>
      </p:sp>
    </p:spTree>
    <p:extLst>
      <p:ext uri="{BB962C8B-B14F-4D97-AF65-F5344CB8AC3E}">
        <p14:creationId xmlns:p14="http://schemas.microsoft.com/office/powerpoint/2010/main" val="978133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1120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59ACFE58-2BD9-4796-8438-416CE7B7D7F8}"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7091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18790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501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7281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0129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2035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2948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fld id="{48165221-77F9-44FF-A123-215A65749E49}" type="slidenum">
              <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a:t>
            </a:fld>
            <a:endParaRPr kumimoji="0" lang="en-GB"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625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47713" y="66675"/>
            <a:ext cx="78486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486069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74774" cy="933080"/>
          </a:xfrm>
        </p:spPr>
        <p:txBody>
          <a:bodyPr>
            <a:normAutofit/>
          </a:bodyPr>
          <a:lstStyle>
            <a:lvl1pPr algn="ctr">
              <a:defRPr sz="3200"/>
            </a:lvl1pPr>
          </a:lstStyle>
          <a:p>
            <a:r>
              <a:rPr lang="en-US" dirty="0"/>
              <a:t>Click to edit Master title style</a:t>
            </a:r>
            <a:endParaRPr dirty="0"/>
          </a:p>
        </p:txBody>
      </p:sp>
      <p:sp>
        <p:nvSpPr>
          <p:cNvPr id="3" name="Content Placeholder 2"/>
          <p:cNvSpPr>
            <a:spLocks noGrp="1"/>
          </p:cNvSpPr>
          <p:nvPr>
            <p:ph idx="1"/>
          </p:nvPr>
        </p:nvSpPr>
        <p:spPr>
          <a:xfrm>
            <a:off x="457200" y="1682498"/>
            <a:ext cx="8274774" cy="465881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p:txBody>
          <a:bodyPr/>
          <a:lstStyle>
            <a:lvl1pPr>
              <a:defRPr/>
            </a:lvl1pPr>
          </a:lstStyle>
          <a:p>
            <a:fld id="{5D28FFE6-A2F1-4243-9DB1-DFB06715F2C6}" type="slidenum">
              <a:rPr lang="en-US" smtClean="0"/>
              <a:pPr/>
              <a:t>‹#›</a:t>
            </a:fld>
            <a:endParaRPr lang="en-US"/>
          </a:p>
        </p:txBody>
      </p:sp>
      <p:sp>
        <p:nvSpPr>
          <p:cNvPr id="7" name="Footer Placeholder 5">
            <a:extLst>
              <a:ext uri="{FF2B5EF4-FFF2-40B4-BE49-F238E27FC236}">
                <a16:creationId xmlns="" xmlns:a16="http://schemas.microsoft.com/office/drawing/2014/main" id="{850FA44F-F595-4732-8079-733B4BD46621}"/>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467243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54865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248189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19649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414151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59ACFE58-2BD9-4796-8438-416CE7B7D7F8}" type="slidenum">
              <a:rPr lang="en-GB" altLang="en-US"/>
              <a:pPr/>
              <a:t>‹#›</a:t>
            </a:fld>
            <a:endParaRPr lang="en-GB" altLang="en-US"/>
          </a:p>
        </p:txBody>
      </p:sp>
    </p:spTree>
    <p:extLst>
      <p:ext uri="{BB962C8B-B14F-4D97-AF65-F5344CB8AC3E}">
        <p14:creationId xmlns:p14="http://schemas.microsoft.com/office/powerpoint/2010/main" val="3281200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8488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3781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42545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341664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113034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142107"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74354" y="1904999"/>
            <a:ext cx="3327540" cy="408892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 xmlns:a16="http://schemas.microsoft.com/office/drawing/2014/main" id="{CE9CE070-CE8F-434E-9998-3B620C053B44}"/>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219772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341762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52400" y="1371600"/>
            <a:ext cx="1676400" cy="5181600"/>
          </a:xfrm>
          <a:noFill/>
        </p:spPr>
        <p:txBody>
          <a:bodyPr>
            <a:normAutofit/>
          </a:bodyPr>
          <a:lstStyle>
            <a:lvl1pPr>
              <a:buFont typeface="Wingdings" pitchFamily="2" charset="2"/>
              <a:buChar char="ü"/>
              <a:defRPr sz="1300">
                <a:solidFill>
                  <a:schemeClr val="bg2"/>
                </a:solidFill>
              </a:defRPr>
            </a:lvl1pPr>
            <a:lvl2pPr>
              <a:buFont typeface="Wingdings" pitchFamily="2" charset="2"/>
              <a:buChar char="ü"/>
              <a:defRPr sz="1300">
                <a:solidFill>
                  <a:schemeClr val="bg2"/>
                </a:solidFill>
              </a:defRPr>
            </a:lvl2pPr>
            <a:lvl3pPr>
              <a:buFont typeface="Wingdings" pitchFamily="2" charset="2"/>
              <a:buChar char="ü"/>
              <a:defRPr sz="1300">
                <a:solidFill>
                  <a:schemeClr val="bg2"/>
                </a:solidFill>
              </a:defRPr>
            </a:lvl3pPr>
            <a:lvl4pPr>
              <a:buFont typeface="Wingdings" pitchFamily="2" charset="2"/>
              <a:buChar char="ü"/>
              <a:defRPr sz="1300">
                <a:solidFill>
                  <a:schemeClr val="bg2"/>
                </a:solidFill>
              </a:defRPr>
            </a:lvl4pPr>
            <a:lvl5pPr>
              <a:buFont typeface="Wingdings" pitchFamily="2" charset="2"/>
              <a:buChar char="ü"/>
              <a:defRPr sz="1300">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 name="Title 1"/>
          <p:cNvSpPr>
            <a:spLocks noGrp="1"/>
          </p:cNvSpPr>
          <p:nvPr>
            <p:ph type="title"/>
          </p:nvPr>
        </p:nvSpPr>
        <p:spPr>
          <a:xfrm>
            <a:off x="1828800" y="304800"/>
            <a:ext cx="7315200" cy="1066800"/>
          </a:xfrm>
        </p:spPr>
        <p:txBody>
          <a:bodyPr/>
          <a:lstStyle/>
          <a:p>
            <a:r>
              <a:rPr lang="en-US" smtClean="0"/>
              <a:t>Click to edit Master title style</a:t>
            </a:r>
            <a:endParaRPr lang="en-US"/>
          </a:p>
        </p:txBody>
      </p:sp>
      <p:sp>
        <p:nvSpPr>
          <p:cNvPr id="3" name="Content Placeholder 2"/>
          <p:cNvSpPr>
            <a:spLocks noGrp="1"/>
          </p:cNvSpPr>
          <p:nvPr>
            <p:ph idx="1"/>
          </p:nvPr>
        </p:nvSpPr>
        <p:spPr>
          <a:xfrm>
            <a:off x="1828800" y="1371600"/>
            <a:ext cx="73152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2"/>
          <p:cNvSpPr>
            <a:spLocks noGrp="1"/>
          </p:cNvSpPr>
          <p:nvPr userDrawn="1">
            <p:ph type="ftr" sz="quarter" idx="14"/>
          </p:nvPr>
        </p:nvSpPr>
        <p:spPr/>
        <p:txBody>
          <a:bodyPr/>
          <a:lstStyle>
            <a:lvl1pPr>
              <a:defRPr/>
            </a:lvl1pPr>
          </a:lstStyle>
          <a:p>
            <a:pPr>
              <a:defRPr/>
            </a:pPr>
            <a:r>
              <a:rPr lang="en-GB"/>
              <a:t>HCMUS 2010 - Thống kê máy tính</a:t>
            </a:r>
          </a:p>
        </p:txBody>
      </p:sp>
      <p:sp>
        <p:nvSpPr>
          <p:cNvPr id="6" name="Slide Number Placeholder 22"/>
          <p:cNvSpPr>
            <a:spLocks noGrp="1"/>
          </p:cNvSpPr>
          <p:nvPr userDrawn="1">
            <p:ph type="sldNum" sz="quarter" idx="15"/>
          </p:nvPr>
        </p:nvSpPr>
        <p:spPr/>
        <p:txBody>
          <a:bodyPr/>
          <a:lstStyle>
            <a:lvl1pPr>
              <a:defRPr/>
            </a:lvl1pPr>
          </a:lstStyle>
          <a:p>
            <a:fld id="{48165221-77F9-44FF-A123-215A65749E49}" type="slidenum">
              <a:rPr lang="en-GB" altLang="en-US"/>
              <a:pPr/>
              <a:t>‹#›</a:t>
            </a:fld>
            <a:endParaRPr lang="en-GB" altLang="en-US"/>
          </a:p>
        </p:txBody>
      </p:sp>
    </p:spTree>
    <p:extLst>
      <p:ext uri="{BB962C8B-B14F-4D97-AF65-F5344CB8AC3E}">
        <p14:creationId xmlns:p14="http://schemas.microsoft.com/office/powerpoint/2010/main" val="748808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endParaRPr dirty="0"/>
          </a:p>
        </p:txBody>
      </p:sp>
      <p:sp>
        <p:nvSpPr>
          <p:cNvPr id="3" name="Text Placeholder 2"/>
          <p:cNvSpPr>
            <a:spLocks noGrp="1"/>
          </p:cNvSpPr>
          <p:nvPr>
            <p:ph type="body" idx="1"/>
          </p:nvPr>
        </p:nvSpPr>
        <p:spPr>
          <a:xfrm>
            <a:off x="1142107"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dirty="0"/>
              <a:t>Edit Master text styles</a:t>
            </a:r>
          </a:p>
        </p:txBody>
      </p:sp>
      <p:sp>
        <p:nvSpPr>
          <p:cNvPr id="4" name="Content Placeholder 3"/>
          <p:cNvSpPr>
            <a:spLocks noGrp="1"/>
          </p:cNvSpPr>
          <p:nvPr>
            <p:ph sz="half" idx="2"/>
          </p:nvPr>
        </p:nvSpPr>
        <p:spPr>
          <a:xfrm>
            <a:off x="1142107"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p:nvPr>
        </p:nvSpPr>
        <p:spPr>
          <a:xfrm>
            <a:off x="4686331" y="1828801"/>
            <a:ext cx="3315563" cy="685801"/>
          </a:xfrm>
        </p:spPr>
        <p:txBody>
          <a:bodyPr anchor="ctr">
            <a:normAutofit/>
          </a:bodyPr>
          <a:lstStyle>
            <a:lvl1pPr marL="0" indent="0">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86331" y="2590801"/>
            <a:ext cx="3315563" cy="342900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
        <p:nvSpPr>
          <p:cNvPr id="11" name="Footer Placeholder 5">
            <a:extLst>
              <a:ext uri="{FF2B5EF4-FFF2-40B4-BE49-F238E27FC236}">
                <a16:creationId xmlns="" xmlns:a16="http://schemas.microsoft.com/office/drawing/2014/main" id="{D389AAF3-73EF-4589-924D-56ADC8CF70E5}"/>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07163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
        <p:nvSpPr>
          <p:cNvPr id="7" name="Footer Placeholder 5">
            <a:extLst>
              <a:ext uri="{FF2B5EF4-FFF2-40B4-BE49-F238E27FC236}">
                <a16:creationId xmlns="" xmlns:a16="http://schemas.microsoft.com/office/drawing/2014/main" id="{1390A3F0-6539-4EB2-84D7-6539A5F87CAA}"/>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173037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1"/>
            </a:lvl1pPr>
          </a:lstStyle>
          <a:p>
            <a:r>
              <a:rPr lang="en-US"/>
              <a:t>Click to edit Master title style</a:t>
            </a:r>
            <a:endParaRPr/>
          </a:p>
        </p:txBody>
      </p:sp>
      <p:sp>
        <p:nvSpPr>
          <p:cNvPr id="3" name="Content Placeholder 2"/>
          <p:cNvSpPr>
            <a:spLocks noGrp="1"/>
          </p:cNvSpPr>
          <p:nvPr>
            <p:ph idx="1"/>
          </p:nvPr>
        </p:nvSpPr>
        <p:spPr>
          <a:xfrm>
            <a:off x="1119239" y="1293495"/>
            <a:ext cx="4184470" cy="4023360"/>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943959" y="3536830"/>
            <a:ext cx="2343760" cy="1797169"/>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 xmlns:a16="http://schemas.microsoft.com/office/drawing/2014/main" id="{CC4C5DB9-35BB-474C-B048-3EF469856B9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435600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913445" y="1019175"/>
            <a:ext cx="4596057"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2" name="Title 1"/>
          <p:cNvSpPr>
            <a:spLocks noGrp="1"/>
          </p:cNvSpPr>
          <p:nvPr>
            <p:ph type="title"/>
          </p:nvPr>
        </p:nvSpPr>
        <p:spPr>
          <a:xfrm>
            <a:off x="5943959" y="1371600"/>
            <a:ext cx="2343760" cy="2057400"/>
          </a:xfrm>
        </p:spPr>
        <p:txBody>
          <a:bodyPr anchor="b">
            <a:normAutofit/>
          </a:bodyPr>
          <a:lstStyle>
            <a:lvl1pPr algn="l">
              <a:defRPr sz="2401"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050641" y="1202055"/>
            <a:ext cx="4321665" cy="4206240"/>
          </a:xfrm>
          <a:solidFill>
            <a:schemeClr val="bg1">
              <a:lumMod val="95000"/>
            </a:schemeClr>
          </a:solidFill>
        </p:spPr>
        <p:txBody>
          <a:bodyPr tIns="914400">
            <a:normAutofit/>
          </a:bodyPr>
          <a:lstStyle>
            <a:lvl1pPr marL="0" indent="0" algn="ctr">
              <a:spcBef>
                <a:spcPts val="0"/>
              </a:spcBef>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5943959" y="3536830"/>
            <a:ext cx="2343760" cy="1797171"/>
          </a:xfrm>
        </p:spPr>
        <p:txBody>
          <a:bodyPr>
            <a:normAutofit/>
          </a:bodyPr>
          <a:lstStyle>
            <a:lvl1pPr marL="0" indent="0">
              <a:spcBef>
                <a:spcPts val="600"/>
              </a:spcBef>
              <a:buNone/>
              <a:defRPr sz="12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0" name="Footer Placeholder 5">
            <a:extLst>
              <a:ext uri="{FF2B5EF4-FFF2-40B4-BE49-F238E27FC236}">
                <a16:creationId xmlns="" xmlns:a16="http://schemas.microsoft.com/office/drawing/2014/main" id="{56899097-932D-4BC4-B576-0B6598C0CCF3}"/>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61546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 xmlns:a16="http://schemas.microsoft.com/office/drawing/2014/main" id="{4EBA5797-CE60-4B19-B7A3-F6DEC8F03360}"/>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3601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22736" y="609600"/>
            <a:ext cx="857474" cy="5410200"/>
          </a:xfrm>
        </p:spPr>
        <p:txBody>
          <a:bodyPr vert="eaVert"/>
          <a:lstStyle/>
          <a:p>
            <a:r>
              <a:rPr lang="en-US" dirty="0"/>
              <a:t>Click to edit Master title style</a:t>
            </a:r>
            <a:endParaRPr dirty="0"/>
          </a:p>
        </p:txBody>
      </p:sp>
      <p:sp>
        <p:nvSpPr>
          <p:cNvPr id="3" name="Vertical Text Placeholder 2"/>
          <p:cNvSpPr>
            <a:spLocks noGrp="1"/>
          </p:cNvSpPr>
          <p:nvPr>
            <p:ph type="body" orient="vert" idx="1"/>
          </p:nvPr>
        </p:nvSpPr>
        <p:spPr>
          <a:xfrm>
            <a:off x="1142107" y="609600"/>
            <a:ext cx="5773652" cy="54102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8" name="Footer Placeholder 5">
            <a:extLst>
              <a:ext uri="{FF2B5EF4-FFF2-40B4-BE49-F238E27FC236}">
                <a16:creationId xmlns="" xmlns:a16="http://schemas.microsoft.com/office/drawing/2014/main" id="{D523DA7C-8A5D-4F5F-9D8A-55530C0383FC}"/>
              </a:ext>
            </a:extLst>
          </p:cNvPr>
          <p:cNvSpPr>
            <a:spLocks noGrp="1"/>
          </p:cNvSpPr>
          <p:nvPr>
            <p:ph type="ftr" sz="quarter" idx="11"/>
          </p:nvPr>
        </p:nvSpPr>
        <p:spPr>
          <a:xfrm>
            <a:off x="2430781" y="6508569"/>
            <a:ext cx="4191000" cy="228600"/>
          </a:xfrm>
          <a:prstGeom prst="rect">
            <a:avLst/>
          </a:prstGeom>
        </p:spPr>
        <p:txBody>
          <a:bodyPr/>
          <a:lstStyle>
            <a:lvl1pPr>
              <a:defRPr sz="1200">
                <a:solidFill>
                  <a:schemeClr val="bg1"/>
                </a:solidFill>
              </a:defRPr>
            </a:lvl1pPr>
          </a:lstStyle>
          <a:p>
            <a:r>
              <a:rPr lang="en-US"/>
              <a:t>Tổng hợp &amp; Trực quan hóa dữ liệu</a:t>
            </a:r>
          </a:p>
        </p:txBody>
      </p:sp>
    </p:spTree>
    <p:extLst>
      <p:ext uri="{BB962C8B-B14F-4D97-AF65-F5344CB8AC3E}">
        <p14:creationId xmlns:p14="http://schemas.microsoft.com/office/powerpoint/2010/main" val="222396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D227E689-3065-40EF-822D-B10E40B13E5D}"/>
              </a:ext>
            </a:extLst>
          </p:cNvPr>
          <p:cNvGrpSpPr/>
          <p:nvPr userDrawn="1"/>
        </p:nvGrpSpPr>
        <p:grpSpPr>
          <a:xfrm>
            <a:off x="0" y="6439716"/>
            <a:ext cx="9144095" cy="430984"/>
            <a:chOff x="-95" y="6427014"/>
            <a:chExt cx="9144095" cy="430984"/>
          </a:xfrm>
        </p:grpSpPr>
        <p:sp>
          <p:nvSpPr>
            <p:cNvPr id="8" name="Rectangle 7"/>
            <p:cNvSpPr/>
            <p:nvPr userDrawn="1"/>
          </p:nvSpPr>
          <p:spPr>
            <a:xfrm>
              <a:off x="-95" y="6427014"/>
              <a:ext cx="9144095" cy="430984"/>
            </a:xfrm>
            <a:prstGeom prst="rect">
              <a:avLst/>
            </a:prstGeom>
            <a:solidFill>
              <a:srgbClr val="052A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Rectangle 8"/>
            <p:cNvSpPr/>
            <p:nvPr/>
          </p:nvSpPr>
          <p:spPr>
            <a:xfrm rot="2175211">
              <a:off x="6873094" y="6606959"/>
              <a:ext cx="761955" cy="430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
        <p:nvSpPr>
          <p:cNvPr id="2" name="Title Placeholder 1"/>
          <p:cNvSpPr>
            <a:spLocks noGrp="1"/>
          </p:cNvSpPr>
          <p:nvPr>
            <p:ph type="title"/>
          </p:nvPr>
        </p:nvSpPr>
        <p:spPr>
          <a:xfrm>
            <a:off x="381000" y="609600"/>
            <a:ext cx="8350974" cy="933080"/>
          </a:xfrm>
          <a:prstGeom prst="rect">
            <a:avLst/>
          </a:prstGeom>
        </p:spPr>
        <p:txBody>
          <a:bodyPr vert="horz" lIns="91440" tIns="45720" rIns="91440" bIns="45720" rtlCol="0" anchor="t" anchorCtr="0">
            <a:normAutofit/>
          </a:bodyPr>
          <a:lstStyle/>
          <a:p>
            <a:r>
              <a:rPr lang="en-US" dirty="0"/>
              <a:t>Click to edit Master title style</a:t>
            </a:r>
            <a:endParaRPr dirty="0"/>
          </a:p>
        </p:txBody>
      </p:sp>
      <p:sp>
        <p:nvSpPr>
          <p:cNvPr id="3" name="Text Placeholder 2"/>
          <p:cNvSpPr>
            <a:spLocks noGrp="1"/>
          </p:cNvSpPr>
          <p:nvPr>
            <p:ph type="body" idx="1"/>
          </p:nvPr>
        </p:nvSpPr>
        <p:spPr>
          <a:xfrm>
            <a:off x="381000" y="1682498"/>
            <a:ext cx="8350974" cy="465881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4"/>
          </p:nvPr>
        </p:nvSpPr>
        <p:spPr bwMode="auto">
          <a:xfrm>
            <a:off x="8212978" y="6553200"/>
            <a:ext cx="702422" cy="228600"/>
          </a:xfrm>
          <a:prstGeom prst="rect">
            <a:avLst/>
          </a:prstGeom>
        </p:spPr>
        <p:txBody>
          <a:bodyPr vert="horz" lIns="91440" tIns="45720" rIns="91440" bIns="45720" rtlCol="0" anchor="ctr"/>
          <a:lstStyle>
            <a:lvl1pPr algn="r">
              <a:defRPr sz="1200" b="1">
                <a:solidFill>
                  <a:schemeClr val="bg1"/>
                </a:solidFill>
              </a:defRPr>
            </a:lvl1pPr>
          </a:lstStyle>
          <a:p>
            <a:fld id="{DF28FB93-0A08-4E7D-8E63-9EFA29F1E093}" type="slidenum">
              <a:rPr lang="en-US" smtClean="0"/>
              <a:pPr/>
              <a:t>‹#›</a:t>
            </a:fld>
            <a:endParaRPr lang="en-US"/>
          </a:p>
        </p:txBody>
      </p:sp>
      <p:sp>
        <p:nvSpPr>
          <p:cNvPr id="15" name="Footer Placeholder 4">
            <a:extLst>
              <a:ext uri="{FF2B5EF4-FFF2-40B4-BE49-F238E27FC236}">
                <a16:creationId xmlns="" xmlns:a16="http://schemas.microsoft.com/office/drawing/2014/main" id="{FA0FCEF1-B3E1-4178-BE9F-E7C40B949EC2}"/>
              </a:ext>
            </a:extLst>
          </p:cNvPr>
          <p:cNvSpPr txBox="1">
            <a:spLocks/>
          </p:cNvSpPr>
          <p:nvPr/>
        </p:nvSpPr>
        <p:spPr bwMode="auto">
          <a:xfrm>
            <a:off x="152400" y="6553200"/>
            <a:ext cx="2362200" cy="185124"/>
          </a:xfrm>
          <a:prstGeom prst="rect">
            <a:avLst/>
          </a:prstGeom>
        </p:spPr>
        <p:txBody>
          <a:bodyPr vert="horz" lIns="91440" tIns="45720" rIns="91440" bIns="45720" rtlCol="0" anchor="ctr"/>
          <a:lstStyle>
            <a:defPPr>
              <a:defRPr lang="en-US"/>
            </a:defPPr>
            <a:lvl1pPr marL="0" algn="l" defTabSz="914400" rtl="0" eaLnBrk="1" latinLnBrk="0" hangingPunct="1">
              <a:defRPr sz="825" b="1" kern="1200" cap="all"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err="1">
                <a:solidFill>
                  <a:schemeClr val="bg1"/>
                </a:solidFill>
              </a:rPr>
              <a:t>Thống</a:t>
            </a:r>
            <a:r>
              <a:rPr lang="en-US" sz="900">
                <a:solidFill>
                  <a:schemeClr val="bg1"/>
                </a:solidFill>
              </a:rPr>
              <a:t> </a:t>
            </a:r>
            <a:r>
              <a:rPr lang="en-US" sz="900" err="1">
                <a:solidFill>
                  <a:schemeClr val="bg1"/>
                </a:solidFill>
              </a:rPr>
              <a:t>kê</a:t>
            </a:r>
            <a:r>
              <a:rPr lang="en-US" sz="900">
                <a:solidFill>
                  <a:schemeClr val="bg1"/>
                </a:solidFill>
              </a:rPr>
              <a:t> </a:t>
            </a:r>
            <a:r>
              <a:rPr lang="en-US" sz="900" err="1">
                <a:solidFill>
                  <a:schemeClr val="bg1"/>
                </a:solidFill>
              </a:rPr>
              <a:t>máy</a:t>
            </a:r>
            <a:r>
              <a:rPr lang="en-US" sz="900">
                <a:solidFill>
                  <a:schemeClr val="bg1"/>
                </a:solidFill>
              </a:rPr>
              <a:t> </a:t>
            </a:r>
            <a:r>
              <a:rPr lang="en-US" sz="900" err="1">
                <a:solidFill>
                  <a:schemeClr val="bg1"/>
                </a:solidFill>
              </a:rPr>
              <a:t>tính</a:t>
            </a:r>
            <a:r>
              <a:rPr lang="en-US" sz="900">
                <a:solidFill>
                  <a:schemeClr val="bg1"/>
                </a:solidFill>
              </a:rPr>
              <a:t> &amp; </a:t>
            </a:r>
            <a:r>
              <a:rPr lang="en-US" sz="900" err="1">
                <a:solidFill>
                  <a:schemeClr val="bg1"/>
                </a:solidFill>
              </a:rPr>
              <a:t>ứng</a:t>
            </a:r>
            <a:r>
              <a:rPr lang="en-US" sz="900">
                <a:solidFill>
                  <a:schemeClr val="bg1"/>
                </a:solidFill>
              </a:rPr>
              <a:t> </a:t>
            </a:r>
            <a:r>
              <a:rPr lang="en-US" sz="900" err="1">
                <a:solidFill>
                  <a:schemeClr val="bg1"/>
                </a:solidFill>
              </a:rPr>
              <a:t>dụng</a:t>
            </a:r>
            <a:r>
              <a:rPr lang="en-US" sz="900">
                <a:solidFill>
                  <a:schemeClr val="bg1"/>
                </a:solidFill>
              </a:rPr>
              <a:t>   </a:t>
            </a:r>
            <a:r>
              <a:rPr lang="en-US" sz="900" b="0">
                <a:solidFill>
                  <a:schemeClr val="bg1"/>
                </a:solidFill>
              </a:rPr>
              <a:t>-</a:t>
            </a:r>
            <a:r>
              <a:rPr lang="en-US" sz="900">
                <a:solidFill>
                  <a:schemeClr val="bg1"/>
                </a:solidFill>
              </a:rPr>
              <a:t> </a:t>
            </a:r>
          </a:p>
        </p:txBody>
      </p:sp>
      <p:grpSp>
        <p:nvGrpSpPr>
          <p:cNvPr id="14" name="top graphic">
            <a:extLst>
              <a:ext uri="{FF2B5EF4-FFF2-40B4-BE49-F238E27FC236}">
                <a16:creationId xmlns="" xmlns:a16="http://schemas.microsoft.com/office/drawing/2014/main" id="{E020C274-4D59-49F7-903C-547458DCA2DF}"/>
              </a:ext>
            </a:extLst>
          </p:cNvPr>
          <p:cNvGrpSpPr/>
          <p:nvPr userDrawn="1"/>
        </p:nvGrpSpPr>
        <p:grpSpPr>
          <a:xfrm>
            <a:off x="960" y="0"/>
            <a:ext cx="9144095" cy="429768"/>
            <a:chOff x="1279" y="0"/>
            <a:chExt cx="12188952" cy="429768"/>
          </a:xfrm>
        </p:grpSpPr>
        <p:sp>
          <p:nvSpPr>
            <p:cNvPr id="16" name="Rectangle 15">
              <a:extLst>
                <a:ext uri="{FF2B5EF4-FFF2-40B4-BE49-F238E27FC236}">
                  <a16:creationId xmlns="" xmlns:a16="http://schemas.microsoft.com/office/drawing/2014/main" id="{B231B5D9-5A75-4E0C-BF89-DE7172127B84}"/>
                </a:ext>
              </a:extLst>
            </p:cNvPr>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7" name="Rectangle 16">
              <a:extLst>
                <a:ext uri="{FF2B5EF4-FFF2-40B4-BE49-F238E27FC236}">
                  <a16:creationId xmlns="" xmlns:a16="http://schemas.microsoft.com/office/drawing/2014/main" id="{A74F05EF-65F3-47E3-80C5-C5B574476B34}"/>
                </a:ext>
              </a:extLst>
            </p:cNvPr>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8" name="Rectangle 17">
              <a:extLst>
                <a:ext uri="{FF2B5EF4-FFF2-40B4-BE49-F238E27FC236}">
                  <a16:creationId xmlns="" xmlns:a16="http://schemas.microsoft.com/office/drawing/2014/main" id="{DD04F5AD-0F7C-4098-9D2E-BCC7FCB5AE1A}"/>
                </a:ext>
              </a:extLst>
            </p:cNvPr>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spTree>
    <p:extLst>
      <p:ext uri="{BB962C8B-B14F-4D97-AF65-F5344CB8AC3E}">
        <p14:creationId xmlns:p14="http://schemas.microsoft.com/office/powerpoint/2010/main" val="391378825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687" r:id="rId11"/>
    <p:sldLayoutId id="2147483690" r:id="rId12"/>
    <p:sldLayoutId id="2147483691" r:id="rId13"/>
    <p:sldLayoutId id="2147483692" r:id="rId14"/>
    <p:sldLayoutId id="2147483693" r:id="rId15"/>
    <p:sldLayoutId id="2147483694" r:id="rId16"/>
    <p:sldLayoutId id="2147483695" r:id="rId17"/>
    <p:sldLayoutId id="2147483696" r:id="rId18"/>
    <p:sldLayoutId id="2147483711" r:id="rId19"/>
    <p:sldLayoutId id="2147483651" r:id="rId20"/>
    <p:sldLayoutId id="2147483652" r:id="rId21"/>
    <p:sldLayoutId id="2147483653" r:id="rId22"/>
    <p:sldLayoutId id="2147483654" r:id="rId23"/>
    <p:sldLayoutId id="2147483659" r:id="rId24"/>
    <p:sldLayoutId id="2147483663" r:id="rId25"/>
    <p:sldLayoutId id="2147483664" r:id="rId26"/>
    <p:sldLayoutId id="2147483665" r:id="rId27"/>
    <p:sldLayoutId id="2147483666" r:id="rId28"/>
    <p:sldLayoutId id="2147483668" r:id="rId29"/>
    <p:sldLayoutId id="2147483675" r:id="rId30"/>
    <p:sldLayoutId id="2147483676"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ctr" defTabSz="685983"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87338" indent="-287338" algn="l" defTabSz="685983" rtl="0" eaLnBrk="1" latinLnBrk="0" hangingPunct="1">
        <a:lnSpc>
          <a:spcPct val="90000"/>
        </a:lnSpc>
        <a:spcBef>
          <a:spcPts val="1350"/>
        </a:spcBef>
        <a:buClr>
          <a:schemeClr val="tx1"/>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Arial" panose="020B0604020202020204" pitchFamily="34" charset="0"/>
        </a:defRPr>
      </a:lvl1pPr>
      <a:lvl2pPr marL="520700" indent="-223838" algn="l" defTabSz="685983" rtl="0" eaLnBrk="1" latinLnBrk="0" hangingPunct="1">
        <a:lnSpc>
          <a:spcPct val="90000"/>
        </a:lnSpc>
        <a:spcBef>
          <a:spcPts val="750"/>
        </a:spcBef>
        <a:buClr>
          <a:schemeClr val="tx1"/>
        </a:buClr>
        <a:buSzPct val="100000"/>
        <a:buFont typeface="Arial" pitchFamily="34" charset="0"/>
        <a:buChar char="–"/>
        <a:defRPr sz="2200" kern="1200">
          <a:solidFill>
            <a:schemeClr val="tx1"/>
          </a:solidFill>
          <a:latin typeface="Arial" panose="020B0604020202020204" pitchFamily="34" charset="0"/>
          <a:ea typeface="+mn-ea"/>
          <a:cs typeface="Arial" panose="020B0604020202020204" pitchFamily="34" charset="0"/>
        </a:defRPr>
      </a:lvl2pPr>
      <a:lvl3pPr marL="800100" indent="-171450" algn="l" defTabSz="685983" rtl="0" eaLnBrk="1" latinLnBrk="0" hangingPunct="1">
        <a:lnSpc>
          <a:spcPct val="90000"/>
        </a:lnSpc>
        <a:spcBef>
          <a:spcPts val="600"/>
        </a:spcBef>
        <a:buClr>
          <a:schemeClr val="tx1"/>
        </a:buClr>
        <a:buSzPct val="80000"/>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092200" indent="-234950" algn="l" defTabSz="685983" rtl="0" eaLnBrk="1" latinLnBrk="0" hangingPunct="1">
        <a:lnSpc>
          <a:spcPct val="90000"/>
        </a:lnSpc>
        <a:spcBef>
          <a:spcPts val="600"/>
        </a:spcBef>
        <a:buClr>
          <a:schemeClr val="tx1"/>
        </a:buClr>
        <a:buSzPct val="100000"/>
        <a:buFont typeface="Courier New" panose="02070309020205020404" pitchFamily="49" charset="0"/>
        <a:buChar char="o"/>
        <a:defRPr sz="1600" kern="1200">
          <a:solidFill>
            <a:schemeClr val="tx1"/>
          </a:solidFill>
          <a:latin typeface="Arial" panose="020B0604020202020204" pitchFamily="34" charset="0"/>
          <a:ea typeface="+mn-ea"/>
          <a:cs typeface="Arial" panose="020B0604020202020204" pitchFamily="34" charset="0"/>
        </a:defRPr>
      </a:lvl4pPr>
      <a:lvl5pPr marL="1257300" indent="-171450" algn="l" defTabSz="685983" rtl="0" eaLnBrk="1" latinLnBrk="0" hangingPunct="1">
        <a:lnSpc>
          <a:spcPct val="90000"/>
        </a:lnSpc>
        <a:spcBef>
          <a:spcPts val="600"/>
        </a:spcBef>
        <a:buClr>
          <a:schemeClr val="tx1"/>
        </a:buClr>
        <a:buSzPct val="80000"/>
        <a:buFont typeface="Wingdings" pitchFamily="2" charset="2"/>
        <a:buChar char="§"/>
        <a:defRPr sz="1400" kern="1200">
          <a:solidFill>
            <a:schemeClr val="tx1"/>
          </a:solidFill>
          <a:latin typeface="Arial" panose="020B0604020202020204" pitchFamily="34" charset="0"/>
          <a:ea typeface="+mn-ea"/>
          <a:cs typeface="Arial" panose="020B0604020202020204" pitchFamily="34" charset="0"/>
        </a:defRPr>
      </a:lvl5pPr>
      <a:lvl6pPr marL="1166171"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6pPr>
      <a:lvl7pPr marL="1337667"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7pPr>
      <a:lvl8pPr marL="1509162" indent="-171496" algn="l" defTabSz="685983" rtl="0" eaLnBrk="1" latinLnBrk="0" hangingPunct="1">
        <a:lnSpc>
          <a:spcPct val="90000"/>
        </a:lnSpc>
        <a:spcBef>
          <a:spcPts val="600"/>
        </a:spcBef>
        <a:buClr>
          <a:schemeClr val="tx1"/>
        </a:buClr>
        <a:buSzPct val="100000"/>
        <a:buFont typeface="Arial" pitchFamily="34" charset="0"/>
        <a:buChar char="–"/>
        <a:defRPr sz="1200" kern="1200">
          <a:solidFill>
            <a:schemeClr val="tx1"/>
          </a:solidFill>
          <a:latin typeface="+mn-lt"/>
          <a:ea typeface="+mn-ea"/>
          <a:cs typeface="+mn-cs"/>
        </a:defRPr>
      </a:lvl8pPr>
      <a:lvl9pPr marL="1680658" indent="-171496" algn="l" defTabSz="685983" rtl="0" eaLnBrk="1" latinLnBrk="0" hangingPunct="1">
        <a:lnSpc>
          <a:spcPct val="90000"/>
        </a:lnSpc>
        <a:spcBef>
          <a:spcPts val="600"/>
        </a:spcBef>
        <a:buClr>
          <a:schemeClr val="tx1"/>
        </a:buClr>
        <a:buSzPct val="80000"/>
        <a:buFont typeface="Wingdings" pitchFamily="2" charset="2"/>
        <a:buChar char="§"/>
        <a:defRPr sz="1200" kern="120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14.png"/><Relationship Id="rId5" Type="http://schemas.openxmlformats.org/officeDocument/2006/relationships/oleObject" Target="../embeddings/oleObject7.bin"/><Relationship Id="rId6" Type="http://schemas.openxmlformats.org/officeDocument/2006/relationships/image" Target="../media/image13.wmf"/><Relationship Id="rId1" Type="http://schemas.openxmlformats.org/officeDocument/2006/relationships/vmlDrawing" Target="../drawings/vmlDrawing5.vml"/><Relationship Id="rId2"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14.png"/><Relationship Id="rId5" Type="http://schemas.openxmlformats.org/officeDocument/2006/relationships/oleObject" Target="../embeddings/oleObject8.bin"/><Relationship Id="rId6"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9.bin"/><Relationship Id="rId5" Type="http://schemas.openxmlformats.org/officeDocument/2006/relationships/image" Target="../media/image21.wmf"/><Relationship Id="rId1" Type="http://schemas.openxmlformats.org/officeDocument/2006/relationships/vmlDrawing" Target="../drawings/vmlDrawing7.vml"/><Relationship Id="rId2"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23.png"/><Relationship Id="rId5" Type="http://schemas.openxmlformats.org/officeDocument/2006/relationships/oleObject" Target="../embeddings/oleObject10.bin"/><Relationship Id="rId6" Type="http://schemas.openxmlformats.org/officeDocument/2006/relationships/image" Target="../media/image22.wmf"/><Relationship Id="rId7" Type="http://schemas.openxmlformats.org/officeDocument/2006/relationships/image" Target="../media/image24.png"/><Relationship Id="rId1" Type="http://schemas.openxmlformats.org/officeDocument/2006/relationships/vmlDrawing" Target="../drawings/vmlDrawing8.vml"/><Relationship Id="rId2"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11.bin"/><Relationship Id="rId5" Type="http://schemas.openxmlformats.org/officeDocument/2006/relationships/image" Target="../media/image26.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image" Target="../media/image3.png"/><Relationship Id="rId1" Type="http://schemas.openxmlformats.org/officeDocument/2006/relationships/vmlDrawing" Target="../drawings/vmlDrawing1.vml"/><Relationship Id="rId2"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oleObject" Target="../embeddings/oleObject12.bin"/><Relationship Id="rId5" Type="http://schemas.openxmlformats.org/officeDocument/2006/relationships/image" Target="../media/image28.wmf"/><Relationship Id="rId6" Type="http://schemas.openxmlformats.org/officeDocument/2006/relationships/oleObject" Target="../embeddings/oleObject13.bin"/><Relationship Id="rId7" Type="http://schemas.openxmlformats.org/officeDocument/2006/relationships/image" Target="../media/image29.wmf"/><Relationship Id="rId1" Type="http://schemas.openxmlformats.org/officeDocument/2006/relationships/vmlDrawing" Target="../drawings/vmlDrawing10.vml"/><Relationship Id="rId2"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0.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4" Type="http://schemas.openxmlformats.org/officeDocument/2006/relationships/oleObject" Target="../embeddings/oleObject14.bin"/><Relationship Id="rId5" Type="http://schemas.openxmlformats.org/officeDocument/2006/relationships/image" Target="../media/image40.wmf"/><Relationship Id="rId1" Type="http://schemas.openxmlformats.org/officeDocument/2006/relationships/vmlDrawing" Target="../drawings/vmlDrawing11.vml"/><Relationship Id="rId2"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4" Type="http://schemas.openxmlformats.org/officeDocument/2006/relationships/image" Target="../media/image46.png"/><Relationship Id="rId5" Type="http://schemas.openxmlformats.org/officeDocument/2006/relationships/oleObject" Target="../embeddings/oleObject15.bin"/><Relationship Id="rId6" Type="http://schemas.openxmlformats.org/officeDocument/2006/relationships/image" Target="../media/image40.wmf"/><Relationship Id="rId7" Type="http://schemas.openxmlformats.org/officeDocument/2006/relationships/oleObject" Target="../embeddings/oleObject16.bin"/><Relationship Id="rId1" Type="http://schemas.openxmlformats.org/officeDocument/2006/relationships/vmlDrawing" Target="../drawings/vmlDrawing12.vml"/><Relationship Id="rId2"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1" Type="http://schemas.openxmlformats.org/officeDocument/2006/relationships/image" Target="../media/image38.png"/><Relationship Id="rId12" Type="http://schemas.openxmlformats.org/officeDocument/2006/relationships/image" Target="../media/image39.png"/><Relationship Id="rId13" Type="http://schemas.openxmlformats.org/officeDocument/2006/relationships/oleObject" Target="../embeddings/oleObject17.bin"/><Relationship Id="rId14" Type="http://schemas.openxmlformats.org/officeDocument/2006/relationships/image" Target="../media/image41.wmf"/><Relationship Id="rId15" Type="http://schemas.openxmlformats.org/officeDocument/2006/relationships/oleObject" Target="../embeddings/oleObject18.bin"/><Relationship Id="rId16" Type="http://schemas.openxmlformats.org/officeDocument/2006/relationships/image" Target="../media/image42.wmf"/><Relationship Id="rId1" Type="http://schemas.openxmlformats.org/officeDocument/2006/relationships/vmlDrawing" Target="../drawings/vmlDrawing13.vml"/><Relationship Id="rId2" Type="http://schemas.openxmlformats.org/officeDocument/2006/relationships/slideLayout" Target="../slideLayouts/slideLayout2.xml"/><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oleObject" Target="../embeddings/oleObject2.bin"/><Relationship Id="rId5" Type="http://schemas.openxmlformats.org/officeDocument/2006/relationships/image" Target="../media/image4.wmf"/><Relationship Id="rId1" Type="http://schemas.openxmlformats.org/officeDocument/2006/relationships/vmlDrawing" Target="../drawings/vmlDrawing2.vml"/><Relationship Id="rId2"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4" Type="http://schemas.openxmlformats.org/officeDocument/2006/relationships/image" Target="../media/image47.png"/><Relationship Id="rId5" Type="http://schemas.openxmlformats.org/officeDocument/2006/relationships/oleObject" Target="../embeddings/oleObject19.bin"/><Relationship Id="rId6" Type="http://schemas.openxmlformats.org/officeDocument/2006/relationships/image" Target="../media/image45.w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4" Type="http://schemas.openxmlformats.org/officeDocument/2006/relationships/image" Target="../media/image47.png"/><Relationship Id="rId5" Type="http://schemas.openxmlformats.org/officeDocument/2006/relationships/oleObject" Target="../embeddings/oleObject20.bin"/><Relationship Id="rId6" Type="http://schemas.openxmlformats.org/officeDocument/2006/relationships/image" Target="../media/image45.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4" Type="http://schemas.openxmlformats.org/officeDocument/2006/relationships/oleObject" Target="../embeddings/oleObject21.bin"/><Relationship Id="rId5" Type="http://schemas.openxmlformats.org/officeDocument/2006/relationships/image" Target="../media/image48.wmf"/><Relationship Id="rId6" Type="http://schemas.openxmlformats.org/officeDocument/2006/relationships/image" Target="../media/image49.png"/><Relationship Id="rId7" Type="http://schemas.openxmlformats.org/officeDocument/2006/relationships/image" Target="../media/image50.png"/><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4" Type="http://schemas.openxmlformats.org/officeDocument/2006/relationships/oleObject" Target="../embeddings/oleObject22.bin"/><Relationship Id="rId5" Type="http://schemas.openxmlformats.org/officeDocument/2006/relationships/image" Target="../media/image48.wmf"/><Relationship Id="rId6" Type="http://schemas.openxmlformats.org/officeDocument/2006/relationships/image" Target="../media/image49.png"/><Relationship Id="rId1" Type="http://schemas.openxmlformats.org/officeDocument/2006/relationships/vmlDrawing" Target="../drawings/vmlDrawing1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1.xml"/><Relationship Id="rId4" Type="http://schemas.openxmlformats.org/officeDocument/2006/relationships/oleObject" Target="../embeddings/oleObject23.bin"/><Relationship Id="rId5" Type="http://schemas.openxmlformats.org/officeDocument/2006/relationships/image" Target="../media/image51.wmf"/><Relationship Id="rId6" Type="http://schemas.openxmlformats.org/officeDocument/2006/relationships/image" Target="../media/image52.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52.png"/><Relationship Id="rId5" Type="http://schemas.openxmlformats.org/officeDocument/2006/relationships/oleObject" Target="../embeddings/oleObject24.bin"/><Relationship Id="rId6" Type="http://schemas.openxmlformats.org/officeDocument/2006/relationships/image" Target="../media/image51.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wmf"/><Relationship Id="rId4" Type="http://schemas.openxmlformats.org/officeDocument/2006/relationships/image" Target="../media/image54.wmf"/><Relationship Id="rId5" Type="http://schemas.openxmlformats.org/officeDocument/2006/relationships/image" Target="../media/image55.wmf"/><Relationship Id="rId6" Type="http://schemas.openxmlformats.org/officeDocument/2006/relationships/image" Target="../media/image56.wmf"/><Relationship Id="rId7" Type="http://schemas.openxmlformats.org/officeDocument/2006/relationships/image" Target="../media/image57.wmf"/><Relationship Id="rId8" Type="http://schemas.openxmlformats.org/officeDocument/2006/relationships/image" Target="../media/image58.wmf"/><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 Id="rId3" Type="http://schemas.openxmlformats.org/officeDocument/2006/relationships/image" Target="../media/image6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oleObject" Target="../embeddings/oleObject25.bin"/><Relationship Id="rId5" Type="http://schemas.openxmlformats.org/officeDocument/2006/relationships/image" Target="../media/image59.emf"/><Relationship Id="rId6" Type="http://schemas.openxmlformats.org/officeDocument/2006/relationships/oleObject" Target="../embeddings/oleObject26.bin"/><Relationship Id="rId7" Type="http://schemas.openxmlformats.org/officeDocument/2006/relationships/image" Target="../media/image60.emf"/><Relationship Id="rId8" Type="http://schemas.openxmlformats.org/officeDocument/2006/relationships/image" Target="../media/image69.png"/><Relationship Id="rId9" Type="http://schemas.openxmlformats.org/officeDocument/2006/relationships/oleObject" Target="../embeddings/oleObject27.bin"/><Relationship Id="rId10" Type="http://schemas.openxmlformats.org/officeDocument/2006/relationships/image" Target="../media/image61.emf"/><Relationship Id="rId1" Type="http://schemas.openxmlformats.org/officeDocument/2006/relationships/vmlDrawing" Target="../drawings/vmlDrawing20.vml"/><Relationship Id="rId2"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oleObject3.bin"/><Relationship Id="rId5" Type="http://schemas.openxmlformats.org/officeDocument/2006/relationships/image" Target="../media/image6.wmf"/><Relationship Id="rId6" Type="http://schemas.openxmlformats.org/officeDocument/2006/relationships/image" Target="../media/image7.png"/><Relationship Id="rId1" Type="http://schemas.openxmlformats.org/officeDocument/2006/relationships/vmlDrawing" Target="../drawings/vmlDrawing3.vml"/><Relationship Id="rId2"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3.png"/><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oleObject4.bin"/><Relationship Id="rId5" Type="http://schemas.openxmlformats.org/officeDocument/2006/relationships/image" Target="../media/image9.wmf"/><Relationship Id="rId6" Type="http://schemas.openxmlformats.org/officeDocument/2006/relationships/oleObject" Target="../embeddings/oleObject5.bin"/><Relationship Id="rId7" Type="http://schemas.openxmlformats.org/officeDocument/2006/relationships/image" Target="../media/image10.wmf"/><Relationship Id="rId8" Type="http://schemas.openxmlformats.org/officeDocument/2006/relationships/oleObject" Target="../embeddings/oleObject6.bin"/><Relationship Id="rId9" Type="http://schemas.openxmlformats.org/officeDocument/2006/relationships/image" Target="../media/image11.wmf"/><Relationship Id="rId1" Type="http://schemas.openxmlformats.org/officeDocument/2006/relationships/vmlDrawing" Target="../drawings/vmlDrawing4.vml"/><Relationship Id="rId2"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solidFill>
                  <a:srgbClr val="00B050"/>
                </a:solidFill>
                <a:latin typeface="Arial" charset="0"/>
              </a:rPr>
              <a:t>6-1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smtClean="0">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a:t>
            </a:r>
            <a:r>
              <a:rPr lang="en-US" sz="2400" b="0" dirty="0" err="1" smtClean="0">
                <a:latin typeface="Arial" charset="0"/>
              </a:rPr>
              <a:t>ạn</a:t>
            </a:r>
            <a:r>
              <a:rPr lang="en-US" sz="2400" b="0" dirty="0" smtClean="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a:t>
            </a:r>
            <a:r>
              <a:rPr lang="en-US" sz="2400" b="0" dirty="0" err="1" smtClean="0">
                <a:latin typeface="Arial" charset="0"/>
              </a:rPr>
              <a:t>âm</a:t>
            </a:r>
            <a:endParaRPr lang="en-US" sz="2400" b="0" dirty="0">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6167228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37891" name="Rectangle 5"/>
          <p:cNvSpPr>
            <a:spLocks noChangeArrowheads="1"/>
          </p:cNvSpPr>
          <p:nvPr/>
        </p:nvSpPr>
        <p:spPr bwMode="auto">
          <a:xfrm>
            <a:off x="419100" y="1066800"/>
            <a:ext cx="8483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400" b="0" dirty="0" err="1" smtClean="0"/>
              <a:t>Đo</a:t>
            </a:r>
            <a:r>
              <a:rPr lang="vi-VN" altLang="en-US" sz="2400" b="0" dirty="0" smtClean="0"/>
              <a:t> </a:t>
            </a:r>
            <a:r>
              <a:rPr lang="vi-VN" altLang="en-US" sz="2400" b="0" dirty="0"/>
              <a:t>mật độ </a:t>
            </a:r>
            <a:r>
              <a:rPr lang="en-US" altLang="en-US" sz="2400" b="0" dirty="0" err="1" smtClean="0"/>
              <a:t>Canxi</a:t>
            </a:r>
            <a:r>
              <a:rPr lang="vi-VN" altLang="en-US" sz="2400" b="0" dirty="0" smtClean="0"/>
              <a:t> </a:t>
            </a:r>
            <a:r>
              <a:rPr lang="en-US" altLang="en-US" sz="2400" b="0" dirty="0" err="1" smtClean="0"/>
              <a:t>trong</a:t>
            </a:r>
            <a:r>
              <a:rPr lang="en-US" altLang="en-US" sz="2400" b="0" dirty="0" smtClean="0"/>
              <a:t> </a:t>
            </a:r>
            <a:r>
              <a:rPr lang="vi-VN" altLang="en-US" sz="2400" b="0" dirty="0" smtClean="0"/>
              <a:t>xương </a:t>
            </a:r>
            <a:r>
              <a:rPr lang="en-US" altLang="en-US" sz="2400" b="0" dirty="0" err="1" smtClean="0"/>
              <a:t>để</a:t>
            </a:r>
            <a:r>
              <a:rPr lang="en-US" altLang="en-US" sz="2400" b="0" dirty="0" smtClean="0"/>
              <a:t> </a:t>
            </a:r>
            <a:r>
              <a:rPr lang="en-US" altLang="en-US" sz="2400" b="0" dirty="0" err="1" smtClean="0"/>
              <a:t>xác</a:t>
            </a:r>
            <a:r>
              <a:rPr lang="en-US" altLang="en-US" sz="2400" b="0" dirty="0" smtClean="0"/>
              <a:t> </a:t>
            </a:r>
            <a:r>
              <a:rPr lang="en-US" altLang="en-US" sz="2400" b="0" dirty="0" err="1" smtClean="0"/>
              <a:t>định</a:t>
            </a:r>
            <a:r>
              <a:rPr lang="en-US" altLang="en-US" sz="2400" b="0" dirty="0" smtClean="0"/>
              <a:t> </a:t>
            </a:r>
            <a:r>
              <a:rPr lang="en-US" altLang="en-US" sz="2400" b="0" dirty="0" err="1" smtClean="0"/>
              <a:t>một</a:t>
            </a:r>
            <a:r>
              <a:rPr lang="en-US" altLang="en-US" sz="2400" b="0" dirty="0" smtClean="0"/>
              <a:t> </a:t>
            </a:r>
            <a:r>
              <a:rPr lang="en-US" altLang="en-US" sz="2400" b="0" dirty="0" err="1" smtClean="0"/>
              <a:t>người</a:t>
            </a:r>
            <a:r>
              <a:rPr lang="en-US" altLang="en-US" sz="2400" b="0" dirty="0" smtClean="0"/>
              <a:t> </a:t>
            </a:r>
            <a:r>
              <a:rPr lang="en-US" altLang="en-US" sz="2400" b="0" dirty="0" err="1" smtClean="0"/>
              <a:t>lớn</a:t>
            </a:r>
            <a:r>
              <a:rPr lang="en-US" altLang="en-US" sz="2400" b="0" dirty="0"/>
              <a:t> </a:t>
            </a:r>
            <a:r>
              <a:rPr lang="en-US" altLang="en-US" sz="2400" b="0" dirty="0" err="1" smtClean="0"/>
              <a:t>có</a:t>
            </a:r>
            <a:r>
              <a:rPr lang="en-US" altLang="en-US" sz="2400" b="0" dirty="0" smtClean="0"/>
              <a:t> </a:t>
            </a:r>
            <a:r>
              <a:rPr lang="en-US" altLang="en-US" sz="2400" b="0" dirty="0" err="1" smtClean="0"/>
              <a:t>bị</a:t>
            </a:r>
            <a:r>
              <a:rPr lang="en-US" altLang="en-US" sz="2400" b="0" dirty="0" smtClean="0"/>
              <a:t> </a:t>
            </a:r>
            <a:r>
              <a:rPr lang="en-US" altLang="en-US" sz="2400" b="0" dirty="0" err="1" smtClean="0"/>
              <a:t>loãng</a:t>
            </a:r>
            <a:r>
              <a:rPr lang="en-US" altLang="en-US" sz="2400" b="0" dirty="0" smtClean="0"/>
              <a:t> </a:t>
            </a:r>
            <a:r>
              <a:rPr lang="en-US" altLang="en-US" sz="2400" b="0" dirty="0" err="1" smtClean="0"/>
              <a:t>xương</a:t>
            </a:r>
            <a:r>
              <a:rPr lang="en-US" altLang="en-US" sz="2400" b="0" dirty="0" smtClean="0"/>
              <a:t> hay </a:t>
            </a:r>
            <a:r>
              <a:rPr lang="en-US" altLang="en-US" sz="2400" b="0" dirty="0" err="1" smtClean="0"/>
              <a:t>không</a:t>
            </a:r>
            <a:r>
              <a:rPr lang="vi-VN" altLang="en-US" sz="2400" b="0" dirty="0" smtClean="0"/>
              <a:t>.</a:t>
            </a:r>
            <a:endParaRPr lang="vi-VN" altLang="en-US" sz="2400" b="0" dirty="0"/>
          </a:p>
          <a:p>
            <a:pPr>
              <a:lnSpc>
                <a:spcPct val="90000"/>
              </a:lnSpc>
            </a:pPr>
            <a:endParaRPr lang="vi-VN" altLang="en-US" sz="2400" b="0" dirty="0"/>
          </a:p>
          <a:p>
            <a:pPr>
              <a:lnSpc>
                <a:spcPct val="90000"/>
              </a:lnSpc>
            </a:pPr>
            <a:r>
              <a:rPr lang="en-US" altLang="en-US" sz="2400" b="0" dirty="0" err="1" smtClean="0"/>
              <a:t>Giả</a:t>
            </a:r>
            <a:r>
              <a:rPr lang="en-US" altLang="en-US" sz="2400" b="0" dirty="0" smtClean="0"/>
              <a:t> </a:t>
            </a:r>
            <a:r>
              <a:rPr lang="en-US" altLang="en-US" sz="2400" b="0" dirty="0" err="1" smtClean="0"/>
              <a:t>sử</a:t>
            </a:r>
            <a:r>
              <a:rPr lang="en-US" altLang="en-US" sz="2400" b="0" dirty="0" smtClean="0"/>
              <a:t> z </a:t>
            </a:r>
            <a:r>
              <a:rPr lang="en-US" altLang="en-US" sz="2400" b="0" dirty="0" err="1" smtClean="0"/>
              <a:t>là</a:t>
            </a:r>
            <a:r>
              <a:rPr lang="en-US" altLang="en-US" sz="2400" b="0" dirty="0" smtClean="0"/>
              <a:t> k</a:t>
            </a:r>
            <a:r>
              <a:rPr lang="vi-VN" altLang="en-US" sz="2400" b="0" dirty="0" smtClean="0"/>
              <a:t>ết quả</a:t>
            </a:r>
            <a:r>
              <a:rPr lang="en-US" altLang="en-US" sz="2400" b="0" dirty="0" smtClean="0"/>
              <a:t> </a:t>
            </a:r>
            <a:r>
              <a:rPr lang="en-US" altLang="en-US" sz="2400" b="0" dirty="0" err="1" smtClean="0"/>
              <a:t>mật</a:t>
            </a:r>
            <a:r>
              <a:rPr lang="en-US" altLang="en-US" sz="2400" b="0" dirty="0"/>
              <a:t> </a:t>
            </a:r>
            <a:r>
              <a:rPr lang="en-US" altLang="en-US" sz="2400" b="0" dirty="0" err="1" smtClean="0"/>
              <a:t>độ</a:t>
            </a:r>
            <a:r>
              <a:rPr lang="en-US" altLang="en-US" sz="2400" b="0" dirty="0" smtClean="0"/>
              <a:t> </a:t>
            </a:r>
            <a:r>
              <a:rPr lang="en-US" altLang="en-US" sz="2400" b="0" dirty="0" err="1" smtClean="0"/>
              <a:t>Canxi</a:t>
            </a:r>
            <a:r>
              <a:rPr lang="en-US" altLang="en-US" sz="2400" b="0" dirty="0" smtClean="0"/>
              <a:t> </a:t>
            </a:r>
            <a:r>
              <a:rPr lang="en-US" altLang="en-US" sz="2400" b="0" dirty="0" err="1" smtClean="0"/>
              <a:t>trong</a:t>
            </a:r>
            <a:r>
              <a:rPr lang="en-US" altLang="en-US" sz="2400" b="0" dirty="0" smtClean="0"/>
              <a:t> </a:t>
            </a:r>
            <a:r>
              <a:rPr lang="en-US" altLang="en-US" sz="2400" b="0" dirty="0" err="1" smtClean="0"/>
              <a:t>xương</a:t>
            </a:r>
            <a:r>
              <a:rPr lang="en-US" altLang="en-US" sz="2400" b="0" dirty="0" smtClean="0"/>
              <a:t> </a:t>
            </a:r>
            <a:r>
              <a:rPr lang="en-US" altLang="en-US" sz="2400" b="0" dirty="0" err="1" smtClean="0"/>
              <a:t>của</a:t>
            </a:r>
            <a:r>
              <a:rPr lang="en-US" altLang="en-US" sz="2400" b="0" dirty="0" smtClean="0"/>
              <a:t> </a:t>
            </a:r>
            <a:r>
              <a:rPr lang="en-US" altLang="en-US" sz="2400" b="0" dirty="0" err="1" smtClean="0"/>
              <a:t>một</a:t>
            </a:r>
            <a:r>
              <a:rPr lang="en-US" altLang="en-US" sz="2400" b="0" dirty="0" smtClean="0"/>
              <a:t> </a:t>
            </a:r>
            <a:r>
              <a:rPr lang="en-US" altLang="en-US" sz="2400" b="0" dirty="0" err="1" smtClean="0"/>
              <a:t>người</a:t>
            </a:r>
            <a:r>
              <a:rPr lang="en-US" altLang="en-US" sz="2400" b="0" dirty="0" smtClean="0"/>
              <a:t> </a:t>
            </a:r>
            <a:r>
              <a:rPr lang="en-US" altLang="en-US" sz="2400" b="0" dirty="0" err="1" smtClean="0"/>
              <a:t>lớn</a:t>
            </a:r>
            <a:r>
              <a:rPr lang="en-US" altLang="en-US" sz="2400" b="0" dirty="0" smtClean="0"/>
              <a:t> </a:t>
            </a:r>
            <a:r>
              <a:rPr lang="en-US" altLang="en-US" sz="2400" b="0" dirty="0" err="1" smtClean="0"/>
              <a:t>được</a:t>
            </a:r>
            <a:r>
              <a:rPr lang="en-US" altLang="en-US" sz="2400" b="0" dirty="0" smtClean="0"/>
              <a:t> </a:t>
            </a:r>
            <a:r>
              <a:rPr lang="en-US" altLang="en-US" sz="2400" b="0" dirty="0" err="1" smtClean="0"/>
              <a:t>chọn</a:t>
            </a:r>
            <a:r>
              <a:rPr lang="en-US" altLang="en-US" sz="2400" b="0" dirty="0" smtClean="0"/>
              <a:t> </a:t>
            </a:r>
            <a:r>
              <a:rPr lang="en-US" altLang="en-US" sz="2400" b="0" dirty="0" err="1" smtClean="0"/>
              <a:t>ngẫu</a:t>
            </a:r>
            <a:r>
              <a:rPr lang="en-US" altLang="en-US" sz="2400" b="0" dirty="0" smtClean="0"/>
              <a:t> </a:t>
            </a:r>
            <a:r>
              <a:rPr lang="en-US" altLang="en-US" sz="2400" b="0" dirty="0" err="1" smtClean="0"/>
              <a:t>nhiên</a:t>
            </a:r>
            <a:r>
              <a:rPr lang="vi-VN" altLang="en-US" sz="2400" b="0" dirty="0" smtClean="0"/>
              <a:t>, </a:t>
            </a:r>
            <a:r>
              <a:rPr lang="en-US" altLang="en-US" sz="2400" dirty="0" smtClean="0"/>
              <a:t>z </a:t>
            </a:r>
            <a:r>
              <a:rPr lang="en-US" altLang="en-US" sz="2400" dirty="0" err="1" smtClean="0"/>
              <a:t>có</a:t>
            </a:r>
            <a:r>
              <a:rPr lang="vi-VN" altLang="en-US" sz="2400" dirty="0" smtClean="0"/>
              <a:t> phân </a:t>
            </a:r>
            <a:r>
              <a:rPr lang="vi-VN" altLang="en-US" sz="2400" dirty="0"/>
              <a:t>phối chuẩn </a:t>
            </a:r>
            <a:r>
              <a:rPr lang="vi-VN" altLang="en-US" sz="2400" b="0" dirty="0"/>
              <a:t>với </a:t>
            </a:r>
            <a:r>
              <a:rPr lang="vi-VN" altLang="en-US" sz="2400" dirty="0"/>
              <a:t>giá trị trung bình là 0 </a:t>
            </a:r>
            <a:r>
              <a:rPr lang="vi-VN" altLang="en-US" sz="2400" b="0" dirty="0"/>
              <a:t>và </a:t>
            </a:r>
            <a:r>
              <a:rPr lang="vi-VN" altLang="en-US" sz="2400" dirty="0"/>
              <a:t>độ lệch chuẩn là 1.</a:t>
            </a:r>
          </a:p>
          <a:p>
            <a:pPr>
              <a:lnSpc>
                <a:spcPct val="90000"/>
              </a:lnSpc>
            </a:pPr>
            <a:endParaRPr lang="vi-VN" altLang="en-US" sz="2400" b="0" dirty="0"/>
          </a:p>
          <a:p>
            <a:pPr>
              <a:lnSpc>
                <a:spcPct val="90000"/>
              </a:lnSpc>
            </a:pPr>
            <a:endParaRPr lang="en-US" altLang="en-US" sz="2400" b="0" dirty="0" smtClean="0"/>
          </a:p>
          <a:p>
            <a:pPr>
              <a:lnSpc>
                <a:spcPct val="90000"/>
              </a:lnSpc>
            </a:pPr>
            <a:endParaRPr lang="en-US" altLang="en-US" sz="2400" b="0" dirty="0"/>
          </a:p>
          <a:p>
            <a:pPr>
              <a:lnSpc>
                <a:spcPct val="90000"/>
              </a:lnSpc>
            </a:pPr>
            <a:endParaRPr lang="vi-VN" altLang="en-US" sz="2400" b="0" dirty="0"/>
          </a:p>
          <a:p>
            <a:pPr>
              <a:lnSpc>
                <a:spcPct val="90000"/>
              </a:lnSpc>
            </a:pPr>
            <a:r>
              <a:rPr lang="vi-VN" altLang="en-US" sz="2400" b="0" dirty="0">
                <a:solidFill>
                  <a:srgbClr val="00279F"/>
                </a:solidFill>
              </a:rPr>
              <a:t>Xác suất của </a:t>
            </a:r>
            <a:r>
              <a:rPr lang="en-US" altLang="en-US" sz="2400" b="0" dirty="0" err="1">
                <a:solidFill>
                  <a:srgbClr val="00279F"/>
                </a:solidFill>
              </a:rPr>
              <a:t>một</a:t>
            </a:r>
            <a:r>
              <a:rPr lang="en-US" altLang="en-US" sz="2400" b="0" dirty="0">
                <a:solidFill>
                  <a:srgbClr val="00279F"/>
                </a:solidFill>
              </a:rPr>
              <a:t> </a:t>
            </a:r>
            <a:r>
              <a:rPr lang="vi-VN" altLang="en-US" sz="2400" b="0" dirty="0">
                <a:solidFill>
                  <a:srgbClr val="00279F"/>
                </a:solidFill>
              </a:rPr>
              <a:t>người </a:t>
            </a:r>
            <a:r>
              <a:rPr lang="en-US" altLang="en-US" sz="2400" b="0" dirty="0" err="1" smtClean="0">
                <a:solidFill>
                  <a:srgbClr val="00279F"/>
                </a:solidFill>
              </a:rPr>
              <a:t>lớn</a:t>
            </a:r>
            <a:r>
              <a:rPr lang="en-US" altLang="en-US" sz="2400" b="0" dirty="0" smtClean="0">
                <a:solidFill>
                  <a:srgbClr val="00279F"/>
                </a:solidFill>
              </a:rPr>
              <a:t> </a:t>
            </a:r>
            <a:r>
              <a:rPr lang="en-US" altLang="en-US" sz="2400" b="0" dirty="0" err="1" smtClean="0">
                <a:solidFill>
                  <a:srgbClr val="00279F"/>
                </a:solidFill>
              </a:rPr>
              <a:t>được</a:t>
            </a:r>
            <a:r>
              <a:rPr lang="en-US" altLang="en-US" sz="2400" b="0" dirty="0" smtClean="0">
                <a:solidFill>
                  <a:srgbClr val="00279F"/>
                </a:solidFill>
              </a:rPr>
              <a:t> </a:t>
            </a:r>
            <a:r>
              <a:rPr lang="en-US" altLang="en-US" sz="2400" b="0" dirty="0" err="1">
                <a:solidFill>
                  <a:srgbClr val="00279F"/>
                </a:solidFill>
              </a:rPr>
              <a:t>chọn</a:t>
            </a:r>
            <a:r>
              <a:rPr lang="en-US" altLang="en-US" sz="2400" b="0" dirty="0">
                <a:solidFill>
                  <a:srgbClr val="00279F"/>
                </a:solidFill>
              </a:rPr>
              <a:t> </a:t>
            </a:r>
            <a:r>
              <a:rPr lang="en-US" altLang="en-US" sz="2400" b="0" dirty="0" err="1">
                <a:solidFill>
                  <a:srgbClr val="00279F"/>
                </a:solidFill>
              </a:rPr>
              <a:t>ngẫu</a:t>
            </a:r>
            <a:r>
              <a:rPr lang="en-US" altLang="en-US" sz="2400" b="0" dirty="0">
                <a:solidFill>
                  <a:srgbClr val="00279F"/>
                </a:solidFill>
              </a:rPr>
              <a:t> </a:t>
            </a:r>
            <a:r>
              <a:rPr lang="en-US" altLang="en-US" sz="2400" b="0" dirty="0" err="1">
                <a:solidFill>
                  <a:srgbClr val="00279F"/>
                </a:solidFill>
              </a:rPr>
              <a:t>nhiên</a:t>
            </a:r>
            <a:r>
              <a:rPr lang="en-US" altLang="en-US" sz="2400" b="0" dirty="0">
                <a:solidFill>
                  <a:srgbClr val="00279F"/>
                </a:solidFill>
              </a:rPr>
              <a:t> </a:t>
            </a:r>
            <a:r>
              <a:rPr lang="vi-VN" altLang="en-US" sz="2400" b="0" dirty="0">
                <a:solidFill>
                  <a:srgbClr val="00279F"/>
                </a:solidFill>
              </a:rPr>
              <a:t>có mật độ </a:t>
            </a:r>
            <a:r>
              <a:rPr lang="en-US" altLang="en-US" sz="2400" b="0" dirty="0" err="1">
                <a:solidFill>
                  <a:srgbClr val="00279F"/>
                </a:solidFill>
              </a:rPr>
              <a:t>Canxi</a:t>
            </a:r>
            <a:r>
              <a:rPr lang="en-US" altLang="en-US" sz="2400" b="0" dirty="0">
                <a:solidFill>
                  <a:srgbClr val="00279F"/>
                </a:solidFill>
              </a:rPr>
              <a:t> </a:t>
            </a:r>
            <a:r>
              <a:rPr lang="en-US" altLang="en-US" sz="2400" b="0" dirty="0" err="1">
                <a:solidFill>
                  <a:srgbClr val="00279F"/>
                </a:solidFill>
              </a:rPr>
              <a:t>trong</a:t>
            </a:r>
            <a:r>
              <a:rPr lang="en-US" altLang="en-US" sz="2400" b="0" dirty="0">
                <a:solidFill>
                  <a:srgbClr val="00279F"/>
                </a:solidFill>
              </a:rPr>
              <a:t> </a:t>
            </a:r>
            <a:r>
              <a:rPr lang="vi-VN" altLang="en-US" sz="2400" b="0" dirty="0">
                <a:solidFill>
                  <a:srgbClr val="00279F"/>
                </a:solidFill>
              </a:rPr>
              <a:t>xương dưới 1,27 là </a:t>
            </a:r>
            <a:r>
              <a:rPr lang="en-US" altLang="en-US" sz="2400" b="0" dirty="0" err="1" smtClean="0">
                <a:solidFill>
                  <a:srgbClr val="00279F"/>
                </a:solidFill>
              </a:rPr>
              <a:t>bao</a:t>
            </a:r>
            <a:r>
              <a:rPr lang="en-US" altLang="en-US" sz="2400" b="0" dirty="0" smtClean="0">
                <a:solidFill>
                  <a:srgbClr val="00279F"/>
                </a:solidFill>
              </a:rPr>
              <a:t> </a:t>
            </a:r>
            <a:r>
              <a:rPr lang="en-US" altLang="en-US" sz="2400" b="0" dirty="0" err="1" smtClean="0">
                <a:solidFill>
                  <a:srgbClr val="00279F"/>
                </a:solidFill>
              </a:rPr>
              <a:t>nhiêu</a:t>
            </a:r>
            <a:r>
              <a:rPr lang="en-US" altLang="en-US" sz="2400" b="0" dirty="0" smtClean="0">
                <a:solidFill>
                  <a:srgbClr val="00279F"/>
                </a:solidFill>
              </a:rPr>
              <a:t>?</a:t>
            </a:r>
            <a:endParaRPr lang="en-US" altLang="en-US" sz="2400" b="0" dirty="0">
              <a:solidFill>
                <a:srgbClr val="00279F"/>
              </a:solidFill>
            </a:endParaRPr>
          </a:p>
          <a:p>
            <a:pPr>
              <a:lnSpc>
                <a:spcPct val="90000"/>
              </a:lnSpc>
            </a:pPr>
            <a:endParaRPr lang="en-US" altLang="en-US" sz="2400" b="0" dirty="0" smtClean="0"/>
          </a:p>
        </p:txBody>
      </p:sp>
      <p:sp>
        <p:nvSpPr>
          <p:cNvPr id="37892" name="Rectangle 7"/>
          <p:cNvSpPr>
            <a:spLocks noGrp="1" noChangeArrowheads="1"/>
          </p:cNvSpPr>
          <p:nvPr>
            <p:ph type="title" idx="4294967295"/>
          </p:nvPr>
        </p:nvSpPr>
        <p:spPr bwMode="auto">
          <a:xfrm>
            <a:off x="0" y="520700"/>
            <a:ext cx="9144000" cy="927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vi-VN" altLang="en-US" dirty="0"/>
              <a:t>Ví dụ - Kiểm tra mật độ xương</a:t>
            </a:r>
            <a:endParaRPr lang="en-US" altLang="en-US" dirty="0" smtClean="0"/>
          </a:p>
        </p:txBody>
      </p:sp>
    </p:spTree>
    <p:extLst>
      <p:ext uri="{BB962C8B-B14F-4D97-AF65-F5344CB8AC3E}">
        <p14:creationId xmlns:p14="http://schemas.microsoft.com/office/powerpoint/2010/main" val="13974436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8"/>
          <p:cNvSpPr>
            <a:spLocks noGrp="1" noChangeArrowheads="1"/>
          </p:cNvSpPr>
          <p:nvPr>
            <p:ph type="title" idx="4294967295"/>
          </p:nvPr>
        </p:nvSpPr>
        <p:spPr bwMode="auto">
          <a:xfrm>
            <a:off x="533400" y="457200"/>
            <a:ext cx="7848600" cy="101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tt</a:t>
            </a:r>
            <a:r>
              <a:rPr lang="en-US" altLang="en-US" dirty="0" smtClean="0"/>
              <a:t>)</a:t>
            </a:r>
          </a:p>
        </p:txBody>
      </p:sp>
      <p:pic>
        <p:nvPicPr>
          <p:cNvPr id="39939" name="Picture 1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175" y="257175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0" name="Object 2"/>
          <p:cNvGraphicFramePr>
            <a:graphicFrameLocks noChangeAspect="1"/>
          </p:cNvGraphicFramePr>
          <p:nvPr/>
        </p:nvGraphicFramePr>
        <p:xfrm>
          <a:off x="3495675" y="1546225"/>
          <a:ext cx="2051050" cy="415925"/>
        </p:xfrm>
        <a:graphic>
          <a:graphicData uri="http://schemas.openxmlformats.org/presentationml/2006/ole">
            <mc:AlternateContent xmlns:mc="http://schemas.openxmlformats.org/markup-compatibility/2006">
              <mc:Choice xmlns:v="urn:schemas-microsoft-com:vml" Requires="v">
                <p:oleObj spid="_x0000_s74946" name="Equation" r:id="rId5" imgW="1930400" imgH="393700" progId="Equation.DSMT4">
                  <p:embed/>
                </p:oleObj>
              </mc:Choice>
              <mc:Fallback>
                <p:oleObj name="Equation" r:id="rId5" imgW="1930400" imgH="393700" progId="Equation.DSMT4">
                  <p:embed/>
                  <p:pic>
                    <p:nvPicPr>
                      <p:cNvPr id="3994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675" y="1546225"/>
                        <a:ext cx="205105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5767702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8"/>
          <p:cNvSpPr>
            <a:spLocks noGrp="1" noChangeArrowheads="1"/>
          </p:cNvSpPr>
          <p:nvPr>
            <p:ph type="title" idx="4294967295"/>
          </p:nvPr>
        </p:nvSpPr>
        <p:spPr bwMode="auto">
          <a:xfrm>
            <a:off x="0" y="546100"/>
            <a:ext cx="9144000" cy="977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Tra</a:t>
            </a:r>
            <a:r>
              <a:rPr lang="en-US" altLang="en-US" dirty="0" smtClean="0"/>
              <a:t> </a:t>
            </a:r>
            <a:r>
              <a:rPr lang="en-US" altLang="en-US" dirty="0" err="1" smtClean="0"/>
              <a:t>bảng</a:t>
            </a:r>
            <a:r>
              <a:rPr lang="en-US" altLang="en-US" dirty="0" smtClean="0"/>
              <a:t> A-2</a:t>
            </a:r>
          </a:p>
        </p:txBody>
      </p:sp>
      <p:pic>
        <p:nvPicPr>
          <p:cNvPr id="41987" name="Picture 32" descr="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57288"/>
            <a:ext cx="868680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00747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4294967295"/>
          </p:nvPr>
        </p:nvSpPr>
        <p:spPr bwMode="auto">
          <a:xfrm>
            <a:off x="647700" y="4964113"/>
            <a:ext cx="8496300" cy="14303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4763" indent="-4763">
              <a:buFont typeface="Wingdings" panose="05000000000000000000" pitchFamily="2" charset="2"/>
              <a:buNone/>
            </a:pPr>
            <a:r>
              <a:rPr lang="vi-VN" altLang="en-US" sz="3200" b="0" dirty="0" smtClean="0">
                <a:solidFill>
                  <a:srgbClr val="00279F"/>
                </a:solidFill>
                <a:latin typeface="Arial" panose="020B0604020202020204" pitchFamily="34" charset="0"/>
                <a:cs typeface="Arial" panose="020B0604020202020204" pitchFamily="34" charset="0"/>
              </a:rPr>
              <a:t>Xác </a:t>
            </a:r>
            <a:r>
              <a:rPr lang="vi-VN" altLang="en-US" sz="3200" b="0" dirty="0">
                <a:solidFill>
                  <a:srgbClr val="00279F"/>
                </a:solidFill>
                <a:latin typeface="Arial" panose="020B0604020202020204" pitchFamily="34" charset="0"/>
                <a:cs typeface="Arial" panose="020B0604020202020204" pitchFamily="34" charset="0"/>
              </a:rPr>
              <a:t>suất của </a:t>
            </a:r>
            <a:r>
              <a:rPr lang="en-US" altLang="en-US" sz="3200" b="0" dirty="0" err="1" smtClean="0">
                <a:solidFill>
                  <a:srgbClr val="00279F"/>
                </a:solidFill>
                <a:latin typeface="Arial" panose="020B0604020202020204" pitchFamily="34" charset="0"/>
                <a:cs typeface="Arial" panose="020B0604020202020204" pitchFamily="34" charset="0"/>
              </a:rPr>
              <a:t>một</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người </a:t>
            </a:r>
            <a:r>
              <a:rPr lang="en-US" altLang="en-US" sz="3200" b="0" dirty="0" err="1" smtClean="0">
                <a:solidFill>
                  <a:srgbClr val="00279F"/>
                </a:solidFill>
                <a:latin typeface="Arial" panose="020B0604020202020204" pitchFamily="34" charset="0"/>
                <a:cs typeface="Arial" panose="020B0604020202020204" pitchFamily="34" charset="0"/>
              </a:rPr>
              <a:t>lớn</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được</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chọn</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ngẫu</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nhiên</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có </a:t>
            </a:r>
            <a:r>
              <a:rPr lang="vi-VN" altLang="en-US" sz="3200" b="0" dirty="0">
                <a:solidFill>
                  <a:srgbClr val="00279F"/>
                </a:solidFill>
                <a:latin typeface="Arial" panose="020B0604020202020204" pitchFamily="34" charset="0"/>
                <a:cs typeface="Arial" panose="020B0604020202020204" pitchFamily="34" charset="0"/>
              </a:rPr>
              <a:t>mật độ </a:t>
            </a:r>
            <a:r>
              <a:rPr lang="en-US" altLang="en-US" sz="3200" b="0" dirty="0" err="1" smtClean="0">
                <a:solidFill>
                  <a:srgbClr val="00279F"/>
                </a:solidFill>
                <a:latin typeface="Arial" panose="020B0604020202020204" pitchFamily="34" charset="0"/>
                <a:cs typeface="Arial" panose="020B0604020202020204" pitchFamily="34" charset="0"/>
              </a:rPr>
              <a:t>Canxi</a:t>
            </a:r>
            <a:r>
              <a:rPr lang="en-US" altLang="en-US" sz="3200" b="0" dirty="0" smtClean="0">
                <a:solidFill>
                  <a:srgbClr val="00279F"/>
                </a:solidFill>
                <a:latin typeface="Arial" panose="020B0604020202020204" pitchFamily="34" charset="0"/>
                <a:cs typeface="Arial" panose="020B0604020202020204" pitchFamily="34" charset="0"/>
              </a:rPr>
              <a:t> </a:t>
            </a:r>
            <a:r>
              <a:rPr lang="en-US" altLang="en-US" sz="3200" b="0" dirty="0" err="1" smtClean="0">
                <a:solidFill>
                  <a:srgbClr val="00279F"/>
                </a:solidFill>
                <a:latin typeface="Arial" panose="020B0604020202020204" pitchFamily="34" charset="0"/>
                <a:cs typeface="Arial" panose="020B0604020202020204" pitchFamily="34" charset="0"/>
              </a:rPr>
              <a:t>trong</a:t>
            </a:r>
            <a:r>
              <a:rPr lang="en-US" altLang="en-US" sz="3200" b="0" dirty="0" smtClean="0">
                <a:solidFill>
                  <a:srgbClr val="00279F"/>
                </a:solidFill>
                <a:latin typeface="Arial" panose="020B0604020202020204" pitchFamily="34" charset="0"/>
                <a:cs typeface="Arial" panose="020B0604020202020204" pitchFamily="34" charset="0"/>
              </a:rPr>
              <a:t> </a:t>
            </a:r>
            <a:r>
              <a:rPr lang="vi-VN" altLang="en-US" sz="3200" b="0" dirty="0" smtClean="0">
                <a:solidFill>
                  <a:srgbClr val="00279F"/>
                </a:solidFill>
                <a:latin typeface="Arial" panose="020B0604020202020204" pitchFamily="34" charset="0"/>
                <a:cs typeface="Arial" panose="020B0604020202020204" pitchFamily="34" charset="0"/>
              </a:rPr>
              <a:t>xương </a:t>
            </a:r>
            <a:r>
              <a:rPr lang="vi-VN" altLang="en-US" sz="3200" b="0" dirty="0">
                <a:solidFill>
                  <a:srgbClr val="00279F"/>
                </a:solidFill>
                <a:latin typeface="Arial" panose="020B0604020202020204" pitchFamily="34" charset="0"/>
                <a:cs typeface="Arial" panose="020B0604020202020204" pitchFamily="34" charset="0"/>
              </a:rPr>
              <a:t>dưới 1,27 là 0,8980.</a:t>
            </a:r>
            <a:endParaRPr lang="en-US" altLang="en-US" sz="3200" b="0" dirty="0" smtClean="0">
              <a:solidFill>
                <a:srgbClr val="00279F"/>
              </a:solidFill>
              <a:latin typeface="Arial" panose="020B0604020202020204" pitchFamily="34" charset="0"/>
              <a:cs typeface="Arial" panose="020B0604020202020204" pitchFamily="34" charset="0"/>
            </a:endParaRPr>
          </a:p>
        </p:txBody>
      </p:sp>
      <p:sp>
        <p:nvSpPr>
          <p:cNvPr id="44035" name="Rectangle 8"/>
          <p:cNvSpPr>
            <a:spLocks noGrp="1" noChangeArrowheads="1"/>
          </p:cNvSpPr>
          <p:nvPr>
            <p:ph type="title" idx="4294967295"/>
          </p:nvPr>
        </p:nvSpPr>
        <p:spPr bwMode="auto">
          <a:xfrm>
            <a:off x="762000" y="558800"/>
            <a:ext cx="7848600" cy="965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n-US" altLang="en-US" dirty="0" err="1" smtClean="0"/>
              <a:t>Ví</a:t>
            </a:r>
            <a:r>
              <a:rPr lang="en-US" altLang="en-US" dirty="0" smtClean="0"/>
              <a:t> </a:t>
            </a:r>
            <a:r>
              <a:rPr lang="en-US" altLang="en-US" dirty="0" err="1" smtClean="0"/>
              <a:t>dụ</a:t>
            </a:r>
            <a:r>
              <a:rPr lang="en-US" altLang="en-US" dirty="0" smtClean="0"/>
              <a:t> (</a:t>
            </a:r>
            <a:r>
              <a:rPr lang="en-US" altLang="en-US" dirty="0" err="1" smtClean="0"/>
              <a:t>tt</a:t>
            </a:r>
            <a:r>
              <a:rPr lang="en-US" altLang="en-US" dirty="0" smtClean="0"/>
              <a:t>)</a:t>
            </a:r>
          </a:p>
        </p:txBody>
      </p:sp>
      <p:pic>
        <p:nvPicPr>
          <p:cNvPr id="44036" name="Picture 9" descr="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1638300"/>
            <a:ext cx="77343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37" name="Object 2"/>
          <p:cNvGraphicFramePr>
            <a:graphicFrameLocks noChangeAspect="1"/>
          </p:cNvGraphicFramePr>
          <p:nvPr/>
        </p:nvGraphicFramePr>
        <p:xfrm>
          <a:off x="2914650" y="1314450"/>
          <a:ext cx="3171825" cy="415925"/>
        </p:xfrm>
        <a:graphic>
          <a:graphicData uri="http://schemas.openxmlformats.org/presentationml/2006/ole">
            <mc:AlternateContent xmlns:mc="http://schemas.openxmlformats.org/markup-compatibility/2006">
              <mc:Choice xmlns:v="urn:schemas-microsoft-com:vml" Requires="v">
                <p:oleObj spid="_x0000_s75970" name="Equation" r:id="rId5" imgW="2984500" imgH="393700" progId="Equation.DSMT4">
                  <p:embed/>
                </p:oleObj>
              </mc:Choice>
              <mc:Fallback>
                <p:oleObj name="Equation" r:id="rId5" imgW="2984500" imgH="393700" progId="Equation.DSMT4">
                  <p:embed/>
                  <p:pic>
                    <p:nvPicPr>
                      <p:cNvPr id="44037"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4650" y="1314450"/>
                        <a:ext cx="31718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470662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idx="4294967295"/>
          </p:nvPr>
        </p:nvSpPr>
        <p:spPr bwMode="auto">
          <a:xfrm>
            <a:off x="450850" y="9604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Autofit/>
          </a:bodyPr>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a:t>
            </a:r>
            <a:r>
              <a:rPr lang="en-US" altLang="en-US" sz="2400" b="0" dirty="0" err="1" smtClean="0">
                <a:solidFill>
                  <a:schemeClr val="tx1"/>
                </a:solidFill>
                <a:latin typeface="Arial" panose="020B0604020202020204" pitchFamily="34" charset="0"/>
                <a:cs typeface="Arial" panose="020B0604020202020204" pitchFamily="34" charset="0"/>
              </a:rPr>
              <a:t>đo</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mật </a:t>
            </a:r>
            <a:r>
              <a:rPr lang="vi-VN" altLang="en-US" sz="2400" b="0" dirty="0">
                <a:solidFill>
                  <a:schemeClr val="tx1"/>
                </a:solidFill>
                <a:latin typeface="Arial" panose="020B0604020202020204" pitchFamily="34" charset="0"/>
                <a:cs typeface="Arial" panose="020B0604020202020204" pitchFamily="34" charset="0"/>
              </a:rPr>
              <a:t>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vi-VN" altLang="en-US" sz="2400" b="0" dirty="0">
                <a:solidFill>
                  <a:schemeClr val="tx1"/>
                </a:solidFill>
                <a:latin typeface="Arial" panose="020B0604020202020204" pitchFamily="34" charset="0"/>
                <a:cs typeface="Arial" panose="020B0604020202020204" pitchFamily="34" charset="0"/>
              </a:rPr>
              <a:t>, tìm xác suất mà một người </a:t>
            </a:r>
            <a:r>
              <a:rPr lang="en-US" altLang="en-US" sz="2400" b="0" dirty="0" err="1" smtClean="0">
                <a:solidFill>
                  <a:schemeClr val="tx1"/>
                </a:solidFill>
                <a:latin typeface="Arial" panose="020B0604020202020204" pitchFamily="34" charset="0"/>
                <a:cs typeface="Arial" panose="020B0604020202020204" pitchFamily="34" charset="0"/>
              </a:rPr>
              <a:t>lớn</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được </a:t>
            </a:r>
            <a:r>
              <a:rPr lang="vi-VN" altLang="en-US" sz="2400" b="0" dirty="0">
                <a:solidFill>
                  <a:schemeClr val="tx1"/>
                </a:solidFill>
                <a:latin typeface="Arial" panose="020B0604020202020204" pitchFamily="34" charset="0"/>
                <a:cs typeface="Arial" panose="020B0604020202020204" pitchFamily="34" charset="0"/>
              </a:rPr>
              <a:t>chọn ngẫu nhiên có </a:t>
            </a:r>
            <a:r>
              <a:rPr lang="en-US" altLang="en-US" sz="2400" b="0" dirty="0" err="1" smtClean="0">
                <a:solidFill>
                  <a:schemeClr val="tx1"/>
                </a:solidFill>
                <a:latin typeface="Arial" panose="020B0604020202020204" pitchFamily="34" charset="0"/>
                <a:cs typeface="Arial" panose="020B0604020202020204" pitchFamily="34" charset="0"/>
              </a:rPr>
              <a:t>mật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độ</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rgbClr val="FF0000"/>
                </a:solidFill>
                <a:latin typeface="Arial" panose="020B0604020202020204" pitchFamily="34" charset="0"/>
                <a:cs typeface="Arial" panose="020B0604020202020204" pitchFamily="34" charset="0"/>
              </a:rPr>
              <a:t>trên</a:t>
            </a:r>
            <a:r>
              <a:rPr lang="vi-VN" altLang="en-US" sz="2400" b="0" dirty="0" smtClean="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-1,00 </a:t>
            </a:r>
            <a:r>
              <a:rPr lang="vi-VN" altLang="en-US" sz="2400" b="0" dirty="0">
                <a:solidFill>
                  <a:schemeClr val="tx1"/>
                </a:solidFill>
                <a:latin typeface="Arial" panose="020B0604020202020204" pitchFamily="34" charset="0"/>
                <a:cs typeface="Arial" panose="020B0604020202020204" pitchFamily="34" charset="0"/>
              </a:rPr>
              <a:t>(được coi là trong phạm vi “bình thường” của các chỉ số mật 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a:t>
            </a:r>
            <a:endParaRPr lang="en-US" altLang="en-US" sz="2400" b="0" dirty="0" smtClean="0">
              <a:latin typeface="Arial" panose="020B0604020202020204" pitchFamily="34" charset="0"/>
              <a:cs typeface="Arial" panose="020B0604020202020204" pitchFamily="34" charset="0"/>
            </a:endParaRPr>
          </a:p>
        </p:txBody>
      </p:sp>
      <p:sp>
        <p:nvSpPr>
          <p:cNvPr id="46083" name="Rectangle 4"/>
          <p:cNvSpPr>
            <a:spLocks noGrp="1" noChangeArrowheads="1"/>
          </p:cNvSpPr>
          <p:nvPr>
            <p:ph type="body" idx="4294967295"/>
          </p:nvPr>
        </p:nvSpPr>
        <p:spPr bwMode="auto">
          <a:xfrm>
            <a:off x="304800" y="5638800"/>
            <a:ext cx="88392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fontScale="92500" lnSpcReduction="10000"/>
          </a:bodyPr>
          <a:lstStyle/>
          <a:p>
            <a:pPr marL="4763" indent="-4763">
              <a:buFont typeface="Wingdings" panose="05000000000000000000" pitchFamily="2" charset="2"/>
              <a:buNone/>
            </a:pPr>
            <a:r>
              <a:rPr lang="vi-VN" altLang="en-US" b="0" dirty="0">
                <a:solidFill>
                  <a:srgbClr val="00279F"/>
                </a:solidFill>
                <a:latin typeface="Arial" panose="020B0604020202020204" pitchFamily="34" charset="0"/>
                <a:cs typeface="Arial" panose="020B0604020202020204" pitchFamily="34" charset="0"/>
              </a:rPr>
              <a:t>Xác suất của một người lớn được chọn ngẫu nhiên có mật độ </a:t>
            </a:r>
            <a:r>
              <a:rPr lang="en-US" altLang="en-US" b="0" dirty="0" err="1" smtClean="0">
                <a:solidFill>
                  <a:srgbClr val="00279F"/>
                </a:solidFill>
                <a:latin typeface="Arial" panose="020B0604020202020204" pitchFamily="34" charset="0"/>
                <a:cs typeface="Arial" panose="020B0604020202020204" pitchFamily="34" charset="0"/>
              </a:rPr>
              <a:t>Canxi</a:t>
            </a:r>
            <a:r>
              <a:rPr lang="en-US" altLang="en-US" b="0" dirty="0" smtClean="0">
                <a:solidFill>
                  <a:srgbClr val="00279F"/>
                </a:solidFill>
                <a:latin typeface="Arial" panose="020B0604020202020204" pitchFamily="34" charset="0"/>
                <a:cs typeface="Arial" panose="020B0604020202020204" pitchFamily="34" charset="0"/>
              </a:rPr>
              <a:t> </a:t>
            </a:r>
            <a:r>
              <a:rPr lang="en-US" altLang="en-US" b="0" dirty="0" err="1" smtClean="0">
                <a:solidFill>
                  <a:srgbClr val="00279F"/>
                </a:solidFill>
                <a:latin typeface="Arial" panose="020B0604020202020204" pitchFamily="34" charset="0"/>
                <a:cs typeface="Arial" panose="020B0604020202020204" pitchFamily="34" charset="0"/>
              </a:rPr>
              <a:t>trong</a:t>
            </a:r>
            <a:r>
              <a:rPr lang="en-US" altLang="en-US" b="0" dirty="0" smtClean="0">
                <a:solidFill>
                  <a:srgbClr val="00279F"/>
                </a:solidFill>
                <a:latin typeface="Arial" panose="020B0604020202020204" pitchFamily="34" charset="0"/>
                <a:cs typeface="Arial" panose="020B0604020202020204" pitchFamily="34" charset="0"/>
              </a:rPr>
              <a:t> </a:t>
            </a:r>
            <a:r>
              <a:rPr lang="vi-VN" altLang="en-US" b="0" dirty="0" smtClean="0">
                <a:solidFill>
                  <a:srgbClr val="00279F"/>
                </a:solidFill>
                <a:latin typeface="Arial" panose="020B0604020202020204" pitchFamily="34" charset="0"/>
                <a:cs typeface="Arial" panose="020B0604020202020204" pitchFamily="34" charset="0"/>
              </a:rPr>
              <a:t>xương </a:t>
            </a:r>
            <a:r>
              <a:rPr lang="vi-VN" altLang="en-US" b="0" dirty="0">
                <a:solidFill>
                  <a:srgbClr val="00279F"/>
                </a:solidFill>
                <a:latin typeface="Arial" panose="020B0604020202020204" pitchFamily="34" charset="0"/>
                <a:cs typeface="Arial" panose="020B0604020202020204" pitchFamily="34" charset="0"/>
              </a:rPr>
              <a:t>trên –1 là 0,8413.</a:t>
            </a:r>
            <a:endParaRPr lang="en-US" altLang="en-US" b="0" dirty="0" smtClean="0">
              <a:solidFill>
                <a:srgbClr val="00279F"/>
              </a:solidFill>
              <a:latin typeface="Arial" panose="020B0604020202020204" pitchFamily="34" charset="0"/>
              <a:cs typeface="Arial" panose="020B0604020202020204" pitchFamily="34" charset="0"/>
            </a:endParaRPr>
          </a:p>
        </p:txBody>
      </p:sp>
      <p:sp>
        <p:nvSpPr>
          <p:cNvPr id="46084"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46085" name="Rectangle 19"/>
          <p:cNvSpPr>
            <a:spLocks noChangeArrowheads="1"/>
          </p:cNvSpPr>
          <p:nvPr/>
        </p:nvSpPr>
        <p:spPr bwMode="auto">
          <a:xfrm>
            <a:off x="566738" y="3048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a:t>
            </a:r>
            <a:endParaRPr lang="en-US" altLang="en-US" sz="4000" dirty="0">
              <a:solidFill>
                <a:srgbClr val="008000"/>
              </a:solidFill>
            </a:endParaRPr>
          </a:p>
        </p:txBody>
      </p:sp>
      <p:pic>
        <p:nvPicPr>
          <p:cNvPr id="46086" name="Picture 7" descr="C:\Users\Joe\Desktop\Triola Job\Graphics\Round_1_png_files\Ch0602-Slide-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362200"/>
            <a:ext cx="62595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58799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idx="4294967295"/>
          </p:nvPr>
        </p:nvSpPr>
        <p:spPr bwMode="auto">
          <a:xfrm>
            <a:off x="527050" y="990600"/>
            <a:ext cx="8616950" cy="4191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en-US" altLang="en-US" sz="2400" b="0" dirty="0" err="1" smtClean="0">
                <a:solidFill>
                  <a:schemeClr val="tx1"/>
                </a:solidFill>
                <a:latin typeface="Arial" panose="020B0604020202020204" pitchFamily="34" charset="0"/>
                <a:cs typeface="Arial" panose="020B0604020202020204" pitchFamily="34" charset="0"/>
              </a:rPr>
              <a:t>Tính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a:solidFill>
                  <a:schemeClr val="tx1"/>
                </a:solidFill>
                <a:latin typeface="Arial" panose="020B0604020202020204" pitchFamily="34" charset="0"/>
                <a:cs typeface="Arial" panose="020B0604020202020204" pitchFamily="34" charset="0"/>
              </a:rPr>
              <a:t>x</a:t>
            </a:r>
            <a:r>
              <a:rPr lang="vi-VN" altLang="en-US" sz="2400" b="0" dirty="0" smtClean="0">
                <a:solidFill>
                  <a:schemeClr val="tx1"/>
                </a:solidFill>
                <a:latin typeface="Arial" panose="020B0604020202020204" pitchFamily="34" charset="0"/>
                <a:cs typeface="Arial" panose="020B0604020202020204" pitchFamily="34" charset="0"/>
              </a:rPr>
              <a:t>ác </a:t>
            </a:r>
            <a:r>
              <a:rPr lang="vi-VN" altLang="en-US" sz="2400" b="0" dirty="0">
                <a:solidFill>
                  <a:schemeClr val="tx1"/>
                </a:solidFill>
                <a:latin typeface="Arial" panose="020B0604020202020204" pitchFamily="34" charset="0"/>
                <a:cs typeface="Arial" panose="020B0604020202020204" pitchFamily="34" charset="0"/>
              </a:rPr>
              <a:t>suất của một người lớn được chọn ngẫu nhiên có mật độ Canxi trong xương </a:t>
            </a:r>
            <a:r>
              <a:rPr lang="vi-VN" altLang="en-US" sz="2400" b="0" dirty="0" smtClean="0">
                <a:solidFill>
                  <a:schemeClr val="tx1"/>
                </a:solidFill>
                <a:latin typeface="Arial" panose="020B0604020202020204" pitchFamily="34" charset="0"/>
                <a:cs typeface="Arial" panose="020B0604020202020204" pitchFamily="34" charset="0"/>
              </a:rPr>
              <a:t>từ</a:t>
            </a:r>
            <a:r>
              <a:rPr lang="vi-VN" altLang="en-US" sz="2400" b="0" dirty="0" smtClean="0">
                <a:solidFill>
                  <a:srgbClr val="FF0000"/>
                </a:solidFill>
                <a:latin typeface="Arial" panose="020B0604020202020204" pitchFamily="34" charset="0"/>
                <a:cs typeface="Arial" panose="020B0604020202020204" pitchFamily="34" charset="0"/>
              </a:rPr>
              <a:t>–2,50</a:t>
            </a:r>
            <a:r>
              <a:rPr lang="en-US" altLang="en-US" sz="2400" b="0" dirty="0" smtClean="0">
                <a:solidFill>
                  <a:srgbClr val="FF0000"/>
                </a:solidFill>
                <a:latin typeface="Arial" panose="020B0604020202020204" pitchFamily="34" charset="0"/>
                <a:cs typeface="Arial" panose="020B0604020202020204" pitchFamily="34" charset="0"/>
              </a:rPr>
              <a:t> </a:t>
            </a:r>
            <a:r>
              <a:rPr lang="vi-VN" altLang="en-US" sz="2400" b="0" dirty="0">
                <a:solidFill>
                  <a:srgbClr val="FF0000"/>
                </a:solidFill>
                <a:latin typeface="Arial" panose="020B0604020202020204" pitchFamily="34" charset="0"/>
                <a:cs typeface="Arial" panose="020B0604020202020204" pitchFamily="34" charset="0"/>
              </a:rPr>
              <a:t>đến </a:t>
            </a:r>
            <a:r>
              <a:rPr lang="vi-VN" altLang="en-US" sz="2400" b="0" dirty="0" smtClean="0">
                <a:solidFill>
                  <a:srgbClr val="FF0000"/>
                </a:solidFill>
                <a:latin typeface="Arial" panose="020B0604020202020204" pitchFamily="34" charset="0"/>
                <a:cs typeface="Arial" panose="020B0604020202020204" pitchFamily="34" charset="0"/>
              </a:rPr>
              <a:t>-</a:t>
            </a:r>
            <a:r>
              <a:rPr lang="vi-VN" altLang="en-US" sz="2400" b="0" dirty="0">
                <a:solidFill>
                  <a:srgbClr val="FF0000"/>
                </a:solidFill>
                <a:latin typeface="Arial" panose="020B0604020202020204" pitchFamily="34" charset="0"/>
                <a:cs typeface="Arial" panose="020B0604020202020204" pitchFamily="34" charset="0"/>
              </a:rPr>
              <a:t>1,00 </a:t>
            </a:r>
            <a:r>
              <a:rPr lang="en-US" altLang="en-US" sz="2400" b="0" dirty="0" smtClean="0">
                <a:solidFill>
                  <a:schemeClr val="tx1"/>
                </a:solidFill>
                <a:latin typeface="Arial" panose="020B0604020202020204" pitchFamily="34" charset="0"/>
                <a:cs typeface="Arial" panose="020B0604020202020204" pitchFamily="34" charset="0"/>
              </a:rPr>
              <a:t>? </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a:solidFill>
                  <a:schemeClr val="tx1"/>
                </a:solidFill>
                <a:latin typeface="Arial" panose="020B0604020202020204" pitchFamily="34" charset="0"/>
                <a:cs typeface="Arial" panose="020B0604020202020204" pitchFamily="34" charset="0"/>
              </a:rPr>
              <a:t/>
            </a:r>
            <a:br>
              <a:rPr lang="en-US" altLang="en-US" sz="2400" b="0" dirty="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1</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bên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trái</a:t>
            </a:r>
            <a:r>
              <a:rPr lang="en-US" altLang="en-US" sz="2400" b="0" dirty="0">
                <a:solidFill>
                  <a:schemeClr val="tx1"/>
                </a:solidFill>
                <a:latin typeface="Arial" panose="020B0604020202020204" pitchFamily="34" charset="0"/>
                <a:cs typeface="Arial" panose="020B0604020202020204" pitchFamily="34" charset="0"/>
              </a:rPr>
              <a:t> </a:t>
            </a:r>
            <a:r>
              <a:rPr lang="en-US" altLang="en-US" sz="2400" b="0" dirty="0" err="1">
                <a:solidFill>
                  <a:schemeClr val="tx1"/>
                </a:solidFill>
                <a:latin typeface="Arial" panose="020B0604020202020204" pitchFamily="34" charset="0"/>
                <a:cs typeface="Arial" panose="020B0604020202020204" pitchFamily="34" charset="0"/>
              </a:rPr>
              <a:t>của</a:t>
            </a:r>
            <a:r>
              <a:rPr lang="en-US" altLang="en-US" sz="2400" b="0" dirty="0">
                <a:solidFill>
                  <a:schemeClr val="tx1"/>
                </a:solidFill>
                <a:latin typeface="Arial" panose="020B0604020202020204" pitchFamily="34" charset="0"/>
                <a:cs typeface="Arial" panose="020B0604020202020204" pitchFamily="34" charset="0"/>
              </a:rPr>
              <a:t> z = –2.50 </a:t>
            </a:r>
            <a:r>
              <a:rPr lang="en-US" altLang="en-US" sz="2400" b="0" dirty="0" err="1">
                <a:solidFill>
                  <a:schemeClr val="tx1"/>
                </a:solidFill>
                <a:latin typeface="Arial" panose="020B0604020202020204" pitchFamily="34" charset="0"/>
                <a:cs typeface="Arial" panose="020B0604020202020204" pitchFamily="34" charset="0"/>
              </a:rPr>
              <a:t>là</a:t>
            </a:r>
            <a:r>
              <a:rPr lang="en-US" altLang="en-US" sz="2400" b="0" dirty="0">
                <a:solidFill>
                  <a:schemeClr val="tx1"/>
                </a:solidFill>
                <a:latin typeface="Arial" panose="020B0604020202020204" pitchFamily="34" charset="0"/>
                <a:cs typeface="Arial" panose="020B0604020202020204" pitchFamily="34" charset="0"/>
              </a:rPr>
              <a:t> 0,00262</a:t>
            </a:r>
            <a:r>
              <a:rPr lang="en-US" altLang="en-US" sz="2400" b="0" dirty="0" smtClean="0">
                <a:solidFill>
                  <a:schemeClr val="tx1"/>
                </a:solidFill>
                <a:latin typeface="Arial" panose="020B0604020202020204" pitchFamily="34" charset="0"/>
                <a:cs typeface="Arial" panose="020B0604020202020204" pitchFamily="34" charset="0"/>
              </a:rPr>
              <a:t>.</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2.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bên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phải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của</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–1.00 </a:t>
            </a:r>
            <a:r>
              <a:rPr lang="en-US" altLang="en-US" sz="2400" b="0" dirty="0" err="1" smtClean="0">
                <a:solidFill>
                  <a:schemeClr val="tx1"/>
                </a:solidFill>
                <a:latin typeface="Arial" panose="020B0604020202020204" pitchFamily="34" charset="0"/>
                <a:cs typeface="Arial" panose="020B0604020202020204" pitchFamily="34" charset="0"/>
              </a:rPr>
              <a:t>là</a:t>
            </a:r>
            <a:r>
              <a:rPr lang="en-US" altLang="en-US" sz="2400" b="0" dirty="0" smtClean="0">
                <a:solidFill>
                  <a:schemeClr val="tx1"/>
                </a:solidFill>
                <a:latin typeface="Arial" panose="020B0604020202020204" pitchFamily="34" charset="0"/>
                <a:cs typeface="Arial" panose="020B0604020202020204" pitchFamily="34" charset="0"/>
              </a:rPr>
              <a:t> 0.1587.</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3. </a:t>
            </a:r>
            <a:r>
              <a:rPr lang="en-US" altLang="en-US" sz="2400" b="0" dirty="0" err="1" smtClean="0">
                <a:solidFill>
                  <a:schemeClr val="tx1"/>
                </a:solidFill>
                <a:latin typeface="Arial" panose="020B0604020202020204" pitchFamily="34" charset="0"/>
                <a:cs typeface="Arial" panose="020B0604020202020204" pitchFamily="34" charset="0"/>
              </a:rPr>
              <a:t>Diện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tích</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vùng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giữa</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–2.50 </a:t>
            </a:r>
            <a:r>
              <a:rPr lang="en-US" altLang="en-US" sz="2400" b="0" dirty="0" err="1" smtClean="0">
                <a:solidFill>
                  <a:schemeClr val="tx1"/>
                </a:solidFill>
                <a:latin typeface="Arial" panose="020B0604020202020204" pitchFamily="34" charset="0"/>
                <a:cs typeface="Arial" panose="020B0604020202020204" pitchFamily="34" charset="0"/>
              </a:rPr>
              <a:t>và</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i="1" dirty="0" smtClean="0">
                <a:solidFill>
                  <a:schemeClr val="tx1"/>
                </a:solidFill>
                <a:latin typeface="Arial" panose="020B0604020202020204" pitchFamily="34" charset="0"/>
                <a:cs typeface="Arial" panose="020B0604020202020204" pitchFamily="34" charset="0"/>
              </a:rPr>
              <a:t>z</a:t>
            </a:r>
            <a:r>
              <a:rPr lang="en-US" altLang="en-US" sz="2400" b="0" dirty="0" smtClean="0">
                <a:solidFill>
                  <a:schemeClr val="tx1"/>
                </a:solidFill>
                <a:latin typeface="Arial" panose="020B0604020202020204" pitchFamily="34" charset="0"/>
                <a:cs typeface="Arial" panose="020B0604020202020204" pitchFamily="34" charset="0"/>
              </a:rPr>
              <a:t> = –1.00 </a:t>
            </a:r>
            <a:r>
              <a:rPr lang="en-US" altLang="en-US" sz="2400" b="0" dirty="0" err="1" smtClean="0">
                <a:solidFill>
                  <a:schemeClr val="tx1"/>
                </a:solidFill>
                <a:latin typeface="Arial" panose="020B0604020202020204" pitchFamily="34" charset="0"/>
                <a:cs typeface="Arial" panose="020B0604020202020204" pitchFamily="34" charset="0"/>
              </a:rPr>
              <a:t>khác</a:t>
            </a:r>
            <a:r>
              <a:rPr lang="en-US" altLang="en-US" sz="2400" b="0" dirty="0" smtClean="0">
                <a:solidFill>
                  <a:schemeClr val="tx1"/>
                </a:solidFill>
                <a:latin typeface="Arial" panose="020B0604020202020204" pitchFamily="34" charset="0"/>
                <a:cs typeface="Arial" panose="020B0604020202020204" pitchFamily="34" charset="0"/>
              </a:rPr>
              <a:t> so </a:t>
            </a:r>
            <a:r>
              <a:rPr lang="en-US" altLang="en-US" sz="2400" b="0" dirty="0" err="1" smtClean="0">
                <a:solidFill>
                  <a:schemeClr val="tx1"/>
                </a:solidFill>
                <a:latin typeface="Arial" panose="020B0604020202020204" pitchFamily="34" charset="0"/>
                <a:cs typeface="Arial" panose="020B0604020202020204" pitchFamily="34" charset="0"/>
              </a:rPr>
              <a:t>với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hai</a:t>
            </a:r>
            <a:r>
              <a:rPr lang="en-US" altLang="en-US" sz="2400" b="0" dirty="0" smtClean="0">
                <a:solidFill>
                  <a:schemeClr val="tx1"/>
                </a:solidFill>
                <a:latin typeface="Arial" panose="020B0604020202020204" pitchFamily="34" charset="0"/>
                <a:cs typeface="Arial" panose="020B0604020202020204" pitchFamily="34" charset="0"/>
              </a:rPr>
              <a:t> </a:t>
            </a:r>
            <a:br>
              <a:rPr lang="en-US" altLang="en-US" sz="2400" b="0" dirty="0" smtClean="0">
                <a:solidFill>
                  <a:schemeClr val="tx1"/>
                </a:solidFill>
                <a:latin typeface="Arial" panose="020B0604020202020204" pitchFamily="34" charset="0"/>
                <a:cs typeface="Arial" panose="020B0604020202020204" pitchFamily="34" charset="0"/>
              </a:rPr>
            </a:b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vùng</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trên</a:t>
            </a:r>
            <a:r>
              <a:rPr lang="en-US" altLang="en-US" sz="2400" b="0" dirty="0" smtClean="0">
                <a:solidFill>
                  <a:schemeClr val="tx1"/>
                </a:solidFill>
                <a:latin typeface="Arial" panose="020B0604020202020204" pitchFamily="34" charset="0"/>
                <a:cs typeface="Arial" panose="020B0604020202020204" pitchFamily="34" charset="0"/>
              </a:rPr>
              <a:t>.</a:t>
            </a:r>
            <a:endParaRPr lang="en-US" altLang="en-US" sz="2400" b="0" dirty="0" smtClean="0">
              <a:latin typeface="Arial" panose="020B0604020202020204" pitchFamily="34" charset="0"/>
              <a:cs typeface="Arial" panose="020B0604020202020204" pitchFamily="34" charset="0"/>
            </a:endParaRPr>
          </a:p>
        </p:txBody>
      </p:sp>
      <p:sp>
        <p:nvSpPr>
          <p:cNvPr id="4813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b="0"/>
          </a:p>
        </p:txBody>
      </p:sp>
      <p:sp>
        <p:nvSpPr>
          <p:cNvPr id="48132" name="Rectangle 9"/>
          <p:cNvSpPr>
            <a:spLocks noChangeArrowheads="1"/>
          </p:cNvSpPr>
          <p:nvPr/>
        </p:nvSpPr>
        <p:spPr bwMode="auto">
          <a:xfrm>
            <a:off x="595313" y="473075"/>
            <a:ext cx="7848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r>
              <a:rPr lang="en-US" altLang="en-US" sz="4000" dirty="0" smtClean="0">
                <a:solidFill>
                  <a:srgbClr val="008000"/>
                </a:solidFill>
              </a:rPr>
              <a:t> (</a:t>
            </a:r>
            <a:r>
              <a:rPr lang="en-US" altLang="en-US" sz="4000" dirty="0" err="1" smtClean="0">
                <a:solidFill>
                  <a:srgbClr val="008000"/>
                </a:solidFill>
              </a:rPr>
              <a:t>tt</a:t>
            </a:r>
            <a:r>
              <a:rPr lang="en-US" altLang="en-US" sz="4000" dirty="0" smtClean="0">
                <a:solidFill>
                  <a:srgbClr val="008000"/>
                </a:solidFill>
              </a:rPr>
              <a:t>)</a:t>
            </a:r>
            <a:endParaRPr lang="en-US" altLang="en-US" sz="4000" dirty="0">
              <a:solidFill>
                <a:srgbClr val="008000"/>
              </a:solidFill>
            </a:endParaRPr>
          </a:p>
        </p:txBody>
      </p:sp>
      <p:pic>
        <p:nvPicPr>
          <p:cNvPr id="48133" name="Picture 6" descr="C:\Users\Joe\Desktop\Triola Job\Graphics\Round_1_png_files\Ch0602-Slide-2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365500"/>
            <a:ext cx="8532813"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722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7"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Line 2"/>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277" name="Rectangle 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4278" name="Rectangle 10"/>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
        <p:nvSpPr>
          <p:cNvPr id="54279" name="Rectangle 11"/>
          <p:cNvSpPr>
            <a:spLocks noChangeArrowheads="1"/>
          </p:cNvSpPr>
          <p:nvPr/>
        </p:nvSpPr>
        <p:spPr bwMode="auto">
          <a:xfrm>
            <a:off x="2398713" y="5711825"/>
            <a:ext cx="4662487"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8" name="Rectangle 21"/>
          <p:cNvSpPr>
            <a:spLocks noChangeArrowheads="1"/>
          </p:cNvSpPr>
          <p:nvPr/>
        </p:nvSpPr>
        <p:spPr bwMode="auto">
          <a:xfrm>
            <a:off x="434975" y="5446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smtClean="0">
                <a:solidFill>
                  <a:srgbClr val="008000"/>
                </a:solidFill>
              </a:rPr>
              <a:t>Tìm</a:t>
            </a:r>
            <a:r>
              <a:rPr lang="en-US" altLang="en-US" sz="4000" dirty="0" smtClean="0">
                <a:solidFill>
                  <a:srgbClr val="008000"/>
                </a:solidFill>
              </a:rPr>
              <a:t> z </a:t>
            </a:r>
            <a:r>
              <a:rPr lang="en-US" altLang="en-US" sz="4000" dirty="0" err="1" smtClean="0">
                <a:solidFill>
                  <a:srgbClr val="008000"/>
                </a:solidFill>
              </a:rPr>
              <a:t>khi</a:t>
            </a:r>
            <a:r>
              <a:rPr lang="en-US" altLang="en-US" sz="4000" dirty="0" smtClean="0">
                <a:solidFill>
                  <a:srgbClr val="008000"/>
                </a:solidFill>
              </a:rPr>
              <a:t> </a:t>
            </a:r>
            <a:r>
              <a:rPr lang="en-US" altLang="en-US" sz="4000" dirty="0" err="1" smtClean="0">
                <a:solidFill>
                  <a:srgbClr val="008000"/>
                </a:solidFill>
              </a:rPr>
              <a:t>biết</a:t>
            </a:r>
            <a:r>
              <a:rPr lang="en-US" altLang="en-US" sz="4000" dirty="0" smtClean="0">
                <a:solidFill>
                  <a:srgbClr val="008000"/>
                </a:solidFill>
              </a:rPr>
              <a:t> </a:t>
            </a:r>
            <a:r>
              <a:rPr lang="en-US" altLang="en-US" sz="4000" dirty="0" err="1" smtClean="0">
                <a:solidFill>
                  <a:srgbClr val="008000"/>
                </a:solidFill>
              </a:rPr>
              <a:t>xác</a:t>
            </a:r>
            <a:r>
              <a:rPr lang="en-US" altLang="en-US" sz="4000" dirty="0" smtClean="0">
                <a:solidFill>
                  <a:srgbClr val="008000"/>
                </a:solidFill>
              </a:rPr>
              <a:t> </a:t>
            </a:r>
            <a:r>
              <a:rPr lang="en-US" altLang="en-US" sz="4000" dirty="0" err="1" smtClean="0">
                <a:solidFill>
                  <a:srgbClr val="008000"/>
                </a:solidFill>
              </a:rPr>
              <a:t>suất</a:t>
            </a:r>
            <a:endParaRPr lang="en-US" altLang="en-US" sz="4000" dirty="0">
              <a:solidFill>
                <a:srgbClr val="008000"/>
              </a:solidFill>
            </a:endParaRPr>
          </a:p>
        </p:txBody>
      </p:sp>
    </p:spTree>
    <p:extLst>
      <p:ext uri="{BB962C8B-B14F-4D97-AF65-F5344CB8AC3E}">
        <p14:creationId xmlns:p14="http://schemas.microsoft.com/office/powerpoint/2010/main" val="36517149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31" descr="5_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025" y="1968500"/>
            <a:ext cx="61817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Line 20"/>
          <p:cNvSpPr>
            <a:spLocks noChangeShapeType="1"/>
          </p:cNvSpPr>
          <p:nvPr/>
        </p:nvSpPr>
        <p:spPr bwMode="auto">
          <a:xfrm flipH="1">
            <a:off x="6800850" y="2844800"/>
            <a:ext cx="622300" cy="9017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6324" name="Rectangle 21"/>
          <p:cNvSpPr>
            <a:spLocks noChangeArrowheads="1"/>
          </p:cNvSpPr>
          <p:nvPr/>
        </p:nvSpPr>
        <p:spPr bwMode="auto">
          <a:xfrm>
            <a:off x="434975" y="620856"/>
            <a:ext cx="8124825" cy="67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5000"/>
              </a:lnSpc>
            </a:pPr>
            <a:r>
              <a:rPr lang="en-US" altLang="en-US" sz="4000" dirty="0" err="1" smtClean="0">
                <a:solidFill>
                  <a:srgbClr val="008000"/>
                </a:solidFill>
              </a:rPr>
              <a:t>Tìm</a:t>
            </a:r>
            <a:r>
              <a:rPr lang="en-US" altLang="en-US" sz="4000" dirty="0" smtClean="0">
                <a:solidFill>
                  <a:srgbClr val="008000"/>
                </a:solidFill>
              </a:rPr>
              <a:t> z </a:t>
            </a:r>
            <a:r>
              <a:rPr lang="en-US" altLang="en-US" sz="4000" dirty="0" err="1" smtClean="0">
                <a:solidFill>
                  <a:srgbClr val="008000"/>
                </a:solidFill>
              </a:rPr>
              <a:t>khi</a:t>
            </a:r>
            <a:r>
              <a:rPr lang="en-US" altLang="en-US" sz="4000" dirty="0" smtClean="0">
                <a:solidFill>
                  <a:srgbClr val="008000"/>
                </a:solidFill>
              </a:rPr>
              <a:t> </a:t>
            </a:r>
            <a:r>
              <a:rPr lang="en-US" altLang="en-US" sz="4000" dirty="0" err="1" smtClean="0">
                <a:solidFill>
                  <a:srgbClr val="008000"/>
                </a:solidFill>
              </a:rPr>
              <a:t>biết</a:t>
            </a:r>
            <a:r>
              <a:rPr lang="en-US" altLang="en-US" sz="4000" dirty="0" smtClean="0">
                <a:solidFill>
                  <a:srgbClr val="008000"/>
                </a:solidFill>
              </a:rPr>
              <a:t> </a:t>
            </a:r>
            <a:r>
              <a:rPr lang="en-US" altLang="en-US" sz="4000" dirty="0" err="1" smtClean="0">
                <a:solidFill>
                  <a:srgbClr val="008000"/>
                </a:solidFill>
              </a:rPr>
              <a:t>xác</a:t>
            </a:r>
            <a:r>
              <a:rPr lang="en-US" altLang="en-US" sz="4000" dirty="0" smtClean="0">
                <a:solidFill>
                  <a:srgbClr val="008000"/>
                </a:solidFill>
              </a:rPr>
              <a:t> </a:t>
            </a:r>
            <a:r>
              <a:rPr lang="en-US" altLang="en-US" sz="4000" dirty="0" err="1" smtClean="0">
                <a:solidFill>
                  <a:srgbClr val="008000"/>
                </a:solidFill>
              </a:rPr>
              <a:t>suất</a:t>
            </a:r>
            <a:endParaRPr lang="en-US" altLang="en-US" sz="4000" dirty="0">
              <a:solidFill>
                <a:srgbClr val="008000"/>
              </a:solidFill>
            </a:endParaRPr>
          </a:p>
        </p:txBody>
      </p:sp>
      <p:sp>
        <p:nvSpPr>
          <p:cNvPr id="56325" name="Rectangle 22"/>
          <p:cNvSpPr>
            <a:spLocks noChangeArrowheads="1"/>
          </p:cNvSpPr>
          <p:nvPr/>
        </p:nvSpPr>
        <p:spPr bwMode="auto">
          <a:xfrm>
            <a:off x="2420938" y="5711825"/>
            <a:ext cx="46180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2800"/>
              <a:t>Finding the 95</a:t>
            </a:r>
            <a:r>
              <a:rPr lang="en-US" altLang="en-US" sz="2800" baseline="30000"/>
              <a:t>th</a:t>
            </a:r>
            <a:r>
              <a:rPr lang="en-US" altLang="en-US" sz="2800"/>
              <a:t> Percentile</a:t>
            </a:r>
          </a:p>
        </p:txBody>
      </p:sp>
      <p:sp>
        <p:nvSpPr>
          <p:cNvPr id="56326" name="Line 11"/>
          <p:cNvSpPr>
            <a:spLocks noChangeShapeType="1"/>
          </p:cNvSpPr>
          <p:nvPr/>
        </p:nvSpPr>
        <p:spPr bwMode="auto">
          <a:xfrm flipV="1">
            <a:off x="5889625" y="4618038"/>
            <a:ext cx="0" cy="241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327" name="Rectangle 12"/>
          <p:cNvSpPr>
            <a:spLocks noChangeArrowheads="1"/>
          </p:cNvSpPr>
          <p:nvPr/>
        </p:nvSpPr>
        <p:spPr bwMode="auto">
          <a:xfrm>
            <a:off x="5330825" y="4818063"/>
            <a:ext cx="1084263"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2800" b="0">
                <a:solidFill>
                  <a:schemeClr val="hlink"/>
                </a:solidFill>
              </a:rPr>
              <a:t>1.645</a:t>
            </a:r>
          </a:p>
        </p:txBody>
      </p:sp>
      <p:sp>
        <p:nvSpPr>
          <p:cNvPr id="56328" name="Rectangle 19"/>
          <p:cNvSpPr>
            <a:spLocks noChangeArrowheads="1"/>
          </p:cNvSpPr>
          <p:nvPr/>
        </p:nvSpPr>
        <p:spPr bwMode="auto">
          <a:xfrm>
            <a:off x="6276975" y="2493963"/>
            <a:ext cx="1838325"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sz="4000" b="0" baseline="30000"/>
              <a:t>5% or 0.05</a:t>
            </a:r>
          </a:p>
        </p:txBody>
      </p:sp>
      <p:sp>
        <p:nvSpPr>
          <p:cNvPr id="56329" name="Rectangle 23"/>
          <p:cNvSpPr>
            <a:spLocks noChangeArrowheads="1"/>
          </p:cNvSpPr>
          <p:nvPr/>
        </p:nvSpPr>
        <p:spPr bwMode="auto">
          <a:xfrm>
            <a:off x="922338" y="4800600"/>
            <a:ext cx="29051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105000"/>
              </a:lnSpc>
              <a:spcBef>
                <a:spcPct val="30000"/>
              </a:spcBef>
            </a:pPr>
            <a:r>
              <a:rPr lang="en-US" altLang="en-US" b="0"/>
              <a:t>(</a:t>
            </a:r>
            <a:r>
              <a:rPr lang="en-US" altLang="en-US" b="0" i="1"/>
              <a:t>z</a:t>
            </a:r>
            <a:r>
              <a:rPr lang="en-US" altLang="en-US" b="0"/>
              <a:t> score will be positive)</a:t>
            </a:r>
            <a:endParaRPr lang="en-US" altLang="en-US" sz="2800" b="0"/>
          </a:p>
        </p:txBody>
      </p:sp>
    </p:spTree>
    <p:extLst>
      <p:ext uri="{BB962C8B-B14F-4D97-AF65-F5344CB8AC3E}">
        <p14:creationId xmlns:p14="http://schemas.microsoft.com/office/powerpoint/2010/main" val="16563251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title" idx="4294967295"/>
          </p:nvPr>
        </p:nvSpPr>
        <p:spPr bwMode="auto">
          <a:xfrm>
            <a:off x="450850" y="1189038"/>
            <a:ext cx="8693150" cy="147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l"/>
            <a:r>
              <a:rPr lang="vi-VN" altLang="en-US" sz="2400" b="0" dirty="0">
                <a:solidFill>
                  <a:schemeClr val="tx1"/>
                </a:solidFill>
                <a:latin typeface="Arial" panose="020B0604020202020204" pitchFamily="34" charset="0"/>
                <a:cs typeface="Arial" panose="020B0604020202020204" pitchFamily="34" charset="0"/>
              </a:rPr>
              <a:t>Sử dụng cùng một thử nghiệm mật độ </a:t>
            </a:r>
            <a:r>
              <a:rPr lang="en-US" altLang="en-US" sz="2400" b="0" dirty="0" err="1" smtClean="0">
                <a:solidFill>
                  <a:schemeClr val="tx1"/>
                </a:solidFill>
                <a:latin typeface="Arial" panose="020B0604020202020204" pitchFamily="34" charset="0"/>
                <a:cs typeface="Arial" panose="020B0604020202020204" pitchFamily="34" charset="0"/>
              </a:rPr>
              <a:t>Canxi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trong</a:t>
            </a:r>
            <a:r>
              <a:rPr lang="en-US" altLang="en-US" sz="2400" b="0" dirty="0" smtClean="0">
                <a:solidFill>
                  <a:schemeClr val="tx1"/>
                </a:solidFill>
                <a:latin typeface="Arial" panose="020B0604020202020204" pitchFamily="34" charset="0"/>
                <a:cs typeface="Arial" panose="020B0604020202020204" pitchFamily="34" charset="0"/>
              </a:rPr>
              <a:t> </a:t>
            </a:r>
            <a:r>
              <a:rPr lang="vi-VN" altLang="en-US" sz="2400" b="0" dirty="0" smtClean="0">
                <a:solidFill>
                  <a:schemeClr val="tx1"/>
                </a:solidFill>
                <a:latin typeface="Arial" panose="020B0604020202020204" pitchFamily="34" charset="0"/>
                <a:cs typeface="Arial" panose="020B0604020202020204" pitchFamily="34" charset="0"/>
              </a:rPr>
              <a:t>xương</a:t>
            </a:r>
            <a:r>
              <a:rPr lang="vi-VN" altLang="en-US" sz="2400" b="0" dirty="0">
                <a:solidFill>
                  <a:schemeClr val="tx1"/>
                </a:solidFill>
                <a:latin typeface="Arial" panose="020B0604020202020204" pitchFamily="34" charset="0"/>
                <a:cs typeface="Arial" panose="020B0604020202020204" pitchFamily="34" charset="0"/>
              </a:rPr>
              <a:t>, hãy tìm </a:t>
            </a:r>
            <a:r>
              <a:rPr lang="en-US" altLang="en-US" sz="2400" b="0" dirty="0" err="1" smtClean="0">
                <a:solidFill>
                  <a:schemeClr val="tx1"/>
                </a:solidFill>
                <a:latin typeface="Arial" panose="020B0604020202020204" pitchFamily="34" charset="0"/>
                <a:cs typeface="Arial" panose="020B0604020202020204" pitchFamily="34" charset="0"/>
              </a:rPr>
              <a:t>tỉ</a:t>
            </a:r>
            <a:r>
              <a:rPr lang="vi-VN" altLang="en-US" sz="2400" b="0" dirty="0" smtClean="0">
                <a:solidFill>
                  <a:schemeClr val="tx1"/>
                </a:solidFill>
                <a:latin typeface="Arial" panose="020B0604020202020204" pitchFamily="34" charset="0"/>
                <a:cs typeface="Arial" panose="020B0604020202020204" pitchFamily="34" charset="0"/>
              </a:rPr>
              <a:t> </a:t>
            </a:r>
            <a:r>
              <a:rPr lang="vi-VN" altLang="en-US" sz="2400" b="0" dirty="0">
                <a:solidFill>
                  <a:schemeClr val="tx1"/>
                </a:solidFill>
                <a:latin typeface="Arial" panose="020B0604020202020204" pitchFamily="34" charset="0"/>
                <a:cs typeface="Arial" panose="020B0604020202020204" pitchFamily="34" charset="0"/>
              </a:rPr>
              <a:t>số </a:t>
            </a:r>
            <a:r>
              <a:rPr lang="en-US" altLang="en-US" sz="2400" b="0" dirty="0" smtClean="0">
                <a:solidFill>
                  <a:schemeClr val="tx1"/>
                </a:solidFill>
                <a:latin typeface="Arial" panose="020B0604020202020204" pitchFamily="34" charset="0"/>
                <a:cs typeface="Arial" panose="020B0604020202020204" pitchFamily="34" charset="0"/>
              </a:rPr>
              <a:t>z </a:t>
            </a:r>
            <a:r>
              <a:rPr lang="en-US" altLang="en-US" sz="2400" b="0" dirty="0" err="1" smtClean="0">
                <a:solidFill>
                  <a:schemeClr val="tx1"/>
                </a:solidFill>
                <a:latin typeface="Arial" panose="020B0604020202020204" pitchFamily="34" charset="0"/>
                <a:cs typeface="Arial" panose="020B0604020202020204" pitchFamily="34" charset="0"/>
              </a:rPr>
              <a:t>để</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xác</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suất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một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người</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lớn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được</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chọn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ngẫu</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nhiên</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có</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mật</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độ</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b="0" dirty="0" err="1" smtClean="0">
                <a:solidFill>
                  <a:schemeClr val="tx1"/>
                </a:solidFill>
                <a:latin typeface="Arial" panose="020B0604020202020204" pitchFamily="34" charset="0"/>
                <a:cs typeface="Arial" panose="020B0604020202020204" pitchFamily="34" charset="0"/>
              </a:rPr>
              <a:t>xương</a:t>
            </a:r>
            <a:r>
              <a:rPr lang="en-US" altLang="en-US" sz="2400" b="0" dirty="0" smtClean="0">
                <a:solidFill>
                  <a:schemeClr val="tx1"/>
                </a:solidFill>
                <a:latin typeface="Arial" panose="020B0604020202020204" pitchFamily="34" charset="0"/>
                <a:cs typeface="Arial" panose="020B0604020202020204" pitchFamily="34" charset="0"/>
              </a:rPr>
              <a:t>=z </a:t>
            </a:r>
            <a:r>
              <a:rPr lang="en-US" altLang="en-US" sz="2400" b="0" dirty="0" err="1" smtClean="0">
                <a:solidFill>
                  <a:schemeClr val="tx1"/>
                </a:solidFill>
                <a:latin typeface="Arial" panose="020B0604020202020204" pitchFamily="34" charset="0"/>
                <a:cs typeface="Arial" panose="020B0604020202020204" pitchFamily="34" charset="0"/>
              </a:rPr>
              <a:t>là</a:t>
            </a:r>
            <a:r>
              <a:rPr lang="en-US" altLang="en-US" sz="2400" b="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lớn</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hơn</a:t>
            </a:r>
            <a:r>
              <a:rPr lang="en-US" altLang="en-US" sz="2400" dirty="0" smtClean="0">
                <a:solidFill>
                  <a:schemeClr val="tx1"/>
                </a:solidFill>
                <a:latin typeface="Arial" panose="020B0604020202020204" pitchFamily="34" charset="0"/>
                <a:cs typeface="Arial" panose="020B0604020202020204" pitchFamily="34" charset="0"/>
              </a:rPr>
              <a:t> 25% </a:t>
            </a:r>
            <a:r>
              <a:rPr lang="en-US" altLang="en-US" sz="2400" dirty="0" err="1" smtClean="0">
                <a:solidFill>
                  <a:schemeClr val="tx1"/>
                </a:solidFill>
                <a:latin typeface="Arial" panose="020B0604020202020204" pitchFamily="34" charset="0"/>
                <a:cs typeface="Arial" panose="020B0604020202020204" pitchFamily="34" charset="0"/>
              </a:rPr>
              <a:t>và</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nhỏ</a:t>
            </a:r>
            <a:r>
              <a:rPr lang="en-US" altLang="en-US" sz="2400" dirty="0" smtClean="0">
                <a:solidFill>
                  <a:schemeClr val="tx1"/>
                </a:solidFill>
                <a:latin typeface="Arial" panose="020B0604020202020204" pitchFamily="34" charset="0"/>
                <a:cs typeface="Arial" panose="020B0604020202020204" pitchFamily="34" charset="0"/>
              </a:rPr>
              <a:t> </a:t>
            </a:r>
            <a:r>
              <a:rPr lang="en-US" altLang="en-US" sz="2400" dirty="0" err="1" smtClean="0">
                <a:solidFill>
                  <a:schemeClr val="tx1"/>
                </a:solidFill>
                <a:latin typeface="Arial" panose="020B0604020202020204" pitchFamily="34" charset="0"/>
                <a:cs typeface="Arial" panose="020B0604020202020204" pitchFamily="34" charset="0"/>
              </a:rPr>
              <a:t>hơn</a:t>
            </a:r>
            <a:r>
              <a:rPr lang="en-US" altLang="en-US" sz="2400" dirty="0" smtClean="0">
                <a:solidFill>
                  <a:schemeClr val="tx1"/>
                </a:solidFill>
                <a:latin typeface="Arial" panose="020B0604020202020204" pitchFamily="34" charset="0"/>
                <a:cs typeface="Arial" panose="020B0604020202020204" pitchFamily="34" charset="0"/>
              </a:rPr>
              <a:t> 95%</a:t>
            </a:r>
            <a:br>
              <a:rPr lang="en-US" altLang="en-US" sz="2400" dirty="0" smtClean="0">
                <a:solidFill>
                  <a:schemeClr val="tx1"/>
                </a:solidFill>
                <a:latin typeface="Arial" panose="020B0604020202020204" pitchFamily="34" charset="0"/>
                <a:cs typeface="Arial" panose="020B0604020202020204" pitchFamily="34" charset="0"/>
              </a:rPr>
            </a:br>
            <a:endParaRPr lang="en-US" altLang="en-US" sz="2400" b="0" dirty="0" smtClean="0">
              <a:latin typeface="Arial" panose="020B0604020202020204" pitchFamily="34" charset="0"/>
              <a:cs typeface="Arial" panose="020B0604020202020204" pitchFamily="34" charset="0"/>
            </a:endParaRPr>
          </a:p>
        </p:txBody>
      </p:sp>
      <p:sp>
        <p:nvSpPr>
          <p:cNvPr id="58371" name="Rectangle 5"/>
          <p:cNvSpPr>
            <a:spLocks noChangeArrowheads="1"/>
          </p:cNvSpPr>
          <p:nvPr/>
        </p:nvSpPr>
        <p:spPr bwMode="auto">
          <a:xfrm>
            <a:off x="2574925" y="4664075"/>
            <a:ext cx="1073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58372" name="Rectangle 19"/>
          <p:cNvSpPr>
            <a:spLocks noChangeArrowheads="1"/>
          </p:cNvSpPr>
          <p:nvPr/>
        </p:nvSpPr>
        <p:spPr bwMode="auto">
          <a:xfrm>
            <a:off x="566738" y="457200"/>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Ví</a:t>
            </a:r>
            <a:r>
              <a:rPr lang="en-US" altLang="en-US" sz="4000" dirty="0" smtClean="0">
                <a:solidFill>
                  <a:srgbClr val="008000"/>
                </a:solidFill>
              </a:rPr>
              <a:t> </a:t>
            </a:r>
            <a:r>
              <a:rPr lang="en-US" altLang="en-US" sz="4000" dirty="0" err="1" smtClean="0">
                <a:solidFill>
                  <a:srgbClr val="008000"/>
                </a:solidFill>
              </a:rPr>
              <a:t>dụ</a:t>
            </a:r>
            <a:endParaRPr lang="en-US" altLang="en-US" sz="4000" dirty="0">
              <a:solidFill>
                <a:srgbClr val="008000"/>
              </a:solidFill>
            </a:endParaRPr>
          </a:p>
        </p:txBody>
      </p:sp>
      <p:pic>
        <p:nvPicPr>
          <p:cNvPr id="58373"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90800"/>
            <a:ext cx="72199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289408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0" y="342900"/>
            <a:ext cx="895985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Định</a:t>
            </a:r>
            <a:r>
              <a:rPr lang="en-US" altLang="en-US" dirty="0" smtClean="0"/>
              <a:t> </a:t>
            </a:r>
            <a:r>
              <a:rPr lang="en-US" altLang="en-US" dirty="0" err="1" smtClean="0"/>
              <a:t>nghĩa</a:t>
            </a:r>
            <a:endParaRPr lang="en-US" altLang="en-US" dirty="0" smtClean="0"/>
          </a:p>
        </p:txBody>
      </p:sp>
      <p:sp>
        <p:nvSpPr>
          <p:cNvPr id="79875" name="Rectangle 3"/>
          <p:cNvSpPr>
            <a:spLocks noGrp="1" noChangeArrowheads="1"/>
          </p:cNvSpPr>
          <p:nvPr>
            <p:ph type="body" idx="4294967295"/>
          </p:nvPr>
        </p:nvSpPr>
        <p:spPr bwMode="auto">
          <a:xfrm>
            <a:off x="0" y="914400"/>
            <a:ext cx="81026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a:bodyPr>
          <a:lstStyle/>
          <a:p>
            <a:pPr>
              <a:spcBef>
                <a:spcPct val="40000"/>
              </a:spcBef>
              <a:spcAft>
                <a:spcPct val="40000"/>
              </a:spcAft>
              <a:buFont typeface="Wingdings" panose="05000000000000000000" pitchFamily="2" charset="2"/>
              <a:buNone/>
            </a:pPr>
            <a:r>
              <a:rPr lang="en-US" altLang="en-US" sz="2500" b="0" dirty="0" err="1" smtClean="0">
                <a:latin typeface="Arial" panose="020B0604020202020204" pitchFamily="34" charset="0"/>
                <a:cs typeface="Arial" panose="020B0604020202020204" pitchFamily="34" charset="0"/>
              </a:rPr>
              <a:t>Đối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với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phân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phối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chuẩn</a:t>
            </a:r>
            <a:r>
              <a:rPr lang="en-US" altLang="en-US" sz="2500" b="0" dirty="0" smtClean="0">
                <a:latin typeface="Arial" panose="020B0604020202020204" pitchFamily="34" charset="0"/>
                <a:cs typeface="Arial" panose="020B0604020202020204" pitchFamily="34" charset="0"/>
              </a:rPr>
              <a:t>, </a:t>
            </a:r>
            <a:r>
              <a:rPr lang="en-US" altLang="en-US" sz="2500" b="0" dirty="0" smtClean="0">
                <a:solidFill>
                  <a:srgbClr val="FF0000"/>
                </a:solidFill>
                <a:latin typeface="Arial" panose="020B0604020202020204" pitchFamily="34" charset="0"/>
                <a:cs typeface="Arial" panose="020B0604020202020204" pitchFamily="34" charset="0"/>
              </a:rPr>
              <a:t>critical value </a:t>
            </a:r>
            <a:r>
              <a:rPr lang="en-US" altLang="en-US" sz="2500" b="0" dirty="0" err="1" smtClean="0">
                <a:latin typeface="Arial" panose="020B0604020202020204" pitchFamily="34" charset="0"/>
                <a:cs typeface="Arial" panose="020B0604020202020204" pitchFamily="34" charset="0"/>
              </a:rPr>
              <a:t>là</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giá</a:t>
            </a:r>
            <a:r>
              <a:rPr lang="en-US" altLang="en-US" sz="2500" b="0" dirty="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trị</a:t>
            </a:r>
            <a:r>
              <a:rPr lang="en-US" altLang="en-US" sz="2500" b="0" dirty="0">
                <a:latin typeface="Arial" panose="020B0604020202020204" pitchFamily="34" charset="0"/>
                <a:cs typeface="Arial" panose="020B0604020202020204" pitchFamily="34" charset="0"/>
              </a:rPr>
              <a:t> </a:t>
            </a:r>
            <a:r>
              <a:rPr lang="en-US" altLang="en-US" sz="2500" b="0" dirty="0" smtClean="0">
                <a:latin typeface="Arial" panose="020B0604020202020204" pitchFamily="34" charset="0"/>
                <a:cs typeface="Arial" panose="020B0604020202020204" pitchFamily="34" charset="0"/>
              </a:rPr>
              <a:t>z </a:t>
            </a:r>
            <a:r>
              <a:rPr lang="en-US" altLang="en-US" sz="2500" b="0" dirty="0" err="1" smtClean="0">
                <a:latin typeface="Arial" panose="020B0604020202020204" pitchFamily="34" charset="0"/>
                <a:cs typeface="Arial" panose="020B0604020202020204" pitchFamily="34" charset="0"/>
              </a:rPr>
              <a:t>mà</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tại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đó</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phần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diện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tích</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bên</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phải</a:t>
            </a:r>
            <a:r>
              <a:rPr lang="en-US" altLang="en-US" sz="2500" b="0" dirty="0" smtClean="0">
                <a:latin typeface="Arial" panose="020B0604020202020204" pitchFamily="34" charset="0"/>
                <a:cs typeface="Arial" panose="020B0604020202020204" pitchFamily="34" charset="0"/>
              </a:rPr>
              <a:t> z </a:t>
            </a:r>
            <a:r>
              <a:rPr lang="en-US" altLang="en-US" sz="2500" b="0" dirty="0" err="1" smtClean="0">
                <a:latin typeface="Arial" panose="020B0604020202020204" pitchFamily="34" charset="0"/>
                <a:cs typeface="Arial" panose="020B0604020202020204" pitchFamily="34" charset="0"/>
              </a:rPr>
              <a:t>bằng</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một</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giá</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trị</a:t>
            </a:r>
            <a:r>
              <a:rPr lang="en-US" altLang="en-US" sz="2500" b="0" dirty="0" smtClean="0">
                <a:latin typeface="Arial" panose="020B0604020202020204" pitchFamily="34" charset="0"/>
                <a:cs typeface="Arial" panose="020B0604020202020204" pitchFamily="34" charset="0"/>
              </a:rPr>
              <a:t> </a:t>
            </a:r>
            <a:r>
              <a:rPr lang="el-GR" altLang="en-US" sz="2500" b="0" i="1" dirty="0" smtClean="0">
                <a:latin typeface="Arial" panose="020B0604020202020204" pitchFamily="34" charset="0"/>
                <a:cs typeface="Arial" panose="020B0604020202020204" pitchFamily="34" charset="0"/>
              </a:rPr>
              <a:t>α</a:t>
            </a:r>
            <a:endParaRPr lang="en-US" altLang="en-US" sz="2500" b="0" i="1"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r>
              <a:rPr lang="en-US" altLang="en-US" sz="2500" b="0" i="1" dirty="0" err="1">
                <a:latin typeface="Arial" panose="020B0604020202020204" pitchFamily="34" charset="0"/>
                <a:cs typeface="Arial" panose="020B0604020202020204" pitchFamily="34" charset="0"/>
              </a:rPr>
              <a:t>Ví</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dụ</a:t>
            </a:r>
            <a:r>
              <a:rPr lang="en-US" altLang="en-US" sz="2500" b="0" i="1" dirty="0">
                <a:latin typeface="Arial" panose="020B0604020202020204" pitchFamily="34" charset="0"/>
                <a:cs typeface="Arial" panose="020B0604020202020204" pitchFamily="34" charset="0"/>
              </a:rPr>
              <a:t>: </a:t>
            </a:r>
            <a:r>
              <a:rPr lang="en-US" altLang="en-US" sz="2500" b="0" i="1" dirty="0" err="1">
                <a:latin typeface="Arial" panose="020B0604020202020204" pitchFamily="34" charset="0"/>
                <a:cs typeface="Arial" panose="020B0604020202020204" pitchFamily="34" charset="0"/>
              </a:rPr>
              <a:t>Nếu</a:t>
            </a:r>
            <a:r>
              <a:rPr lang="en-US" altLang="en-US" sz="2500" b="0" i="1" dirty="0">
                <a:latin typeface="Arial" panose="020B0604020202020204" pitchFamily="34" charset="0"/>
                <a:cs typeface="Arial" panose="020B0604020202020204" pitchFamily="34" charset="0"/>
              </a:rPr>
              <a:t> </a:t>
            </a:r>
            <a:r>
              <a:rPr lang="el-GR" altLang="en-US" sz="2500" b="0" i="1" dirty="0">
                <a:latin typeface="Arial" panose="020B0604020202020204" pitchFamily="34" charset="0"/>
                <a:cs typeface="Arial" panose="020B0604020202020204" pitchFamily="34" charset="0"/>
              </a:rPr>
              <a:t>α = </a:t>
            </a:r>
            <a:r>
              <a:rPr lang="el-GR" altLang="en-US" sz="2500" b="0" i="1" dirty="0" smtClean="0">
                <a:latin typeface="Arial" panose="020B0604020202020204" pitchFamily="34" charset="0"/>
                <a:cs typeface="Arial" panose="020B0604020202020204" pitchFamily="34" charset="0"/>
              </a:rPr>
              <a:t>0.025 </a:t>
            </a:r>
            <a:r>
              <a:rPr lang="en-US" altLang="en-US" sz="2500" b="0" i="1" dirty="0" err="1" smtClean="0">
                <a:latin typeface="Arial" panose="020B0604020202020204" pitchFamily="34" charset="0"/>
                <a:cs typeface="Arial" panose="020B0604020202020204" pitchFamily="34" charset="0"/>
              </a:rPr>
              <a:t>thì</a:t>
            </a:r>
            <a:r>
              <a:rPr lang="en-US" altLang="en-US" sz="2500" b="0" i="1" dirty="0" smtClean="0">
                <a:latin typeface="Arial" panose="020B0604020202020204" pitchFamily="34" charset="0"/>
                <a:cs typeface="Arial" panose="020B0604020202020204" pitchFamily="34" charset="0"/>
              </a:rPr>
              <a:t> critical </a:t>
            </a:r>
            <a:r>
              <a:rPr lang="en-US" altLang="en-US" sz="2500" b="0" i="1" dirty="0">
                <a:latin typeface="Arial" panose="020B0604020202020204" pitchFamily="34" charset="0"/>
                <a:cs typeface="Arial" panose="020B0604020202020204" pitchFamily="34" charset="0"/>
              </a:rPr>
              <a:t>value </a:t>
            </a:r>
            <a:r>
              <a:rPr lang="en-US" altLang="en-US" sz="2500" b="0" i="1" dirty="0" err="1" smtClean="0">
                <a:latin typeface="Arial" panose="020B0604020202020204" pitchFamily="34" charset="0"/>
                <a:cs typeface="Arial" panose="020B0604020202020204" pitchFamily="34" charset="0"/>
              </a:rPr>
              <a:t>là</a:t>
            </a:r>
            <a:r>
              <a:rPr lang="en-US" altLang="en-US" sz="2500" b="0" i="1" dirty="0" smtClean="0">
                <a:latin typeface="Arial" panose="020B0604020202020204" pitchFamily="34" charset="0"/>
                <a:cs typeface="Arial" panose="020B0604020202020204" pitchFamily="34" charset="0"/>
              </a:rPr>
              <a:t> </a:t>
            </a:r>
            <a:r>
              <a:rPr lang="en-US" altLang="en-US" sz="2500" b="0" i="1" dirty="0" err="1" smtClean="0">
                <a:latin typeface="Arial" panose="020B0604020202020204" pitchFamily="34" charset="0"/>
                <a:cs typeface="Arial" panose="020B0604020202020204" pitchFamily="34" charset="0"/>
              </a:rPr>
              <a:t>z</a:t>
            </a:r>
            <a:r>
              <a:rPr lang="en-US" altLang="en-US" sz="2500" b="0" i="1" baseline="-25000" dirty="0" err="1" smtClean="0">
                <a:latin typeface="Arial" panose="020B0604020202020204" pitchFamily="34" charset="0"/>
                <a:cs typeface="Arial" panose="020B0604020202020204" pitchFamily="34" charset="0"/>
              </a:rPr>
              <a:t>0.025</a:t>
            </a:r>
            <a:r>
              <a:rPr lang="en-US" altLang="en-US" sz="2500" b="0" i="1" dirty="0" smtClean="0">
                <a:latin typeface="Arial" panose="020B0604020202020204" pitchFamily="34" charset="0"/>
                <a:cs typeface="Arial" panose="020B0604020202020204" pitchFamily="34" charset="0"/>
              </a:rPr>
              <a:t> </a:t>
            </a:r>
            <a:r>
              <a:rPr lang="en-US" altLang="en-US" sz="2500" b="0" i="1" dirty="0">
                <a:latin typeface="Arial" panose="020B0604020202020204" pitchFamily="34" charset="0"/>
                <a:cs typeface="Arial" panose="020B0604020202020204" pitchFamily="34" charset="0"/>
              </a:rPr>
              <a:t>= 1.96.</a:t>
            </a:r>
          </a:p>
          <a:p>
            <a:pPr>
              <a:spcBef>
                <a:spcPct val="40000"/>
              </a:spcBef>
              <a:spcAft>
                <a:spcPct val="40000"/>
              </a:spcAft>
              <a:buFont typeface="Wingdings" panose="05000000000000000000" pitchFamily="2" charset="2"/>
              <a:buNone/>
            </a:pPr>
            <a:r>
              <a:rPr lang="en-US" altLang="en-US" sz="2500" b="0" dirty="0" err="1">
                <a:latin typeface="Arial" panose="020B0604020202020204" pitchFamily="34" charset="0"/>
                <a:cs typeface="Arial" panose="020B0604020202020204" pitchFamily="34" charset="0"/>
              </a:rPr>
              <a:t>Nghĩa</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critical value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a:t>
            </a:r>
            <a:r>
              <a:rPr lang="en-US" altLang="en-US" sz="2500" b="0" i="1" dirty="0" smtClean="0">
                <a:solidFill>
                  <a:srgbClr val="000000"/>
                </a:solidFill>
                <a:latin typeface="Arial" panose="020B0604020202020204" pitchFamily="34" charset="0"/>
                <a:cs typeface="Arial" panose="020B0604020202020204" pitchFamily="34" charset="0"/>
              </a:rPr>
              <a:t>1.96 </a:t>
            </a:r>
            <a:r>
              <a:rPr lang="en-US" altLang="en-US" sz="2500" b="0" dirty="0" err="1" smtClean="0">
                <a:latin typeface="Arial" panose="020B0604020202020204" pitchFamily="34" charset="0"/>
                <a:cs typeface="Arial" panose="020B0604020202020204" pitchFamily="34" charset="0"/>
              </a:rPr>
              <a:t>có</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diện</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tích</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phần</a:t>
            </a:r>
            <a:r>
              <a:rPr lang="en-US" altLang="en-US" sz="2500" b="0" dirty="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bên</a:t>
            </a:r>
            <a:r>
              <a:rPr lang="en-US" altLang="en-US" sz="2500" b="0" dirty="0" smtClean="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phải</a:t>
            </a:r>
            <a:r>
              <a:rPr lang="en-US" altLang="en-US" sz="2500" b="0" dirty="0">
                <a:latin typeface="Arial" panose="020B0604020202020204" pitchFamily="34" charset="0"/>
                <a:cs typeface="Arial" panose="020B0604020202020204" pitchFamily="34" charset="0"/>
              </a:rPr>
              <a:t> </a:t>
            </a:r>
            <a:r>
              <a:rPr lang="en-US" altLang="en-US" sz="2500" b="0" dirty="0" err="1">
                <a:latin typeface="Arial" panose="020B0604020202020204" pitchFamily="34" charset="0"/>
                <a:cs typeface="Arial" panose="020B0604020202020204" pitchFamily="34" charset="0"/>
              </a:rPr>
              <a:t>là</a:t>
            </a:r>
            <a:r>
              <a:rPr lang="en-US" altLang="en-US" sz="2500" b="0" dirty="0">
                <a:latin typeface="Arial" panose="020B0604020202020204" pitchFamily="34" charset="0"/>
                <a:cs typeface="Arial" panose="020B0604020202020204" pitchFamily="34" charset="0"/>
              </a:rPr>
              <a:t> </a:t>
            </a:r>
            <a:r>
              <a:rPr lang="en-US" altLang="en-US" sz="2500" b="0" dirty="0" smtClean="0">
                <a:latin typeface="Arial" panose="020B0604020202020204" pitchFamily="34" charset="0"/>
                <a:cs typeface="Arial" panose="020B0604020202020204" pitchFamily="34" charset="0"/>
              </a:rPr>
              <a:t>0.025</a:t>
            </a: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r>
              <a:rPr lang="en-US" altLang="en-US" sz="2500" b="0" dirty="0" smtClean="0">
                <a:latin typeface="Arial" panose="020B0604020202020204" pitchFamily="34" charset="0"/>
                <a:cs typeface="Arial" panose="020B0604020202020204" pitchFamily="34" charset="0"/>
              </a:rPr>
              <a:t>Quay </a:t>
            </a:r>
            <a:r>
              <a:rPr lang="en-US" altLang="en-US" sz="2500" b="0" dirty="0" err="1" smtClean="0">
                <a:latin typeface="Arial" panose="020B0604020202020204" pitchFamily="34" charset="0"/>
                <a:cs typeface="Arial" panose="020B0604020202020204" pitchFamily="34" charset="0"/>
              </a:rPr>
              <a:t>lại</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ví</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dụ</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về</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mật</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độ</a:t>
            </a:r>
            <a:r>
              <a:rPr lang="en-US" altLang="en-US" sz="2500" b="0" dirty="0" smtClean="0">
                <a:latin typeface="Arial" panose="020B0604020202020204" pitchFamily="34" charset="0"/>
                <a:cs typeface="Arial" panose="020B0604020202020204" pitchFamily="34" charset="0"/>
              </a:rPr>
              <a:t> </a:t>
            </a:r>
            <a:r>
              <a:rPr lang="en-US" altLang="en-US" sz="2500" b="0" dirty="0" err="1" smtClean="0">
                <a:latin typeface="Arial" panose="020B0604020202020204" pitchFamily="34" charset="0"/>
                <a:cs typeface="Arial" panose="020B0604020202020204" pitchFamily="34" charset="0"/>
              </a:rPr>
              <a:t>xương</a:t>
            </a:r>
            <a:r>
              <a:rPr lang="en-US" altLang="en-US" sz="2500" b="0" dirty="0" smtClean="0">
                <a:latin typeface="Arial" panose="020B0604020202020204" pitchFamily="34" charset="0"/>
                <a:cs typeface="Arial" panose="020B0604020202020204" pitchFamily="34" charset="0"/>
              </a:rPr>
              <a:t>, </a:t>
            </a:r>
            <a:r>
              <a:rPr lang="en-US" altLang="en-US" sz="2500" b="0" i="1" dirty="0" err="1">
                <a:solidFill>
                  <a:srgbClr val="000000"/>
                </a:solidFill>
                <a:latin typeface="Arial" panose="020B0604020202020204" pitchFamily="34" charset="0"/>
                <a:cs typeface="Arial" panose="020B0604020202020204" pitchFamily="34" charset="0"/>
              </a:rPr>
              <a:t>z</a:t>
            </a:r>
            <a:r>
              <a:rPr lang="en-US" altLang="en-US" sz="2500" b="0" i="1" baseline="-25000" dirty="0" err="1">
                <a:solidFill>
                  <a:srgbClr val="000000"/>
                </a:solidFill>
                <a:latin typeface="Arial" panose="020B0604020202020204" pitchFamily="34" charset="0"/>
                <a:cs typeface="Arial" panose="020B0604020202020204" pitchFamily="34" charset="0"/>
              </a:rPr>
              <a:t>0.025</a:t>
            </a:r>
            <a:r>
              <a:rPr lang="en-US" altLang="en-US" sz="2500" b="0" i="1" dirty="0">
                <a:solidFill>
                  <a:srgbClr val="000000"/>
                </a:solidFill>
                <a:latin typeface="Arial" panose="020B0604020202020204" pitchFamily="34" charset="0"/>
                <a:cs typeface="Arial" panose="020B0604020202020204" pitchFamily="34" charset="0"/>
              </a:rPr>
              <a:t> = 1.96</a:t>
            </a:r>
            <a:r>
              <a:rPr lang="en-US" altLang="en-US" sz="2500" b="0" dirty="0" smtClean="0">
                <a:latin typeface="Arial" panose="020B0604020202020204" pitchFamily="34" charset="0"/>
                <a:cs typeface="Arial" panose="020B0604020202020204" pitchFamily="34" charset="0"/>
              </a:rPr>
              <a:t> </a:t>
            </a: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a:p>
            <a:pPr>
              <a:spcBef>
                <a:spcPct val="40000"/>
              </a:spcBef>
              <a:spcAft>
                <a:spcPct val="40000"/>
              </a:spcAft>
              <a:buFont typeface="Wingdings" panose="05000000000000000000" pitchFamily="2" charset="2"/>
              <a:buNone/>
            </a:pPr>
            <a:endParaRPr lang="en-US" altLang="en-US" sz="2500" b="0" dirty="0" smtClean="0">
              <a:latin typeface="Arial" panose="020B0604020202020204" pitchFamily="34" charset="0"/>
              <a:cs typeface="Arial" panose="020B0604020202020204" pitchFamily="34" charset="0"/>
            </a:endParaRPr>
          </a:p>
        </p:txBody>
      </p:sp>
      <p:pic>
        <p:nvPicPr>
          <p:cNvPr id="4" name="Picture 6" descr="C:\Users\Joe\Desktop\Triola Job\Graphics\Round_1_png_files\Ch0602-Slide-2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14800"/>
            <a:ext cx="7054850" cy="2209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6277140"/>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liên</a:t>
            </a:r>
            <a:r>
              <a:rPr lang="en-US" altLang="en-US" dirty="0" smtClean="0"/>
              <a:t> </a:t>
            </a:r>
            <a:r>
              <a:rPr lang="en-US" altLang="en-US" dirty="0" err="1" smtClean="0"/>
              <a:t>tục</a:t>
            </a:r>
            <a:endParaRPr lang="en-GB" altLang="en-US" dirty="0" smtClean="0"/>
          </a:p>
        </p:txBody>
      </p:sp>
      <p:sp>
        <p:nvSpPr>
          <p:cNvPr id="19460" name="Content Placeholder 3"/>
          <p:cNvSpPr>
            <a:spLocks noGrp="1"/>
          </p:cNvSpPr>
          <p:nvPr>
            <p:ph idx="1"/>
          </p:nvPr>
        </p:nvSpPr>
        <p:spPr>
          <a:xfrm>
            <a:off x="0" y="1371600"/>
            <a:ext cx="9144000" cy="5181600"/>
          </a:xfrm>
        </p:spPr>
        <p:txBody>
          <a:bodyPr/>
          <a:lstStyle/>
          <a:p>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gọi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nếu</a:t>
            </a:r>
            <a:r>
              <a:rPr lang="en-US" altLang="en-US" b="0" dirty="0" smtClean="0">
                <a:latin typeface="Arial" panose="020B0604020202020204" pitchFamily="34" charset="0"/>
                <a:cs typeface="Arial" panose="020B0604020202020204" pitchFamily="34" charset="0"/>
              </a:rPr>
              <a:t> </a:t>
            </a:r>
          </a:p>
          <a:p>
            <a:pPr lvl="1"/>
            <a:r>
              <a:rPr lang="en-US" altLang="en-US" sz="2400" b="0" dirty="0" err="1" smtClean="0">
                <a:latin typeface="Arial" panose="020B0604020202020204" pitchFamily="34" charset="0"/>
                <a:cs typeface="Arial" panose="020B0604020202020204" pitchFamily="34" charset="0"/>
              </a:rPr>
              <a:t>biến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ngẫu</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nhiên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nhận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trong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miền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vô</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hạn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không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đếm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được</a:t>
            </a:r>
            <a:r>
              <a:rPr lang="en-US" altLang="en-US" sz="2400" b="0" dirty="0" smtClean="0">
                <a:latin typeface="Arial" panose="020B0604020202020204" pitchFamily="34" charset="0"/>
                <a:cs typeface="Arial" panose="020B0604020202020204" pitchFamily="34" charset="0"/>
              </a:rPr>
              <a:t> </a:t>
            </a:r>
          </a:p>
          <a:p>
            <a:pPr lvl="1"/>
            <a:r>
              <a:rPr lang="en-US" altLang="en-US" sz="2400" b="0" dirty="0" err="1" smtClean="0">
                <a:latin typeface="Arial" panose="020B0604020202020204" pitchFamily="34" charset="0"/>
                <a:cs typeface="Arial" panose="020B0604020202020204" pitchFamily="34" charset="0"/>
              </a:rPr>
              <a:t>hàm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phân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phối</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tích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lũy</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tạo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thành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đường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cong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liên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tục</a:t>
            </a:r>
            <a:r>
              <a:rPr lang="en-US" altLang="en-US" sz="2400" b="0" dirty="0" smtClean="0">
                <a:latin typeface="Arial" panose="020B0604020202020204" pitchFamily="34" charset="0"/>
                <a:cs typeface="Arial" panose="020B0604020202020204" pitchFamily="34" charset="0"/>
              </a:rPr>
              <a:t> </a:t>
            </a:r>
          </a:p>
          <a:p>
            <a:r>
              <a:rPr lang="en-US" altLang="en-US" b="0" dirty="0" err="1">
                <a:latin typeface="Arial" panose="020B0604020202020204" pitchFamily="34" charset="0"/>
                <a:cs typeface="Arial" panose="020B0604020202020204" pitchFamily="34" charset="0"/>
              </a:rPr>
              <a:t>N</a:t>
            </a:r>
            <a:r>
              <a:rPr lang="en-US" altLang="en-US" b="0" dirty="0" err="1" smtClean="0">
                <a:latin typeface="Arial" panose="020B0604020202020204" pitchFamily="34" charset="0"/>
                <a:cs typeface="Arial" panose="020B0604020202020204" pitchFamily="34" charset="0"/>
              </a:rPr>
              <a:t>ếu</a:t>
            </a:r>
            <a:r>
              <a:rPr lang="en-US" altLang="en-US" b="0" dirty="0" smtClean="0">
                <a:latin typeface="Arial" panose="020B0604020202020204" pitchFamily="34" charset="0"/>
                <a:cs typeface="Arial" panose="020B0604020202020204" pitchFamily="34" charset="0"/>
              </a:rPr>
              <a:t> X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một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biến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ngẫu</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endParaRPr lang="en-US" altLang="en-US" b="0" dirty="0" smtClean="0">
              <a:latin typeface="Arial" panose="020B0604020202020204" pitchFamily="34" charset="0"/>
              <a:cs typeface="Arial" panose="020B0604020202020204" pitchFamily="34" charset="0"/>
            </a:endParaRPr>
          </a:p>
          <a:p>
            <a:pPr lvl="1"/>
            <a:r>
              <a:rPr lang="en-US" altLang="en-US" sz="2400" b="0" dirty="0" err="1" smtClean="0">
                <a:latin typeface="Arial" panose="020B0604020202020204" pitchFamily="34" charset="0"/>
                <a:cs typeface="Arial" panose="020B0604020202020204" pitchFamily="34" charset="0"/>
              </a:rPr>
              <a:t>không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sử</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dụng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hàm</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độ</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lớn</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pmf</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cho</a:t>
            </a:r>
            <a:r>
              <a:rPr lang="en-US" altLang="en-US" sz="2400" b="0" dirty="0" smtClean="0">
                <a:latin typeface="Arial" panose="020B0604020202020204" pitchFamily="34" charset="0"/>
                <a:cs typeface="Arial" panose="020B0604020202020204" pitchFamily="34" charset="0"/>
              </a:rPr>
              <a:t> X</a:t>
            </a:r>
          </a:p>
          <a:p>
            <a:pPr lvl="1"/>
            <a:r>
              <a:rPr lang="en-US" altLang="en-US" sz="2400" b="0" dirty="0" smtClean="0">
                <a:latin typeface="Arial" panose="020B0604020202020204" pitchFamily="34" charset="0"/>
                <a:cs typeface="Arial" panose="020B0604020202020204" pitchFamily="34" charset="0"/>
              </a:rPr>
              <a:t>ta </a:t>
            </a:r>
            <a:r>
              <a:rPr lang="en-US" altLang="en-US" sz="2400" b="0" dirty="0" err="1" smtClean="0">
                <a:latin typeface="Arial" panose="020B0604020202020204" pitchFamily="34" charset="0"/>
                <a:cs typeface="Arial" panose="020B0604020202020204" pitchFamily="34" charset="0"/>
              </a:rPr>
              <a:t>có</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tính</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cho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một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khoảng</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của</a:t>
            </a:r>
            <a:r>
              <a:rPr lang="en-US" altLang="en-US" sz="2400" b="0" dirty="0" smtClean="0">
                <a:latin typeface="Arial" panose="020B0604020202020204" pitchFamily="34" charset="0"/>
                <a:cs typeface="Arial" panose="020B0604020202020204" pitchFamily="34" charset="0"/>
              </a:rPr>
              <a:t> X</a:t>
            </a:r>
          </a:p>
          <a:p>
            <a:pPr lvl="1"/>
            <a:r>
              <a:rPr lang="en-US" altLang="en-US" sz="2400" b="0" dirty="0" err="1" smtClean="0">
                <a:latin typeface="Arial" panose="020B0604020202020204" pitchFamily="34" charset="0"/>
                <a:cs typeface="Arial" panose="020B0604020202020204" pitchFamily="34" charset="0"/>
              </a:rPr>
              <a:t>xác</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suất</a:t>
            </a:r>
            <a:r>
              <a:rPr lang="en-US" altLang="en-US" sz="2400" b="0" dirty="0" smtClean="0">
                <a:latin typeface="Arial" panose="020B0604020202020204" pitchFamily="34" charset="0"/>
                <a:cs typeface="Arial" panose="020B0604020202020204" pitchFamily="34" charset="0"/>
              </a:rPr>
              <a:t> X = a </a:t>
            </a:r>
            <a:r>
              <a:rPr lang="en-US" altLang="en-US" sz="2400" b="0" dirty="0" err="1" smtClean="0">
                <a:latin typeface="Arial" panose="020B0604020202020204" pitchFamily="34" charset="0"/>
                <a:cs typeface="Arial" panose="020B0604020202020204" pitchFamily="34" charset="0"/>
              </a:rPr>
              <a:t>với</a:t>
            </a:r>
            <a:r>
              <a:rPr lang="en-US" altLang="en-US" sz="2400" b="0" dirty="0" smtClean="0">
                <a:latin typeface="Arial" panose="020B0604020202020204" pitchFamily="34" charset="0"/>
                <a:cs typeface="Arial" panose="020B0604020202020204" pitchFamily="34" charset="0"/>
              </a:rPr>
              <a:t> a </a:t>
            </a:r>
            <a:r>
              <a:rPr lang="en-US" altLang="en-US" sz="2400" b="0" dirty="0" err="1" smtClean="0">
                <a:latin typeface="Arial" panose="020B0604020202020204" pitchFamily="34" charset="0"/>
                <a:cs typeface="Arial" panose="020B0604020202020204" pitchFamily="34" charset="0"/>
              </a:rPr>
              <a:t>là</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bất</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kỳ</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giá</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trị</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cụ</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thể</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nào</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đều</a:t>
            </a:r>
            <a:r>
              <a:rPr lang="en-US" altLang="en-US" sz="2400" b="0" dirty="0" smtClean="0">
                <a:latin typeface="Arial" panose="020B0604020202020204" pitchFamily="34" charset="0"/>
                <a:cs typeface="Arial" panose="020B0604020202020204" pitchFamily="34" charset="0"/>
              </a:rPr>
              <a:t> </a:t>
            </a:r>
            <a:r>
              <a:rPr lang="en-US" altLang="en-US" sz="2400" b="0" dirty="0" err="1" smtClean="0">
                <a:latin typeface="Arial" panose="020B0604020202020204" pitchFamily="34" charset="0"/>
                <a:cs typeface="Arial" panose="020B0604020202020204" pitchFamily="34" charset="0"/>
              </a:rPr>
              <a:t>bằng</a:t>
            </a:r>
            <a:r>
              <a:rPr lang="en-US" altLang="en-US" sz="2400" b="0" dirty="0" smtClean="0">
                <a:latin typeface="Arial" panose="020B0604020202020204" pitchFamily="34" charset="0"/>
                <a:cs typeface="Arial" panose="020B0604020202020204" pitchFamily="34" charset="0"/>
              </a:rPr>
              <a:t> 0</a:t>
            </a:r>
          </a:p>
        </p:txBody>
      </p:sp>
      <p:sp>
        <p:nvSpPr>
          <p:cNvPr id="19461"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9462"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D454659D-AD0F-414A-994D-0A12B0F19BB2}" type="slidenum">
              <a:rPr lang="en-GB" altLang="en-US">
                <a:solidFill>
                  <a:srgbClr val="FFFFFF"/>
                </a:solidFill>
              </a:rPr>
              <a:pPr/>
              <a:t>2</a:t>
            </a:fld>
            <a:endParaRPr lang="en-GB" altLang="en-US">
              <a:solidFill>
                <a:srgbClr val="FFFFFF"/>
              </a:solidFill>
            </a:endParaRPr>
          </a:p>
        </p:txBody>
      </p:sp>
    </p:spTree>
    <p:extLst>
      <p:ext uri="{BB962C8B-B14F-4D97-AF65-F5344CB8AC3E}">
        <p14:creationId xmlns:p14="http://schemas.microsoft.com/office/powerpoint/2010/main" val="8984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6-2  </a:t>
            </a:r>
            <a:r>
              <a:rPr lang="en-US" sz="2400" b="0" dirty="0" err="1">
                <a:solidFill>
                  <a:srgbClr val="00B050"/>
                </a:solidFill>
                <a:latin typeface="Arial" charset="0"/>
              </a:rPr>
              <a:t>Ứng</a:t>
            </a:r>
            <a:r>
              <a:rPr lang="en-US" sz="2400" b="0" dirty="0">
                <a:solidFill>
                  <a:srgbClr val="00B050"/>
                </a:solidFill>
                <a:latin typeface="Arial" charset="0"/>
              </a:rPr>
              <a:t> </a:t>
            </a:r>
            <a:r>
              <a:rPr lang="en-US" sz="2400" b="0" dirty="0" err="1">
                <a:solidFill>
                  <a:srgbClr val="00B050"/>
                </a:solidFill>
                <a:latin typeface="Arial" charset="0"/>
              </a:rPr>
              <a:t>dụng</a:t>
            </a:r>
            <a:r>
              <a:rPr lang="en-US" sz="2400" b="0" dirty="0">
                <a:solidFill>
                  <a:srgbClr val="00B050"/>
                </a:solidFill>
                <a:latin typeface="Arial" charset="0"/>
              </a:rPr>
              <a:t> </a:t>
            </a:r>
            <a:r>
              <a:rPr lang="en-US" sz="2400" b="0" dirty="0" err="1">
                <a:solidFill>
                  <a:srgbClr val="00B050"/>
                </a:solidFill>
                <a:latin typeface="Arial" charset="0"/>
              </a:rPr>
              <a:t>của</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14871480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2"/>
          <p:cNvSpPr>
            <a:spLocks noGrp="1"/>
          </p:cNvSpPr>
          <p:nvPr>
            <p:ph type="title"/>
          </p:nvPr>
        </p:nvSpPr>
        <p:spPr>
          <a:xfrm>
            <a:off x="762000" y="533400"/>
            <a:ext cx="7315200" cy="1066800"/>
          </a:xfrm>
        </p:spPr>
        <p:txBody>
          <a:bodyPr/>
          <a:lstStyle/>
          <a:p>
            <a:pPr algn="ctr"/>
            <a:r>
              <a:rPr lang="en-US" altLang="en-US" dirty="0" err="1" smtClean="0"/>
              <a:t>Chuẩn</a:t>
            </a:r>
            <a:r>
              <a:rPr lang="en-US" altLang="en-US" dirty="0" smtClean="0"/>
              <a:t> </a:t>
            </a:r>
            <a:r>
              <a:rPr lang="en-US" altLang="en-US" dirty="0" err="1" smtClean="0"/>
              <a:t>hóa</a:t>
            </a:r>
            <a:r>
              <a:rPr lang="en-US" altLang="en-US" dirty="0" smtClean="0"/>
              <a:t> </a:t>
            </a: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4101" name="Content Placeholder 3"/>
          <p:cNvSpPr>
            <a:spLocks noGrp="1"/>
          </p:cNvSpPr>
          <p:nvPr>
            <p:ph idx="1"/>
          </p:nvPr>
        </p:nvSpPr>
        <p:spPr>
          <a:xfrm>
            <a:off x="0" y="1371600"/>
            <a:ext cx="9144000" cy="5181600"/>
          </a:xfrm>
        </p:spPr>
        <p:txBody>
          <a:bodyPr/>
          <a:lstStyle/>
          <a:p>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biến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đổi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cho</a:t>
            </a:r>
            <a:r>
              <a:rPr lang="en-US" altLang="en-US" sz="2800" b="0" dirty="0" smtClean="0">
                <a:latin typeface="Arial" panose="020B0604020202020204" pitchFamily="34" charset="0"/>
                <a:cs typeface="Arial" panose="020B0604020202020204" pitchFamily="34" charset="0"/>
              </a:rPr>
              <a:t> sang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với</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 0,</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 = 1) hay N(0,1).</a:t>
            </a:r>
          </a:p>
          <a:p>
            <a:endParaRPr lang="en-US" altLang="en-US" sz="2800" b="0" dirty="0" smtClean="0">
              <a:latin typeface="Arial" panose="020B0604020202020204" pitchFamily="34" charset="0"/>
              <a:cs typeface="Arial" panose="020B0604020202020204" pitchFamily="34" charset="0"/>
            </a:endParaRPr>
          </a:p>
          <a:p>
            <a:endParaRPr lang="en-US" altLang="en-US" sz="2800" b="0" dirty="0" smtClean="0">
              <a:latin typeface="Arial" panose="020B0604020202020204" pitchFamily="34" charset="0"/>
              <a:cs typeface="Arial" panose="020B0604020202020204" pitchFamily="34" charset="0"/>
            </a:endParaRPr>
          </a:p>
          <a:p>
            <a:endParaRPr lang="en-US" altLang="en-US" sz="2800" b="0" dirty="0" smtClean="0">
              <a:latin typeface="Arial" panose="020B0604020202020204" pitchFamily="34" charset="0"/>
              <a:cs typeface="Arial" panose="020B0604020202020204" pitchFamily="34" charset="0"/>
            </a:endParaRPr>
          </a:p>
          <a:p>
            <a:r>
              <a:rPr lang="en-US" altLang="en-US" sz="2800" b="0" dirty="0" err="1" smtClean="0">
                <a:latin typeface="Arial" panose="020B0604020202020204" pitchFamily="34" charset="0"/>
                <a:cs typeface="Arial" panose="020B0604020202020204" pitchFamily="34" charset="0"/>
              </a:rPr>
              <a:t>Việc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cho</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trước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Z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làm</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ảnh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gì</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như</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vậy</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ảnh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kết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quả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bài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toán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gốc</a:t>
            </a:r>
            <a:endParaRPr lang="en-US" altLang="en-US" sz="2800" b="0" dirty="0" smtClean="0">
              <a:latin typeface="Arial" panose="020B0604020202020204" pitchFamily="34" charset="0"/>
              <a:cs typeface="Arial" panose="020B0604020202020204" pitchFamily="34" charset="0"/>
            </a:endParaRPr>
          </a:p>
        </p:txBody>
      </p:sp>
      <p:sp>
        <p:nvSpPr>
          <p:cNvPr id="4102"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4103"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70A87C2A-407C-472F-B84D-B3F0C7E17987}" type="slidenum">
              <a:rPr lang="en-GB" altLang="en-US">
                <a:solidFill>
                  <a:srgbClr val="FFFFFF"/>
                </a:solidFill>
              </a:rPr>
              <a:pPr/>
              <a:t>21</a:t>
            </a:fld>
            <a:endParaRPr lang="en-GB" altLang="en-US">
              <a:solidFill>
                <a:srgbClr val="FFFFFF"/>
              </a:solidFill>
            </a:endParaRPr>
          </a:p>
        </p:txBody>
      </p:sp>
      <p:sp>
        <p:nvSpPr>
          <p:cNvPr id="410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410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4098" name="Object 3"/>
          <p:cNvGraphicFramePr>
            <a:graphicFrameLocks noChangeAspect="1"/>
          </p:cNvGraphicFramePr>
          <p:nvPr>
            <p:extLst>
              <p:ext uri="{D42A27DB-BD31-4B8C-83A1-F6EECF244321}">
                <p14:modId xmlns:p14="http://schemas.microsoft.com/office/powerpoint/2010/main" val="1139946229"/>
              </p:ext>
            </p:extLst>
          </p:nvPr>
        </p:nvGraphicFramePr>
        <p:xfrm>
          <a:off x="3485356" y="2743199"/>
          <a:ext cx="1868488" cy="990600"/>
        </p:xfrm>
        <a:graphic>
          <a:graphicData uri="http://schemas.openxmlformats.org/presentationml/2006/ole">
            <mc:AlternateContent xmlns:mc="http://schemas.openxmlformats.org/markup-compatibility/2006">
              <mc:Choice xmlns:v="urn:schemas-microsoft-com:vml" Requires="v">
                <p:oleObj spid="_x0000_s85138" name="Equation" r:id="rId4" imgW="736560" imgH="393480" progId="Equation.DSMT4">
                  <p:embed/>
                </p:oleObj>
              </mc:Choice>
              <mc:Fallback>
                <p:oleObj name="Equation" r:id="rId4" imgW="736560" imgH="393480" progId="Equation.DSMT4">
                  <p:embed/>
                  <p:pic>
                    <p:nvPicPr>
                      <p:cNvPr id="409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356" y="2743199"/>
                        <a:ext cx="186848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74046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2"/>
          <p:cNvGrpSpPr>
            <a:grpSpLocks/>
          </p:cNvGrpSpPr>
          <p:nvPr/>
        </p:nvGrpSpPr>
        <p:grpSpPr bwMode="auto">
          <a:xfrm>
            <a:off x="511175" y="2654300"/>
            <a:ext cx="3675063" cy="2924175"/>
            <a:chOff x="192" y="2006"/>
            <a:chExt cx="2315" cy="1842"/>
          </a:xfrm>
        </p:grpSpPr>
        <p:pic>
          <p:nvPicPr>
            <p:cNvPr id="70676" name="Picture 3" descr="5_12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2006"/>
              <a:ext cx="1998" cy="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7" name="Rectangle 4"/>
            <p:cNvSpPr>
              <a:spLocks noChangeArrowheads="1"/>
            </p:cNvSpPr>
            <p:nvPr/>
          </p:nvSpPr>
          <p:spPr bwMode="auto">
            <a:xfrm>
              <a:off x="2393" y="3600"/>
              <a:ext cx="11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20000"/>
                </a:spcBef>
              </a:pPr>
              <a:endParaRPr lang="en-US" altLang="en-US">
                <a:solidFill>
                  <a:schemeClr val="hlink"/>
                </a:solidFill>
              </a:endParaRPr>
            </a:p>
          </p:txBody>
        </p:sp>
      </p:grpSp>
      <p:sp>
        <p:nvSpPr>
          <p:cNvPr id="70659" name="Rectangle 5"/>
          <p:cNvSpPr>
            <a:spLocks noGrp="1" noChangeArrowheads="1"/>
          </p:cNvSpPr>
          <p:nvPr>
            <p:ph type="title"/>
          </p:nvPr>
        </p:nvSpPr>
        <p:spPr bwMode="auto">
          <a:xfrm>
            <a:off x="533400" y="609600"/>
            <a:ext cx="8062913"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dirty="0" err="1"/>
              <a:t>Chuyển</a:t>
            </a:r>
            <a:r>
              <a:rPr lang="en-US" altLang="en-US" dirty="0"/>
              <a:t> </a:t>
            </a:r>
            <a:r>
              <a:rPr lang="en-US" altLang="en-US" dirty="0" err="1"/>
              <a:t>đổi</a:t>
            </a:r>
            <a:r>
              <a:rPr lang="en-US" altLang="en-US" dirty="0"/>
              <a:t> sang </a:t>
            </a:r>
            <a:r>
              <a:rPr lang="en-US" altLang="en-US" dirty="0" err="1"/>
              <a:t>phân</a:t>
            </a:r>
            <a:r>
              <a:rPr lang="en-US" altLang="en-US" dirty="0"/>
              <a:t> </a:t>
            </a:r>
            <a:r>
              <a:rPr lang="en-US" altLang="en-US" dirty="0" err="1" smtClean="0"/>
              <a:t>phối</a:t>
            </a:r>
            <a:r>
              <a:rPr lang="en-US" altLang="en-US" dirty="0" smtClean="0"/>
              <a:t> </a:t>
            </a:r>
            <a:r>
              <a:rPr lang="en-US" altLang="en-US" dirty="0" err="1" smtClean="0"/>
              <a:t>chuẩn</a:t>
            </a:r>
            <a:endParaRPr lang="en-US" altLang="en-US" dirty="0" smtClean="0"/>
          </a:p>
        </p:txBody>
      </p:sp>
      <p:sp>
        <p:nvSpPr>
          <p:cNvPr id="70660" name="Rectangle 6"/>
          <p:cNvSpPr>
            <a:spLocks noGrp="1" noChangeArrowheads="1"/>
          </p:cNvSpPr>
          <p:nvPr>
            <p:ph type="body"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buFont typeface="Wingdings" panose="05000000000000000000" pitchFamily="2" charset="2"/>
              <a:buNone/>
            </a:pPr>
            <a:r>
              <a:rPr lang="en-US" altLang="en-US" smtClean="0">
                <a:solidFill>
                  <a:schemeClr val="hlink"/>
                </a:solidFill>
              </a:rPr>
              <a:t>  </a:t>
            </a:r>
          </a:p>
        </p:txBody>
      </p:sp>
      <p:graphicFrame>
        <p:nvGraphicFramePr>
          <p:cNvPr id="70675" name="Object 2"/>
          <p:cNvGraphicFramePr>
            <a:graphicFrameLocks noGrp="1" noChangeAspect="1"/>
          </p:cNvGraphicFramePr>
          <p:nvPr>
            <p:ph sz="half" idx="2"/>
          </p:nvPr>
        </p:nvGraphicFramePr>
        <p:xfrm>
          <a:off x="3957638" y="2895600"/>
          <a:ext cx="1223962" cy="747713"/>
        </p:xfrm>
        <a:graphic>
          <a:graphicData uri="http://schemas.openxmlformats.org/presentationml/2006/ole">
            <mc:AlternateContent xmlns:mc="http://schemas.openxmlformats.org/markup-compatibility/2006">
              <mc:Choice xmlns:v="urn:schemas-microsoft-com:vml" Requires="v">
                <p:oleObj spid="_x0000_s79040" name="Equation" r:id="rId5" imgW="1371600" imgH="838200" progId="Equation.DSMT4">
                  <p:embed/>
                </p:oleObj>
              </mc:Choice>
              <mc:Fallback>
                <p:oleObj name="Equation" r:id="rId5" imgW="1371600" imgH="838200" progId="Equation.DSMT4">
                  <p:embed/>
                  <p:pic>
                    <p:nvPicPr>
                      <p:cNvPr id="70675" name="Object 2"/>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2895600"/>
                        <a:ext cx="1223962" cy="74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1" name="Rectangle 7"/>
          <p:cNvSpPr>
            <a:spLocks noChangeArrowheads="1"/>
          </p:cNvSpPr>
          <p:nvPr/>
        </p:nvSpPr>
        <p:spPr bwMode="auto">
          <a:xfrm>
            <a:off x="2160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2" name="Rectangle 8"/>
          <p:cNvSpPr>
            <a:spLocks noChangeArrowheads="1"/>
          </p:cNvSpPr>
          <p:nvPr/>
        </p:nvSpPr>
        <p:spPr bwMode="auto">
          <a:xfrm>
            <a:off x="3303588"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3" name="Rectangle 9"/>
          <p:cNvSpPr>
            <a:spLocks noChangeArrowheads="1"/>
          </p:cNvSpPr>
          <p:nvPr/>
        </p:nvSpPr>
        <p:spPr bwMode="auto">
          <a:xfrm>
            <a:off x="3813175" y="5310188"/>
            <a:ext cx="3111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4" name="Rectangle 10"/>
          <p:cNvSpPr>
            <a:spLocks noChangeArrowheads="1"/>
          </p:cNvSpPr>
          <p:nvPr/>
        </p:nvSpPr>
        <p:spPr bwMode="auto">
          <a:xfrm>
            <a:off x="152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5" name="Rectangle 11"/>
          <p:cNvSpPr>
            <a:spLocks noChangeArrowheads="1"/>
          </p:cNvSpPr>
          <p:nvPr/>
        </p:nvSpPr>
        <p:spPr bwMode="auto">
          <a:xfrm>
            <a:off x="889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6" name="Rectangle 12"/>
          <p:cNvSpPr>
            <a:spLocks noChangeArrowheads="1"/>
          </p:cNvSpPr>
          <p:nvPr/>
        </p:nvSpPr>
        <p:spPr bwMode="auto">
          <a:xfrm>
            <a:off x="254000" y="5310188"/>
            <a:ext cx="3873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7" name="Rectangle 13"/>
          <p:cNvSpPr>
            <a:spLocks noChangeArrowheads="1"/>
          </p:cNvSpPr>
          <p:nvPr/>
        </p:nvSpPr>
        <p:spPr bwMode="auto">
          <a:xfrm>
            <a:off x="7202488" y="525303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8" name="Rectangle 14"/>
          <p:cNvSpPr>
            <a:spLocks noChangeArrowheads="1"/>
          </p:cNvSpPr>
          <p:nvPr/>
        </p:nvSpPr>
        <p:spPr bwMode="auto">
          <a:xfrm>
            <a:off x="6194425" y="6240463"/>
            <a:ext cx="156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69" name="Rectangle 15"/>
          <p:cNvSpPr>
            <a:spLocks noChangeArrowheads="1"/>
          </p:cNvSpPr>
          <p:nvPr/>
        </p:nvSpPr>
        <p:spPr bwMode="auto">
          <a:xfrm>
            <a:off x="2619375" y="3594100"/>
            <a:ext cx="1731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0" name="Rectangle 16"/>
          <p:cNvSpPr>
            <a:spLocks noChangeArrowheads="1"/>
          </p:cNvSpPr>
          <p:nvPr/>
        </p:nvSpPr>
        <p:spPr bwMode="auto">
          <a:xfrm>
            <a:off x="7280275" y="3481388"/>
            <a:ext cx="1800225"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1" name="Rectangle 17"/>
          <p:cNvSpPr>
            <a:spLocks noChangeArrowheads="1"/>
          </p:cNvSpPr>
          <p:nvPr/>
        </p:nvSpPr>
        <p:spPr bwMode="auto">
          <a:xfrm>
            <a:off x="6861175" y="4784725"/>
            <a:ext cx="925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
        <p:nvSpPr>
          <p:cNvPr id="70672" name="Rectangle 18"/>
          <p:cNvSpPr>
            <a:spLocks noChangeArrowheads="1"/>
          </p:cNvSpPr>
          <p:nvPr/>
        </p:nvSpPr>
        <p:spPr bwMode="auto">
          <a:xfrm>
            <a:off x="1658938" y="5653088"/>
            <a:ext cx="169386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pic>
        <p:nvPicPr>
          <p:cNvPr id="70673" name="Picture 19" descr="5_12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4838" y="2590800"/>
            <a:ext cx="318928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4" name="AutoShape 20"/>
          <p:cNvSpPr>
            <a:spLocks noChangeArrowheads="1"/>
          </p:cNvSpPr>
          <p:nvPr/>
        </p:nvSpPr>
        <p:spPr bwMode="auto">
          <a:xfrm>
            <a:off x="3502025" y="2619375"/>
            <a:ext cx="2220913" cy="1206500"/>
          </a:xfrm>
          <a:prstGeom prst="rightArrow">
            <a:avLst>
              <a:gd name="adj1" fmla="val 50000"/>
              <a:gd name="adj2" fmla="val 94093"/>
            </a:avLst>
          </a:prstGeom>
          <a:solidFill>
            <a:schemeClr val="hlink"/>
          </a:solidFill>
          <a:ln w="12700">
            <a:solidFill>
              <a:schemeClr val="tx1"/>
            </a:solidFill>
            <a:miter lim="800000"/>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a:p>
        </p:txBody>
      </p:sp>
    </p:spTree>
    <p:extLst>
      <p:ext uri="{BB962C8B-B14F-4D97-AF65-F5344CB8AC3E}">
        <p14:creationId xmlns:p14="http://schemas.microsoft.com/office/powerpoint/2010/main" val="282461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title"/>
          </p:nvPr>
        </p:nvSpPr>
        <p:spPr bwMode="auto">
          <a:xfrm>
            <a:off x="381000" y="5715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endParaRPr lang="en-US" altLang="en-US" b="1" dirty="0" smtClean="0"/>
          </a:p>
        </p:txBody>
      </p:sp>
      <p:sp>
        <p:nvSpPr>
          <p:cNvPr id="11266" name="Rectangle 2"/>
          <p:cNvSpPr>
            <a:spLocks noGrp="1" noChangeArrowheads="1"/>
          </p:cNvSpPr>
          <p:nvPr>
            <p:ph idx="1"/>
          </p:nvPr>
        </p:nvSpPr>
        <p:spPr bwMode="auto">
          <a:xfrm>
            <a:off x="685800" y="1676400"/>
            <a:ext cx="77724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a:buFont typeface="Wingdings" pitchFamily="2" charset="2"/>
              <a:buNone/>
              <a:defRPr/>
            </a:pPr>
            <a:r>
              <a:rPr lang="en-US" sz="2800" dirty="0" err="1" smtClean="0">
                <a:latin typeface="Arial" panose="020B0604020202020204" pitchFamily="34" charset="0"/>
                <a:cs typeface="Arial" panose="020B0604020202020204" pitchFamily="34" charset="0"/>
              </a:rPr>
              <a:t>Câu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về</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yêu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cầu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các</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thiểu</a:t>
            </a:r>
            <a:r>
              <a:rPr lang="en-US" sz="2800" dirty="0" smtClean="0">
                <a:latin typeface="Arial" panose="020B0604020202020204" pitchFamily="34" charset="0"/>
                <a:cs typeface="Arial" panose="020B0604020202020204" pitchFamily="34" charset="0"/>
              </a:rPr>
              <a:t> 70 inch.  </a:t>
            </a: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marL="0">
              <a:buFont typeface="Wingdings" pitchFamily="2" charset="2"/>
              <a:buNone/>
              <a:defRPr/>
            </a:pPr>
            <a:r>
              <a:rPr lang="en-US" sz="2800" dirty="0" err="1" smtClean="0">
                <a:latin typeface="Arial" panose="020B0604020202020204" pitchFamily="34" charset="0"/>
                <a:cs typeface="Arial" panose="020B0604020202020204" pitchFamily="34" charset="0"/>
              </a:rPr>
              <a:t>Giả</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sử</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rằng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phụ</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tuân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theo</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phân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phối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với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giá</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trị</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trung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bình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63.8 inch </a:t>
            </a:r>
            <a:r>
              <a:rPr lang="en-US" sz="2800" dirty="0" err="1" smtClean="0">
                <a:latin typeface="Arial" panose="020B0604020202020204" pitchFamily="34" charset="0"/>
                <a:cs typeface="Arial" panose="020B0604020202020204" pitchFamily="34" charset="0"/>
              </a:rPr>
              <a:t>và</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độ</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lệch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chuẩn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2.6 inch. </a:t>
            </a:r>
            <a:r>
              <a:rPr lang="en-US" sz="2800" dirty="0" err="1">
                <a:latin typeface="Arial" panose="020B0604020202020204" pitchFamily="34" charset="0"/>
                <a:cs typeface="Arial" panose="020B0604020202020204" pitchFamily="34" charset="0"/>
              </a:rPr>
              <a:t>H</a:t>
            </a:r>
            <a:r>
              <a:rPr lang="en-US" sz="2800" dirty="0" err="1" smtClean="0">
                <a:latin typeface="Arial" panose="020B0604020202020204" pitchFamily="34" charset="0"/>
                <a:cs typeface="Arial" panose="020B0604020202020204" pitchFamily="34" charset="0"/>
              </a:rPr>
              <a:t>ãy</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trăm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phụ</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nữ</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đáp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ứng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chiều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đó</a:t>
            </a: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 </a:t>
            </a:r>
          </a:p>
          <a:p>
            <a:pPr marL="0">
              <a:buFont typeface="Wingdings" pitchFamily="2" charset="2"/>
              <a:buNone/>
              <a:defRP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21783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title"/>
          </p:nvPr>
        </p:nvSpPr>
        <p:spPr bwMode="auto">
          <a:xfrm>
            <a:off x="381000" y="6477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r>
              <a:rPr lang="en-US" altLang="en-US" b="1" dirty="0" smtClean="0"/>
              <a:t> (</a:t>
            </a:r>
            <a:r>
              <a:rPr lang="en-US" altLang="en-US" b="1" dirty="0" err="1" smtClean="0"/>
              <a:t>tt</a:t>
            </a:r>
            <a:r>
              <a:rPr lang="en-US" altLang="en-US" b="1" dirty="0" smtClean="0"/>
              <a:t>)</a:t>
            </a:r>
          </a:p>
        </p:txBody>
      </p:sp>
      <p:sp>
        <p:nvSpPr>
          <p:cNvPr id="76802" name="Rectangle 2"/>
          <p:cNvSpPr>
            <a:spLocks noGrp="1" noChangeArrowheads="1"/>
          </p:cNvSpPr>
          <p:nvPr>
            <p:ph idx="1"/>
          </p:nvPr>
        </p:nvSpPr>
        <p:spPr bwMode="auto">
          <a:xfrm>
            <a:off x="685800" y="1676400"/>
            <a:ext cx="7772400" cy="439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en-US" altLang="en-US" dirty="0" err="1" smtClean="0">
                <a:latin typeface="Arial" panose="020B0604020202020204" pitchFamily="34" charset="0"/>
                <a:cs typeface="Arial" panose="020B0604020202020204" pitchFamily="34" charset="0"/>
              </a:rPr>
              <a:t>Vẽ</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phân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phối</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chuẩn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và</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hình</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dạng</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của</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vùng</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cần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tính</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xác</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suất</a:t>
            </a:r>
            <a:endParaRPr lang="en-US" altLang="en-US" dirty="0" smtClean="0">
              <a:latin typeface="Arial" panose="020B0604020202020204" pitchFamily="34" charset="0"/>
              <a:cs typeface="Arial" panose="020B0604020202020204" pitchFamily="34" charset="0"/>
            </a:endParaRPr>
          </a:p>
        </p:txBody>
      </p:sp>
      <p:pic>
        <p:nvPicPr>
          <p:cNvPr id="76804" name="Picture 5" descr="C:\Users\Joe\Desktop\Triola Job\Graphics\Round_1_png_files\Ch0603-Slide-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667000"/>
            <a:ext cx="50101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32680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title"/>
          </p:nvPr>
        </p:nvSpPr>
        <p:spPr bwMode="auto">
          <a:xfrm>
            <a:off x="381000" y="457200"/>
            <a:ext cx="8369300" cy="11811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smtClean="0"/>
              <a:t>Ví</a:t>
            </a:r>
            <a:r>
              <a:rPr lang="en-US" altLang="en-US" b="1" dirty="0" smtClean="0"/>
              <a:t> </a:t>
            </a:r>
            <a:r>
              <a:rPr lang="en-US" altLang="en-US" b="1" dirty="0" err="1" smtClean="0"/>
              <a:t>dụ</a:t>
            </a:r>
            <a:r>
              <a:rPr lang="en-US" altLang="en-US" b="1" dirty="0" smtClean="0"/>
              <a:t> (</a:t>
            </a:r>
            <a:r>
              <a:rPr lang="en-US" altLang="en-US" b="1" dirty="0" err="1" smtClean="0"/>
              <a:t>tt</a:t>
            </a:r>
            <a:r>
              <a:rPr lang="en-US" altLang="en-US" b="1" dirty="0" smtClean="0"/>
              <a:t>)</a:t>
            </a:r>
          </a:p>
        </p:txBody>
      </p:sp>
      <p:sp>
        <p:nvSpPr>
          <p:cNvPr id="3075" name="Rectangle 2"/>
          <p:cNvSpPr>
            <a:spLocks noGrp="1" noChangeArrowheads="1"/>
          </p:cNvSpPr>
          <p:nvPr>
            <p:ph idx="1"/>
          </p:nvPr>
        </p:nvSpPr>
        <p:spPr bwMode="auto">
          <a:xfrm>
            <a:off x="0" y="1433945"/>
            <a:ext cx="9144000" cy="4394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p>
            <a:pPr marL="0">
              <a:buFont typeface="Wingdings" pitchFamily="2" charset="2"/>
              <a:buNone/>
              <a:defRPr/>
            </a:pPr>
            <a:r>
              <a:rPr lang="en-US" sz="2800" dirty="0" err="1">
                <a:latin typeface="Arial" panose="020B0604020202020204" pitchFamily="34" charset="0"/>
                <a:cs typeface="Arial" panose="020B0604020202020204" pitchFamily="34" charset="0"/>
              </a:rPr>
              <a:t>Chuyển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biến</a:t>
            </a:r>
            <a:r>
              <a:rPr lang="en-US" sz="2800" dirty="0" smtClean="0">
                <a:latin typeface="Arial" panose="020B0604020202020204" pitchFamily="34" charset="0"/>
                <a:cs typeface="Arial" panose="020B0604020202020204" pitchFamily="34" charset="0"/>
              </a:rPr>
              <a:t> z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tra</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bảng</a:t>
            </a:r>
            <a:r>
              <a:rPr lang="en-US" sz="2800" dirty="0" smtClean="0">
                <a:latin typeface="Arial" panose="020B0604020202020204" pitchFamily="34" charset="0"/>
                <a:cs typeface="Arial" panose="020B0604020202020204" pitchFamily="34" charset="0"/>
              </a:rPr>
              <a:t> Z </a:t>
            </a:r>
            <a:r>
              <a:rPr lang="en-US" sz="2800" dirty="0" err="1" smtClean="0">
                <a:latin typeface="Arial" panose="020B0604020202020204" pitchFamily="34" charset="0"/>
                <a:cs typeface="Arial" panose="020B0604020202020204" pitchFamily="34" charset="0"/>
              </a:rPr>
              <a:t>để</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tìm</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tô</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đậm</a:t>
            </a:r>
            <a:r>
              <a:rPr lang="en-US" sz="2800" dirty="0" smtClean="0">
                <a:latin typeface="Arial" panose="020B0604020202020204" pitchFamily="34" charset="0"/>
                <a:cs typeface="Arial" panose="020B0604020202020204" pitchFamily="34" charset="0"/>
              </a:rPr>
              <a:t>.</a:t>
            </a: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a:buFont typeface="Wingdings" pitchFamily="2" charset="2"/>
              <a:buNone/>
              <a:defRPr/>
            </a:pPr>
            <a:endParaRPr lang="en-US" sz="2800" dirty="0" smtClean="0">
              <a:latin typeface="Arial" panose="020B0604020202020204" pitchFamily="34" charset="0"/>
              <a:cs typeface="Arial" panose="020B0604020202020204" pitchFamily="34" charset="0"/>
            </a:endParaRPr>
          </a:p>
          <a:p>
            <a:pPr marL="0">
              <a:buNone/>
              <a:defRPr/>
            </a:pPr>
            <a:r>
              <a:rPr lang="en-US" sz="2800" dirty="0" err="1" smtClean="0">
                <a:latin typeface="Arial" panose="020B0604020202020204" pitchFamily="34" charset="0"/>
                <a:cs typeface="Arial" panose="020B0604020202020204" pitchFamily="34" charset="0"/>
              </a:rPr>
              <a:t>Diện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tích</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a:t>
            </a:r>
            <a:r>
              <a:rPr lang="en-US" sz="2800" dirty="0" err="1" smtClean="0">
                <a:latin typeface="Arial" panose="020B0604020202020204" pitchFamily="34" charset="0"/>
                <a:cs typeface="Arial" panose="020B0604020202020204" pitchFamily="34" charset="0"/>
              </a:rPr>
              <a:t>ùng</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bên</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phải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của</a:t>
            </a:r>
            <a:r>
              <a:rPr lang="en-US" sz="2800" dirty="0" smtClean="0">
                <a:latin typeface="Arial" panose="020B0604020202020204" pitchFamily="34" charset="0"/>
                <a:cs typeface="Arial" panose="020B0604020202020204" pitchFamily="34" charset="0"/>
              </a:rPr>
              <a:t> z=2.38 </a:t>
            </a:r>
            <a:r>
              <a:rPr lang="en-US" sz="2800" dirty="0" err="1" smtClean="0">
                <a:latin typeface="Arial" panose="020B0604020202020204" pitchFamily="34" charset="0"/>
                <a:cs typeface="Arial" panose="020B0604020202020204" pitchFamily="34" charset="0"/>
              </a:rPr>
              <a:t>là</a:t>
            </a:r>
            <a:r>
              <a:rPr lang="en-US" sz="2800" dirty="0" smtClean="0">
                <a:latin typeface="Arial" panose="020B0604020202020204" pitchFamily="34" charset="0"/>
                <a:cs typeface="Arial" panose="020B0604020202020204" pitchFamily="34" charset="0"/>
              </a:rPr>
              <a:t> 0.008656, </a:t>
            </a:r>
            <a:r>
              <a:rPr lang="en-US" sz="2800" dirty="0" err="1" smtClean="0">
                <a:latin typeface="Arial" panose="020B0604020202020204" pitchFamily="34" charset="0"/>
                <a:cs typeface="Arial" panose="020B0604020202020204" pitchFamily="34" charset="0"/>
              </a:rPr>
              <a:t>vì</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vậy</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khoảng</a:t>
            </a:r>
            <a:r>
              <a:rPr lang="en-US" sz="2800" dirty="0" smtClean="0">
                <a:latin typeface="Arial" panose="020B0604020202020204" pitchFamily="34" charset="0"/>
                <a:cs typeface="Arial" panose="020B0604020202020204" pitchFamily="34" charset="0"/>
              </a:rPr>
              <a:t> 0.87% </a:t>
            </a:r>
            <a:r>
              <a:rPr lang="en-US" sz="2800" dirty="0" err="1" smtClean="0">
                <a:latin typeface="Arial" panose="020B0604020202020204" pitchFamily="34" charset="0"/>
                <a:cs typeface="Arial" panose="020B0604020202020204" pitchFamily="34" charset="0"/>
              </a:rPr>
              <a:t>nữ</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có</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chiều</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cao</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tối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thiểu</a:t>
            </a:r>
            <a:r>
              <a:rPr lang="en-US" sz="2800" dirty="0">
                <a:latin typeface="Arial" panose="020B0604020202020204" pitchFamily="34" charset="0"/>
                <a:cs typeface="Arial" panose="020B0604020202020204" pitchFamily="34" charset="0"/>
              </a:rPr>
              <a:t> 70 </a:t>
            </a:r>
            <a:r>
              <a:rPr lang="en-US" sz="2800" dirty="0" smtClean="0">
                <a:latin typeface="Arial" panose="020B0604020202020204" pitchFamily="34" charset="0"/>
                <a:cs typeface="Arial" panose="020B0604020202020204" pitchFamily="34" charset="0"/>
              </a:rPr>
              <a:t>inch.  </a:t>
            </a:r>
            <a:endParaRPr lang="en-US" sz="2800" dirty="0">
              <a:latin typeface="Arial" panose="020B0604020202020204" pitchFamily="34" charset="0"/>
              <a:cs typeface="Arial" panose="020B0604020202020204" pitchFamily="34" charset="0"/>
            </a:endParaRPr>
          </a:p>
          <a:p>
            <a:pPr marL="0">
              <a:buFont typeface="Wingdings" pitchFamily="2" charset="2"/>
              <a:buNone/>
              <a:defRPr/>
            </a:pPr>
            <a:r>
              <a:rPr lang="en-US" sz="2800" dirty="0" smtClean="0">
                <a:latin typeface="Arial" panose="020B0604020202020204" pitchFamily="34" charset="0"/>
                <a:cs typeface="Arial" panose="020B0604020202020204" pitchFamily="34" charset="0"/>
              </a:rPr>
              <a:t>.</a:t>
            </a:r>
          </a:p>
        </p:txBody>
      </p:sp>
      <p:graphicFrame>
        <p:nvGraphicFramePr>
          <p:cNvPr id="78852" name="Object 2"/>
          <p:cNvGraphicFramePr>
            <a:graphicFrameLocks noChangeAspect="1"/>
          </p:cNvGraphicFramePr>
          <p:nvPr>
            <p:extLst>
              <p:ext uri="{D42A27DB-BD31-4B8C-83A1-F6EECF244321}">
                <p14:modId xmlns:p14="http://schemas.microsoft.com/office/powerpoint/2010/main" val="1710313743"/>
              </p:ext>
            </p:extLst>
          </p:nvPr>
        </p:nvGraphicFramePr>
        <p:xfrm>
          <a:off x="1981200" y="2895600"/>
          <a:ext cx="4049713" cy="909638"/>
        </p:xfrm>
        <a:graphic>
          <a:graphicData uri="http://schemas.openxmlformats.org/presentationml/2006/ole">
            <mc:AlternateContent xmlns:mc="http://schemas.openxmlformats.org/markup-compatibility/2006">
              <mc:Choice xmlns:v="urn:schemas-microsoft-com:vml" Requires="v">
                <p:oleObj spid="_x0000_s84122" name="Equation" r:id="rId4" imgW="1752600" imgH="393700" progId="Equation.DSMT4">
                  <p:embed/>
                </p:oleObj>
              </mc:Choice>
              <mc:Fallback>
                <p:oleObj name="Equation" r:id="rId4" imgW="1752600" imgH="393700" progId="Equation.DSMT4">
                  <p:embed/>
                  <p:pic>
                    <p:nvPicPr>
                      <p:cNvPr id="7885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95600"/>
                        <a:ext cx="4049713" cy="90963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9394352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title"/>
          </p:nvPr>
        </p:nvSpPr>
        <p:spPr bwMode="auto">
          <a:xfrm>
            <a:off x="228600" y="41275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endParaRPr lang="en-US" altLang="en-US" b="1" dirty="0" smtClean="0"/>
          </a:p>
        </p:txBody>
      </p:sp>
      <p:sp>
        <p:nvSpPr>
          <p:cNvPr id="84995" name="Text Box 4"/>
          <p:cNvSpPr txBox="1">
            <a:spLocks noChangeArrowheads="1"/>
          </p:cNvSpPr>
          <p:nvPr/>
        </p:nvSpPr>
        <p:spPr bwMode="auto">
          <a:xfrm>
            <a:off x="0" y="1029831"/>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chiều cao trần </a:t>
            </a:r>
            <a:r>
              <a:rPr lang="en-US" altLang="en-US" sz="2800" b="0" dirty="0" err="1" smtClean="0"/>
              <a:t>như</a:t>
            </a:r>
            <a:r>
              <a:rPr lang="en-US" altLang="en-US" sz="2800" b="0" dirty="0" smtClean="0"/>
              <a:t> </a:t>
            </a:r>
            <a:r>
              <a:rPr lang="en-US" altLang="en-US" sz="2800" b="0" dirty="0" err="1" smtClean="0"/>
              <a:t>thế</a:t>
            </a:r>
            <a:r>
              <a:rPr lang="en-US" altLang="en-US" sz="2800" b="0" dirty="0" smtClean="0"/>
              <a:t> </a:t>
            </a:r>
            <a:r>
              <a:rPr lang="vi-VN" altLang="en-US" sz="2800" b="0" dirty="0" smtClean="0"/>
              <a:t>nào </a:t>
            </a:r>
            <a:r>
              <a:rPr lang="vi-VN" altLang="en-US" sz="2800" b="0" dirty="0"/>
              <a:t>sẽ cho phép 95% nam đứng lên mà không đụng đầu họ? Chiều cao của nam giới thường được phân phối với giá trung bình 69,5 inch và độ lệch chuẩn là 2,4 inch.</a:t>
            </a:r>
            <a:endParaRPr lang="en-US" altLang="en-US" sz="2800" b="0" dirty="0"/>
          </a:p>
          <a:p>
            <a:pPr>
              <a:lnSpc>
                <a:spcPct val="90000"/>
              </a:lnSpc>
              <a:spcBef>
                <a:spcPct val="50000"/>
              </a:spcBef>
            </a:pPr>
            <a:r>
              <a:rPr lang="en-US" altLang="en-US" sz="2800" b="0" dirty="0" err="1" smtClean="0"/>
              <a:t>Trước</a:t>
            </a:r>
            <a:r>
              <a:rPr lang="en-US" altLang="en-US" sz="2800" b="0" dirty="0" smtClean="0"/>
              <a:t> </a:t>
            </a:r>
            <a:r>
              <a:rPr lang="en-US" altLang="en-US" sz="2800" b="0" dirty="0" err="1" smtClean="0"/>
              <a:t>tiên</a:t>
            </a:r>
            <a:r>
              <a:rPr lang="en-US" altLang="en-US" sz="2800" b="0" dirty="0" smtClean="0"/>
              <a:t>, </a:t>
            </a:r>
            <a:r>
              <a:rPr lang="en-US" altLang="en-US" sz="2800" b="0" dirty="0" err="1" smtClean="0"/>
              <a:t>vẽ</a:t>
            </a:r>
            <a:r>
              <a:rPr lang="en-US" altLang="en-US" sz="2800" b="0" dirty="0" smtClean="0"/>
              <a:t> </a:t>
            </a:r>
            <a:r>
              <a:rPr lang="en-US" altLang="en-US" sz="2800" b="0" dirty="0" err="1" smtClean="0"/>
              <a:t>phân</a:t>
            </a:r>
            <a:r>
              <a:rPr lang="en-US" altLang="en-US" sz="2800" b="0" dirty="0" smtClean="0"/>
              <a:t> </a:t>
            </a:r>
            <a:r>
              <a:rPr lang="en-US" altLang="en-US" sz="2800" b="0" dirty="0" err="1" smtClean="0"/>
              <a:t>phối</a:t>
            </a:r>
            <a:r>
              <a:rPr lang="en-US" altLang="en-US" sz="2800" b="0" dirty="0" smtClean="0"/>
              <a:t> </a:t>
            </a:r>
            <a:r>
              <a:rPr lang="en-US" altLang="en-US" sz="2800" b="0" dirty="0" err="1" smtClean="0"/>
              <a:t>chuẩn</a:t>
            </a:r>
            <a:r>
              <a:rPr lang="en-US" altLang="en-US" sz="2800" b="0" dirty="0" smtClean="0"/>
              <a:t>.</a:t>
            </a:r>
            <a:endParaRPr lang="en-US" altLang="en-US" sz="2800" b="0" dirty="0"/>
          </a:p>
        </p:txBody>
      </p:sp>
      <p:pic>
        <p:nvPicPr>
          <p:cNvPr id="84996" name="Picture 5" descr="C:\Users\Joe\Desktop\Triola Job\Graphics\Round_1_png_files\Ch0603-Slide-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3276600"/>
            <a:ext cx="49244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93149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title"/>
          </p:nvPr>
        </p:nvSpPr>
        <p:spPr bwMode="auto">
          <a:xfrm>
            <a:off x="304800" y="457200"/>
            <a:ext cx="8623300" cy="958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algn="ctr"/>
            <a:r>
              <a:rPr lang="en-US" altLang="en-US" b="1" dirty="0" err="1"/>
              <a:t>Ví</a:t>
            </a:r>
            <a:r>
              <a:rPr lang="en-US" altLang="en-US" b="1" dirty="0"/>
              <a:t> </a:t>
            </a:r>
            <a:r>
              <a:rPr lang="en-US" altLang="en-US" b="1" dirty="0" err="1"/>
              <a:t>dụ</a:t>
            </a:r>
            <a:r>
              <a:rPr lang="en-US" altLang="en-US" b="1" dirty="0"/>
              <a:t> - </a:t>
            </a:r>
            <a:r>
              <a:rPr lang="en-US" altLang="en-US" b="1" dirty="0" err="1"/>
              <a:t>Buồng</a:t>
            </a:r>
            <a:r>
              <a:rPr lang="en-US" altLang="en-US" b="1" dirty="0"/>
              <a:t> </a:t>
            </a:r>
            <a:r>
              <a:rPr lang="en-US" altLang="en-US" b="1" dirty="0" err="1"/>
              <a:t>máy</a:t>
            </a:r>
            <a:r>
              <a:rPr lang="en-US" altLang="en-US" b="1" dirty="0"/>
              <a:t> bay</a:t>
            </a:r>
            <a:endParaRPr lang="en-US" altLang="en-US" b="1" dirty="0" smtClean="0"/>
          </a:p>
        </p:txBody>
      </p:sp>
      <p:sp>
        <p:nvSpPr>
          <p:cNvPr id="87043" name="Text Box 4"/>
          <p:cNvSpPr txBox="1">
            <a:spLocks noChangeArrowheads="1"/>
          </p:cNvSpPr>
          <p:nvPr/>
        </p:nvSpPr>
        <p:spPr bwMode="auto">
          <a:xfrm>
            <a:off x="0" y="1168634"/>
            <a:ext cx="9144000"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spcBef>
                <a:spcPct val="50000"/>
              </a:spcBef>
            </a:pPr>
            <a:r>
              <a:rPr lang="vi-VN" altLang="en-US" sz="2800" b="0" dirty="0"/>
              <a:t>Khi thiết kế cabin máy bay, </a:t>
            </a:r>
            <a:r>
              <a:rPr lang="en-US" altLang="en-US" sz="2800" b="0" dirty="0" err="1" smtClean="0"/>
              <a:t>giá</a:t>
            </a:r>
            <a:r>
              <a:rPr lang="en-US" altLang="en-US" sz="2800" b="0" dirty="0" smtClean="0"/>
              <a:t> </a:t>
            </a:r>
            <a:r>
              <a:rPr lang="en-US" altLang="en-US" sz="2800" b="0" dirty="0" err="1" smtClean="0"/>
              <a:t>trị</a:t>
            </a:r>
            <a:r>
              <a:rPr lang="en-US" altLang="en-US" sz="2800" b="0" dirty="0" smtClean="0"/>
              <a:t> </a:t>
            </a:r>
            <a:r>
              <a:rPr lang="vi-VN" altLang="en-US" sz="2800" b="0" dirty="0" smtClean="0"/>
              <a:t>chiều </a:t>
            </a:r>
            <a:r>
              <a:rPr lang="vi-VN" altLang="en-US" sz="2800" b="0" dirty="0"/>
              <a:t>cao </a:t>
            </a:r>
            <a:r>
              <a:rPr lang="en-US" altLang="en-US" sz="2800" b="0" dirty="0" err="1" smtClean="0"/>
              <a:t>của</a:t>
            </a:r>
            <a:r>
              <a:rPr lang="en-US" altLang="en-US" sz="2800" b="0" dirty="0" smtClean="0"/>
              <a:t> </a:t>
            </a:r>
            <a:r>
              <a:rPr lang="vi-VN" altLang="en-US" sz="2800" b="0" dirty="0" smtClean="0"/>
              <a:t>trần </a:t>
            </a:r>
            <a:r>
              <a:rPr lang="en-US" altLang="en-US" sz="2800" b="0" dirty="0" err="1" smtClean="0"/>
              <a:t>là</a:t>
            </a:r>
            <a:r>
              <a:rPr lang="en-US" altLang="en-US" sz="2800" b="0" dirty="0" smtClean="0"/>
              <a:t> </a:t>
            </a:r>
            <a:r>
              <a:rPr lang="en-US" altLang="en-US" sz="2800" b="0" dirty="0" err="1" smtClean="0"/>
              <a:t>bao</a:t>
            </a:r>
            <a:r>
              <a:rPr lang="en-US" altLang="en-US" sz="2800" b="0" dirty="0" smtClean="0"/>
              <a:t> </a:t>
            </a:r>
            <a:r>
              <a:rPr lang="en-US" altLang="en-US" sz="2800" b="0" dirty="0" err="1" smtClean="0"/>
              <a:t>nhiêu</a:t>
            </a:r>
            <a:r>
              <a:rPr lang="vi-VN" altLang="en-US" sz="2800" b="0" dirty="0" smtClean="0"/>
              <a:t> </a:t>
            </a:r>
            <a:r>
              <a:rPr lang="en-US" altLang="en-US" sz="2800" b="0" dirty="0" err="1" smtClean="0"/>
              <a:t>thì</a:t>
            </a:r>
            <a:r>
              <a:rPr lang="en-US" altLang="en-US" sz="2800" b="0" dirty="0"/>
              <a:t> </a:t>
            </a:r>
            <a:r>
              <a:rPr lang="vi-VN" altLang="en-US" sz="2800" b="0" dirty="0" smtClean="0"/>
              <a:t>cho </a:t>
            </a:r>
            <a:r>
              <a:rPr lang="vi-VN" altLang="en-US" sz="2800" b="0" dirty="0"/>
              <a:t>phép 95% nam đứng lên mà không đụng đầu họ? Chiều cao của nam giới thường được phân phối </a:t>
            </a:r>
            <a:r>
              <a:rPr lang="en-US" altLang="en-US" sz="2800" b="0" dirty="0" err="1" smtClean="0"/>
              <a:t>chuẩn</a:t>
            </a:r>
            <a:r>
              <a:rPr lang="en-US" altLang="en-US" sz="2800" b="0" dirty="0" smtClean="0"/>
              <a:t> </a:t>
            </a:r>
            <a:r>
              <a:rPr lang="vi-VN" altLang="en-US" sz="2800" b="0" dirty="0" smtClean="0"/>
              <a:t>với </a:t>
            </a:r>
            <a:r>
              <a:rPr lang="vi-VN" altLang="en-US" sz="2800" b="0" dirty="0"/>
              <a:t>giá trung bình 69,5 inch và độ lệch chuẩn là 2,4 inch.</a:t>
            </a:r>
            <a:endParaRPr lang="en-US" altLang="en-US" sz="2800" b="0" dirty="0"/>
          </a:p>
          <a:p>
            <a:pPr>
              <a:lnSpc>
                <a:spcPct val="90000"/>
              </a:lnSpc>
              <a:spcBef>
                <a:spcPct val="50000"/>
              </a:spcBef>
            </a:pPr>
            <a:r>
              <a:rPr lang="en-US" altLang="en-US" sz="2800" b="0" dirty="0" err="1" smtClean="0"/>
              <a:t>Với</a:t>
            </a:r>
            <a:r>
              <a:rPr lang="en-US" altLang="en-US" sz="2800" b="0" dirty="0" smtClean="0"/>
              <a:t> </a:t>
            </a:r>
            <a:r>
              <a:rPr lang="en-US" altLang="en-US" sz="2800" b="0" i="1" dirty="0"/>
              <a:t>z</a:t>
            </a:r>
            <a:r>
              <a:rPr lang="en-US" altLang="en-US" sz="2800" b="0" dirty="0"/>
              <a:t> = 1.645, </a:t>
            </a:r>
            <a:r>
              <a:rPr lang="el-GR" altLang="en-US" sz="2800" b="0" i="1" dirty="0"/>
              <a:t>μ</a:t>
            </a:r>
            <a:r>
              <a:rPr lang="en-US" altLang="en-US" sz="2800" b="0" dirty="0"/>
              <a:t> = 69.5, </a:t>
            </a:r>
            <a:r>
              <a:rPr lang="en-US" altLang="en-US" sz="2800" b="0" dirty="0" err="1" smtClean="0"/>
              <a:t>và</a:t>
            </a:r>
            <a:r>
              <a:rPr lang="en-US" altLang="en-US" sz="2800" b="0" i="1" dirty="0" smtClean="0"/>
              <a:t> </a:t>
            </a:r>
            <a:r>
              <a:rPr lang="el-GR" altLang="en-US" sz="2800" b="0" i="1" dirty="0"/>
              <a:t>σ</a:t>
            </a:r>
            <a:r>
              <a:rPr lang="en-US" altLang="en-US" sz="2800" b="0" i="1" dirty="0"/>
              <a:t> </a:t>
            </a:r>
            <a:r>
              <a:rPr lang="en-US" altLang="en-US" sz="2800" b="0" dirty="0"/>
              <a:t>= 2.4. </a:t>
            </a:r>
            <a:r>
              <a:rPr lang="en-US" altLang="en-US" sz="2800" b="0" dirty="0" err="1" smtClean="0"/>
              <a:t>chúng</a:t>
            </a:r>
            <a:r>
              <a:rPr lang="en-US" altLang="en-US" sz="2800" b="0" dirty="0" smtClean="0"/>
              <a:t> ta </a:t>
            </a:r>
            <a:r>
              <a:rPr lang="en-US" altLang="en-US" sz="2800" b="0" dirty="0" err="1" smtClean="0"/>
              <a:t>có</a:t>
            </a:r>
            <a:r>
              <a:rPr lang="en-US" altLang="en-US" sz="2800" b="0" dirty="0" smtClean="0"/>
              <a:t> </a:t>
            </a:r>
            <a:r>
              <a:rPr lang="en-US" altLang="en-US" sz="2800" b="0" dirty="0" err="1" smtClean="0"/>
              <a:t>thể</a:t>
            </a:r>
            <a:r>
              <a:rPr lang="en-US" altLang="en-US" sz="2800" b="0" dirty="0" smtClean="0"/>
              <a:t> </a:t>
            </a:r>
            <a:r>
              <a:rPr lang="en-US" altLang="en-US" sz="2800" b="0" dirty="0" err="1" smtClean="0"/>
              <a:t>tính</a:t>
            </a:r>
            <a:r>
              <a:rPr lang="en-US" altLang="en-US" sz="2800" b="0" dirty="0"/>
              <a:t> </a:t>
            </a:r>
            <a:r>
              <a:rPr lang="en-US" altLang="en-US" sz="2800" b="0" i="1" dirty="0" smtClean="0"/>
              <a:t>x</a:t>
            </a:r>
            <a:r>
              <a:rPr lang="en-US" altLang="en-US" sz="2800" b="0" dirty="0"/>
              <a:t>.</a:t>
            </a:r>
          </a:p>
        </p:txBody>
      </p:sp>
      <p:sp>
        <p:nvSpPr>
          <p:cNvPr id="7" name="Text Box 6"/>
          <p:cNvSpPr txBox="1">
            <a:spLocks noChangeArrowheads="1"/>
          </p:cNvSpPr>
          <p:nvPr/>
        </p:nvSpPr>
        <p:spPr bwMode="auto">
          <a:xfrm>
            <a:off x="443345" y="3962400"/>
            <a:ext cx="8623300" cy="630942"/>
          </a:xfrm>
          <a:prstGeom prst="rect">
            <a:avLst/>
          </a:prstGeom>
          <a:noFill/>
          <a:ln w="9525">
            <a:noFill/>
            <a:miter lim="800000"/>
            <a:headEnd/>
            <a:tailEnd/>
          </a:ln>
          <a:effectLst/>
        </p:spPr>
        <p:txBody>
          <a:bodyPr wrap="square">
            <a:spAutoFit/>
          </a:bodyPr>
          <a:lstStyle/>
          <a:p>
            <a:pPr>
              <a:spcBef>
                <a:spcPct val="50000"/>
              </a:spcBef>
              <a:defRPr/>
            </a:pPr>
            <a:r>
              <a:rPr lang="en-US" sz="3500" b="0" dirty="0">
                <a:latin typeface="Arial" charset="0"/>
              </a:rPr>
              <a:t>x</a:t>
            </a:r>
            <a:r>
              <a:rPr lang="en-US" sz="3500" b="0" dirty="0" smtClean="0">
                <a:latin typeface="Arial" charset="0"/>
              </a:rPr>
              <a:t>= µ+(z*</a:t>
            </a:r>
            <a:r>
              <a:rPr lang="el-GR" sz="3500" b="0" dirty="0" smtClean="0">
                <a:latin typeface="Arial" charset="0"/>
              </a:rPr>
              <a:t>σ</a:t>
            </a:r>
            <a:r>
              <a:rPr lang="en-US" sz="3500" b="0" dirty="0" smtClean="0">
                <a:latin typeface="Arial" charset="0"/>
              </a:rPr>
              <a:t>)=69.5+1.645*2.4=73.448 (inch)</a:t>
            </a:r>
            <a:endParaRPr lang="en-US" sz="3500" b="0" dirty="0">
              <a:latin typeface="Arial" charset="0"/>
            </a:endParaRPr>
          </a:p>
        </p:txBody>
      </p:sp>
    </p:spTree>
    <p:extLst>
      <p:ext uri="{BB962C8B-B14F-4D97-AF65-F5344CB8AC3E}">
        <p14:creationId xmlns:p14="http://schemas.microsoft.com/office/powerpoint/2010/main" val="131059442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tle 2"/>
          <p:cNvSpPr>
            <a:spLocks noGrp="1"/>
          </p:cNvSpPr>
          <p:nvPr>
            <p:ph type="title"/>
          </p:nvPr>
        </p:nvSpPr>
        <p:spPr>
          <a:xfrm>
            <a:off x="838200" y="457200"/>
            <a:ext cx="7315200" cy="1066800"/>
          </a:xfrm>
        </p:spPr>
        <p:txBody>
          <a:bodyPr/>
          <a:lstStyle/>
          <a:p>
            <a:pPr algn="ctr"/>
            <a:r>
              <a:rPr lang="en-US" altLang="en-US" dirty="0" err="1" smtClean="0"/>
              <a:t>Bài</a:t>
            </a:r>
            <a:r>
              <a:rPr lang="en-US" altLang="en-US" dirty="0" smtClean="0"/>
              <a:t> </a:t>
            </a:r>
            <a:r>
              <a:rPr lang="en-US" altLang="en-US" dirty="0" err="1" smtClean="0"/>
              <a:t>tập</a:t>
            </a:r>
            <a:endParaRPr lang="en-US" altLang="en-US" dirty="0" smtClean="0"/>
          </a:p>
        </p:txBody>
      </p:sp>
      <p:sp>
        <p:nvSpPr>
          <p:cNvPr id="22532" name="Content Placeholder 3"/>
          <p:cNvSpPr>
            <a:spLocks noGrp="1"/>
          </p:cNvSpPr>
          <p:nvPr>
            <p:ph idx="1"/>
          </p:nvPr>
        </p:nvSpPr>
        <p:spPr>
          <a:xfrm>
            <a:off x="0" y="1371600"/>
            <a:ext cx="9144000" cy="5181600"/>
          </a:xfrm>
        </p:spPr>
        <p:txBody>
          <a:bodyPr/>
          <a:lstStyle/>
          <a:p>
            <a:r>
              <a:rPr lang="en-US" altLang="en-US" sz="2800" b="0" dirty="0" err="1" smtClean="0">
                <a:latin typeface="Arial" panose="020B0604020202020204" pitchFamily="34" charset="0"/>
                <a:cs typeface="Arial" panose="020B0604020202020204" pitchFamily="34" charset="0"/>
              </a:rPr>
              <a:t>Chiều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dài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mô</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hình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hóa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bằng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N(</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=16 (cm), </a:t>
            </a:r>
            <a:r>
              <a:rPr lang="en-US" altLang="en-US" sz="2800" b="0" dirty="0" smtClean="0">
                <a:latin typeface="Arial" panose="020B0604020202020204" pitchFamily="34" charset="0"/>
                <a:cs typeface="Arial" panose="020B0604020202020204" pitchFamily="34" charset="0"/>
                <a:sym typeface="Symbol" panose="05050102010706020507" pitchFamily="18" charset="2"/>
              </a:rPr>
              <a:t></a:t>
            </a:r>
            <a:r>
              <a:rPr lang="en-US" altLang="en-US" sz="2800" b="0" dirty="0" smtClean="0">
                <a:latin typeface="Arial" panose="020B0604020202020204" pitchFamily="34" charset="0"/>
                <a:cs typeface="Arial" panose="020B0604020202020204" pitchFamily="34" charset="0"/>
              </a:rPr>
              <a:t>=4 (cm)). Ta </a:t>
            </a:r>
            <a:r>
              <a:rPr lang="en-US" altLang="en-US" sz="2800" b="0" dirty="0" err="1" smtClean="0">
                <a:latin typeface="Arial" panose="020B0604020202020204" pitchFamily="34" charset="0"/>
                <a:cs typeface="Arial" panose="020B0604020202020204" pitchFamily="34" charset="0"/>
              </a:rPr>
              <a:t>cần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lời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câu</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hỏi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sau</a:t>
            </a:r>
            <a:r>
              <a:rPr lang="en-US" altLang="en-US" sz="2800" b="0" dirty="0" smtClean="0">
                <a:latin typeface="Arial" panose="020B0604020202020204" pitchFamily="34" charset="0"/>
                <a:cs typeface="Arial" panose="020B0604020202020204" pitchFamily="34" charset="0"/>
              </a:rPr>
              <a:t>:</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1:</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nhỏ</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nhỏ</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hơn</a:t>
            </a:r>
            <a:r>
              <a:rPr lang="en-US" altLang="en-US" sz="2800" b="0" dirty="0" smtClean="0">
                <a:latin typeface="Arial" panose="020B0604020202020204" pitchFamily="34" charset="0"/>
                <a:cs typeface="Arial" panose="020B0604020202020204" pitchFamily="34" charset="0"/>
              </a:rPr>
              <a:t> 8 (cm))?</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2:</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Giả</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ai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lớn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lớn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hơn</a:t>
            </a:r>
            <a:r>
              <a:rPr lang="en-US" altLang="en-US" sz="2800" b="0" dirty="0" smtClean="0">
                <a:latin typeface="Arial" panose="020B0604020202020204" pitchFamily="34" charset="0"/>
                <a:cs typeface="Arial" panose="020B0604020202020204" pitchFamily="34" charset="0"/>
              </a:rPr>
              <a:t> 24(cm)) </a:t>
            </a:r>
            <a:r>
              <a:rPr lang="en-US" altLang="en-US" sz="2800" b="0" dirty="0" err="1" smtClean="0">
                <a:latin typeface="Arial" panose="020B0604020202020204" pitchFamily="34" charset="0"/>
                <a:cs typeface="Arial" panose="020B0604020202020204" pitchFamily="34" charset="0"/>
              </a:rPr>
              <a:t>sẽ</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Hỏi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thưởng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là</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bao</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nhiêu</a:t>
            </a:r>
            <a:r>
              <a:rPr lang="en-US" altLang="en-US" sz="2800" b="0" dirty="0" smtClean="0">
                <a:latin typeface="Arial" panose="020B0604020202020204" pitchFamily="34" charset="0"/>
                <a:cs typeface="Arial" panose="020B0604020202020204" pitchFamily="34" charset="0"/>
              </a:rPr>
              <a:t>?</a:t>
            </a:r>
          </a:p>
          <a:p>
            <a:pPr lvl="1"/>
            <a:r>
              <a:rPr lang="en-US" altLang="en-US" sz="2800" b="0" u="sng" dirty="0" err="1" smtClean="0">
                <a:latin typeface="Arial" panose="020B0604020202020204" pitchFamily="34" charset="0"/>
                <a:cs typeface="Arial" panose="020B0604020202020204" pitchFamily="34" charset="0"/>
              </a:rPr>
              <a:t>Câu</a:t>
            </a:r>
            <a:r>
              <a:rPr lang="en-US" altLang="en-US" sz="2800" b="0" u="sng" dirty="0" smtClean="0">
                <a:latin typeface="Arial" panose="020B0604020202020204" pitchFamily="34" charset="0"/>
                <a:cs typeface="Arial" panose="020B0604020202020204" pitchFamily="34" charset="0"/>
              </a:rPr>
              <a:t> </a:t>
            </a:r>
            <a:r>
              <a:rPr lang="en-US" altLang="en-US" sz="2800" b="0" u="sng" dirty="0" err="1" smtClean="0">
                <a:latin typeface="Arial" panose="020B0604020202020204" pitchFamily="34" charset="0"/>
                <a:cs typeface="Arial" panose="020B0604020202020204" pitchFamily="34" charset="0"/>
              </a:rPr>
              <a:t>hỏi</a:t>
            </a:r>
            <a:r>
              <a:rPr lang="en-US" altLang="en-US" sz="2800" b="0" u="sng" dirty="0" smtClean="0">
                <a:latin typeface="Arial" panose="020B0604020202020204" pitchFamily="34" charset="0"/>
                <a:cs typeface="Arial" panose="020B0604020202020204" pitchFamily="34" charset="0"/>
              </a:rPr>
              <a:t> 3:</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bắt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được</a:t>
            </a:r>
            <a:r>
              <a:rPr lang="en-US" altLang="en-US" sz="2800" b="0" dirty="0" smtClean="0">
                <a:latin typeface="Arial" panose="020B0604020202020204" pitchFamily="34" charset="0"/>
                <a:cs typeface="Arial" panose="020B0604020202020204" pitchFamily="34" charset="0"/>
              </a:rPr>
              <a:t> con </a:t>
            </a:r>
            <a:r>
              <a:rPr lang="en-US" altLang="en-US" sz="2800" b="0" dirty="0" err="1" smtClean="0">
                <a:latin typeface="Arial" panose="020B0604020202020204" pitchFamily="34" charset="0"/>
                <a:cs typeface="Arial" panose="020B0604020202020204" pitchFamily="34" charset="0"/>
              </a:rPr>
              <a:t>cá</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vừa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trong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khoảng</a:t>
            </a:r>
            <a:r>
              <a:rPr lang="en-US" altLang="en-US" sz="2800" b="0" dirty="0" smtClean="0">
                <a:latin typeface="Arial" panose="020B0604020202020204" pitchFamily="34" charset="0"/>
                <a:cs typeface="Arial" panose="020B0604020202020204" pitchFamily="34" charset="0"/>
              </a:rPr>
              <a:t> 16-24(cm))?</a:t>
            </a:r>
          </a:p>
        </p:txBody>
      </p:sp>
      <p:sp>
        <p:nvSpPr>
          <p:cNvPr id="22533"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2534"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F35AA9A1-AA5D-4092-B600-2191629C3C58}" type="slidenum">
              <a:rPr lang="en-GB" altLang="en-US">
                <a:solidFill>
                  <a:srgbClr val="FFFFFF"/>
                </a:solidFill>
              </a:rPr>
              <a:pPr/>
              <a:t>28</a:t>
            </a:fld>
            <a:endParaRPr lang="en-GB" altLang="en-US">
              <a:solidFill>
                <a:srgbClr val="FFFFFF"/>
              </a:solidFill>
            </a:endParaRPr>
          </a:p>
        </p:txBody>
      </p:sp>
    </p:spTree>
    <p:extLst>
      <p:ext uri="{BB962C8B-B14F-4D97-AF65-F5344CB8AC3E}">
        <p14:creationId xmlns:p14="http://schemas.microsoft.com/office/powerpoint/2010/main" val="190398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74774" cy="381000"/>
          </a:xfrm>
        </p:spPr>
        <p:txBody>
          <a:bodyPr>
            <a:normAutofit fontScale="90000"/>
          </a:bodyPr>
          <a:lstStyle/>
          <a:p>
            <a:r>
              <a:rPr lang="en-US" b="1" dirty="0" err="1" smtClean="0">
                <a:solidFill>
                  <a:srgbClr val="008000"/>
                </a:solidFill>
              </a:rPr>
              <a:t>Bài</a:t>
            </a:r>
            <a:r>
              <a:rPr lang="en-US" b="1" dirty="0" smtClean="0">
                <a:solidFill>
                  <a:srgbClr val="008000"/>
                </a:solidFill>
              </a:rPr>
              <a:t> </a:t>
            </a:r>
            <a:r>
              <a:rPr lang="en-US" b="1" dirty="0" err="1" smtClean="0">
                <a:solidFill>
                  <a:srgbClr val="008000"/>
                </a:solidFill>
              </a:rPr>
              <a:t>tập</a:t>
            </a:r>
            <a:endParaRPr lang="en-US" b="1" dirty="0">
              <a:solidFill>
                <a:srgbClr val="008000"/>
              </a:solidFill>
            </a:endParaRPr>
          </a:p>
        </p:txBody>
      </p:sp>
      <p:sp>
        <p:nvSpPr>
          <p:cNvPr id="3" name="Content Placeholder 2"/>
          <p:cNvSpPr>
            <a:spLocks noGrp="1"/>
          </p:cNvSpPr>
          <p:nvPr>
            <p:ph idx="1"/>
          </p:nvPr>
        </p:nvSpPr>
        <p:spPr>
          <a:xfrm>
            <a:off x="304800" y="990600"/>
            <a:ext cx="8686800" cy="5350708"/>
          </a:xfrm>
        </p:spPr>
        <p:txBody>
          <a:bodyPr>
            <a:normAutofit/>
          </a:bodyPr>
          <a:lstStyle/>
          <a:p>
            <a:pPr marL="0" indent="0">
              <a:buNone/>
            </a:pPr>
            <a:r>
              <a:rPr lang="en-US" sz="2400" dirty="0" err="1" smtClean="0">
                <a:latin typeface="Times New Roman"/>
                <a:cs typeface="Times New Roman"/>
              </a:rPr>
              <a:t>Ngày</a:t>
            </a:r>
            <a:r>
              <a:rPr lang="en-US" sz="2400" dirty="0" smtClean="0">
                <a:latin typeface="Times New Roman"/>
                <a:cs typeface="Times New Roman"/>
              </a:rPr>
              <a:t> </a:t>
            </a:r>
            <a:r>
              <a:rPr lang="en-US" sz="2400" dirty="0" smtClean="0">
                <a:latin typeface="Times New Roman"/>
                <a:cs typeface="Times New Roman"/>
              </a:rPr>
              <a:t>1/5</a:t>
            </a:r>
            <a:r>
              <a:rPr lang="en-US" sz="2400" smtClean="0">
                <a:latin typeface="Times New Roman"/>
                <a:cs typeface="Times New Roman"/>
              </a:rPr>
              <a:t>/2020, </a:t>
            </a:r>
            <a:r>
              <a:rPr lang="en-US" sz="2400" dirty="0" err="1" smtClean="0">
                <a:latin typeface="Times New Roman"/>
                <a:cs typeface="Times New Roman"/>
              </a:rPr>
              <a:t>phòng</a:t>
            </a:r>
            <a:r>
              <a:rPr lang="en-US" sz="2400" dirty="0" smtClean="0">
                <a:latin typeface="Times New Roman"/>
                <a:cs typeface="Times New Roman"/>
              </a:rPr>
              <a:t> </a:t>
            </a:r>
            <a:r>
              <a:rPr lang="en-US" sz="2400" dirty="0" err="1" smtClean="0">
                <a:latin typeface="Times New Roman"/>
                <a:cs typeface="Times New Roman"/>
              </a:rPr>
              <a:t>đào</a:t>
            </a:r>
            <a:r>
              <a:rPr lang="en-US" sz="2400" dirty="0" smtClean="0">
                <a:latin typeface="Times New Roman"/>
                <a:cs typeface="Times New Roman"/>
              </a:rPr>
              <a:t> </a:t>
            </a:r>
            <a:r>
              <a:rPr lang="en-US" sz="2400" dirty="0" err="1" smtClean="0">
                <a:latin typeface="Times New Roman"/>
                <a:cs typeface="Times New Roman"/>
              </a:rPr>
              <a:t>tạo</a:t>
            </a:r>
            <a:r>
              <a:rPr lang="en-US" sz="2400" dirty="0" smtClean="0">
                <a:latin typeface="Times New Roman"/>
                <a:cs typeface="Times New Roman"/>
              </a:rPr>
              <a:t> </a:t>
            </a:r>
            <a:r>
              <a:rPr lang="en-US" sz="2400" dirty="0" err="1" smtClean="0">
                <a:latin typeface="Times New Roman"/>
                <a:cs typeface="Times New Roman"/>
              </a:rPr>
              <a:t>trường</a:t>
            </a:r>
            <a:r>
              <a:rPr lang="en-US" sz="2400" dirty="0" smtClean="0">
                <a:latin typeface="Times New Roman"/>
                <a:cs typeface="Times New Roman"/>
              </a:rPr>
              <a:t> ĐHCN </a:t>
            </a:r>
            <a:r>
              <a:rPr lang="en-US" sz="2400" dirty="0" err="1" smtClean="0">
                <a:latin typeface="Times New Roman"/>
                <a:cs typeface="Times New Roman"/>
              </a:rPr>
              <a:t>thông</a:t>
            </a:r>
            <a:r>
              <a:rPr lang="en-US" sz="2400" dirty="0" smtClean="0">
                <a:latin typeface="Times New Roman"/>
                <a:cs typeface="Times New Roman"/>
              </a:rPr>
              <a:t> </a:t>
            </a:r>
            <a:r>
              <a:rPr lang="en-US" sz="2400" dirty="0" err="1" smtClean="0">
                <a:latin typeface="Times New Roman"/>
                <a:cs typeface="Times New Roman"/>
              </a:rPr>
              <a:t>báo</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a:latin typeface="Times New Roman"/>
                <a:cs typeface="Times New Roman"/>
              </a:rPr>
              <a:t>T</a:t>
            </a:r>
            <a:r>
              <a:rPr lang="en-US" sz="2400" dirty="0" err="1" smtClean="0">
                <a:latin typeface="Times New Roman"/>
                <a:cs typeface="Times New Roman"/>
              </a:rPr>
              <a:t>oeic</a:t>
            </a:r>
            <a:r>
              <a:rPr lang="en-US" sz="2400" dirty="0" smtClean="0">
                <a:latin typeface="Times New Roman"/>
                <a:cs typeface="Times New Roman"/>
              </a:rPr>
              <a:t> </a:t>
            </a:r>
            <a:r>
              <a:rPr lang="en-US" sz="2400" dirty="0" err="1" smtClean="0">
                <a:latin typeface="Times New Roman"/>
                <a:cs typeface="Times New Roman"/>
              </a:rPr>
              <a:t>của</a:t>
            </a:r>
            <a:r>
              <a:rPr lang="en-US" sz="2400" dirty="0" smtClean="0">
                <a:latin typeface="Times New Roman"/>
                <a:cs typeface="Times New Roman"/>
              </a:rPr>
              <a:t> K12 </a:t>
            </a:r>
            <a:r>
              <a:rPr lang="en-US" sz="2400" dirty="0" err="1" smtClean="0">
                <a:latin typeface="Times New Roman"/>
                <a:cs typeface="Times New Roman"/>
              </a:rPr>
              <a:t>có</a:t>
            </a:r>
            <a:r>
              <a:rPr lang="en-US" sz="2400" dirty="0" smtClean="0">
                <a:latin typeface="Times New Roman"/>
                <a:cs typeface="Times New Roman"/>
              </a:rPr>
              <a:t> </a:t>
            </a:r>
            <a:r>
              <a:rPr lang="en-US" sz="2400" dirty="0" err="1" smtClean="0">
                <a:latin typeface="Times New Roman"/>
                <a:cs typeface="Times New Roman"/>
              </a:rPr>
              <a:t>phân</a:t>
            </a:r>
            <a:r>
              <a:rPr lang="en-US" sz="2400" dirty="0" smtClean="0">
                <a:latin typeface="Times New Roman"/>
                <a:cs typeface="Times New Roman"/>
              </a:rPr>
              <a:t> </a:t>
            </a:r>
            <a:r>
              <a:rPr lang="en-US" sz="2400" dirty="0" err="1" smtClean="0">
                <a:latin typeface="Times New Roman"/>
                <a:cs typeface="Times New Roman"/>
              </a:rPr>
              <a:t>phối</a:t>
            </a:r>
            <a:r>
              <a:rPr lang="en-US" sz="2400" dirty="0" smtClean="0">
                <a:latin typeface="Times New Roman"/>
                <a:cs typeface="Times New Roman"/>
              </a:rPr>
              <a:t> </a:t>
            </a:r>
            <a:r>
              <a:rPr lang="en-US" sz="2400" dirty="0" err="1" smtClean="0">
                <a:latin typeface="Times New Roman"/>
                <a:cs typeface="Times New Roman"/>
              </a:rPr>
              <a:t>chuẩn</a:t>
            </a:r>
            <a:r>
              <a:rPr lang="en-US" sz="2400" dirty="0" smtClean="0">
                <a:latin typeface="Times New Roman"/>
                <a:cs typeface="Times New Roman"/>
              </a:rPr>
              <a:t> </a:t>
            </a:r>
            <a:r>
              <a:rPr lang="en-US" sz="2400" dirty="0" err="1" smtClean="0">
                <a:latin typeface="Times New Roman"/>
                <a:cs typeface="Times New Roman"/>
              </a:rPr>
              <a:t>với</a:t>
            </a:r>
            <a:r>
              <a:rPr lang="en-US" sz="2400" dirty="0" smtClean="0">
                <a:latin typeface="Times New Roman"/>
                <a:cs typeface="Times New Roman"/>
              </a:rPr>
              <a:t> </a:t>
            </a:r>
            <a:r>
              <a:rPr lang="en-US" sz="2400" dirty="0" err="1" smtClean="0">
                <a:latin typeface="Times New Roman"/>
                <a:cs typeface="Times New Roman"/>
              </a:rPr>
              <a:t>giá</a:t>
            </a:r>
            <a:r>
              <a:rPr lang="en-US" sz="2400" dirty="0">
                <a:latin typeface="Times New Roman"/>
                <a:cs typeface="Times New Roman"/>
              </a:rPr>
              <a:t> </a:t>
            </a:r>
            <a:r>
              <a:rPr lang="en-US" sz="2400" dirty="0" err="1" smtClean="0">
                <a:latin typeface="Times New Roman"/>
                <a:cs typeface="Times New Roman"/>
              </a:rPr>
              <a:t>trị</a:t>
            </a:r>
            <a:r>
              <a:rPr lang="en-US" sz="2400" dirty="0" smtClean="0">
                <a:latin typeface="Times New Roman"/>
                <a:cs typeface="Times New Roman"/>
              </a:rPr>
              <a:t> </a:t>
            </a:r>
            <a:r>
              <a:rPr lang="en-US" sz="2400" dirty="0" err="1" smtClean="0">
                <a:latin typeface="Times New Roman"/>
                <a:cs typeface="Times New Roman"/>
              </a:rPr>
              <a:t>trung</a:t>
            </a:r>
            <a:r>
              <a:rPr lang="en-US" sz="2400" dirty="0" smtClean="0">
                <a:latin typeface="Times New Roman"/>
                <a:cs typeface="Times New Roman"/>
              </a:rPr>
              <a:t> </a:t>
            </a:r>
            <a:r>
              <a:rPr lang="en-US" sz="2400" dirty="0" err="1" smtClean="0">
                <a:latin typeface="Times New Roman"/>
                <a:cs typeface="Times New Roman"/>
              </a:rPr>
              <a:t>bình</a:t>
            </a:r>
            <a:r>
              <a:rPr lang="en-US" sz="2400" dirty="0" smtClean="0">
                <a:latin typeface="Times New Roman"/>
                <a:cs typeface="Times New Roman"/>
              </a:rPr>
              <a:t> 400 </a:t>
            </a:r>
            <a:r>
              <a:rPr lang="en-US" sz="2400" dirty="0" err="1" smtClean="0">
                <a:latin typeface="Times New Roman"/>
                <a:cs typeface="Times New Roman"/>
              </a:rPr>
              <a:t>và</a:t>
            </a:r>
            <a:r>
              <a:rPr lang="en-US" sz="2400" dirty="0" smtClean="0">
                <a:latin typeface="Times New Roman"/>
                <a:cs typeface="Times New Roman"/>
              </a:rPr>
              <a:t> </a:t>
            </a:r>
            <a:r>
              <a:rPr lang="en-US" sz="2400" dirty="0" err="1" smtClean="0">
                <a:latin typeface="Times New Roman"/>
                <a:cs typeface="Times New Roman"/>
              </a:rPr>
              <a:t>độ</a:t>
            </a:r>
            <a:r>
              <a:rPr lang="en-US" sz="2400" dirty="0" smtClean="0">
                <a:latin typeface="Times New Roman"/>
                <a:cs typeface="Times New Roman"/>
              </a:rPr>
              <a:t> </a:t>
            </a:r>
            <a:r>
              <a:rPr lang="en-US" sz="2400" dirty="0" err="1" smtClean="0">
                <a:latin typeface="Times New Roman"/>
                <a:cs typeface="Times New Roman"/>
              </a:rPr>
              <a:t>lệch</a:t>
            </a:r>
            <a:r>
              <a:rPr lang="en-US" sz="2400" dirty="0" smtClean="0">
                <a:latin typeface="Times New Roman"/>
                <a:cs typeface="Times New Roman"/>
              </a:rPr>
              <a:t> </a:t>
            </a:r>
            <a:r>
              <a:rPr lang="en-US" sz="2400" dirty="0" err="1" smtClean="0">
                <a:latin typeface="Times New Roman"/>
                <a:cs typeface="Times New Roman"/>
              </a:rPr>
              <a:t>chuẩn</a:t>
            </a:r>
            <a:r>
              <a:rPr lang="en-US" sz="2400" dirty="0" smtClean="0">
                <a:latin typeface="Times New Roman"/>
                <a:cs typeface="Times New Roman"/>
              </a:rPr>
              <a:t> 35. </a:t>
            </a:r>
            <a:r>
              <a:rPr lang="en-US" sz="2400" dirty="0" err="1" smtClean="0">
                <a:latin typeface="Times New Roman"/>
                <a:cs typeface="Times New Roman"/>
              </a:rPr>
              <a:t>Hỏi</a:t>
            </a:r>
            <a:r>
              <a:rPr lang="en-US" sz="2400" dirty="0" smtClean="0">
                <a:latin typeface="Times New Roman"/>
                <a:cs typeface="Times New Roman"/>
              </a:rPr>
              <a:t>:</a:t>
            </a:r>
          </a:p>
          <a:p>
            <a:pPr marL="0" indent="0">
              <a:buNone/>
            </a:pPr>
            <a:r>
              <a:rPr lang="en-US" sz="2400" dirty="0" smtClean="0">
                <a:latin typeface="Times New Roman"/>
                <a:cs typeface="Times New Roman"/>
              </a:rPr>
              <a:t>a) </a:t>
            </a:r>
            <a:r>
              <a:rPr lang="en-US" sz="2400" dirty="0" err="1" smtClean="0">
                <a:latin typeface="Times New Roman"/>
                <a:cs typeface="Times New Roman"/>
              </a:rPr>
              <a:t>Tỷ</a:t>
            </a:r>
            <a:r>
              <a:rPr lang="en-US" sz="2400" dirty="0" smtClean="0">
                <a:latin typeface="Times New Roman"/>
                <a:cs typeface="Times New Roman"/>
              </a:rPr>
              <a:t> </a:t>
            </a:r>
            <a:r>
              <a:rPr lang="en-US" sz="2400" dirty="0" err="1" smtClean="0">
                <a:latin typeface="Times New Roman"/>
                <a:cs typeface="Times New Roman"/>
              </a:rPr>
              <a:t>lệ</a:t>
            </a:r>
            <a:r>
              <a:rPr lang="en-US" sz="2400" dirty="0" smtClean="0">
                <a:latin typeface="Times New Roman"/>
                <a:cs typeface="Times New Roman"/>
              </a:rPr>
              <a:t> </a:t>
            </a:r>
            <a:r>
              <a:rPr lang="en-US" sz="2400" dirty="0" err="1" smtClean="0">
                <a:latin typeface="Times New Roman"/>
                <a:cs typeface="Times New Roman"/>
              </a:rPr>
              <a:t>sinh</a:t>
            </a:r>
            <a:r>
              <a:rPr lang="en-US" sz="2400" dirty="0" smtClean="0">
                <a:latin typeface="Times New Roman"/>
                <a:cs typeface="Times New Roman"/>
              </a:rPr>
              <a:t> </a:t>
            </a:r>
            <a:r>
              <a:rPr lang="en-US" sz="2400" dirty="0" err="1" smtClean="0">
                <a:latin typeface="Times New Roman"/>
                <a:cs typeface="Times New Roman"/>
              </a:rPr>
              <a:t>viên</a:t>
            </a:r>
            <a:r>
              <a:rPr lang="en-US" sz="2400" dirty="0" smtClean="0">
                <a:latin typeface="Times New Roman"/>
                <a:cs typeface="Times New Roman"/>
              </a:rPr>
              <a:t> </a:t>
            </a:r>
            <a:r>
              <a:rPr lang="en-US" sz="2400" dirty="0" err="1" smtClean="0">
                <a:latin typeface="Times New Roman"/>
                <a:cs typeface="Times New Roman"/>
              </a:rPr>
              <a:t>không</a:t>
            </a:r>
            <a:r>
              <a:rPr lang="en-US" sz="2400" dirty="0" smtClean="0">
                <a:latin typeface="Times New Roman"/>
                <a:cs typeface="Times New Roman"/>
              </a:rPr>
              <a:t> </a:t>
            </a:r>
            <a:r>
              <a:rPr lang="en-US" sz="2400" dirty="0" err="1" smtClean="0">
                <a:latin typeface="Times New Roman"/>
                <a:cs typeface="Times New Roman"/>
              </a:rPr>
              <a:t>đủ</a:t>
            </a:r>
            <a:r>
              <a:rPr lang="en-US" sz="2400" dirty="0" smtClean="0">
                <a:latin typeface="Times New Roman"/>
                <a:cs typeface="Times New Roman"/>
              </a:rPr>
              <a:t> </a:t>
            </a:r>
            <a:r>
              <a:rPr lang="en-US" sz="2400" dirty="0" err="1" smtClean="0">
                <a:latin typeface="Times New Roman"/>
                <a:cs typeface="Times New Roman"/>
              </a:rPr>
              <a:t>điều</a:t>
            </a:r>
            <a:r>
              <a:rPr lang="en-US" sz="2400" dirty="0" smtClean="0">
                <a:latin typeface="Times New Roman"/>
                <a:cs typeface="Times New Roman"/>
              </a:rPr>
              <a:t> </a:t>
            </a:r>
            <a:r>
              <a:rPr lang="en-US" sz="2400" dirty="0" err="1" smtClean="0">
                <a:latin typeface="Times New Roman"/>
                <a:cs typeface="Times New Roman"/>
              </a:rPr>
              <a:t>kiện</a:t>
            </a:r>
            <a:r>
              <a:rPr lang="en-US" sz="2400" dirty="0" smtClean="0">
                <a:latin typeface="Times New Roman"/>
                <a:cs typeface="Times New Roman"/>
              </a:rPr>
              <a:t> </a:t>
            </a:r>
            <a:r>
              <a:rPr lang="en-US" sz="2400" dirty="0" err="1" smtClean="0">
                <a:latin typeface="Times New Roman"/>
                <a:cs typeface="Times New Roman"/>
              </a:rPr>
              <a:t>tốt</a:t>
            </a:r>
            <a:r>
              <a:rPr lang="en-US" sz="2400" dirty="0" smtClean="0">
                <a:latin typeface="Times New Roman"/>
                <a:cs typeface="Times New Roman"/>
              </a:rPr>
              <a:t> </a:t>
            </a:r>
            <a:r>
              <a:rPr lang="en-US" sz="2400" dirty="0" err="1" smtClean="0">
                <a:latin typeface="Times New Roman"/>
                <a:cs typeface="Times New Roman"/>
              </a:rPr>
              <a:t>nghiệp</a:t>
            </a:r>
            <a:r>
              <a:rPr lang="en-US" sz="2400" dirty="0" smtClean="0">
                <a:latin typeface="Times New Roman"/>
                <a:cs typeface="Times New Roman"/>
              </a:rPr>
              <a:t> </a:t>
            </a:r>
            <a:r>
              <a:rPr lang="en-US" sz="2400" dirty="0" err="1" smtClean="0">
                <a:latin typeface="Times New Roman"/>
                <a:cs typeface="Times New Roman"/>
              </a:rPr>
              <a:t>là</a:t>
            </a:r>
            <a:r>
              <a:rPr lang="en-US" sz="2400" dirty="0" smtClean="0">
                <a:latin typeface="Times New Roman"/>
                <a:cs typeface="Times New Roman"/>
              </a:rPr>
              <a:t> </a:t>
            </a:r>
            <a:r>
              <a:rPr lang="en-US" sz="2400" dirty="0" err="1" smtClean="0">
                <a:latin typeface="Times New Roman"/>
                <a:cs typeface="Times New Roman"/>
              </a:rPr>
              <a:t>bao</a:t>
            </a:r>
            <a:r>
              <a:rPr lang="en-US" sz="2400" dirty="0" smtClean="0">
                <a:latin typeface="Times New Roman"/>
                <a:cs typeface="Times New Roman"/>
              </a:rPr>
              <a:t> </a:t>
            </a:r>
            <a:r>
              <a:rPr lang="en-US" sz="2400" dirty="0" err="1" smtClean="0">
                <a:latin typeface="Times New Roman"/>
                <a:cs typeface="Times New Roman"/>
              </a:rPr>
              <a:t>nhiêu</a:t>
            </a:r>
            <a:r>
              <a:rPr lang="en-US" sz="2400" dirty="0" smtClean="0">
                <a:latin typeface="Times New Roman"/>
                <a:cs typeface="Times New Roman"/>
              </a:rPr>
              <a:t>? (</a:t>
            </a:r>
            <a:r>
              <a:rPr lang="en-US" sz="2400" dirty="0" err="1" smtClean="0">
                <a:latin typeface="Times New Roman"/>
                <a:cs typeface="Times New Roman"/>
              </a:rPr>
              <a:t>sv</a:t>
            </a:r>
            <a:r>
              <a:rPr lang="en-US" sz="2400" dirty="0" smtClean="0">
                <a:latin typeface="Times New Roman"/>
                <a:cs typeface="Times New Roman"/>
              </a:rPr>
              <a:t> </a:t>
            </a:r>
            <a:r>
              <a:rPr lang="en-US" sz="2400" dirty="0" err="1" smtClean="0">
                <a:latin typeface="Times New Roman"/>
                <a:cs typeface="Times New Roman"/>
              </a:rPr>
              <a:t>cần</a:t>
            </a:r>
            <a:r>
              <a:rPr lang="en-US" sz="2400" dirty="0" smtClean="0">
                <a:latin typeface="Times New Roman"/>
                <a:cs typeface="Times New Roman"/>
              </a:rPr>
              <a:t> </a:t>
            </a:r>
            <a:r>
              <a:rPr lang="en-US" sz="2400" dirty="0" err="1" smtClean="0">
                <a:latin typeface="Times New Roman"/>
                <a:cs typeface="Times New Roman"/>
              </a:rPr>
              <a:t>có</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smtClean="0">
                <a:latin typeface="Times New Roman"/>
                <a:cs typeface="Times New Roman"/>
              </a:rPr>
              <a:t>Toeic</a:t>
            </a:r>
            <a:r>
              <a:rPr lang="en-US" sz="2400" dirty="0" smtClean="0">
                <a:latin typeface="Times New Roman"/>
                <a:cs typeface="Times New Roman"/>
              </a:rPr>
              <a:t> &gt;= 450 </a:t>
            </a:r>
            <a:r>
              <a:rPr lang="en-US" sz="2400" dirty="0" err="1" smtClean="0">
                <a:latin typeface="Times New Roman"/>
                <a:cs typeface="Times New Roman"/>
              </a:rPr>
              <a:t>mới</a:t>
            </a:r>
            <a:r>
              <a:rPr lang="en-US" sz="2400" dirty="0" smtClean="0">
                <a:latin typeface="Times New Roman"/>
                <a:cs typeface="Times New Roman"/>
              </a:rPr>
              <a:t> </a:t>
            </a:r>
            <a:r>
              <a:rPr lang="en-US" sz="2400" dirty="0" err="1" smtClean="0">
                <a:latin typeface="Times New Roman"/>
                <a:cs typeface="Times New Roman"/>
              </a:rPr>
              <a:t>được</a:t>
            </a:r>
            <a:r>
              <a:rPr lang="en-US" sz="2400" dirty="0" smtClean="0">
                <a:latin typeface="Times New Roman"/>
                <a:cs typeface="Times New Roman"/>
              </a:rPr>
              <a:t> </a:t>
            </a:r>
            <a:r>
              <a:rPr lang="en-US" sz="2400" dirty="0" err="1" smtClean="0">
                <a:latin typeface="Times New Roman"/>
                <a:cs typeface="Times New Roman"/>
              </a:rPr>
              <a:t>xét</a:t>
            </a:r>
            <a:r>
              <a:rPr lang="en-US" sz="2400" dirty="0" smtClean="0">
                <a:latin typeface="Times New Roman"/>
                <a:cs typeface="Times New Roman"/>
              </a:rPr>
              <a:t> </a:t>
            </a:r>
            <a:r>
              <a:rPr lang="en-US" sz="2400" dirty="0" err="1" smtClean="0">
                <a:latin typeface="Times New Roman"/>
                <a:cs typeface="Times New Roman"/>
              </a:rPr>
              <a:t>tốt</a:t>
            </a:r>
            <a:r>
              <a:rPr lang="en-US" sz="2400" dirty="0" smtClean="0">
                <a:latin typeface="Times New Roman"/>
                <a:cs typeface="Times New Roman"/>
              </a:rPr>
              <a:t> </a:t>
            </a:r>
            <a:r>
              <a:rPr lang="en-US" sz="2400" dirty="0" err="1" smtClean="0">
                <a:latin typeface="Times New Roman"/>
                <a:cs typeface="Times New Roman"/>
              </a:rPr>
              <a:t>nghiệp</a:t>
            </a:r>
            <a:r>
              <a:rPr lang="en-US" sz="2400" dirty="0" smtClean="0">
                <a:latin typeface="Times New Roman"/>
                <a:cs typeface="Times New Roman"/>
              </a:rPr>
              <a:t>)</a:t>
            </a:r>
          </a:p>
          <a:p>
            <a:pPr marL="0" indent="0">
              <a:buNone/>
            </a:pPr>
            <a:r>
              <a:rPr lang="en-US" sz="2400" dirty="0" smtClean="0">
                <a:latin typeface="Times New Roman"/>
                <a:cs typeface="Times New Roman"/>
              </a:rPr>
              <a:t>b) </a:t>
            </a:r>
            <a:r>
              <a:rPr lang="en-US" sz="2400" dirty="0" err="1" smtClean="0">
                <a:latin typeface="Times New Roman"/>
                <a:cs typeface="Times New Roman"/>
              </a:rPr>
              <a:t>Tỷ</a:t>
            </a:r>
            <a:r>
              <a:rPr lang="en-US" sz="2400" dirty="0" smtClean="0">
                <a:latin typeface="Times New Roman"/>
                <a:cs typeface="Times New Roman"/>
              </a:rPr>
              <a:t> </a:t>
            </a:r>
            <a:r>
              <a:rPr lang="en-US" sz="2400" dirty="0" err="1" smtClean="0">
                <a:latin typeface="Times New Roman"/>
                <a:cs typeface="Times New Roman"/>
              </a:rPr>
              <a:t>lệ</a:t>
            </a:r>
            <a:r>
              <a:rPr lang="en-US" sz="2400" dirty="0" smtClean="0">
                <a:latin typeface="Times New Roman"/>
                <a:cs typeface="Times New Roman"/>
              </a:rPr>
              <a:t> </a:t>
            </a:r>
            <a:r>
              <a:rPr lang="en-US" sz="2400" dirty="0" err="1" smtClean="0">
                <a:latin typeface="Times New Roman"/>
                <a:cs typeface="Times New Roman"/>
              </a:rPr>
              <a:t>sinh</a:t>
            </a:r>
            <a:r>
              <a:rPr lang="en-US" sz="2400" dirty="0" smtClean="0">
                <a:latin typeface="Times New Roman"/>
                <a:cs typeface="Times New Roman"/>
              </a:rPr>
              <a:t> </a:t>
            </a:r>
            <a:r>
              <a:rPr lang="en-US" sz="2400" dirty="0" err="1" smtClean="0">
                <a:latin typeface="Times New Roman"/>
                <a:cs typeface="Times New Roman"/>
              </a:rPr>
              <a:t>viên</a:t>
            </a:r>
            <a:r>
              <a:rPr lang="en-US" sz="2400" dirty="0" smtClean="0">
                <a:latin typeface="Times New Roman"/>
                <a:cs typeface="Times New Roman"/>
              </a:rPr>
              <a:t> </a:t>
            </a:r>
            <a:r>
              <a:rPr lang="en-US" sz="2400" dirty="0" err="1" smtClean="0">
                <a:latin typeface="Times New Roman"/>
                <a:cs typeface="Times New Roman"/>
              </a:rPr>
              <a:t>có</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smtClean="0">
                <a:latin typeface="Times New Roman"/>
                <a:cs typeface="Times New Roman"/>
              </a:rPr>
              <a:t>Toeic</a:t>
            </a:r>
            <a:r>
              <a:rPr lang="en-US" sz="2400" dirty="0" smtClean="0">
                <a:latin typeface="Times New Roman"/>
                <a:cs typeface="Times New Roman"/>
              </a:rPr>
              <a:t> </a:t>
            </a:r>
            <a:r>
              <a:rPr lang="en-US" sz="2400" dirty="0" err="1" smtClean="0">
                <a:latin typeface="Times New Roman"/>
                <a:cs typeface="Times New Roman"/>
              </a:rPr>
              <a:t>giữa</a:t>
            </a:r>
            <a:r>
              <a:rPr lang="en-US" sz="2400" dirty="0" smtClean="0">
                <a:latin typeface="Times New Roman"/>
                <a:cs typeface="Times New Roman"/>
              </a:rPr>
              <a:t> 400 </a:t>
            </a:r>
            <a:r>
              <a:rPr lang="en-US" sz="2400" dirty="0" err="1" smtClean="0">
                <a:latin typeface="Times New Roman"/>
                <a:cs typeface="Times New Roman"/>
              </a:rPr>
              <a:t>và</a:t>
            </a:r>
            <a:r>
              <a:rPr lang="en-US" sz="2400" dirty="0" smtClean="0">
                <a:latin typeface="Times New Roman"/>
                <a:cs typeface="Times New Roman"/>
              </a:rPr>
              <a:t> 450 </a:t>
            </a:r>
            <a:r>
              <a:rPr lang="en-US" sz="2400" dirty="0" err="1" smtClean="0">
                <a:latin typeface="Times New Roman"/>
                <a:cs typeface="Times New Roman"/>
              </a:rPr>
              <a:t>là</a:t>
            </a:r>
            <a:r>
              <a:rPr lang="en-US" sz="2400" dirty="0" smtClean="0">
                <a:latin typeface="Times New Roman"/>
                <a:cs typeface="Times New Roman"/>
              </a:rPr>
              <a:t> </a:t>
            </a:r>
            <a:r>
              <a:rPr lang="en-US" sz="2400" dirty="0" err="1" smtClean="0">
                <a:latin typeface="Times New Roman"/>
                <a:cs typeface="Times New Roman"/>
              </a:rPr>
              <a:t>bao</a:t>
            </a:r>
            <a:r>
              <a:rPr lang="en-US" sz="2400" dirty="0" smtClean="0">
                <a:latin typeface="Times New Roman"/>
                <a:cs typeface="Times New Roman"/>
              </a:rPr>
              <a:t> </a:t>
            </a:r>
            <a:r>
              <a:rPr lang="en-US" sz="2400" dirty="0" err="1" smtClean="0">
                <a:latin typeface="Times New Roman"/>
                <a:cs typeface="Times New Roman"/>
              </a:rPr>
              <a:t>nhiêu</a:t>
            </a:r>
            <a:r>
              <a:rPr lang="en-US" sz="2400" dirty="0" smtClean="0">
                <a:latin typeface="Times New Roman"/>
                <a:cs typeface="Times New Roman"/>
              </a:rPr>
              <a:t>?</a:t>
            </a:r>
          </a:p>
          <a:p>
            <a:pPr marL="0" indent="0">
              <a:buNone/>
            </a:pPr>
            <a:r>
              <a:rPr lang="en-US" sz="2400" dirty="0" smtClean="0">
                <a:latin typeface="Times New Roman"/>
                <a:cs typeface="Times New Roman"/>
              </a:rPr>
              <a:t>c) </a:t>
            </a:r>
            <a:r>
              <a:rPr lang="en-US" sz="2400" dirty="0" err="1" smtClean="0">
                <a:latin typeface="Times New Roman"/>
                <a:cs typeface="Times New Roman"/>
              </a:rPr>
              <a:t>Tỷ</a:t>
            </a:r>
            <a:r>
              <a:rPr lang="en-US" sz="2400" dirty="0" smtClean="0">
                <a:latin typeface="Times New Roman"/>
                <a:cs typeface="Times New Roman"/>
              </a:rPr>
              <a:t> </a:t>
            </a:r>
            <a:r>
              <a:rPr lang="en-US" sz="2400" dirty="0" err="1" smtClean="0">
                <a:latin typeface="Times New Roman"/>
                <a:cs typeface="Times New Roman"/>
              </a:rPr>
              <a:t>lệ</a:t>
            </a:r>
            <a:r>
              <a:rPr lang="en-US" sz="2400" dirty="0" smtClean="0">
                <a:latin typeface="Times New Roman"/>
                <a:cs typeface="Times New Roman"/>
              </a:rPr>
              <a:t> </a:t>
            </a:r>
            <a:r>
              <a:rPr lang="en-US" sz="2400" dirty="0" err="1" smtClean="0">
                <a:latin typeface="Times New Roman"/>
                <a:cs typeface="Times New Roman"/>
              </a:rPr>
              <a:t>sinh</a:t>
            </a:r>
            <a:r>
              <a:rPr lang="en-US" sz="2400" dirty="0" smtClean="0">
                <a:latin typeface="Times New Roman"/>
                <a:cs typeface="Times New Roman"/>
              </a:rPr>
              <a:t> </a:t>
            </a:r>
            <a:r>
              <a:rPr lang="en-US" sz="2400" dirty="0" err="1" smtClean="0">
                <a:latin typeface="Times New Roman"/>
                <a:cs typeface="Times New Roman"/>
              </a:rPr>
              <a:t>viên</a:t>
            </a:r>
            <a:r>
              <a:rPr lang="en-US" sz="2400" dirty="0" smtClean="0">
                <a:latin typeface="Times New Roman"/>
                <a:cs typeface="Times New Roman"/>
              </a:rPr>
              <a:t> </a:t>
            </a:r>
            <a:r>
              <a:rPr lang="en-US" sz="2400" dirty="0" err="1" smtClean="0">
                <a:latin typeface="Times New Roman"/>
                <a:cs typeface="Times New Roman"/>
              </a:rPr>
              <a:t>có</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smtClean="0">
                <a:latin typeface="Times New Roman"/>
                <a:cs typeface="Times New Roman"/>
              </a:rPr>
              <a:t>Toeic</a:t>
            </a:r>
            <a:r>
              <a:rPr lang="en-US" sz="2400" dirty="0" smtClean="0">
                <a:latin typeface="Times New Roman"/>
                <a:cs typeface="Times New Roman"/>
              </a:rPr>
              <a:t> &gt;</a:t>
            </a:r>
            <a:r>
              <a:rPr lang="en-US" sz="2400" dirty="0" smtClean="0">
                <a:latin typeface="Times New Roman"/>
                <a:cs typeface="Times New Roman"/>
              </a:rPr>
              <a:t>=500 </a:t>
            </a:r>
            <a:r>
              <a:rPr lang="en-US" sz="2400" dirty="0" err="1" smtClean="0">
                <a:latin typeface="Times New Roman"/>
                <a:cs typeface="Times New Roman"/>
              </a:rPr>
              <a:t>là</a:t>
            </a:r>
            <a:r>
              <a:rPr lang="en-US" sz="2400" dirty="0" smtClean="0">
                <a:latin typeface="Times New Roman"/>
                <a:cs typeface="Times New Roman"/>
              </a:rPr>
              <a:t> </a:t>
            </a:r>
            <a:r>
              <a:rPr lang="en-US" sz="2400" dirty="0" err="1" smtClean="0">
                <a:latin typeface="Times New Roman"/>
                <a:cs typeface="Times New Roman"/>
              </a:rPr>
              <a:t>bao</a:t>
            </a:r>
            <a:r>
              <a:rPr lang="en-US" sz="2400" dirty="0" smtClean="0">
                <a:latin typeface="Times New Roman"/>
                <a:cs typeface="Times New Roman"/>
              </a:rPr>
              <a:t> </a:t>
            </a:r>
            <a:r>
              <a:rPr lang="en-US" sz="2400" dirty="0" err="1" smtClean="0">
                <a:latin typeface="Times New Roman"/>
                <a:cs typeface="Times New Roman"/>
              </a:rPr>
              <a:t>nhiêu</a:t>
            </a:r>
            <a:r>
              <a:rPr lang="en-US" sz="2400" dirty="0" smtClean="0">
                <a:latin typeface="Times New Roman"/>
                <a:cs typeface="Times New Roman"/>
              </a:rPr>
              <a:t>?</a:t>
            </a:r>
          </a:p>
          <a:p>
            <a:pPr marL="0" indent="0">
              <a:buNone/>
            </a:pPr>
            <a:r>
              <a:rPr lang="en-US" sz="2400" dirty="0" smtClean="0">
                <a:latin typeface="Times New Roman"/>
                <a:cs typeface="Times New Roman"/>
              </a:rPr>
              <a:t>d) </a:t>
            </a:r>
            <a:r>
              <a:rPr lang="en-US" sz="2400" dirty="0" err="1" smtClean="0">
                <a:latin typeface="Times New Roman"/>
                <a:cs typeface="Times New Roman"/>
              </a:rPr>
              <a:t>Nhà</a:t>
            </a:r>
            <a:r>
              <a:rPr lang="en-US" sz="2400" dirty="0" smtClean="0">
                <a:latin typeface="Times New Roman"/>
                <a:cs typeface="Times New Roman"/>
              </a:rPr>
              <a:t> </a:t>
            </a:r>
            <a:r>
              <a:rPr lang="en-US" sz="2400" dirty="0" err="1" smtClean="0">
                <a:latin typeface="Times New Roman"/>
                <a:cs typeface="Times New Roman"/>
              </a:rPr>
              <a:t>trường</a:t>
            </a:r>
            <a:r>
              <a:rPr lang="en-US" sz="2400" dirty="0" smtClean="0">
                <a:latin typeface="Times New Roman"/>
                <a:cs typeface="Times New Roman"/>
              </a:rPr>
              <a:t> </a:t>
            </a:r>
            <a:r>
              <a:rPr lang="en-US" sz="2400" dirty="0" err="1" smtClean="0">
                <a:latin typeface="Times New Roman"/>
                <a:cs typeface="Times New Roman"/>
              </a:rPr>
              <a:t>đang</a:t>
            </a:r>
            <a:r>
              <a:rPr lang="en-US" sz="2400" dirty="0" smtClean="0">
                <a:latin typeface="Times New Roman"/>
                <a:cs typeface="Times New Roman"/>
              </a:rPr>
              <a:t> </a:t>
            </a:r>
            <a:r>
              <a:rPr lang="en-US" sz="2400" dirty="0" err="1" smtClean="0">
                <a:latin typeface="Times New Roman"/>
                <a:cs typeface="Times New Roman"/>
              </a:rPr>
              <a:t>xem</a:t>
            </a:r>
            <a:r>
              <a:rPr lang="en-US" sz="2400" dirty="0" smtClean="0">
                <a:latin typeface="Times New Roman"/>
                <a:cs typeface="Times New Roman"/>
              </a:rPr>
              <a:t> </a:t>
            </a:r>
            <a:r>
              <a:rPr lang="en-US" sz="2400" dirty="0" err="1" smtClean="0">
                <a:latin typeface="Times New Roman"/>
                <a:cs typeface="Times New Roman"/>
              </a:rPr>
              <a:t>xét</a:t>
            </a:r>
            <a:r>
              <a:rPr lang="en-US" sz="2400" dirty="0" smtClean="0">
                <a:latin typeface="Times New Roman"/>
                <a:cs typeface="Times New Roman"/>
              </a:rPr>
              <a:t> </a:t>
            </a:r>
            <a:r>
              <a:rPr lang="en-US" sz="2400" dirty="0" err="1" smtClean="0">
                <a:latin typeface="Times New Roman"/>
                <a:cs typeface="Times New Roman"/>
              </a:rPr>
              <a:t>lại</a:t>
            </a:r>
            <a:r>
              <a:rPr lang="en-US" sz="2400" dirty="0" smtClean="0">
                <a:latin typeface="Times New Roman"/>
                <a:cs typeface="Times New Roman"/>
              </a:rPr>
              <a:t> </a:t>
            </a:r>
            <a:r>
              <a:rPr lang="en-US" sz="2400" dirty="0" err="1" smtClean="0">
                <a:latin typeface="Times New Roman"/>
                <a:cs typeface="Times New Roman"/>
              </a:rPr>
              <a:t>điều</a:t>
            </a:r>
            <a:r>
              <a:rPr lang="en-US" sz="2400" dirty="0" smtClean="0">
                <a:latin typeface="Times New Roman"/>
                <a:cs typeface="Times New Roman"/>
              </a:rPr>
              <a:t> </a:t>
            </a:r>
            <a:r>
              <a:rPr lang="en-US" sz="2400" dirty="0" err="1" smtClean="0">
                <a:latin typeface="Times New Roman"/>
                <a:cs typeface="Times New Roman"/>
              </a:rPr>
              <a:t>kiện</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smtClean="0">
                <a:latin typeface="Times New Roman"/>
                <a:cs typeface="Times New Roman"/>
              </a:rPr>
              <a:t>Toeic</a:t>
            </a:r>
            <a:r>
              <a:rPr lang="en-US" sz="2400" dirty="0" smtClean="0">
                <a:latin typeface="Times New Roman"/>
                <a:cs typeface="Times New Roman"/>
              </a:rPr>
              <a:t> </a:t>
            </a:r>
            <a:r>
              <a:rPr lang="en-US" sz="2400" dirty="0" err="1" smtClean="0">
                <a:latin typeface="Times New Roman"/>
                <a:cs typeface="Times New Roman"/>
              </a:rPr>
              <a:t>để</a:t>
            </a:r>
            <a:r>
              <a:rPr lang="en-US" sz="2400" dirty="0" smtClean="0">
                <a:latin typeface="Times New Roman"/>
                <a:cs typeface="Times New Roman"/>
              </a:rPr>
              <a:t> </a:t>
            </a:r>
            <a:r>
              <a:rPr lang="en-US" sz="2400" dirty="0" err="1" smtClean="0">
                <a:latin typeface="Times New Roman"/>
                <a:cs typeface="Times New Roman"/>
              </a:rPr>
              <a:t>có</a:t>
            </a:r>
            <a:r>
              <a:rPr lang="en-US" sz="2400" dirty="0" smtClean="0">
                <a:latin typeface="Times New Roman"/>
                <a:cs typeface="Times New Roman"/>
              </a:rPr>
              <a:t> 75% </a:t>
            </a:r>
            <a:r>
              <a:rPr lang="en-US" sz="2400" dirty="0" err="1" smtClean="0">
                <a:latin typeface="Times New Roman"/>
                <a:cs typeface="Times New Roman"/>
              </a:rPr>
              <a:t>sinh</a:t>
            </a:r>
            <a:r>
              <a:rPr lang="en-US" sz="2400" dirty="0" smtClean="0">
                <a:latin typeface="Times New Roman"/>
                <a:cs typeface="Times New Roman"/>
              </a:rPr>
              <a:t> </a:t>
            </a:r>
            <a:r>
              <a:rPr lang="en-US" sz="2400" dirty="0" err="1" smtClean="0">
                <a:latin typeface="Times New Roman"/>
                <a:cs typeface="Times New Roman"/>
              </a:rPr>
              <a:t>viên</a:t>
            </a:r>
            <a:r>
              <a:rPr lang="en-US" sz="2400" dirty="0" smtClean="0">
                <a:latin typeface="Times New Roman"/>
                <a:cs typeface="Times New Roman"/>
              </a:rPr>
              <a:t> </a:t>
            </a:r>
            <a:r>
              <a:rPr lang="en-US" sz="2400" dirty="0" err="1" smtClean="0">
                <a:latin typeface="Times New Roman"/>
                <a:cs typeface="Times New Roman"/>
              </a:rPr>
              <a:t>được</a:t>
            </a:r>
            <a:r>
              <a:rPr lang="en-US" sz="2400" dirty="0" smtClean="0">
                <a:latin typeface="Times New Roman"/>
                <a:cs typeface="Times New Roman"/>
              </a:rPr>
              <a:t> </a:t>
            </a:r>
            <a:r>
              <a:rPr lang="en-US" sz="2400" dirty="0" err="1" smtClean="0">
                <a:latin typeface="Times New Roman"/>
                <a:cs typeface="Times New Roman"/>
              </a:rPr>
              <a:t>xét</a:t>
            </a:r>
            <a:r>
              <a:rPr lang="en-US" sz="2400" dirty="0" smtClean="0">
                <a:latin typeface="Times New Roman"/>
                <a:cs typeface="Times New Roman"/>
              </a:rPr>
              <a:t> </a:t>
            </a:r>
            <a:r>
              <a:rPr lang="en-US" sz="2400" dirty="0" err="1" smtClean="0">
                <a:latin typeface="Times New Roman"/>
                <a:cs typeface="Times New Roman"/>
              </a:rPr>
              <a:t>tốt</a:t>
            </a:r>
            <a:r>
              <a:rPr lang="en-US" sz="2400" dirty="0" smtClean="0">
                <a:latin typeface="Times New Roman"/>
                <a:cs typeface="Times New Roman"/>
              </a:rPr>
              <a:t> </a:t>
            </a:r>
            <a:r>
              <a:rPr lang="en-US" sz="2400" dirty="0" err="1" smtClean="0">
                <a:latin typeface="Times New Roman"/>
                <a:cs typeface="Times New Roman"/>
              </a:rPr>
              <a:t>nghiệp</a:t>
            </a:r>
            <a:r>
              <a:rPr lang="en-US" sz="2400" dirty="0" smtClean="0">
                <a:latin typeface="Times New Roman"/>
                <a:cs typeface="Times New Roman"/>
              </a:rPr>
              <a:t>. </a:t>
            </a:r>
            <a:r>
              <a:rPr lang="en-US" sz="2400" dirty="0" err="1" smtClean="0">
                <a:latin typeface="Times New Roman"/>
                <a:cs typeface="Times New Roman"/>
              </a:rPr>
              <a:t>Hỏi</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smtClean="0">
                <a:latin typeface="Times New Roman"/>
                <a:cs typeface="Times New Roman"/>
              </a:rPr>
              <a:t>Toeic</a:t>
            </a:r>
            <a:r>
              <a:rPr lang="en-US" sz="2400" dirty="0" smtClean="0">
                <a:latin typeface="Times New Roman"/>
                <a:cs typeface="Times New Roman"/>
              </a:rPr>
              <a:t> </a:t>
            </a:r>
            <a:r>
              <a:rPr lang="en-US" sz="2400" dirty="0" err="1" smtClean="0">
                <a:latin typeface="Times New Roman"/>
                <a:cs typeface="Times New Roman"/>
              </a:rPr>
              <a:t>tối</a:t>
            </a:r>
            <a:r>
              <a:rPr lang="en-US" sz="2400" dirty="0" smtClean="0">
                <a:latin typeface="Times New Roman"/>
                <a:cs typeface="Times New Roman"/>
              </a:rPr>
              <a:t> </a:t>
            </a:r>
            <a:r>
              <a:rPr lang="en-US" sz="2400" dirty="0" err="1" smtClean="0">
                <a:latin typeface="Times New Roman"/>
                <a:cs typeface="Times New Roman"/>
              </a:rPr>
              <a:t>thiểu</a:t>
            </a:r>
            <a:r>
              <a:rPr lang="en-US" sz="2400" dirty="0" smtClean="0">
                <a:latin typeface="Times New Roman"/>
                <a:cs typeface="Times New Roman"/>
              </a:rPr>
              <a:t> </a:t>
            </a:r>
            <a:r>
              <a:rPr lang="en-US" sz="2400" dirty="0" err="1" smtClean="0">
                <a:latin typeface="Times New Roman"/>
                <a:cs typeface="Times New Roman"/>
              </a:rPr>
              <a:t>thỏa</a:t>
            </a:r>
            <a:r>
              <a:rPr lang="en-US" sz="2400" dirty="0" smtClean="0">
                <a:latin typeface="Times New Roman"/>
                <a:cs typeface="Times New Roman"/>
              </a:rPr>
              <a:t> </a:t>
            </a:r>
            <a:r>
              <a:rPr lang="en-US" sz="2400" dirty="0" err="1" smtClean="0">
                <a:latin typeface="Times New Roman"/>
                <a:cs typeface="Times New Roman"/>
              </a:rPr>
              <a:t>mãn</a:t>
            </a:r>
            <a:r>
              <a:rPr lang="en-US" sz="2400" dirty="0" smtClean="0">
                <a:latin typeface="Times New Roman"/>
                <a:cs typeface="Times New Roman"/>
              </a:rPr>
              <a:t> </a:t>
            </a:r>
            <a:r>
              <a:rPr lang="en-US" sz="2400" dirty="0" err="1" smtClean="0">
                <a:latin typeface="Times New Roman"/>
                <a:cs typeface="Times New Roman"/>
              </a:rPr>
              <a:t>điều</a:t>
            </a:r>
            <a:r>
              <a:rPr lang="en-US" sz="2400" dirty="0" smtClean="0">
                <a:latin typeface="Times New Roman"/>
                <a:cs typeface="Times New Roman"/>
              </a:rPr>
              <a:t> </a:t>
            </a:r>
            <a:r>
              <a:rPr lang="en-US" sz="2400" dirty="0" err="1" smtClean="0">
                <a:latin typeface="Times New Roman"/>
                <a:cs typeface="Times New Roman"/>
              </a:rPr>
              <a:t>kiện</a:t>
            </a:r>
            <a:r>
              <a:rPr lang="en-US" sz="2400" dirty="0" smtClean="0">
                <a:latin typeface="Times New Roman"/>
                <a:cs typeface="Times New Roman"/>
              </a:rPr>
              <a:t> </a:t>
            </a:r>
            <a:r>
              <a:rPr lang="en-US" sz="2400" dirty="0" err="1" smtClean="0">
                <a:latin typeface="Times New Roman"/>
                <a:cs typeface="Times New Roman"/>
              </a:rPr>
              <a:t>này</a:t>
            </a:r>
            <a:r>
              <a:rPr lang="en-US" sz="2400" dirty="0" smtClean="0">
                <a:latin typeface="Times New Roman"/>
                <a:cs typeface="Times New Roman"/>
              </a:rPr>
              <a:t> </a:t>
            </a:r>
            <a:r>
              <a:rPr lang="en-US" sz="2400" dirty="0" err="1" smtClean="0">
                <a:latin typeface="Times New Roman"/>
                <a:cs typeface="Times New Roman"/>
              </a:rPr>
              <a:t>là</a:t>
            </a:r>
            <a:r>
              <a:rPr lang="en-US" sz="2400" dirty="0" smtClean="0">
                <a:latin typeface="Times New Roman"/>
                <a:cs typeface="Times New Roman"/>
              </a:rPr>
              <a:t> </a:t>
            </a:r>
            <a:r>
              <a:rPr lang="en-US" sz="2400" dirty="0" err="1" smtClean="0">
                <a:latin typeface="Times New Roman"/>
                <a:cs typeface="Times New Roman"/>
              </a:rPr>
              <a:t>bao</a:t>
            </a:r>
            <a:r>
              <a:rPr lang="en-US" sz="2400" dirty="0" smtClean="0">
                <a:latin typeface="Times New Roman"/>
                <a:cs typeface="Times New Roman"/>
              </a:rPr>
              <a:t> </a:t>
            </a:r>
            <a:r>
              <a:rPr lang="en-US" sz="2400" dirty="0" err="1" smtClean="0">
                <a:latin typeface="Times New Roman"/>
                <a:cs typeface="Times New Roman"/>
              </a:rPr>
              <a:t>nhiêu</a:t>
            </a:r>
            <a:r>
              <a:rPr lang="en-US" sz="2400" dirty="0" smtClean="0">
                <a:latin typeface="Times New Roman"/>
                <a:cs typeface="Times New Roman"/>
              </a:rPr>
              <a:t>? (</a:t>
            </a:r>
            <a:r>
              <a:rPr lang="en-US" sz="2400" dirty="0" err="1" smtClean="0">
                <a:latin typeface="Times New Roman"/>
                <a:cs typeface="Times New Roman"/>
              </a:rPr>
              <a:t>lấy</a:t>
            </a:r>
            <a:r>
              <a:rPr lang="en-US" sz="2400" dirty="0" smtClean="0">
                <a:latin typeface="Times New Roman"/>
                <a:cs typeface="Times New Roman"/>
              </a:rPr>
              <a:t> </a:t>
            </a:r>
            <a:r>
              <a:rPr lang="en-US" sz="2400" dirty="0" err="1" smtClean="0">
                <a:latin typeface="Times New Roman"/>
                <a:cs typeface="Times New Roman"/>
              </a:rPr>
              <a:t>tròn</a:t>
            </a:r>
            <a:r>
              <a:rPr lang="en-US" sz="2400" dirty="0" smtClean="0">
                <a:latin typeface="Times New Roman"/>
                <a:cs typeface="Times New Roman"/>
              </a:rPr>
              <a:t> </a:t>
            </a:r>
            <a:r>
              <a:rPr lang="en-US" sz="2400" dirty="0" err="1" smtClean="0">
                <a:latin typeface="Times New Roman"/>
                <a:cs typeface="Times New Roman"/>
              </a:rPr>
              <a:t>số</a:t>
            </a:r>
            <a:r>
              <a:rPr lang="en-US" sz="2400" dirty="0" smtClean="0">
                <a:latin typeface="Times New Roman"/>
                <a:cs typeface="Times New Roman"/>
              </a:rPr>
              <a:t>)</a:t>
            </a:r>
          </a:p>
          <a:p>
            <a:pPr marL="0" indent="0">
              <a:buNone/>
            </a:pPr>
            <a:r>
              <a:rPr lang="en-US" sz="2400" dirty="0" smtClean="0">
                <a:latin typeface="Times New Roman"/>
                <a:cs typeface="Times New Roman"/>
              </a:rPr>
              <a:t>e) </a:t>
            </a:r>
            <a:r>
              <a:rPr lang="en-US" sz="2400" dirty="0" err="1" smtClean="0">
                <a:latin typeface="Times New Roman"/>
                <a:cs typeface="Times New Roman"/>
              </a:rPr>
              <a:t>Với</a:t>
            </a:r>
            <a:r>
              <a:rPr lang="en-US" sz="2400" dirty="0" smtClean="0">
                <a:latin typeface="Times New Roman"/>
                <a:cs typeface="Times New Roman"/>
              </a:rPr>
              <a:t> </a:t>
            </a:r>
            <a:r>
              <a:rPr lang="en-US" sz="2400" dirty="0" err="1" smtClean="0">
                <a:latin typeface="Times New Roman"/>
                <a:cs typeface="Times New Roman"/>
              </a:rPr>
              <a:t>điểm</a:t>
            </a:r>
            <a:r>
              <a:rPr lang="en-US" sz="2400" dirty="0" smtClean="0">
                <a:latin typeface="Times New Roman"/>
                <a:cs typeface="Times New Roman"/>
              </a:rPr>
              <a:t> </a:t>
            </a:r>
            <a:r>
              <a:rPr lang="en-US" sz="2400" dirty="0" err="1" smtClean="0">
                <a:latin typeface="Times New Roman"/>
                <a:cs typeface="Times New Roman"/>
              </a:rPr>
              <a:t>Toeic</a:t>
            </a:r>
            <a:r>
              <a:rPr lang="en-US" sz="2400" dirty="0" smtClean="0">
                <a:latin typeface="Times New Roman"/>
                <a:cs typeface="Times New Roman"/>
              </a:rPr>
              <a:t> </a:t>
            </a:r>
            <a:r>
              <a:rPr lang="en-US" sz="2400" dirty="0" err="1" smtClean="0">
                <a:latin typeface="Times New Roman"/>
                <a:cs typeface="Times New Roman"/>
              </a:rPr>
              <a:t>của</a:t>
            </a:r>
            <a:r>
              <a:rPr lang="en-US" sz="2400" dirty="0" smtClean="0">
                <a:latin typeface="Times New Roman"/>
                <a:cs typeface="Times New Roman"/>
              </a:rPr>
              <a:t> </a:t>
            </a:r>
            <a:r>
              <a:rPr lang="en-US" sz="2400" dirty="0" err="1" smtClean="0">
                <a:latin typeface="Times New Roman"/>
                <a:cs typeface="Times New Roman"/>
              </a:rPr>
              <a:t>anh</a:t>
            </a:r>
            <a:r>
              <a:rPr lang="en-US" sz="2400" dirty="0" smtClean="0">
                <a:latin typeface="Times New Roman"/>
                <a:cs typeface="Times New Roman"/>
              </a:rPr>
              <a:t> </a:t>
            </a:r>
            <a:r>
              <a:rPr lang="en-US" sz="2400" dirty="0" err="1" smtClean="0">
                <a:latin typeface="Times New Roman"/>
                <a:cs typeface="Times New Roman"/>
              </a:rPr>
              <a:t>chị</a:t>
            </a:r>
            <a:r>
              <a:rPr lang="en-US" sz="2400" dirty="0" smtClean="0">
                <a:latin typeface="Times New Roman"/>
                <a:cs typeface="Times New Roman"/>
              </a:rPr>
              <a:t> </a:t>
            </a:r>
            <a:r>
              <a:rPr lang="en-US" sz="2400" dirty="0" err="1" smtClean="0">
                <a:latin typeface="Times New Roman"/>
                <a:cs typeface="Times New Roman"/>
              </a:rPr>
              <a:t>đang</a:t>
            </a:r>
            <a:r>
              <a:rPr lang="en-US" sz="2400" dirty="0" smtClean="0">
                <a:latin typeface="Times New Roman"/>
                <a:cs typeface="Times New Roman"/>
              </a:rPr>
              <a:t> </a:t>
            </a:r>
            <a:r>
              <a:rPr lang="en-US" sz="2400" dirty="0" err="1" smtClean="0">
                <a:latin typeface="Times New Roman"/>
                <a:cs typeface="Times New Roman"/>
              </a:rPr>
              <a:t>có</a:t>
            </a:r>
            <a:r>
              <a:rPr lang="en-US" sz="2400" dirty="0" smtClean="0">
                <a:latin typeface="Times New Roman"/>
                <a:cs typeface="Times New Roman"/>
              </a:rPr>
              <a:t> </a:t>
            </a:r>
            <a:r>
              <a:rPr lang="en-US" sz="2400" dirty="0" err="1" smtClean="0">
                <a:latin typeface="Times New Roman"/>
                <a:cs typeface="Times New Roman"/>
              </a:rPr>
              <a:t>là</a:t>
            </a:r>
            <a:r>
              <a:rPr lang="en-US" sz="2400" dirty="0" smtClean="0">
                <a:latin typeface="Times New Roman"/>
                <a:cs typeface="Times New Roman"/>
              </a:rPr>
              <a:t> </a:t>
            </a:r>
            <a:r>
              <a:rPr lang="en-US" sz="2400" dirty="0" err="1" smtClean="0">
                <a:latin typeface="Times New Roman"/>
                <a:cs typeface="Times New Roman"/>
              </a:rPr>
              <a:t>bao</a:t>
            </a:r>
            <a:r>
              <a:rPr lang="en-US" sz="2400" dirty="0" smtClean="0">
                <a:latin typeface="Times New Roman"/>
                <a:cs typeface="Times New Roman"/>
              </a:rPr>
              <a:t> </a:t>
            </a:r>
            <a:r>
              <a:rPr lang="en-US" sz="2400" dirty="0" err="1" smtClean="0">
                <a:latin typeface="Times New Roman"/>
                <a:cs typeface="Times New Roman"/>
              </a:rPr>
              <a:t>nhiêu</a:t>
            </a:r>
            <a:r>
              <a:rPr lang="en-US" sz="2400" dirty="0" smtClean="0">
                <a:latin typeface="Times New Roman"/>
                <a:cs typeface="Times New Roman"/>
              </a:rPr>
              <a:t>? </a:t>
            </a:r>
            <a:r>
              <a:rPr lang="en-US" sz="2400" dirty="0" err="1" smtClean="0">
                <a:latin typeface="Times New Roman"/>
                <a:cs typeface="Times New Roman"/>
              </a:rPr>
              <a:t>Nếu</a:t>
            </a:r>
            <a:r>
              <a:rPr lang="en-US" sz="2400" dirty="0" smtClean="0">
                <a:latin typeface="Times New Roman"/>
                <a:cs typeface="Times New Roman"/>
              </a:rPr>
              <a:t> </a:t>
            </a:r>
            <a:r>
              <a:rPr lang="en-US" sz="2400" dirty="0" err="1" smtClean="0">
                <a:latin typeface="Times New Roman"/>
                <a:cs typeface="Times New Roman"/>
              </a:rPr>
              <a:t>bấy</a:t>
            </a:r>
            <a:r>
              <a:rPr lang="en-US" sz="2400" dirty="0" smtClean="0">
                <a:latin typeface="Times New Roman"/>
                <a:cs typeface="Times New Roman"/>
              </a:rPr>
              <a:t> </a:t>
            </a:r>
            <a:r>
              <a:rPr lang="en-US" sz="2400" dirty="0" err="1" smtClean="0">
                <a:latin typeface="Times New Roman"/>
                <a:cs typeface="Times New Roman"/>
              </a:rPr>
              <a:t>giờ</a:t>
            </a:r>
            <a:r>
              <a:rPr lang="en-US" sz="2400" dirty="0" smtClean="0">
                <a:latin typeface="Times New Roman"/>
                <a:cs typeface="Times New Roman"/>
              </a:rPr>
              <a:t> </a:t>
            </a:r>
            <a:r>
              <a:rPr lang="en-US" sz="2400" dirty="0" err="1" smtClean="0">
                <a:latin typeface="Times New Roman"/>
                <a:cs typeface="Times New Roman"/>
              </a:rPr>
              <a:t>xét</a:t>
            </a:r>
            <a:r>
              <a:rPr lang="en-US" sz="2400" dirty="0" smtClean="0">
                <a:latin typeface="Times New Roman"/>
                <a:cs typeface="Times New Roman"/>
              </a:rPr>
              <a:t> </a:t>
            </a:r>
            <a:r>
              <a:rPr lang="en-US" sz="2400" dirty="0" err="1" smtClean="0">
                <a:latin typeface="Times New Roman"/>
                <a:cs typeface="Times New Roman"/>
              </a:rPr>
              <a:t>tốt</a:t>
            </a:r>
            <a:r>
              <a:rPr lang="en-US" sz="2400" dirty="0" smtClean="0">
                <a:latin typeface="Times New Roman"/>
                <a:cs typeface="Times New Roman"/>
              </a:rPr>
              <a:t> </a:t>
            </a:r>
            <a:r>
              <a:rPr lang="en-US" sz="2400" dirty="0" err="1" smtClean="0">
                <a:latin typeface="Times New Roman"/>
                <a:cs typeface="Times New Roman"/>
              </a:rPr>
              <a:t>nghiệp</a:t>
            </a:r>
            <a:r>
              <a:rPr lang="en-US" sz="2400" dirty="0" smtClean="0">
                <a:latin typeface="Times New Roman"/>
                <a:cs typeface="Times New Roman"/>
              </a:rPr>
              <a:t> </a:t>
            </a:r>
            <a:r>
              <a:rPr lang="en-US" sz="2400" dirty="0" err="1" smtClean="0">
                <a:latin typeface="Times New Roman"/>
                <a:cs typeface="Times New Roman"/>
              </a:rPr>
              <a:t>thì</a:t>
            </a:r>
            <a:r>
              <a:rPr lang="en-US" sz="2400" dirty="0" smtClean="0">
                <a:latin typeface="Times New Roman"/>
                <a:cs typeface="Times New Roman"/>
              </a:rPr>
              <a:t> </a:t>
            </a:r>
            <a:r>
              <a:rPr lang="en-US" sz="2400" dirty="0" err="1" smtClean="0">
                <a:latin typeface="Times New Roman"/>
                <a:cs typeface="Times New Roman"/>
              </a:rPr>
              <a:t>xác</a:t>
            </a:r>
            <a:r>
              <a:rPr lang="en-US" sz="2400" dirty="0" smtClean="0">
                <a:latin typeface="Times New Roman"/>
                <a:cs typeface="Times New Roman"/>
              </a:rPr>
              <a:t> </a:t>
            </a:r>
            <a:r>
              <a:rPr lang="en-US" sz="2400" dirty="0" err="1" smtClean="0">
                <a:latin typeface="Times New Roman"/>
                <a:cs typeface="Times New Roman"/>
              </a:rPr>
              <a:t>suất</a:t>
            </a:r>
            <a:r>
              <a:rPr lang="en-US" sz="2400" dirty="0" smtClean="0">
                <a:latin typeface="Times New Roman"/>
                <a:cs typeface="Times New Roman"/>
              </a:rPr>
              <a:t> </a:t>
            </a:r>
            <a:r>
              <a:rPr lang="en-US" sz="2400" dirty="0" err="1" smtClean="0">
                <a:latin typeface="Times New Roman"/>
                <a:cs typeface="Times New Roman"/>
              </a:rPr>
              <a:t>được</a:t>
            </a:r>
            <a:r>
              <a:rPr lang="en-US" sz="2400" dirty="0" smtClean="0">
                <a:latin typeface="Times New Roman"/>
                <a:cs typeface="Times New Roman"/>
              </a:rPr>
              <a:t> </a:t>
            </a:r>
            <a:r>
              <a:rPr lang="en-US" sz="2400" dirty="0" err="1" smtClean="0">
                <a:latin typeface="Times New Roman"/>
                <a:cs typeface="Times New Roman"/>
              </a:rPr>
              <a:t>xét</a:t>
            </a:r>
            <a:r>
              <a:rPr lang="en-US" sz="2400" dirty="0" smtClean="0">
                <a:latin typeface="Times New Roman"/>
                <a:cs typeface="Times New Roman"/>
              </a:rPr>
              <a:t> </a:t>
            </a:r>
            <a:r>
              <a:rPr lang="en-US" sz="2400" dirty="0" err="1" smtClean="0">
                <a:latin typeface="Times New Roman"/>
                <a:cs typeface="Times New Roman"/>
              </a:rPr>
              <a:t>là</a:t>
            </a:r>
            <a:r>
              <a:rPr lang="en-US" sz="2400" dirty="0" smtClean="0">
                <a:latin typeface="Times New Roman"/>
                <a:cs typeface="Times New Roman"/>
              </a:rPr>
              <a:t> </a:t>
            </a:r>
            <a:r>
              <a:rPr lang="en-US" sz="2400" dirty="0" err="1" smtClean="0">
                <a:latin typeface="Times New Roman"/>
                <a:cs typeface="Times New Roman"/>
              </a:rPr>
              <a:t>bao</a:t>
            </a:r>
            <a:r>
              <a:rPr lang="en-US" sz="2400" dirty="0" smtClean="0">
                <a:latin typeface="Times New Roman"/>
                <a:cs typeface="Times New Roman"/>
              </a:rPr>
              <a:t> </a:t>
            </a:r>
            <a:r>
              <a:rPr lang="en-US" sz="2400" dirty="0" err="1" smtClean="0">
                <a:latin typeface="Times New Roman"/>
                <a:cs typeface="Times New Roman"/>
              </a:rPr>
              <a:t>nhiêu</a:t>
            </a:r>
            <a:r>
              <a:rPr lang="en-US" sz="2400" dirty="0" smtClean="0">
                <a:latin typeface="Times New Roman"/>
                <a:cs typeface="Times New Roman"/>
              </a:rPr>
              <a:t>?</a:t>
            </a:r>
          </a:p>
          <a:p>
            <a:endParaRPr lang="en-US" dirty="0"/>
          </a:p>
        </p:txBody>
      </p:sp>
      <p:sp>
        <p:nvSpPr>
          <p:cNvPr id="4" name="Slide Number Placeholder 3"/>
          <p:cNvSpPr>
            <a:spLocks noGrp="1"/>
          </p:cNvSpPr>
          <p:nvPr>
            <p:ph type="sldNum" sz="quarter" idx="12"/>
          </p:nvPr>
        </p:nvSpPr>
        <p:spPr/>
        <p:txBody>
          <a:bodyPr/>
          <a:lstStyle/>
          <a:p>
            <a:fld id="{5D28FFE6-A2F1-4243-9DB1-DFB06715F2C6}" type="slidenum">
              <a:rPr lang="en-US" smtClean="0"/>
              <a:pPr/>
              <a:t>29</a:t>
            </a:fld>
            <a:endParaRPr lang="en-US"/>
          </a:p>
        </p:txBody>
      </p:sp>
      <p:sp>
        <p:nvSpPr>
          <p:cNvPr id="5" name="Footer Placeholder 4"/>
          <p:cNvSpPr>
            <a:spLocks noGrp="1"/>
          </p:cNvSpPr>
          <p:nvPr>
            <p:ph type="ftr" sz="quarter" idx="11"/>
          </p:nvPr>
        </p:nvSpPr>
        <p:spPr/>
        <p:txBody>
          <a:bodyPr/>
          <a:lstStyle/>
          <a:p>
            <a:r>
              <a:rPr lang="en-US" smtClean="0"/>
              <a:t>Tổng hợp &amp; Trực quan hóa dữ liệu</a:t>
            </a:r>
            <a:endParaRPr lang="en-US"/>
          </a:p>
        </p:txBody>
      </p:sp>
    </p:spTree>
    <p:extLst>
      <p:ext uri="{BB962C8B-B14F-4D97-AF65-F5344CB8AC3E}">
        <p14:creationId xmlns:p14="http://schemas.microsoft.com/office/powerpoint/2010/main" val="356026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liên</a:t>
            </a:r>
            <a:r>
              <a:rPr lang="en-US" altLang="en-US" dirty="0" smtClean="0"/>
              <a:t> </a:t>
            </a:r>
            <a:r>
              <a:rPr lang="en-US" altLang="en-US" dirty="0" err="1" smtClean="0"/>
              <a:t>tục</a:t>
            </a:r>
            <a:endParaRPr lang="en-US" altLang="en-US" dirty="0" smtClean="0"/>
          </a:p>
        </p:txBody>
      </p:sp>
      <p:sp>
        <p:nvSpPr>
          <p:cNvPr id="1029" name="Content Placeholder 3"/>
          <p:cNvSpPr>
            <a:spLocks noGrp="1"/>
          </p:cNvSpPr>
          <p:nvPr>
            <p:ph idx="1"/>
          </p:nvPr>
        </p:nvSpPr>
        <p:spPr>
          <a:xfrm>
            <a:off x="0" y="1371600"/>
            <a:ext cx="9144000" cy="5181600"/>
          </a:xfrm>
        </p:spPr>
        <p:txBody>
          <a:bodyPr/>
          <a:lstStyle/>
          <a:p>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đặc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trưng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bởi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hàm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mật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(pdf) </a:t>
            </a:r>
            <a:r>
              <a:rPr lang="en-US" altLang="en-US" b="0" i="1" dirty="0" smtClean="0">
                <a:latin typeface="Arial" panose="020B0604020202020204" pitchFamily="34" charset="0"/>
                <a:cs typeface="Arial" panose="020B0604020202020204" pitchFamily="34" charset="0"/>
              </a:rPr>
              <a:t>f(x)</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thoả</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với</a:t>
            </a:r>
            <a:r>
              <a:rPr lang="en-US" altLang="en-US" b="0" dirty="0" smtClean="0">
                <a:latin typeface="Arial" panose="020B0604020202020204" pitchFamily="34" charset="0"/>
                <a:cs typeface="Arial" panose="020B0604020202020204" pitchFamily="34" charset="0"/>
              </a:rPr>
              <a:t> a </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 b </a:t>
            </a:r>
            <a:r>
              <a:rPr lang="en-US" altLang="en-US" b="0" dirty="0" err="1" smtClean="0">
                <a:latin typeface="Arial" panose="020B0604020202020204" pitchFamily="34" charset="0"/>
                <a:cs typeface="Arial" panose="020B0604020202020204" pitchFamily="34" charset="0"/>
              </a:rPr>
              <a:t>bất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kỳ</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pPr marL="0" indent="0">
              <a:buNone/>
            </a:pPr>
            <a:endParaRPr lang="en-US" altLang="en-US" b="0" dirty="0" smtClean="0">
              <a:latin typeface="Arial" panose="020B0604020202020204" pitchFamily="34" charset="0"/>
              <a:cs typeface="Arial" panose="020B0604020202020204" pitchFamily="34" charset="0"/>
            </a:endParaRPr>
          </a:p>
          <a:p>
            <a:r>
              <a:rPr lang="en-US" altLang="en-US" b="0" dirty="0" err="1" smtClean="0">
                <a:latin typeface="Arial" panose="020B0604020202020204" pitchFamily="34" charset="0"/>
                <a:cs typeface="Arial" panose="020B0604020202020204" pitchFamily="34" charset="0"/>
              </a:rPr>
              <a:t>Để</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tìm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của</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một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biến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ngẫu</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liên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tục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thường</a:t>
            </a:r>
            <a:r>
              <a:rPr lang="en-US" altLang="en-US" b="0" dirty="0" smtClean="0">
                <a:latin typeface="Arial" panose="020B0604020202020204" pitchFamily="34" charset="0"/>
                <a:cs typeface="Arial" panose="020B0604020202020204" pitchFamily="34" charset="0"/>
              </a:rPr>
              <a:t> ta </a:t>
            </a:r>
            <a:r>
              <a:rPr lang="en-US" altLang="en-US" b="0" dirty="0" err="1" smtClean="0">
                <a:latin typeface="Arial" panose="020B0604020202020204" pitchFamily="34" charset="0"/>
                <a:cs typeface="Arial" panose="020B0604020202020204" pitchFamily="34" charset="0"/>
              </a:rPr>
              <a:t>tính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diện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tích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phần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dưới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đường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cong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nằm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giữa</a:t>
            </a:r>
            <a:r>
              <a:rPr lang="en-US" altLang="en-US" b="0" dirty="0" smtClean="0">
                <a:latin typeface="Arial" panose="020B0604020202020204" pitchFamily="34" charset="0"/>
                <a:cs typeface="Arial" panose="020B0604020202020204" pitchFamily="34" charset="0"/>
              </a:rPr>
              <a:t> 2 </a:t>
            </a:r>
            <a:r>
              <a:rPr lang="en-US" altLang="en-US" b="0" dirty="0" err="1" smtClean="0">
                <a:latin typeface="Arial" panose="020B0604020202020204" pitchFamily="34" charset="0"/>
                <a:cs typeface="Arial" panose="020B0604020202020204" pitchFamily="34" charset="0"/>
              </a:rPr>
              <a:t>điểm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cần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endParaRPr lang="en-US" altLang="en-US" b="0" dirty="0" smtClean="0">
              <a:latin typeface="Arial" panose="020B0604020202020204" pitchFamily="34" charset="0"/>
              <a:cs typeface="Arial" panose="020B0604020202020204" pitchFamily="34" charset="0"/>
            </a:endParaRPr>
          </a:p>
        </p:txBody>
      </p:sp>
      <p:sp>
        <p:nvSpPr>
          <p:cNvPr id="1030"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1031"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A074A018-1D77-41C7-AA31-9210A58AF2B0}" type="slidenum">
              <a:rPr lang="en-GB" altLang="en-US">
                <a:solidFill>
                  <a:srgbClr val="FFFFFF"/>
                </a:solidFill>
              </a:rPr>
              <a:pPr/>
              <a:t>3</a:t>
            </a:fld>
            <a:endParaRPr lang="en-GB" altLang="en-US">
              <a:solidFill>
                <a:srgbClr val="FFFFFF"/>
              </a:solidFill>
            </a:endParaRPr>
          </a:p>
        </p:txBody>
      </p:sp>
      <p:graphicFrame>
        <p:nvGraphicFramePr>
          <p:cNvPr id="1026" name="Object 2"/>
          <p:cNvGraphicFramePr>
            <a:graphicFrameLocks noChangeAspect="1"/>
          </p:cNvGraphicFramePr>
          <p:nvPr>
            <p:extLst>
              <p:ext uri="{D42A27DB-BD31-4B8C-83A1-F6EECF244321}">
                <p14:modId xmlns:p14="http://schemas.microsoft.com/office/powerpoint/2010/main" val="1730081779"/>
              </p:ext>
            </p:extLst>
          </p:nvPr>
        </p:nvGraphicFramePr>
        <p:xfrm>
          <a:off x="2286000" y="2286000"/>
          <a:ext cx="4125913" cy="838200"/>
        </p:xfrm>
        <a:graphic>
          <a:graphicData uri="http://schemas.openxmlformats.org/presentationml/2006/ole">
            <mc:AlternateContent xmlns:mc="http://schemas.openxmlformats.org/markup-compatibility/2006">
              <mc:Choice xmlns:v="urn:schemas-microsoft-com:vml" Requires="v">
                <p:oleObj spid="_x0000_s69837" name="Equation" r:id="rId3" imgW="1625400" imgH="330120" progId="Equation.DSMT4">
                  <p:embed/>
                </p:oleObj>
              </mc:Choice>
              <mc:Fallback>
                <p:oleObj name="Equation" r:id="rId3" imgW="1625400" imgH="330120" progId="Equation.DSMT4">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286000"/>
                        <a:ext cx="41259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7" descr="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724400"/>
            <a:ext cx="26670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31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6-3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mẫu</a:t>
            </a:r>
            <a:r>
              <a:rPr lang="en-US" sz="2400" b="0" dirty="0">
                <a:solidFill>
                  <a:srgbClr val="00B050"/>
                </a:solidFill>
                <a:latin typeface="Arial" charset="0"/>
              </a:rPr>
              <a:t> </a:t>
            </a:r>
            <a:r>
              <a:rPr lang="en-US" sz="2400" b="0" dirty="0" err="1">
                <a:solidFill>
                  <a:srgbClr val="00B050"/>
                </a:solidFill>
                <a:latin typeface="Arial" charset="0"/>
              </a:rPr>
              <a:t>và</a:t>
            </a:r>
            <a:r>
              <a:rPr lang="en-US" sz="2400" b="0" dirty="0">
                <a:solidFill>
                  <a:srgbClr val="00B050"/>
                </a:solidFill>
                <a:latin typeface="Arial" charset="0"/>
              </a:rPr>
              <a:t> </a:t>
            </a:r>
            <a:r>
              <a:rPr lang="en-US" sz="2400" b="0" dirty="0" err="1">
                <a:solidFill>
                  <a:srgbClr val="00B050"/>
                </a:solidFill>
                <a:latin typeface="Arial" charset="0"/>
              </a:rPr>
              <a:t>công</a:t>
            </a:r>
            <a:r>
              <a:rPr lang="en-US" sz="2400" b="0" dirty="0">
                <a:solidFill>
                  <a:srgbClr val="00B050"/>
                </a:solidFill>
                <a:latin typeface="Arial" charset="0"/>
              </a:rPr>
              <a:t> </a:t>
            </a:r>
            <a:r>
              <a:rPr lang="en-US" sz="2400" b="0" dirty="0" err="1">
                <a:solidFill>
                  <a:srgbClr val="00B050"/>
                </a:solidFill>
                <a:latin typeface="Arial" charset="0"/>
              </a:rPr>
              <a:t>cụ</a:t>
            </a:r>
            <a:r>
              <a:rPr lang="en-US" sz="2400" b="0" dirty="0">
                <a:solidFill>
                  <a:srgbClr val="00B050"/>
                </a:solidFill>
                <a:latin typeface="Arial" charset="0"/>
              </a:rPr>
              <a:t> </a:t>
            </a:r>
            <a:r>
              <a:rPr lang="vi-VN" sz="2400" b="0" dirty="0">
                <a:solidFill>
                  <a:srgbClr val="00B050"/>
                </a:solidFill>
                <a:latin typeface="Arial" charset="0"/>
              </a:rPr>
              <a:t>ư</a:t>
            </a:r>
            <a:r>
              <a:rPr lang="en-US" sz="2400" b="0" dirty="0" err="1">
                <a:solidFill>
                  <a:srgbClr val="00B050"/>
                </a:solidFill>
                <a:latin typeface="Arial" charset="0"/>
              </a:rPr>
              <a:t>ớc</a:t>
            </a:r>
            <a:r>
              <a:rPr lang="en-US" sz="2400" b="0" dirty="0">
                <a:solidFill>
                  <a:srgbClr val="00B050"/>
                </a:solidFill>
                <a:latin typeface="Arial" charset="0"/>
              </a:rPr>
              <a:t> l</a:t>
            </a:r>
            <a:r>
              <a:rPr lang="vi-VN" sz="2400" b="0" dirty="0">
                <a:solidFill>
                  <a:srgbClr val="00B050"/>
                </a:solidFill>
                <a:latin typeface="Arial" charset="0"/>
              </a:rPr>
              <a:t>ư</a:t>
            </a:r>
            <a:r>
              <a:rPr lang="en-US" sz="2400" b="0" dirty="0" err="1">
                <a:solidFill>
                  <a:srgbClr val="00B050"/>
                </a:solidFill>
                <a:latin typeface="Arial" charset="0"/>
              </a:rPr>
              <a:t>ợng</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41524300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p:sp>
        <p:nvSpPr>
          <p:cNvPr id="12291" name="Text Box 4"/>
          <p:cNvSpPr txBox="1">
            <a:spLocks noChangeArrowheads="1"/>
          </p:cNvSpPr>
          <p:nvPr/>
        </p:nvSpPr>
        <p:spPr bwMode="auto">
          <a:xfrm>
            <a:off x="538163" y="1515273"/>
            <a:ext cx="7851775"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Phân phối </a:t>
            </a:r>
            <a:r>
              <a:rPr lang="vi-VN" altLang="en-US" sz="2600" b="0" dirty="0" smtClean="0"/>
              <a:t>mẫu</a:t>
            </a:r>
            <a:r>
              <a:rPr lang="en-US" altLang="en-US" sz="2600" b="0" dirty="0" smtClean="0"/>
              <a:t> (sampling </a:t>
            </a:r>
            <a:r>
              <a:rPr lang="en-US" altLang="en-US" sz="2600" b="0" dirty="0"/>
              <a:t>d</a:t>
            </a:r>
            <a:r>
              <a:rPr lang="en-US" altLang="en-US" sz="2600" b="0" dirty="0" smtClean="0"/>
              <a:t>istribution)</a:t>
            </a:r>
            <a:r>
              <a:rPr lang="vi-VN" altLang="en-US" sz="2600" b="0" dirty="0" smtClean="0"/>
              <a:t>: </a:t>
            </a:r>
            <a:r>
              <a:rPr lang="en-US" altLang="en-US" sz="2600" b="0" dirty="0" smtClean="0"/>
              <a:t>v</a:t>
            </a:r>
            <a:r>
              <a:rPr lang="vi-VN" altLang="en-US" sz="2600" b="0" dirty="0" smtClean="0"/>
              <a:t>ới </a:t>
            </a:r>
            <a:r>
              <a:rPr lang="en-US" altLang="en-US" sz="2600" b="0" dirty="0" err="1" smtClean="0"/>
              <a:t>quần</a:t>
            </a:r>
            <a:r>
              <a:rPr lang="en-US" altLang="en-US" sz="2600" b="0" dirty="0" smtClean="0"/>
              <a:t> </a:t>
            </a:r>
            <a:r>
              <a:rPr lang="en-US" altLang="en-US" sz="2600" b="0" dirty="0" err="1" smtClean="0"/>
              <a:t>thể</a:t>
            </a:r>
            <a:r>
              <a:rPr lang="vi-VN" altLang="en-US" sz="2600" b="0" dirty="0" smtClean="0"/>
              <a:t> </a:t>
            </a:r>
            <a:r>
              <a:rPr lang="vi-VN" altLang="en-US" sz="2600" b="0" dirty="0"/>
              <a:t>và cỡ mẫu n, phân phối </a:t>
            </a:r>
            <a:r>
              <a:rPr lang="vi-VN" altLang="en-US" sz="2600" b="0" dirty="0" smtClean="0"/>
              <a:t>mẫu </a:t>
            </a:r>
            <a:r>
              <a:rPr lang="vi-VN" altLang="en-US" sz="2600" b="0" dirty="0"/>
              <a:t>của </a:t>
            </a:r>
            <a:r>
              <a:rPr lang="en-US" altLang="en-US" sz="2600" b="0" dirty="0" smtClean="0"/>
              <a:t>1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vi-VN" altLang="en-US" sz="2600" b="0" dirty="0" smtClean="0"/>
              <a:t>thống </a:t>
            </a:r>
            <a:r>
              <a:rPr lang="vi-VN" altLang="en-US" sz="2600" b="0" dirty="0"/>
              <a:t>kê là phân phối tất cả </a:t>
            </a:r>
            <a:r>
              <a:rPr lang="vi-VN" altLang="en-US" sz="2600" b="0" dirty="0" smtClean="0"/>
              <a:t>của </a:t>
            </a:r>
            <a:r>
              <a:rPr lang="en-US" altLang="en-US" sz="2600" b="0" dirty="0" err="1" smtClean="0"/>
              <a:t>các</a:t>
            </a:r>
            <a:r>
              <a:rPr lang="en-US" altLang="en-US" sz="2600" b="0" dirty="0" smtClean="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vi-VN" altLang="en-US" sz="2600" b="0" dirty="0" smtClean="0"/>
              <a:t>thống </a:t>
            </a:r>
            <a:r>
              <a:rPr lang="vi-VN" altLang="en-US" sz="2600" b="0" dirty="0"/>
              <a:t>kê cho tất cả các mẫu có thể </a:t>
            </a:r>
            <a:r>
              <a:rPr lang="vi-VN" altLang="en-US" sz="2600" b="0" dirty="0" smtClean="0"/>
              <a:t>c</a:t>
            </a:r>
            <a:r>
              <a:rPr lang="en-US" altLang="en-US" sz="2600" b="0" dirty="0" smtClean="0"/>
              <a:t>ó </a:t>
            </a:r>
            <a:r>
              <a:rPr lang="en-US" altLang="en-US" sz="2600" b="0" dirty="0" err="1" smtClean="0"/>
              <a:t>với</a:t>
            </a:r>
            <a:r>
              <a:rPr lang="vi-VN" altLang="en-US" sz="2600" b="0" dirty="0" smtClean="0"/>
              <a:t> </a:t>
            </a:r>
            <a:r>
              <a:rPr lang="vi-VN" altLang="en-US" sz="2600" b="0" dirty="0"/>
              <a:t>kích thước n.</a:t>
            </a:r>
            <a:endParaRPr lang="en-US" altLang="en-US" sz="2600" b="0" dirty="0"/>
          </a:p>
        </p:txBody>
      </p:sp>
    </p:spTree>
    <p:extLst>
      <p:ext uri="{BB962C8B-B14F-4D97-AF65-F5344CB8AC3E}">
        <p14:creationId xmlns:p14="http://schemas.microsoft.com/office/powerpoint/2010/main" val="25452209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768754"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
        <p:nvSpPr>
          <p:cNvPr id="12291" name="Text Box 4"/>
          <p:cNvSpPr txBox="1">
            <a:spLocks noChangeArrowheads="1"/>
          </p:cNvSpPr>
          <p:nvPr/>
        </p:nvSpPr>
        <p:spPr bwMode="auto">
          <a:xfrm>
            <a:off x="538163" y="1467380"/>
            <a:ext cx="7851775"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(sampling distribution) </a:t>
            </a:r>
            <a:r>
              <a:rPr lang="en-US" altLang="en-US" sz="2600" b="0" dirty="0" err="1"/>
              <a:t>của</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là</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của</a:t>
            </a:r>
            <a:r>
              <a:rPr lang="en-US" altLang="en-US" sz="2600" b="0" dirty="0"/>
              <a:t> </a:t>
            </a:r>
            <a:r>
              <a:rPr lang="en-US" altLang="en-US" sz="2600" b="0" dirty="0" err="1"/>
              <a:t>tất</a:t>
            </a:r>
            <a:r>
              <a:rPr lang="en-US" altLang="en-US" sz="2600" b="0" dirty="0"/>
              <a:t> </a:t>
            </a:r>
            <a:r>
              <a:rPr lang="en-US" altLang="en-US" sz="2600" b="0" dirty="0" err="1"/>
              <a:t>cả</a:t>
            </a:r>
            <a:r>
              <a:rPr lang="en-US" altLang="en-US" sz="2600" b="0" dirty="0"/>
              <a:t> </a:t>
            </a:r>
            <a:r>
              <a:rPr lang="en-US" altLang="en-US" sz="2600" b="0" dirty="0" err="1"/>
              <a:t>các</a:t>
            </a:r>
            <a:r>
              <a:rPr lang="en-US" altLang="en-US" sz="2600" b="0" dirty="0"/>
              <a:t> </a:t>
            </a:r>
            <a:r>
              <a:rPr lang="en-US" altLang="en-US" sz="2600" b="0" dirty="0" err="1"/>
              <a:t>giá</a:t>
            </a:r>
            <a:r>
              <a:rPr lang="en-US" altLang="en-US" sz="2600" b="0" dirty="0"/>
              <a:t> </a:t>
            </a:r>
            <a:r>
              <a:rPr lang="en-US" altLang="en-US" sz="2600" b="0" dirty="0" err="1"/>
              <a:t>trị</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mẫu</a:t>
            </a:r>
            <a:r>
              <a:rPr lang="en-US" altLang="en-US" sz="2600" b="0" dirty="0"/>
              <a:t> (sample mean) </a:t>
            </a:r>
            <a:r>
              <a:rPr lang="en-US" altLang="en-US" sz="2600" b="0" dirty="0" err="1"/>
              <a:t>nếu</a:t>
            </a:r>
            <a:r>
              <a:rPr lang="en-US" altLang="en-US" sz="2600" b="0" dirty="0"/>
              <a:t> </a:t>
            </a:r>
            <a:r>
              <a:rPr lang="en-US" altLang="en-US" sz="2600" b="0" dirty="0" err="1"/>
              <a:t>như</a:t>
            </a:r>
            <a:r>
              <a:rPr lang="en-US" altLang="en-US" sz="2600" b="0" dirty="0"/>
              <a:t> ta </a:t>
            </a:r>
            <a:r>
              <a:rPr lang="en-US" altLang="en-US" sz="2600" b="0" dirty="0" err="1"/>
              <a:t>liệt</a:t>
            </a:r>
            <a:r>
              <a:rPr lang="en-US" altLang="en-US" sz="2600" b="0" dirty="0"/>
              <a:t> </a:t>
            </a:r>
            <a:r>
              <a:rPr lang="en-US" altLang="en-US" sz="2600" b="0" dirty="0" err="1"/>
              <a:t>kê</a:t>
            </a:r>
            <a:r>
              <a:rPr lang="en-US" altLang="en-US" sz="2600" b="0" dirty="0"/>
              <a:t> </a:t>
            </a:r>
            <a:r>
              <a:rPr lang="en-US" altLang="en-US" sz="2600" b="0" dirty="0" err="1"/>
              <a:t>được</a:t>
            </a:r>
            <a:r>
              <a:rPr lang="en-US" altLang="en-US" sz="2600" b="0" dirty="0"/>
              <a:t> </a:t>
            </a:r>
            <a:r>
              <a:rPr lang="en-US" altLang="en-US" sz="2600" b="0" dirty="0" err="1"/>
              <a:t>mọi</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có</a:t>
            </a:r>
            <a:r>
              <a:rPr lang="en-US" altLang="en-US" sz="2600" b="0" dirty="0"/>
              <a:t> </a:t>
            </a:r>
            <a:r>
              <a:rPr lang="en-US" altLang="en-US" sz="2600" b="0" dirty="0" err="1"/>
              <a:t>thể</a:t>
            </a:r>
            <a:r>
              <a:rPr lang="en-US" altLang="en-US" sz="2600" b="0" dirty="0"/>
              <a:t> </a:t>
            </a:r>
            <a:r>
              <a:rPr lang="en-US" altLang="en-US" sz="2600" b="0" dirty="0" err="1"/>
              <a:t>lấy</a:t>
            </a:r>
            <a:r>
              <a:rPr lang="en-US" altLang="en-US" sz="2600" b="0" dirty="0"/>
              <a:t> </a:t>
            </a:r>
            <a:r>
              <a:rPr lang="en-US" altLang="en-US" sz="2600" b="0" dirty="0" err="1"/>
              <a:t>với</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cố</a:t>
            </a:r>
            <a:r>
              <a:rPr lang="en-US" altLang="en-US" sz="2600" b="0" dirty="0"/>
              <a:t> </a:t>
            </a:r>
            <a:r>
              <a:rPr lang="en-US" altLang="en-US" sz="2600" b="0" dirty="0" err="1" smtClean="0"/>
              <a:t>định</a:t>
            </a:r>
            <a:endParaRPr lang="en-US" altLang="en-US" sz="2600" b="0" dirty="0" smtClean="0"/>
          </a:p>
          <a:p>
            <a:pPr>
              <a:lnSpc>
                <a:spcPct val="90000"/>
              </a:lnSpc>
            </a:pPr>
            <a:endParaRPr lang="en-US" altLang="en-US" sz="2600" b="0" dirty="0"/>
          </a:p>
          <a:p>
            <a:pPr>
              <a:lnSpc>
                <a:spcPct val="90000"/>
              </a:lnSpc>
            </a:pP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mẫu</a:t>
            </a:r>
            <a:r>
              <a:rPr lang="en-US" altLang="en-US" sz="2600" b="0" dirty="0" smtClean="0"/>
              <a:t>:</a:t>
            </a:r>
          </a:p>
          <a:p>
            <a:pPr>
              <a:lnSpc>
                <a:spcPct val="90000"/>
              </a:lnSpc>
            </a:pPr>
            <a:endParaRPr lang="en-US" altLang="en-US" sz="2600" b="0" dirty="0"/>
          </a:p>
          <a:p>
            <a:pPr>
              <a:lnSpc>
                <a:spcPct val="90000"/>
              </a:lnSpc>
            </a:pPr>
            <a:endParaRPr lang="en-US" altLang="en-US" sz="2600" b="0" dirty="0" smtClean="0"/>
          </a:p>
          <a:p>
            <a:pPr>
              <a:lnSpc>
                <a:spcPct val="90000"/>
              </a:lnSpc>
            </a:pP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mẫu</a:t>
            </a:r>
            <a:r>
              <a:rPr lang="en-US" altLang="en-US" sz="2600" b="0" dirty="0" smtClean="0"/>
              <a:t>: </a:t>
            </a:r>
            <a:endParaRPr lang="en-US" altLang="en-US" sz="2600" b="0" dirty="0"/>
          </a:p>
        </p:txBody>
      </p:sp>
      <p:graphicFrame>
        <p:nvGraphicFramePr>
          <p:cNvPr id="4" name="Object 2" descr="mu sub xbar"/>
          <p:cNvGraphicFramePr>
            <a:graphicFrameLocks noChangeAspect="1"/>
          </p:cNvGraphicFramePr>
          <p:nvPr>
            <p:extLst>
              <p:ext uri="{D42A27DB-BD31-4B8C-83A1-F6EECF244321}">
                <p14:modId xmlns:p14="http://schemas.microsoft.com/office/powerpoint/2010/main" val="1704843158"/>
              </p:ext>
            </p:extLst>
          </p:nvPr>
        </p:nvGraphicFramePr>
        <p:xfrm>
          <a:off x="6032863" y="2895600"/>
          <a:ext cx="842963" cy="1066800"/>
        </p:xfrm>
        <a:graphic>
          <a:graphicData uri="http://schemas.openxmlformats.org/presentationml/2006/ole">
            <mc:AlternateContent xmlns:mc="http://schemas.openxmlformats.org/markup-compatibility/2006">
              <mc:Choice xmlns:v="urn:schemas-microsoft-com:vml" Requires="v">
                <p:oleObj spid="_x0000_s89260" name="Equation" r:id="rId4" imgW="190440" imgH="241200" progId="Equation.DSMT4">
                  <p:embed/>
                </p:oleObj>
              </mc:Choice>
              <mc:Fallback>
                <p:oleObj name="Equation" r:id="rId4" imgW="190440" imgH="241200" progId="Equation.DSMT4">
                  <p:embed/>
                  <p:pic>
                    <p:nvPicPr>
                      <p:cNvPr id="1026" name="Object 2" descr="mu sub xba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863" y="2895600"/>
                        <a:ext cx="842963"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descr="sigma sub xbar"/>
          <p:cNvGraphicFramePr>
            <a:graphicFrameLocks noChangeAspect="1"/>
          </p:cNvGraphicFramePr>
          <p:nvPr>
            <p:extLst>
              <p:ext uri="{D42A27DB-BD31-4B8C-83A1-F6EECF244321}">
                <p14:modId xmlns:p14="http://schemas.microsoft.com/office/powerpoint/2010/main" val="10315338"/>
              </p:ext>
            </p:extLst>
          </p:nvPr>
        </p:nvGraphicFramePr>
        <p:xfrm>
          <a:off x="5778137" y="3988526"/>
          <a:ext cx="903288" cy="1143000"/>
        </p:xfrm>
        <a:graphic>
          <a:graphicData uri="http://schemas.openxmlformats.org/presentationml/2006/ole">
            <mc:AlternateContent xmlns:mc="http://schemas.openxmlformats.org/markup-compatibility/2006">
              <mc:Choice xmlns:v="urn:schemas-microsoft-com:vml" Requires="v">
                <p:oleObj spid="_x0000_s89261" name="Equation" r:id="rId6" imgW="190440" imgH="241200" progId="Equation.DSMT4">
                  <p:embed/>
                </p:oleObj>
              </mc:Choice>
              <mc:Fallback>
                <p:oleObj name="Equation" r:id="rId6" imgW="190440" imgH="241200" progId="Equation.DSMT4">
                  <p:embed/>
                  <p:pic>
                    <p:nvPicPr>
                      <p:cNvPr id="1027" name="Object 3" descr="sigma sub xba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8137" y="3988526"/>
                        <a:ext cx="903288"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8804732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Picture of baby with 2' labeled.  Part of a family of children heights 2', 3', 4', and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447800"/>
            <a:ext cx="108902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4" descr="Picture of toddler with 4' labeled:  Part of a family of children heights 2', 3', 4', and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295400"/>
            <a:ext cx="8382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picture of child of height 4':  Part of a family of children heights 2', 3', 4', and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942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Picture of middle school girl with 5' labeled:  Part of a family of children heights 2', 3', 4', and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1066800"/>
            <a:ext cx="92392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9" descr="(2,3), xbar =2.5:  One of the six samples of siz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895600"/>
            <a:ext cx="1143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7" name="Picture 11" descr="2,4 xbar = 3:  One of the six samples of siz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0225" y="2859088"/>
            <a:ext cx="117157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9" name="Picture 13" descr="2,5 xbar= 3.5:  One of the six samples of siz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4688" y="28956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1" name="Picture 15" descr="3,4 xbar = 3.5:  One of the six samples of siz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114800"/>
            <a:ext cx="11287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3" name="Picture 17" descr="4,5  xbar = 4.5:  One of the six samples of siz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4688" y="4114800"/>
            <a:ext cx="112871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5" name="Picture 19" descr="3,5 xbar = 4:  One of the six samples of siz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114800"/>
            <a:ext cx="11938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4953000" y="3124200"/>
            <a:ext cx="3200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4800">
                <a:solidFill>
                  <a:srgbClr val="FF0000"/>
                </a:solidFill>
                <a:latin typeface="Symbol" panose="05050102010706020507" pitchFamily="18" charset="2"/>
              </a:rPr>
              <a:t>  m</a:t>
            </a:r>
            <a:r>
              <a:rPr lang="en-US" altLang="en-US" sz="4800">
                <a:solidFill>
                  <a:srgbClr val="FF0000"/>
                </a:solidFill>
              </a:rPr>
              <a:t> = 3.5</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s</a:t>
            </a:r>
            <a:r>
              <a:rPr lang="en-US" altLang="en-US" sz="4800">
                <a:solidFill>
                  <a:srgbClr val="FF0000"/>
                </a:solidFill>
              </a:rPr>
              <a:t> ≈ 1.12</a:t>
            </a:r>
          </a:p>
          <a:p>
            <a:pPr>
              <a:buFont typeface="Arial" panose="020B0604020202020204" pitchFamily="34" charset="0"/>
              <a:buChar char="•"/>
            </a:pPr>
            <a:r>
              <a:rPr lang="en-US" altLang="en-US" sz="4800">
                <a:solidFill>
                  <a:srgbClr val="FF0000"/>
                </a:solidFill>
              </a:rPr>
              <a:t>  </a:t>
            </a:r>
            <a:r>
              <a:rPr lang="en-US" altLang="en-US" sz="4800">
                <a:solidFill>
                  <a:srgbClr val="FF0000"/>
                </a:solidFill>
                <a:latin typeface="Symbol" panose="05050102010706020507" pitchFamily="18" charset="2"/>
              </a:rPr>
              <a:t>m</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i="1">
                <a:solidFill>
                  <a:srgbClr val="FF0000"/>
                </a:solidFill>
                <a:latin typeface="Times New Roman" panose="02020603050405020304" pitchFamily="18" charset="0"/>
                <a:cs typeface="Times New Roman" panose="02020603050405020304" pitchFamily="18" charset="0"/>
              </a:rPr>
              <a:t> </a:t>
            </a:r>
            <a:r>
              <a:rPr lang="en-US" altLang="en-US" sz="4800">
                <a:solidFill>
                  <a:srgbClr val="FF0000"/>
                </a:solidFill>
              </a:rPr>
              <a:t>= 3.5</a:t>
            </a:r>
            <a:endParaRPr lang="en-US" altLang="en-US" sz="4800" i="1" baseline="-2500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altLang="en-US" sz="4800">
                <a:solidFill>
                  <a:srgbClr val="FF0000"/>
                </a:solidFill>
                <a:latin typeface="Symbol" panose="05050102010706020507" pitchFamily="18" charset="2"/>
              </a:rPr>
              <a:t>  s</a:t>
            </a:r>
            <a:r>
              <a:rPr lang="en-US" altLang="en-US" sz="4800" i="1" baseline="-25000">
                <a:solidFill>
                  <a:srgbClr val="FF0000"/>
                </a:solidFill>
                <a:latin typeface="Times New Roman" panose="02020603050405020304" pitchFamily="18" charset="0"/>
                <a:cs typeface="Times New Roman" panose="02020603050405020304" pitchFamily="18" charset="0"/>
              </a:rPr>
              <a:t>x</a:t>
            </a:r>
            <a:r>
              <a:rPr lang="en-US" altLang="en-US" sz="4800">
                <a:solidFill>
                  <a:srgbClr val="FF0000"/>
                </a:solidFill>
              </a:rPr>
              <a:t> ≈ 0.79</a:t>
            </a:r>
            <a:endParaRPr lang="en-US" altLang="en-US" sz="4800" i="1" baseline="-25000">
              <a:solidFill>
                <a:srgbClr val="FF0000"/>
              </a:solidFill>
              <a:latin typeface="Times New Roman" panose="02020603050405020304" pitchFamily="18" charset="0"/>
              <a:cs typeface="Times New Roman" panose="02020603050405020304" pitchFamily="18" charset="0"/>
            </a:endParaRPr>
          </a:p>
        </p:txBody>
      </p:sp>
      <p:cxnSp>
        <p:nvCxnSpPr>
          <p:cNvPr id="21" name="Straight Connector 20" descr="bar (over the x to make a sigma sub xBar meaning the standard deviation of all possible sample means of size 2)"/>
          <p:cNvCxnSpPr>
            <a:cxnSpLocks noChangeShapeType="1"/>
          </p:cNvCxnSpPr>
          <p:nvPr/>
        </p:nvCxnSpPr>
        <p:spPr bwMode="auto">
          <a:xfrm>
            <a:off x="5867400" y="5867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23" name="Straight Connector 22" descr="bar (over the x to make a mu sub xBar meaning the mean of all possible sample means of size 2)"/>
          <p:cNvCxnSpPr>
            <a:cxnSpLocks noChangeShapeType="1"/>
          </p:cNvCxnSpPr>
          <p:nvPr/>
        </p:nvCxnSpPr>
        <p:spPr bwMode="auto">
          <a:xfrm>
            <a:off x="5943600" y="51054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sp>
        <p:nvSpPr>
          <p:cNvPr id="16" name="Rectangle 3"/>
          <p:cNvSpPr>
            <a:spLocks noChangeArrowheads="1"/>
          </p:cNvSpPr>
          <p:nvPr/>
        </p:nvSpPr>
        <p:spPr bwMode="auto">
          <a:xfrm>
            <a:off x="762000" y="4637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1880439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animEffect transition="in" filter="fade">
                                      <p:cBhvr>
                                        <p:cTn id="7" dur="2000"/>
                                        <p:tgtEl>
                                          <p:spTgt spid="501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Effect transition="in" filter="fade">
                                      <p:cBhvr>
                                        <p:cTn id="12" dur="2000"/>
                                        <p:tgtEl>
                                          <p:spTgt spid="50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0189"/>
                                        </p:tgtEl>
                                        <p:attrNameLst>
                                          <p:attrName>style.visibility</p:attrName>
                                        </p:attrNameLst>
                                      </p:cBhvr>
                                      <p:to>
                                        <p:strVal val="visible"/>
                                      </p:to>
                                    </p:set>
                                    <p:animEffect transition="in" filter="fade">
                                      <p:cBhvr>
                                        <p:cTn id="17" dur="2000"/>
                                        <p:tgtEl>
                                          <p:spTgt spid="50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50191"/>
                                        </p:tgtEl>
                                        <p:attrNameLst>
                                          <p:attrName>style.visibility</p:attrName>
                                        </p:attrNameLst>
                                      </p:cBhvr>
                                      <p:to>
                                        <p:strVal val="visible"/>
                                      </p:to>
                                    </p:set>
                                    <p:animEffect transition="in" filter="wipe(down)">
                                      <p:cBhvr>
                                        <p:cTn id="22" dur="500"/>
                                        <p:tgtEl>
                                          <p:spTgt spid="501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0195"/>
                                        </p:tgtEl>
                                        <p:attrNameLst>
                                          <p:attrName>style.visibility</p:attrName>
                                        </p:attrNameLst>
                                      </p:cBhvr>
                                      <p:to>
                                        <p:strVal val="visible"/>
                                      </p:to>
                                    </p:set>
                                    <p:animEffect transition="in" filter="fade">
                                      <p:cBhvr>
                                        <p:cTn id="27" dur="2000"/>
                                        <p:tgtEl>
                                          <p:spTgt spid="501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0193"/>
                                        </p:tgtEl>
                                        <p:attrNameLst>
                                          <p:attrName>style.visibility</p:attrName>
                                        </p:attrNameLst>
                                      </p:cBhvr>
                                      <p:to>
                                        <p:strVal val="visible"/>
                                      </p:to>
                                    </p:set>
                                    <p:animEffect transition="in" filter="fade">
                                      <p:cBhvr>
                                        <p:cTn id="32" dur="2000"/>
                                        <p:tgtEl>
                                          <p:spTgt spid="501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2000"/>
                                        <p:tgtEl>
                                          <p:spTgt spid="1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xEl>
                                              <p:pRg st="1" end="1"/>
                                            </p:txEl>
                                          </p:spTgt>
                                        </p:tgtEl>
                                        <p:attrNameLst>
                                          <p:attrName>style.visibility</p:attrName>
                                        </p:attrNameLst>
                                      </p:cBhvr>
                                      <p:to>
                                        <p:strVal val="visible"/>
                                      </p:to>
                                    </p:set>
                                    <p:animEffect transition="in" filter="fade">
                                      <p:cBhvr>
                                        <p:cTn id="42" dur="2000"/>
                                        <p:tgtEl>
                                          <p:spTgt spid="19">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animEffect transition="in" filter="fade">
                                      <p:cBhvr>
                                        <p:cTn id="47" dur="2000"/>
                                        <p:tgtEl>
                                          <p:spTgt spid="19">
                                            <p:txEl>
                                              <p:pRg st="2" end="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9">
                                            <p:txEl>
                                              <p:pRg st="3" end="3"/>
                                            </p:txEl>
                                          </p:spTgt>
                                        </p:tgtEl>
                                        <p:attrNameLst>
                                          <p:attrName>style.visibility</p:attrName>
                                        </p:attrNameLst>
                                      </p:cBhvr>
                                      <p:to>
                                        <p:strVal val="visible"/>
                                      </p:to>
                                    </p:set>
                                    <p:animEffect transition="in" filter="fade">
                                      <p:cBhvr>
                                        <p:cTn id="55" dur="2000"/>
                                        <p:tgtEl>
                                          <p:spTgt spid="19">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191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6-4  </a:t>
            </a:r>
            <a:r>
              <a:rPr lang="en-US" sz="2400" b="0" dirty="0" err="1">
                <a:solidFill>
                  <a:srgbClr val="00B050"/>
                </a:solidFill>
                <a:latin typeface="Arial" charset="0"/>
              </a:rPr>
              <a:t>Định</a:t>
            </a:r>
            <a:r>
              <a:rPr lang="en-US" sz="2400" b="0" dirty="0">
                <a:solidFill>
                  <a:srgbClr val="00B050"/>
                </a:solidFill>
                <a:latin typeface="Arial" charset="0"/>
              </a:rPr>
              <a:t> </a:t>
            </a:r>
            <a:r>
              <a:rPr lang="en-US" sz="2400" b="0" dirty="0" err="1">
                <a:solidFill>
                  <a:srgbClr val="00B050"/>
                </a:solidFill>
                <a:latin typeface="Arial" charset="0"/>
              </a:rPr>
              <a:t>lý</a:t>
            </a:r>
            <a:r>
              <a:rPr lang="en-US" sz="2400" b="0" dirty="0">
                <a:solidFill>
                  <a:srgbClr val="00B050"/>
                </a:solidFill>
                <a:latin typeface="Arial" charset="0"/>
              </a:rPr>
              <a:t> </a:t>
            </a:r>
            <a:r>
              <a:rPr lang="en-US" sz="2400" b="0" dirty="0" err="1">
                <a:solidFill>
                  <a:srgbClr val="00B050"/>
                </a:solidFill>
                <a:latin typeface="Arial" charset="0"/>
              </a:rPr>
              <a:t>Giới</a:t>
            </a:r>
            <a:r>
              <a:rPr lang="en-US" sz="2400" b="0" dirty="0">
                <a:solidFill>
                  <a:srgbClr val="00B050"/>
                </a:solidFill>
                <a:latin typeface="Arial" charset="0"/>
              </a:rPr>
              <a:t> </a:t>
            </a:r>
            <a:r>
              <a:rPr lang="en-US" sz="2400" b="0" dirty="0" err="1">
                <a:solidFill>
                  <a:srgbClr val="00B050"/>
                </a:solidFill>
                <a:latin typeface="Arial" charset="0"/>
              </a:rPr>
              <a:t>Hạn</a:t>
            </a:r>
            <a:r>
              <a:rPr lang="en-US" sz="2400" b="0" dirty="0">
                <a:solidFill>
                  <a:srgbClr val="00B050"/>
                </a:solidFill>
                <a:latin typeface="Arial" charset="0"/>
              </a:rPr>
              <a:t> </a:t>
            </a:r>
            <a:r>
              <a:rPr lang="en-US" sz="2400" b="0" dirty="0" err="1">
                <a:solidFill>
                  <a:srgbClr val="00B050"/>
                </a:solidFill>
                <a:latin typeface="Arial" charset="0"/>
              </a:rPr>
              <a:t>Trung</a:t>
            </a:r>
            <a:r>
              <a:rPr lang="en-US" sz="2400" b="0" dirty="0">
                <a:solidFill>
                  <a:srgbClr val="00B050"/>
                </a:solidFill>
                <a:latin typeface="Arial" charset="0"/>
              </a:rPr>
              <a:t> </a:t>
            </a:r>
            <a:r>
              <a:rPr lang="en-US" sz="2400" b="0" dirty="0" err="1">
                <a:solidFill>
                  <a:srgbClr val="00B050"/>
                </a:solidFill>
                <a:latin typeface="Arial" charset="0"/>
              </a:rPr>
              <a:t>Tâm</a:t>
            </a:r>
            <a:endParaRPr lang="en-US" sz="2400" b="0" dirty="0">
              <a:solidFill>
                <a:srgbClr val="00B050"/>
              </a:solidFill>
              <a:latin typeface="Arial" charset="0"/>
            </a:endParaRPr>
          </a:p>
          <a:p>
            <a:pPr>
              <a:lnSpc>
                <a:spcPct val="90000"/>
              </a:lnSpc>
              <a:spcBef>
                <a:spcPct val="50000"/>
              </a:spcBef>
              <a:defRPr/>
            </a:pPr>
            <a:r>
              <a:rPr lang="en-US" sz="2400" b="0" dirty="0" smtClean="0">
                <a:latin typeface="Arial" charset="0"/>
              </a:rPr>
              <a:t>6-5  </a:t>
            </a:r>
            <a:r>
              <a:rPr lang="en-US" sz="2400" b="0" dirty="0" err="1">
                <a:latin typeface="Arial" charset="0"/>
              </a:rPr>
              <a:t>Xấp</a:t>
            </a:r>
            <a:r>
              <a:rPr lang="en-US" sz="2400" b="0" dirty="0">
                <a:latin typeface="Arial" charset="0"/>
              </a:rPr>
              <a:t> </a:t>
            </a:r>
            <a:r>
              <a:rPr lang="en-US" sz="2400" b="0" dirty="0" err="1">
                <a:latin typeface="Arial" charset="0"/>
              </a:rPr>
              <a:t>xỉ</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nhị</a:t>
            </a:r>
            <a:r>
              <a:rPr lang="en-US" sz="2400" b="0" dirty="0">
                <a:latin typeface="Arial" charset="0"/>
              </a:rPr>
              <a:t> </a:t>
            </a:r>
            <a:r>
              <a:rPr lang="en-US" sz="2400" b="0" dirty="0" err="1">
                <a:latin typeface="Arial" charset="0"/>
              </a:rPr>
              <a:t>thức</a:t>
            </a:r>
            <a:r>
              <a:rPr lang="en-US" sz="2400" b="0" dirty="0">
                <a:latin typeface="Arial" charset="0"/>
              </a:rPr>
              <a:t> </a:t>
            </a:r>
            <a:r>
              <a:rPr lang="en-US" sz="2400" b="0" dirty="0" err="1">
                <a:latin typeface="Arial" charset="0"/>
              </a:rPr>
              <a:t>bằng</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endParaRPr lang="en-US" dirty="0">
              <a:solidFill>
                <a:schemeClr val="hlink"/>
              </a:solidFill>
              <a:latin typeface="Arial" charset="0"/>
            </a:endParaRPr>
          </a:p>
        </p:txBody>
      </p:sp>
    </p:spTree>
    <p:extLst>
      <p:ext uri="{BB962C8B-B14F-4D97-AF65-F5344CB8AC3E}">
        <p14:creationId xmlns:p14="http://schemas.microsoft.com/office/powerpoint/2010/main" val="304036822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p:sp>
        <p:nvSpPr>
          <p:cNvPr id="14339" name="Text Box 4"/>
          <p:cNvSpPr txBox="1">
            <a:spLocks noChangeArrowheads="1"/>
          </p:cNvSpPr>
          <p:nvPr/>
        </p:nvSpPr>
        <p:spPr bwMode="auto">
          <a:xfrm>
            <a:off x="538163" y="1474786"/>
            <a:ext cx="785177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solidFill>
                  <a:srgbClr val="FF0000"/>
                </a:solidFill>
              </a:rPr>
              <a:t>Định</a:t>
            </a:r>
            <a:r>
              <a:rPr lang="en-US" altLang="en-US" sz="2600" b="0" dirty="0" smtClean="0">
                <a:solidFill>
                  <a:srgbClr val="FF0000"/>
                </a:solidFill>
              </a:rPr>
              <a:t> </a:t>
            </a:r>
            <a:r>
              <a:rPr lang="en-US" altLang="en-US" sz="2600" b="0" dirty="0" err="1">
                <a:solidFill>
                  <a:srgbClr val="FF0000"/>
                </a:solidFill>
              </a:rPr>
              <a:t>lý</a:t>
            </a:r>
            <a:r>
              <a:rPr lang="en-US" altLang="en-US" sz="2600" b="0" dirty="0">
                <a:solidFill>
                  <a:srgbClr val="FF0000"/>
                </a:solidFill>
              </a:rPr>
              <a:t> </a:t>
            </a:r>
            <a:r>
              <a:rPr lang="en-US" altLang="en-US" sz="2600" b="0" dirty="0" err="1">
                <a:solidFill>
                  <a:srgbClr val="FF0000"/>
                </a:solidFill>
              </a:rPr>
              <a:t>giới</a:t>
            </a:r>
            <a:r>
              <a:rPr lang="en-US" altLang="en-US" sz="2600" b="0" dirty="0">
                <a:solidFill>
                  <a:srgbClr val="FF0000"/>
                </a:solidFill>
              </a:rPr>
              <a:t> </a:t>
            </a:r>
            <a:r>
              <a:rPr lang="en-US" altLang="en-US" sz="2600" b="0" dirty="0" err="1">
                <a:solidFill>
                  <a:srgbClr val="FF0000"/>
                </a:solidFill>
              </a:rPr>
              <a:t>hạn</a:t>
            </a:r>
            <a:r>
              <a:rPr lang="en-US" altLang="en-US" sz="2600" b="0" dirty="0">
                <a:solidFill>
                  <a:srgbClr val="FF0000"/>
                </a:solidFill>
              </a:rPr>
              <a:t> </a:t>
            </a:r>
            <a:r>
              <a:rPr lang="en-US" altLang="en-US" sz="2600" b="0" dirty="0" err="1">
                <a:solidFill>
                  <a:srgbClr val="FF0000"/>
                </a:solidFill>
              </a:rPr>
              <a:t>trung</a:t>
            </a:r>
            <a:r>
              <a:rPr lang="en-US" altLang="en-US" sz="2600" b="0" dirty="0">
                <a:solidFill>
                  <a:srgbClr val="FF0000"/>
                </a:solidFill>
              </a:rPr>
              <a:t> </a:t>
            </a:r>
            <a:r>
              <a:rPr lang="en-US" altLang="en-US" sz="2600" b="0" dirty="0" err="1">
                <a:solidFill>
                  <a:srgbClr val="FF0000"/>
                </a:solidFill>
              </a:rPr>
              <a:t>tâm</a:t>
            </a:r>
            <a:r>
              <a:rPr lang="en-US" altLang="en-US" sz="2600" b="0" dirty="0">
                <a:solidFill>
                  <a:srgbClr val="FF0000"/>
                </a:solidFill>
              </a:rPr>
              <a:t>: </a:t>
            </a:r>
            <a:r>
              <a:rPr lang="en-US" altLang="en-US" sz="2600" b="0" dirty="0" err="1"/>
              <a:t>Khi</a:t>
            </a:r>
            <a:r>
              <a:rPr lang="en-US" altLang="en-US" sz="2600" b="0" dirty="0"/>
              <a:t> ta </a:t>
            </a:r>
            <a:r>
              <a:rPr lang="en-US" altLang="en-US" sz="2600" b="0" dirty="0" err="1"/>
              <a:t>lấy</a:t>
            </a:r>
            <a:r>
              <a:rPr lang="en-US" altLang="en-US" sz="2600" b="0" dirty="0"/>
              <a:t> </a:t>
            </a:r>
            <a:r>
              <a:rPr lang="en-US" altLang="en-US" sz="2600" b="0" dirty="0" err="1"/>
              <a:t>mẫu</a:t>
            </a:r>
            <a:r>
              <a:rPr lang="en-US" altLang="en-US" sz="2600" b="0" dirty="0"/>
              <a:t> </a:t>
            </a:r>
            <a:r>
              <a:rPr lang="en-US" altLang="en-US" sz="2600" b="0" dirty="0" err="1"/>
              <a:t>ngẫu</a:t>
            </a:r>
            <a:r>
              <a:rPr lang="en-US" altLang="en-US" sz="2600" b="0" dirty="0"/>
              <a:t> </a:t>
            </a:r>
            <a:r>
              <a:rPr lang="en-US" altLang="en-US" sz="2600" b="0" dirty="0" err="1"/>
              <a:t>nhiên</a:t>
            </a:r>
            <a:r>
              <a:rPr lang="en-US" altLang="en-US" sz="2600" b="0" dirty="0"/>
              <a:t>, </a:t>
            </a:r>
            <a:r>
              <a:rPr lang="en-US" altLang="en-US" sz="2600" b="0" dirty="0" err="1"/>
              <a:t>kích</a:t>
            </a:r>
            <a:r>
              <a:rPr lang="en-US" altLang="en-US" sz="2600" b="0" dirty="0"/>
              <a:t> </a:t>
            </a:r>
            <a:r>
              <a:rPr lang="en-US" altLang="en-US" sz="2600" b="0" dirty="0" err="1"/>
              <a:t>thước</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lớn</a:t>
            </a:r>
            <a:r>
              <a:rPr lang="en-US" altLang="en-US" sz="2600" b="0" dirty="0"/>
              <a:t> </a:t>
            </a:r>
            <a:r>
              <a:rPr lang="en-US" altLang="en-US" sz="2600" b="0" dirty="0" err="1"/>
              <a:t>thì</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xác</a:t>
            </a:r>
            <a:r>
              <a:rPr lang="en-US" altLang="en-US" sz="2600" b="0" dirty="0"/>
              <a:t> </a:t>
            </a:r>
            <a:r>
              <a:rPr lang="en-US" altLang="en-US" sz="2600" b="0" dirty="0" err="1"/>
              <a:t>suất</a:t>
            </a:r>
            <a:r>
              <a:rPr lang="en-US" altLang="en-US" sz="2600" b="0" dirty="0"/>
              <a:t> </a:t>
            </a:r>
            <a:r>
              <a:rPr lang="en-US" altLang="en-US" sz="2600" b="0" dirty="0" err="1"/>
              <a:t>của</a:t>
            </a:r>
            <a:r>
              <a:rPr lang="en-US" altLang="en-US" sz="2600" b="0" dirty="0"/>
              <a:t> </a:t>
            </a:r>
            <a:r>
              <a:rPr lang="en-US" altLang="en-US" sz="2600" b="0" dirty="0" err="1"/>
              <a:t>đặc</a:t>
            </a:r>
            <a:r>
              <a:rPr lang="en-US" altLang="en-US" sz="2600" b="0" dirty="0"/>
              <a:t> </a:t>
            </a:r>
            <a:r>
              <a:rPr lang="en-US" altLang="en-US" sz="2600" b="0" dirty="0" err="1"/>
              <a:t>trưng</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tập</a:t>
            </a:r>
            <a:r>
              <a:rPr lang="en-US" altLang="en-US" sz="2600" b="0" dirty="0"/>
              <a:t> </a:t>
            </a:r>
            <a:r>
              <a:rPr lang="en-US" altLang="en-US" sz="2600" b="0" dirty="0" err="1"/>
              <a:t>mẫu</a:t>
            </a:r>
            <a:r>
              <a:rPr lang="en-US" altLang="en-US" sz="2600" b="0" dirty="0"/>
              <a:t> </a:t>
            </a:r>
            <a:r>
              <a:rPr lang="en-US" altLang="en-US" sz="2600" b="0" dirty="0" err="1"/>
              <a:t>càng</a:t>
            </a:r>
            <a:r>
              <a:rPr lang="en-US" altLang="en-US" sz="2600" b="0" dirty="0"/>
              <a:t> </a:t>
            </a:r>
            <a:r>
              <a:rPr lang="en-US" altLang="en-US" sz="2600" b="0" dirty="0" err="1"/>
              <a:t>gần</a:t>
            </a:r>
            <a:r>
              <a:rPr lang="en-US" altLang="en-US" sz="2600" b="0" dirty="0"/>
              <a:t> </a:t>
            </a:r>
            <a:r>
              <a:rPr lang="en-US" altLang="en-US" sz="2600" b="0" dirty="0" err="1"/>
              <a:t>với</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smtClean="0"/>
              <a:t>chuẩn</a:t>
            </a:r>
            <a:r>
              <a:rPr lang="en-US" altLang="en-US" sz="2600" b="0" dirty="0"/>
              <a:t> </a:t>
            </a:r>
            <a:r>
              <a:rPr lang="en-US" altLang="en-US" sz="2600" b="0" dirty="0" err="1" smtClean="0"/>
              <a:t>với</a:t>
            </a:r>
            <a:r>
              <a:rPr lang="en-US" altLang="en-US" sz="2600" b="0" dirty="0"/>
              <a:t>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của</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và</a:t>
            </a:r>
            <a:r>
              <a:rPr lang="en-US" altLang="en-US" sz="2600" b="0" dirty="0" smtClean="0"/>
              <a:t> </a:t>
            </a:r>
            <a:r>
              <a:rPr lang="en-US" altLang="en-US" sz="2600" b="0" dirty="0" err="1" smtClean="0"/>
              <a:t>phương</a:t>
            </a:r>
            <a:r>
              <a:rPr lang="en-US" altLang="en-US" sz="2600" b="0" dirty="0" smtClean="0"/>
              <a:t> </a:t>
            </a:r>
            <a:r>
              <a:rPr lang="en-US" altLang="en-US" sz="2600" b="0" dirty="0" err="1" smtClean="0"/>
              <a:t>sai</a:t>
            </a:r>
            <a:r>
              <a:rPr lang="en-US" altLang="en-US" sz="2600" b="0" dirty="0" smtClean="0"/>
              <a:t> </a:t>
            </a:r>
            <a:r>
              <a:rPr lang="en-US" altLang="en-US" sz="2600" b="0" dirty="0" err="1" smtClean="0"/>
              <a:t>của</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là</a:t>
            </a:r>
            <a:r>
              <a:rPr lang="en-US" altLang="en-US" sz="2600" b="0" dirty="0" smtClean="0"/>
              <a:t>:</a:t>
            </a:r>
            <a:r>
              <a:rPr lang="en-US" altLang="en-US" sz="2600" b="0" dirty="0" smtClean="0">
                <a:solidFill>
                  <a:srgbClr val="FF0000"/>
                </a:solidFill>
              </a:rPr>
              <a:t> </a:t>
            </a:r>
            <a:endParaRPr lang="en-US" altLang="en-US" sz="2600" b="0" dirty="0">
              <a:solidFill>
                <a:srgbClr val="FF0000"/>
              </a:solidFill>
            </a:endParaRPr>
          </a:p>
          <a:p>
            <a:pPr>
              <a:lnSpc>
                <a:spcPct val="90000"/>
              </a:lnSpc>
            </a:pPr>
            <a:endParaRPr lang="en-US" altLang="en-US" sz="2600" b="0" dirty="0"/>
          </a:p>
          <a:p>
            <a:pPr>
              <a:lnSpc>
                <a:spcPct val="90000"/>
              </a:lnSpc>
            </a:pPr>
            <a:r>
              <a:rPr lang="en-US" altLang="en-US" sz="2600" b="0" dirty="0"/>
              <a:t> </a:t>
            </a:r>
          </a:p>
        </p:txBody>
      </p:sp>
      <p:graphicFrame>
        <p:nvGraphicFramePr>
          <p:cNvPr id="4" name="Object 7" descr="mu sub xbar = mu and sigma sub xbar = sigma / root(n)"/>
          <p:cNvGraphicFramePr>
            <a:graphicFrameLocks noChangeAspect="1"/>
          </p:cNvGraphicFramePr>
          <p:nvPr>
            <p:extLst>
              <p:ext uri="{D42A27DB-BD31-4B8C-83A1-F6EECF244321}">
                <p14:modId xmlns:p14="http://schemas.microsoft.com/office/powerpoint/2010/main" val="835631594"/>
              </p:ext>
            </p:extLst>
          </p:nvPr>
        </p:nvGraphicFramePr>
        <p:xfrm>
          <a:off x="2057400" y="3657600"/>
          <a:ext cx="4419600" cy="1260475"/>
        </p:xfrm>
        <a:graphic>
          <a:graphicData uri="http://schemas.openxmlformats.org/presentationml/2006/ole">
            <mc:AlternateContent xmlns:mc="http://schemas.openxmlformats.org/markup-compatibility/2006">
              <mc:Choice xmlns:v="urn:schemas-microsoft-com:vml" Requires="v">
                <p:oleObj spid="_x0000_s90200" name="Equation" r:id="rId4" imgW="1473120" imgH="419040" progId="Equation.DSMT4">
                  <p:embed/>
                </p:oleObj>
              </mc:Choice>
              <mc:Fallback>
                <p:oleObj name="Equation" r:id="rId4" imgW="1473120" imgH="419040" progId="Equation.DSMT4">
                  <p:embed/>
                  <p:pic>
                    <p:nvPicPr>
                      <p:cNvPr id="2053" name="Object 7" descr="mu sub xbar = mu and sigma sub xbar = sigma / root(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57600"/>
                        <a:ext cx="44196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ChangeArrowheads="1"/>
          </p:cNvSpPr>
          <p:nvPr/>
        </p:nvSpPr>
        <p:spPr bwMode="auto">
          <a:xfrm>
            <a:off x="2561148" y="575434"/>
            <a:ext cx="399789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4339" name="Text Box 4"/>
              <p:cNvSpPr txBox="1">
                <a:spLocks noChangeArrowheads="1"/>
              </p:cNvSpPr>
              <p:nvPr/>
            </p:nvSpPr>
            <p:spPr bwMode="auto">
              <a:xfrm>
                <a:off x="538163" y="1474786"/>
                <a:ext cx="7851775" cy="4358116"/>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200" b="0" dirty="0"/>
                  <a:t>Khi chọn một mẫu ngẫu nhiên đơn giản gồm </a:t>
                </a:r>
                <a:r>
                  <a:rPr lang="vi-VN" altLang="en-US" sz="2200" b="0" dirty="0">
                    <a:solidFill>
                      <a:srgbClr val="FF0000"/>
                    </a:solidFill>
                  </a:rPr>
                  <a:t>n</a:t>
                </a:r>
                <a:r>
                  <a:rPr lang="vi-VN" altLang="en-US" sz="2200" b="0" dirty="0"/>
                  <a:t> đối tượng trong một quần thể có giá trị trung bình</a:t>
                </a:r>
              </a:p>
              <a:p>
                <a:pPr>
                  <a:lnSpc>
                    <a:spcPct val="90000"/>
                  </a:lnSpc>
                </a:pPr>
                <a:r>
                  <a:rPr lang="en-US" altLang="en-US" sz="2200" b="0" dirty="0">
                    <a:solidFill>
                      <a:srgbClr val="FF0000"/>
                    </a:solidFill>
                  </a:rPr>
                  <a:t> </a:t>
                </a:r>
                <a:r>
                  <a:rPr lang="en-US" altLang="en-US" sz="2200" b="0" dirty="0" smtClean="0">
                    <a:solidFill>
                      <a:srgbClr val="FF0000"/>
                    </a:solidFill>
                  </a:rPr>
                  <a:t>µ </a:t>
                </a:r>
                <a:r>
                  <a:rPr lang="vi-VN" altLang="en-US" sz="2200" b="0" dirty="0" smtClean="0"/>
                  <a:t>và </a:t>
                </a:r>
                <a:r>
                  <a:rPr lang="vi-VN" altLang="en-US" sz="2200" b="0" dirty="0"/>
                  <a:t>độ lệch </a:t>
                </a:r>
                <a:r>
                  <a:rPr lang="vi-VN" altLang="en-US" sz="2200" b="0" dirty="0" smtClean="0"/>
                  <a:t>chuẩn</a:t>
                </a:r>
                <a:r>
                  <a:rPr lang="en-US" altLang="en-US" sz="2200" b="0" dirty="0" smtClean="0"/>
                  <a:t> </a:t>
                </a:r>
                <a:r>
                  <a:rPr lang="en-US" altLang="en-US" sz="2200" b="0" dirty="0" err="1" smtClean="0"/>
                  <a:t>là</a:t>
                </a:r>
                <a:r>
                  <a:rPr lang="en-US" altLang="en-US" sz="2200" b="0" dirty="0" smtClean="0"/>
                  <a:t> </a:t>
                </a:r>
                <a:r>
                  <a:rPr lang="el-GR" altLang="en-US" sz="2200" b="0" dirty="0" smtClean="0">
                    <a:solidFill>
                      <a:srgbClr val="FF0000"/>
                    </a:solidFill>
                  </a:rPr>
                  <a:t>σ</a:t>
                </a:r>
                <a:r>
                  <a:rPr lang="vi-VN" altLang="en-US" sz="2200" b="0" dirty="0" smtClean="0"/>
                  <a:t>, cần </a:t>
                </a:r>
                <a:r>
                  <a:rPr lang="en-US" altLang="en-US" sz="2200" b="0" dirty="0" err="1" smtClean="0"/>
                  <a:t>áp</a:t>
                </a:r>
                <a:r>
                  <a:rPr lang="en-US" altLang="en-US" sz="2200" b="0" dirty="0" smtClean="0"/>
                  <a:t> </a:t>
                </a:r>
                <a:r>
                  <a:rPr lang="en-US" altLang="en-US" sz="2200" b="0" dirty="0" err="1" smtClean="0"/>
                  <a:t>dụng</a:t>
                </a:r>
                <a:r>
                  <a:rPr lang="en-US" altLang="en-US" sz="2200" b="0" dirty="0" smtClean="0"/>
                  <a:t> </a:t>
                </a:r>
                <a:r>
                  <a:rPr lang="en-US" altLang="en-US" sz="2200" b="0" dirty="0" err="1" smtClean="0"/>
                  <a:t>các</a:t>
                </a:r>
                <a:r>
                  <a:rPr lang="vi-VN" altLang="en-US" sz="2200" b="0" dirty="0" smtClean="0"/>
                  <a:t> </a:t>
                </a:r>
                <a:r>
                  <a:rPr lang="vi-VN" altLang="en-US" sz="2200" b="0" dirty="0"/>
                  <a:t>nguyên tắc sau:</a:t>
                </a:r>
                <a:r>
                  <a:rPr lang="en-US" altLang="en-US" sz="2200" b="0" dirty="0" smtClean="0"/>
                  <a:t> </a:t>
                </a:r>
              </a:p>
              <a:p>
                <a:pPr marL="457200" indent="-457200">
                  <a:lnSpc>
                    <a:spcPct val="90000"/>
                  </a:lnSpc>
                  <a:buFont typeface="Arial" panose="020B0604020202020204" pitchFamily="34" charset="0"/>
                  <a:buChar char="•"/>
                </a:pPr>
                <a:r>
                  <a:rPr lang="en-US" altLang="en-US" sz="2200" b="0" dirty="0" err="1" smtClean="0"/>
                  <a:t>Đối</a:t>
                </a:r>
                <a:r>
                  <a:rPr lang="en-US" altLang="en-US" sz="2200" b="0" dirty="0" smtClean="0"/>
                  <a:t> </a:t>
                </a:r>
                <a:r>
                  <a:rPr lang="en-US" altLang="en-US" sz="2200" b="0" dirty="0" err="1" smtClean="0"/>
                  <a:t>với</a:t>
                </a:r>
                <a:r>
                  <a:rPr lang="en-US" altLang="en-US" sz="2200" b="0" dirty="0" smtClean="0"/>
                  <a:t> 1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a:t>
                </a:r>
                <a:r>
                  <a:rPr lang="en-US" altLang="en-US" sz="2200" b="0" dirty="0" err="1" smtClean="0"/>
                  <a:t>có</a:t>
                </a:r>
                <a:r>
                  <a:rPr lang="en-US" altLang="en-US" sz="2200" b="0" dirty="0" smtClean="0"/>
                  <a:t> </a:t>
                </a:r>
                <a:r>
                  <a:rPr lang="en-US" altLang="en-US" sz="2200" b="0" dirty="0" err="1" smtClean="0">
                    <a:solidFill>
                      <a:srgbClr val="FF0000"/>
                    </a:solidFill>
                  </a:rPr>
                  <a:t>phân</a:t>
                </a:r>
                <a:r>
                  <a:rPr lang="en-US" altLang="en-US" sz="2200" b="0" dirty="0" smtClean="0">
                    <a:solidFill>
                      <a:srgbClr val="FF0000"/>
                    </a:solidFill>
                  </a:rPr>
                  <a:t> </a:t>
                </a:r>
                <a:r>
                  <a:rPr lang="en-US" altLang="en-US" sz="2200" b="0" dirty="0" err="1" smtClean="0">
                    <a:solidFill>
                      <a:srgbClr val="FF0000"/>
                    </a:solidFill>
                  </a:rPr>
                  <a:t>phối</a:t>
                </a:r>
                <a:r>
                  <a:rPr lang="en-US" altLang="en-US" sz="2200" b="0" dirty="0" smtClean="0">
                    <a:solidFill>
                      <a:srgbClr val="FF0000"/>
                    </a:solidFill>
                  </a:rPr>
                  <a:t> </a:t>
                </a:r>
                <a:r>
                  <a:rPr lang="en-US" altLang="en-US" sz="2200" b="0" dirty="0" err="1" smtClean="0">
                    <a:solidFill>
                      <a:srgbClr val="FF0000"/>
                    </a:solidFill>
                  </a:rPr>
                  <a:t>bất</a:t>
                </a:r>
                <a:r>
                  <a:rPr lang="en-US" altLang="en-US" sz="2200" b="0" dirty="0" smtClean="0">
                    <a:solidFill>
                      <a:srgbClr val="FF0000"/>
                    </a:solidFill>
                  </a:rPr>
                  <a:t> </a:t>
                </a:r>
                <a:r>
                  <a:rPr lang="en-US" altLang="en-US" sz="2200" b="0" dirty="0" err="1" smtClean="0">
                    <a:solidFill>
                      <a:srgbClr val="FF0000"/>
                    </a:solidFill>
                  </a:rPr>
                  <a:t>kỳ</a:t>
                </a:r>
                <a:r>
                  <a:rPr lang="en-US" altLang="en-US" sz="2200" b="0" dirty="0" smtClean="0"/>
                  <a:t>, </a:t>
                </a:r>
                <a:r>
                  <a:rPr lang="en-US" altLang="en-US" sz="2200" dirty="0" err="1" smtClean="0">
                    <a:solidFill>
                      <a:srgbClr val="FF0000"/>
                    </a:solidFill>
                  </a:rPr>
                  <a:t>nếu</a:t>
                </a:r>
                <a:r>
                  <a:rPr lang="en-US" altLang="en-US" sz="2200" dirty="0" smtClean="0">
                    <a:solidFill>
                      <a:srgbClr val="FF0000"/>
                    </a:solidFill>
                  </a:rPr>
                  <a:t> n&gt;30</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mẫu</a:t>
                </a:r>
                <a:r>
                  <a:rPr lang="en-US" altLang="en-US" sz="2200" b="0" dirty="0" smtClean="0"/>
                  <a:t> </a:t>
                </a:r>
                <a:r>
                  <a:rPr lang="en-US" altLang="en-US" sz="2200" b="0" dirty="0" err="1" smtClean="0"/>
                  <a:t>có</a:t>
                </a:r>
                <a:r>
                  <a:rPr lang="en-US" altLang="en-US" sz="2200" b="0" dirty="0" smtClean="0"/>
                  <a:t> </a:t>
                </a:r>
                <a:r>
                  <a:rPr lang="en-US" altLang="en-US" sz="2200" b="0" dirty="0" err="1" smtClean="0"/>
                  <a:t>thể</a:t>
                </a:r>
                <a:r>
                  <a:rPr lang="en-US" altLang="en-US" sz="2200" b="0" dirty="0" smtClean="0"/>
                  <a:t> </a:t>
                </a:r>
                <a:r>
                  <a:rPr lang="en-US" altLang="en-US" sz="2200" b="0" dirty="0" err="1" smtClean="0"/>
                  <a:t>xấp</a:t>
                </a:r>
                <a:r>
                  <a:rPr lang="en-US" altLang="en-US" sz="2200" b="0" dirty="0" smtClean="0"/>
                  <a:t> </a:t>
                </a:r>
                <a:r>
                  <a:rPr lang="en-US" altLang="en-US" sz="2200" b="0" dirty="0" err="1" smtClean="0"/>
                  <a:t>xỉ</a:t>
                </a:r>
                <a:r>
                  <a:rPr lang="en-US" altLang="en-US" sz="2200" b="0" dirty="0" smtClean="0"/>
                  <a:t> </a:t>
                </a:r>
                <a:r>
                  <a:rPr lang="en-US" altLang="en-US" sz="2200" b="0" dirty="0" err="1" smtClean="0"/>
                  <a:t>với</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với</a:t>
                </a:r>
                <a:r>
                  <a:rPr lang="en-US" altLang="en-US" sz="2200" b="0" dirty="0" smtClean="0"/>
                  <a:t> </a:t>
                </a:r>
                <a:r>
                  <a:rPr lang="en-US" altLang="en-US" sz="2200" b="0" dirty="0" err="1" smtClean="0"/>
                  <a:t>giá</a:t>
                </a:r>
                <a:r>
                  <a:rPr lang="en-US" altLang="en-US" sz="2200" b="0" dirty="0" smtClean="0"/>
                  <a:t> </a:t>
                </a:r>
                <a:r>
                  <a:rPr lang="en-US" altLang="en-US" sz="2200" b="0" dirty="0" err="1" smtClean="0"/>
                  <a:t>trị</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là</a:t>
                </a:r>
                <a:endParaRPr lang="en-US" altLang="en-US" sz="2200" b="0" dirty="0" smtClean="0"/>
              </a:p>
              <a:p>
                <a:pPr marL="457200" indent="-457200">
                  <a:lnSpc>
                    <a:spcPct val="90000"/>
                  </a:lnSpc>
                  <a:buFont typeface="Arial" panose="020B0604020202020204" pitchFamily="34" charset="0"/>
                  <a:buChar char="•"/>
                </a:pPr>
                <a:endParaRPr lang="en-US" altLang="en-US" sz="2200" b="0" dirty="0"/>
              </a:p>
              <a:p>
                <a:pPr>
                  <a:lnSpc>
                    <a:spcPct val="90000"/>
                  </a:lnSpc>
                </a:pPr>
                <a:endParaRPr lang="en-US" altLang="en-US" sz="2200" b="0" dirty="0"/>
              </a:p>
              <a:p>
                <a:pPr marL="457200" indent="-457200">
                  <a:lnSpc>
                    <a:spcPct val="90000"/>
                  </a:lnSpc>
                  <a:buFont typeface="Arial" panose="020B0604020202020204" pitchFamily="34" charset="0"/>
                  <a:buChar char="•"/>
                </a:pPr>
                <a:r>
                  <a:rPr lang="en-US" altLang="en-US" sz="2200" b="0" dirty="0" err="1" smtClean="0"/>
                  <a:t>Nếu</a:t>
                </a:r>
                <a:r>
                  <a:rPr lang="en-US" altLang="en-US" sz="2200" b="0" dirty="0" smtClean="0"/>
                  <a:t> </a:t>
                </a:r>
                <a:r>
                  <a:rPr lang="en-US" altLang="en-US" sz="2200" b="0" dirty="0" smtClean="0">
                    <a:solidFill>
                      <a:srgbClr val="FF0000"/>
                    </a:solidFill>
                  </a:rPr>
                  <a:t>n</a:t>
                </a:r>
                <a14:m>
                  <m:oMath xmlns="" xmlns:m="http://schemas.openxmlformats.org/officeDocument/2006/math">
                    <m:r>
                      <a:rPr lang="en-US" altLang="en-US" sz="2200" b="0" i="1" smtClean="0">
                        <a:solidFill>
                          <a:srgbClr val="FF0000"/>
                        </a:solidFill>
                        <a:latin typeface="Cambria Math" panose="02040503050406030204" pitchFamily="18" charset="0"/>
                        <a:ea typeface="Cambria Math" panose="02040503050406030204" pitchFamily="18" charset="0"/>
                      </a:rPr>
                      <m:t>≤</m:t>
                    </m:r>
                  </m:oMath>
                </a14:m>
                <a:r>
                  <a:rPr lang="en-US" altLang="en-US" sz="2200" b="0" dirty="0" smtClean="0">
                    <a:solidFill>
                      <a:srgbClr val="FF0000"/>
                    </a:solidFill>
                  </a:rPr>
                  <a:t>30</a:t>
                </a:r>
                <a:r>
                  <a:rPr lang="en-US" altLang="en-US" sz="2200" b="0" dirty="0" smtClean="0"/>
                  <a:t>,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ban </a:t>
                </a:r>
                <a:r>
                  <a:rPr lang="en-US" altLang="en-US" sz="2200" b="0" dirty="0" err="1" smtClean="0"/>
                  <a:t>đầu</a:t>
                </a:r>
                <a:r>
                  <a:rPr lang="en-US" altLang="en-US" sz="2200" b="0" dirty="0" smtClean="0"/>
                  <a:t> </a:t>
                </a:r>
                <a:r>
                  <a:rPr lang="en-US" altLang="en-US" sz="2200" b="0" dirty="0" err="1" smtClean="0"/>
                  <a:t>có</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thì</a:t>
                </a:r>
                <a:r>
                  <a:rPr lang="en-US" altLang="en-US" sz="2200" b="0" dirty="0" smtClean="0"/>
                  <a:t> </a:t>
                </a:r>
                <a:r>
                  <a:rPr lang="en-US" altLang="en-US" sz="2200" b="0" dirty="0" err="1" smtClean="0"/>
                  <a:t>trung</a:t>
                </a:r>
                <a:r>
                  <a:rPr lang="en-US" altLang="en-US" sz="2200" b="0" dirty="0" smtClean="0"/>
                  <a:t> </a:t>
                </a:r>
                <a:r>
                  <a:rPr lang="en-US" altLang="en-US" sz="2200" b="0" dirty="0" err="1" smtClean="0"/>
                  <a:t>bình</a:t>
                </a:r>
                <a:r>
                  <a:rPr lang="en-US" altLang="en-US" sz="2200" b="0" dirty="0" smtClean="0"/>
                  <a:t> </a:t>
                </a:r>
                <a:r>
                  <a:rPr lang="en-US" altLang="en-US" sz="2200" b="0" dirty="0" err="1" smtClean="0"/>
                  <a:t>mẫu</a:t>
                </a:r>
                <a:r>
                  <a:rPr lang="en-US" altLang="en-US" sz="2200" b="0" dirty="0" smtClean="0"/>
                  <a:t> </a:t>
                </a:r>
                <a:r>
                  <a:rPr lang="en-US" altLang="en-US" sz="2200" b="0" dirty="0" err="1" smtClean="0"/>
                  <a:t>có</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với</a:t>
                </a:r>
                <a:endParaRPr lang="en-US" altLang="en-US" sz="2200" b="0" dirty="0" smtClean="0"/>
              </a:p>
              <a:p>
                <a:pPr marL="457200" indent="-457200">
                  <a:lnSpc>
                    <a:spcPct val="90000"/>
                  </a:lnSpc>
                  <a:buFont typeface="Arial" panose="020B0604020202020204" pitchFamily="34" charset="0"/>
                  <a:buChar char="•"/>
                </a:pPr>
                <a:endParaRPr lang="en-US" altLang="en-US" sz="2200" b="0" dirty="0"/>
              </a:p>
              <a:p>
                <a:pPr marL="457200" indent="-457200">
                  <a:lnSpc>
                    <a:spcPct val="90000"/>
                  </a:lnSpc>
                  <a:buFont typeface="Arial" panose="020B0604020202020204" pitchFamily="34" charset="0"/>
                  <a:buChar char="•"/>
                </a:pPr>
                <a:endParaRPr lang="en-US" altLang="en-US" sz="2200" b="0" dirty="0" smtClean="0"/>
              </a:p>
              <a:p>
                <a:pPr marL="457200" indent="-457200">
                  <a:lnSpc>
                    <a:spcPct val="90000"/>
                  </a:lnSpc>
                  <a:buFont typeface="Arial" panose="020B0604020202020204" pitchFamily="34" charset="0"/>
                  <a:buChar char="•"/>
                </a:pPr>
                <a:r>
                  <a:rPr lang="en-US" altLang="en-US" sz="2200" b="0" dirty="0" err="1" smtClean="0"/>
                  <a:t>Nếu</a:t>
                </a:r>
                <a:r>
                  <a:rPr lang="en-US" altLang="en-US" sz="2200" b="0" dirty="0" smtClean="0"/>
                  <a:t> n</a:t>
                </a:r>
                <a14:m>
                  <m:oMath xmlns="" xmlns:m="http://schemas.openxmlformats.org/officeDocument/2006/math">
                    <m:r>
                      <a:rPr lang="en-US" altLang="en-US" sz="2200" b="0" i="1">
                        <a:latin typeface="Cambria Math" panose="02040503050406030204" pitchFamily="18" charset="0"/>
                        <a:ea typeface="Cambria Math" panose="02040503050406030204" pitchFamily="18" charset="0"/>
                      </a:rPr>
                      <m:t>≤</m:t>
                    </m:r>
                  </m:oMath>
                </a14:m>
                <a:r>
                  <a:rPr lang="en-US" altLang="en-US" sz="2200" b="0" dirty="0" smtClean="0"/>
                  <a:t>30, </a:t>
                </a:r>
                <a:r>
                  <a:rPr lang="en-US" altLang="en-US" sz="2200" b="0" dirty="0" err="1" smtClean="0"/>
                  <a:t>quần</a:t>
                </a:r>
                <a:r>
                  <a:rPr lang="en-US" altLang="en-US" sz="2200" b="0" dirty="0" smtClean="0"/>
                  <a:t> </a:t>
                </a:r>
                <a:r>
                  <a:rPr lang="en-US" altLang="en-US" sz="2200" b="0" dirty="0" err="1" smtClean="0"/>
                  <a:t>thể</a:t>
                </a:r>
                <a:r>
                  <a:rPr lang="en-US" altLang="en-US" sz="2200" b="0" dirty="0" smtClean="0"/>
                  <a:t> ban </a:t>
                </a:r>
                <a:r>
                  <a:rPr lang="en-US" altLang="en-US" sz="2200" b="0" dirty="0" err="1" smtClean="0"/>
                  <a:t>đầu</a:t>
                </a:r>
                <a:r>
                  <a:rPr lang="en-US" altLang="en-US" sz="2200" b="0" dirty="0" smtClean="0"/>
                  <a:t> </a:t>
                </a:r>
                <a:r>
                  <a:rPr lang="en-US" altLang="en-US" sz="2200" b="0" dirty="0" err="1" smtClean="0"/>
                  <a:t>không</a:t>
                </a:r>
                <a:r>
                  <a:rPr lang="en-US" altLang="en-US" sz="2200" b="0" dirty="0" smtClean="0"/>
                  <a:t> </a:t>
                </a:r>
                <a:r>
                  <a:rPr lang="en-US" altLang="en-US" sz="2200" b="0" dirty="0" err="1" smtClean="0"/>
                  <a:t>theo</a:t>
                </a:r>
                <a:r>
                  <a:rPr lang="en-US" altLang="en-US" sz="2200" b="0" dirty="0" smtClean="0"/>
                  <a:t> </a:t>
                </a:r>
                <a:r>
                  <a:rPr lang="en-US" altLang="en-US" sz="2200" b="0" dirty="0" err="1" smtClean="0"/>
                  <a:t>phân</a:t>
                </a:r>
                <a:r>
                  <a:rPr lang="en-US" altLang="en-US" sz="2200" b="0" dirty="0" smtClean="0"/>
                  <a:t> </a:t>
                </a:r>
                <a:r>
                  <a:rPr lang="en-US" altLang="en-US" sz="2200" b="0" dirty="0" err="1" smtClean="0"/>
                  <a:t>phối</a:t>
                </a:r>
                <a:r>
                  <a:rPr lang="en-US" altLang="en-US" sz="2200" b="0" dirty="0" smtClean="0"/>
                  <a:t> </a:t>
                </a:r>
                <a:r>
                  <a:rPr lang="en-US" altLang="en-US" sz="2200" b="0" dirty="0" err="1" smtClean="0"/>
                  <a:t>chuẩn</a:t>
                </a:r>
                <a:r>
                  <a:rPr lang="en-US" altLang="en-US" sz="2200" b="0" dirty="0" smtClean="0"/>
                  <a:t> </a:t>
                </a:r>
                <a:r>
                  <a:rPr lang="en-US" altLang="en-US" sz="2200" b="0" dirty="0" err="1" smtClean="0"/>
                  <a:t>thì</a:t>
                </a:r>
                <a:r>
                  <a:rPr lang="en-US" altLang="en-US" sz="2200" b="0" dirty="0" smtClean="0"/>
                  <a:t> </a:t>
                </a:r>
                <a:r>
                  <a:rPr lang="en-US" altLang="en-US" sz="2200" b="0" dirty="0" err="1" smtClean="0"/>
                  <a:t>không</a:t>
                </a:r>
                <a:r>
                  <a:rPr lang="en-US" altLang="en-US" sz="2200" b="0" dirty="0" smtClean="0"/>
                  <a:t> </a:t>
                </a:r>
                <a:r>
                  <a:rPr lang="en-US" altLang="en-US" sz="2200" b="0" dirty="0" err="1" smtClean="0"/>
                  <a:t>áp</a:t>
                </a:r>
                <a:r>
                  <a:rPr lang="en-US" altLang="en-US" sz="2200" b="0" dirty="0" smtClean="0"/>
                  <a:t> </a:t>
                </a:r>
                <a:r>
                  <a:rPr lang="en-US" altLang="en-US" sz="2200" b="0" dirty="0" err="1" smtClean="0"/>
                  <a:t>dụng</a:t>
                </a:r>
                <a:r>
                  <a:rPr lang="en-US" altLang="en-US" sz="2200" b="0" dirty="0" smtClean="0"/>
                  <a:t> </a:t>
                </a:r>
                <a:r>
                  <a:rPr lang="en-US" altLang="en-US" sz="2200" b="0" dirty="0" err="1" smtClean="0"/>
                  <a:t>nguyên</a:t>
                </a:r>
                <a:r>
                  <a:rPr lang="en-US" altLang="en-US" sz="2200" b="0" dirty="0" smtClean="0"/>
                  <a:t> </a:t>
                </a:r>
                <a:r>
                  <a:rPr lang="en-US" altLang="en-US" sz="2200" b="0" dirty="0" err="1" smtClean="0"/>
                  <a:t>tắc</a:t>
                </a:r>
                <a:r>
                  <a:rPr lang="en-US" altLang="en-US" sz="2200" b="0" dirty="0" smtClean="0"/>
                  <a:t> </a:t>
                </a:r>
                <a:r>
                  <a:rPr lang="en-US" altLang="en-US" sz="2200" b="0" dirty="0" err="1" smtClean="0"/>
                  <a:t>này</a:t>
                </a:r>
                <a:r>
                  <a:rPr lang="en-US" altLang="en-US" sz="2200" b="0" dirty="0" smtClean="0"/>
                  <a:t>.  </a:t>
                </a:r>
                <a:endParaRPr lang="en-US" altLang="en-US" sz="2200" b="0" dirty="0"/>
              </a:p>
            </p:txBody>
          </p:sp>
        </mc:Choice>
        <mc:Fallback xmlns="">
          <p:sp>
            <p:nvSpPr>
              <p:cNvPr id="14339" name="Text Box 4"/>
              <p:cNvSpPr txBox="1">
                <a:spLocks noRot="1" noChangeAspect="1" noMove="1" noResize="1" noEditPoints="1" noAdjustHandles="1" noChangeArrowheads="1" noChangeShapeType="1" noTextEdit="1"/>
              </p:cNvSpPr>
              <p:nvPr/>
            </p:nvSpPr>
            <p:spPr bwMode="auto">
              <a:xfrm>
                <a:off x="538163" y="1474786"/>
                <a:ext cx="7851775" cy="4358116"/>
              </a:xfrm>
              <a:prstGeom prst="rect">
                <a:avLst/>
              </a:prstGeom>
              <a:blipFill>
                <a:blip r:embed="rId4"/>
                <a:stretch>
                  <a:fillRect l="-1009" t="-1678" r="-1009" b="-19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noFill/>
                  </a:rPr>
                  <a:t> </a:t>
                </a:r>
              </a:p>
            </p:txBody>
          </p:sp>
        </mc:Fallback>
      </mc:AlternateContent>
      <p:graphicFrame>
        <p:nvGraphicFramePr>
          <p:cNvPr id="4" name="Object 7" descr="mu sub xbar = mu and sigma sub xbar = sigma / root(n)"/>
          <p:cNvGraphicFramePr>
            <a:graphicFrameLocks noChangeAspect="1"/>
          </p:cNvGraphicFramePr>
          <p:nvPr>
            <p:extLst/>
          </p:nvPr>
        </p:nvGraphicFramePr>
        <p:xfrm>
          <a:off x="2209800" y="3113315"/>
          <a:ext cx="4419600" cy="838200"/>
        </p:xfrm>
        <a:graphic>
          <a:graphicData uri="http://schemas.openxmlformats.org/presentationml/2006/ole">
            <mc:AlternateContent xmlns:mc="http://schemas.openxmlformats.org/markup-compatibility/2006">
              <mc:Choice xmlns:v="urn:schemas-microsoft-com:vml" Requires="v">
                <p:oleObj spid="_x0000_s104542" name="Equation" r:id="rId5" imgW="1473120" imgH="419040" progId="Equation.DSMT4">
                  <p:embed/>
                </p:oleObj>
              </mc:Choice>
              <mc:Fallback>
                <p:oleObj name="Equation" r:id="rId5" imgW="1473120" imgH="419040" progId="Equation.DSMT4">
                  <p:embed/>
                  <p:pic>
                    <p:nvPicPr>
                      <p:cNvPr id="4"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113315"/>
                        <a:ext cx="4419600" cy="838200"/>
                      </a:xfrm>
                      <a:prstGeom prst="rect">
                        <a:avLst/>
                      </a:prstGeom>
                      <a:noFill/>
                      <a:ln>
                        <a:noFill/>
                      </a:ln>
                      <a:effectLst/>
                      <a:extLst/>
                    </p:spPr>
                  </p:pic>
                </p:oleObj>
              </mc:Fallback>
            </mc:AlternateContent>
          </a:graphicData>
        </a:graphic>
      </p:graphicFrame>
      <p:graphicFrame>
        <p:nvGraphicFramePr>
          <p:cNvPr id="6" name="Object 7" descr="mu sub xbar = mu and sigma sub xbar = sigma / root(n)"/>
          <p:cNvGraphicFramePr>
            <a:graphicFrameLocks noChangeAspect="1"/>
          </p:cNvGraphicFramePr>
          <p:nvPr>
            <p:extLst/>
          </p:nvPr>
        </p:nvGraphicFramePr>
        <p:xfrm>
          <a:off x="2133600" y="4419600"/>
          <a:ext cx="4419600" cy="838200"/>
        </p:xfrm>
        <a:graphic>
          <a:graphicData uri="http://schemas.openxmlformats.org/presentationml/2006/ole">
            <mc:AlternateContent xmlns:mc="http://schemas.openxmlformats.org/markup-compatibility/2006">
              <mc:Choice xmlns:v="urn:schemas-microsoft-com:vml" Requires="v">
                <p:oleObj spid="_x0000_s104543" name="Equation" r:id="rId7" imgW="1473120" imgH="419040" progId="Equation.DSMT4">
                  <p:embed/>
                </p:oleObj>
              </mc:Choice>
              <mc:Fallback>
                <p:oleObj name="Equation" r:id="rId7" imgW="1473120" imgH="419040" progId="Equation.DSMT4">
                  <p:embed/>
                  <p:pic>
                    <p:nvPicPr>
                      <p:cNvPr id="6" name="Object 7" descr="mu sub xbar = mu and sigma sub xbar = sigma / roo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419600"/>
                        <a:ext cx="4419600" cy="838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999366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p:cNvSpPr txBox="1">
            <a:spLocks noChangeArrowheads="1"/>
          </p:cNvSpPr>
          <p:nvPr/>
        </p:nvSpPr>
        <p:spPr bwMode="auto">
          <a:xfrm>
            <a:off x="0" y="3429000"/>
            <a:ext cx="74676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dirty="0">
                <a:solidFill>
                  <a:srgbClr val="002060"/>
                </a:solidFill>
              </a:rPr>
              <a:t>Range:  5 – 2 = 3</a:t>
            </a:r>
          </a:p>
          <a:p>
            <a:pPr>
              <a:buFont typeface="Arial" panose="020B0604020202020204" pitchFamily="34" charset="0"/>
              <a:buChar char="•"/>
            </a:pPr>
            <a:r>
              <a:rPr lang="en-US" altLang="en-US" sz="3600" dirty="0">
                <a:solidFill>
                  <a:srgbClr val="002060"/>
                </a:solidFill>
              </a:rPr>
              <a:t>Sample Ranges:  1,2,3,1,2,1</a:t>
            </a:r>
          </a:p>
          <a:p>
            <a:pPr>
              <a:buFont typeface="Arial" panose="020B0604020202020204" pitchFamily="34" charset="0"/>
              <a:buChar char="•"/>
            </a:pPr>
            <a:r>
              <a:rPr lang="en-US" altLang="en-US" sz="3600" dirty="0" err="1">
                <a:solidFill>
                  <a:srgbClr val="002060"/>
                </a:solidFill>
                <a:latin typeface="Symbol" panose="05050102010706020507" pitchFamily="18" charset="2"/>
              </a:rPr>
              <a:t>m</a:t>
            </a:r>
            <a:r>
              <a:rPr lang="en-US" altLang="en-US" sz="3600" baseline="-25000" dirty="0" err="1">
                <a:solidFill>
                  <a:srgbClr val="002060"/>
                </a:solidFill>
              </a:rPr>
              <a:t>Range</a:t>
            </a:r>
            <a:r>
              <a:rPr lang="en-US" altLang="en-US" sz="3600" dirty="0">
                <a:solidFill>
                  <a:srgbClr val="002060"/>
                </a:solidFill>
              </a:rPr>
              <a:t> ≈ 1.67</a:t>
            </a:r>
          </a:p>
          <a:p>
            <a:pPr>
              <a:buFont typeface="Arial" panose="020B0604020202020204" pitchFamily="34" charset="0"/>
              <a:buChar char="•"/>
            </a:pPr>
            <a:r>
              <a:rPr lang="en-US" altLang="en-US" sz="3600" dirty="0">
                <a:solidFill>
                  <a:srgbClr val="002060"/>
                </a:solidFill>
              </a:rPr>
              <a:t>Sample Range</a:t>
            </a:r>
            <a:r>
              <a:rPr lang="en-US" altLang="en-US" sz="3600" dirty="0" smtClean="0">
                <a:solidFill>
                  <a:srgbClr val="002060"/>
                </a:solidFill>
              </a:rPr>
              <a:t>: </a:t>
            </a:r>
            <a:r>
              <a:rPr lang="en-US" altLang="en-US" sz="3600" dirty="0" err="1" smtClean="0">
                <a:solidFill>
                  <a:srgbClr val="002060"/>
                </a:solidFill>
              </a:rPr>
              <a:t>bộ</a:t>
            </a:r>
            <a:r>
              <a:rPr lang="en-US" altLang="en-US" sz="3600" dirty="0" smtClean="0">
                <a:solidFill>
                  <a:srgbClr val="002060"/>
                </a:solidFill>
              </a:rPr>
              <a:t> </a:t>
            </a:r>
            <a:r>
              <a:rPr lang="en-US" altLang="en-US" sz="3600" dirty="0" err="1" smtClean="0">
                <a:solidFill>
                  <a:srgbClr val="002060"/>
                </a:solidFill>
              </a:rPr>
              <a:t>ước</a:t>
            </a:r>
            <a:r>
              <a:rPr lang="en-US" altLang="en-US" sz="3600" dirty="0" smtClean="0">
                <a:solidFill>
                  <a:srgbClr val="002060"/>
                </a:solidFill>
              </a:rPr>
              <a:t> </a:t>
            </a:r>
            <a:r>
              <a:rPr lang="en-US" altLang="en-US" sz="3600" dirty="0" err="1" smtClean="0">
                <a:solidFill>
                  <a:srgbClr val="002060"/>
                </a:solidFill>
              </a:rPr>
              <a:t>lượng</a:t>
            </a:r>
            <a:r>
              <a:rPr lang="en-US" altLang="en-US" sz="3600" dirty="0" smtClean="0">
                <a:solidFill>
                  <a:srgbClr val="002060"/>
                </a:solidFill>
              </a:rPr>
              <a:t> </a:t>
            </a:r>
            <a:r>
              <a:rPr lang="en-US" altLang="en-US" sz="3600" dirty="0" err="1" smtClean="0">
                <a:solidFill>
                  <a:srgbClr val="002060"/>
                </a:solidFill>
              </a:rPr>
              <a:t>lệch</a:t>
            </a:r>
            <a:endParaRPr lang="en-US" altLang="en-US" sz="3600" dirty="0">
              <a:solidFill>
                <a:srgbClr val="002060"/>
              </a:solidFill>
            </a:endParaRPr>
          </a:p>
        </p:txBody>
      </p:sp>
      <p:pic>
        <p:nvPicPr>
          <p:cNvPr id="3078" name="Picture 3" descr="picture of a 2' bab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4475" y="1295400"/>
            <a:ext cx="8477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4" descr="picture of a 3' toddl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143000"/>
            <a:ext cx="64135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picture of a 4' bo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7250" y="762000"/>
            <a:ext cx="717550"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6" descr="picture of a 5' middle school gir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08950" y="457200"/>
            <a:ext cx="730250"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9" descr="2,3 xbar =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14478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1" descr="2,4 xbar =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0225" y="1447800"/>
            <a:ext cx="942975"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4" name="Picture 13" descr="2,5 xbar =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4688" y="14478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5" name="Picture 15" descr="3,4 xbar =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7" descr="4,5 xbar =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14688" y="236220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9" descr="3,5 xbar =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2600" y="2362200"/>
            <a:ext cx="9144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8" name="TextBox 18"/>
          <p:cNvSpPr txBox="1">
            <a:spLocks noChangeArrowheads="1"/>
          </p:cNvSpPr>
          <p:nvPr/>
        </p:nvSpPr>
        <p:spPr bwMode="auto">
          <a:xfrm>
            <a:off x="4953000" y="2286000"/>
            <a:ext cx="3200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a:solidFill>
                <a:srgbClr val="FF0000"/>
              </a:solidFill>
            </a:endParaRPr>
          </a:p>
          <a:p>
            <a:pPr>
              <a:buFont typeface="Arial" panose="020B0604020202020204" pitchFamily="34" charset="0"/>
              <a:buChar char="•"/>
            </a:pPr>
            <a:r>
              <a:rPr lang="en-US" altLang="en-US" sz="3600">
                <a:solidFill>
                  <a:srgbClr val="FF0000"/>
                </a:solidFill>
                <a:latin typeface="Symbol" panose="05050102010706020507" pitchFamily="18" charset="2"/>
              </a:rPr>
              <a:t>  </a:t>
            </a:r>
            <a:endParaRPr lang="en-US" altLang="en-US" sz="3600" i="1" baseline="-25000">
              <a:solidFill>
                <a:srgbClr val="FF0000"/>
              </a:solidFill>
              <a:latin typeface="Times New Roman" panose="02020603050405020304" pitchFamily="18" charset="0"/>
              <a:cs typeface="Times New Roman" panose="02020603050405020304" pitchFamily="18" charset="0"/>
            </a:endParaRPr>
          </a:p>
        </p:txBody>
      </p:sp>
      <p:sp>
        <p:nvSpPr>
          <p:cNvPr id="30" name="TextBox 29"/>
          <p:cNvSpPr txBox="1">
            <a:spLocks noChangeArrowheads="1"/>
          </p:cNvSpPr>
          <p:nvPr/>
        </p:nvSpPr>
        <p:spPr bwMode="auto">
          <a:xfrm>
            <a:off x="6477000" y="3276600"/>
            <a:ext cx="28956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3600" i="1" dirty="0">
                <a:solidFill>
                  <a:srgbClr val="FF0000"/>
                </a:solidFill>
                <a:latin typeface="Times New Roman" panose="02020603050405020304" pitchFamily="18" charset="0"/>
                <a:cs typeface="Times New Roman" panose="02020603050405020304" pitchFamily="18" charset="0"/>
              </a:rPr>
              <a:t>x</a:t>
            </a:r>
            <a:r>
              <a:rPr lang="en-US" altLang="en-US" sz="3600" dirty="0" smtClean="0">
                <a:solidFill>
                  <a:srgbClr val="FF0000"/>
                </a:solidFill>
              </a:rPr>
              <a:t>: </a:t>
            </a:r>
            <a:r>
              <a:rPr lang="en-US" altLang="en-US" sz="3600" dirty="0" err="1" smtClean="0">
                <a:solidFill>
                  <a:srgbClr val="FF0000"/>
                </a:solidFill>
              </a:rPr>
              <a:t>bộ</a:t>
            </a:r>
            <a:r>
              <a:rPr lang="en-US" altLang="en-US" sz="3600" dirty="0" smtClean="0">
                <a:solidFill>
                  <a:srgbClr val="FF0000"/>
                </a:solidFill>
              </a:rPr>
              <a:t> </a:t>
            </a:r>
            <a:r>
              <a:rPr lang="en-US" altLang="en-US" sz="3600" dirty="0" err="1" smtClean="0">
                <a:solidFill>
                  <a:srgbClr val="FF0000"/>
                </a:solidFill>
              </a:rPr>
              <a:t>ước</a:t>
            </a:r>
            <a:r>
              <a:rPr lang="en-US" altLang="en-US" sz="3600" dirty="0" smtClean="0">
                <a:solidFill>
                  <a:srgbClr val="FF0000"/>
                </a:solidFill>
              </a:rPr>
              <a:t> </a:t>
            </a:r>
            <a:r>
              <a:rPr lang="en-US" altLang="en-US" sz="3600" dirty="0" err="1" smtClean="0">
                <a:solidFill>
                  <a:srgbClr val="FF0000"/>
                </a:solidFill>
              </a:rPr>
              <a:t>lượng</a:t>
            </a:r>
            <a:r>
              <a:rPr lang="en-US" altLang="en-US" sz="3600" dirty="0" smtClean="0">
                <a:solidFill>
                  <a:srgbClr val="FF0000"/>
                </a:solidFill>
              </a:rPr>
              <a:t> </a:t>
            </a:r>
            <a:r>
              <a:rPr lang="en-US" altLang="en-US" sz="3600" dirty="0" err="1" smtClean="0">
                <a:solidFill>
                  <a:srgbClr val="FF0000"/>
                </a:solidFill>
              </a:rPr>
              <a:t>không</a:t>
            </a:r>
            <a:r>
              <a:rPr lang="en-US" altLang="en-US" sz="3600" dirty="0" smtClean="0">
                <a:solidFill>
                  <a:srgbClr val="FF0000"/>
                </a:solidFill>
              </a:rPr>
              <a:t> </a:t>
            </a:r>
            <a:r>
              <a:rPr lang="en-US" altLang="en-US" sz="3600" dirty="0" err="1" smtClean="0">
                <a:solidFill>
                  <a:srgbClr val="FF0000"/>
                </a:solidFill>
              </a:rPr>
              <a:t>lệch</a:t>
            </a:r>
            <a:endParaRPr lang="en-US" altLang="en-US" sz="3600" dirty="0">
              <a:solidFill>
                <a:srgbClr val="FF0000"/>
              </a:solidFill>
            </a:endParaRPr>
          </a:p>
        </p:txBody>
      </p:sp>
      <p:cxnSp>
        <p:nvCxnSpPr>
          <p:cNvPr id="21" name="Straight Connector 20"/>
          <p:cNvCxnSpPr>
            <a:cxnSpLocks noChangeShapeType="1"/>
          </p:cNvCxnSpPr>
          <p:nvPr/>
        </p:nvCxnSpPr>
        <p:spPr bwMode="auto">
          <a:xfrm>
            <a:off x="6592389" y="3429000"/>
            <a:ext cx="228600" cy="0"/>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graphicFrame>
        <p:nvGraphicFramePr>
          <p:cNvPr id="3074" name="Object 18" descr="mu sub xbar = 3.5"/>
          <p:cNvGraphicFramePr>
            <a:graphicFrameLocks noChangeAspect="1"/>
          </p:cNvGraphicFramePr>
          <p:nvPr>
            <p:extLst>
              <p:ext uri="{D42A27DB-BD31-4B8C-83A1-F6EECF244321}">
                <p14:modId xmlns:p14="http://schemas.microsoft.com/office/powerpoint/2010/main" val="1618433081"/>
              </p:ext>
            </p:extLst>
          </p:nvPr>
        </p:nvGraphicFramePr>
        <p:xfrm>
          <a:off x="5192485" y="2780211"/>
          <a:ext cx="1684338" cy="685800"/>
        </p:xfrm>
        <a:graphic>
          <a:graphicData uri="http://schemas.openxmlformats.org/presentationml/2006/ole">
            <mc:AlternateContent xmlns:mc="http://schemas.openxmlformats.org/markup-compatibility/2006">
              <mc:Choice xmlns:v="urn:schemas-microsoft-com:vml" Requires="v">
                <p:oleObj spid="_x0000_s91306" name="Equation" r:id="rId13" imgW="533160" imgH="241200" progId="Equation.DSMT4">
                  <p:embed/>
                </p:oleObj>
              </mc:Choice>
              <mc:Fallback>
                <p:oleObj name="Equation" r:id="rId13" imgW="533160" imgH="241200" progId="Equation.DSMT4">
                  <p:embed/>
                  <p:pic>
                    <p:nvPicPr>
                      <p:cNvPr id="3074" name="Object 18" descr="mu sub xbar =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92485" y="2780211"/>
                        <a:ext cx="1684338" cy="685800"/>
                      </a:xfrm>
                      <a:prstGeom prst="rect">
                        <a:avLst/>
                      </a:prstGeom>
                      <a:noFill/>
                      <a:ln>
                        <a:noFill/>
                      </a:ln>
                      <a:effectLst/>
                    </p:spPr>
                  </p:pic>
                </p:oleObj>
              </mc:Fallback>
            </mc:AlternateContent>
          </a:graphicData>
        </a:graphic>
      </p:graphicFrame>
      <p:graphicFrame>
        <p:nvGraphicFramePr>
          <p:cNvPr id="3075" name="Object 19" descr="mu = 3.5"/>
          <p:cNvGraphicFramePr>
            <a:graphicFrameLocks noChangeAspect="1"/>
          </p:cNvGraphicFramePr>
          <p:nvPr>
            <p:extLst>
              <p:ext uri="{D42A27DB-BD31-4B8C-83A1-F6EECF244321}">
                <p14:modId xmlns:p14="http://schemas.microsoft.com/office/powerpoint/2010/main" val="1789406133"/>
              </p:ext>
            </p:extLst>
          </p:nvPr>
        </p:nvGraphicFramePr>
        <p:xfrm>
          <a:off x="5205548" y="2233748"/>
          <a:ext cx="1600200" cy="673100"/>
        </p:xfrm>
        <a:graphic>
          <a:graphicData uri="http://schemas.openxmlformats.org/presentationml/2006/ole">
            <mc:AlternateContent xmlns:mc="http://schemas.openxmlformats.org/markup-compatibility/2006">
              <mc:Choice xmlns:v="urn:schemas-microsoft-com:vml" Requires="v">
                <p:oleObj spid="_x0000_s91307" name="Equation" r:id="rId15" imgW="482400" imgH="203040" progId="Equation.DSMT4">
                  <p:embed/>
                </p:oleObj>
              </mc:Choice>
              <mc:Fallback>
                <p:oleObj name="Equation" r:id="rId15" imgW="482400" imgH="203040" progId="Equation.DSMT4">
                  <p:embed/>
                  <p:pic>
                    <p:nvPicPr>
                      <p:cNvPr id="3075" name="Object 19" descr="mu =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5548" y="2233748"/>
                        <a:ext cx="1600200" cy="673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3"/>
          <p:cNvSpPr>
            <a:spLocks noChangeArrowheads="1"/>
          </p:cNvSpPr>
          <p:nvPr/>
        </p:nvSpPr>
        <p:spPr bwMode="auto">
          <a:xfrm>
            <a:off x="-152400" y="499234"/>
            <a:ext cx="7556558"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trung</a:t>
            </a:r>
            <a:r>
              <a:rPr lang="en-US" altLang="en-US" sz="4000" dirty="0" smtClean="0">
                <a:solidFill>
                  <a:srgbClr val="008000"/>
                </a:solidFill>
              </a:rPr>
              <a:t> </a:t>
            </a:r>
            <a:r>
              <a:rPr lang="en-US" altLang="en-US" sz="4000" dirty="0" err="1" smtClean="0">
                <a:solidFill>
                  <a:srgbClr val="008000"/>
                </a:solidFill>
              </a:rPr>
              <a:t>bình</a:t>
            </a:r>
            <a:endParaRPr lang="en-US" altLang="en-US" sz="4000" dirty="0">
              <a:solidFill>
                <a:srgbClr val="008000"/>
              </a:solidFill>
            </a:endParaRPr>
          </a:p>
        </p:txBody>
      </p:sp>
    </p:spTree>
    <p:extLst>
      <p:ext uri="{BB962C8B-B14F-4D97-AF65-F5344CB8AC3E}">
        <p14:creationId xmlns:p14="http://schemas.microsoft.com/office/powerpoint/2010/main" val="22887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2000"/>
                                        <p:tgtEl>
                                          <p:spTgt spid="3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2000"/>
                                        <p:tgtEl>
                                          <p:spTgt spid="2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xEl>
                                              <p:pRg st="0" end="0"/>
                                            </p:txEl>
                                          </p:spTgt>
                                        </p:tgtEl>
                                        <p:attrNameLst>
                                          <p:attrName>style.visibility</p:attrName>
                                        </p:attrNameLst>
                                      </p:cBhvr>
                                      <p:to>
                                        <p:strVal val="visible"/>
                                      </p:to>
                                    </p:set>
                                    <p:animEffect transition="in" filter="fade">
                                      <p:cBhvr>
                                        <p:cTn id="15" dur="2000"/>
                                        <p:tgtEl>
                                          <p:spTgt spid="3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fade">
                                      <p:cBhvr>
                                        <p:cTn id="20" dur="2000"/>
                                        <p:tgtEl>
                                          <p:spTgt spid="3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Effect transition="in" filter="fade">
                                      <p:cBhvr>
                                        <p:cTn id="25" dur="2000"/>
                                        <p:tgtEl>
                                          <p:spTgt spid="3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4">
                                            <p:txEl>
                                              <p:pRg st="3" end="3"/>
                                            </p:txEl>
                                          </p:spTgt>
                                        </p:tgtEl>
                                        <p:attrNameLst>
                                          <p:attrName>style.visibility</p:attrName>
                                        </p:attrNameLst>
                                      </p:cBhvr>
                                      <p:to>
                                        <p:strVal val="visible"/>
                                      </p:to>
                                    </p:set>
                                    <p:animEffect transition="in" filter="fade">
                                      <p:cBhvr>
                                        <p:cTn id="30" dur="20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0" grpId="0"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err="1" smtClean="0"/>
              <a:t>Bộ</a:t>
            </a:r>
            <a:r>
              <a:rPr lang="en-US" altLang="en-US" dirty="0" smtClean="0"/>
              <a:t> </a:t>
            </a:r>
            <a:r>
              <a:rPr lang="en-US" altLang="en-US" dirty="0" err="1" smtClean="0"/>
              <a:t>ước</a:t>
            </a:r>
            <a:r>
              <a:rPr lang="en-US" altLang="en-US" dirty="0" smtClean="0"/>
              <a:t> </a:t>
            </a:r>
            <a:r>
              <a:rPr lang="en-US" altLang="en-US" dirty="0" err="1" smtClean="0"/>
              <a:t>lượng</a:t>
            </a:r>
            <a:r>
              <a:rPr lang="en-US" altLang="en-US" dirty="0" smtClean="0"/>
              <a:t> </a:t>
            </a:r>
            <a:r>
              <a:rPr lang="en-US" altLang="en-US" dirty="0" err="1" smtClean="0"/>
              <a:t>không</a:t>
            </a:r>
            <a:r>
              <a:rPr lang="en-US" altLang="en-US" dirty="0" smtClean="0"/>
              <a:t> </a:t>
            </a:r>
            <a:r>
              <a:rPr lang="en-US" altLang="en-US" dirty="0" err="1" smtClean="0"/>
              <a:t>lệch</a:t>
            </a:r>
            <a:r>
              <a:rPr lang="en-US" altLang="en-US" dirty="0" smtClean="0"/>
              <a:t> </a:t>
            </a:r>
            <a:r>
              <a:rPr lang="en-US" altLang="en-US" dirty="0" err="1" smtClean="0"/>
              <a:t>và</a:t>
            </a:r>
            <a:r>
              <a:rPr lang="en-US" altLang="en-US" dirty="0" smtClean="0"/>
              <a:t> </a:t>
            </a:r>
            <a:r>
              <a:rPr lang="en-US" altLang="en-US" dirty="0" err="1" smtClean="0"/>
              <a:t>lệch</a:t>
            </a:r>
            <a:endParaRPr lang="en-US" altLang="en-US" dirty="0" smtClean="0"/>
          </a:p>
        </p:txBody>
      </p:sp>
      <p:sp>
        <p:nvSpPr>
          <p:cNvPr id="26627" name="Rectangle 3"/>
          <p:cNvSpPr>
            <a:spLocks noGrp="1" noChangeArrowheads="1"/>
          </p:cNvSpPr>
          <p:nvPr>
            <p:ph idx="1"/>
          </p:nvPr>
        </p:nvSpPr>
        <p:spPr>
          <a:xfrm>
            <a:off x="0" y="1143000"/>
            <a:ext cx="9144000" cy="5257800"/>
          </a:xfrm>
        </p:spPr>
        <p:txBody>
          <a:bodyPr/>
          <a:lstStyle/>
          <a:p>
            <a:pPr indent="-63500" eaLnBrk="1" hangingPunct="1">
              <a:lnSpc>
                <a:spcPct val="80000"/>
              </a:lnSpc>
              <a:buFont typeface="Wingdings" panose="05000000000000000000" pitchFamily="2" charset="2"/>
              <a:buNone/>
            </a:pPr>
            <a:r>
              <a:rPr lang="en-US" altLang="en-US" sz="2800" dirty="0" err="1" smtClean="0">
                <a:solidFill>
                  <a:srgbClr val="FF0000"/>
                </a:solidFill>
                <a:latin typeface="Arial" panose="020B0604020202020204" pitchFamily="34" charset="0"/>
                <a:cs typeface="Arial" panose="020B0604020202020204" pitchFamily="34" charset="0"/>
              </a:rPr>
              <a:t>Bộ</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ước</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lượng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không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solidFill>
                  <a:srgbClr val="FF0000"/>
                </a:solidFill>
                <a:latin typeface="Arial" panose="020B0604020202020204" pitchFamily="34" charset="0"/>
                <a:cs typeface="Arial" panose="020B0604020202020204" pitchFamily="34" charset="0"/>
              </a:rPr>
              <a:t>:</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một</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giá</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trị</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thống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kê</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mà</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có</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phân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phối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có</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giá</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trị</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trung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bình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bằng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tham</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số</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của</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quần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T</a:t>
            </a:r>
            <a:r>
              <a:rPr lang="en-US" altLang="en-US" sz="2800" dirty="0" err="1" smtClean="0">
                <a:solidFill>
                  <a:srgbClr val="FF0000"/>
                </a:solidFill>
                <a:latin typeface="Arial" panose="020B0604020202020204" pitchFamily="34" charset="0"/>
                <a:cs typeface="Arial" panose="020B0604020202020204" pitchFamily="34" charset="0"/>
              </a:rPr>
              <a:t>rung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bình</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là</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bộ</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ước</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lượng</a:t>
            </a:r>
            <a:r>
              <a:rPr lang="en-US" altLang="en-US" sz="2800" dirty="0" smtClean="0">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không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trung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bình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của</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quần</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smtClean="0">
                <a:solidFill>
                  <a:srgbClr val="FF0000"/>
                </a:solidFill>
                <a:latin typeface="Arial" panose="020B0604020202020204" pitchFamily="34" charset="0"/>
                <a:cs typeface="Arial" panose="020B0604020202020204" pitchFamily="34" charset="0"/>
              </a:rPr>
              <a:t>Tỉ</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tỉ</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lệ</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err="1">
                <a:solidFill>
                  <a:srgbClr val="FF0000"/>
                </a:solidFill>
                <a:latin typeface="Arial" panose="020B0604020202020204" pitchFamily="34" charset="0"/>
                <a:cs typeface="Arial" panose="020B0604020202020204" pitchFamily="34" charset="0"/>
              </a:rPr>
              <a:t>P</a:t>
            </a:r>
            <a:r>
              <a:rPr lang="en-US" altLang="en-US" sz="2800" dirty="0" err="1" smtClean="0">
                <a:solidFill>
                  <a:srgbClr val="FF0000"/>
                </a:solidFill>
                <a:latin typeface="Arial" panose="020B0604020202020204" pitchFamily="34" charset="0"/>
                <a:cs typeface="Arial" panose="020B0604020202020204" pitchFamily="34" charset="0"/>
              </a:rPr>
              <a:t>hương</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sai</a:t>
            </a:r>
            <a:r>
              <a:rPr lang="en-US" altLang="en-US" sz="2800" dirty="0" smtClean="0">
                <a:solidFill>
                  <a:srgbClr val="FF0000"/>
                </a:solidFill>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mẫu</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lượng</a:t>
            </a:r>
            <a:r>
              <a:rPr lang="en-US" altLang="en-US" sz="2800" dirty="0">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không</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solidFill>
                  <a:srgbClr val="FF0000"/>
                </a:solidFill>
                <a:latin typeface="Arial" panose="020B0604020202020204" pitchFamily="34" charset="0"/>
                <a:cs typeface="Arial" panose="020B0604020202020204" pitchFamily="34" charset="0"/>
              </a:rPr>
              <a:t>lệch</a:t>
            </a:r>
            <a:r>
              <a:rPr lang="en-US" altLang="en-US" sz="2800" dirty="0">
                <a:solidFill>
                  <a:srgbClr val="FF0000"/>
                </a:solidFill>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với</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phương</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sai</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r>
              <a:rPr lang="en-US" altLang="en-US" sz="2800" dirty="0" smtClean="0">
                <a:latin typeface="Arial" panose="020B0604020202020204" pitchFamily="34" charset="0"/>
                <a:cs typeface="Arial" panose="020B0604020202020204" pitchFamily="34" charset="0"/>
              </a:rPr>
              <a:t>.</a:t>
            </a:r>
          </a:p>
          <a:p>
            <a:pPr eaLnBrk="1" hangingPunct="1">
              <a:lnSpc>
                <a:spcPct val="80000"/>
              </a:lnSpc>
            </a:pPr>
            <a:r>
              <a:rPr lang="en-US" altLang="en-US" sz="2800" dirty="0">
                <a:solidFill>
                  <a:srgbClr val="FF0000"/>
                </a:solidFill>
                <a:latin typeface="Arial" panose="020B0604020202020204" pitchFamily="34" charset="0"/>
                <a:cs typeface="Arial" panose="020B0604020202020204" pitchFamily="34" charset="0"/>
              </a:rPr>
              <a:t>S</a:t>
            </a:r>
            <a:r>
              <a:rPr lang="en-US" altLang="en-US" sz="2800" dirty="0" smtClean="0">
                <a:solidFill>
                  <a:srgbClr val="FF0000"/>
                </a:solidFill>
                <a:latin typeface="Arial" panose="020B0604020202020204" pitchFamily="34" charset="0"/>
                <a:cs typeface="Arial" panose="020B0604020202020204" pitchFamily="34" charset="0"/>
              </a:rPr>
              <a:t>ample range</a:t>
            </a:r>
            <a:r>
              <a:rPr lang="en-US" altLang="en-US" sz="2800" dirty="0" smtClean="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là</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bộ</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ước</a:t>
            </a:r>
            <a:r>
              <a:rPr lang="en-US" altLang="en-US" sz="2800" dirty="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lượng</a:t>
            </a:r>
            <a:r>
              <a:rPr lang="en-US" altLang="en-US" sz="2800" dirty="0" smtClean="0">
                <a:latin typeface="Arial" panose="020B0604020202020204" pitchFamily="34" charset="0"/>
                <a:cs typeface="Arial" panose="020B0604020202020204" pitchFamily="34" charset="0"/>
              </a:rPr>
              <a:t> </a:t>
            </a:r>
            <a:r>
              <a:rPr lang="en-US" altLang="en-US" sz="2800" dirty="0" err="1" smtClean="0">
                <a:solidFill>
                  <a:srgbClr val="FF0000"/>
                </a:solidFill>
                <a:latin typeface="Arial" panose="020B0604020202020204" pitchFamily="34" charset="0"/>
                <a:cs typeface="Arial" panose="020B0604020202020204" pitchFamily="34" charset="0"/>
              </a:rPr>
              <a:t>lệch</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với</a:t>
            </a:r>
            <a:r>
              <a:rPr lang="en-US" altLang="en-US" sz="2800" dirty="0" smtClean="0">
                <a:latin typeface="Arial" panose="020B0604020202020204" pitchFamily="34" charset="0"/>
                <a:cs typeface="Arial" panose="020B0604020202020204" pitchFamily="34" charset="0"/>
              </a:rPr>
              <a:t> range </a:t>
            </a:r>
            <a:r>
              <a:rPr lang="en-US" altLang="en-US" sz="2800" dirty="0" err="1">
                <a:latin typeface="Arial" panose="020B0604020202020204" pitchFamily="34" charset="0"/>
                <a:cs typeface="Arial" panose="020B0604020202020204" pitchFamily="34" charset="0"/>
              </a:rPr>
              <a:t>của</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quần</a:t>
            </a:r>
            <a:r>
              <a:rPr lang="en-US" altLang="en-US" sz="2800" dirty="0">
                <a:latin typeface="Arial" panose="020B0604020202020204" pitchFamily="34" charset="0"/>
                <a:cs typeface="Arial" panose="020B0604020202020204" pitchFamily="34" charset="0"/>
              </a:rPr>
              <a:t> </a:t>
            </a:r>
            <a:r>
              <a:rPr lang="en-US" altLang="en-US" sz="2800" dirty="0" err="1">
                <a:latin typeface="Arial" panose="020B0604020202020204" pitchFamily="34" charset="0"/>
                <a:cs typeface="Arial" panose="020B0604020202020204" pitchFamily="34" charset="0"/>
              </a:rPr>
              <a:t>thể</a:t>
            </a:r>
            <a:endParaRPr lang="en-US" alt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123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6627" name="Rectangle 3"/>
          <p:cNvSpPr>
            <a:spLocks noGrp="1" noChangeArrowheads="1"/>
          </p:cNvSpPr>
          <p:nvPr>
            <p:ph idx="1"/>
          </p:nvPr>
        </p:nvSpPr>
        <p:spPr>
          <a:xfrm>
            <a:off x="304800" y="1752600"/>
            <a:ext cx="8001000" cy="3810000"/>
          </a:xfrm>
        </p:spPr>
        <p:txBody>
          <a:bodyPr/>
          <a:lstStyle/>
          <a:p>
            <a:pPr indent="-4763" algn="just" eaLnBrk="1" hangingPunct="1">
              <a:lnSpc>
                <a:spcPct val="80000"/>
              </a:lnSpc>
              <a:buFont typeface="Wingdings" panose="05000000000000000000" pitchFamily="2" charset="2"/>
              <a:buNone/>
            </a:pPr>
            <a:r>
              <a:rPr lang="vi-VN" altLang="en-US" sz="2800" dirty="0">
                <a:latin typeface="Arial" panose="020B0604020202020204" pitchFamily="34" charset="0"/>
                <a:cs typeface="Arial" panose="020B0604020202020204" pitchFamily="34" charset="0"/>
              </a:rPr>
              <a:t>Giả sử thời gian trung bình mà sinh viên đại học cần để hoàn thành bằng cấp là 4,7 năm. Độ lệch chuẩn là 0,3. Xác suất mà 40 sinh viên đại học được chọn ngẫu nhiên sẽ có thời gian hoàn thành trung bình dưới 4,4 năm là </a:t>
            </a:r>
            <a:r>
              <a:rPr lang="en-US" altLang="en-US" sz="2800" dirty="0" err="1" smtClean="0">
                <a:latin typeface="Arial" panose="020B0604020202020204" pitchFamily="34" charset="0"/>
                <a:cs typeface="Arial" panose="020B0604020202020204" pitchFamily="34" charset="0"/>
              </a:rPr>
              <a:t>bao</a:t>
            </a:r>
            <a:r>
              <a:rPr lang="en-US" altLang="en-US" sz="2800" dirty="0" smtClean="0">
                <a:latin typeface="Arial" panose="020B0604020202020204" pitchFamily="34" charset="0"/>
                <a:cs typeface="Arial" panose="020B0604020202020204" pitchFamily="34" charset="0"/>
              </a:rPr>
              <a:t> </a:t>
            </a:r>
            <a:r>
              <a:rPr lang="en-US" altLang="en-US" sz="2800" dirty="0" err="1" smtClean="0">
                <a:latin typeface="Arial" panose="020B0604020202020204" pitchFamily="34" charset="0"/>
                <a:cs typeface="Arial" panose="020B0604020202020204" pitchFamily="34" charset="0"/>
              </a:rPr>
              <a:t>nhiêu</a:t>
            </a:r>
            <a:r>
              <a:rPr lang="vi-VN" altLang="en-US" sz="2800" dirty="0" smtClean="0">
                <a:latin typeface="Arial" panose="020B0604020202020204" pitchFamily="34" charset="0"/>
                <a:cs typeface="Arial" panose="020B0604020202020204" pitchFamily="34" charset="0"/>
              </a:rPr>
              <a:t>?</a:t>
            </a:r>
            <a:endParaRPr lang="en-US" altLang="en-US" sz="2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2"/>
          <p:cNvSpPr>
            <a:spLocks noGrp="1"/>
          </p:cNvSpPr>
          <p:nvPr>
            <p:ph type="title"/>
          </p:nvPr>
        </p:nvSpPr>
        <p:spPr>
          <a:xfrm>
            <a:off x="8382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2053" name="Content Placeholder 3"/>
          <p:cNvSpPr>
            <a:spLocks noGrp="1"/>
          </p:cNvSpPr>
          <p:nvPr>
            <p:ph idx="1"/>
          </p:nvPr>
        </p:nvSpPr>
        <p:spPr>
          <a:xfrm>
            <a:off x="0" y="1371600"/>
            <a:ext cx="9144000" cy="5181600"/>
          </a:xfrm>
        </p:spPr>
        <p:txBody>
          <a:bodyPr>
            <a:normAutofit lnSpcReduction="10000"/>
          </a:bodyPr>
          <a:lstStyle/>
          <a:p>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chuẩn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mô</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hình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được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đặc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trưng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bởi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hai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đại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lượng</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trung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bình</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a:t>
            </a:r>
          </a:p>
          <a:p>
            <a:pPr lvl="1"/>
            <a:r>
              <a:rPr lang="en-US" altLang="en-US" b="0" dirty="0" err="1" smtClean="0">
                <a:latin typeface="Arial" panose="020B0604020202020204" pitchFamily="34" charset="0"/>
                <a:cs typeface="Arial" panose="020B0604020202020204" pitchFamily="34" charset="0"/>
              </a:rPr>
              <a:t>phương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sai</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baseline="30000" dirty="0" smtClean="0">
                <a:latin typeface="Arial" panose="020B0604020202020204" pitchFamily="34" charset="0"/>
                <a:cs typeface="Arial" panose="020B0604020202020204" pitchFamily="34" charset="0"/>
              </a:rPr>
              <a:t>2</a:t>
            </a:r>
          </a:p>
          <a:p>
            <a:r>
              <a:rPr lang="en-US" altLang="en-US" b="0" dirty="0" err="1" smtClean="0">
                <a:latin typeface="Arial" panose="020B0604020202020204" pitchFamily="34" charset="0"/>
                <a:cs typeface="Arial" panose="020B0604020202020204" pitchFamily="34" charset="0"/>
              </a:rPr>
              <a:t>Ký</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hiệu</a:t>
            </a:r>
            <a:r>
              <a:rPr lang="en-US" altLang="en-US" b="0" dirty="0" smtClean="0">
                <a:latin typeface="Arial" panose="020B0604020202020204" pitchFamily="34" charset="0"/>
                <a:cs typeface="Arial" panose="020B0604020202020204" pitchFamily="34" charset="0"/>
              </a:rPr>
              <a:t> N(</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baseline="30000" dirty="0" smtClean="0">
                <a:latin typeface="Arial" panose="020B0604020202020204" pitchFamily="34" charset="0"/>
                <a:cs typeface="Arial" panose="020B0604020202020204" pitchFamily="34" charset="0"/>
              </a:rPr>
              <a:t>2</a:t>
            </a:r>
            <a:r>
              <a:rPr lang="en-US" altLang="en-US" b="0" dirty="0" smtClean="0">
                <a:latin typeface="Arial" panose="020B0604020202020204" pitchFamily="34" charset="0"/>
                <a:cs typeface="Arial" panose="020B0604020202020204" pitchFamily="34" charset="0"/>
              </a:rPr>
              <a:t>) hay N(</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r>
              <a:rPr lang="en-US" altLang="en-US" b="0" dirty="0" smtClean="0">
                <a:latin typeface="Arial" panose="020B0604020202020204" pitchFamily="34" charset="0"/>
                <a:cs typeface="Arial" panose="020B0604020202020204" pitchFamily="34" charset="0"/>
                <a:sym typeface="Symbol" panose="05050102010706020507" pitchFamily="18" charset="2"/>
              </a:rPr>
              <a:t></a:t>
            </a:r>
            <a:r>
              <a:rPr lang="en-US" altLang="en-US" b="0" dirty="0" smtClean="0">
                <a:latin typeface="Arial" panose="020B0604020202020204" pitchFamily="34" charset="0"/>
                <a:cs typeface="Arial" panose="020B0604020202020204" pitchFamily="34" charset="0"/>
              </a:rPr>
              <a:t>)</a:t>
            </a:r>
          </a:p>
          <a:p>
            <a:r>
              <a:rPr lang="en-US" altLang="en-US" b="0" dirty="0" err="1" smtClean="0">
                <a:latin typeface="Arial" panose="020B0604020202020204" pitchFamily="34" charset="0"/>
                <a:cs typeface="Arial" panose="020B0604020202020204" pitchFamily="34" charset="0"/>
              </a:rPr>
              <a:t>Hàm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mật</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xác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suất</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Hình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chuông</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Khác</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nhau</a:t>
            </a:r>
            <a:r>
              <a:rPr lang="en-US" altLang="en-US" b="0" dirty="0" smtClean="0">
                <a:latin typeface="Arial" panose="020B0604020202020204" pitchFamily="34" charset="0"/>
                <a:cs typeface="Arial" panose="020B0604020202020204" pitchFamily="34" charset="0"/>
              </a:rPr>
              <a:t> ở </a:t>
            </a:r>
            <a:r>
              <a:rPr lang="en-US" altLang="en-US" b="0" dirty="0" err="1" smtClean="0">
                <a:latin typeface="Arial" panose="020B0604020202020204" pitchFamily="34" charset="0"/>
                <a:cs typeface="Arial" panose="020B0604020202020204" pitchFamily="34" charset="0"/>
              </a:rPr>
              <a:t>tâm</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và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độ</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rộng</a:t>
            </a:r>
            <a:endParaRPr lang="en-US" altLang="en-US" b="0" dirty="0" smtClean="0">
              <a:latin typeface="Arial" panose="020B0604020202020204" pitchFamily="34" charset="0"/>
              <a:cs typeface="Arial" panose="020B0604020202020204" pitchFamily="34" charset="0"/>
            </a:endParaRPr>
          </a:p>
          <a:p>
            <a:endParaRPr lang="en-US" altLang="en-US" b="0" dirty="0" smtClean="0">
              <a:latin typeface="Arial" panose="020B0604020202020204" pitchFamily="34" charset="0"/>
              <a:cs typeface="Arial" panose="020B0604020202020204" pitchFamily="34" charset="0"/>
            </a:endParaRPr>
          </a:p>
        </p:txBody>
      </p:sp>
      <p:sp>
        <p:nvSpPr>
          <p:cNvPr id="205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5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9C3CA1D4-5B80-4960-B785-9A27BD866C9E}" type="slidenum">
              <a:rPr lang="en-GB" altLang="en-US">
                <a:solidFill>
                  <a:srgbClr val="FFFFFF"/>
                </a:solidFill>
              </a:rPr>
              <a:pPr/>
              <a:t>4</a:t>
            </a:fld>
            <a:endParaRPr lang="en-GB" altLang="en-US">
              <a:solidFill>
                <a:srgbClr val="FFFFFF"/>
              </a:solidFill>
            </a:endParaRPr>
          </a:p>
        </p:txBody>
      </p:sp>
      <p:sp>
        <p:nvSpPr>
          <p:cNvPr id="20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2050" name="Object 1"/>
          <p:cNvGraphicFramePr>
            <a:graphicFrameLocks noChangeAspect="1"/>
          </p:cNvGraphicFramePr>
          <p:nvPr>
            <p:extLst>
              <p:ext uri="{D42A27DB-BD31-4B8C-83A1-F6EECF244321}">
                <p14:modId xmlns:p14="http://schemas.microsoft.com/office/powerpoint/2010/main" val="4246714193"/>
              </p:ext>
            </p:extLst>
          </p:nvPr>
        </p:nvGraphicFramePr>
        <p:xfrm>
          <a:off x="2209800" y="3733800"/>
          <a:ext cx="4330700" cy="990600"/>
        </p:xfrm>
        <a:graphic>
          <a:graphicData uri="http://schemas.openxmlformats.org/presentationml/2006/ole">
            <mc:AlternateContent xmlns:mc="http://schemas.openxmlformats.org/markup-compatibility/2006">
              <mc:Choice xmlns:v="urn:schemas-microsoft-com:vml" Requires="v">
                <p:oleObj spid="_x0000_s70861" name="Equation" r:id="rId4" imgW="2120900" imgH="482600" progId="Equation.DSMT4">
                  <p:embed/>
                </p:oleObj>
              </mc:Choice>
              <mc:Fallback>
                <p:oleObj name="Equation" r:id="rId4" imgW="2120900" imgH="482600" progId="Equation.DSMT4">
                  <p:embed/>
                  <p:pic>
                    <p:nvPicPr>
                      <p:cNvPr id="205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733800"/>
                        <a:ext cx="433070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6763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250" y="2286000"/>
            <a:ext cx="4171950"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2"/>
          <p:cNvSpPr>
            <a:spLocks noGrp="1" noChangeArrowheads="1"/>
          </p:cNvSpPr>
          <p:nvPr>
            <p:ph type="title"/>
          </p:nvPr>
        </p:nvSpPr>
        <p:spPr>
          <a:xfrm>
            <a:off x="23949" y="489857"/>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410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dirty="0" smtClean="0">
                <a:solidFill>
                  <a:srgbClr val="000099"/>
                </a:solidFill>
                <a:latin typeface="Symbol" panose="05050102010706020507" pitchFamily="18" charset="2"/>
                <a:cs typeface="Times New Roman" panose="02020603050405020304" pitchFamily="18" charset="0"/>
              </a:rPr>
              <a:t>m</a:t>
            </a:r>
            <a:r>
              <a:rPr lang="en-US" altLang="en-US" dirty="0" smtClean="0">
                <a:solidFill>
                  <a:srgbClr val="000099"/>
                </a:solidFill>
              </a:rPr>
              <a:t> = 4.7, </a:t>
            </a:r>
            <a:r>
              <a:rPr lang="en-US" altLang="en-US" dirty="0" smtClean="0">
                <a:solidFill>
                  <a:srgbClr val="000099"/>
                </a:solidFill>
                <a:latin typeface="Symbol" panose="05050102010706020507" pitchFamily="18" charset="2"/>
              </a:rPr>
              <a:t>s</a:t>
            </a:r>
            <a:r>
              <a:rPr lang="en-US" altLang="en-US" dirty="0" smtClean="0">
                <a:solidFill>
                  <a:srgbClr val="000099"/>
                </a:solidFill>
              </a:rPr>
              <a:t> = 0.3, n = 40, P(</a:t>
            </a:r>
            <a:r>
              <a:rPr lang="en-US" altLang="en-US" sz="1600" dirty="0" smtClean="0">
                <a:solidFill>
                  <a:srgbClr val="000099"/>
                </a:solidFill>
              </a:rPr>
              <a:t> </a:t>
            </a:r>
            <a:r>
              <a:rPr lang="en-US" altLang="en-US" i="1" dirty="0" smtClean="0">
                <a:solidFill>
                  <a:srgbClr val="000099"/>
                </a:solidFill>
                <a:latin typeface="Times New Roman" panose="02020603050405020304" pitchFamily="18" charset="0"/>
                <a:cs typeface="Times New Roman" panose="02020603050405020304" pitchFamily="18" charset="0"/>
              </a:rPr>
              <a:t>x</a:t>
            </a:r>
            <a:r>
              <a:rPr lang="en-US" altLang="en-US" dirty="0" smtClean="0">
                <a:solidFill>
                  <a:srgbClr val="000099"/>
                </a:solidFill>
              </a:rPr>
              <a:t> &lt; 4.4) = ?</a:t>
            </a:r>
          </a:p>
        </p:txBody>
      </p:sp>
      <p:graphicFrame>
        <p:nvGraphicFramePr>
          <p:cNvPr id="6" name="Object 2" descr="xbar ~ N(4.7,0.3/root(40))"/>
          <p:cNvGraphicFramePr>
            <a:graphicFrameLocks noChangeAspect="1"/>
          </p:cNvGraphicFramePr>
          <p:nvPr/>
        </p:nvGraphicFramePr>
        <p:xfrm>
          <a:off x="762000" y="2362200"/>
          <a:ext cx="3067050" cy="1219200"/>
        </p:xfrm>
        <a:graphic>
          <a:graphicData uri="http://schemas.openxmlformats.org/presentationml/2006/ole">
            <mc:AlternateContent xmlns:mc="http://schemas.openxmlformats.org/markup-compatibility/2006">
              <mc:Choice xmlns:v="urn:schemas-microsoft-com:vml" Requires="v">
                <p:oleObj spid="_x0000_s97365"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3622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02" name="Straight Connector 8"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44894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7" name="Picture 3" descr="Normal curve center at 4.7, 4.4 labeled and the right side of 4.4 shaded with a question mark in that are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725" y="3352800"/>
            <a:ext cx="31654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2"/>
          <p:cNvSpPr>
            <a:spLocks noGrp="1" noChangeArrowheads="1"/>
          </p:cNvSpPr>
          <p:nvPr>
            <p:ph type="title"/>
          </p:nvPr>
        </p:nvSpPr>
        <p:spPr>
          <a:xfrm>
            <a:off x="0"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5125"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smtClean="0">
                <a:solidFill>
                  <a:srgbClr val="000099"/>
                </a:solidFill>
              </a:rPr>
              <a:t>           P(</a:t>
            </a:r>
            <a:r>
              <a:rPr lang="en-US" altLang="en-US" sz="16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4.4) = ?</a:t>
            </a:r>
          </a:p>
        </p:txBody>
      </p:sp>
      <p:graphicFrame>
        <p:nvGraphicFramePr>
          <p:cNvPr id="6" name="Object 2" descr="xbar ~ N(4.7,0.3/root(40))"/>
          <p:cNvGraphicFramePr>
            <a:graphicFrameLocks noChangeAspect="1"/>
          </p:cNvGraphicFramePr>
          <p:nvPr/>
        </p:nvGraphicFramePr>
        <p:xfrm>
          <a:off x="1809750" y="2209800"/>
          <a:ext cx="3067050" cy="1219200"/>
        </p:xfrm>
        <a:graphic>
          <a:graphicData uri="http://schemas.openxmlformats.org/presentationml/2006/ole">
            <mc:AlternateContent xmlns:mc="http://schemas.openxmlformats.org/markup-compatibility/2006">
              <mc:Choice xmlns:v="urn:schemas-microsoft-com:vml" Requires="v">
                <p:oleObj spid="_x0000_s98389" name="Equation" r:id="rId5" imgW="1054080" imgH="419040" progId="Equation.DSMT4">
                  <p:embed/>
                </p:oleObj>
              </mc:Choice>
              <mc:Fallback>
                <p:oleObj name="Equation" r:id="rId5" imgW="1054080" imgH="419040" progId="Equation.DSMT4">
                  <p:embed/>
                  <p:pic>
                    <p:nvPicPr>
                      <p:cNvPr id="6" name="Object 2" descr="xbar ~ N(4.7,0.3/root(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9750" y="2209800"/>
                        <a:ext cx="306705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126" name="Straight Connector 8" descr="xbar ~ N(4.7,0.3/root(40))"/>
          <p:cNvCxnSpPr>
            <a:cxnSpLocks noChangeShapeType="1"/>
          </p:cNvCxnSpPr>
          <p:nvPr/>
        </p:nvCxnSpPr>
        <p:spPr bwMode="auto">
          <a:xfrm flipH="1">
            <a:off x="2148841"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543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fade">
                                      <p:cBhvr>
                                        <p:cTn id="12" dur="20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354"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8675" name="Rectangle 3"/>
          <p:cNvSpPr>
            <a:spLocks noGrp="1" noChangeArrowheads="1"/>
          </p:cNvSpPr>
          <p:nvPr>
            <p:ph idx="1"/>
          </p:nvPr>
        </p:nvSpPr>
        <p:spPr>
          <a:xfrm>
            <a:off x="457200" y="1905000"/>
            <a:ext cx="8305800" cy="3581400"/>
          </a:xfrm>
        </p:spPr>
        <p:txBody>
          <a:bodyPr/>
          <a:lstStyle/>
          <a:p>
            <a:pPr indent="-4763" algn="just"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a:t>
            </a:r>
            <a:r>
              <a:rPr lang="en-US" altLang="en-US" dirty="0" err="1" smtClean="0">
                <a:latin typeface="Arial" panose="020B0604020202020204" pitchFamily="34" charset="0"/>
                <a:cs typeface="Arial" panose="020B0604020202020204" pitchFamily="34" charset="0"/>
              </a:rPr>
              <a:t>việc</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tăng </a:t>
            </a:r>
            <a:r>
              <a:rPr lang="vi-VN" altLang="en-US" dirty="0">
                <a:latin typeface="Arial" panose="020B0604020202020204" pitchFamily="34" charset="0"/>
                <a:cs typeface="Arial" panose="020B0604020202020204" pitchFamily="34" charset="0"/>
              </a:rPr>
              <a:t>cổ phiếu </a:t>
            </a:r>
            <a:r>
              <a:rPr lang="en-US" altLang="en-US" dirty="0" err="1" smtClean="0">
                <a:latin typeface="Arial" panose="020B0604020202020204" pitchFamily="34" charset="0"/>
                <a:cs typeface="Arial" panose="020B0604020202020204" pitchFamily="34" charset="0"/>
              </a:rPr>
              <a:t>tuân</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theo</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phân </a:t>
            </a:r>
            <a:r>
              <a:rPr lang="vi-VN" altLang="en-US" dirty="0">
                <a:latin typeface="Arial" panose="020B0604020202020204" pitchFamily="34" charset="0"/>
                <a:cs typeface="Arial" panose="020B0604020202020204" pitchFamily="34" charset="0"/>
              </a:rPr>
              <a:t>phối </a:t>
            </a:r>
            <a:r>
              <a:rPr lang="en-US" altLang="en-US" dirty="0" err="1" smtClean="0">
                <a:latin typeface="Arial" panose="020B0604020202020204" pitchFamily="34" charset="0"/>
                <a:cs typeface="Arial" panose="020B0604020202020204" pitchFamily="34" charset="0"/>
              </a:rPr>
              <a:t>chuẩn</a:t>
            </a:r>
            <a:r>
              <a:rPr lang="en-US" altLang="en-US" dirty="0" smtClean="0">
                <a:latin typeface="Arial" panose="020B0604020202020204" pitchFamily="34" charset="0"/>
                <a:cs typeface="Arial" panose="020B0604020202020204" pitchFamily="34" charset="0"/>
              </a:rPr>
              <a:t> </a:t>
            </a:r>
            <a:r>
              <a:rPr lang="vi-VN" altLang="en-US" dirty="0" smtClean="0">
                <a:latin typeface="Arial" panose="020B0604020202020204" pitchFamily="34" charset="0"/>
                <a:cs typeface="Arial" panose="020B0604020202020204" pitchFamily="34" charset="0"/>
              </a:rPr>
              <a:t>với </a:t>
            </a:r>
            <a:r>
              <a:rPr lang="vi-VN" altLang="en-US" dirty="0">
                <a:latin typeface="Arial" panose="020B0604020202020204" pitchFamily="34" charset="0"/>
                <a:cs typeface="Arial" panose="020B0604020202020204" pitchFamily="34" charset="0"/>
              </a:rPr>
              <a:t>giá trị trung bình là </a:t>
            </a:r>
            <a:r>
              <a:rPr lang="vi-VN" altLang="en-US" dirty="0">
                <a:solidFill>
                  <a:srgbClr val="FF0000"/>
                </a:solidFill>
                <a:latin typeface="Arial" panose="020B0604020202020204" pitchFamily="34" charset="0"/>
                <a:cs typeface="Arial" panose="020B0604020202020204" pitchFamily="34" charset="0"/>
              </a:rPr>
              <a:t>3</a:t>
            </a:r>
            <a:r>
              <a:rPr lang="vi-VN" altLang="en-US" dirty="0">
                <a:latin typeface="Arial" panose="020B0604020202020204" pitchFamily="34" charset="0"/>
                <a:cs typeface="Arial" panose="020B0604020202020204" pitchFamily="34" charset="0"/>
              </a:rPr>
              <a:t> phần trăm và độ lệch chuẩn là </a:t>
            </a:r>
            <a:r>
              <a:rPr lang="vi-VN" altLang="en-US" dirty="0">
                <a:solidFill>
                  <a:srgbClr val="FF0000"/>
                </a:solidFill>
                <a:latin typeface="Arial" panose="020B0604020202020204" pitchFamily="34" charset="0"/>
                <a:cs typeface="Arial" panose="020B0604020202020204" pitchFamily="34" charset="0"/>
              </a:rPr>
              <a:t>5 </a:t>
            </a:r>
            <a:r>
              <a:rPr lang="vi-VN" altLang="en-US" dirty="0">
                <a:latin typeface="Arial" panose="020B0604020202020204" pitchFamily="34" charset="0"/>
                <a:cs typeface="Arial" panose="020B0604020202020204" pitchFamily="34" charset="0"/>
              </a:rPr>
              <a:t>phần trăm. Nếu </a:t>
            </a:r>
            <a:r>
              <a:rPr lang="vi-VN" altLang="en-US" dirty="0" smtClean="0">
                <a:latin typeface="Arial" panose="020B0604020202020204" pitchFamily="34" charset="0"/>
                <a:cs typeface="Arial" panose="020B0604020202020204" pitchFamily="34" charset="0"/>
              </a:rPr>
              <a:t>danh </a:t>
            </a:r>
            <a:r>
              <a:rPr lang="vi-VN" altLang="en-US" dirty="0">
                <a:latin typeface="Arial" panose="020B0604020202020204" pitchFamily="34" charset="0"/>
                <a:cs typeface="Arial" panose="020B0604020202020204" pitchFamily="34" charset="0"/>
              </a:rPr>
              <a:t>mục đầu tư </a:t>
            </a:r>
            <a:r>
              <a:rPr lang="en-US" altLang="en-US" dirty="0" smtClean="0">
                <a:latin typeface="Arial" panose="020B0604020202020204" pitchFamily="34" charset="0"/>
                <a:cs typeface="Arial" panose="020B0604020202020204" pitchFamily="34" charset="0"/>
              </a:rPr>
              <a:t>(</a:t>
            </a:r>
            <a:r>
              <a:rPr lang="vi-VN" altLang="en-US" dirty="0" smtClean="0">
                <a:latin typeface="Arial" panose="020B0604020202020204" pitchFamily="34" charset="0"/>
                <a:cs typeface="Arial" panose="020B0604020202020204" pitchFamily="34" charset="0"/>
              </a:rPr>
              <a:t>được </a:t>
            </a:r>
            <a:r>
              <a:rPr lang="vi-VN" altLang="en-US" dirty="0">
                <a:latin typeface="Arial" panose="020B0604020202020204" pitchFamily="34" charset="0"/>
                <a:cs typeface="Arial" panose="020B0604020202020204" pitchFamily="34" charset="0"/>
              </a:rPr>
              <a:t>chọn ngẫu nhiên) của bạn bao gồm </a:t>
            </a:r>
            <a:r>
              <a:rPr lang="vi-VN" altLang="en-US" dirty="0">
                <a:solidFill>
                  <a:srgbClr val="FF0000"/>
                </a:solidFill>
                <a:latin typeface="Arial" panose="020B0604020202020204" pitchFamily="34" charset="0"/>
                <a:cs typeface="Arial" panose="020B0604020202020204" pitchFamily="34" charset="0"/>
              </a:rPr>
              <a:t>20</a:t>
            </a:r>
            <a:r>
              <a:rPr lang="vi-VN" altLang="en-US" dirty="0">
                <a:latin typeface="Arial" panose="020B0604020202020204" pitchFamily="34" charset="0"/>
                <a:cs typeface="Arial" panose="020B0604020202020204" pitchFamily="34" charset="0"/>
              </a:rPr>
              <a:t> cổ phiếu, xác suất danh mục đầu tư của bạn sẽ mất tiền là bao nhiêu?</a:t>
            </a:r>
            <a:endParaRPr lang="en-US" altLang="en-US" dirty="0" smtClean="0">
              <a:latin typeface="Arial" panose="020B0604020202020204" pitchFamily="34" charset="0"/>
              <a:cs typeface="Arial" panose="020B0604020202020204" pitchFamily="34" charset="0"/>
            </a:endParaRPr>
          </a:p>
          <a:p>
            <a:pPr algn="just" eaLnBrk="1" hangingPunct="1">
              <a:buFont typeface="Wingdings" panose="05000000000000000000" pitchFamily="2" charset="2"/>
              <a:buNone/>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47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0" y="4572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6148" name="Rectangle 3"/>
          <p:cNvSpPr>
            <a:spLocks noGrp="1" noChangeArrowheads="1"/>
          </p:cNvSpPr>
          <p:nvPr>
            <p:ph idx="1"/>
          </p:nvPr>
        </p:nvSpPr>
        <p:spPr>
          <a:xfrm>
            <a:off x="609600" y="1600200"/>
            <a:ext cx="7924800" cy="762000"/>
          </a:xfrm>
        </p:spPr>
        <p:txBody>
          <a:bodyPr/>
          <a:lstStyle/>
          <a:p>
            <a:pPr eaLnBrk="1" hangingPunct="1">
              <a:buFont typeface="Wingdings" panose="05000000000000000000" pitchFamily="2" charset="2"/>
              <a:buNone/>
            </a:pPr>
            <a:r>
              <a:rPr lang="en-US" altLang="en-US" i="1" smtClean="0">
                <a:solidFill>
                  <a:srgbClr val="000099"/>
                </a:solidFill>
                <a:latin typeface="Symbol" panose="05050102010706020507" pitchFamily="18" charset="2"/>
                <a:cs typeface="Times New Roman" panose="02020603050405020304" pitchFamily="18" charset="0"/>
              </a:rPr>
              <a:t>m</a:t>
            </a:r>
            <a:r>
              <a:rPr lang="en-US" altLang="en-US" smtClean="0">
                <a:solidFill>
                  <a:srgbClr val="000099"/>
                </a:solidFill>
              </a:rPr>
              <a:t> = 3, </a:t>
            </a:r>
            <a:r>
              <a:rPr lang="en-US" altLang="en-US" smtClean="0">
                <a:solidFill>
                  <a:srgbClr val="000099"/>
                </a:solidFill>
                <a:latin typeface="Symbol" panose="05050102010706020507" pitchFamily="18" charset="2"/>
              </a:rPr>
              <a:t>s</a:t>
            </a:r>
            <a:r>
              <a:rPr lang="en-US" altLang="en-US" smtClean="0">
                <a:solidFill>
                  <a:srgbClr val="000099"/>
                </a:solidFill>
              </a:rPr>
              <a:t> = 5, n = 20,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0) = ?</a:t>
            </a:r>
          </a:p>
          <a:p>
            <a:pPr eaLnBrk="1" hangingPunct="1">
              <a:buFont typeface="Wingdings" panose="05000000000000000000" pitchFamily="2" charset="2"/>
              <a:buNone/>
            </a:pPr>
            <a:endParaRPr lang="en-US" altLang="en-US" smtClean="0"/>
          </a:p>
        </p:txBody>
      </p:sp>
      <p:cxnSp>
        <p:nvCxnSpPr>
          <p:cNvPr id="6149" name="Straight Connector 3" descr="bar"/>
          <p:cNvCxnSpPr>
            <a:cxnSpLocks noChangeShapeType="1"/>
          </p:cNvCxnSpPr>
          <p:nvPr/>
        </p:nvCxnSpPr>
        <p:spPr bwMode="auto">
          <a:xfrm flipH="1">
            <a:off x="4280263" y="1702526"/>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extLst>
              <p:ext uri="{D42A27DB-BD31-4B8C-83A1-F6EECF244321}">
                <p14:modId xmlns:p14="http://schemas.microsoft.com/office/powerpoint/2010/main" val="2969659224"/>
              </p:ext>
            </p:extLst>
          </p:nvPr>
        </p:nvGraphicFramePr>
        <p:xfrm>
          <a:off x="990600" y="2286000"/>
          <a:ext cx="2697163" cy="1219200"/>
        </p:xfrm>
        <a:graphic>
          <a:graphicData uri="http://schemas.openxmlformats.org/presentationml/2006/ole">
            <mc:AlternateContent xmlns:mc="http://schemas.openxmlformats.org/markup-compatibility/2006">
              <mc:Choice xmlns:v="urn:schemas-microsoft-com:vml" Requires="v">
                <p:oleObj spid="_x0000_s99414"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2860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2308225"/>
            <a:ext cx="4276725"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4" descr="picture of stock market chart with an arrow going up and down and back u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24663" y="76200"/>
            <a:ext cx="2244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49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7172" name="Rectangle 3"/>
          <p:cNvSpPr>
            <a:spLocks noGrp="1" noChangeArrowheads="1"/>
          </p:cNvSpPr>
          <p:nvPr>
            <p:ph idx="1"/>
          </p:nvPr>
        </p:nvSpPr>
        <p:spPr>
          <a:xfrm>
            <a:off x="1295400" y="1600200"/>
            <a:ext cx="7924800" cy="762000"/>
          </a:xfrm>
        </p:spPr>
        <p:txBody>
          <a:bodyPr/>
          <a:lstStyle/>
          <a:p>
            <a:pPr eaLnBrk="1" hangingPunct="1">
              <a:buFont typeface="Wingdings" panose="05000000000000000000" pitchFamily="2" charset="2"/>
              <a:buNone/>
            </a:pPr>
            <a:r>
              <a:rPr lang="en-US" altLang="en-US" dirty="0" smtClean="0">
                <a:solidFill>
                  <a:srgbClr val="000099"/>
                </a:solidFill>
              </a:rPr>
              <a:t>                                P(</a:t>
            </a:r>
            <a:r>
              <a:rPr lang="en-US" altLang="en-US" sz="800" dirty="0" smtClean="0">
                <a:solidFill>
                  <a:srgbClr val="000099"/>
                </a:solidFill>
              </a:rPr>
              <a:t>  </a:t>
            </a:r>
            <a:r>
              <a:rPr lang="en-US" altLang="en-US" i="1" dirty="0" smtClean="0">
                <a:solidFill>
                  <a:srgbClr val="000099"/>
                </a:solidFill>
                <a:latin typeface="Times New Roman" panose="02020603050405020304" pitchFamily="18" charset="0"/>
                <a:cs typeface="Times New Roman" panose="02020603050405020304" pitchFamily="18" charset="0"/>
              </a:rPr>
              <a:t>x</a:t>
            </a:r>
            <a:r>
              <a:rPr lang="en-US" altLang="en-US" dirty="0" smtClean="0">
                <a:solidFill>
                  <a:srgbClr val="000099"/>
                </a:solidFill>
              </a:rPr>
              <a:t> &lt; 0) = ?</a:t>
            </a:r>
          </a:p>
          <a:p>
            <a:pPr eaLnBrk="1" hangingPunct="1">
              <a:buFont typeface="Wingdings" panose="05000000000000000000" pitchFamily="2" charset="2"/>
              <a:buNone/>
            </a:pPr>
            <a:endParaRPr lang="en-US" altLang="en-US" dirty="0" smtClean="0"/>
          </a:p>
        </p:txBody>
      </p:sp>
      <p:cxnSp>
        <p:nvCxnSpPr>
          <p:cNvPr id="7173" name="Straight Connector 3" descr="bar"/>
          <p:cNvCxnSpPr>
            <a:cxnSpLocks noChangeShapeType="1"/>
          </p:cNvCxnSpPr>
          <p:nvPr/>
        </p:nvCxnSpPr>
        <p:spPr bwMode="auto">
          <a:xfrm flipH="1">
            <a:off x="4929052" y="1728652"/>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graphicFrame>
        <p:nvGraphicFramePr>
          <p:cNvPr id="53250" name="Object 2" descr="xbar ~ N(3,5/root(20))"/>
          <p:cNvGraphicFramePr>
            <a:graphicFrameLocks noChangeAspect="1"/>
          </p:cNvGraphicFramePr>
          <p:nvPr/>
        </p:nvGraphicFramePr>
        <p:xfrm>
          <a:off x="4114800" y="2133600"/>
          <a:ext cx="2697163" cy="1219200"/>
        </p:xfrm>
        <a:graphic>
          <a:graphicData uri="http://schemas.openxmlformats.org/presentationml/2006/ole">
            <mc:AlternateContent xmlns:mc="http://schemas.openxmlformats.org/markup-compatibility/2006">
              <mc:Choice xmlns:v="urn:schemas-microsoft-com:vml" Requires="v">
                <p:oleObj spid="_x0000_s100438" name="Equation" r:id="rId4" imgW="927000" imgH="419040" progId="Equation.DSMT4">
                  <p:embed/>
                </p:oleObj>
              </mc:Choice>
              <mc:Fallback>
                <p:oleObj name="Equation" r:id="rId4" imgW="927000" imgH="419040" progId="Equation.DSMT4">
                  <p:embed/>
                  <p:pic>
                    <p:nvPicPr>
                      <p:cNvPr id="53250" name="Object 2" descr="xbar ~ N(3,5/root(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133600"/>
                        <a:ext cx="2697163"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3252" name="Picture 4" descr="Normal curve centered at 3 with 0 lableled on the horizonatal axis and shaded to the left of 0.  A question mark is in the shaded are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3352800"/>
            <a:ext cx="3352800"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201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fade">
                                      <p:cBhvr>
                                        <p:cTn id="7" dur="2000"/>
                                        <p:tgtEl>
                                          <p:spTgt spid="53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fade">
                                      <p:cBhvr>
                                        <p:cTn id="12" dur="2000"/>
                                        <p:tgtEl>
                                          <p:spTgt spid="53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29699" name="Rectangle 3"/>
          <p:cNvSpPr>
            <a:spLocks noGrp="1" noChangeArrowheads="1"/>
          </p:cNvSpPr>
          <p:nvPr>
            <p:ph idx="1"/>
          </p:nvPr>
        </p:nvSpPr>
        <p:spPr>
          <a:xfrm>
            <a:off x="0" y="1905000"/>
            <a:ext cx="8915400" cy="4114800"/>
          </a:xfrm>
        </p:spPr>
        <p:txBody>
          <a:bodyPr/>
          <a:lstStyle/>
          <a:p>
            <a:pPr indent="-63500" algn="just" eaLnBrk="1" hangingPunct="1">
              <a:buFont typeface="Wingdings" panose="05000000000000000000" pitchFamily="2" charset="2"/>
              <a:buNone/>
            </a:pPr>
            <a:r>
              <a:rPr lang="vi-VN" altLang="en-US" dirty="0">
                <a:latin typeface="Arial" panose="020B0604020202020204" pitchFamily="34" charset="0"/>
                <a:cs typeface="Arial" panose="020B0604020202020204" pitchFamily="34" charset="0"/>
              </a:rPr>
              <a:t>Giả sử điểm trung bình chung của sinh viên đại học là 3,1 và độ lệch chuẩn là 0,7. Một lớp gồm 35 sinh viên được chọn ngẫu nhiên sẽ được coi là có rủi ro cao nếu điểm trung </a:t>
            </a:r>
            <a:r>
              <a:rPr lang="vi-VN" altLang="en-US" dirty="0" smtClean="0">
                <a:latin typeface="Arial" panose="020B0604020202020204" pitchFamily="34" charset="0"/>
                <a:cs typeface="Arial" panose="020B0604020202020204" pitchFamily="34" charset="0"/>
              </a:rPr>
              <a:t>bình trung bình của </a:t>
            </a:r>
            <a:r>
              <a:rPr lang="vi-VN" altLang="en-US" dirty="0">
                <a:latin typeface="Arial" panose="020B0604020202020204" pitchFamily="34" charset="0"/>
                <a:cs typeface="Arial" panose="020B0604020202020204" pitchFamily="34" charset="0"/>
              </a:rPr>
              <a:t>họ </a:t>
            </a:r>
            <a:r>
              <a:rPr lang="en-US" altLang="en-US" dirty="0" err="1" smtClean="0">
                <a:latin typeface="Arial" panose="020B0604020202020204" pitchFamily="34" charset="0"/>
                <a:cs typeface="Arial" panose="020B0604020202020204" pitchFamily="34" charset="0"/>
              </a:rPr>
              <a:t>nhỏ</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hơn</a:t>
            </a:r>
            <a:r>
              <a:rPr lang="en-US" altLang="en-US" dirty="0" smtClean="0">
                <a:latin typeface="Arial" panose="020B0604020202020204" pitchFamily="34" charset="0"/>
                <a:cs typeface="Arial" panose="020B0604020202020204" pitchFamily="34" charset="0"/>
              </a:rPr>
              <a:t> 2%</a:t>
            </a:r>
            <a:r>
              <a:rPr lang="vi-VN" altLang="en-US" dirty="0" smtClean="0">
                <a:latin typeface="Arial" panose="020B0604020202020204" pitchFamily="34" charset="0"/>
                <a:cs typeface="Arial" panose="020B0604020202020204" pitchFamily="34" charset="0"/>
              </a:rPr>
              <a:t>. </a:t>
            </a:r>
            <a:r>
              <a:rPr lang="vi-VN" altLang="en-US" dirty="0">
                <a:latin typeface="Arial" panose="020B0604020202020204" pitchFamily="34" charset="0"/>
                <a:cs typeface="Arial" panose="020B0604020202020204" pitchFamily="34" charset="0"/>
              </a:rPr>
              <a:t>Điểm trung bình lớn nhất sẽ được coi là rủi ro cao là </a:t>
            </a:r>
            <a:r>
              <a:rPr lang="en-US" altLang="en-US" dirty="0" err="1" smtClean="0">
                <a:latin typeface="Arial" panose="020B0604020202020204" pitchFamily="34" charset="0"/>
                <a:cs typeface="Arial" panose="020B0604020202020204" pitchFamily="34" charset="0"/>
              </a:rPr>
              <a:t>bao</a:t>
            </a:r>
            <a:r>
              <a:rPr lang="en-US" altLang="en-US" dirty="0" smtClean="0">
                <a:latin typeface="Arial" panose="020B0604020202020204" pitchFamily="34" charset="0"/>
                <a:cs typeface="Arial" panose="020B0604020202020204" pitchFamily="34" charset="0"/>
              </a:rPr>
              <a:t> </a:t>
            </a:r>
            <a:r>
              <a:rPr lang="en-US" altLang="en-US" dirty="0" err="1" smtClean="0">
                <a:latin typeface="Arial" panose="020B0604020202020204" pitchFamily="34" charset="0"/>
                <a:cs typeface="Arial" panose="020B0604020202020204" pitchFamily="34" charset="0"/>
              </a:rPr>
              <a:t>nhiêu</a:t>
            </a:r>
            <a:r>
              <a:rPr lang="vi-VN" altLang="en-US" dirty="0" smtClean="0">
                <a:latin typeface="Arial" panose="020B0604020202020204" pitchFamily="34" charset="0"/>
                <a:cs typeface="Arial" panose="020B0604020202020204" pitchFamily="34" charset="0"/>
              </a:rPr>
              <a:t>?</a:t>
            </a:r>
            <a:endParaRPr lang="en-US"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276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8196"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i="1" smtClean="0">
                <a:solidFill>
                  <a:srgbClr val="000099"/>
                </a:solidFill>
                <a:latin typeface="Symbol" panose="05050102010706020507" pitchFamily="18" charset="2"/>
                <a:cs typeface="Times New Roman" panose="02020603050405020304" pitchFamily="18" charset="0"/>
              </a:rPr>
              <a:t>m</a:t>
            </a:r>
            <a:r>
              <a:rPr lang="en-US" altLang="en-US" smtClean="0">
                <a:solidFill>
                  <a:srgbClr val="000099"/>
                </a:solidFill>
              </a:rPr>
              <a:t> = 3.1, </a:t>
            </a:r>
            <a:r>
              <a:rPr lang="en-US" altLang="en-US" smtClean="0">
                <a:solidFill>
                  <a:srgbClr val="000099"/>
                </a:solidFill>
                <a:latin typeface="Symbol" panose="05050102010706020507" pitchFamily="18" charset="2"/>
              </a:rPr>
              <a:t>s</a:t>
            </a:r>
            <a:r>
              <a:rPr lang="en-US" altLang="en-US" smtClean="0">
                <a:solidFill>
                  <a:srgbClr val="000099"/>
                </a:solidFill>
              </a:rPr>
              <a:t> = 0.7, n = 35,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 = 0.02</a:t>
            </a:r>
          </a:p>
          <a:p>
            <a:pPr eaLnBrk="1" hangingPunct="1">
              <a:buFont typeface="Wingdings" panose="05000000000000000000" pitchFamily="2" charset="2"/>
              <a:buNone/>
            </a:pPr>
            <a:endParaRPr lang="en-US" altLang="en-US" smtClean="0"/>
          </a:p>
        </p:txBody>
      </p:sp>
      <p:graphicFrame>
        <p:nvGraphicFramePr>
          <p:cNvPr id="54274" name="Object 2" descr="xbar ~ N(3.1,0.7/root(35))"/>
          <p:cNvGraphicFramePr>
            <a:graphicFrameLocks noChangeAspect="1"/>
          </p:cNvGraphicFramePr>
          <p:nvPr/>
        </p:nvGraphicFramePr>
        <p:xfrm>
          <a:off x="798513" y="2362200"/>
          <a:ext cx="2994025" cy="1219200"/>
        </p:xfrm>
        <a:graphic>
          <a:graphicData uri="http://schemas.openxmlformats.org/presentationml/2006/ole">
            <mc:AlternateContent xmlns:mc="http://schemas.openxmlformats.org/markup-compatibility/2006">
              <mc:Choice xmlns:v="urn:schemas-microsoft-com:vml" Requires="v">
                <p:oleObj spid="_x0000_s101463" name="Equation" r:id="rId4" imgW="1028520" imgH="419040" progId="Equation.DSMT4">
                  <p:embed/>
                </p:oleObj>
              </mc:Choice>
              <mc:Fallback>
                <p:oleObj name="Equation" r:id="rId4" imgW="1028520" imgH="419040" progId="Equation.DSMT4">
                  <p:embed/>
                  <p:pic>
                    <p:nvPicPr>
                      <p:cNvPr id="54274" name="Object 2" descr="xbar ~ N(3.1,0.7/root(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513"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97" name="Straight Connector 4" descr="bar"/>
          <p:cNvCxnSpPr>
            <a:cxnSpLocks noChangeShapeType="1"/>
          </p:cNvCxnSpPr>
          <p:nvPr/>
        </p:nvCxnSpPr>
        <p:spPr bwMode="auto">
          <a:xfrm flipH="1">
            <a:off x="4876800" y="1752600"/>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3325" y="2514600"/>
            <a:ext cx="4105275" cy="372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7122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5" name="Picture 3" descr="Normal curve centered at 3.1 with a ? labeled to the right of 3.1.  It is shaded to the left of the ? with 0.02 labled as the area of the shaded reg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429000"/>
            <a:ext cx="3181350"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2"/>
          <p:cNvSpPr>
            <a:spLocks noGrp="1" noChangeArrowheads="1"/>
          </p:cNvSpPr>
          <p:nvPr>
            <p:ph type="title"/>
          </p:nvPr>
        </p:nvSpPr>
        <p:spPr>
          <a:xfrm>
            <a:off x="0" y="533400"/>
            <a:ext cx="8229600" cy="1143000"/>
          </a:xfrm>
        </p:spPr>
        <p:txBody>
          <a:bodyPr/>
          <a:lstStyle/>
          <a:p>
            <a:pPr algn="ctr" eaLnBrk="1" hangingPunct="1"/>
            <a:r>
              <a:rPr lang="en-US" altLang="en-US" dirty="0" err="1" smtClean="0"/>
              <a:t>Ví</a:t>
            </a:r>
            <a:r>
              <a:rPr lang="en-US" altLang="en-US" dirty="0" smtClean="0"/>
              <a:t> </a:t>
            </a:r>
            <a:r>
              <a:rPr lang="en-US" altLang="en-US" dirty="0" err="1" smtClean="0"/>
              <a:t>dụ</a:t>
            </a:r>
            <a:endParaRPr lang="en-US" altLang="en-US" dirty="0" smtClean="0"/>
          </a:p>
        </p:txBody>
      </p:sp>
      <p:sp>
        <p:nvSpPr>
          <p:cNvPr id="9221" name="Rectangle 3"/>
          <p:cNvSpPr>
            <a:spLocks noGrp="1" noChangeArrowheads="1"/>
          </p:cNvSpPr>
          <p:nvPr>
            <p:ph idx="1"/>
          </p:nvPr>
        </p:nvSpPr>
        <p:spPr>
          <a:xfrm>
            <a:off x="609600" y="1600200"/>
            <a:ext cx="7924800" cy="685800"/>
          </a:xfrm>
        </p:spPr>
        <p:txBody>
          <a:bodyPr/>
          <a:lstStyle/>
          <a:p>
            <a:pPr eaLnBrk="1" hangingPunct="1">
              <a:buFont typeface="Wingdings" panose="05000000000000000000" pitchFamily="2" charset="2"/>
              <a:buNone/>
            </a:pPr>
            <a:r>
              <a:rPr lang="en-US" altLang="en-US" smtClean="0">
                <a:solidFill>
                  <a:srgbClr val="000099"/>
                </a:solidFill>
              </a:rPr>
              <a:t>              P(</a:t>
            </a:r>
            <a:r>
              <a:rPr lang="en-US" altLang="en-US" sz="800" smtClean="0">
                <a:solidFill>
                  <a:srgbClr val="000099"/>
                </a:solidFill>
              </a:rPr>
              <a:t> </a:t>
            </a:r>
            <a:r>
              <a:rPr lang="en-US" altLang="en-US" i="1" smtClean="0">
                <a:solidFill>
                  <a:srgbClr val="000099"/>
                </a:solidFill>
                <a:latin typeface="Times New Roman" panose="02020603050405020304" pitchFamily="18" charset="0"/>
                <a:cs typeface="Times New Roman" panose="02020603050405020304" pitchFamily="18" charset="0"/>
              </a:rPr>
              <a:t>x</a:t>
            </a:r>
            <a:r>
              <a:rPr lang="en-US" altLang="en-US" smtClean="0">
                <a:solidFill>
                  <a:srgbClr val="000099"/>
                </a:solidFill>
              </a:rPr>
              <a:t> &lt; ?) = 0.02</a:t>
            </a:r>
          </a:p>
          <a:p>
            <a:pPr eaLnBrk="1" hangingPunct="1">
              <a:buFont typeface="Wingdings" panose="05000000000000000000" pitchFamily="2" charset="2"/>
              <a:buNone/>
            </a:pPr>
            <a:endParaRPr lang="en-US" altLang="en-US" smtClean="0"/>
          </a:p>
        </p:txBody>
      </p:sp>
      <p:graphicFrame>
        <p:nvGraphicFramePr>
          <p:cNvPr id="54274" name="Object 2" descr="xbar ~ N(3.1,0.7/root(35))"/>
          <p:cNvGraphicFramePr>
            <a:graphicFrameLocks noChangeAspect="1"/>
          </p:cNvGraphicFramePr>
          <p:nvPr/>
        </p:nvGraphicFramePr>
        <p:xfrm>
          <a:off x="2286000" y="2362200"/>
          <a:ext cx="2994025" cy="1219200"/>
        </p:xfrm>
        <a:graphic>
          <a:graphicData uri="http://schemas.openxmlformats.org/presentationml/2006/ole">
            <mc:AlternateContent xmlns:mc="http://schemas.openxmlformats.org/markup-compatibility/2006">
              <mc:Choice xmlns:v="urn:schemas-microsoft-com:vml" Requires="v">
                <p:oleObj spid="_x0000_s102487" name="Equation" r:id="rId5" imgW="1028520" imgH="419040" progId="Equation.DSMT4">
                  <p:embed/>
                </p:oleObj>
              </mc:Choice>
              <mc:Fallback>
                <p:oleObj name="Equation" r:id="rId5" imgW="1028520" imgH="419040" progId="Equation.DSMT4">
                  <p:embed/>
                  <p:pic>
                    <p:nvPicPr>
                      <p:cNvPr id="54274" name="Object 2" descr="xbar ~ N(3.1,0.7/root(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362200"/>
                        <a:ext cx="299402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9222" name="Straight Connector 4" descr="bar"/>
          <p:cNvCxnSpPr>
            <a:cxnSpLocks noChangeShapeType="1"/>
          </p:cNvCxnSpPr>
          <p:nvPr/>
        </p:nvCxnSpPr>
        <p:spPr bwMode="auto">
          <a:xfrm flipH="1">
            <a:off x="2431871" y="1715589"/>
            <a:ext cx="228600" cy="0"/>
          </a:xfrm>
          <a:prstGeom prst="line">
            <a:avLst/>
          </a:prstGeom>
          <a:noFill/>
          <a:ln w="25400" algn="ctr">
            <a:solidFill>
              <a:srgbClr val="000099"/>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4302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2000"/>
                                        <p:tgtEl>
                                          <p:spTgt spid="54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8435" name="Text Box 4"/>
          <p:cNvSpPr txBox="1">
            <a:spLocks noChangeArrowheads="1"/>
          </p:cNvSpPr>
          <p:nvPr/>
        </p:nvSpPr>
        <p:spPr bwMode="auto">
          <a:xfrm>
            <a:off x="538163" y="1066801"/>
            <a:ext cx="8301037" cy="5195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defRPr/>
            </a:pPr>
            <a:r>
              <a:rPr lang="en-US" altLang="en-US" sz="2600" b="0" dirty="0" err="1" smtClean="0"/>
              <a:t>Giả</a:t>
            </a:r>
            <a:r>
              <a:rPr lang="en-US" altLang="en-US" sz="2600" b="0" dirty="0" smtClean="0"/>
              <a:t> </a:t>
            </a:r>
            <a:r>
              <a:rPr lang="en-US" altLang="en-US" sz="2600" b="0" dirty="0" err="1" smtClean="0"/>
              <a:t>sử</a:t>
            </a:r>
            <a:r>
              <a:rPr lang="en-US" altLang="en-US" sz="2600" b="0" dirty="0" smtClean="0"/>
              <a:t> </a:t>
            </a:r>
            <a:r>
              <a:rPr lang="en-US" altLang="en-US" sz="2600" b="0" dirty="0" err="1" smtClean="0"/>
              <a:t>rằng</a:t>
            </a:r>
            <a:r>
              <a:rPr lang="en-US" altLang="en-US" sz="2600" b="0" dirty="0" smtClean="0"/>
              <a:t> </a:t>
            </a:r>
            <a:r>
              <a:rPr lang="en-US" altLang="en-US" sz="2600" b="0" dirty="0" err="1" smtClean="0"/>
              <a:t>chúng</a:t>
            </a:r>
            <a:r>
              <a:rPr lang="en-US" altLang="en-US" sz="2600" b="0" dirty="0" smtClean="0"/>
              <a:t> ta </a:t>
            </a:r>
            <a:r>
              <a:rPr lang="en-US" altLang="en-US" sz="2600" b="0" dirty="0" err="1" smtClean="0"/>
              <a:t>có</a:t>
            </a:r>
            <a:r>
              <a:rPr lang="en-US" altLang="en-US" sz="2600" b="0" dirty="0" smtClean="0"/>
              <a:t> </a:t>
            </a:r>
            <a:r>
              <a:rPr lang="en-US" altLang="en-US" sz="2600" b="0" dirty="0" err="1" smtClean="0"/>
              <a:t>quần</a:t>
            </a:r>
            <a:r>
              <a:rPr lang="en-US" altLang="en-US" sz="2600" b="0" dirty="0" smtClean="0"/>
              <a:t> </a:t>
            </a:r>
            <a:r>
              <a:rPr lang="en-US" altLang="en-US" sz="2600" b="0" dirty="0" err="1" smtClean="0"/>
              <a:t>thể</a:t>
            </a:r>
            <a:r>
              <a:rPr lang="en-US" altLang="en-US" sz="2600" b="0" dirty="0" smtClean="0"/>
              <a:t> </a:t>
            </a:r>
            <a:r>
              <a:rPr lang="en-US" altLang="en-US" sz="2600" b="0" dirty="0" err="1" smtClean="0"/>
              <a:t>gồm</a:t>
            </a:r>
            <a:r>
              <a:rPr lang="en-US" altLang="en-US" sz="2600" b="0" dirty="0" smtClean="0"/>
              <a:t> 6 </a:t>
            </a:r>
            <a:r>
              <a:rPr lang="en-US" altLang="en-US" sz="2600" b="0" dirty="0" err="1" smtClean="0"/>
              <a:t>người</a:t>
            </a:r>
            <a:r>
              <a:rPr lang="en-US" altLang="en-US" sz="2600" b="0" dirty="0" smtClean="0"/>
              <a:t>:</a:t>
            </a:r>
            <a:endParaRPr lang="fi-FI" altLang="en-US" sz="2600" b="0" dirty="0" smtClean="0"/>
          </a:p>
          <a:p>
            <a:pPr>
              <a:lnSpc>
                <a:spcPct val="90000"/>
              </a:lnSpc>
              <a:defRPr/>
            </a:pPr>
            <a:r>
              <a:rPr lang="fi-FI" altLang="en-US" sz="2600" b="0" dirty="0" smtClean="0">
                <a:solidFill>
                  <a:srgbClr val="FF0000"/>
                </a:solidFill>
              </a:rPr>
              <a:t>   Alice        Ben    </a:t>
            </a:r>
            <a:r>
              <a:rPr lang="en-US" altLang="en-US" sz="2800" b="0" kern="0" dirty="0" smtClean="0">
                <a:solidFill>
                  <a:srgbClr val="FF0000"/>
                </a:solidFill>
              </a:rPr>
              <a:t>Charles</a:t>
            </a:r>
            <a:r>
              <a:rPr lang="fi-FI" altLang="en-US" sz="2600" b="0" dirty="0" smtClean="0">
                <a:solidFill>
                  <a:srgbClr val="FF0000"/>
                </a:solidFill>
              </a:rPr>
              <a:t> Denise </a:t>
            </a:r>
            <a:r>
              <a:rPr lang="en-US" altLang="en-US" sz="2800" b="0" kern="0" dirty="0" smtClean="0">
                <a:solidFill>
                  <a:srgbClr val="FF0000"/>
                </a:solidFill>
              </a:rPr>
              <a:t>Edward  Frank</a:t>
            </a:r>
            <a:r>
              <a:rPr lang="en-US" altLang="en-US" sz="2800" kern="0" dirty="0" smtClean="0">
                <a:solidFill>
                  <a:schemeClr val="accent1"/>
                </a:solidFill>
              </a:rPr>
              <a:t>	</a:t>
            </a: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endParaRPr lang="fi-FI" altLang="en-US" sz="2600" b="0" dirty="0" smtClean="0"/>
          </a:p>
          <a:p>
            <a:pPr>
              <a:lnSpc>
                <a:spcPct val="90000"/>
              </a:lnSpc>
              <a:defRPr/>
            </a:pPr>
            <a:r>
              <a:rPr lang="fi-FI" altLang="en-US" sz="2600" b="0" dirty="0" smtClean="0"/>
              <a:t>Tỉ lệ nữ trong quần thể là bao nhiêu? </a:t>
            </a:r>
          </a:p>
          <a:p>
            <a:pPr>
              <a:lnSpc>
                <a:spcPct val="90000"/>
              </a:lnSpc>
              <a:defRPr/>
            </a:pPr>
            <a:r>
              <a:rPr lang="fi-FI" altLang="en-US" sz="2600" b="0" dirty="0"/>
              <a:t>p</a:t>
            </a:r>
            <a:r>
              <a:rPr lang="fi-FI" altLang="en-US" sz="2600" b="0" dirty="0" smtClean="0"/>
              <a:t>=1/3</a:t>
            </a:r>
          </a:p>
          <a:p>
            <a:pPr>
              <a:lnSpc>
                <a:spcPct val="90000"/>
              </a:lnSpc>
              <a:defRPr/>
            </a:pPr>
            <a:r>
              <a:rPr lang="fi-FI" altLang="en-US" sz="2600" b="0" dirty="0" smtClean="0"/>
              <a:t>Tham số nào cần quan tâm trong quần thể này? </a:t>
            </a:r>
          </a:p>
          <a:p>
            <a:pPr>
              <a:lnSpc>
                <a:spcPct val="90000"/>
              </a:lnSpc>
              <a:defRPr/>
            </a:pPr>
            <a:r>
              <a:rPr lang="fi-FI" altLang="en-US" sz="2600" b="0" dirty="0" smtClean="0"/>
              <a:t>Tỉ lệ nữ</a:t>
            </a:r>
          </a:p>
          <a:p>
            <a:pPr>
              <a:lnSpc>
                <a:spcPct val="90000"/>
              </a:lnSpc>
              <a:defRPr/>
            </a:pPr>
            <a:r>
              <a:rPr lang="fi-FI" altLang="en-US" sz="2600" b="0" dirty="0" smtClean="0"/>
              <a:t>Liệt kê các mẫu gồm 2 người trong quần thể này</a:t>
            </a:r>
          </a:p>
          <a:p>
            <a:pPr>
              <a:lnSpc>
                <a:spcPct val="90000"/>
              </a:lnSpc>
              <a:defRPr/>
            </a:pPr>
            <a:r>
              <a:rPr lang="fi-FI" altLang="en-US" sz="2600" b="0" dirty="0" smtClean="0"/>
              <a:t>Có bao nhiêu mẫu khác nhau có thể </a:t>
            </a:r>
            <a:r>
              <a:rPr lang="fi-FI" altLang="en-US" sz="2600" b="0" dirty="0" err="1" smtClean="0"/>
              <a:t>có</a:t>
            </a:r>
            <a:r>
              <a:rPr lang="fi-FI" altLang="en-US" sz="2600" b="0" dirty="0" smtClean="0"/>
              <a:t>?</a:t>
            </a:r>
            <a:endParaRPr lang="fi-FI" altLang="en-US" sz="2600" b="0" dirty="0" smtClean="0"/>
          </a:p>
          <a:p>
            <a:pPr>
              <a:lnSpc>
                <a:spcPct val="90000"/>
              </a:lnSpc>
              <a:defRPr/>
            </a:pPr>
            <a:endParaRPr lang="fi-FI" altLang="en-US" sz="2600" b="0" dirty="0" smtClean="0"/>
          </a:p>
        </p:txBody>
      </p:sp>
      <p:grpSp>
        <p:nvGrpSpPr>
          <p:cNvPr id="4" name="Group 21"/>
          <p:cNvGrpSpPr>
            <a:grpSpLocks/>
          </p:cNvGrpSpPr>
          <p:nvPr/>
        </p:nvGrpSpPr>
        <p:grpSpPr bwMode="auto">
          <a:xfrm>
            <a:off x="685800" y="2095500"/>
            <a:ext cx="1066800" cy="762000"/>
            <a:chOff x="528" y="1344"/>
            <a:chExt cx="576" cy="432"/>
          </a:xfrm>
        </p:grpSpPr>
        <p:sp>
          <p:nvSpPr>
            <p:cNvPr id="18447" name="Oval 15"/>
            <p:cNvSpPr>
              <a:spLocks noChangeArrowheads="1"/>
            </p:cNvSpPr>
            <p:nvPr/>
          </p:nvSpPr>
          <p:spPr bwMode="auto">
            <a:xfrm>
              <a:off x="528" y="1344"/>
              <a:ext cx="576" cy="432"/>
            </a:xfrm>
            <a:prstGeom prst="ellipse">
              <a:avLst/>
            </a:prstGeom>
            <a:solidFill>
              <a:srgbClr val="FFFF00"/>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8" name="Picture 12" descr="MCj042415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 y="1352"/>
              <a:ext cx="378"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Picture 14" descr="MCj039751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7250" y="2057400"/>
            <a:ext cx="8286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9" descr="MCj039747400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0400" y="2057400"/>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0" descr="MCj0397462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7888" y="2020888"/>
            <a:ext cx="91122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3"/>
          <p:cNvGrpSpPr>
            <a:grpSpLocks/>
          </p:cNvGrpSpPr>
          <p:nvPr/>
        </p:nvGrpSpPr>
        <p:grpSpPr bwMode="auto">
          <a:xfrm>
            <a:off x="2089150" y="2005013"/>
            <a:ext cx="990600" cy="942975"/>
            <a:chOff x="1152" y="1296"/>
            <a:chExt cx="624" cy="594"/>
          </a:xfrm>
        </p:grpSpPr>
        <p:sp>
          <p:nvSpPr>
            <p:cNvPr id="18445" name="Oval 22"/>
            <p:cNvSpPr>
              <a:spLocks noChangeArrowheads="1"/>
            </p:cNvSpPr>
            <p:nvPr/>
          </p:nvSpPr>
          <p:spPr bwMode="auto">
            <a:xfrm>
              <a:off x="1152" y="1344"/>
              <a:ext cx="624" cy="528"/>
            </a:xfrm>
            <a:prstGeom prst="ellipse">
              <a:avLst/>
            </a:prstGeom>
            <a:solidFill>
              <a:srgbClr val="00C9C4"/>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6" name="Picture 16" descr="MCj04241720000[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6" y="1296"/>
              <a:ext cx="378"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25"/>
          <p:cNvGrpSpPr>
            <a:grpSpLocks/>
          </p:cNvGrpSpPr>
          <p:nvPr/>
        </p:nvGrpSpPr>
        <p:grpSpPr bwMode="auto">
          <a:xfrm>
            <a:off x="5834063" y="2019300"/>
            <a:ext cx="838200" cy="914400"/>
            <a:chOff x="3303" y="1392"/>
            <a:chExt cx="528" cy="576"/>
          </a:xfrm>
        </p:grpSpPr>
        <p:sp>
          <p:nvSpPr>
            <p:cNvPr id="18443" name="Oval 24"/>
            <p:cNvSpPr>
              <a:spLocks noChangeArrowheads="1"/>
            </p:cNvSpPr>
            <p:nvPr/>
          </p:nvSpPr>
          <p:spPr bwMode="auto">
            <a:xfrm>
              <a:off x="3303" y="1392"/>
              <a:ext cx="528" cy="576"/>
            </a:xfrm>
            <a:prstGeom prst="ellipse">
              <a:avLst/>
            </a:prstGeom>
            <a:solidFill>
              <a:srgbClr val="CCCCFF"/>
            </a:solidFill>
            <a:ln w="9525">
              <a:solidFill>
                <a:schemeClr val="tx1"/>
              </a:solidFill>
              <a:round/>
              <a:headEnd/>
              <a:tailEnd/>
            </a:ln>
          </p:spPr>
          <p:txBody>
            <a:bodyPr wrap="none"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eaLnBrk="1" hangingPunct="1"/>
              <a:endParaRPr lang="en-US" altLang="en-US" sz="1800"/>
            </a:p>
          </p:txBody>
        </p:sp>
        <p:pic>
          <p:nvPicPr>
            <p:cNvPr id="18444" name="Picture 17" descr="MCj04345990000[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360" y="1420"/>
              <a:ext cx="390"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 name="Text Box 9"/>
          <p:cNvSpPr txBox="1">
            <a:spLocks noChangeArrowheads="1"/>
          </p:cNvSpPr>
          <p:nvPr/>
        </p:nvSpPr>
        <p:spPr bwMode="auto">
          <a:xfrm>
            <a:off x="6705600" y="5410200"/>
            <a:ext cx="2019300" cy="473075"/>
          </a:xfrm>
          <a:prstGeom prst="rect">
            <a:avLst/>
          </a:prstGeom>
          <a:noFill/>
          <a:ln w="9525">
            <a:noFill/>
            <a:miter lim="800000"/>
            <a:headEnd/>
            <a:tailEnd/>
          </a:ln>
          <a:effectLst/>
        </p:spPr>
        <p:txBody>
          <a:bodyPr wrap="square">
            <a:spAutoFit/>
          </a:bodyPr>
          <a:lstStyle/>
          <a:p>
            <a:pPr>
              <a:defRPr/>
            </a:pPr>
            <a:r>
              <a:rPr lang="en-US" sz="2500" baseline="-25000" dirty="0" err="1">
                <a:effectLst>
                  <a:outerShdw blurRad="38100" dist="38100" dir="2700000" algn="tl">
                    <a:srgbClr val="000000"/>
                  </a:outerShdw>
                </a:effectLst>
                <a:latin typeface="Arial" charset="0"/>
              </a:rPr>
              <a:t>6</a:t>
            </a:r>
            <a:r>
              <a:rPr lang="en-US" sz="2500" dirty="0" err="1">
                <a:effectLst>
                  <a:outerShdw blurRad="38100" dist="38100" dir="2700000" algn="tl">
                    <a:srgbClr val="000000"/>
                  </a:outerShdw>
                </a:effectLst>
                <a:latin typeface="Arial" charset="0"/>
              </a:rPr>
              <a:t>C</a:t>
            </a:r>
            <a:r>
              <a:rPr lang="en-US" sz="2500" baseline="-25000" dirty="0" err="1">
                <a:effectLst>
                  <a:outerShdw blurRad="38100" dist="38100" dir="2700000" algn="tl">
                    <a:srgbClr val="000000"/>
                  </a:outerShdw>
                </a:effectLst>
                <a:latin typeface="Arial" charset="0"/>
              </a:rPr>
              <a:t>2</a:t>
            </a:r>
            <a:r>
              <a:rPr lang="en-US" sz="2500" dirty="0">
                <a:effectLst>
                  <a:outerShdw blurRad="38100" dist="38100" dir="2700000" algn="tl">
                    <a:srgbClr val="000000"/>
                  </a:outerShdw>
                </a:effectLst>
                <a:latin typeface="Arial" charset="0"/>
              </a:rPr>
              <a:t> =15</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nodeType="afterGroup">
                            <p:stCondLst>
                              <p:cond delay="1000"/>
                            </p:stCondLst>
                            <p:childTnLst>
                              <p:par>
                                <p:cTn id="14" presetID="1" presetClass="entr" presetSubtype="0" fill="hold" nodeType="afterEffect">
                                  <p:stCondLst>
                                    <p:cond delay="5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50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8435">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435">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checkerboard(across)">
                                      <p:cBhvr>
                                        <p:cTn id="4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20484" name="Text Box 4"/>
          <p:cNvSpPr txBox="1">
            <a:spLocks noChangeArrowheads="1"/>
          </p:cNvSpPr>
          <p:nvPr/>
        </p:nvSpPr>
        <p:spPr bwMode="auto">
          <a:xfrm>
            <a:off x="538163" y="1066800"/>
            <a:ext cx="7851775"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vi-VN" altLang="en-US" sz="2600" b="0" dirty="0"/>
              <a:t>Tìm 15 mẫu khác nhau có thể và tìm tỷ lệ mẫu của số lượng </a:t>
            </a:r>
            <a:r>
              <a:rPr lang="vi-VN" altLang="en-US" sz="2600" b="0" dirty="0" smtClean="0"/>
              <a:t>nữ </a:t>
            </a:r>
            <a:r>
              <a:rPr lang="vi-VN" altLang="en-US" sz="2600" b="0" dirty="0"/>
              <a:t>trong mỗi mẫu.</a:t>
            </a: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so </a:t>
            </a:r>
            <a:r>
              <a:rPr lang="en-US" altLang="en-US" sz="2600" b="0" dirty="0" err="1"/>
              <a:t>với</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trên</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như</a:t>
            </a:r>
            <a:r>
              <a:rPr lang="en-US" altLang="en-US" sz="2600" b="0" dirty="0"/>
              <a:t> </a:t>
            </a:r>
            <a:r>
              <a:rPr lang="en-US" altLang="en-US" sz="2600" b="0" dirty="0" err="1"/>
              <a:t>thế</a:t>
            </a:r>
            <a:r>
              <a:rPr lang="en-US" altLang="en-US" sz="2600" b="0" dirty="0"/>
              <a:t> </a:t>
            </a:r>
            <a:r>
              <a:rPr lang="en-US" altLang="en-US" sz="2600" b="0" dirty="0" err="1"/>
              <a:t>nào</a:t>
            </a:r>
            <a:r>
              <a:rPr lang="en-US" altLang="en-US" sz="2600" b="0" dirty="0"/>
              <a:t>?</a:t>
            </a:r>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
        <p:nvSpPr>
          <p:cNvPr id="18" name="Rectangle 7"/>
          <p:cNvSpPr txBox="1">
            <a:spLocks noChangeArrowheads="1"/>
          </p:cNvSpPr>
          <p:nvPr/>
        </p:nvSpPr>
        <p:spPr>
          <a:xfrm>
            <a:off x="622300" y="20574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Alice &amp; Ben		0.5	</a:t>
            </a:r>
          </a:p>
          <a:p>
            <a:pPr eaLnBrk="1" hangingPunct="1">
              <a:buFontTx/>
              <a:buNone/>
              <a:defRPr/>
            </a:pPr>
            <a:r>
              <a:rPr lang="en-US" altLang="en-US" sz="2200" kern="0" dirty="0" smtClean="0">
                <a:solidFill>
                  <a:schemeClr val="accent1"/>
                </a:solidFill>
              </a:rPr>
              <a:t>Alice &amp; Charles	0.5	</a:t>
            </a:r>
          </a:p>
          <a:p>
            <a:pPr eaLnBrk="1" hangingPunct="1">
              <a:buFontTx/>
              <a:buNone/>
              <a:defRPr/>
            </a:pPr>
            <a:r>
              <a:rPr lang="en-US" altLang="en-US" sz="2200" kern="0" dirty="0" smtClean="0">
                <a:solidFill>
                  <a:schemeClr val="accent1"/>
                </a:solidFill>
              </a:rPr>
              <a:t>Alice &amp; Denise</a:t>
            </a:r>
            <a:r>
              <a:rPr lang="en-US" altLang="en-US" sz="2200" kern="0" dirty="0">
                <a:solidFill>
                  <a:schemeClr val="accent1"/>
                </a:solidFill>
              </a:rPr>
              <a:t> </a:t>
            </a:r>
            <a:r>
              <a:rPr lang="en-US" altLang="en-US" sz="2200" kern="0" dirty="0" smtClean="0">
                <a:solidFill>
                  <a:schemeClr val="accent1"/>
                </a:solidFill>
              </a:rPr>
              <a:t>             1.0	</a:t>
            </a:r>
          </a:p>
          <a:p>
            <a:pPr eaLnBrk="1" hangingPunct="1">
              <a:buFontTx/>
              <a:buNone/>
              <a:defRPr/>
            </a:pPr>
            <a:r>
              <a:rPr lang="en-US" altLang="en-US" sz="2200" kern="0" dirty="0" smtClean="0">
                <a:solidFill>
                  <a:schemeClr val="accent1"/>
                </a:solidFill>
              </a:rPr>
              <a:t>Alice &amp; Edward	0.5	</a:t>
            </a:r>
          </a:p>
          <a:p>
            <a:pPr eaLnBrk="1" hangingPunct="1">
              <a:buFontTx/>
              <a:buNone/>
              <a:defRPr/>
            </a:pPr>
            <a:r>
              <a:rPr lang="en-US" altLang="en-US" sz="2200" kern="0" dirty="0" smtClean="0">
                <a:solidFill>
                  <a:schemeClr val="accent1"/>
                </a:solidFill>
              </a:rPr>
              <a:t>Alice &amp; Frank		0.5	</a:t>
            </a:r>
          </a:p>
          <a:p>
            <a:pPr eaLnBrk="1" hangingPunct="1">
              <a:buFontTx/>
              <a:buNone/>
              <a:defRPr/>
            </a:pPr>
            <a:r>
              <a:rPr lang="en-US" altLang="en-US" sz="2200" kern="0" dirty="0" smtClean="0">
                <a:solidFill>
                  <a:schemeClr val="accent1"/>
                </a:solidFill>
              </a:rPr>
              <a:t>Ben &amp; Charles 	0.0	</a:t>
            </a:r>
          </a:p>
          <a:p>
            <a:pPr eaLnBrk="1" hangingPunct="1">
              <a:buFontTx/>
              <a:buNone/>
              <a:defRPr/>
            </a:pPr>
            <a:r>
              <a:rPr lang="en-US" altLang="en-US" sz="2200" kern="0" dirty="0" smtClean="0">
                <a:solidFill>
                  <a:schemeClr val="accent1"/>
                </a:solidFill>
              </a:rPr>
              <a:t>Ben &amp; Denise		0.5</a:t>
            </a:r>
          </a:p>
          <a:p>
            <a:pPr eaLnBrk="1" hangingPunct="1">
              <a:buFontTx/>
              <a:buNone/>
              <a:defRPr/>
            </a:pPr>
            <a:r>
              <a:rPr lang="en-US" altLang="en-US" sz="2200" kern="0" dirty="0" smtClean="0">
                <a:solidFill>
                  <a:schemeClr val="accent1"/>
                </a:solidFill>
              </a:rPr>
              <a:t>Ben &amp; Edward</a:t>
            </a:r>
            <a:r>
              <a:rPr lang="en-US" altLang="en-US" sz="2200" kern="0" dirty="0">
                <a:solidFill>
                  <a:schemeClr val="accent1"/>
                </a:solidFill>
              </a:rPr>
              <a:t>	</a:t>
            </a:r>
            <a:r>
              <a:rPr lang="en-US" altLang="en-US" sz="2200" kern="0" dirty="0" smtClean="0">
                <a:solidFill>
                  <a:schemeClr val="accent1"/>
                </a:solidFill>
              </a:rPr>
              <a:t>             0.0</a:t>
            </a:r>
          </a:p>
          <a:p>
            <a:pPr eaLnBrk="1" hangingPunct="1">
              <a:defRPr/>
            </a:pPr>
            <a:endParaRPr lang="en-US" altLang="en-US" sz="2200" kern="0" dirty="0" smtClean="0">
              <a:solidFill>
                <a:schemeClr val="accent1"/>
              </a:solidFill>
            </a:endParaRPr>
          </a:p>
        </p:txBody>
      </p:sp>
      <p:sp>
        <p:nvSpPr>
          <p:cNvPr id="19" name="Rectangle 8"/>
          <p:cNvSpPr txBox="1">
            <a:spLocks noChangeArrowheads="1"/>
          </p:cNvSpPr>
          <p:nvPr/>
        </p:nvSpPr>
        <p:spPr>
          <a:xfrm>
            <a:off x="4895850" y="205105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Ben &amp; Frank		 0.0</a:t>
            </a:r>
          </a:p>
          <a:p>
            <a:pPr eaLnBrk="1" hangingPunct="1">
              <a:buFontTx/>
              <a:buNone/>
              <a:defRPr/>
            </a:pPr>
            <a:r>
              <a:rPr lang="en-US" altLang="en-US" sz="2200" kern="0" dirty="0" smtClean="0">
                <a:solidFill>
                  <a:schemeClr val="accent1"/>
                </a:solidFill>
              </a:rPr>
              <a:t>Charles &amp; Denise	 0.5</a:t>
            </a:r>
          </a:p>
          <a:p>
            <a:pPr eaLnBrk="1" hangingPunct="1">
              <a:buFontTx/>
              <a:buNone/>
              <a:defRPr/>
            </a:pPr>
            <a:r>
              <a:rPr lang="en-US" altLang="en-US" sz="2200" kern="0" dirty="0" smtClean="0">
                <a:solidFill>
                  <a:schemeClr val="accent1"/>
                </a:solidFill>
              </a:rPr>
              <a:t>Charles &amp; Edward	 0.0</a:t>
            </a:r>
          </a:p>
          <a:p>
            <a:pPr eaLnBrk="1" hangingPunct="1">
              <a:buFontTx/>
              <a:buNone/>
              <a:defRPr/>
            </a:pPr>
            <a:r>
              <a:rPr lang="en-US" altLang="en-US" sz="2200" kern="0" dirty="0" smtClean="0">
                <a:solidFill>
                  <a:schemeClr val="accent1"/>
                </a:solidFill>
              </a:rPr>
              <a:t>Charles &amp; Frank	 0.0</a:t>
            </a:r>
          </a:p>
          <a:p>
            <a:pPr eaLnBrk="1" hangingPunct="1">
              <a:buFontTx/>
              <a:buNone/>
              <a:defRPr/>
            </a:pPr>
            <a:r>
              <a:rPr lang="en-US" altLang="en-US" sz="2200" kern="0" dirty="0" smtClean="0">
                <a:solidFill>
                  <a:schemeClr val="accent1"/>
                </a:solidFill>
              </a:rPr>
              <a:t>Denise &amp; Edward	 0.5</a:t>
            </a:r>
          </a:p>
          <a:p>
            <a:pPr eaLnBrk="1" hangingPunct="1">
              <a:buFontTx/>
              <a:buNone/>
              <a:defRPr/>
            </a:pPr>
            <a:r>
              <a:rPr lang="en-US" altLang="en-US" sz="2200" kern="0" dirty="0" smtClean="0">
                <a:solidFill>
                  <a:schemeClr val="accent1"/>
                </a:solidFill>
              </a:rPr>
              <a:t>Denise &amp; Frank	 0.5</a:t>
            </a:r>
          </a:p>
          <a:p>
            <a:pPr eaLnBrk="1" hangingPunct="1">
              <a:buFontTx/>
              <a:buNone/>
              <a:defRPr/>
            </a:pPr>
            <a:r>
              <a:rPr lang="en-US" altLang="en-US" sz="2200" kern="0" dirty="0" smtClean="0">
                <a:solidFill>
                  <a:schemeClr val="accent1"/>
                </a:solidFill>
              </a:rPr>
              <a:t>Edward &amp; Frank	 0.0</a:t>
            </a:r>
          </a:p>
        </p:txBody>
      </p:sp>
      <p:sp>
        <p:nvSpPr>
          <p:cNvPr id="7"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2"/>
          <p:cNvSpPr>
            <a:spLocks noGrp="1"/>
          </p:cNvSpPr>
          <p:nvPr>
            <p:ph type="title"/>
          </p:nvPr>
        </p:nvSpPr>
        <p:spPr>
          <a:xfrm>
            <a:off x="762000" y="4572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a:t>
            </a:r>
            <a:r>
              <a:rPr lang="en-US" altLang="en-US" dirty="0" err="1" smtClean="0"/>
              <a:t>chuẩn</a:t>
            </a:r>
            <a:endParaRPr lang="en-GB" altLang="en-US" dirty="0" smtClean="0"/>
          </a:p>
        </p:txBody>
      </p:sp>
      <p:sp>
        <p:nvSpPr>
          <p:cNvPr id="20484"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20485"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CC284B3C-AF65-4D49-9433-CD3056CFB95F}" type="slidenum">
              <a:rPr lang="en-GB" altLang="en-US">
                <a:solidFill>
                  <a:srgbClr val="FFFFFF"/>
                </a:solidFill>
              </a:rPr>
              <a:pPr/>
              <a:t>5</a:t>
            </a:fld>
            <a:endParaRPr lang="en-GB" altLang="en-US">
              <a:solidFill>
                <a:srgbClr val="FFFFFF"/>
              </a:solidFill>
            </a:endParaRPr>
          </a:p>
        </p:txBody>
      </p:sp>
      <p:sp>
        <p:nvSpPr>
          <p:cNvPr id="20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pSp>
        <p:nvGrpSpPr>
          <p:cNvPr id="20487" name="Group 12"/>
          <p:cNvGrpSpPr>
            <a:grpSpLocks/>
          </p:cNvGrpSpPr>
          <p:nvPr/>
        </p:nvGrpSpPr>
        <p:grpSpPr bwMode="auto">
          <a:xfrm>
            <a:off x="1447800" y="914400"/>
            <a:ext cx="6043612" cy="4343400"/>
            <a:chOff x="2667000" y="1676400"/>
            <a:chExt cx="6043161" cy="4343400"/>
          </a:xfrm>
        </p:grpSpPr>
        <p:pic>
          <p:nvPicPr>
            <p:cNvPr id="2048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828800"/>
              <a:ext cx="604316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9" name="TextBox 11"/>
            <p:cNvSpPr txBox="1">
              <a:spLocks noChangeArrowheads="1"/>
            </p:cNvSpPr>
            <p:nvPr/>
          </p:nvSpPr>
          <p:spPr bwMode="auto">
            <a:xfrm>
              <a:off x="5257800" y="1676400"/>
              <a:ext cx="91440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r>
                <a:rPr lang="en-US" altLang="en-US" sz="2400" i="1"/>
                <a:t>f(x)</a:t>
              </a:r>
            </a:p>
          </p:txBody>
        </p:sp>
      </p:grpSp>
      <p:sp>
        <p:nvSpPr>
          <p:cNvPr id="2" name="Rectangle 1"/>
          <p:cNvSpPr/>
          <p:nvPr/>
        </p:nvSpPr>
        <p:spPr>
          <a:xfrm>
            <a:off x="1600200" y="5410200"/>
            <a:ext cx="5943600" cy="400110"/>
          </a:xfrm>
          <a:prstGeom prst="rect">
            <a:avLst/>
          </a:prstGeom>
        </p:spPr>
        <p:txBody>
          <a:bodyPr wrap="square">
            <a:spAutoFit/>
          </a:bodyPr>
          <a:lstStyle/>
          <a:p>
            <a:r>
              <a:rPr lang="en-US" altLang="en-US" b="0" dirty="0" err="1"/>
              <a:t>Tổng</a:t>
            </a:r>
            <a:r>
              <a:rPr lang="en-US" altLang="en-US" b="0" dirty="0"/>
              <a:t> </a:t>
            </a:r>
            <a:r>
              <a:rPr lang="en-US" altLang="en-US" b="0" dirty="0" err="1"/>
              <a:t>phần</a:t>
            </a:r>
            <a:r>
              <a:rPr lang="en-US" altLang="en-US" b="0" dirty="0"/>
              <a:t> </a:t>
            </a:r>
            <a:r>
              <a:rPr lang="en-US" altLang="en-US" b="0" dirty="0" err="1"/>
              <a:t>diện</a:t>
            </a:r>
            <a:r>
              <a:rPr lang="en-US" altLang="en-US" b="0" dirty="0"/>
              <a:t> </a:t>
            </a:r>
            <a:r>
              <a:rPr lang="en-US" altLang="en-US" b="0" dirty="0" err="1"/>
              <a:t>tích</a:t>
            </a:r>
            <a:r>
              <a:rPr lang="en-US" altLang="en-US" b="0" dirty="0"/>
              <a:t> d</a:t>
            </a:r>
            <a:r>
              <a:rPr lang="vi-VN" altLang="en-US" b="0" dirty="0"/>
              <a:t>ư</a:t>
            </a:r>
            <a:r>
              <a:rPr lang="en-US" altLang="en-US" b="0" dirty="0" err="1"/>
              <a:t>ới</a:t>
            </a:r>
            <a:r>
              <a:rPr lang="en-US" altLang="en-US" b="0" dirty="0"/>
              <a:t> đ</a:t>
            </a:r>
            <a:r>
              <a:rPr lang="vi-VN" altLang="en-US" b="0" dirty="0"/>
              <a:t>ư</a:t>
            </a:r>
            <a:r>
              <a:rPr lang="en-US" altLang="en-US" b="0" dirty="0" err="1"/>
              <a:t>ờng</a:t>
            </a:r>
            <a:r>
              <a:rPr lang="en-US" altLang="en-US" b="0" dirty="0"/>
              <a:t> </a:t>
            </a:r>
            <a:r>
              <a:rPr lang="en-US" altLang="en-US" b="0" dirty="0" err="1"/>
              <a:t>mật</a:t>
            </a:r>
            <a:r>
              <a:rPr lang="en-US" altLang="en-US" b="0" dirty="0"/>
              <a:t> </a:t>
            </a:r>
            <a:r>
              <a:rPr lang="en-US" altLang="en-US" b="0" dirty="0" err="1"/>
              <a:t>độ</a:t>
            </a:r>
            <a:r>
              <a:rPr lang="en-US" altLang="en-US" b="0" dirty="0"/>
              <a:t> </a:t>
            </a:r>
            <a:r>
              <a:rPr lang="en-US" altLang="en-US" b="0" dirty="0" err="1"/>
              <a:t>bằng</a:t>
            </a:r>
            <a:r>
              <a:rPr lang="en-US" altLang="en-US" b="0" dirty="0"/>
              <a:t> 1.</a:t>
            </a:r>
            <a:endParaRPr lang="en-US" altLang="en-US" b="0" dirty="0">
              <a:sym typeface="Symbol" panose="05050102010706020507" pitchFamily="18" charset="2"/>
            </a:endParaRPr>
          </a:p>
        </p:txBody>
      </p:sp>
    </p:spTree>
    <p:extLst>
      <p:ext uri="{BB962C8B-B14F-4D97-AF65-F5344CB8AC3E}">
        <p14:creationId xmlns:p14="http://schemas.microsoft.com/office/powerpoint/2010/main" val="49100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538163" y="1066800"/>
            <a:ext cx="7851775"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endParaRPr lang="en-US" altLang="en-US" sz="2600" b="0"/>
          </a:p>
          <a:p>
            <a:pPr>
              <a:lnSpc>
                <a:spcPct val="90000"/>
              </a:lnSpc>
            </a:pPr>
            <a:endParaRPr lang="en-US" altLang="en-US" sz="2600" b="0"/>
          </a:p>
          <a:p>
            <a:pPr>
              <a:lnSpc>
                <a:spcPct val="90000"/>
              </a:lnSpc>
            </a:pPr>
            <a:r>
              <a:rPr lang="en-US" altLang="en-US" sz="2600" b="0"/>
              <a:t> </a:t>
            </a:r>
          </a:p>
        </p:txBody>
      </p:sp>
      <p:sp>
        <p:nvSpPr>
          <p:cNvPr id="18" name="Rectangle 7"/>
          <p:cNvSpPr txBox="1">
            <a:spLocks noChangeArrowheads="1"/>
          </p:cNvSpPr>
          <p:nvPr/>
        </p:nvSpPr>
        <p:spPr>
          <a:xfrm>
            <a:off x="622300" y="1219200"/>
            <a:ext cx="4046538" cy="32004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Alice &amp; Ben		0.5	</a:t>
            </a:r>
          </a:p>
          <a:p>
            <a:pPr eaLnBrk="1" hangingPunct="1">
              <a:buFontTx/>
              <a:buNone/>
              <a:defRPr/>
            </a:pPr>
            <a:r>
              <a:rPr lang="en-US" altLang="en-US" sz="2200" kern="0" dirty="0" smtClean="0">
                <a:solidFill>
                  <a:schemeClr val="accent1"/>
                </a:solidFill>
              </a:rPr>
              <a:t>Alice &amp; Charles	0.5	</a:t>
            </a:r>
          </a:p>
          <a:p>
            <a:pPr eaLnBrk="1" hangingPunct="1">
              <a:buFontTx/>
              <a:buNone/>
              <a:defRPr/>
            </a:pPr>
            <a:r>
              <a:rPr lang="en-US" altLang="en-US" sz="2200" kern="0" dirty="0" smtClean="0">
                <a:solidFill>
                  <a:schemeClr val="accent1"/>
                </a:solidFill>
              </a:rPr>
              <a:t>Alice &amp; Denise</a:t>
            </a:r>
            <a:r>
              <a:rPr lang="en-US" altLang="en-US" sz="2200" kern="0" dirty="0">
                <a:solidFill>
                  <a:schemeClr val="accent1"/>
                </a:solidFill>
              </a:rPr>
              <a:t> </a:t>
            </a:r>
            <a:r>
              <a:rPr lang="en-US" altLang="en-US" sz="2200" kern="0" dirty="0" smtClean="0">
                <a:solidFill>
                  <a:schemeClr val="accent1"/>
                </a:solidFill>
              </a:rPr>
              <a:t>             1.0	</a:t>
            </a:r>
          </a:p>
          <a:p>
            <a:pPr eaLnBrk="1" hangingPunct="1">
              <a:buFontTx/>
              <a:buNone/>
              <a:defRPr/>
            </a:pPr>
            <a:r>
              <a:rPr lang="en-US" altLang="en-US" sz="2200" kern="0" dirty="0" smtClean="0">
                <a:solidFill>
                  <a:schemeClr val="accent1"/>
                </a:solidFill>
              </a:rPr>
              <a:t>Alice &amp; Edward	0.5	</a:t>
            </a:r>
          </a:p>
          <a:p>
            <a:pPr eaLnBrk="1" hangingPunct="1">
              <a:buFontTx/>
              <a:buNone/>
              <a:defRPr/>
            </a:pPr>
            <a:r>
              <a:rPr lang="en-US" altLang="en-US" sz="2200" kern="0" dirty="0" smtClean="0">
                <a:solidFill>
                  <a:schemeClr val="accent1"/>
                </a:solidFill>
              </a:rPr>
              <a:t>Alice &amp; Frank		0.5	</a:t>
            </a:r>
          </a:p>
          <a:p>
            <a:pPr eaLnBrk="1" hangingPunct="1">
              <a:buFontTx/>
              <a:buNone/>
              <a:defRPr/>
            </a:pPr>
            <a:r>
              <a:rPr lang="en-US" altLang="en-US" sz="2200" kern="0" dirty="0" smtClean="0">
                <a:solidFill>
                  <a:schemeClr val="accent1"/>
                </a:solidFill>
              </a:rPr>
              <a:t>Ben &amp; Charles 	0.0	</a:t>
            </a:r>
          </a:p>
          <a:p>
            <a:pPr eaLnBrk="1" hangingPunct="1">
              <a:buFontTx/>
              <a:buNone/>
              <a:defRPr/>
            </a:pPr>
            <a:r>
              <a:rPr lang="en-US" altLang="en-US" sz="2200" kern="0" dirty="0" smtClean="0">
                <a:solidFill>
                  <a:schemeClr val="accent1"/>
                </a:solidFill>
              </a:rPr>
              <a:t>Ben &amp; Denise		0.5</a:t>
            </a:r>
          </a:p>
          <a:p>
            <a:pPr eaLnBrk="1" hangingPunct="1">
              <a:buFontTx/>
              <a:buNone/>
              <a:defRPr/>
            </a:pPr>
            <a:r>
              <a:rPr lang="en-US" altLang="en-US" sz="2200" kern="0" dirty="0" smtClean="0">
                <a:solidFill>
                  <a:schemeClr val="accent1"/>
                </a:solidFill>
              </a:rPr>
              <a:t>Ben &amp; Edward</a:t>
            </a:r>
            <a:r>
              <a:rPr lang="en-US" altLang="en-US" sz="2200" kern="0" dirty="0">
                <a:solidFill>
                  <a:schemeClr val="accent1"/>
                </a:solidFill>
              </a:rPr>
              <a:t>	</a:t>
            </a:r>
            <a:r>
              <a:rPr lang="en-US" altLang="en-US" sz="2200" kern="0" dirty="0" smtClean="0">
                <a:solidFill>
                  <a:schemeClr val="accent1"/>
                </a:solidFill>
              </a:rPr>
              <a:t>             0.0</a:t>
            </a:r>
          </a:p>
          <a:p>
            <a:pPr eaLnBrk="1" hangingPunct="1">
              <a:defRPr/>
            </a:pPr>
            <a:endParaRPr lang="en-US" altLang="en-US" sz="2200" kern="0" dirty="0" smtClean="0">
              <a:solidFill>
                <a:schemeClr val="accent1"/>
              </a:solidFill>
            </a:endParaRPr>
          </a:p>
        </p:txBody>
      </p:sp>
      <p:sp>
        <p:nvSpPr>
          <p:cNvPr id="19" name="Rectangle 8"/>
          <p:cNvSpPr txBox="1">
            <a:spLocks noChangeArrowheads="1"/>
          </p:cNvSpPr>
          <p:nvPr/>
        </p:nvSpPr>
        <p:spPr>
          <a:xfrm>
            <a:off x="4895850" y="1371600"/>
            <a:ext cx="3714750" cy="2895600"/>
          </a:xfrm>
          <a:prstGeom prst="rect">
            <a:avLst/>
          </a:prstGeom>
        </p:spPr>
        <p:txBody>
          <a:bodyPr/>
          <a:lstStyle>
            <a:lvl1pPr marL="285750" indent="-285750"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ctr" rtl="0" eaLnBrk="0" fontAlgn="base" hangingPunct="0">
              <a:lnSpc>
                <a:spcPct val="90000"/>
              </a:lnSpc>
              <a:spcBef>
                <a:spcPct val="30000"/>
              </a:spcBef>
              <a:spcAft>
                <a:spcPct val="0"/>
              </a:spcAft>
              <a:defRPr sz="800">
                <a:solidFill>
                  <a:schemeClr val="tx1"/>
                </a:solidFill>
                <a:latin typeface="Times New Roman" pitchFamily="18" charset="0"/>
              </a:defRPr>
            </a:lvl5pPr>
            <a:lvl6pPr marL="2457450" indent="-171450" algn="ctr" rtl="0" eaLnBrk="0" fontAlgn="base" hangingPunct="0">
              <a:lnSpc>
                <a:spcPct val="90000"/>
              </a:lnSpc>
              <a:spcBef>
                <a:spcPct val="30000"/>
              </a:spcBef>
              <a:spcAft>
                <a:spcPct val="0"/>
              </a:spcAft>
              <a:defRPr sz="800">
                <a:solidFill>
                  <a:schemeClr val="tx1"/>
                </a:solidFill>
                <a:latin typeface="Times New Roman" pitchFamily="18" charset="0"/>
              </a:defRPr>
            </a:lvl6pPr>
            <a:lvl7pPr marL="2914650" indent="-171450" algn="ctr" rtl="0" eaLnBrk="0" fontAlgn="base" hangingPunct="0">
              <a:lnSpc>
                <a:spcPct val="90000"/>
              </a:lnSpc>
              <a:spcBef>
                <a:spcPct val="30000"/>
              </a:spcBef>
              <a:spcAft>
                <a:spcPct val="0"/>
              </a:spcAft>
              <a:defRPr sz="800">
                <a:solidFill>
                  <a:schemeClr val="tx1"/>
                </a:solidFill>
                <a:latin typeface="Times New Roman" pitchFamily="18" charset="0"/>
              </a:defRPr>
            </a:lvl7pPr>
            <a:lvl8pPr marL="3371850" indent="-171450" algn="ctr" rtl="0" eaLnBrk="0" fontAlgn="base" hangingPunct="0">
              <a:lnSpc>
                <a:spcPct val="90000"/>
              </a:lnSpc>
              <a:spcBef>
                <a:spcPct val="30000"/>
              </a:spcBef>
              <a:spcAft>
                <a:spcPct val="0"/>
              </a:spcAft>
              <a:defRPr sz="800">
                <a:solidFill>
                  <a:schemeClr val="tx1"/>
                </a:solidFill>
                <a:latin typeface="Times New Roman" pitchFamily="18" charset="0"/>
              </a:defRPr>
            </a:lvl8pPr>
            <a:lvl9pPr marL="3829050" indent="-171450" algn="ctr" rtl="0" eaLnBrk="0" fontAlgn="base" hangingPunct="0">
              <a:lnSpc>
                <a:spcPct val="90000"/>
              </a:lnSpc>
              <a:spcBef>
                <a:spcPct val="30000"/>
              </a:spcBef>
              <a:spcAft>
                <a:spcPct val="0"/>
              </a:spcAft>
              <a:defRPr sz="800">
                <a:solidFill>
                  <a:schemeClr val="tx1"/>
                </a:solidFill>
                <a:latin typeface="Times New Roman" pitchFamily="18" charset="0"/>
              </a:defRPr>
            </a:lvl9pPr>
          </a:lstStyle>
          <a:p>
            <a:pPr eaLnBrk="1" hangingPunct="1">
              <a:buFontTx/>
              <a:buNone/>
              <a:defRPr/>
            </a:pPr>
            <a:r>
              <a:rPr lang="en-US" altLang="en-US" sz="2200" kern="0" dirty="0" smtClean="0">
                <a:solidFill>
                  <a:schemeClr val="accent1"/>
                </a:solidFill>
              </a:rPr>
              <a:t>Ben &amp; Frank		 0.0</a:t>
            </a:r>
          </a:p>
          <a:p>
            <a:pPr eaLnBrk="1" hangingPunct="1">
              <a:buFontTx/>
              <a:buNone/>
              <a:defRPr/>
            </a:pPr>
            <a:r>
              <a:rPr lang="en-US" altLang="en-US" sz="2200" kern="0" dirty="0" smtClean="0">
                <a:solidFill>
                  <a:schemeClr val="accent1"/>
                </a:solidFill>
              </a:rPr>
              <a:t>Charles &amp; Denise	 0.5</a:t>
            </a:r>
          </a:p>
          <a:p>
            <a:pPr eaLnBrk="1" hangingPunct="1">
              <a:buFontTx/>
              <a:buNone/>
              <a:defRPr/>
            </a:pPr>
            <a:r>
              <a:rPr lang="en-US" altLang="en-US" sz="2200" kern="0" dirty="0" smtClean="0">
                <a:solidFill>
                  <a:schemeClr val="accent1"/>
                </a:solidFill>
              </a:rPr>
              <a:t>Charles &amp; Edward	 0.0</a:t>
            </a:r>
          </a:p>
          <a:p>
            <a:pPr eaLnBrk="1" hangingPunct="1">
              <a:buFontTx/>
              <a:buNone/>
              <a:defRPr/>
            </a:pPr>
            <a:r>
              <a:rPr lang="en-US" altLang="en-US" sz="2200" kern="0" dirty="0" smtClean="0">
                <a:solidFill>
                  <a:schemeClr val="accent1"/>
                </a:solidFill>
              </a:rPr>
              <a:t>Charles &amp; Frank	 0.0</a:t>
            </a:r>
          </a:p>
          <a:p>
            <a:pPr eaLnBrk="1" hangingPunct="1">
              <a:buFontTx/>
              <a:buNone/>
              <a:defRPr/>
            </a:pPr>
            <a:r>
              <a:rPr lang="en-US" altLang="en-US" sz="2200" kern="0" dirty="0" smtClean="0">
                <a:solidFill>
                  <a:schemeClr val="accent1"/>
                </a:solidFill>
              </a:rPr>
              <a:t>Denise &amp; Edward	 0.5</a:t>
            </a:r>
          </a:p>
          <a:p>
            <a:pPr eaLnBrk="1" hangingPunct="1">
              <a:buFontTx/>
              <a:buNone/>
              <a:defRPr/>
            </a:pPr>
            <a:r>
              <a:rPr lang="en-US" altLang="en-US" sz="2200" kern="0" dirty="0" smtClean="0">
                <a:solidFill>
                  <a:schemeClr val="accent1"/>
                </a:solidFill>
              </a:rPr>
              <a:t>Denise &amp; Frank	 0.5</a:t>
            </a:r>
          </a:p>
          <a:p>
            <a:pPr eaLnBrk="1" hangingPunct="1">
              <a:buFontTx/>
              <a:buNone/>
              <a:defRPr/>
            </a:pPr>
            <a:r>
              <a:rPr lang="en-US" altLang="en-US" sz="2200" kern="0" dirty="0" smtClean="0">
                <a:solidFill>
                  <a:schemeClr val="accent1"/>
                </a:solidFill>
              </a:rPr>
              <a:t>Edward &amp; Frank	 0.0</a:t>
            </a:r>
          </a:p>
        </p:txBody>
      </p:sp>
      <p:sp>
        <p:nvSpPr>
          <p:cNvPr id="8" name="Rectangle 3"/>
          <p:cNvSpPr>
            <a:spLocks noChangeArrowheads="1"/>
          </p:cNvSpPr>
          <p:nvPr/>
        </p:nvSpPr>
        <p:spPr bwMode="auto">
          <a:xfrm>
            <a:off x="1605760" y="4992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mc:AlternateContent xmlns:mc="http://schemas.openxmlformats.org/markup-compatibility/2006" xmlns:a14="http://schemas.microsoft.com/office/drawing/2010/main">
        <mc:Choice Requires="a14">
          <p:sp>
            <p:nvSpPr>
              <p:cNvPr id="12" name="Rectangle 11"/>
              <p:cNvSpPr/>
              <p:nvPr/>
            </p:nvSpPr>
            <p:spPr>
              <a:xfrm>
                <a:off x="3429000" y="5029200"/>
                <a:ext cx="2819400" cy="1208279"/>
              </a:xfrm>
              <a:prstGeom prst="rect">
                <a:avLst/>
              </a:prstGeom>
            </p:spPr>
            <p:txBody>
              <a:bodyPr wrap="square">
                <a:spAutoFit/>
              </a:bodyPr>
              <a:lstStyle/>
              <a:p>
                <a14:m>
                  <m:oMath xmlns=""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oMath>
                </a14:m>
                <a:r>
                  <a:rPr lang="en-US" altLang="en-US" sz="3000" b="0" dirty="0" smtClean="0"/>
                  <a:t>= </a:t>
                </a:r>
                <a14:m>
                  <m:oMath xmlns="" xmlns:m="http://schemas.openxmlformats.org/officeDocument/2006/math">
                    <m:f>
                      <m:fPr>
                        <m:ctrlPr>
                          <a:rPr lang="en-US" altLang="en-US" sz="3000" b="0" i="1" smtClean="0">
                            <a:latin typeface="Cambria Math" panose="02040503050406030204" pitchFamily="18" charset="0"/>
                          </a:rPr>
                        </m:ctrlPr>
                      </m:fPr>
                      <m:num>
                        <m:r>
                          <a:rPr lang="en-US" altLang="en-US" sz="3000" b="0" i="1" smtClean="0">
                            <a:latin typeface="Cambria Math" panose="02040503050406030204" pitchFamily="18" charset="0"/>
                          </a:rPr>
                          <m:t>1  </m:t>
                        </m:r>
                      </m:num>
                      <m:den>
                        <m:r>
                          <a:rPr lang="en-US" altLang="en-US" sz="3000" b="0" i="1" smtClean="0">
                            <a:latin typeface="Cambria Math" panose="02040503050406030204" pitchFamily="18" charset="0"/>
                          </a:rPr>
                          <m:t>3</m:t>
                        </m:r>
                      </m:den>
                    </m:f>
                    <m:r>
                      <a:rPr lang="en-US" altLang="en-US" sz="3000" b="0" i="1" smtClean="0">
                        <a:latin typeface="Cambria Math" panose="02040503050406030204" pitchFamily="18" charset="0"/>
                      </a:rPr>
                      <m:t>= </m:t>
                    </m:r>
                  </m:oMath>
                </a14:m>
                <a:r>
                  <a:rPr lang="en-US" altLang="en-US" sz="3000" b="0" dirty="0" smtClean="0"/>
                  <a:t>p</a:t>
                </a:r>
                <a:endParaRPr lang="en-US" altLang="en-US" sz="3000" b="0" dirty="0"/>
              </a:p>
              <a:p>
                <a:endParaRPr lang="en-US" sz="3000" dirty="0"/>
              </a:p>
            </p:txBody>
          </p:sp>
        </mc:Choice>
        <mc:Fallback xmlns="">
          <p:sp>
            <p:nvSpPr>
              <p:cNvPr id="12" name="Rectangle 11"/>
              <p:cNvSpPr>
                <a:spLocks noRot="1" noChangeAspect="1" noMove="1" noResize="1" noEditPoints="1" noAdjustHandles="1" noChangeArrowheads="1" noChangeShapeType="1" noTextEdit="1"/>
              </p:cNvSpPr>
              <p:nvPr/>
            </p:nvSpPr>
            <p:spPr>
              <a:xfrm>
                <a:off x="3429000" y="5029200"/>
                <a:ext cx="2819400" cy="1208279"/>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build="p"/>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8163" y="1066800"/>
            <a:ext cx="7851775" cy="981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mẫu</a:t>
            </a:r>
            <a:r>
              <a:rPr lang="en-US" altLang="en-US" sz="2600" b="0" dirty="0" smtClean="0"/>
              <a:t> </a:t>
            </a:r>
            <a:r>
              <a:rPr lang="en-US" altLang="en-US" sz="2600" b="0" dirty="0" err="1" smtClean="0"/>
              <a:t>của</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smtClean="0"/>
              <a:t> </a:t>
            </a:r>
            <a:r>
              <a:rPr lang="en-US" altLang="en-US" sz="2600" b="0" dirty="0" err="1" smtClean="0"/>
              <a:t>trên</a:t>
            </a:r>
            <a:r>
              <a:rPr lang="en-US" altLang="en-US" sz="2600" b="0" dirty="0" smtClean="0"/>
              <a:t> </a:t>
            </a:r>
            <a:r>
              <a:rPr lang="en-US" altLang="en-US" sz="2600" b="0" dirty="0" err="1" smtClean="0"/>
              <a:t>tuân</a:t>
            </a:r>
            <a:r>
              <a:rPr lang="en-US" altLang="en-US" sz="2600" b="0" dirty="0" smtClean="0"/>
              <a:t> </a:t>
            </a:r>
            <a:r>
              <a:rPr lang="en-US" altLang="en-US" sz="2600" b="0" dirty="0" err="1" smtClean="0"/>
              <a:t>theo</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nhị</a:t>
            </a:r>
            <a:r>
              <a:rPr lang="en-US" altLang="en-US" sz="2600" b="0" dirty="0" smtClean="0"/>
              <a:t> </a:t>
            </a:r>
            <a:r>
              <a:rPr lang="en-US" altLang="en-US" sz="2600" b="0" dirty="0" err="1" smtClean="0"/>
              <a:t>thức</a:t>
            </a:r>
            <a:r>
              <a:rPr lang="en-US" altLang="en-US" sz="2600" b="0" dirty="0" smtClean="0"/>
              <a:t> </a:t>
            </a:r>
            <a:r>
              <a:rPr lang="en-US" altLang="en-US" sz="2600" b="0" dirty="0" err="1" smtClean="0"/>
              <a:t>vì</a:t>
            </a:r>
            <a:r>
              <a:rPr lang="en-US" altLang="en-US" sz="2600" b="0" dirty="0" smtClean="0"/>
              <a:t> </a:t>
            </a:r>
            <a:r>
              <a:rPr lang="en-US" altLang="en-US" sz="2600" b="0" dirty="0" err="1" smtClean="0"/>
              <a:t>thỏa</a:t>
            </a:r>
            <a:r>
              <a:rPr lang="en-US" altLang="en-US" sz="2600" b="0" dirty="0" smtClean="0"/>
              <a:t> </a:t>
            </a:r>
            <a:r>
              <a:rPr lang="en-US" altLang="en-US" sz="2600" b="0" dirty="0" err="1" smtClean="0"/>
              <a:t>các</a:t>
            </a:r>
            <a:r>
              <a:rPr lang="en-US" altLang="en-US" sz="2600" b="0" dirty="0" smtClean="0"/>
              <a:t> </a:t>
            </a:r>
            <a:r>
              <a:rPr lang="en-US" altLang="en-US" sz="2600" b="0" dirty="0" err="1" smtClean="0"/>
              <a:t>điều</a:t>
            </a:r>
            <a:r>
              <a:rPr lang="en-US" altLang="en-US" sz="2600" b="0" dirty="0" smtClean="0"/>
              <a:t> </a:t>
            </a:r>
            <a:r>
              <a:rPr lang="en-US" altLang="en-US" sz="2600" b="0" dirty="0" err="1" smtClean="0"/>
              <a:t>kiện</a:t>
            </a:r>
            <a:r>
              <a:rPr lang="en-US" altLang="en-US" sz="2600" b="0" dirty="0" smtClean="0"/>
              <a:t> </a:t>
            </a:r>
            <a:r>
              <a:rPr lang="en-US" altLang="en-US" sz="2600" b="0" dirty="0" err="1" smtClean="0"/>
              <a:t>sau</a:t>
            </a:r>
            <a:r>
              <a:rPr lang="en-US" altLang="en-US" sz="2600" b="0" dirty="0" smtClean="0"/>
              <a:t>:</a:t>
            </a:r>
          </a:p>
          <a:p>
            <a:pPr marL="457200" indent="-457200">
              <a:lnSpc>
                <a:spcPct val="90000"/>
              </a:lnSpc>
              <a:buFont typeface="Arial" panose="020B0604020202020204" pitchFamily="34" charset="0"/>
              <a:buChar char="•"/>
            </a:pPr>
            <a:r>
              <a:rPr lang="vi-VN" altLang="en-US" sz="2600" b="0" dirty="0"/>
              <a:t>Số lần thực hiện thử nghiệm ngẫu nhiên là hữu hạn</a:t>
            </a:r>
          </a:p>
          <a:p>
            <a:pPr marL="457200" indent="-457200">
              <a:lnSpc>
                <a:spcPct val="90000"/>
              </a:lnSpc>
              <a:buFont typeface="Arial" panose="020B0604020202020204" pitchFamily="34" charset="0"/>
              <a:buChar char="•"/>
            </a:pPr>
            <a:r>
              <a:rPr lang="vi-VN" altLang="en-US" sz="2600" b="0" dirty="0"/>
              <a:t>Kết quả của thử nghiệm được phân thành hai lớp </a:t>
            </a:r>
            <a:r>
              <a:rPr lang="vi-VN" altLang="en-US" sz="2600" b="0" dirty="0" smtClean="0"/>
              <a:t>(</a:t>
            </a:r>
            <a:r>
              <a:rPr lang="en-US" altLang="en-US" sz="2600" b="0" dirty="0" err="1" smtClean="0"/>
              <a:t>nam</a:t>
            </a:r>
            <a:r>
              <a:rPr lang="en-US" altLang="en-US" sz="2600" b="0" dirty="0" smtClean="0"/>
              <a:t>, </a:t>
            </a:r>
            <a:r>
              <a:rPr lang="en-US" altLang="en-US" sz="2600" b="0" dirty="0" err="1" smtClean="0"/>
              <a:t>nữ</a:t>
            </a:r>
            <a:r>
              <a:rPr lang="vi-VN" altLang="en-US" sz="2600" b="0" dirty="0" smtClean="0"/>
              <a:t>)</a:t>
            </a:r>
            <a:endParaRPr lang="vi-VN" altLang="en-US" sz="2600" b="0" dirty="0"/>
          </a:p>
          <a:p>
            <a:pPr marL="457200" indent="-457200">
              <a:lnSpc>
                <a:spcPct val="90000"/>
              </a:lnSpc>
              <a:buFont typeface="Arial" panose="020B0604020202020204" pitchFamily="34" charset="0"/>
              <a:buChar char="•"/>
            </a:pPr>
            <a:r>
              <a:rPr lang="vi-VN" altLang="en-US" sz="2600" b="0" dirty="0"/>
              <a:t>Xác suất thành công trong mọi lần thử nghiệm là như nhau</a:t>
            </a:r>
          </a:p>
          <a:p>
            <a:pPr marL="457200" indent="-457200">
              <a:lnSpc>
                <a:spcPct val="90000"/>
              </a:lnSpc>
              <a:buFont typeface="Arial" panose="020B0604020202020204" pitchFamily="34" charset="0"/>
              <a:buChar char="•"/>
            </a:pPr>
            <a:r>
              <a:rPr lang="vi-VN" altLang="en-US" sz="2600" b="0" dirty="0"/>
              <a:t>Các thử nghiệm đều độc lập nhau</a:t>
            </a: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của</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mẫu</a:t>
            </a:r>
            <a:r>
              <a:rPr lang="en-US" altLang="en-US" sz="2600" b="0" dirty="0"/>
              <a:t> so </a:t>
            </a:r>
            <a:r>
              <a:rPr lang="en-US" altLang="en-US" sz="2600" b="0" dirty="0" err="1"/>
              <a:t>với</a:t>
            </a:r>
            <a:r>
              <a:rPr lang="en-US" altLang="en-US" sz="2600" b="0" dirty="0"/>
              <a:t> </a:t>
            </a: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trên</a:t>
            </a:r>
            <a:r>
              <a:rPr lang="en-US" altLang="en-US" sz="2600" b="0" dirty="0"/>
              <a:t> </a:t>
            </a:r>
            <a:r>
              <a:rPr lang="en-US" altLang="en-US" sz="2600" b="0" dirty="0" err="1"/>
              <a:t>quần</a:t>
            </a:r>
            <a:r>
              <a:rPr lang="en-US" altLang="en-US" sz="2600" b="0" dirty="0"/>
              <a:t> </a:t>
            </a:r>
            <a:r>
              <a:rPr lang="en-US" altLang="en-US" sz="2600" b="0" dirty="0" err="1"/>
              <a:t>thể</a:t>
            </a:r>
            <a:r>
              <a:rPr lang="en-US" altLang="en-US" sz="2600" b="0" dirty="0"/>
              <a:t> </a:t>
            </a:r>
            <a:r>
              <a:rPr lang="en-US" altLang="en-US" sz="2600" b="0" dirty="0" err="1"/>
              <a:t>như</a:t>
            </a:r>
            <a:r>
              <a:rPr lang="en-US" altLang="en-US" sz="2600" b="0" dirty="0"/>
              <a:t> </a:t>
            </a:r>
            <a:r>
              <a:rPr lang="en-US" altLang="en-US" sz="2600" b="0" dirty="0" err="1"/>
              <a:t>thế</a:t>
            </a:r>
            <a:r>
              <a:rPr lang="en-US" altLang="en-US" sz="2600" b="0" dirty="0"/>
              <a:t> </a:t>
            </a:r>
            <a:r>
              <a:rPr lang="en-US" altLang="en-US" sz="2600" b="0" dirty="0" err="1"/>
              <a:t>nào</a:t>
            </a:r>
            <a:r>
              <a:rPr lang="en-US" altLang="en-US" sz="2600" b="0" dirty="0"/>
              <a:t>?</a:t>
            </a:r>
          </a:p>
          <a:p>
            <a:pPr>
              <a:lnSpc>
                <a:spcPct val="90000"/>
              </a:lnSpc>
            </a:pPr>
            <a:r>
              <a:rPr lang="en-US" altLang="en-US" sz="2600" b="0" dirty="0"/>
              <a:t> </a:t>
            </a:r>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1605760" y="423034"/>
            <a:ext cx="5908670" cy="64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a:solidFill>
                  <a:srgbClr val="008000"/>
                </a:solidFill>
              </a:rPr>
              <a:t>Phân</a:t>
            </a:r>
            <a:r>
              <a:rPr lang="en-US" altLang="en-US" sz="4000" dirty="0">
                <a:solidFill>
                  <a:srgbClr val="008000"/>
                </a:solidFill>
              </a:rPr>
              <a:t> </a:t>
            </a:r>
            <a:r>
              <a:rPr lang="en-US" altLang="en-US" sz="4000" dirty="0" err="1">
                <a:solidFill>
                  <a:srgbClr val="008000"/>
                </a:solidFill>
              </a:rPr>
              <a:t>phối</a:t>
            </a:r>
            <a:r>
              <a:rPr lang="en-US" altLang="en-US" sz="4000" dirty="0">
                <a:solidFill>
                  <a:srgbClr val="008000"/>
                </a:solidFill>
              </a:rPr>
              <a:t> </a:t>
            </a:r>
            <a:r>
              <a:rPr lang="en-US" altLang="en-US" sz="4000" dirty="0" err="1" smtClean="0">
                <a:solidFill>
                  <a:srgbClr val="008000"/>
                </a:solidFill>
              </a:rPr>
              <a:t>mẫu</a:t>
            </a:r>
            <a:r>
              <a:rPr lang="en-US" altLang="en-US" sz="4000" dirty="0" smtClean="0">
                <a:solidFill>
                  <a:srgbClr val="008000"/>
                </a:solidFill>
              </a:rPr>
              <a:t> </a:t>
            </a:r>
            <a:r>
              <a:rPr lang="en-US" altLang="en-US" sz="4000" dirty="0" err="1" smtClean="0">
                <a:solidFill>
                  <a:srgbClr val="008000"/>
                </a:solidFill>
              </a:rPr>
              <a:t>của</a:t>
            </a:r>
            <a:r>
              <a:rPr lang="en-US" altLang="en-US" sz="4000" dirty="0" smtClean="0">
                <a:solidFill>
                  <a:srgbClr val="008000"/>
                </a:solidFill>
              </a:rPr>
              <a:t> </a:t>
            </a:r>
            <a:r>
              <a:rPr lang="en-US" altLang="en-US" sz="4000" dirty="0" err="1" smtClean="0">
                <a:solidFill>
                  <a:srgbClr val="008000"/>
                </a:solidFill>
              </a:rPr>
              <a:t>tỉ</a:t>
            </a:r>
            <a:r>
              <a:rPr lang="en-US" altLang="en-US" sz="4000" dirty="0" smtClean="0">
                <a:solidFill>
                  <a:srgbClr val="008000"/>
                </a:solidFill>
              </a:rPr>
              <a:t> </a:t>
            </a:r>
            <a:r>
              <a:rPr lang="en-US" altLang="en-US" sz="4000" dirty="0" err="1" smtClean="0">
                <a:solidFill>
                  <a:srgbClr val="008000"/>
                </a:solidFill>
              </a:rPr>
              <a:t>lệ</a:t>
            </a:r>
            <a:endParaRPr lang="en-US" altLang="en-US" sz="4000" dirty="0">
              <a:solidFill>
                <a:srgbClr val="008000"/>
              </a:solidFill>
            </a:endParaRPr>
          </a:p>
        </p:txBody>
      </p:sp>
      <p:sp>
        <p:nvSpPr>
          <p:cNvPr id="11" name="Text Box 4"/>
          <p:cNvSpPr txBox="1">
            <a:spLocks noChangeArrowheads="1"/>
          </p:cNvSpPr>
          <p:nvPr/>
        </p:nvSpPr>
        <p:spPr bwMode="auto">
          <a:xfrm>
            <a:off x="538163" y="1066800"/>
            <a:ext cx="7851775" cy="84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nSpc>
                <a:spcPct val="90000"/>
              </a:lnSpc>
            </a:pPr>
            <a:r>
              <a:rPr lang="en-US" altLang="en-US" sz="2600" b="0" dirty="0" err="1" smtClean="0"/>
              <a:t>Trong</a:t>
            </a:r>
            <a:r>
              <a:rPr lang="en-US" altLang="en-US" sz="2600" b="0" dirty="0" smtClean="0"/>
              <a:t> </a:t>
            </a:r>
            <a:r>
              <a:rPr lang="en-US" altLang="en-US" sz="2600" b="0" dirty="0" err="1" smtClean="0"/>
              <a:t>chương</a:t>
            </a:r>
            <a:r>
              <a:rPr lang="en-US" altLang="en-US" sz="2600" b="0" dirty="0" smtClean="0"/>
              <a:t> 5, </a:t>
            </a:r>
            <a:r>
              <a:rPr lang="en-US" altLang="en-US" sz="2600" b="0" dirty="0" err="1" smtClean="0"/>
              <a:t>giá</a:t>
            </a:r>
            <a:r>
              <a:rPr lang="en-US" altLang="en-US" sz="2600" b="0" dirty="0" smtClean="0"/>
              <a:t> </a:t>
            </a:r>
            <a:r>
              <a:rPr lang="en-US" altLang="en-US" sz="2600" b="0" dirty="0" err="1" smtClean="0"/>
              <a:t>trị</a:t>
            </a:r>
            <a:r>
              <a:rPr lang="en-US" altLang="en-US" sz="2600" b="0" dirty="0" smtClean="0"/>
              <a:t> </a:t>
            </a:r>
            <a:r>
              <a:rPr lang="en-US" altLang="en-US" sz="2600" b="0" dirty="0" err="1" smtClean="0"/>
              <a:t>trung</a:t>
            </a:r>
            <a:r>
              <a:rPr lang="en-US" altLang="en-US" sz="2600" b="0" dirty="0" smtClean="0"/>
              <a:t> </a:t>
            </a:r>
            <a:r>
              <a:rPr lang="en-US" altLang="en-US" sz="2600" b="0" dirty="0" err="1" smtClean="0"/>
              <a:t>bình</a:t>
            </a:r>
            <a:r>
              <a:rPr lang="en-US" altLang="en-US" sz="2600" b="0" dirty="0" smtClean="0"/>
              <a:t> </a:t>
            </a:r>
            <a:r>
              <a:rPr lang="en-US" altLang="en-US" sz="2600" b="0" dirty="0" err="1" smtClean="0"/>
              <a:t>và</a:t>
            </a:r>
            <a:r>
              <a:rPr lang="en-US" altLang="en-US" sz="2600" b="0" dirty="0" smtClean="0"/>
              <a:t> </a:t>
            </a:r>
            <a:r>
              <a:rPr lang="en-US" altLang="en-US" sz="2600" b="0" dirty="0" err="1" smtClean="0"/>
              <a:t>độ</a:t>
            </a:r>
            <a:r>
              <a:rPr lang="en-US" altLang="en-US" sz="2600" b="0" dirty="0" smtClean="0"/>
              <a:t> </a:t>
            </a:r>
            <a:r>
              <a:rPr lang="en-US" altLang="en-US" sz="2600" b="0" dirty="0" err="1" smtClean="0"/>
              <a:t>lệch</a:t>
            </a:r>
            <a:r>
              <a:rPr lang="en-US" altLang="en-US" sz="2600" b="0" dirty="0" smtClean="0"/>
              <a:t> </a:t>
            </a:r>
            <a:r>
              <a:rPr lang="en-US" altLang="en-US" sz="2600" b="0" dirty="0" err="1" smtClean="0"/>
              <a:t>chuẩn</a:t>
            </a:r>
            <a:r>
              <a:rPr lang="en-US" altLang="en-US" sz="2600" b="0" dirty="0" smtClean="0"/>
              <a:t> </a:t>
            </a:r>
            <a:r>
              <a:rPr lang="en-US" altLang="en-US" sz="2600" b="0" dirty="0" err="1" smtClean="0"/>
              <a:t>của</a:t>
            </a:r>
            <a:r>
              <a:rPr lang="en-US" altLang="en-US" sz="2600" b="0" dirty="0" smtClean="0"/>
              <a:t> </a:t>
            </a:r>
            <a:r>
              <a:rPr lang="en-US" altLang="en-US" sz="2600" b="0" dirty="0" err="1" smtClean="0"/>
              <a:t>một</a:t>
            </a:r>
            <a:r>
              <a:rPr lang="en-US" altLang="en-US" sz="2600" b="0" dirty="0" smtClean="0"/>
              <a:t> </a:t>
            </a:r>
            <a:r>
              <a:rPr lang="en-US" altLang="en-US" sz="2600" b="0" dirty="0" err="1" smtClean="0"/>
              <a:t>biến</a:t>
            </a:r>
            <a:r>
              <a:rPr lang="en-US" altLang="en-US" sz="2600" b="0" dirty="0" smtClean="0"/>
              <a:t> </a:t>
            </a:r>
            <a:r>
              <a:rPr lang="en-US" altLang="en-US" sz="2600" b="0" dirty="0" err="1" smtClean="0"/>
              <a:t>ngẫu</a:t>
            </a:r>
            <a:r>
              <a:rPr lang="en-US" altLang="en-US" sz="2600" b="0" dirty="0" smtClean="0"/>
              <a:t> </a:t>
            </a:r>
            <a:r>
              <a:rPr lang="en-US" altLang="en-US" sz="2600" b="0" dirty="0" err="1" smtClean="0"/>
              <a:t>nhiên</a:t>
            </a:r>
            <a:r>
              <a:rPr lang="en-US" altLang="en-US" sz="2600" b="0" dirty="0" smtClean="0"/>
              <a:t> X </a:t>
            </a:r>
            <a:r>
              <a:rPr lang="en-US" altLang="en-US" sz="2600" b="0" dirty="0" err="1" smtClean="0"/>
              <a:t>có</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smtClean="0"/>
              <a:t> </a:t>
            </a:r>
            <a:r>
              <a:rPr lang="en-US" altLang="en-US" sz="2600" b="0" dirty="0" err="1" smtClean="0"/>
              <a:t>nhị</a:t>
            </a:r>
            <a:r>
              <a:rPr lang="en-US" altLang="en-US" sz="2600" b="0" dirty="0" smtClean="0"/>
              <a:t> </a:t>
            </a:r>
            <a:r>
              <a:rPr lang="en-US" altLang="en-US" sz="2600" b="0" dirty="0" err="1" smtClean="0"/>
              <a:t>thức</a:t>
            </a:r>
            <a:r>
              <a:rPr lang="en-US" altLang="en-US" sz="2600" b="0" dirty="0" smtClean="0"/>
              <a:t> </a:t>
            </a:r>
            <a:r>
              <a:rPr lang="en-US" altLang="en-US" sz="2600" b="0" dirty="0" err="1" smtClean="0"/>
              <a:t>là</a:t>
            </a:r>
            <a:r>
              <a:rPr lang="en-US" altLang="en-US" sz="2600" b="0" dirty="0" smtClean="0"/>
              <a:t>:</a:t>
            </a:r>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r>
              <a:rPr lang="en-US" altLang="en-US" sz="2600" b="0" dirty="0" err="1"/>
              <a:t>Khi</a:t>
            </a:r>
            <a:r>
              <a:rPr lang="en-US" altLang="en-US" sz="2600" b="0" dirty="0"/>
              <a:t> n </a:t>
            </a:r>
            <a:r>
              <a:rPr lang="en-US" altLang="en-US" sz="2600" b="0" dirty="0" err="1"/>
              <a:t>tăng</a:t>
            </a:r>
            <a:r>
              <a:rPr lang="en-US" altLang="en-US" sz="2600" b="0" dirty="0"/>
              <a:t>: </a:t>
            </a:r>
            <a:r>
              <a:rPr lang="en-US" sz="2800" i="1" dirty="0">
                <a:solidFill>
                  <a:srgbClr val="000000"/>
                </a:solidFill>
                <a:latin typeface="Helvetica Neue" charset="0"/>
              </a:rPr>
              <a:t>np ≥</a:t>
            </a:r>
            <a:r>
              <a:rPr lang="en-US" sz="2800" dirty="0">
                <a:solidFill>
                  <a:srgbClr val="000000"/>
                </a:solidFill>
                <a:latin typeface="Helvetica Neue" charset="0"/>
              </a:rPr>
              <a:t> 5 </a:t>
            </a:r>
            <a:r>
              <a:rPr lang="en-US" sz="2800" dirty="0" err="1">
                <a:solidFill>
                  <a:srgbClr val="000000"/>
                </a:solidFill>
                <a:latin typeface="Helvetica Neue" charset="0"/>
              </a:rPr>
              <a:t>và</a:t>
            </a:r>
            <a:r>
              <a:rPr lang="en-US" sz="2800" dirty="0">
                <a:solidFill>
                  <a:srgbClr val="000000"/>
                </a:solidFill>
                <a:latin typeface="Helvetica Neue" charset="0"/>
              </a:rPr>
              <a:t> </a:t>
            </a:r>
            <a:r>
              <a:rPr lang="en-US" sz="2800" i="1" dirty="0">
                <a:solidFill>
                  <a:srgbClr val="000000"/>
                </a:solidFill>
                <a:latin typeface="Helvetica Neue" charset="0"/>
              </a:rPr>
              <a:t>n</a:t>
            </a:r>
            <a:r>
              <a:rPr lang="en-US" sz="2800" dirty="0">
                <a:solidFill>
                  <a:srgbClr val="000000"/>
                </a:solidFill>
                <a:latin typeface="Helvetica Neue" charset="0"/>
              </a:rPr>
              <a:t>(1 – </a:t>
            </a:r>
            <a:r>
              <a:rPr lang="en-US" sz="2800" i="1" dirty="0">
                <a:solidFill>
                  <a:srgbClr val="000000"/>
                </a:solidFill>
                <a:latin typeface="Helvetica Neue" charset="0"/>
              </a:rPr>
              <a:t>p</a:t>
            </a:r>
            <a:r>
              <a:rPr lang="en-US" sz="2800" dirty="0">
                <a:solidFill>
                  <a:srgbClr val="000000"/>
                </a:solidFill>
                <a:latin typeface="Helvetica Neue" charset="0"/>
              </a:rPr>
              <a:t>) ≥ </a:t>
            </a:r>
            <a:r>
              <a:rPr lang="en-US" sz="2800" dirty="0" smtClean="0">
                <a:solidFill>
                  <a:srgbClr val="000000"/>
                </a:solidFill>
                <a:latin typeface="Helvetica Neue" charset="0"/>
              </a:rPr>
              <a:t>5</a:t>
            </a:r>
            <a:r>
              <a:rPr lang="en-US" altLang="en-US" sz="2600" b="0" dirty="0" smtClean="0"/>
              <a:t>, </a:t>
            </a:r>
            <a:r>
              <a:rPr lang="en-US" altLang="en-US" sz="2600" b="0" dirty="0" err="1" smtClean="0"/>
              <a:t>phân</a:t>
            </a:r>
            <a:r>
              <a:rPr lang="en-US" altLang="en-US" sz="2600" b="0" dirty="0" smtClean="0"/>
              <a:t> </a:t>
            </a:r>
            <a:r>
              <a:rPr lang="en-US" altLang="en-US" sz="2600" b="0" dirty="0" err="1" smtClean="0"/>
              <a:t>phối</a:t>
            </a:r>
            <a:r>
              <a:rPr lang="en-US" altLang="en-US" sz="2600" b="0" dirty="0"/>
              <a:t> </a:t>
            </a:r>
            <a:r>
              <a:rPr lang="en-US" altLang="en-US" sz="2600" b="0" dirty="0" err="1" smtClean="0"/>
              <a:t>mẫu</a:t>
            </a:r>
            <a:r>
              <a:rPr lang="en-US" altLang="en-US" sz="2600" b="0" dirty="0" smtClean="0"/>
              <a:t> </a:t>
            </a:r>
            <a:r>
              <a:rPr lang="en-US" altLang="en-US" sz="2600" b="0" dirty="0" err="1" smtClean="0"/>
              <a:t>của</a:t>
            </a:r>
            <a:r>
              <a:rPr lang="en-US" altLang="en-US" sz="2600" b="0" dirty="0" smtClean="0"/>
              <a:t> </a:t>
            </a:r>
            <a:r>
              <a:rPr lang="en-US" altLang="en-US" sz="2600" b="0" dirty="0" err="1" smtClean="0"/>
              <a:t>tỉ</a:t>
            </a:r>
            <a:r>
              <a:rPr lang="en-US" altLang="en-US" sz="2600" b="0" dirty="0" smtClean="0"/>
              <a:t> </a:t>
            </a:r>
            <a:r>
              <a:rPr lang="en-US" altLang="en-US" sz="2600" b="0" dirty="0" err="1" smtClean="0"/>
              <a:t>lệ</a:t>
            </a:r>
            <a:r>
              <a:rPr lang="en-US" altLang="en-US" sz="2600" b="0" dirty="0"/>
              <a:t> </a:t>
            </a:r>
            <a:r>
              <a:rPr lang="en-US" altLang="en-US" sz="2600" b="0" dirty="0" err="1" smtClean="0"/>
              <a:t>xấp</a:t>
            </a:r>
            <a:r>
              <a:rPr lang="en-US" altLang="en-US" sz="2600" b="0" dirty="0" smtClean="0"/>
              <a:t> </a:t>
            </a:r>
            <a:r>
              <a:rPr lang="en-US" altLang="en-US" sz="2600" b="0" dirty="0" err="1"/>
              <a:t>xỉ</a:t>
            </a:r>
            <a:r>
              <a:rPr lang="en-US" altLang="en-US" sz="2600" b="0" dirty="0"/>
              <a:t> </a:t>
            </a:r>
            <a:r>
              <a:rPr lang="en-US" altLang="en-US" sz="2600" b="0" dirty="0" err="1"/>
              <a:t>với</a:t>
            </a:r>
            <a:r>
              <a:rPr lang="en-US" altLang="en-US" sz="2600" b="0" dirty="0"/>
              <a:t> </a:t>
            </a:r>
            <a:r>
              <a:rPr lang="en-US" altLang="en-US" sz="2600" b="0" dirty="0" err="1"/>
              <a:t>phân</a:t>
            </a:r>
            <a:r>
              <a:rPr lang="en-US" altLang="en-US" sz="2600" b="0" dirty="0"/>
              <a:t> </a:t>
            </a:r>
            <a:r>
              <a:rPr lang="en-US" altLang="en-US" sz="2600" b="0" dirty="0" err="1"/>
              <a:t>phối</a:t>
            </a:r>
            <a:r>
              <a:rPr lang="en-US" altLang="en-US" sz="2600" b="0" dirty="0"/>
              <a:t> </a:t>
            </a:r>
            <a:r>
              <a:rPr lang="en-US" altLang="en-US" sz="2600" b="0" dirty="0" err="1"/>
              <a:t>chuẩn</a:t>
            </a:r>
            <a:r>
              <a:rPr lang="en-US" altLang="en-US" sz="2600" b="0" dirty="0"/>
              <a:t>.  </a:t>
            </a:r>
          </a:p>
          <a:p>
            <a:pPr>
              <a:lnSpc>
                <a:spcPct val="90000"/>
              </a:lnSpc>
            </a:pPr>
            <a:endParaRPr lang="en-US" altLang="en-US" sz="2600" b="0" dirty="0"/>
          </a:p>
          <a:p>
            <a:pPr>
              <a:lnSpc>
                <a:spcPct val="90000"/>
              </a:lnSpc>
            </a:pPr>
            <a:r>
              <a:rPr lang="en-US" altLang="en-US" sz="2600" b="0" dirty="0" err="1"/>
              <a:t>Trung</a:t>
            </a:r>
            <a:r>
              <a:rPr lang="en-US" altLang="en-US" sz="2600" b="0" dirty="0"/>
              <a:t> </a:t>
            </a:r>
            <a:r>
              <a:rPr lang="en-US" altLang="en-US" sz="2600" b="0" dirty="0" err="1"/>
              <a:t>bình</a:t>
            </a:r>
            <a:r>
              <a:rPr lang="en-US" altLang="en-US" sz="2600" b="0" dirty="0"/>
              <a:t> </a:t>
            </a:r>
            <a:r>
              <a:rPr lang="en-US" altLang="en-US" sz="2600" b="0" dirty="0" err="1"/>
              <a:t>và</a:t>
            </a:r>
            <a:r>
              <a:rPr lang="en-US" altLang="en-US" sz="2600" b="0" dirty="0"/>
              <a:t> </a:t>
            </a:r>
            <a:r>
              <a:rPr lang="en-US" altLang="en-US" sz="2600" b="0" dirty="0" err="1"/>
              <a:t>phương</a:t>
            </a:r>
            <a:r>
              <a:rPr lang="en-US" altLang="en-US" sz="2600" b="0" dirty="0"/>
              <a:t> </a:t>
            </a:r>
            <a:r>
              <a:rPr lang="en-US" altLang="en-US" sz="2600" b="0" dirty="0" err="1"/>
              <a:t>sai</a:t>
            </a:r>
            <a:r>
              <a:rPr lang="en-US" altLang="en-US" sz="2600" b="0" dirty="0"/>
              <a:t> </a:t>
            </a:r>
            <a:r>
              <a:rPr lang="en-US" altLang="en-US" sz="2600" b="0" dirty="0" err="1"/>
              <a:t>của</a:t>
            </a:r>
            <a:r>
              <a:rPr lang="en-US" altLang="en-US" sz="2600" b="0" dirty="0"/>
              <a:t> </a:t>
            </a:r>
            <a:r>
              <a:rPr lang="en-US" altLang="en-US" sz="2600" b="0" dirty="0" err="1"/>
              <a:t>tỉ</a:t>
            </a:r>
            <a:r>
              <a:rPr lang="en-US" altLang="en-US" sz="2600" b="0" dirty="0"/>
              <a:t> </a:t>
            </a:r>
            <a:r>
              <a:rPr lang="en-US" altLang="en-US" sz="2600" b="0" dirty="0" err="1"/>
              <a:t>lệ</a:t>
            </a:r>
            <a:r>
              <a:rPr lang="en-US" altLang="en-US" sz="2600" b="0" dirty="0"/>
              <a:t> </a:t>
            </a:r>
            <a:r>
              <a:rPr lang="en-US" altLang="en-US" sz="2600" b="0" dirty="0" err="1"/>
              <a:t>mẫu</a:t>
            </a:r>
            <a:r>
              <a:rPr lang="en-US" altLang="en-US" sz="2600" b="0" dirty="0"/>
              <a:t> </a:t>
            </a:r>
            <a:r>
              <a:rPr lang="en-US" altLang="en-US" sz="2600" b="0" dirty="0" err="1"/>
              <a:t>như</a:t>
            </a:r>
            <a:r>
              <a:rPr lang="en-US" altLang="en-US" sz="2600" b="0" dirty="0"/>
              <a:t> </a:t>
            </a:r>
            <a:r>
              <a:rPr lang="en-US" altLang="en-US" sz="2600" b="0" dirty="0" err="1"/>
              <a:t>sau</a:t>
            </a:r>
            <a:r>
              <a:rPr lang="en-US" altLang="en-US" sz="2600" b="0" dirty="0"/>
              <a:t>:</a:t>
            </a:r>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smtClean="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a:p>
            <a:pPr>
              <a:lnSpc>
                <a:spcPct val="90000"/>
              </a:lnSpc>
            </a:pPr>
            <a:endParaRPr lang="en-US" altLang="en-US" sz="2600" b="0" dirty="0"/>
          </a:p>
        </p:txBody>
      </p:sp>
      <p:graphicFrame>
        <p:nvGraphicFramePr>
          <p:cNvPr id="4" name="Object 2"/>
          <p:cNvGraphicFramePr>
            <a:graphicFrameLocks noChangeAspect="1"/>
          </p:cNvGraphicFramePr>
          <p:nvPr>
            <p:extLst>
              <p:ext uri="{D42A27DB-BD31-4B8C-83A1-F6EECF244321}">
                <p14:modId xmlns:p14="http://schemas.microsoft.com/office/powerpoint/2010/main" val="50710538"/>
              </p:ext>
            </p:extLst>
          </p:nvPr>
        </p:nvGraphicFramePr>
        <p:xfrm>
          <a:off x="1219200" y="2209800"/>
          <a:ext cx="1054100" cy="369887"/>
        </p:xfrm>
        <a:graphic>
          <a:graphicData uri="http://schemas.openxmlformats.org/presentationml/2006/ole">
            <mc:AlternateContent xmlns:mc="http://schemas.openxmlformats.org/markup-compatibility/2006">
              <mc:Choice xmlns:v="urn:schemas-microsoft-com:vml" Requires="v">
                <p:oleObj spid="_x0000_s103567" name="Equation" r:id="rId4" imgW="508000" imgH="177800" progId="Equation.3">
                  <p:embed/>
                </p:oleObj>
              </mc:Choice>
              <mc:Fallback>
                <p:oleObj name="Equation" r:id="rId4" imgW="508000" imgH="177800" progId="Equation.3">
                  <p:embed/>
                  <p:pic>
                    <p:nvPicPr>
                      <p:cNvPr id="2150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209800"/>
                        <a:ext cx="10541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2404424502"/>
              </p:ext>
            </p:extLst>
          </p:nvPr>
        </p:nvGraphicFramePr>
        <p:xfrm>
          <a:off x="4038600" y="2157412"/>
          <a:ext cx="2109787" cy="474663"/>
        </p:xfrm>
        <a:graphic>
          <a:graphicData uri="http://schemas.openxmlformats.org/presentationml/2006/ole">
            <mc:AlternateContent xmlns:mc="http://schemas.openxmlformats.org/markup-compatibility/2006">
              <mc:Choice xmlns:v="urn:schemas-microsoft-com:vml" Requires="v">
                <p:oleObj spid="_x0000_s103568" name="Equation" r:id="rId6" imgW="1016000" imgH="228600" progId="Equation.3">
                  <p:embed/>
                </p:oleObj>
              </mc:Choice>
              <mc:Fallback>
                <p:oleObj name="Equation" r:id="rId6" imgW="1016000" imgH="228600" progId="Equation.3">
                  <p:embed/>
                  <p:pic>
                    <p:nvPicPr>
                      <p:cNvPr id="2151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2157412"/>
                        <a:ext cx="210978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 name="Rectangle 8"/>
              <p:cNvSpPr/>
              <p:nvPr/>
            </p:nvSpPr>
            <p:spPr>
              <a:xfrm>
                <a:off x="838200" y="4267200"/>
                <a:ext cx="2819400" cy="1051250"/>
              </a:xfrm>
              <a:prstGeom prst="rect">
                <a:avLst/>
              </a:prstGeom>
            </p:spPr>
            <p:txBody>
              <a:bodyPr wrap="square">
                <a:spAutoFit/>
              </a:bodyPr>
              <a:lstStyle/>
              <a:p>
                <a14:m>
                  <m:oMath xmlns="" xmlns:m="http://schemas.openxmlformats.org/officeDocument/2006/math">
                    <m:sSub>
                      <m:sSubPr>
                        <m:ctrlPr>
                          <a:rPr lang="en-US" altLang="en-US" sz="3000" b="0" i="1" smtClean="0">
                            <a:latin typeface="Cambria Math" panose="02040503050406030204" pitchFamily="18" charset="0"/>
                          </a:rPr>
                        </m:ctrlPr>
                      </m:sSubPr>
                      <m:e>
                        <m:r>
                          <a:rPr lang="en-US" altLang="en-US" sz="3000" b="0" i="1" smtClean="0">
                            <a:latin typeface="Cambria Math" panose="02040503050406030204" pitchFamily="18" charset="0"/>
                          </a:rPr>
                          <m:t>µ</m:t>
                        </m:r>
                      </m:e>
                      <m:sub>
                        <m:acc>
                          <m:accPr>
                            <m:chr m:val="̂"/>
                            <m:ctrlPr>
                              <a:rPr lang="en-US" altLang="en-US" sz="3000" b="0" i="1" smtClean="0">
                                <a:latin typeface="Cambria Math" panose="02040503050406030204" pitchFamily="18" charset="0"/>
                              </a:rPr>
                            </m:ctrlPr>
                          </m:accPr>
                          <m:e>
                            <m:r>
                              <a:rPr lang="en-US" altLang="en-US" sz="3000" b="0" i="1" smtClean="0">
                                <a:latin typeface="Cambria Math" panose="02040503050406030204" pitchFamily="18" charset="0"/>
                              </a:rPr>
                              <m:t>𝑝</m:t>
                            </m:r>
                          </m:e>
                        </m:acc>
                        <m:r>
                          <a:rPr lang="en-US" altLang="en-US" sz="3000" b="0" i="1" smtClean="0">
                            <a:latin typeface="Cambria Math" panose="02040503050406030204" pitchFamily="18" charset="0"/>
                          </a:rPr>
                          <m:t> </m:t>
                        </m:r>
                      </m:sub>
                    </m:sSub>
                    <m:r>
                      <a:rPr lang="en-US" altLang="en-US" sz="3000" b="0" i="1" smtClean="0">
                        <a:latin typeface="Cambria Math" panose="02040503050406030204" pitchFamily="18" charset="0"/>
                      </a:rPr>
                      <m:t>= </m:t>
                    </m:r>
                  </m:oMath>
                </a14:m>
                <a:r>
                  <a:rPr lang="en-US" altLang="en-US" sz="3000" b="0" dirty="0" smtClean="0"/>
                  <a:t>p</a:t>
                </a:r>
                <a:endParaRPr lang="en-US" altLang="en-US" sz="3000" b="0" dirty="0"/>
              </a:p>
              <a:p>
                <a:endParaRPr lang="en-US" sz="3000" dirty="0"/>
              </a:p>
            </p:txBody>
          </p:sp>
        </mc:Choice>
        <mc:Fallback xmlns="">
          <p:sp>
            <p:nvSpPr>
              <p:cNvPr id="9" name="Rectangle 8"/>
              <p:cNvSpPr>
                <a:spLocks noRot="1" noChangeAspect="1" noMove="1" noResize="1" noEditPoints="1" noAdjustHandles="1" noChangeArrowheads="1" noChangeShapeType="1" noTextEdit="1"/>
              </p:cNvSpPr>
              <p:nvPr/>
            </p:nvSpPr>
            <p:spPr>
              <a:xfrm>
                <a:off x="838200" y="4267200"/>
                <a:ext cx="2819400" cy="1051250"/>
              </a:xfrm>
              <a:prstGeom prst="rect">
                <a:avLst/>
              </a:prstGeom>
              <a:blipFill>
                <a:blip r:embed="rId8"/>
                <a:stretch>
                  <a:fillRect t="-8140"/>
                </a:stretch>
              </a:blipFill>
            </p:spPr>
            <p:txBody>
              <a:bodyPr/>
              <a:lstStyle/>
              <a:p>
                <a:r>
                  <a:rPr lang="en-US">
                    <a:noFill/>
                  </a:rPr>
                  <a:t> </a:t>
                </a:r>
              </a:p>
            </p:txBody>
          </p:sp>
        </mc:Fallback>
      </mc:AlternateContent>
      <p:graphicFrame>
        <p:nvGraphicFramePr>
          <p:cNvPr id="12" name="Object 4"/>
          <p:cNvGraphicFramePr>
            <a:graphicFrameLocks noChangeAspect="1"/>
          </p:cNvGraphicFramePr>
          <p:nvPr>
            <p:extLst>
              <p:ext uri="{D42A27DB-BD31-4B8C-83A1-F6EECF244321}">
                <p14:modId xmlns:p14="http://schemas.microsoft.com/office/powerpoint/2010/main" val="3311454757"/>
              </p:ext>
            </p:extLst>
          </p:nvPr>
        </p:nvGraphicFramePr>
        <p:xfrm>
          <a:off x="838200" y="5181600"/>
          <a:ext cx="5697537" cy="844550"/>
        </p:xfrm>
        <a:graphic>
          <a:graphicData uri="http://schemas.openxmlformats.org/presentationml/2006/ole">
            <mc:AlternateContent xmlns:mc="http://schemas.openxmlformats.org/markup-compatibility/2006">
              <mc:Choice xmlns:v="urn:schemas-microsoft-com:vml" Requires="v">
                <p:oleObj spid="_x0000_s103569" name="Equation" r:id="rId9" imgW="2743200" imgH="406400" progId="Equation.3">
                  <p:embed/>
                </p:oleObj>
              </mc:Choice>
              <mc:Fallback>
                <p:oleObj name="Equation" r:id="rId9" imgW="2743200" imgH="406400" progId="Equation.3">
                  <p:embed/>
                  <p:pic>
                    <p:nvPicPr>
                      <p:cNvPr id="12"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181600"/>
                        <a:ext cx="5697537"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206320454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074ACFDE-BD24-4F3C-90A2-D864BF6F47DD}"/>
              </a:ext>
            </a:extLst>
          </p:cNvPr>
          <p:cNvSpPr>
            <a:spLocks noGrp="1" noChangeArrowheads="1"/>
          </p:cNvSpPr>
          <p:nvPr>
            <p:ph type="title"/>
          </p:nvPr>
        </p:nvSpPr>
        <p:spPr bwMode="auto">
          <a:xfrm>
            <a:off x="533400" y="495300"/>
            <a:ext cx="8001000" cy="1257300"/>
          </a:xfrm>
          <a:ln>
            <a:miter lim="800000"/>
            <a:headEnd/>
            <a:tailEnd/>
          </a:ln>
        </p:spPr>
        <p:txBody>
          <a:bodyPr vert="horz" wrap="square" lIns="90488" tIns="44450" rIns="90488" bIns="44450" numCol="1" anchor="t" anchorCtr="0" compatLnSpc="1">
            <a:prstTxWarp prst="textNoShape">
              <a:avLst/>
            </a:prstTxWarp>
          </a:bodyPr>
          <a:lstStyle/>
          <a:p>
            <a:pPr>
              <a:defRPr/>
            </a:pPr>
            <a:r>
              <a:rPr lang="en-US" b="1" dirty="0">
                <a:solidFill>
                  <a:schemeClr val="accent6">
                    <a:lumMod val="75000"/>
                  </a:schemeClr>
                </a:solidFill>
              </a:rPr>
              <a:t>Ch</a:t>
            </a:r>
            <a:r>
              <a:rPr lang="vi-VN" b="1" dirty="0">
                <a:solidFill>
                  <a:schemeClr val="accent6">
                    <a:lumMod val="75000"/>
                  </a:schemeClr>
                </a:solidFill>
              </a:rPr>
              <a:t>ư</a:t>
            </a:r>
            <a:r>
              <a:rPr lang="en-US" b="1" dirty="0" err="1">
                <a:solidFill>
                  <a:schemeClr val="accent6">
                    <a:lumMod val="75000"/>
                  </a:schemeClr>
                </a:solidFill>
              </a:rPr>
              <a:t>ơng</a:t>
            </a:r>
            <a:r>
              <a:rPr lang="en-US" b="1" dirty="0">
                <a:solidFill>
                  <a:schemeClr val="accent6">
                    <a:lumMod val="75000"/>
                  </a:schemeClr>
                </a:solidFill>
              </a:rPr>
              <a:t> 6</a:t>
            </a:r>
            <a:br>
              <a:rPr lang="en-US" b="1" dirty="0">
                <a:solidFill>
                  <a:schemeClr val="accent6">
                    <a:lumMod val="75000"/>
                  </a:schemeClr>
                </a:solidFill>
              </a:rPr>
            </a:br>
            <a:r>
              <a:rPr lang="en-US" b="1" dirty="0" err="1">
                <a:solidFill>
                  <a:schemeClr val="accent6">
                    <a:lumMod val="75000"/>
                  </a:schemeClr>
                </a:solidFill>
              </a:rPr>
              <a:t>Phân</a:t>
            </a:r>
            <a:r>
              <a:rPr lang="en-US" b="1" dirty="0">
                <a:solidFill>
                  <a:schemeClr val="accent6">
                    <a:lumMod val="75000"/>
                  </a:schemeClr>
                </a:solidFill>
              </a:rPr>
              <a:t> </a:t>
            </a:r>
            <a:r>
              <a:rPr lang="en-US" b="1" dirty="0" err="1">
                <a:solidFill>
                  <a:schemeClr val="accent6">
                    <a:lumMod val="75000"/>
                  </a:schemeClr>
                </a:solidFill>
              </a:rPr>
              <a:t>phối</a:t>
            </a:r>
            <a:r>
              <a:rPr lang="en-US" b="1" dirty="0">
                <a:solidFill>
                  <a:schemeClr val="accent6">
                    <a:lumMod val="75000"/>
                  </a:schemeClr>
                </a:solidFill>
              </a:rPr>
              <a:t> </a:t>
            </a:r>
            <a:r>
              <a:rPr lang="en-US" b="1" dirty="0" err="1">
                <a:solidFill>
                  <a:schemeClr val="accent6">
                    <a:lumMod val="75000"/>
                  </a:schemeClr>
                </a:solidFill>
              </a:rPr>
              <a:t>Chuẩn</a:t>
            </a:r>
            <a:endParaRPr lang="en-US" b="1" dirty="0">
              <a:solidFill>
                <a:schemeClr val="accent6">
                  <a:lumMod val="75000"/>
                </a:schemeClr>
              </a:solidFill>
            </a:endParaRPr>
          </a:p>
        </p:txBody>
      </p:sp>
      <p:sp>
        <p:nvSpPr>
          <p:cNvPr id="4099" name="Text Box 5">
            <a:extLst>
              <a:ext uri="{FF2B5EF4-FFF2-40B4-BE49-F238E27FC236}">
                <a16:creationId xmlns="" xmlns:a16="http://schemas.microsoft.com/office/drawing/2014/main" id="{E4CC296D-2F5C-4058-A6B5-1549BA623C33}"/>
              </a:ext>
            </a:extLst>
          </p:cNvPr>
          <p:cNvSpPr txBox="1">
            <a:spLocks noChangeArrowheads="1"/>
          </p:cNvSpPr>
          <p:nvPr/>
        </p:nvSpPr>
        <p:spPr bwMode="auto">
          <a:xfrm>
            <a:off x="609600" y="1828800"/>
            <a:ext cx="8382000" cy="2923877"/>
          </a:xfrm>
          <a:prstGeom prst="rect">
            <a:avLst/>
          </a:prstGeom>
          <a:noFill/>
          <a:ln w="12700">
            <a:noFill/>
            <a:miter lim="800000"/>
            <a:headEnd/>
            <a:tailEnd/>
          </a:ln>
        </p:spPr>
        <p:txBody>
          <a:bodyPr>
            <a:spAutoFit/>
          </a:bodyPr>
          <a:lstStyle/>
          <a:p>
            <a:pPr>
              <a:lnSpc>
                <a:spcPct val="90000"/>
              </a:lnSpc>
              <a:spcBef>
                <a:spcPct val="50000"/>
              </a:spcBef>
              <a:defRPr/>
            </a:pPr>
            <a:r>
              <a:rPr lang="en-US" sz="2400" b="0" dirty="0" smtClean="0">
                <a:latin typeface="Arial" charset="0"/>
              </a:rPr>
              <a:t>6-1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smtClean="0">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6-2  </a:t>
            </a:r>
            <a:r>
              <a:rPr lang="en-US" sz="2400" b="0" dirty="0" err="1">
                <a:latin typeface="Arial" charset="0"/>
              </a:rPr>
              <a:t>Ứng</a:t>
            </a:r>
            <a:r>
              <a:rPr lang="en-US" sz="2400" b="0" dirty="0">
                <a:latin typeface="Arial" charset="0"/>
              </a:rPr>
              <a:t> </a:t>
            </a:r>
            <a:r>
              <a:rPr lang="en-US" sz="2400" b="0" dirty="0" err="1">
                <a:latin typeface="Arial" charset="0"/>
              </a:rPr>
              <a:t>dụng</a:t>
            </a:r>
            <a:r>
              <a:rPr lang="en-US" sz="2400" b="0" dirty="0">
                <a:latin typeface="Arial" charset="0"/>
              </a:rPr>
              <a:t> </a:t>
            </a:r>
            <a:r>
              <a:rPr lang="en-US" sz="2400" b="0" dirty="0" err="1">
                <a:latin typeface="Arial" charset="0"/>
              </a:rPr>
              <a:t>của</a:t>
            </a:r>
            <a:r>
              <a:rPr lang="en-US" sz="2400" b="0" dirty="0">
                <a:latin typeface="Arial" charset="0"/>
              </a:rPr>
              <a:t>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chuẩn</a:t>
            </a:r>
            <a:endParaRPr lang="en-US" sz="2400" b="0" dirty="0">
              <a:latin typeface="Arial" charset="0"/>
            </a:endParaRPr>
          </a:p>
          <a:p>
            <a:pPr>
              <a:lnSpc>
                <a:spcPct val="90000"/>
              </a:lnSpc>
              <a:spcBef>
                <a:spcPct val="50000"/>
              </a:spcBef>
              <a:defRPr/>
            </a:pPr>
            <a:r>
              <a:rPr lang="en-US" sz="2400" b="0" dirty="0" smtClean="0">
                <a:latin typeface="Arial" charset="0"/>
              </a:rPr>
              <a:t>6-3  </a:t>
            </a:r>
            <a:r>
              <a:rPr lang="en-US" sz="2400" b="0" dirty="0" err="1">
                <a:latin typeface="Arial" charset="0"/>
              </a:rPr>
              <a:t>Phân</a:t>
            </a:r>
            <a:r>
              <a:rPr lang="en-US" sz="2400" b="0" dirty="0">
                <a:latin typeface="Arial" charset="0"/>
              </a:rPr>
              <a:t> </a:t>
            </a:r>
            <a:r>
              <a:rPr lang="en-US" sz="2400" b="0" dirty="0" err="1">
                <a:latin typeface="Arial" charset="0"/>
              </a:rPr>
              <a:t>phối</a:t>
            </a:r>
            <a:r>
              <a:rPr lang="en-US" sz="2400" b="0" dirty="0">
                <a:latin typeface="Arial" charset="0"/>
              </a:rPr>
              <a:t> </a:t>
            </a:r>
            <a:r>
              <a:rPr lang="en-US" sz="2400" b="0" dirty="0" err="1">
                <a:latin typeface="Arial" charset="0"/>
              </a:rPr>
              <a:t>mẫu</a:t>
            </a:r>
            <a:r>
              <a:rPr lang="en-US" sz="2400" b="0" dirty="0">
                <a:latin typeface="Arial" charset="0"/>
              </a:rPr>
              <a:t> </a:t>
            </a:r>
            <a:r>
              <a:rPr lang="en-US" sz="2400" b="0" dirty="0" err="1">
                <a:latin typeface="Arial" charset="0"/>
              </a:rPr>
              <a:t>và</a:t>
            </a:r>
            <a:r>
              <a:rPr lang="en-US" sz="2400" b="0" dirty="0">
                <a:latin typeface="Arial" charset="0"/>
              </a:rPr>
              <a:t> </a:t>
            </a:r>
            <a:r>
              <a:rPr lang="en-US" sz="2400" b="0" dirty="0" err="1">
                <a:latin typeface="Arial" charset="0"/>
              </a:rPr>
              <a:t>công</a:t>
            </a:r>
            <a:r>
              <a:rPr lang="en-US" sz="2400" b="0" dirty="0">
                <a:latin typeface="Arial" charset="0"/>
              </a:rPr>
              <a:t> </a:t>
            </a:r>
            <a:r>
              <a:rPr lang="en-US" sz="2400" b="0" dirty="0" err="1">
                <a:latin typeface="Arial" charset="0"/>
              </a:rPr>
              <a:t>cụ</a:t>
            </a:r>
            <a:r>
              <a:rPr lang="en-US" sz="2400" b="0" dirty="0">
                <a:latin typeface="Arial" charset="0"/>
              </a:rPr>
              <a:t> </a:t>
            </a:r>
            <a:r>
              <a:rPr lang="vi-VN" sz="2400" b="0" dirty="0">
                <a:latin typeface="Arial" charset="0"/>
              </a:rPr>
              <a:t>ư</a:t>
            </a:r>
            <a:r>
              <a:rPr lang="en-US" sz="2400" b="0" dirty="0" err="1">
                <a:latin typeface="Arial" charset="0"/>
              </a:rPr>
              <a:t>ớc</a:t>
            </a:r>
            <a:r>
              <a:rPr lang="en-US" sz="2400" b="0" dirty="0">
                <a:latin typeface="Arial" charset="0"/>
              </a:rPr>
              <a:t> l</a:t>
            </a:r>
            <a:r>
              <a:rPr lang="vi-VN" sz="2400" b="0" dirty="0">
                <a:latin typeface="Arial" charset="0"/>
              </a:rPr>
              <a:t>ư</a:t>
            </a:r>
            <a:r>
              <a:rPr lang="en-US" sz="2400" b="0" dirty="0" err="1">
                <a:latin typeface="Arial" charset="0"/>
              </a:rPr>
              <a:t>ợng</a:t>
            </a:r>
            <a:endParaRPr lang="en-US" sz="2400" b="0" dirty="0">
              <a:latin typeface="Arial" charset="0"/>
            </a:endParaRPr>
          </a:p>
          <a:p>
            <a:pPr>
              <a:lnSpc>
                <a:spcPct val="90000"/>
              </a:lnSpc>
              <a:spcBef>
                <a:spcPct val="50000"/>
              </a:spcBef>
              <a:defRPr/>
            </a:pPr>
            <a:r>
              <a:rPr lang="en-US" sz="2400" b="0" dirty="0" smtClean="0">
                <a:latin typeface="Arial" charset="0"/>
              </a:rPr>
              <a:t>6-4  </a:t>
            </a:r>
            <a:r>
              <a:rPr lang="en-US" sz="2400" b="0" dirty="0" err="1">
                <a:latin typeface="Arial" charset="0"/>
              </a:rPr>
              <a:t>Định</a:t>
            </a:r>
            <a:r>
              <a:rPr lang="en-US" sz="2400" b="0" dirty="0">
                <a:latin typeface="Arial" charset="0"/>
              </a:rPr>
              <a:t> </a:t>
            </a:r>
            <a:r>
              <a:rPr lang="en-US" sz="2400" b="0" dirty="0" err="1">
                <a:latin typeface="Arial" charset="0"/>
              </a:rPr>
              <a:t>lý</a:t>
            </a:r>
            <a:r>
              <a:rPr lang="en-US" sz="2400" b="0" dirty="0">
                <a:latin typeface="Arial" charset="0"/>
              </a:rPr>
              <a:t> </a:t>
            </a:r>
            <a:r>
              <a:rPr lang="en-US" sz="2400" b="0" dirty="0" err="1">
                <a:latin typeface="Arial" charset="0"/>
              </a:rPr>
              <a:t>Giới</a:t>
            </a:r>
            <a:r>
              <a:rPr lang="en-US" sz="2400" b="0" dirty="0">
                <a:latin typeface="Arial" charset="0"/>
              </a:rPr>
              <a:t> </a:t>
            </a:r>
            <a:r>
              <a:rPr lang="en-US" sz="2400" b="0" dirty="0" err="1">
                <a:latin typeface="Arial" charset="0"/>
              </a:rPr>
              <a:t>Hạn</a:t>
            </a:r>
            <a:r>
              <a:rPr lang="en-US" sz="2400" b="0" dirty="0">
                <a:latin typeface="Arial" charset="0"/>
              </a:rPr>
              <a:t> </a:t>
            </a:r>
            <a:r>
              <a:rPr lang="en-US" sz="2400" b="0" dirty="0" err="1">
                <a:latin typeface="Arial" charset="0"/>
              </a:rPr>
              <a:t>Trung</a:t>
            </a:r>
            <a:r>
              <a:rPr lang="en-US" sz="2400" b="0" dirty="0">
                <a:latin typeface="Arial" charset="0"/>
              </a:rPr>
              <a:t> </a:t>
            </a:r>
            <a:r>
              <a:rPr lang="en-US" sz="2400" b="0" dirty="0" err="1">
                <a:latin typeface="Arial" charset="0"/>
              </a:rPr>
              <a:t>Tâm</a:t>
            </a:r>
            <a:endParaRPr lang="en-US" sz="2400" b="0" dirty="0">
              <a:latin typeface="Arial" charset="0"/>
            </a:endParaRPr>
          </a:p>
          <a:p>
            <a:pPr>
              <a:lnSpc>
                <a:spcPct val="90000"/>
              </a:lnSpc>
              <a:spcBef>
                <a:spcPct val="50000"/>
              </a:spcBef>
              <a:defRPr/>
            </a:pPr>
            <a:r>
              <a:rPr lang="en-US" sz="2400" b="0" dirty="0" smtClean="0">
                <a:solidFill>
                  <a:srgbClr val="00B050"/>
                </a:solidFill>
                <a:latin typeface="Arial" charset="0"/>
              </a:rPr>
              <a:t>6-5  </a:t>
            </a:r>
            <a:r>
              <a:rPr lang="en-US" sz="2400" b="0" dirty="0" err="1">
                <a:solidFill>
                  <a:srgbClr val="00B050"/>
                </a:solidFill>
                <a:latin typeface="Arial" charset="0"/>
              </a:rPr>
              <a:t>Xấp</a:t>
            </a:r>
            <a:r>
              <a:rPr lang="en-US" sz="2400" b="0" dirty="0">
                <a:solidFill>
                  <a:srgbClr val="00B050"/>
                </a:solidFill>
                <a:latin typeface="Arial" charset="0"/>
              </a:rPr>
              <a:t> </a:t>
            </a:r>
            <a:r>
              <a:rPr lang="en-US" sz="2400" b="0" dirty="0" err="1">
                <a:solidFill>
                  <a:srgbClr val="00B050"/>
                </a:solidFill>
                <a:latin typeface="Arial" charset="0"/>
              </a:rPr>
              <a:t>xỉ</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nhị</a:t>
            </a:r>
            <a:r>
              <a:rPr lang="en-US" sz="2400" b="0" dirty="0">
                <a:solidFill>
                  <a:srgbClr val="00B050"/>
                </a:solidFill>
                <a:latin typeface="Arial" charset="0"/>
              </a:rPr>
              <a:t> </a:t>
            </a:r>
            <a:r>
              <a:rPr lang="en-US" sz="2400" b="0" dirty="0" err="1">
                <a:solidFill>
                  <a:srgbClr val="00B050"/>
                </a:solidFill>
                <a:latin typeface="Arial" charset="0"/>
              </a:rPr>
              <a:t>thức</a:t>
            </a:r>
            <a:r>
              <a:rPr lang="en-US" sz="2400" b="0" dirty="0">
                <a:solidFill>
                  <a:srgbClr val="00B050"/>
                </a:solidFill>
                <a:latin typeface="Arial" charset="0"/>
              </a:rPr>
              <a:t> </a:t>
            </a:r>
            <a:r>
              <a:rPr lang="en-US" sz="2400" b="0" dirty="0" err="1">
                <a:solidFill>
                  <a:srgbClr val="00B050"/>
                </a:solidFill>
                <a:latin typeface="Arial" charset="0"/>
              </a:rPr>
              <a:t>bằng</a:t>
            </a:r>
            <a:r>
              <a:rPr lang="en-US" sz="2400" b="0" dirty="0">
                <a:solidFill>
                  <a:srgbClr val="00B050"/>
                </a:solidFill>
                <a:latin typeface="Arial" charset="0"/>
              </a:rPr>
              <a:t> </a:t>
            </a:r>
            <a:r>
              <a:rPr lang="en-US" sz="2400" b="0" dirty="0" err="1">
                <a:solidFill>
                  <a:srgbClr val="00B050"/>
                </a:solidFill>
                <a:latin typeface="Arial" charset="0"/>
              </a:rPr>
              <a:t>phân</a:t>
            </a:r>
            <a:r>
              <a:rPr lang="en-US" sz="2400" b="0" dirty="0">
                <a:solidFill>
                  <a:srgbClr val="00B050"/>
                </a:solidFill>
                <a:latin typeface="Arial" charset="0"/>
              </a:rPr>
              <a:t> </a:t>
            </a:r>
            <a:r>
              <a:rPr lang="en-US" sz="2400" b="0" dirty="0" err="1">
                <a:solidFill>
                  <a:srgbClr val="00B050"/>
                </a:solidFill>
                <a:latin typeface="Arial" charset="0"/>
              </a:rPr>
              <a:t>phối</a:t>
            </a:r>
            <a:r>
              <a:rPr lang="en-US" sz="2400" b="0" dirty="0">
                <a:solidFill>
                  <a:srgbClr val="00B050"/>
                </a:solidFill>
                <a:latin typeface="Arial" charset="0"/>
              </a:rPr>
              <a:t> </a:t>
            </a:r>
            <a:r>
              <a:rPr lang="en-US" sz="2400" b="0" dirty="0" err="1">
                <a:solidFill>
                  <a:srgbClr val="00B050"/>
                </a:solidFill>
                <a:latin typeface="Arial" charset="0"/>
              </a:rPr>
              <a:t>chuẩn</a:t>
            </a:r>
            <a:endParaRPr lang="en-US" sz="2400" b="0" dirty="0">
              <a:solidFill>
                <a:srgbClr val="00B050"/>
              </a:solidFill>
              <a:latin typeface="Arial" charset="0"/>
            </a:endParaRPr>
          </a:p>
          <a:p>
            <a:pPr>
              <a:lnSpc>
                <a:spcPct val="90000"/>
              </a:lnSpc>
              <a:spcBef>
                <a:spcPct val="50000"/>
              </a:spcBef>
              <a:defRPr/>
            </a:pPr>
            <a:endParaRPr lang="en-US" dirty="0">
              <a:solidFill>
                <a:srgbClr val="00B050"/>
              </a:solidFill>
              <a:latin typeface="Arial" charset="0"/>
            </a:endParaRPr>
          </a:p>
        </p:txBody>
      </p:sp>
    </p:spTree>
    <p:extLst>
      <p:ext uri="{BB962C8B-B14F-4D97-AF65-F5344CB8AC3E}">
        <p14:creationId xmlns:p14="http://schemas.microsoft.com/office/powerpoint/2010/main" val="118739485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2"/>
          <p:cNvSpPr>
            <a:spLocks noGrp="1"/>
          </p:cNvSpPr>
          <p:nvPr>
            <p:ph type="title"/>
          </p:nvPr>
        </p:nvSpPr>
        <p:spPr>
          <a:xfrm>
            <a:off x="838200" y="381000"/>
            <a:ext cx="7315200" cy="1066800"/>
          </a:xfrm>
        </p:spPr>
        <p:txBody>
          <a:bodyPr/>
          <a:lstStyle/>
          <a:p>
            <a:pPr algn="ctr"/>
            <a:r>
              <a:rPr lang="en-US" altLang="en-US" dirty="0" err="1" smtClean="0"/>
              <a:t>Phân</a:t>
            </a:r>
            <a:r>
              <a:rPr lang="en-US" altLang="en-US" dirty="0" smtClean="0"/>
              <a:t> </a:t>
            </a:r>
            <a:r>
              <a:rPr lang="en-US" altLang="en-US" dirty="0" err="1" smtClean="0"/>
              <a:t>phối</a:t>
            </a:r>
            <a:r>
              <a:rPr lang="en-US" altLang="en-US" dirty="0" smtClean="0"/>
              <a:t> Z</a:t>
            </a:r>
            <a:endParaRPr lang="en-GB" altLang="en-US" dirty="0" smtClean="0"/>
          </a:p>
        </p:txBody>
      </p:sp>
      <p:sp>
        <p:nvSpPr>
          <p:cNvPr id="3077" name="Content Placeholder 3"/>
          <p:cNvSpPr>
            <a:spLocks noGrp="1"/>
          </p:cNvSpPr>
          <p:nvPr>
            <p:ph idx="1"/>
          </p:nvPr>
        </p:nvSpPr>
        <p:spPr>
          <a:xfrm>
            <a:off x="0" y="838200"/>
            <a:ext cx="9144000" cy="5562600"/>
          </a:xfrm>
        </p:spPr>
        <p:txBody>
          <a:bodyPr>
            <a:normAutofit fontScale="92500" lnSpcReduction="10000"/>
          </a:bodyPr>
          <a:lstStyle/>
          <a:p>
            <a:r>
              <a:rPr lang="en-US" altLang="en-US" b="0" dirty="0" err="1" smtClean="0">
                <a:latin typeface="Arial" panose="020B0604020202020204" pitchFamily="34" charset="0"/>
                <a:cs typeface="Arial" panose="020B0604020202020204" pitchFamily="34" charset="0"/>
              </a:rPr>
              <a:t>Là</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phân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phối</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chuẩn</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chính</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tắc</a:t>
            </a:r>
            <a:endParaRPr lang="en-US" altLang="en-US" b="0" dirty="0" smtClean="0">
              <a:latin typeface="Arial" panose="020B0604020202020204" pitchFamily="34" charset="0"/>
              <a:cs typeface="Arial" panose="020B0604020202020204" pitchFamily="34" charset="0"/>
            </a:endParaRPr>
          </a:p>
          <a:p>
            <a:pPr lvl="1"/>
            <a:r>
              <a:rPr lang="en-US" altLang="en-US" b="0" dirty="0" err="1" smtClean="0">
                <a:latin typeface="Arial" panose="020B0604020202020204" pitchFamily="34" charset="0"/>
                <a:cs typeface="Arial" panose="020B0604020202020204" pitchFamily="34" charset="0"/>
              </a:rPr>
              <a:t>Trung</a:t>
            </a:r>
            <a:r>
              <a:rPr lang="en-US" altLang="en-US" b="0" dirty="0" smtClean="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bình</a:t>
            </a:r>
            <a:r>
              <a:rPr lang="en-US" altLang="en-US" b="0" dirty="0" smtClean="0">
                <a:latin typeface="Arial" panose="020B0604020202020204" pitchFamily="34" charset="0"/>
                <a:cs typeface="Arial" panose="020B0604020202020204" pitchFamily="34" charset="0"/>
              </a:rPr>
              <a:t> </a:t>
            </a:r>
            <a:r>
              <a:rPr lang="en-US" altLang="en-US" b="0" dirty="0" smtClean="0">
                <a:latin typeface="Arial" panose="020B0604020202020204" pitchFamily="34" charset="0"/>
                <a:cs typeface="Arial" panose="020B0604020202020204" pitchFamily="34" charset="0"/>
                <a:sym typeface="Symbol" panose="05050102010706020507" pitchFamily="18" charset="2"/>
              </a:rPr>
              <a:t> = 0</a:t>
            </a:r>
          </a:p>
          <a:p>
            <a:pPr lvl="1"/>
            <a:r>
              <a:rPr lang="en-US" altLang="en-US" b="0" dirty="0" err="1" smtClean="0">
                <a:latin typeface="Arial" panose="020B0604020202020204" pitchFamily="34" charset="0"/>
                <a:cs typeface="Arial" panose="020B0604020202020204" pitchFamily="34" charset="0"/>
                <a:sym typeface="Symbol" panose="05050102010706020507" pitchFamily="18" charset="2"/>
              </a:rPr>
              <a:t>Phương</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dirty="0" err="1" smtClean="0">
                <a:latin typeface="Arial" panose="020B0604020202020204" pitchFamily="34" charset="0"/>
                <a:cs typeface="Arial" panose="020B0604020202020204" pitchFamily="34" charset="0"/>
                <a:sym typeface="Symbol" panose="05050102010706020507" pitchFamily="18" charset="2"/>
              </a:rPr>
              <a:t>sai</a:t>
            </a:r>
            <a:r>
              <a:rPr lang="en-US" altLang="en-US" b="0" dirty="0" smtClean="0">
                <a:latin typeface="Arial" panose="020B0604020202020204" pitchFamily="34" charset="0"/>
                <a:cs typeface="Arial" panose="020B0604020202020204" pitchFamily="34" charset="0"/>
                <a:sym typeface="Symbol" panose="05050102010706020507" pitchFamily="18" charset="2"/>
              </a:rPr>
              <a:t> </a:t>
            </a:r>
            <a:r>
              <a:rPr lang="en-US" altLang="en-US" b="0" baseline="30000" dirty="0" smtClean="0">
                <a:latin typeface="Arial" panose="020B0604020202020204" pitchFamily="34" charset="0"/>
                <a:cs typeface="Arial" panose="020B0604020202020204" pitchFamily="34" charset="0"/>
              </a:rPr>
              <a:t>2</a:t>
            </a:r>
            <a:r>
              <a:rPr lang="en-US" altLang="en-US" b="0" dirty="0" smtClean="0">
                <a:latin typeface="Arial" panose="020B0604020202020204" pitchFamily="34" charset="0"/>
                <a:cs typeface="Arial" panose="020B0604020202020204" pitchFamily="34" charset="0"/>
                <a:sym typeface="Symbol" panose="05050102010706020507" pitchFamily="18" charset="2"/>
              </a:rPr>
              <a:t> =1</a:t>
            </a:r>
          </a:p>
          <a:p>
            <a:pPr lvl="1"/>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lvl="1"/>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pPr marL="457200" lvl="1" indent="0">
              <a:buNone/>
            </a:pPr>
            <a:endParaRPr lang="en-US" altLang="en-US" b="0" dirty="0" smtClean="0">
              <a:latin typeface="Arial" panose="020B0604020202020204" pitchFamily="34" charset="0"/>
              <a:cs typeface="Arial" panose="020B0604020202020204" pitchFamily="34" charset="0"/>
              <a:sym typeface="Symbol" panose="05050102010706020507" pitchFamily="18" charset="2"/>
            </a:endParaRPr>
          </a:p>
          <a:p>
            <a:r>
              <a:rPr lang="en-US" altLang="en-US" b="0" dirty="0" err="1">
                <a:latin typeface="Arial" panose="020B0604020202020204" pitchFamily="34" charset="0"/>
                <a:cs typeface="Arial" panose="020B0604020202020204" pitchFamily="34" charset="0"/>
              </a:rPr>
              <a:t>Tổng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phần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diện</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tích</a:t>
            </a:r>
            <a:r>
              <a:rPr lang="en-US" altLang="en-US" b="0" dirty="0">
                <a:latin typeface="Arial" panose="020B0604020202020204" pitchFamily="34" charset="0"/>
                <a:cs typeface="Arial" panose="020B0604020202020204" pitchFamily="34" charset="0"/>
              </a:rPr>
              <a:t> d</a:t>
            </a:r>
            <a:r>
              <a:rPr lang="vi-VN" altLang="en-US" b="0" dirty="0">
                <a:latin typeface="Arial" panose="020B0604020202020204" pitchFamily="34" charset="0"/>
                <a:cs typeface="Arial" panose="020B0604020202020204" pitchFamily="34" charset="0"/>
              </a:rPr>
              <a:t>ư</a:t>
            </a:r>
            <a:r>
              <a:rPr lang="en-US" altLang="en-US" b="0" dirty="0" err="1">
                <a:latin typeface="Arial" panose="020B0604020202020204" pitchFamily="34" charset="0"/>
                <a:cs typeface="Arial" panose="020B0604020202020204" pitchFamily="34" charset="0"/>
              </a:rPr>
              <a:t>ới</a:t>
            </a:r>
            <a:r>
              <a:rPr lang="en-US" altLang="en-US" b="0" dirty="0">
                <a:latin typeface="Arial" panose="020B0604020202020204" pitchFamily="34" charset="0"/>
                <a:cs typeface="Arial" panose="020B0604020202020204" pitchFamily="34" charset="0"/>
              </a:rPr>
              <a:t> đ</a:t>
            </a:r>
            <a:r>
              <a:rPr lang="vi-VN" altLang="en-US" b="0" dirty="0">
                <a:latin typeface="Arial" panose="020B0604020202020204" pitchFamily="34" charset="0"/>
                <a:cs typeface="Arial" panose="020B0604020202020204" pitchFamily="34" charset="0"/>
              </a:rPr>
              <a:t>ư</a:t>
            </a:r>
            <a:r>
              <a:rPr lang="en-US" altLang="en-US" b="0" dirty="0" err="1">
                <a:latin typeface="Arial" panose="020B0604020202020204" pitchFamily="34" charset="0"/>
                <a:cs typeface="Arial" panose="020B0604020202020204" pitchFamily="34" charset="0"/>
              </a:rPr>
              <a:t>ờng</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mật</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độ</a:t>
            </a:r>
            <a:r>
              <a:rPr lang="en-US" altLang="en-US" b="0" dirty="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bằng</a:t>
            </a:r>
            <a:r>
              <a:rPr lang="en-US" altLang="en-US" b="0" dirty="0" smtClean="0">
                <a:latin typeface="Arial" panose="020B0604020202020204" pitchFamily="34" charset="0"/>
                <a:cs typeface="Arial" panose="020B0604020202020204" pitchFamily="34" charset="0"/>
              </a:rPr>
              <a:t> 1.</a:t>
            </a:r>
            <a:endParaRPr lang="en-US" altLang="en-US" b="0" dirty="0" smtClean="0">
              <a:latin typeface="Arial" panose="020B0604020202020204" pitchFamily="34" charset="0"/>
              <a:cs typeface="Arial" panose="020B0604020202020204" pitchFamily="34" charset="0"/>
              <a:sym typeface="Symbol" panose="05050102010706020507" pitchFamily="18" charset="2"/>
            </a:endParaRPr>
          </a:p>
        </p:txBody>
      </p:sp>
      <p:sp>
        <p:nvSpPr>
          <p:cNvPr id="3078" name="Footer Placeholder 4"/>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pPr fontAlgn="base">
              <a:spcBef>
                <a:spcPct val="0"/>
              </a:spcBef>
              <a:spcAft>
                <a:spcPct val="0"/>
              </a:spcAft>
            </a:pPr>
            <a:endParaRPr lang="en-GB" altLang="en-US" dirty="0">
              <a:solidFill>
                <a:schemeClr val="bg2"/>
              </a:solidFill>
            </a:endParaRPr>
          </a:p>
        </p:txBody>
      </p:sp>
      <p:sp>
        <p:nvSpPr>
          <p:cNvPr id="3079" name="Slide Number Placeholder 5"/>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fld id="{B28C82B1-C456-4A91-82D2-0FDF4EB4ACE5}" type="slidenum">
              <a:rPr lang="en-GB" altLang="en-US">
                <a:solidFill>
                  <a:srgbClr val="FFFFFF"/>
                </a:solidFill>
              </a:rPr>
              <a:pPr/>
              <a:t>6</a:t>
            </a:fld>
            <a:endParaRPr lang="en-GB" altLang="en-US">
              <a:solidFill>
                <a:srgbClr val="FFFFFF"/>
              </a:solidFill>
            </a:endParaRPr>
          </a:p>
        </p:txBody>
      </p:sp>
      <p:sp>
        <p:nvSpPr>
          <p:cNvPr id="308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sp>
        <p:nvSpPr>
          <p:cNvPr id="308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fontAlgn="base">
              <a:spcBef>
                <a:spcPct val="0"/>
              </a:spcBef>
              <a:spcAft>
                <a:spcPct val="0"/>
              </a:spcAft>
              <a:defRPr>
                <a:solidFill>
                  <a:schemeClr val="tx1"/>
                </a:solidFill>
                <a:latin typeface="Palatino Linotype" panose="02040502050505030304" pitchFamily="18" charset="0"/>
              </a:defRPr>
            </a:lvl6pPr>
            <a:lvl7pPr marL="2971800" indent="-228600" fontAlgn="base">
              <a:spcBef>
                <a:spcPct val="0"/>
              </a:spcBef>
              <a:spcAft>
                <a:spcPct val="0"/>
              </a:spcAft>
              <a:defRPr>
                <a:solidFill>
                  <a:schemeClr val="tx1"/>
                </a:solidFill>
                <a:latin typeface="Palatino Linotype" panose="02040502050505030304" pitchFamily="18" charset="0"/>
              </a:defRPr>
            </a:lvl7pPr>
            <a:lvl8pPr marL="3429000" indent="-228600" fontAlgn="base">
              <a:spcBef>
                <a:spcPct val="0"/>
              </a:spcBef>
              <a:spcAft>
                <a:spcPct val="0"/>
              </a:spcAft>
              <a:defRPr>
                <a:solidFill>
                  <a:schemeClr val="tx1"/>
                </a:solidFill>
                <a:latin typeface="Palatino Linotype" panose="02040502050505030304" pitchFamily="18" charset="0"/>
              </a:defRPr>
            </a:lvl8pPr>
            <a:lvl9pPr marL="3886200" indent="-228600" fontAlgn="base">
              <a:spcBef>
                <a:spcPct val="0"/>
              </a:spcBef>
              <a:spcAft>
                <a:spcPct val="0"/>
              </a:spcAft>
              <a:defRPr>
                <a:solidFill>
                  <a:schemeClr val="tx1"/>
                </a:solidFill>
                <a:latin typeface="Palatino Linotype" panose="02040502050505030304" pitchFamily="18" charset="0"/>
              </a:defRPr>
            </a:lvl9pPr>
          </a:lstStyle>
          <a:p>
            <a:endParaRPr lang="en-US" altLang="en-US"/>
          </a:p>
        </p:txBody>
      </p:sp>
      <p:graphicFrame>
        <p:nvGraphicFramePr>
          <p:cNvPr id="3074" name="Object 3"/>
          <p:cNvGraphicFramePr>
            <a:graphicFrameLocks noChangeAspect="1"/>
          </p:cNvGraphicFramePr>
          <p:nvPr>
            <p:extLst>
              <p:ext uri="{D42A27DB-BD31-4B8C-83A1-F6EECF244321}">
                <p14:modId xmlns:p14="http://schemas.microsoft.com/office/powerpoint/2010/main" val="1316696164"/>
              </p:ext>
            </p:extLst>
          </p:nvPr>
        </p:nvGraphicFramePr>
        <p:xfrm>
          <a:off x="2124075" y="1676400"/>
          <a:ext cx="5038725" cy="1143000"/>
        </p:xfrm>
        <a:graphic>
          <a:graphicData uri="http://schemas.openxmlformats.org/presentationml/2006/ole">
            <mc:AlternateContent xmlns:mc="http://schemas.openxmlformats.org/markup-compatibility/2006">
              <mc:Choice xmlns:v="urn:schemas-microsoft-com:vml" Requires="v">
                <p:oleObj spid="_x0000_s71885" name="Equation" r:id="rId4" imgW="2057400" imgH="469900" progId="Equation.DSMT4">
                  <p:embed/>
                </p:oleObj>
              </mc:Choice>
              <mc:Fallback>
                <p:oleObj name="Equation" r:id="rId4" imgW="2057400" imgH="469900" progId="Equation.DSMT4">
                  <p:embed/>
                  <p:pic>
                    <p:nvPicPr>
                      <p:cNvPr id="307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1676400"/>
                        <a:ext cx="5038725"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1" name="Picture 6" descr="5_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737" y="2812473"/>
            <a:ext cx="5105400"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12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bwMode="auto">
          <a:xfrm>
            <a:off x="457200" y="454025"/>
            <a:ext cx="8120062" cy="1069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Tìm</a:t>
            </a:r>
            <a:r>
              <a:rPr lang="en-US" altLang="en-US" dirty="0" smtClean="0"/>
              <a:t> </a:t>
            </a:r>
            <a:r>
              <a:rPr lang="en-US" altLang="en-US" dirty="0" err="1" smtClean="0"/>
              <a:t>giá</a:t>
            </a:r>
            <a:r>
              <a:rPr lang="en-US" altLang="en-US" dirty="0" smtClean="0"/>
              <a:t> </a:t>
            </a:r>
            <a:r>
              <a:rPr lang="en-US" altLang="en-US" dirty="0" err="1" smtClean="0"/>
              <a:t>trị</a:t>
            </a:r>
            <a:r>
              <a:rPr lang="en-US" altLang="en-US" dirty="0" smtClean="0"/>
              <a:t> </a:t>
            </a:r>
            <a:r>
              <a:rPr lang="en-US" altLang="en-US" dirty="0" err="1"/>
              <a:t>x</a:t>
            </a:r>
            <a:r>
              <a:rPr lang="en-US" altLang="en-US" dirty="0" err="1" smtClean="0"/>
              <a:t>ác</a:t>
            </a:r>
            <a:r>
              <a:rPr lang="en-US" altLang="en-US" dirty="0" smtClean="0"/>
              <a:t> </a:t>
            </a:r>
            <a:r>
              <a:rPr lang="en-US" altLang="en-US" dirty="0" err="1"/>
              <a:t>s</a:t>
            </a:r>
            <a:r>
              <a:rPr lang="en-US" altLang="en-US" dirty="0" err="1" smtClean="0"/>
              <a:t>uất</a:t>
            </a:r>
            <a:endParaRPr lang="en-US" altLang="en-US" dirty="0" smtClean="0"/>
          </a:p>
        </p:txBody>
      </p:sp>
      <p:sp>
        <p:nvSpPr>
          <p:cNvPr id="25603" name="Rectangle 3"/>
          <p:cNvSpPr>
            <a:spLocks noGrp="1" noChangeArrowheads="1"/>
          </p:cNvSpPr>
          <p:nvPr>
            <p:ph type="body" idx="4294967295"/>
          </p:nvPr>
        </p:nvSpPr>
        <p:spPr bwMode="auto">
          <a:xfrm>
            <a:off x="0" y="1066800"/>
            <a:ext cx="9144000" cy="33718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thể</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tính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diện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xác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suất</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của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vùng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nhau</a:t>
            </a:r>
            <a:r>
              <a:rPr lang="en-US" altLang="en-US" sz="2800" b="0" dirty="0" smtClean="0">
                <a:latin typeface="Arial" panose="020B0604020202020204" pitchFamily="34" charset="0"/>
                <a:cs typeface="Arial" panose="020B0604020202020204" pitchFamily="34" charset="0"/>
              </a:rPr>
              <a:t> d</a:t>
            </a:r>
            <a:r>
              <a:rPr lang="vi-VN" altLang="en-US" sz="2800" b="0" dirty="0" smtClean="0">
                <a:latin typeface="Arial" panose="020B0604020202020204" pitchFamily="34" charset="0"/>
                <a:cs typeface="Arial" panose="020B0604020202020204" pitchFamily="34" charset="0"/>
              </a:rPr>
              <a:t>ư</a:t>
            </a:r>
            <a:r>
              <a:rPr lang="en-US" altLang="en-US" sz="2800" b="0" dirty="0" err="1" smtClean="0">
                <a:latin typeface="Arial" panose="020B0604020202020204" pitchFamily="34" charset="0"/>
                <a:cs typeface="Arial" panose="020B0604020202020204" pitchFamily="34" charset="0"/>
              </a:rPr>
              <a:t>ới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phân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phối</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chuẩn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cụ</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sẵn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hoặc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bằng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tra</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bảng</a:t>
            </a:r>
            <a:r>
              <a:rPr lang="en-US" altLang="en-US" sz="2800" b="0" dirty="0" smtClean="0">
                <a:latin typeface="Arial" panose="020B0604020202020204" pitchFamily="34" charset="0"/>
                <a:cs typeface="Arial" panose="020B0604020202020204" pitchFamily="34" charset="0"/>
              </a:rPr>
              <a:t> Z (A-2). </a:t>
            </a:r>
          </a:p>
          <a:p>
            <a:pPr marL="568325" indent="-568325">
              <a:spcBef>
                <a:spcPct val="40000"/>
              </a:spcBef>
              <a:spcAft>
                <a:spcPct val="40000"/>
              </a:spcAft>
              <a:buClr>
                <a:schemeClr val="accent2"/>
              </a:buClr>
            </a:pPr>
            <a:r>
              <a:rPr lang="en-US" altLang="en-US" sz="2800" b="0" dirty="0" err="1" smtClean="0">
                <a:latin typeface="Arial" panose="020B0604020202020204" pitchFamily="34" charset="0"/>
                <a:cs typeface="Arial" panose="020B0604020202020204" pitchFamily="34" charset="0"/>
              </a:rPr>
              <a:t>Khuyến</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khích</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sử</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dụng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các</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công</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cụ</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có</a:t>
            </a:r>
            <a:r>
              <a:rPr lang="en-US" altLang="en-US" sz="2800" b="0" dirty="0" smtClean="0">
                <a:latin typeface="Arial" panose="020B0604020202020204" pitchFamily="34" charset="0"/>
                <a:cs typeface="Arial" panose="020B0604020202020204" pitchFamily="34" charset="0"/>
              </a:rPr>
              <a:t> </a:t>
            </a:r>
            <a:r>
              <a:rPr lang="en-US" altLang="en-US" sz="2800" b="0" dirty="0" err="1" smtClean="0">
                <a:latin typeface="Arial" panose="020B0604020202020204" pitchFamily="34" charset="0"/>
                <a:cs typeface="Arial" panose="020B0604020202020204" pitchFamily="34" charset="0"/>
              </a:rPr>
              <a:t>sẵn</a:t>
            </a:r>
            <a:r>
              <a:rPr lang="en-US" altLang="en-US" sz="2800" b="0" dirty="0" smtClean="0">
                <a:latin typeface="Arial" panose="020B0604020202020204" pitchFamily="34" charset="0"/>
                <a:cs typeface="Arial" panose="020B0604020202020204" pitchFamily="34" charset="0"/>
              </a:rPr>
              <a:t>.</a:t>
            </a:r>
          </a:p>
        </p:txBody>
      </p:sp>
      <p:pic>
        <p:nvPicPr>
          <p:cNvPr id="4" name="Picture 6" descr="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29000"/>
            <a:ext cx="2540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429000"/>
            <a:ext cx="266700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42854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4294967295"/>
          </p:nvPr>
        </p:nvSpPr>
        <p:spPr bwMode="auto">
          <a:xfrm>
            <a:off x="314325" y="1295400"/>
            <a:ext cx="8829675"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ormAutofit lnSpcReduction="10000"/>
          </a:bodyPr>
          <a:lstStyle/>
          <a:p>
            <a:pPr algn="ctr">
              <a:lnSpc>
                <a:spcPct val="95000"/>
              </a:lnSpc>
              <a:spcBef>
                <a:spcPct val="5000"/>
              </a:spcBef>
              <a:spcAft>
                <a:spcPct val="5000"/>
              </a:spcAft>
              <a:buFont typeface="Wingdings" panose="05000000000000000000" pitchFamily="2" charset="2"/>
              <a:buNone/>
            </a:pPr>
            <a:r>
              <a:rPr lang="en-US" altLang="en-US" sz="3600" dirty="0" smtClean="0">
                <a:solidFill>
                  <a:schemeClr val="hlink"/>
                </a:solidFill>
                <a:latin typeface="Arial" panose="020B0604020202020204" pitchFamily="34" charset="0"/>
                <a:cs typeface="Arial" panose="020B0604020202020204" pitchFamily="34" charset="0"/>
              </a:rPr>
              <a:t> </a:t>
            </a:r>
            <a:r>
              <a:rPr lang="en-US" altLang="en-US" sz="4000" dirty="0" smtClean="0">
                <a:solidFill>
                  <a:schemeClr val="hlink"/>
                </a:solidFill>
                <a:latin typeface="Arial" panose="020B0604020202020204" pitchFamily="34" charset="0"/>
                <a:cs typeface="Arial" panose="020B0604020202020204" pitchFamily="34" charset="0"/>
              </a:rPr>
              <a:t>  </a:t>
            </a:r>
            <a:endParaRPr lang="en-US" altLang="en-US" sz="3600" dirty="0" smtClean="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b="0" dirty="0" err="1">
                <a:latin typeface="Arial" panose="020B0604020202020204" pitchFamily="34" charset="0"/>
                <a:cs typeface="Arial" panose="020B0604020202020204" pitchFamily="34" charset="0"/>
              </a:rPr>
              <a:t>biểu</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thị</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xác</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suất</a:t>
            </a:r>
            <a:r>
              <a:rPr lang="en-US" altLang="en-US" b="0" dirty="0">
                <a:latin typeface="Arial" panose="020B0604020202020204" pitchFamily="34" charset="0"/>
                <a:cs typeface="Arial" panose="020B0604020202020204" pitchFamily="34" charset="0"/>
              </a:rPr>
              <a:t> </a:t>
            </a:r>
            <a:r>
              <a:rPr lang="en-US" altLang="en-US" b="0" dirty="0" err="1" smtClean="0">
                <a:latin typeface="Arial" panose="020B0604020202020204" pitchFamily="34" charset="0"/>
                <a:cs typeface="Arial" panose="020B0604020202020204" pitchFamily="34" charset="0"/>
              </a:rPr>
              <a:t>điểm</a:t>
            </a:r>
            <a:r>
              <a:rPr lang="en-US" altLang="en-US" b="0" dirty="0" smtClean="0">
                <a:latin typeface="Arial" panose="020B0604020202020204" pitchFamily="34" charset="0"/>
                <a:cs typeface="Arial" panose="020B0604020202020204" pitchFamily="34" charset="0"/>
              </a:rPr>
              <a:t> </a:t>
            </a:r>
            <a:r>
              <a:rPr lang="en-US" altLang="en-US" b="0" dirty="0">
                <a:latin typeface="Arial" panose="020B0604020202020204" pitchFamily="34" charset="0"/>
                <a:cs typeface="Arial" panose="020B0604020202020204" pitchFamily="34" charset="0"/>
              </a:rPr>
              <a:t>z </a:t>
            </a:r>
            <a:r>
              <a:rPr lang="en-US" altLang="en-US" b="0" dirty="0" err="1">
                <a:latin typeface="Arial" panose="020B0604020202020204" pitchFamily="34" charset="0"/>
                <a:cs typeface="Arial" panose="020B0604020202020204" pitchFamily="34" charset="0"/>
              </a:rPr>
              <a:t>nằm</a:t>
            </a:r>
            <a:r>
              <a:rPr lang="en-US" altLang="en-US" b="0" dirty="0">
                <a:latin typeface="Arial" panose="020B0604020202020204" pitchFamily="34" charset="0"/>
                <a:cs typeface="Arial" panose="020B0604020202020204" pitchFamily="34" charset="0"/>
              </a:rPr>
              <a:t> </a:t>
            </a:r>
            <a:r>
              <a:rPr lang="en-US" altLang="en-US" b="0" dirty="0" err="1">
                <a:latin typeface="Arial" panose="020B0604020202020204" pitchFamily="34" charset="0"/>
                <a:cs typeface="Arial" panose="020B0604020202020204" pitchFamily="34" charset="0"/>
              </a:rPr>
              <a:t>giữa</a:t>
            </a:r>
            <a:r>
              <a:rPr lang="en-US" altLang="en-US" b="0" dirty="0">
                <a:latin typeface="Arial" panose="020B0604020202020204" pitchFamily="34" charset="0"/>
                <a:cs typeface="Arial" panose="020B0604020202020204" pitchFamily="34" charset="0"/>
              </a:rPr>
              <a:t> a </a:t>
            </a:r>
            <a:r>
              <a:rPr lang="en-US" altLang="en-US" b="0" dirty="0" err="1">
                <a:latin typeface="Arial" panose="020B0604020202020204" pitchFamily="34" charset="0"/>
                <a:cs typeface="Arial" panose="020B0604020202020204" pitchFamily="34" charset="0"/>
              </a:rPr>
              <a:t>và</a:t>
            </a:r>
            <a:r>
              <a:rPr lang="en-US" altLang="en-US" b="0" dirty="0">
                <a:latin typeface="Arial" panose="020B0604020202020204" pitchFamily="34" charset="0"/>
                <a:cs typeface="Arial" panose="020B0604020202020204" pitchFamily="34" charset="0"/>
              </a:rPr>
              <a:t> b.</a:t>
            </a:r>
            <a:endParaRPr lang="en-US" altLang="en-US" dirty="0" smtClean="0">
              <a:solidFill>
                <a:schemeClr val="hlink"/>
              </a:solidFill>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vi-VN" altLang="en-US" b="0" dirty="0" smtClean="0">
                <a:latin typeface="Arial" panose="020B0604020202020204" pitchFamily="34" charset="0"/>
                <a:cs typeface="Arial" panose="020B0604020202020204" pitchFamily="34" charset="0"/>
              </a:rPr>
              <a:t>biểu </a:t>
            </a:r>
            <a:r>
              <a:rPr lang="vi-VN" altLang="en-US" b="0" dirty="0">
                <a:latin typeface="Arial" panose="020B0604020202020204" pitchFamily="34" charset="0"/>
                <a:cs typeface="Arial" panose="020B0604020202020204" pitchFamily="34" charset="0"/>
              </a:rPr>
              <a:t>thị xác suất </a:t>
            </a:r>
            <a:r>
              <a:rPr lang="vi-VN" altLang="en-US" b="0" dirty="0" smtClean="0">
                <a:latin typeface="Arial" panose="020B0604020202020204" pitchFamily="34" charset="0"/>
                <a:cs typeface="Arial" panose="020B0604020202020204" pitchFamily="34" charset="0"/>
              </a:rPr>
              <a:t>điểm </a:t>
            </a:r>
            <a:r>
              <a:rPr lang="vi-VN" altLang="en-US" b="0" dirty="0">
                <a:latin typeface="Arial" panose="020B0604020202020204" pitchFamily="34" charset="0"/>
                <a:cs typeface="Arial" panose="020B0604020202020204" pitchFamily="34" charset="0"/>
              </a:rPr>
              <a:t>z lớn hơn a</a:t>
            </a:r>
            <a:r>
              <a:rPr lang="vi-VN" altLang="en-US" b="0" dirty="0" smtClean="0">
                <a:latin typeface="Arial" panose="020B0604020202020204" pitchFamily="34" charset="0"/>
                <a:cs typeface="Arial" panose="020B0604020202020204" pitchFamily="34" charset="0"/>
              </a:rPr>
              <a:t>.</a:t>
            </a:r>
            <a:endParaRPr lang="en-US" altLang="en-US" b="0" i="1" dirty="0" smtClean="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endParaRPr lang="en-US" altLang="en-US" dirty="0" smtClean="0">
              <a:latin typeface="Arial" panose="020B0604020202020204" pitchFamily="34" charset="0"/>
              <a:cs typeface="Arial" panose="020B0604020202020204" pitchFamily="34" charset="0"/>
            </a:endParaRPr>
          </a:p>
          <a:p>
            <a:pPr algn="ctr">
              <a:lnSpc>
                <a:spcPct val="95000"/>
              </a:lnSpc>
              <a:spcBef>
                <a:spcPct val="5000"/>
              </a:spcBef>
              <a:spcAft>
                <a:spcPct val="5000"/>
              </a:spcAft>
              <a:buFont typeface="Wingdings" panose="05000000000000000000" pitchFamily="2" charset="2"/>
              <a:buNone/>
            </a:pPr>
            <a:r>
              <a:rPr lang="en-US" altLang="en-US" sz="4000" dirty="0" smtClean="0">
                <a:solidFill>
                  <a:schemeClr val="hlink"/>
                </a:solidFill>
                <a:latin typeface="Arial" panose="020B0604020202020204" pitchFamily="34" charset="0"/>
                <a:cs typeface="Arial" panose="020B0604020202020204" pitchFamily="34" charset="0"/>
              </a:rPr>
              <a:t> </a:t>
            </a:r>
          </a:p>
          <a:p>
            <a:pPr algn="ctr">
              <a:lnSpc>
                <a:spcPct val="95000"/>
              </a:lnSpc>
              <a:spcBef>
                <a:spcPct val="5000"/>
              </a:spcBef>
              <a:spcAft>
                <a:spcPct val="5000"/>
              </a:spcAft>
              <a:buFont typeface="Wingdings" panose="05000000000000000000" pitchFamily="2" charset="2"/>
              <a:buNone/>
            </a:pPr>
            <a:r>
              <a:rPr lang="en-US" altLang="en-US" sz="3600" dirty="0" smtClean="0">
                <a:latin typeface="Arial" panose="020B0604020202020204" pitchFamily="34" charset="0"/>
                <a:cs typeface="Arial" panose="020B0604020202020204" pitchFamily="34" charset="0"/>
              </a:rPr>
              <a:t> </a:t>
            </a:r>
            <a:r>
              <a:rPr lang="vi-VN" altLang="en-US" b="0" dirty="0" smtClean="0">
                <a:latin typeface="Arial" panose="020B0604020202020204" pitchFamily="34" charset="0"/>
                <a:cs typeface="Arial" panose="020B0604020202020204" pitchFamily="34" charset="0"/>
              </a:rPr>
              <a:t>biểu </a:t>
            </a:r>
            <a:r>
              <a:rPr lang="vi-VN" altLang="en-US" b="0" dirty="0">
                <a:latin typeface="Arial" panose="020B0604020202020204" pitchFamily="34" charset="0"/>
                <a:cs typeface="Arial" panose="020B0604020202020204" pitchFamily="34" charset="0"/>
              </a:rPr>
              <a:t>thị xác suất </a:t>
            </a:r>
            <a:r>
              <a:rPr lang="vi-VN" altLang="en-US" b="0" dirty="0" smtClean="0">
                <a:latin typeface="Arial" panose="020B0604020202020204" pitchFamily="34" charset="0"/>
                <a:cs typeface="Arial" panose="020B0604020202020204" pitchFamily="34" charset="0"/>
              </a:rPr>
              <a:t>điểm </a:t>
            </a:r>
            <a:r>
              <a:rPr lang="vi-VN" altLang="en-US" b="0" dirty="0">
                <a:latin typeface="Arial" panose="020B0604020202020204" pitchFamily="34" charset="0"/>
                <a:cs typeface="Arial" panose="020B0604020202020204" pitchFamily="34" charset="0"/>
              </a:rPr>
              <a:t>z nhỏ hơn a.</a:t>
            </a:r>
            <a:endParaRPr lang="en-US" altLang="en-US" b="0" i="1" dirty="0" smtClean="0">
              <a:latin typeface="Arial" panose="020B0604020202020204" pitchFamily="34" charset="0"/>
              <a:cs typeface="Arial" panose="020B0604020202020204" pitchFamily="34" charset="0"/>
            </a:endParaRPr>
          </a:p>
        </p:txBody>
      </p:sp>
      <p:sp>
        <p:nvSpPr>
          <p:cNvPr id="50179" name="Rectangle 3"/>
          <p:cNvSpPr>
            <a:spLocks noChangeArrowheads="1"/>
          </p:cNvSpPr>
          <p:nvPr/>
        </p:nvSpPr>
        <p:spPr bwMode="auto">
          <a:xfrm>
            <a:off x="679450" y="412750"/>
            <a:ext cx="77724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0"/>
              </a:spcBef>
              <a:spcAft>
                <a:spcPct val="0"/>
              </a:spcAft>
              <a:defRPr sz="2000" b="1">
                <a:solidFill>
                  <a:schemeClr val="tx1"/>
                </a:solidFill>
                <a:latin typeface="Arial" panose="020B0604020202020204" pitchFamily="34" charset="0"/>
              </a:defRPr>
            </a:lvl6pPr>
            <a:lvl7pPr marL="2971800" indent="-228600" eaLnBrk="0" fontAlgn="base" hangingPunct="0">
              <a:spcBef>
                <a:spcPct val="0"/>
              </a:spcBef>
              <a:spcAft>
                <a:spcPct val="0"/>
              </a:spcAft>
              <a:defRPr sz="2000" b="1">
                <a:solidFill>
                  <a:schemeClr val="tx1"/>
                </a:solidFill>
                <a:latin typeface="Arial" panose="020B0604020202020204" pitchFamily="34" charset="0"/>
              </a:defRPr>
            </a:lvl7pPr>
            <a:lvl8pPr marL="3429000" indent="-228600" eaLnBrk="0" fontAlgn="base" hangingPunct="0">
              <a:spcBef>
                <a:spcPct val="0"/>
              </a:spcBef>
              <a:spcAft>
                <a:spcPct val="0"/>
              </a:spcAft>
              <a:defRPr sz="2000" b="1">
                <a:solidFill>
                  <a:schemeClr val="tx1"/>
                </a:solidFill>
                <a:latin typeface="Arial" panose="020B0604020202020204" pitchFamily="34" charset="0"/>
              </a:defRPr>
            </a:lvl8pPr>
            <a:lvl9pPr marL="3886200" indent="-228600" eaLnBrk="0" fontAlgn="base" hangingPunct="0">
              <a:spcBef>
                <a:spcPct val="0"/>
              </a:spcBef>
              <a:spcAft>
                <a:spcPct val="0"/>
              </a:spcAft>
              <a:defRPr sz="2000" b="1">
                <a:solidFill>
                  <a:schemeClr val="tx1"/>
                </a:solidFill>
                <a:latin typeface="Arial" panose="020B0604020202020204" pitchFamily="34" charset="0"/>
              </a:defRPr>
            </a:lvl9pPr>
          </a:lstStyle>
          <a:p>
            <a:pPr algn="ctr">
              <a:lnSpc>
                <a:spcPct val="90000"/>
              </a:lnSpc>
            </a:pPr>
            <a:r>
              <a:rPr lang="en-US" altLang="en-US" sz="4000" dirty="0" err="1" smtClean="0">
                <a:solidFill>
                  <a:srgbClr val="008000"/>
                </a:solidFill>
              </a:rPr>
              <a:t>Ký</a:t>
            </a:r>
            <a:r>
              <a:rPr lang="en-US" altLang="en-US" sz="4000" dirty="0" smtClean="0">
                <a:solidFill>
                  <a:srgbClr val="008000"/>
                </a:solidFill>
              </a:rPr>
              <a:t> </a:t>
            </a:r>
            <a:r>
              <a:rPr lang="en-US" altLang="en-US" sz="4000" dirty="0" err="1" smtClean="0">
                <a:solidFill>
                  <a:srgbClr val="008000"/>
                </a:solidFill>
              </a:rPr>
              <a:t>hiệu</a:t>
            </a:r>
            <a:endParaRPr lang="en-US" altLang="en-US" sz="4000" dirty="0">
              <a:solidFill>
                <a:srgbClr val="008000"/>
              </a:solidFill>
            </a:endParaRPr>
          </a:p>
        </p:txBody>
      </p:sp>
      <p:graphicFrame>
        <p:nvGraphicFramePr>
          <p:cNvPr id="50180" name="Object 2"/>
          <p:cNvGraphicFramePr>
            <a:graphicFrameLocks noChangeAspect="1"/>
          </p:cNvGraphicFramePr>
          <p:nvPr/>
        </p:nvGraphicFramePr>
        <p:xfrm>
          <a:off x="3609975" y="1250950"/>
          <a:ext cx="1889125" cy="415925"/>
        </p:xfrm>
        <a:graphic>
          <a:graphicData uri="http://schemas.openxmlformats.org/presentationml/2006/ole">
            <mc:AlternateContent xmlns:mc="http://schemas.openxmlformats.org/markup-compatibility/2006">
              <mc:Choice xmlns:v="urn:schemas-microsoft-com:vml" Requires="v">
                <p:oleObj spid="_x0000_s83457" name="Equation" r:id="rId4" imgW="1777229" imgH="393529" progId="Equation.DSMT4">
                  <p:embed/>
                </p:oleObj>
              </mc:Choice>
              <mc:Fallback>
                <p:oleObj name="Equation" r:id="rId4" imgW="1777229" imgH="393529" progId="Equation.DSMT4">
                  <p:embed/>
                  <p:pic>
                    <p:nvPicPr>
                      <p:cNvPr id="5018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9975" y="1250950"/>
                        <a:ext cx="188912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1" name="Object 3"/>
          <p:cNvGraphicFramePr>
            <a:graphicFrameLocks noChangeAspect="1"/>
          </p:cNvGraphicFramePr>
          <p:nvPr/>
        </p:nvGraphicFramePr>
        <p:xfrm>
          <a:off x="3954463" y="2933700"/>
          <a:ext cx="1336675" cy="415925"/>
        </p:xfrm>
        <a:graphic>
          <a:graphicData uri="http://schemas.openxmlformats.org/presentationml/2006/ole">
            <mc:AlternateContent xmlns:mc="http://schemas.openxmlformats.org/markup-compatibility/2006">
              <mc:Choice xmlns:v="urn:schemas-microsoft-com:vml" Requires="v">
                <p:oleObj spid="_x0000_s83458" name="Equation" r:id="rId6" imgW="1256755" imgH="393529" progId="Equation.DSMT4">
                  <p:embed/>
                </p:oleObj>
              </mc:Choice>
              <mc:Fallback>
                <p:oleObj name="Equation" r:id="rId6" imgW="1256755" imgH="393529" progId="Equation.DSMT4">
                  <p:embed/>
                  <p:pic>
                    <p:nvPicPr>
                      <p:cNvPr id="5018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4463" y="2933700"/>
                        <a:ext cx="1336675"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182" name="Object 4"/>
          <p:cNvGraphicFramePr>
            <a:graphicFrameLocks noChangeAspect="1"/>
          </p:cNvGraphicFramePr>
          <p:nvPr/>
        </p:nvGraphicFramePr>
        <p:xfrm>
          <a:off x="3921125" y="4554538"/>
          <a:ext cx="1322388" cy="415925"/>
        </p:xfrm>
        <a:graphic>
          <a:graphicData uri="http://schemas.openxmlformats.org/presentationml/2006/ole">
            <mc:AlternateContent xmlns:mc="http://schemas.openxmlformats.org/markup-compatibility/2006">
              <mc:Choice xmlns:v="urn:schemas-microsoft-com:vml" Requires="v">
                <p:oleObj spid="_x0000_s83459" name="Equation" r:id="rId8" imgW="1244600" imgH="393700" progId="Equation.DSMT4">
                  <p:embed/>
                </p:oleObj>
              </mc:Choice>
              <mc:Fallback>
                <p:oleObj name="Equation" r:id="rId8" imgW="1244600" imgH="393700" progId="Equation.DSMT4">
                  <p:embed/>
                  <p:pic>
                    <p:nvPicPr>
                      <p:cNvPr id="5018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1125" y="4554538"/>
                        <a:ext cx="1322388"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54515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7" descr="TaA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81075"/>
            <a:ext cx="8189912"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5"/>
          <p:cNvSpPr>
            <a:spLocks noGrp="1" noChangeArrowheads="1"/>
          </p:cNvSpPr>
          <p:nvPr>
            <p:ph type="title" idx="4294967295"/>
          </p:nvPr>
        </p:nvSpPr>
        <p:spPr bwMode="auto">
          <a:xfrm>
            <a:off x="0" y="457200"/>
            <a:ext cx="91440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algn="ctr"/>
            <a:r>
              <a:rPr lang="en-US" altLang="en-US" dirty="0" err="1" smtClean="0"/>
              <a:t>Bảng</a:t>
            </a:r>
            <a:r>
              <a:rPr lang="en-US" altLang="en-US" dirty="0" smtClean="0"/>
              <a:t> A-2</a:t>
            </a:r>
          </a:p>
        </p:txBody>
      </p:sp>
    </p:spTree>
    <p:extLst>
      <p:ext uri="{BB962C8B-B14F-4D97-AF65-F5344CB8AC3E}">
        <p14:creationId xmlns:p14="http://schemas.microsoft.com/office/powerpoint/2010/main" val="228287388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inhlinh's font">
      <a:majorFont>
        <a:latin typeface="Cambria"/>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lgn="l">
          <a:defRPr dirty="0" smtClean="0"/>
        </a:defPPr>
      </a:lstStyle>
    </a:txDef>
  </a:objectDefaults>
  <a:extraClrSchemeLst/>
  <a:extLst>
    <a:ext uri="{05A4C25C-085E-4340-85A3-A5531E510DB2}">
      <thm15:themeFamily xmlns="" xmlns:thm15="http://schemas.microsoft.com/office/thememl/2012/main" name="Business project planning overview presentation.potx" id="{0D6D6775-FC9F-484B-A889-C0FCD86449E3}" vid="{CBE6795F-D548-4056-89FC-5BC618C494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19315</TotalTime>
  <Pages>28</Pages>
  <Words>2768</Words>
  <Application>Microsoft Macintosh PowerPoint</Application>
  <PresentationFormat>On-screen Show (4:3)</PresentationFormat>
  <Paragraphs>370</Paragraphs>
  <Slides>53</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Project planning overview presentation</vt:lpstr>
      <vt:lpstr>Equation</vt:lpstr>
      <vt:lpstr>Chương 6 Phân phối Chuẩn</vt:lpstr>
      <vt:lpstr>Phân phối liên tục</vt:lpstr>
      <vt:lpstr>Phân phối liên tục</vt:lpstr>
      <vt:lpstr>Phân phối chuẩn</vt:lpstr>
      <vt:lpstr>Phân phối chuẩn</vt:lpstr>
      <vt:lpstr>Phân phối Z</vt:lpstr>
      <vt:lpstr>Tìm giá trị xác suất</vt:lpstr>
      <vt:lpstr>PowerPoint Presentation</vt:lpstr>
      <vt:lpstr>Bảng A-2</vt:lpstr>
      <vt:lpstr>Ví dụ - Kiểm tra mật độ xương</vt:lpstr>
      <vt:lpstr>Ví dụ (tt)</vt:lpstr>
      <vt:lpstr>Tra bảng A-2</vt:lpstr>
      <vt:lpstr>Ví dụ (tt)</vt:lpstr>
      <vt:lpstr>Sử dụng cùng một thử nghiệm đo mật độ Canxi trong xương, tìm xác suất mà một người lớn được chọn ngẫu nhiên có mật độ Canxi trong xương trên -1,00 (được coi là trong phạm vi “bình thường” của các chỉ số mật độ Canxi trong xương)</vt:lpstr>
      <vt:lpstr>Tính xác suất của một người lớn được chọn ngẫu nhiên có mật độ Canxi trong xương từ–2,50 đến -1,00 ?   1. Diện tích bên trái của z = –2.50 là 0,00262. 2. Diện tích bên phải của  z = –1.00 là 0.1587. 3. Diện tích vùng giữa z = –2.50 và z = –1.00 khác so với hai      vùng trên.</vt:lpstr>
      <vt:lpstr>PowerPoint Presentation</vt:lpstr>
      <vt:lpstr>PowerPoint Presentation</vt:lpstr>
      <vt:lpstr>Sử dụng cùng một thử nghiệm mật độ Canxi trong xương, hãy tìm tỉ số z để xác suất một người lớn được chọn ngẫu nhiên có mật độ xương=z là lớn hơn 25% và nhỏ hơn 95% </vt:lpstr>
      <vt:lpstr>Định nghĩa</vt:lpstr>
      <vt:lpstr>Chương 6 Phân phối Chuẩn</vt:lpstr>
      <vt:lpstr>Chuẩn hóa phân phối chuẩn</vt:lpstr>
      <vt:lpstr>Chuyển đổi sang phân phối chuẩn</vt:lpstr>
      <vt:lpstr>Ví dụ</vt:lpstr>
      <vt:lpstr>Ví dụ (tt)</vt:lpstr>
      <vt:lpstr>Ví dụ (tt)</vt:lpstr>
      <vt:lpstr>Ví dụ - Buồng máy bay</vt:lpstr>
      <vt:lpstr>Ví dụ - Buồng máy bay</vt:lpstr>
      <vt:lpstr>Bài tập</vt:lpstr>
      <vt:lpstr>Bài tập</vt:lpstr>
      <vt:lpstr>Chương 6 Phân phối Chuẩn</vt:lpstr>
      <vt:lpstr>PowerPoint Presentation</vt:lpstr>
      <vt:lpstr>PowerPoint Presentation</vt:lpstr>
      <vt:lpstr>PowerPoint Presentation</vt:lpstr>
      <vt:lpstr>Chương 6 Phân phối Chuẩn</vt:lpstr>
      <vt:lpstr>PowerPoint Presentation</vt:lpstr>
      <vt:lpstr>PowerPoint Presentation</vt:lpstr>
      <vt:lpstr>PowerPoint Presentation</vt:lpstr>
      <vt:lpstr>Bộ ước lượng không lệch và lệch</vt:lpstr>
      <vt:lpstr>Ví dụ</vt:lpstr>
      <vt:lpstr>Ví dụ</vt:lpstr>
      <vt:lpstr>Ví dụ</vt:lpstr>
      <vt:lpstr>Ví dụ</vt:lpstr>
      <vt:lpstr>Ví dụ</vt:lpstr>
      <vt:lpstr>Ví dụ</vt:lpstr>
      <vt:lpstr>Ví dụ</vt:lpstr>
      <vt:lpstr>Ví dụ</vt:lpstr>
      <vt:lpstr>Ví dụ</vt:lpstr>
      <vt:lpstr>PowerPoint Presentation</vt:lpstr>
      <vt:lpstr>PowerPoint Presentation</vt:lpstr>
      <vt:lpstr>PowerPoint Presentation</vt:lpstr>
      <vt:lpstr>PowerPoint Presentation</vt:lpstr>
      <vt:lpstr>PowerPoint Presentation</vt:lpstr>
      <vt:lpstr>Chương 6 Phân phối Chuẩn</vt:lpstr>
    </vt:vector>
  </TitlesOfParts>
  <Company>Copyright © 2014, 2012, 2010 Pearson Education, Inc.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12e</dc:title>
  <dc:subject>Chapter 6 Section 1</dc:subject>
  <dc:creator>Mario Triola</dc:creator>
  <cp:lastModifiedBy>Thanh Chuong Nguyen</cp:lastModifiedBy>
  <cp:revision>870</cp:revision>
  <cp:lastPrinted>1997-05-28T14:02:53Z</cp:lastPrinted>
  <dcterms:created xsi:type="dcterms:W3CDTF">1997-05-25T09:08:44Z</dcterms:created>
  <dcterms:modified xsi:type="dcterms:W3CDTF">2020-05-29T07:13:45Z</dcterms:modified>
</cp:coreProperties>
</file>