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8" r:id="rId3"/>
    <p:sldId id="261" r:id="rId4"/>
    <p:sldId id="257" r:id="rId5"/>
    <p:sldId id="262" r:id="rId6"/>
    <p:sldId id="263" r:id="rId7"/>
    <p:sldId id="264" r:id="rId8"/>
    <p:sldId id="265" r:id="rId9"/>
    <p:sldId id="258" r:id="rId10"/>
    <p:sldId id="259" r:id="rId11"/>
    <p:sldId id="275" r:id="rId12"/>
    <p:sldId id="276" r:id="rId13"/>
    <p:sldId id="277" r:id="rId14"/>
    <p:sldId id="279" r:id="rId15"/>
    <p:sldId id="281" r:id="rId16"/>
    <p:sldId id="282" r:id="rId17"/>
    <p:sldId id="313" r:id="rId18"/>
    <p:sldId id="283" r:id="rId19"/>
    <p:sldId id="285" r:id="rId20"/>
    <p:sldId id="286" r:id="rId21"/>
    <p:sldId id="288" r:id="rId22"/>
    <p:sldId id="290" r:id="rId23"/>
    <p:sldId id="291" r:id="rId24"/>
    <p:sldId id="292" r:id="rId25"/>
    <p:sldId id="293" r:id="rId26"/>
    <p:sldId id="294" r:id="rId27"/>
    <p:sldId id="295" r:id="rId28"/>
    <p:sldId id="314" r:id="rId29"/>
    <p:sldId id="315" r:id="rId30"/>
    <p:sldId id="3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29.wmf"/><Relationship Id="rId3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1" Type="http://schemas.openxmlformats.org/officeDocument/2006/relationships/image" Target="../media/image16.emf"/><Relationship Id="rId2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Relationship Id="rId3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0C67F-7D78-E449-A119-3517A5F0235D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098AD-4E49-7A45-B6D1-978541B7A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098AD-4E49-7A45-B6D1-978541B7A2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8E0CA-5540-43C6-9036-CBA5E6D3199F}" type="datetimeFigureOut">
              <a:rPr lang="en-US" smtClean="0"/>
              <a:pPr/>
              <a:t>10/10/22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7DB7-36B2-4AAF-A320-E281F09A70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wmf"/><Relationship Id="rId12" Type="http://schemas.openxmlformats.org/officeDocument/2006/relationships/oleObject" Target="../embeddings/oleObject18.bin"/><Relationship Id="rId13" Type="http://schemas.openxmlformats.org/officeDocument/2006/relationships/image" Target="../media/image20.wmf"/><Relationship Id="rId14" Type="http://schemas.openxmlformats.org/officeDocument/2006/relationships/oleObject" Target="../embeddings/oleObject19.bin"/><Relationship Id="rId15" Type="http://schemas.openxmlformats.org/officeDocument/2006/relationships/image" Target="../media/image21.wmf"/><Relationship Id="rId16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4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6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1"/>
            <a:ext cx="77724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Hồi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Quy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Tuyến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Tính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Trị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Một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số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điểm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chú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ý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(X,Y)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Y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Y = F(X)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		Data =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+ </a:t>
            </a:r>
            <a:r>
              <a:rPr lang="en-US" dirty="0" err="1" smtClean="0"/>
              <a:t>Lỗi</a:t>
            </a:r>
            <a:endParaRPr lang="en-US" dirty="0" smtClean="0"/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- Data 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hay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(Y)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- Model 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(b</a:t>
            </a:r>
            <a:r>
              <a:rPr lang="en-US" baseline="-25000" dirty="0" smtClean="0"/>
              <a:t>0</a:t>
            </a:r>
            <a:r>
              <a:rPr lang="en-US" dirty="0" smtClean="0"/>
              <a:t> , b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(b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 X) </a:t>
            </a:r>
            <a:r>
              <a:rPr lang="en-US" dirty="0" err="1" smtClean="0"/>
              <a:t>với</a:t>
            </a:r>
            <a:r>
              <a:rPr lang="en-US" dirty="0" smtClean="0"/>
              <a:t> X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Lỗi</a:t>
            </a:r>
            <a:r>
              <a:rPr lang="en-US" dirty="0" smtClean="0"/>
              <a:t> 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(Y).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304800"/>
            <a:ext cx="7721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Mô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hình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hồi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quy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tuyến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đơn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trị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1524000"/>
            <a:ext cx="7848600" cy="4876800"/>
          </a:xfrm>
          <a:noFill/>
          <a:ln w="38100">
            <a:noFill/>
          </a:ln>
        </p:spPr>
        <p:txBody>
          <a:bodyPr>
            <a:normAutofit fontScale="92500" lnSpcReduction="10000"/>
          </a:bodyPr>
          <a:lstStyle/>
          <a:p>
            <a:pPr algn="ctr"/>
            <a:endParaRPr lang="en-US" sz="2800" dirty="0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28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(Mô hình tổng quát)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2400" smtClean="0">
                <a:solidFill>
                  <a:schemeClr val="tx1"/>
                </a:solidFill>
              </a:rPr>
              <a:t>trong đó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giá trị của biến phụ thuộc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giá trị của biến độc lập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 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giao điểm của đường thẳng và trục hoành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 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độ dốc của đường thẳng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 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lỗi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	</a:t>
            </a:r>
          </a:p>
        </p:txBody>
      </p:sp>
      <p:graphicFrame>
        <p:nvGraphicFramePr>
          <p:cNvPr id="387076" name="Object 4"/>
          <p:cNvGraphicFramePr>
            <a:graphicFrameLocks noChangeAspect="1"/>
          </p:cNvGraphicFramePr>
          <p:nvPr/>
        </p:nvGraphicFramePr>
        <p:xfrm>
          <a:off x="2514600" y="2286000"/>
          <a:ext cx="3962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" imgW="1015920" imgH="228600" progId="Equation.3">
                  <p:embed/>
                </p:oleObj>
              </mc:Choice>
              <mc:Fallback>
                <p:oleObj name="Equation" r:id="rId3" imgW="1015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39624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7" name="Object 5"/>
          <p:cNvGraphicFramePr>
            <a:graphicFrameLocks noChangeAspect="1"/>
          </p:cNvGraphicFramePr>
          <p:nvPr/>
        </p:nvGraphicFramePr>
        <p:xfrm>
          <a:off x="1482436" y="4454236"/>
          <a:ext cx="352137" cy="422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5" imgW="190440" imgH="228600" progId="Equation.3">
                  <p:embed/>
                </p:oleObj>
              </mc:Choice>
              <mc:Fallback>
                <p:oleObj name="Equation" r:id="rId5" imgW="1904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436" y="4454236"/>
                        <a:ext cx="352137" cy="422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8" name="Object 6"/>
          <p:cNvGraphicFramePr>
            <a:graphicFrameLocks noChangeAspect="1"/>
          </p:cNvGraphicFramePr>
          <p:nvPr/>
        </p:nvGraphicFramePr>
        <p:xfrm>
          <a:off x="1447800" y="4800600"/>
          <a:ext cx="31208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31208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9" name="Object 7"/>
          <p:cNvGraphicFramePr>
            <a:graphicFrameLocks noChangeAspect="1"/>
          </p:cNvGraphicFramePr>
          <p:nvPr/>
        </p:nvGraphicFramePr>
        <p:xfrm>
          <a:off x="1530928" y="5290560"/>
          <a:ext cx="2714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928" y="5290560"/>
                        <a:ext cx="271463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Hồi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quy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tuyến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đơn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trị</a:t>
            </a:r>
            <a:r>
              <a:rPr lang="en-US" b="1" dirty="0" smtClean="0">
                <a:solidFill>
                  <a:srgbClr val="376092"/>
                </a:solidFill>
              </a:rPr>
              <a:t> - </a:t>
            </a:r>
            <a:r>
              <a:rPr lang="en-US" b="1" dirty="0" err="1" smtClean="0">
                <a:solidFill>
                  <a:srgbClr val="376092"/>
                </a:solidFill>
              </a:rPr>
              <a:t>Điều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kiện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600200"/>
            <a:ext cx="8458200" cy="4876800"/>
          </a:xfrm>
          <a:ln w="28575">
            <a:noFill/>
          </a:ln>
        </p:spPr>
        <p:txBody>
          <a:bodyPr/>
          <a:lstStyle/>
          <a:p>
            <a:pPr>
              <a:buFontTx/>
              <a:buNone/>
            </a:pPr>
            <a:r>
              <a:rPr lang="en-US" sz="2600" smtClean="0"/>
              <a:t>Mô hình hồi quy tuyến tính đơn trị có 4 điều kiện sau:</a:t>
            </a:r>
            <a:endParaRPr lang="en-US" sz="2600" dirty="0"/>
          </a:p>
          <a:p>
            <a:r>
              <a:rPr lang="en-US" sz="2600" smtClean="0"/>
              <a:t>Các giá trị lỗi, </a:t>
            </a:r>
            <a:r>
              <a:rPr lang="en-US" sz="2600" smtClean="0">
                <a:sym typeface="Symbol" pitchFamily="18" charset="2"/>
              </a:rPr>
              <a:t></a:t>
            </a:r>
            <a:r>
              <a:rPr lang="en-US" sz="2600" baseline="-25000" smtClean="0">
                <a:sym typeface="Symbol" pitchFamily="18" charset="2"/>
              </a:rPr>
              <a:t>i</a:t>
            </a:r>
            <a:r>
              <a:rPr lang="en-US" sz="2600" smtClean="0"/>
              <a:t>, là độc lập tuyến tính</a:t>
            </a:r>
            <a:endParaRPr lang="en-US" sz="2600" dirty="0"/>
          </a:p>
          <a:p>
            <a:r>
              <a:rPr lang="en-US" sz="2600" smtClean="0">
                <a:sym typeface="Symbol" pitchFamily="18" charset="2"/>
              </a:rPr>
              <a:t>Phân bố của lỗi </a:t>
            </a:r>
            <a:r>
              <a:rPr lang="en-US" sz="2600" baseline="-25000" smtClean="0">
                <a:sym typeface="Symbol" pitchFamily="18" charset="2"/>
              </a:rPr>
              <a:t>i</a:t>
            </a:r>
            <a:r>
              <a:rPr lang="en-US" sz="2600" smtClean="0"/>
              <a:t>  là phân bố chuẩn</a:t>
            </a:r>
            <a:endParaRPr lang="en-US" sz="2600" dirty="0"/>
          </a:p>
          <a:p>
            <a:r>
              <a:rPr lang="en-US" sz="2600" smtClean="0"/>
              <a:t>Phân bố chuẩn của </a:t>
            </a:r>
            <a:r>
              <a:rPr lang="en-US" sz="2600" smtClean="0">
                <a:sym typeface="Symbol" pitchFamily="18" charset="2"/>
              </a:rPr>
              <a:t></a:t>
            </a:r>
            <a:r>
              <a:rPr lang="en-US" sz="2600" baseline="-25000" smtClean="0">
                <a:sym typeface="Symbol" pitchFamily="18" charset="2"/>
              </a:rPr>
              <a:t>i</a:t>
            </a:r>
            <a:r>
              <a:rPr lang="en-US" sz="2600" smtClean="0"/>
              <a:t> có giá trị phương sai bằng nhau</a:t>
            </a:r>
            <a:endParaRPr lang="en-US" sz="2600" dirty="0"/>
          </a:p>
          <a:p>
            <a:r>
              <a:rPr lang="en-US" sz="2600" smtClean="0"/>
              <a:t>Trung bình của các giá trị thực tế của biến phụ thuộc y có phân bố nằm trên một đường thẳng của mô hình hồi quy tuyến tính.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Hồi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quy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tuyến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đơn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trị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218" y="1295400"/>
            <a:ext cx="8783782" cy="1600200"/>
          </a:xfrm>
          <a:noFill/>
          <a:ln w="38100">
            <a:noFill/>
          </a:ln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Tham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số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hồi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quy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của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mô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hình</a:t>
            </a:r>
            <a:r>
              <a:rPr lang="en-US" sz="3000" dirty="0" smtClean="0">
                <a:solidFill>
                  <a:schemeClr val="tx1"/>
                </a:solidFill>
              </a:rPr>
              <a:t>: </a:t>
            </a:r>
          </a:p>
          <a:p>
            <a:pPr algn="just"/>
            <a:r>
              <a:rPr lang="en-US" sz="3000" dirty="0" smtClean="0">
                <a:solidFill>
                  <a:schemeClr val="tx1"/>
                </a:solidFill>
              </a:rPr>
              <a:t>    - </a:t>
            </a:r>
            <a:r>
              <a:rPr lang="en-US" sz="3000" dirty="0" err="1" smtClean="0">
                <a:solidFill>
                  <a:schemeClr val="tx1"/>
                </a:solidFill>
              </a:rPr>
              <a:t>giao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điểm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của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thẳng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hồi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quy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và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trục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tung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</a:rPr>
              <a:t>    - </a:t>
            </a:r>
            <a:r>
              <a:rPr lang="en-US" sz="3000" dirty="0" err="1" smtClean="0">
                <a:solidFill>
                  <a:schemeClr val="tx1"/>
                </a:solidFill>
              </a:rPr>
              <a:t>hệ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số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gốc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của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thẳng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hồi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quy</a:t>
            </a:r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 smtClean="0">
              <a:solidFill>
                <a:schemeClr val="tx1"/>
              </a:solidFill>
            </a:endParaRPr>
          </a:p>
          <a:p>
            <a:pPr algn="l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3124200"/>
            <a:ext cx="8458200" cy="3276600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số</a:t>
            </a:r>
            <a:r>
              <a:rPr lang="en-US" sz="3000" dirty="0" smtClean="0"/>
              <a:t> </a:t>
            </a:r>
            <a:r>
              <a:rPr lang="en-US" sz="3000" dirty="0" err="1" smtClean="0"/>
              <a:t>gốc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đường</a:t>
            </a:r>
            <a:r>
              <a:rPr lang="en-US" sz="3000" dirty="0" smtClean="0"/>
              <a:t> </a:t>
            </a:r>
            <a:r>
              <a:rPr lang="en-US" sz="3000" dirty="0" err="1" smtClean="0"/>
              <a:t>thẳng</a:t>
            </a:r>
            <a:r>
              <a:rPr lang="en-US" sz="3000" dirty="0" smtClean="0"/>
              <a:t> </a:t>
            </a:r>
            <a:r>
              <a:rPr lang="en-US" sz="3000" dirty="0" err="1" smtClean="0"/>
              <a:t>hồi</a:t>
            </a:r>
            <a:r>
              <a:rPr lang="en-US" sz="3000" dirty="0" smtClean="0"/>
              <a:t> </a:t>
            </a:r>
            <a:r>
              <a:rPr lang="en-US" sz="3000" dirty="0" err="1" smtClean="0"/>
              <a:t>quy</a:t>
            </a:r>
            <a:r>
              <a:rPr lang="en-US" sz="3000" dirty="0" smtClean="0"/>
              <a:t> </a:t>
            </a:r>
            <a:r>
              <a:rPr lang="en-US" sz="3000" dirty="0" err="1" smtClean="0"/>
              <a:t>là</a:t>
            </a:r>
            <a:r>
              <a:rPr lang="en-US" sz="3000" dirty="0" smtClean="0"/>
              <a:t> </a:t>
            </a:r>
            <a:r>
              <a:rPr lang="en-US" sz="3000" dirty="0" err="1" smtClean="0"/>
              <a:t>giá</a:t>
            </a:r>
            <a:r>
              <a:rPr lang="en-US" sz="3000" dirty="0" smtClean="0"/>
              <a:t> </a:t>
            </a:r>
            <a:r>
              <a:rPr lang="en-US" sz="3000" dirty="0" err="1" smtClean="0"/>
              <a:t>trị</a:t>
            </a:r>
            <a:r>
              <a:rPr lang="en-US" sz="3000" dirty="0" smtClean="0"/>
              <a:t> </a:t>
            </a:r>
            <a:r>
              <a:rPr lang="en-US" sz="3000" dirty="0" err="1" smtClean="0"/>
              <a:t>thay</a:t>
            </a:r>
            <a:r>
              <a:rPr lang="en-US" sz="3000" dirty="0" smtClean="0"/>
              <a:t> </a:t>
            </a:r>
            <a:r>
              <a:rPr lang="en-US" sz="3000" dirty="0" err="1" smtClean="0"/>
              <a:t>đổi</a:t>
            </a:r>
            <a:r>
              <a:rPr lang="en-US" sz="3000" dirty="0" smtClean="0"/>
              <a:t> </a:t>
            </a:r>
            <a:r>
              <a:rPr lang="en-US" sz="3000" dirty="0" err="1" smtClean="0"/>
              <a:t>trung</a:t>
            </a:r>
            <a:r>
              <a:rPr lang="en-US" sz="3000" dirty="0" smtClean="0"/>
              <a:t> </a:t>
            </a:r>
            <a:r>
              <a:rPr lang="en-US" sz="3000" dirty="0" err="1" smtClean="0"/>
              <a:t>bình</a:t>
            </a:r>
            <a:r>
              <a:rPr lang="en-US" sz="3000" dirty="0" smtClean="0"/>
              <a:t> </a:t>
            </a:r>
            <a:r>
              <a:rPr lang="en-US" sz="3000" dirty="0" err="1" smtClean="0"/>
              <a:t>của</a:t>
            </a:r>
            <a:r>
              <a:rPr lang="en-US" sz="3000" dirty="0" smtClean="0"/>
              <a:t> </a:t>
            </a:r>
            <a:r>
              <a:rPr lang="en-US" sz="3000" dirty="0" err="1" smtClean="0"/>
              <a:t>biến</a:t>
            </a:r>
            <a:r>
              <a:rPr lang="en-US" sz="3000" dirty="0" smtClean="0"/>
              <a:t> </a:t>
            </a:r>
            <a:r>
              <a:rPr lang="en-US" sz="3000" dirty="0" err="1" smtClean="0"/>
              <a:t>phụ</a:t>
            </a:r>
            <a:r>
              <a:rPr lang="en-US" sz="3000" dirty="0" smtClean="0"/>
              <a:t> </a:t>
            </a:r>
            <a:r>
              <a:rPr lang="en-US" sz="3000" dirty="0" err="1" smtClean="0"/>
              <a:t>thuộc</a:t>
            </a:r>
            <a:r>
              <a:rPr lang="en-US" sz="3000" dirty="0" smtClean="0"/>
              <a:t> Y </a:t>
            </a:r>
            <a:r>
              <a:rPr lang="en-US" sz="3000" dirty="0" err="1" smtClean="0"/>
              <a:t>khi</a:t>
            </a:r>
            <a:r>
              <a:rPr lang="en-US" sz="3000" dirty="0" smtClean="0"/>
              <a:t> </a:t>
            </a:r>
            <a:r>
              <a:rPr lang="en-US" sz="3000" dirty="0" err="1" smtClean="0"/>
              <a:t>biến</a:t>
            </a:r>
            <a:r>
              <a:rPr lang="en-US" sz="3000" dirty="0" smtClean="0"/>
              <a:t> </a:t>
            </a:r>
            <a:r>
              <a:rPr lang="en-US" sz="3000" dirty="0" err="1" smtClean="0"/>
              <a:t>độc</a:t>
            </a:r>
            <a:r>
              <a:rPr lang="en-US" sz="3000" dirty="0" smtClean="0"/>
              <a:t> </a:t>
            </a:r>
            <a:r>
              <a:rPr lang="en-US" sz="3000" dirty="0" err="1" smtClean="0"/>
              <a:t>lập</a:t>
            </a:r>
            <a:r>
              <a:rPr lang="en-US" sz="3000" dirty="0" smtClean="0"/>
              <a:t> X </a:t>
            </a:r>
            <a:r>
              <a:rPr lang="en-US" sz="3000" dirty="0" err="1" smtClean="0"/>
              <a:t>thay</a:t>
            </a:r>
            <a:r>
              <a:rPr lang="en-US" sz="3000" dirty="0" smtClean="0"/>
              <a:t> </a:t>
            </a:r>
            <a:r>
              <a:rPr lang="en-US" sz="3000" dirty="0" err="1" smtClean="0"/>
              <a:t>đổi</a:t>
            </a:r>
            <a:r>
              <a:rPr lang="en-US" sz="3000" dirty="0" smtClean="0"/>
              <a:t> </a:t>
            </a:r>
            <a:r>
              <a:rPr lang="en-US" sz="3000" dirty="0" err="1" smtClean="0"/>
              <a:t>tăng</a:t>
            </a:r>
            <a:r>
              <a:rPr lang="en-US" sz="3000" dirty="0" smtClean="0"/>
              <a:t> </a:t>
            </a:r>
            <a:r>
              <a:rPr lang="en-US" sz="3000" dirty="0" err="1" smtClean="0"/>
              <a:t>theo</a:t>
            </a:r>
            <a:r>
              <a:rPr lang="en-US" sz="3000" dirty="0" smtClean="0"/>
              <a:t> </a:t>
            </a:r>
            <a:r>
              <a:rPr lang="en-US" sz="3000" dirty="0" err="1" smtClean="0"/>
              <a:t>từng</a:t>
            </a:r>
            <a:r>
              <a:rPr lang="en-US" sz="3000" dirty="0" smtClean="0"/>
              <a:t> </a:t>
            </a:r>
            <a:r>
              <a:rPr lang="en-US" sz="3000" dirty="0" err="1" smtClean="0"/>
              <a:t>đơn</a:t>
            </a:r>
            <a:r>
              <a:rPr lang="en-US" sz="3000" dirty="0" smtClean="0"/>
              <a:t> </a:t>
            </a:r>
            <a:r>
              <a:rPr lang="en-US" sz="3000" dirty="0" err="1" smtClean="0"/>
              <a:t>vị</a:t>
            </a:r>
            <a:r>
              <a:rPr lang="en-US" sz="3000" dirty="0" smtClean="0"/>
              <a:t>. </a:t>
            </a:r>
            <a:r>
              <a:rPr lang="en-US" sz="3000" dirty="0" err="1" smtClean="0"/>
              <a:t>Giá</a:t>
            </a:r>
            <a:r>
              <a:rPr lang="en-US" sz="3000" dirty="0" smtClean="0"/>
              <a:t> </a:t>
            </a:r>
            <a:r>
              <a:rPr lang="en-US" sz="3000" dirty="0" err="1" smtClean="0"/>
              <a:t>trị</a:t>
            </a:r>
            <a:r>
              <a:rPr lang="en-US" sz="3000" dirty="0" smtClean="0"/>
              <a:t> </a:t>
            </a:r>
            <a:r>
              <a:rPr lang="en-US" sz="3000" dirty="0" err="1" smtClean="0"/>
              <a:t>thay</a:t>
            </a:r>
            <a:r>
              <a:rPr lang="en-US" sz="3000" dirty="0" smtClean="0"/>
              <a:t> </a:t>
            </a:r>
            <a:r>
              <a:rPr lang="en-US" sz="3000" dirty="0" err="1" smtClean="0"/>
              <a:t>đổi</a:t>
            </a:r>
            <a:r>
              <a:rPr lang="en-US" sz="3000" dirty="0" smtClean="0"/>
              <a:t> </a:t>
            </a:r>
            <a:r>
              <a:rPr lang="en-US" sz="3000" dirty="0" err="1" smtClean="0"/>
              <a:t>trung</a:t>
            </a:r>
            <a:r>
              <a:rPr lang="en-US" sz="3000" dirty="0" smtClean="0"/>
              <a:t> </a:t>
            </a:r>
            <a:r>
              <a:rPr lang="en-US" sz="3000" dirty="0" err="1" smtClean="0"/>
              <a:t>bình</a:t>
            </a:r>
            <a:r>
              <a:rPr lang="en-US" sz="3000" dirty="0" smtClean="0"/>
              <a:t> </a:t>
            </a:r>
            <a:r>
              <a:rPr lang="en-US" sz="3000" dirty="0" err="1" smtClean="0"/>
              <a:t>này</a:t>
            </a:r>
            <a:r>
              <a:rPr lang="en-US" sz="3000" dirty="0" smtClean="0"/>
              <a:t> </a:t>
            </a:r>
            <a:r>
              <a:rPr lang="en-US" sz="3000" dirty="0" err="1" smtClean="0"/>
              <a:t>có</a:t>
            </a:r>
            <a:r>
              <a:rPr lang="en-US" sz="3000" dirty="0" smtClean="0"/>
              <a:t> </a:t>
            </a:r>
            <a:r>
              <a:rPr lang="en-US" sz="3000" dirty="0" err="1" smtClean="0"/>
              <a:t>thể</a:t>
            </a:r>
            <a:r>
              <a:rPr lang="en-US" sz="3000" dirty="0" smtClean="0"/>
              <a:t> </a:t>
            </a:r>
            <a:r>
              <a:rPr lang="en-US" sz="3000" dirty="0" err="1" smtClean="0"/>
              <a:t>âm</a:t>
            </a:r>
            <a:r>
              <a:rPr lang="en-US" sz="3000" dirty="0" smtClean="0"/>
              <a:t> hay </a:t>
            </a:r>
            <a:r>
              <a:rPr lang="en-US" sz="3000" dirty="0" err="1" smtClean="0"/>
              <a:t>dương</a:t>
            </a:r>
            <a:r>
              <a:rPr lang="en-US" sz="3000" dirty="0" smtClean="0"/>
              <a:t>. 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  <p:bldP spid="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80772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Hồi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quy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tuyến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đơn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trị</a:t>
            </a:r>
            <a:r>
              <a:rPr lang="en-US" b="1" dirty="0" smtClean="0">
                <a:solidFill>
                  <a:srgbClr val="376092"/>
                </a:solidFill>
              </a:rPr>
              <a:t>: </a:t>
            </a:r>
            <a:r>
              <a:rPr lang="en-US" b="1" dirty="0" err="1" smtClean="0">
                <a:solidFill>
                  <a:srgbClr val="376092"/>
                </a:solidFill>
              </a:rPr>
              <a:t>Phương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pháp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giải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524000"/>
            <a:ext cx="8763000" cy="1676400"/>
          </a:xfrm>
          <a:noFill/>
          <a:ln w="38100">
            <a:noFill/>
          </a:ln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Sử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dụng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cực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tiểu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giải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3048000"/>
            <a:ext cx="8458200" cy="2133600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lỗi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định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nghĩa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độ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biệt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giữa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thực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và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xấp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xỉ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phụ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thuộc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Y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cùng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xác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định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của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độc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lập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3492500" y="5029200"/>
          <a:ext cx="215741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3" imgW="355320" imgH="203040" progId="Equation.3">
                  <p:embed/>
                </p:oleObj>
              </mc:Choice>
              <mc:Fallback>
                <p:oleObj name="Equation" r:id="rId3" imgW="35532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029200"/>
                        <a:ext cx="2157413" cy="12287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autoUpdateAnimBg="0"/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Ví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dụ</a:t>
            </a:r>
            <a:r>
              <a:rPr lang="en-US" b="1" dirty="0" smtClean="0">
                <a:solidFill>
                  <a:srgbClr val="376092"/>
                </a:solidFill>
              </a:rPr>
              <a:t> 3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93219" name="Line 3"/>
          <p:cNvSpPr>
            <a:spLocks noChangeShapeType="1"/>
          </p:cNvSpPr>
          <p:nvPr/>
        </p:nvSpPr>
        <p:spPr bwMode="auto">
          <a:xfrm>
            <a:off x="1600200" y="2438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0" name="Line 4"/>
          <p:cNvSpPr>
            <a:spLocks noChangeShapeType="1"/>
          </p:cNvSpPr>
          <p:nvPr/>
        </p:nvSpPr>
        <p:spPr bwMode="auto">
          <a:xfrm>
            <a:off x="1600200" y="5486400"/>
            <a:ext cx="571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1" name="Text Box 5"/>
          <p:cNvSpPr txBox="1">
            <a:spLocks noChangeArrowheads="1"/>
          </p:cNvSpPr>
          <p:nvPr/>
        </p:nvSpPr>
        <p:spPr bwMode="auto">
          <a:xfrm>
            <a:off x="7315200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x</a:t>
            </a:r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143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y</a:t>
            </a:r>
          </a:p>
        </p:txBody>
      </p:sp>
      <p:sp>
        <p:nvSpPr>
          <p:cNvPr id="393223" name="Oval 7"/>
          <p:cNvSpPr>
            <a:spLocks noChangeArrowheads="1"/>
          </p:cNvSpPr>
          <p:nvPr/>
        </p:nvSpPr>
        <p:spPr bwMode="auto">
          <a:xfrm>
            <a:off x="3200400" y="4419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4" name="Oval 8"/>
          <p:cNvSpPr>
            <a:spLocks noChangeArrowheads="1"/>
          </p:cNvSpPr>
          <p:nvPr/>
        </p:nvSpPr>
        <p:spPr bwMode="auto">
          <a:xfrm>
            <a:off x="4038600" y="29718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Oval 9"/>
          <p:cNvSpPr>
            <a:spLocks noChangeArrowheads="1"/>
          </p:cNvSpPr>
          <p:nvPr/>
        </p:nvSpPr>
        <p:spPr bwMode="auto">
          <a:xfrm>
            <a:off x="3352800" y="3962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6" name="Oval 10"/>
          <p:cNvSpPr>
            <a:spLocks noChangeArrowheads="1"/>
          </p:cNvSpPr>
          <p:nvPr/>
        </p:nvSpPr>
        <p:spPr bwMode="auto">
          <a:xfrm>
            <a:off x="2286000" y="4343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7" name="Oval 11"/>
          <p:cNvSpPr>
            <a:spLocks noChangeArrowheads="1"/>
          </p:cNvSpPr>
          <p:nvPr/>
        </p:nvSpPr>
        <p:spPr bwMode="auto">
          <a:xfrm>
            <a:off x="5791200" y="3124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29" name="Oval 13"/>
          <p:cNvSpPr>
            <a:spLocks noChangeArrowheads="1"/>
          </p:cNvSpPr>
          <p:nvPr/>
        </p:nvSpPr>
        <p:spPr bwMode="auto">
          <a:xfrm>
            <a:off x="5181600" y="3124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0" name="Oval 14"/>
          <p:cNvSpPr>
            <a:spLocks noChangeArrowheads="1"/>
          </p:cNvSpPr>
          <p:nvPr/>
        </p:nvSpPr>
        <p:spPr bwMode="auto">
          <a:xfrm>
            <a:off x="5791200" y="2514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1" name="Oval 15"/>
          <p:cNvSpPr>
            <a:spLocks noChangeArrowheads="1"/>
          </p:cNvSpPr>
          <p:nvPr/>
        </p:nvSpPr>
        <p:spPr bwMode="auto">
          <a:xfrm>
            <a:off x="6477000" y="22098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2" name="Oval 16"/>
          <p:cNvSpPr>
            <a:spLocks noChangeArrowheads="1"/>
          </p:cNvSpPr>
          <p:nvPr/>
        </p:nvSpPr>
        <p:spPr bwMode="auto">
          <a:xfrm>
            <a:off x="7162800" y="2438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3" name="Line 17"/>
          <p:cNvSpPr>
            <a:spLocks noChangeShapeType="1"/>
          </p:cNvSpPr>
          <p:nvPr/>
        </p:nvSpPr>
        <p:spPr bwMode="auto">
          <a:xfrm flipV="1">
            <a:off x="1600200" y="1877292"/>
            <a:ext cx="6172200" cy="3048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6" name="Line 20"/>
          <p:cNvSpPr>
            <a:spLocks noChangeShapeType="1"/>
          </p:cNvSpPr>
          <p:nvPr/>
        </p:nvSpPr>
        <p:spPr bwMode="auto">
          <a:xfrm flipH="1">
            <a:off x="4800600" y="3352800"/>
            <a:ext cx="0" cy="21336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39" name="Line 23"/>
          <p:cNvSpPr>
            <a:spLocks noChangeShapeType="1"/>
          </p:cNvSpPr>
          <p:nvPr/>
        </p:nvSpPr>
        <p:spPr bwMode="auto">
          <a:xfrm flipH="1">
            <a:off x="1600200" y="3810000"/>
            <a:ext cx="32004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40" name="Line 24"/>
          <p:cNvSpPr>
            <a:spLocks noChangeShapeType="1"/>
          </p:cNvSpPr>
          <p:nvPr/>
        </p:nvSpPr>
        <p:spPr bwMode="auto">
          <a:xfrm flipH="1">
            <a:off x="1600200" y="3352800"/>
            <a:ext cx="32004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41" name="Text Box 25"/>
          <p:cNvSpPr txBox="1">
            <a:spLocks noChangeArrowheads="1"/>
          </p:cNvSpPr>
          <p:nvPr/>
        </p:nvSpPr>
        <p:spPr bwMode="auto">
          <a:xfrm>
            <a:off x="4572000" y="5410200"/>
            <a:ext cx="36195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Book Antiqua" pitchFamily="18" charset="0"/>
              </a:rPr>
              <a:t>4</a:t>
            </a:r>
          </a:p>
        </p:txBody>
      </p:sp>
      <p:sp>
        <p:nvSpPr>
          <p:cNvPr id="393242" name="Text Box 26"/>
          <p:cNvSpPr txBox="1">
            <a:spLocks noChangeArrowheads="1"/>
          </p:cNvSpPr>
          <p:nvPr/>
        </p:nvSpPr>
        <p:spPr bwMode="auto">
          <a:xfrm>
            <a:off x="990600" y="3733800"/>
            <a:ext cx="641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300</a:t>
            </a:r>
          </a:p>
        </p:txBody>
      </p:sp>
      <p:sp>
        <p:nvSpPr>
          <p:cNvPr id="393243" name="Text Box 27"/>
          <p:cNvSpPr txBox="1">
            <a:spLocks noChangeArrowheads="1"/>
          </p:cNvSpPr>
          <p:nvPr/>
        </p:nvSpPr>
        <p:spPr bwMode="auto">
          <a:xfrm>
            <a:off x="990600" y="4343400"/>
            <a:ext cx="641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Book Antiqua" pitchFamily="18" charset="0"/>
              </a:rPr>
              <a:t>200</a:t>
            </a:r>
          </a:p>
        </p:txBody>
      </p:sp>
      <p:sp>
        <p:nvSpPr>
          <p:cNvPr id="393244" name="Text Box 28"/>
          <p:cNvSpPr txBox="1">
            <a:spLocks noChangeArrowheads="1"/>
          </p:cNvSpPr>
          <p:nvPr/>
        </p:nvSpPr>
        <p:spPr bwMode="auto">
          <a:xfrm>
            <a:off x="990600" y="4907973"/>
            <a:ext cx="641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Book Antiqua" pitchFamily="18" charset="0"/>
              </a:rPr>
              <a:t>100</a:t>
            </a:r>
          </a:p>
        </p:txBody>
      </p:sp>
      <p:sp>
        <p:nvSpPr>
          <p:cNvPr id="393245" name="Text Box 29"/>
          <p:cNvSpPr txBox="1">
            <a:spLocks noChangeArrowheads="1"/>
          </p:cNvSpPr>
          <p:nvPr/>
        </p:nvSpPr>
        <p:spPr bwMode="auto">
          <a:xfrm>
            <a:off x="990600" y="3048000"/>
            <a:ext cx="641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400</a:t>
            </a:r>
          </a:p>
        </p:txBody>
      </p:sp>
      <p:graphicFrame>
        <p:nvGraphicFramePr>
          <p:cNvPr id="393246" name="Object 30"/>
          <p:cNvGraphicFramePr>
            <a:graphicFrameLocks noChangeAspect="1"/>
          </p:cNvGraphicFramePr>
          <p:nvPr/>
        </p:nvGraphicFramePr>
        <p:xfrm>
          <a:off x="2971800" y="2133600"/>
          <a:ext cx="2362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863280" imgH="203040" progId="Equation.3">
                  <p:embed/>
                </p:oleObj>
              </mc:Choice>
              <mc:Fallback>
                <p:oleObj name="Equation" r:id="rId3" imgW="863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23622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47" name="Text Box 31"/>
          <p:cNvSpPr txBox="1">
            <a:spLocks noChangeArrowheads="1"/>
          </p:cNvSpPr>
          <p:nvPr/>
        </p:nvSpPr>
        <p:spPr bwMode="auto">
          <a:xfrm>
            <a:off x="4267200" y="5943600"/>
            <a:ext cx="389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latin typeface="Book Antiqua" pitchFamily="18" charset="0"/>
              </a:rPr>
              <a:t>X</a:t>
            </a:r>
            <a:endParaRPr lang="en-US" sz="2400" b="1">
              <a:latin typeface="Book Antiqua" pitchFamily="18" charset="0"/>
            </a:endParaRPr>
          </a:p>
        </p:txBody>
      </p:sp>
      <p:sp>
        <p:nvSpPr>
          <p:cNvPr id="393248" name="Text Box 32"/>
          <p:cNvSpPr txBox="1">
            <a:spLocks noChangeArrowheads="1"/>
          </p:cNvSpPr>
          <p:nvPr/>
        </p:nvSpPr>
        <p:spPr bwMode="auto">
          <a:xfrm rot="-5400000">
            <a:off x="414675" y="3422006"/>
            <a:ext cx="3898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latin typeface="Book Antiqua" pitchFamily="18" charset="0"/>
              </a:rPr>
              <a:t>Y</a:t>
            </a:r>
            <a:endParaRPr lang="en-US" sz="2400" b="1">
              <a:latin typeface="Book Antiqua" pitchFamily="18" charset="0"/>
            </a:endParaRPr>
          </a:p>
        </p:txBody>
      </p:sp>
      <p:sp>
        <p:nvSpPr>
          <p:cNvPr id="393249" name="Line 33"/>
          <p:cNvSpPr>
            <a:spLocks noChangeShapeType="1"/>
          </p:cNvSpPr>
          <p:nvPr/>
        </p:nvSpPr>
        <p:spPr bwMode="auto">
          <a:xfrm>
            <a:off x="4114800" y="2590800"/>
            <a:ext cx="12954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50" name="Text Box 34"/>
          <p:cNvSpPr txBox="1">
            <a:spLocks noChangeArrowheads="1"/>
          </p:cNvSpPr>
          <p:nvPr/>
        </p:nvSpPr>
        <p:spPr bwMode="auto">
          <a:xfrm>
            <a:off x="1752600" y="2664768"/>
            <a:ext cx="1905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rgbClr val="990000"/>
                </a:solidFill>
                <a:latin typeface="Book Antiqua" pitchFamily="18" charset="0"/>
              </a:rPr>
              <a:t>390 (xấp xỉ)</a:t>
            </a:r>
            <a:endParaRPr lang="en-US" sz="2400" b="1" dirty="0">
              <a:solidFill>
                <a:srgbClr val="990000"/>
              </a:solidFill>
              <a:latin typeface="Book Antiqua" pitchFamily="18" charset="0"/>
            </a:endParaRPr>
          </a:p>
        </p:txBody>
      </p:sp>
      <p:sp>
        <p:nvSpPr>
          <p:cNvPr id="393251" name="Text Box 35"/>
          <p:cNvSpPr txBox="1">
            <a:spLocks noChangeArrowheads="1"/>
          </p:cNvSpPr>
          <p:nvPr/>
        </p:nvSpPr>
        <p:spPr bwMode="auto">
          <a:xfrm>
            <a:off x="1752599" y="3883968"/>
            <a:ext cx="1593273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smtClean="0">
                <a:solidFill>
                  <a:srgbClr val="990000"/>
                </a:solidFill>
                <a:latin typeface="Book Antiqua" pitchFamily="18" charset="0"/>
              </a:rPr>
              <a:t>312 (thực)</a:t>
            </a:r>
            <a:endParaRPr lang="en-US" sz="2400" b="1" dirty="0">
              <a:solidFill>
                <a:srgbClr val="990000"/>
              </a:solidFill>
              <a:latin typeface="Book Antiqua" pitchFamily="18" charset="0"/>
            </a:endParaRPr>
          </a:p>
        </p:txBody>
      </p:sp>
      <p:sp>
        <p:nvSpPr>
          <p:cNvPr id="393252" name="Line 36"/>
          <p:cNvSpPr>
            <a:spLocks noChangeShapeType="1"/>
          </p:cNvSpPr>
          <p:nvPr/>
        </p:nvSpPr>
        <p:spPr bwMode="auto">
          <a:xfrm flipH="1" flipV="1">
            <a:off x="1600200" y="3810000"/>
            <a:ext cx="228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53" name="Line 37"/>
          <p:cNvSpPr>
            <a:spLocks noChangeShapeType="1"/>
          </p:cNvSpPr>
          <p:nvPr/>
        </p:nvSpPr>
        <p:spPr bwMode="auto">
          <a:xfrm flipH="1">
            <a:off x="1600200" y="2971800"/>
            <a:ext cx="304800" cy="381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254" name="Text Box 38"/>
          <p:cNvSpPr txBox="1">
            <a:spLocks noChangeArrowheads="1"/>
          </p:cNvSpPr>
          <p:nvPr/>
        </p:nvSpPr>
        <p:spPr bwMode="auto">
          <a:xfrm>
            <a:off x="4038600" y="4495800"/>
            <a:ext cx="4621778" cy="49244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 smtClean="0">
                <a:latin typeface="Book Antiqua" pitchFamily="18" charset="0"/>
              </a:rPr>
              <a:t>Lỗi (khi X=4) </a:t>
            </a:r>
            <a:r>
              <a:rPr lang="en-US" sz="2600" b="1">
                <a:latin typeface="Book Antiqua" pitchFamily="18" charset="0"/>
              </a:rPr>
              <a:t>= 312 - 390 = -78</a:t>
            </a:r>
          </a:p>
        </p:txBody>
      </p:sp>
      <p:sp>
        <p:nvSpPr>
          <p:cNvPr id="35" name="Oval 21"/>
          <p:cNvSpPr>
            <a:spLocks noChangeArrowheads="1"/>
          </p:cNvSpPr>
          <p:nvPr/>
        </p:nvSpPr>
        <p:spPr bwMode="auto">
          <a:xfrm>
            <a:off x="4755573" y="3768436"/>
            <a:ext cx="76200" cy="762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49" grpId="0" animBg="1"/>
      <p:bldP spid="393250" grpId="0" autoUpdateAnimBg="0"/>
      <p:bldP spid="393251" grpId="0" autoUpdateAnimBg="0"/>
      <p:bldP spid="393252" grpId="0" animBg="1"/>
      <p:bldP spid="393253" grpId="0" animBg="1"/>
      <p:bldP spid="39325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81000"/>
            <a:ext cx="7721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Hồi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quy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tuyến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đơn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trị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" y="1524000"/>
            <a:ext cx="8305800" cy="5181600"/>
          </a:xfrm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Mô</a:t>
            </a:r>
            <a:r>
              <a:rPr lang="en-US" sz="28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hình</a:t>
            </a:r>
            <a:r>
              <a:rPr lang="en-US" sz="28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xấp</a:t>
            </a:r>
            <a:r>
              <a:rPr lang="en-US" sz="28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800" dirty="0" err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xỉ</a:t>
            </a:r>
            <a:endParaRPr lang="en-US" sz="2800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sz="28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dirty="0"/>
              <a:t>	</a:t>
            </a:r>
          </a:p>
          <a:p>
            <a:endParaRPr lang="en-US" dirty="0" smtClean="0"/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trong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đó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   = </a:t>
            </a:r>
            <a:r>
              <a:rPr lang="en-US" sz="2400" dirty="0" err="1" smtClean="0">
                <a:solidFill>
                  <a:schemeClr val="tx1"/>
                </a:solidFill>
              </a:rPr>
              <a:t>giá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xấp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xỉ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phụ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thuộc</a:t>
            </a:r>
            <a:r>
              <a:rPr lang="en-US" sz="2400" dirty="0" smtClean="0">
                <a:solidFill>
                  <a:schemeClr val="tx1"/>
                </a:solidFill>
              </a:rPr>
              <a:t> y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b</a:t>
            </a:r>
            <a:r>
              <a:rPr lang="en-US" sz="2400" baseline="-25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giá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xấp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xỉ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giao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điểm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thẳng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hồi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	        </a:t>
            </a:r>
            <a:r>
              <a:rPr lang="en-US" sz="2400" dirty="0" err="1" smtClean="0">
                <a:solidFill>
                  <a:schemeClr val="tx1"/>
                </a:solidFill>
              </a:rPr>
              <a:t>trục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tung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b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= </a:t>
            </a:r>
            <a:r>
              <a:rPr lang="en-US" sz="2400" dirty="0" err="1" smtClean="0">
                <a:solidFill>
                  <a:schemeClr val="tx1"/>
                </a:solidFill>
              </a:rPr>
              <a:t>giá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trị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xấp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xỉ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độ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dốc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thẳng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hồi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quy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</a:t>
            </a:r>
            <a:r>
              <a:rPr lang="en-US" sz="2400" i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</a:rPr>
              <a:t>giá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trị</a:t>
            </a:r>
            <a:r>
              <a:rPr lang="en-US" sz="2400" dirty="0" smtClean="0">
                <a:solidFill>
                  <a:schemeClr val="tx1"/>
                </a:solidFill>
              </a:rPr>
              <a:t> input </a:t>
            </a:r>
            <a:r>
              <a:rPr lang="en-US" sz="2400" dirty="0" err="1" smtClean="0">
                <a:solidFill>
                  <a:schemeClr val="tx1"/>
                </a:solidFill>
              </a:rPr>
              <a:t>của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biến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độc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lập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với</a:t>
            </a:r>
            <a:r>
              <a:rPr lang="en-US" sz="2400" dirty="0" smtClean="0">
                <a:solidFill>
                  <a:schemeClr val="tx1"/>
                </a:solidFill>
              </a:rPr>
              <a:t> b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và</a:t>
            </a:r>
            <a:r>
              <a:rPr lang="en-US" sz="2400" dirty="0" smtClean="0">
                <a:solidFill>
                  <a:schemeClr val="tx1"/>
                </a:solidFill>
              </a:rPr>
              <a:t> b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xấp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xỉ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từ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bình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phương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cực</a:t>
            </a:r>
            <a:r>
              <a:rPr lang="en-US" sz="2400" dirty="0" smtClean="0">
                <a:solidFill>
                  <a:schemeClr val="tx1"/>
                </a:solidFill>
              </a:rPr>
              <a:t>  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dirty="0" err="1" smtClean="0">
                <a:solidFill>
                  <a:schemeClr val="tx1"/>
                </a:solidFill>
              </a:rPr>
              <a:t>tiểu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hàm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lỗi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23936" name="Object 0"/>
          <p:cNvGraphicFramePr>
            <a:graphicFrameLocks noChangeAspect="1"/>
          </p:cNvGraphicFramePr>
          <p:nvPr/>
        </p:nvGraphicFramePr>
        <p:xfrm>
          <a:off x="2743200" y="2209800"/>
          <a:ext cx="33528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774360" imgH="228600" progId="Equation.3">
                  <p:embed/>
                </p:oleObj>
              </mc:Choice>
              <mc:Fallback>
                <p:oleObj name="Equation" r:id="rId3" imgW="774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352800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37" name="Object 1"/>
          <p:cNvGraphicFramePr>
            <a:graphicFrameLocks noChangeAspect="1"/>
          </p:cNvGraphicFramePr>
          <p:nvPr/>
        </p:nvGraphicFramePr>
        <p:xfrm>
          <a:off x="1336964" y="3652837"/>
          <a:ext cx="457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5" imgW="139680" imgH="203040" progId="Equation.3">
                  <p:embed/>
                </p:oleObj>
              </mc:Choice>
              <mc:Fallback>
                <p:oleObj name="Equation" r:id="rId5" imgW="1396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964" y="3652837"/>
                        <a:ext cx="4572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Bình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phương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cực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tiểu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hàm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lỗi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i="1" dirty="0" smtClean="0">
                <a:solidFill>
                  <a:srgbClr val="376092"/>
                </a:solidFill>
              </a:rPr>
              <a:t>L</a:t>
            </a:r>
            <a:endParaRPr lang="en-US" b="1" i="1" dirty="0">
              <a:solidFill>
                <a:srgbClr val="376092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524000" y="1295400"/>
          <a:ext cx="6172200" cy="498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3" imgW="1930320" imgH="1777680" progId="Equation.DSMT4">
                  <p:embed/>
                </p:oleObj>
              </mc:Choice>
              <mc:Fallback>
                <p:oleObj name="Equation" r:id="rId3" imgW="1930320" imgH="1777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95400"/>
                        <a:ext cx="6172200" cy="498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721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Bình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phương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cực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tiểu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hàm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lỗi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066800"/>
            <a:ext cx="7848600" cy="5486400"/>
          </a:xfrm>
          <a:noFill/>
          <a:ln w="38100">
            <a:noFill/>
          </a:ln>
        </p:spPr>
        <p:txBody>
          <a:bodyPr/>
          <a:lstStyle/>
          <a:p>
            <a:pPr algn="ctr"/>
            <a:r>
              <a:rPr lang="en-US" sz="28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Lời giải của hệ phương trình thiết lập từ bình phương cực tiểu hàm lỗi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smtClean="0">
              <a:solidFill>
                <a:schemeClr val="tx1"/>
              </a:solidFill>
            </a:endParaRPr>
          </a:p>
          <a:p>
            <a:r>
              <a:rPr lang="en-US" sz="2800" smtClean="0">
                <a:solidFill>
                  <a:schemeClr val="tx1"/>
                </a:solidFill>
              </a:rPr>
              <a:t>hay ở dạng khai triển như sau: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/>
        </p:nvGraphicFramePr>
        <p:xfrm>
          <a:off x="3505200" y="4191000"/>
          <a:ext cx="2662238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" imgW="1358640" imgH="838080" progId="Equation.3">
                  <p:embed/>
                </p:oleObj>
              </mc:Choice>
              <mc:Fallback>
                <p:oleObj name="Equation" r:id="rId3" imgW="135864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662238" cy="164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9" name="Object 5"/>
          <p:cNvGraphicFramePr>
            <a:graphicFrameLocks noChangeAspect="1"/>
          </p:cNvGraphicFramePr>
          <p:nvPr/>
        </p:nvGraphicFramePr>
        <p:xfrm>
          <a:off x="3200400" y="2362200"/>
          <a:ext cx="3200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5" imgW="1333440" imgH="482400" progId="Equation.3">
                  <p:embed/>
                </p:oleObj>
              </mc:Choice>
              <mc:Fallback>
                <p:oleObj name="Equation" r:id="rId5" imgW="133344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3200400" cy="1154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70" name="Object 6"/>
          <p:cNvGraphicFramePr>
            <a:graphicFrameLocks noChangeAspect="1"/>
          </p:cNvGraphicFramePr>
          <p:nvPr/>
        </p:nvGraphicFramePr>
        <p:xfrm>
          <a:off x="3505200" y="6019800"/>
          <a:ext cx="1752600" cy="543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7" imgW="736560" imgH="228600" progId="Equation.3">
                  <p:embed/>
                </p:oleObj>
              </mc:Choice>
              <mc:Fallback>
                <p:oleObj name="Equation" r:id="rId7" imgW="73656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19800"/>
                        <a:ext cx="1752600" cy="5434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990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Ví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dụ</a:t>
            </a:r>
            <a:r>
              <a:rPr lang="en-US" b="1" dirty="0" smtClean="0">
                <a:solidFill>
                  <a:srgbClr val="376092"/>
                </a:solidFill>
              </a:rPr>
              <a:t> 4</a:t>
            </a:r>
            <a:r>
              <a:rPr lang="en-US" b="1" dirty="0">
                <a:solidFill>
                  <a:srgbClr val="376092"/>
                </a:solidFill>
              </a:rPr>
              <a:t/>
            </a:r>
            <a:br>
              <a:rPr lang="en-US" b="1" dirty="0">
                <a:solidFill>
                  <a:srgbClr val="376092"/>
                </a:solidFill>
              </a:rPr>
            </a:br>
            <a:endParaRPr lang="en-US" sz="2400" b="1" dirty="0">
              <a:solidFill>
                <a:srgbClr val="376092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aphicFrame>
        <p:nvGraphicFramePr>
          <p:cNvPr id="397315" name="Object 3"/>
          <p:cNvGraphicFramePr>
            <a:graphicFrameLocks noChangeAspect="1"/>
          </p:cNvGraphicFramePr>
          <p:nvPr/>
        </p:nvGraphicFramePr>
        <p:xfrm>
          <a:off x="1028700" y="1295400"/>
          <a:ext cx="7086600" cy="457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Worksheet" r:id="rId4" imgW="3209400" imgH="2284560" progId="Excel.Sheet.8">
                  <p:embed/>
                </p:oleObj>
              </mc:Choice>
              <mc:Fallback>
                <p:oleObj name="Worksheet" r:id="rId4" imgW="3209400" imgH="228456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295400"/>
                        <a:ext cx="7086600" cy="45735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3525838" y="838200"/>
            <a:ext cx="2092325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Book Antiqua" pitchFamily="18" charset="0"/>
              </a:rPr>
              <a:t>(Table 11-3)</a:t>
            </a:r>
          </a:p>
        </p:txBody>
      </p:sp>
      <p:graphicFrame>
        <p:nvGraphicFramePr>
          <p:cNvPr id="397317" name="Object 5"/>
          <p:cNvGraphicFramePr>
            <a:graphicFrameLocks noChangeAspect="1"/>
          </p:cNvGraphicFramePr>
          <p:nvPr/>
        </p:nvGraphicFramePr>
        <p:xfrm>
          <a:off x="1143000" y="6013450"/>
          <a:ext cx="1257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6" imgW="685800" imgH="253800" progId="Equation.3">
                  <p:embed/>
                </p:oleObj>
              </mc:Choice>
              <mc:Fallback>
                <p:oleObj name="Equation" r:id="rId6" imgW="68580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6013450"/>
                        <a:ext cx="12573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Object 6"/>
          <p:cNvGraphicFramePr>
            <a:graphicFrameLocks noChangeAspect="1"/>
          </p:cNvGraphicFramePr>
          <p:nvPr/>
        </p:nvGraphicFramePr>
        <p:xfrm>
          <a:off x="4514850" y="2940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9400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Object 7"/>
          <p:cNvGraphicFramePr>
            <a:graphicFrameLocks noChangeAspect="1"/>
          </p:cNvGraphicFramePr>
          <p:nvPr/>
        </p:nvGraphicFramePr>
        <p:xfrm>
          <a:off x="2767013" y="6013450"/>
          <a:ext cx="9048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10" imgW="495000" imgH="253800" progId="Equation.3">
                  <p:embed/>
                </p:oleObj>
              </mc:Choice>
              <mc:Fallback>
                <p:oleObj name="Equation" r:id="rId10" imgW="49500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6013450"/>
                        <a:ext cx="9048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Object 8"/>
          <p:cNvGraphicFramePr>
            <a:graphicFrameLocks noChangeAspect="1"/>
          </p:cNvGraphicFramePr>
          <p:nvPr/>
        </p:nvGraphicFramePr>
        <p:xfrm>
          <a:off x="5105400" y="6013450"/>
          <a:ext cx="1746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12" imgW="952200" imgH="253800" progId="Equation.3">
                  <p:embed/>
                </p:oleObj>
              </mc:Choice>
              <mc:Fallback>
                <p:oleObj name="Equation" r:id="rId12" imgW="9522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13450"/>
                        <a:ext cx="17462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Object 9"/>
          <p:cNvGraphicFramePr>
            <a:graphicFrameLocks noChangeAspect="1"/>
          </p:cNvGraphicFramePr>
          <p:nvPr/>
        </p:nvGraphicFramePr>
        <p:xfrm>
          <a:off x="3676650" y="6013450"/>
          <a:ext cx="13731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14" imgW="749160" imgH="253800" progId="Equation.3">
                  <p:embed/>
                </p:oleObj>
              </mc:Choice>
              <mc:Fallback>
                <p:oleObj name="Equation" r:id="rId14" imgW="749160" imgH="253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6013450"/>
                        <a:ext cx="13731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2" name="Object 10"/>
          <p:cNvGraphicFramePr>
            <a:graphicFrameLocks noChangeAspect="1"/>
          </p:cNvGraphicFramePr>
          <p:nvPr/>
        </p:nvGraphicFramePr>
        <p:xfrm>
          <a:off x="7115175" y="6013450"/>
          <a:ext cx="1047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16" imgW="571320" imgH="253800" progId="Equation.3">
                  <p:embed/>
                </p:oleObj>
              </mc:Choice>
              <mc:Fallback>
                <p:oleObj name="Equation" r:id="rId16" imgW="571320" imgH="253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6013450"/>
                        <a:ext cx="10477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9144000" cy="758825"/>
          </a:xfrm>
        </p:spPr>
        <p:txBody>
          <a:bodyPr/>
          <a:lstStyle/>
          <a:p>
            <a:pPr eaLnBrk="1" hangingPunct="1"/>
            <a:r>
              <a:rPr lang="en-US" sz="2900" b="1" dirty="0">
                <a:solidFill>
                  <a:srgbClr val="376092"/>
                </a:solidFill>
                <a:latin typeface="Times New Roman" charset="0"/>
              </a:rPr>
              <a:t>HỒI TUYẾN TÍNH 2 BIẾN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915400" cy="530225"/>
          </a:xfrm>
        </p:spPr>
        <p:txBody>
          <a:bodyPr>
            <a:normAutofit fontScale="92500" lnSpcReduction="20000"/>
          </a:bodyPr>
          <a:lstStyle/>
          <a:p>
            <a:pPr marL="0" indent="0" algn="ctr" eaLnBrk="1" hangingPunct="1">
              <a:buNone/>
            </a:pPr>
            <a:r>
              <a:rPr lang="en-US" sz="3600" u="sng" dirty="0" err="1">
                <a:latin typeface="Times New Roman" charset="0"/>
              </a:rPr>
              <a:t>Hàm</a:t>
            </a:r>
            <a:r>
              <a:rPr lang="en-US" sz="3600" u="sng" dirty="0">
                <a:latin typeface="Times New Roman" charset="0"/>
              </a:rPr>
              <a:t> </a:t>
            </a:r>
            <a:r>
              <a:rPr lang="en-US" sz="3600" u="sng" dirty="0" err="1">
                <a:latin typeface="Times New Roman" charset="0"/>
              </a:rPr>
              <a:t>hồi</a:t>
            </a:r>
            <a:r>
              <a:rPr lang="en-US" sz="3600" u="sng" dirty="0">
                <a:latin typeface="Times New Roman" charset="0"/>
              </a:rPr>
              <a:t> </a:t>
            </a:r>
            <a:r>
              <a:rPr lang="en-US" sz="3600" u="sng" dirty="0" err="1">
                <a:latin typeface="Times New Roman" charset="0"/>
              </a:rPr>
              <a:t>quy</a:t>
            </a:r>
            <a:r>
              <a:rPr lang="en-US" sz="3600" u="sng" dirty="0">
                <a:latin typeface="Times New Roman" charset="0"/>
              </a:rPr>
              <a:t> </a:t>
            </a:r>
            <a:r>
              <a:rPr lang="en-US" sz="3600" u="sng" dirty="0" err="1">
                <a:latin typeface="Times New Roman" charset="0"/>
              </a:rPr>
              <a:t>tuyến</a:t>
            </a:r>
            <a:r>
              <a:rPr lang="en-US" sz="3600" u="sng" dirty="0">
                <a:latin typeface="Times New Roman" charset="0"/>
              </a:rPr>
              <a:t> </a:t>
            </a:r>
            <a:r>
              <a:rPr lang="en-US" sz="3600" u="sng" dirty="0" err="1">
                <a:latin typeface="Times New Roman" charset="0"/>
              </a:rPr>
              <a:t>tính</a:t>
            </a:r>
            <a:r>
              <a:rPr lang="en-US" sz="3600" u="sng" dirty="0">
                <a:latin typeface="Times New Roman" charset="0"/>
              </a:rPr>
              <a:t> 2 </a:t>
            </a:r>
            <a:r>
              <a:rPr lang="en-US" sz="3600" u="sng" dirty="0" err="1">
                <a:latin typeface="Times New Roman" charset="0"/>
              </a:rPr>
              <a:t>biến</a:t>
            </a:r>
            <a:r>
              <a:rPr lang="en-US" sz="3600" u="sng" dirty="0">
                <a:latin typeface="Times New Roman" charset="0"/>
              </a:rPr>
              <a:t> </a:t>
            </a:r>
            <a:r>
              <a:rPr lang="en-US" sz="3600" u="sng" dirty="0" err="1">
                <a:latin typeface="Times New Roman" charset="0"/>
              </a:rPr>
              <a:t>của</a:t>
            </a:r>
            <a:r>
              <a:rPr lang="en-US" sz="3600" u="sng" dirty="0">
                <a:latin typeface="Times New Roman" charset="0"/>
              </a:rPr>
              <a:t> </a:t>
            </a:r>
            <a:r>
              <a:rPr lang="en-US" sz="3600" u="sng" dirty="0" err="1">
                <a:latin typeface="Times New Roman" charset="0"/>
              </a:rPr>
              <a:t>tổng</a:t>
            </a:r>
            <a:r>
              <a:rPr lang="en-US" sz="3600" u="sng" dirty="0">
                <a:latin typeface="Times New Roman" charset="0"/>
              </a:rPr>
              <a:t> </a:t>
            </a:r>
            <a:r>
              <a:rPr lang="en-US" sz="3600" u="sng" dirty="0" err="1">
                <a:latin typeface="Times New Roman" charset="0"/>
              </a:rPr>
              <a:t>thể</a:t>
            </a:r>
            <a:endParaRPr lang="en-US" sz="3600" u="sng" dirty="0">
              <a:latin typeface="Times New Roman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000" y="3657600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b="0"/>
              <a:t>Nếu chỉ nghiên cứu </a:t>
            </a:r>
            <a:r>
              <a:rPr lang="en-US" sz="2800" i="1"/>
              <a:t>một</a:t>
            </a:r>
            <a:r>
              <a:rPr lang="en-US" sz="2800" b="0"/>
              <a:t> biến phụ thuộc bị ảnh hưởng bởi </a:t>
            </a:r>
            <a:r>
              <a:rPr lang="en-US" sz="2800" i="1"/>
              <a:t>một</a:t>
            </a:r>
            <a:r>
              <a:rPr lang="en-US" sz="2800" b="0"/>
              <a:t> biến độc lập =&gt; </a:t>
            </a:r>
            <a:r>
              <a:rPr lang="en-US" sz="2800" i="1"/>
              <a:t>Mô hình hồi quy hai biến</a:t>
            </a:r>
            <a:r>
              <a:rPr lang="en-US" sz="2800" b="0"/>
              <a:t> 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762000" y="21336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b="0"/>
              <a:t>Trong quan hệ hồi quy , </a:t>
            </a:r>
            <a:r>
              <a:rPr lang="en-US" sz="2800" b="0" i="1" u="sng"/>
              <a:t>một</a:t>
            </a:r>
            <a:r>
              <a:rPr lang="en-US" sz="2800" b="0"/>
              <a:t> biến phụ thuộc có thể được giải thích bởi </a:t>
            </a:r>
            <a:r>
              <a:rPr lang="en-US" sz="2800" b="0" i="1" u="sng"/>
              <a:t>nhiều</a:t>
            </a:r>
            <a:r>
              <a:rPr lang="en-US" sz="2800" b="0"/>
              <a:t> biến độc lập 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62000" y="48768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800" b="0"/>
              <a:t>Nếu mối quan hệ giữa hai biến này là tuyến tính =&gt; </a:t>
            </a:r>
            <a:r>
              <a:rPr lang="en-US" sz="2800" i="1"/>
              <a:t>Mô hình hồi quy tuyến tính hai biến</a:t>
            </a:r>
            <a:r>
              <a:rPr lang="en-US" sz="2800" b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8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Ví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dụ</a:t>
            </a:r>
            <a:r>
              <a:rPr lang="en-US" b="1" dirty="0" smtClean="0">
                <a:solidFill>
                  <a:srgbClr val="376092"/>
                </a:solidFill>
              </a:rPr>
              <a:t> 4 (</a:t>
            </a:r>
            <a:r>
              <a:rPr lang="en-US" b="1" dirty="0" err="1" smtClean="0">
                <a:solidFill>
                  <a:srgbClr val="376092"/>
                </a:solidFill>
              </a:rPr>
              <a:t>tt</a:t>
            </a:r>
            <a:r>
              <a:rPr lang="en-US" b="1" dirty="0" smtClean="0">
                <a:solidFill>
                  <a:srgbClr val="376092"/>
                </a:solidFill>
              </a:rPr>
              <a:t>)</a:t>
            </a:r>
            <a:r>
              <a:rPr lang="en-US" b="1" dirty="0">
                <a:solidFill>
                  <a:srgbClr val="376092"/>
                </a:solidFill>
              </a:rPr>
              <a:t/>
            </a:r>
            <a:br>
              <a:rPr lang="en-US" b="1" dirty="0">
                <a:solidFill>
                  <a:srgbClr val="376092"/>
                </a:solidFill>
              </a:rPr>
            </a:br>
            <a:r>
              <a:rPr lang="en-US" dirty="0"/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(Table 11-3)</a:t>
            </a:r>
            <a:endParaRPr lang="en-US" sz="4400" b="0" dirty="0">
              <a:latin typeface="Book Antiqua" pitchFamily="18" charset="0"/>
            </a:endParaRPr>
          </a:p>
        </p:txBody>
      </p:sp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762000" y="1447800"/>
          <a:ext cx="754380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3" imgW="3327120" imgH="838080" progId="Equation.3">
                  <p:embed/>
                </p:oleObj>
              </mc:Choice>
              <mc:Fallback>
                <p:oleObj name="Equation" r:id="rId3" imgW="3327120" imgH="838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543800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130175" y="3581400"/>
          <a:ext cx="88820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5" imgW="3301920" imgH="228600" progId="Equation.3">
                  <p:embed/>
                </p:oleObj>
              </mc:Choice>
              <mc:Fallback>
                <p:oleObj name="Equation" r:id="rId5" imgW="330192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3581400"/>
                        <a:ext cx="8882063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1127125" y="4524653"/>
            <a:ext cx="44133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smtClean="0">
                <a:latin typeface="Book Antiqua" pitchFamily="18" charset="0"/>
              </a:rPr>
              <a:t>Phương trình hồi quy tuyến tính đơn trị:</a:t>
            </a:r>
            <a:endParaRPr lang="en-US" b="1">
              <a:latin typeface="Book Antiqua" pitchFamily="18" charset="0"/>
            </a:endParaRPr>
          </a:p>
        </p:txBody>
      </p:sp>
      <p:graphicFrame>
        <p:nvGraphicFramePr>
          <p:cNvPr id="398343" name="Object 7"/>
          <p:cNvGraphicFramePr>
            <a:graphicFrameLocks noChangeAspect="1"/>
          </p:cNvGraphicFramePr>
          <p:nvPr/>
        </p:nvGraphicFramePr>
        <p:xfrm>
          <a:off x="1905000" y="5029200"/>
          <a:ext cx="54864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7" imgW="1650960" imgH="203040" progId="Equation.3">
                  <p:embed/>
                </p:oleObj>
              </mc:Choice>
              <mc:Fallback>
                <p:oleObj name="Equation" r:id="rId7" imgW="16509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29200"/>
                        <a:ext cx="5486400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chất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của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hồi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quy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tuyến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600200"/>
            <a:ext cx="8178800" cy="4743450"/>
          </a:xfrm>
          <a:noFill/>
          <a:ln w="38100">
            <a:noFill/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xấp</a:t>
            </a:r>
            <a:r>
              <a:rPr lang="en-US" dirty="0" smtClean="0"/>
              <a:t> </a:t>
            </a:r>
            <a:r>
              <a:rPr lang="en-US" dirty="0" err="1" smtClean="0"/>
              <a:t>xỉ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thẳng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qua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(</a:t>
            </a:r>
            <a:r>
              <a:rPr lang="en-US" dirty="0" err="1" smtClean="0"/>
              <a:t>mean_x</a:t>
            </a:r>
            <a:r>
              <a:rPr lang="en-US" dirty="0" smtClean="0"/>
              <a:t>, </a:t>
            </a:r>
            <a:r>
              <a:rPr lang="en-US" dirty="0" err="1" smtClean="0"/>
              <a:t>mean_y</a:t>
            </a:r>
            <a:r>
              <a:rPr lang="en-US" dirty="0" smtClean="0"/>
              <a:t>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X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Y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en-US" dirty="0" err="1" smtClean="0">
                <a:sym typeface="Symbol" pitchFamily="18" charset="2"/>
              </a:rPr>
              <a:t>Hai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giá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trị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tham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số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của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mô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hình</a:t>
            </a:r>
            <a:r>
              <a:rPr lang="en-US" dirty="0" smtClean="0">
                <a:sym typeface="Symbol" pitchFamily="18" charset="2"/>
              </a:rPr>
              <a:t> b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và</a:t>
            </a:r>
            <a:r>
              <a:rPr lang="en-US" dirty="0" smtClean="0">
                <a:sym typeface="Symbol" pitchFamily="18" charset="2"/>
              </a:rPr>
              <a:t> b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được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xem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có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tầm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quan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trọng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ngang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nhau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trong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mô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hình</a:t>
            </a:r>
            <a:r>
              <a:rPr lang="en-US" dirty="0" smtClean="0">
                <a:sym typeface="Symbol" pitchFamily="18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7848600" cy="4114800"/>
          </a:xfrm>
          <a:noFill/>
          <a:ln w="38100">
            <a:noFill/>
          </a:ln>
        </p:spPr>
        <p:txBody>
          <a:bodyPr/>
          <a:lstStyle/>
          <a:p>
            <a:pPr algn="ctr"/>
            <a:r>
              <a:rPr lang="en-US" sz="28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Tổng toàn bình phương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2400" smtClean="0">
                <a:solidFill>
                  <a:schemeClr val="tx1"/>
                </a:solidFill>
              </a:rPr>
              <a:t>trong đó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</a:rPr>
              <a:t>   TSS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Tổng toàn bình phương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số lượng mẫu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giá trị thực của biến phụ thuộc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 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giá trị trung bình của y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27008" name="Object 0"/>
          <p:cNvGraphicFramePr>
            <a:graphicFrameLocks noChangeAspect="1"/>
          </p:cNvGraphicFramePr>
          <p:nvPr/>
        </p:nvGraphicFramePr>
        <p:xfrm>
          <a:off x="2676525" y="2349500"/>
          <a:ext cx="40989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3" imgW="1143000" imgH="431640" progId="Equation.DSMT4">
                  <p:embed/>
                </p:oleObj>
              </mc:Choice>
              <mc:Fallback>
                <p:oleObj name="Equation" r:id="rId3" imgW="11430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2349500"/>
                        <a:ext cx="4098925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09" name="Object 1"/>
          <p:cNvGraphicFramePr>
            <a:graphicFrameLocks noChangeAspect="1"/>
          </p:cNvGraphicFramePr>
          <p:nvPr/>
        </p:nvGraphicFramePr>
        <p:xfrm>
          <a:off x="1600200" y="5257800"/>
          <a:ext cx="349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5" imgW="139680" imgH="190440" progId="Equation.3">
                  <p:embed/>
                </p:oleObj>
              </mc:Choice>
              <mc:Fallback>
                <p:oleObj name="Equation" r:id="rId5" imgW="139680" imgH="190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3492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Đánh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giá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hình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676400"/>
            <a:ext cx="8305800" cy="4648200"/>
          </a:xfrm>
          <a:noFill/>
          <a:ln w="38100"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8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Tổng bình phương lỗi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2400" smtClean="0">
                <a:solidFill>
                  <a:schemeClr val="tx1"/>
                </a:solidFill>
              </a:rPr>
              <a:t>trong đó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</a:rPr>
              <a:t>  SSE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tổng bình phương lỗi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số lượng mẫu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giá trị biến phụ thuộc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  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giá trị xấp xỉ của biến phụ thuộc tại vị trí </a:t>
            </a:r>
            <a:r>
              <a:rPr lang="en-US" sz="2400" i="1" smtClean="0">
                <a:solidFill>
                  <a:schemeClr val="tx1"/>
                </a:solidFill>
              </a:rPr>
              <a:t>x</a:t>
            </a:r>
            <a:r>
              <a:rPr lang="en-US" sz="2400" smtClean="0">
                <a:solidFill>
                  <a:schemeClr val="tx1"/>
                </a:solidFill>
              </a:rPr>
              <a:t> tương ứng   </a:t>
            </a:r>
          </a:p>
          <a:p>
            <a:pPr algn="l"/>
            <a:r>
              <a:rPr lang="en-US" sz="2400" smtClean="0">
                <a:solidFill>
                  <a:schemeClr val="tx1"/>
                </a:solidFill>
              </a:rPr>
              <a:t>                    với </a:t>
            </a:r>
            <a:r>
              <a:rPr lang="en-US" sz="2400" i="1" smtClean="0">
                <a:solidFill>
                  <a:schemeClr val="tx1"/>
                </a:solidFill>
              </a:rPr>
              <a:t>y</a:t>
            </a:r>
            <a:endParaRPr lang="en-US" i="1" dirty="0">
              <a:solidFill>
                <a:schemeClr val="tx1"/>
              </a:solidFill>
            </a:endParaRPr>
          </a:p>
        </p:txBody>
      </p:sp>
      <p:graphicFrame>
        <p:nvGraphicFramePr>
          <p:cNvPr id="428032" name="Object 0"/>
          <p:cNvGraphicFramePr>
            <a:graphicFrameLocks noChangeAspect="1"/>
          </p:cNvGraphicFramePr>
          <p:nvPr/>
        </p:nvGraphicFramePr>
        <p:xfrm>
          <a:off x="2644775" y="2514600"/>
          <a:ext cx="40084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3" imgW="1117440" imgH="253800" progId="Equation.3">
                  <p:embed/>
                </p:oleObj>
              </mc:Choice>
              <mc:Fallback>
                <p:oleObj name="Equation" r:id="rId3" imgW="11174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2514600"/>
                        <a:ext cx="4008438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3" name="Object 1"/>
          <p:cNvGraphicFramePr>
            <a:graphicFrameLocks noChangeAspect="1"/>
          </p:cNvGraphicFramePr>
          <p:nvPr/>
        </p:nvGraphicFramePr>
        <p:xfrm>
          <a:off x="1479550" y="5092700"/>
          <a:ext cx="349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5" imgW="139680" imgH="203040" progId="Equation.3">
                  <p:embed/>
                </p:oleObj>
              </mc:Choice>
              <mc:Fallback>
                <p:oleObj name="Equation" r:id="rId5" imgW="1396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092700"/>
                        <a:ext cx="3492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Đánh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giá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tt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7848600" cy="4267200"/>
          </a:xfrm>
          <a:noFill/>
          <a:ln w="38100">
            <a:noFill/>
          </a:ln>
        </p:spPr>
        <p:txBody>
          <a:bodyPr/>
          <a:lstStyle/>
          <a:p>
            <a:pPr algn="ctr"/>
            <a:r>
              <a:rPr lang="en-US" sz="280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Tổng bình phương hồi quy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where: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</a:t>
            </a:r>
            <a:r>
              <a:rPr lang="en-US" sz="2400" dirty="0" smtClean="0">
                <a:solidFill>
                  <a:schemeClr val="tx1"/>
                </a:solidFill>
              </a:rPr>
              <a:t>  SSR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tổng bình phương hồi quy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= </a:t>
            </a:r>
            <a:r>
              <a:rPr lang="en-US" sz="2400" smtClean="0">
                <a:solidFill>
                  <a:schemeClr val="tx1"/>
                </a:solidFill>
              </a:rPr>
              <a:t>giá trị thực trung bình của biến phụ thuộc </a:t>
            </a:r>
            <a:r>
              <a:rPr lang="en-US" sz="2400" i="1" smtClean="0">
                <a:solidFill>
                  <a:schemeClr val="tx1"/>
                </a:solidFill>
              </a:rPr>
              <a:t>y</a:t>
            </a:r>
            <a:endParaRPr lang="en-US" sz="2400" i="1" dirty="0">
              <a:solidFill>
                <a:schemeClr val="tx1"/>
              </a:solidFill>
            </a:endParaRPr>
          </a:p>
          <a:p>
            <a:pPr algn="l"/>
            <a:r>
              <a:rPr lang="en-US" sz="2400">
                <a:solidFill>
                  <a:schemeClr val="tx1"/>
                </a:solidFill>
              </a:rPr>
              <a:t>	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29056" name="Object 0"/>
          <p:cNvGraphicFramePr>
            <a:graphicFrameLocks noChangeAspect="1"/>
          </p:cNvGraphicFramePr>
          <p:nvPr/>
        </p:nvGraphicFramePr>
        <p:xfrm>
          <a:off x="2720975" y="2743200"/>
          <a:ext cx="400843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3" imgW="1117440" imgH="253800" progId="Equation.3">
                  <p:embed/>
                </p:oleObj>
              </mc:Choice>
              <mc:Fallback>
                <p:oleObj name="Equation" r:id="rId3" imgW="111744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743200"/>
                        <a:ext cx="4008438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57" name="Object 1"/>
          <p:cNvGraphicFramePr>
            <a:graphicFrameLocks noChangeAspect="1"/>
          </p:cNvGraphicFramePr>
          <p:nvPr/>
        </p:nvGraphicFramePr>
        <p:xfrm>
          <a:off x="1524000" y="5105400"/>
          <a:ext cx="349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5" imgW="139680" imgH="203040" progId="Equation.3">
                  <p:embed/>
                </p:oleObj>
              </mc:Choice>
              <mc:Fallback>
                <p:oleObj name="Equation" r:id="rId5" imgW="13968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3492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58" name="Object 2"/>
          <p:cNvGraphicFramePr>
            <a:graphicFrameLocks noChangeAspect="1"/>
          </p:cNvGraphicFramePr>
          <p:nvPr/>
        </p:nvGraphicFramePr>
        <p:xfrm>
          <a:off x="1555750" y="4495800"/>
          <a:ext cx="349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7" imgW="139680" imgH="190440" progId="Equation.3">
                  <p:embed/>
                </p:oleObj>
              </mc:Choice>
              <mc:Fallback>
                <p:oleObj name="Equation" r:id="rId7" imgW="13968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495800"/>
                        <a:ext cx="3492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mtClean="0">
                <a:latin typeface="+mj-lt"/>
                <a:ea typeface="+mj-ea"/>
                <a:cs typeface="+mj-cs"/>
              </a:rPr>
              <a:t>Đánh giá mô hình (tt)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76845" y="5115791"/>
            <a:ext cx="655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= giá trị xấp xỉ của biến phụ thuộc tại vị trí </a:t>
            </a:r>
            <a:r>
              <a:rPr lang="en-US" sz="2400" i="1" smtClean="0"/>
              <a:t>x</a:t>
            </a:r>
            <a:r>
              <a:rPr lang="en-US" sz="2400" smtClean="0"/>
              <a:t> tương  </a:t>
            </a:r>
          </a:p>
          <a:p>
            <a:r>
              <a:rPr lang="en-US" sz="2400" smtClean="0"/>
              <a:t>   ứng với </a:t>
            </a:r>
            <a:r>
              <a:rPr lang="en-US" sz="2400" i="1" smtClean="0"/>
              <a:t>y</a:t>
            </a:r>
            <a:endParaRPr lang="en-US" sz="2400" i="1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209800"/>
            <a:ext cx="7543800" cy="2057400"/>
          </a:xfrm>
          <a:noFill/>
          <a:ln w="38100">
            <a:noFill/>
          </a:ln>
        </p:spPr>
        <p:txBody>
          <a:bodyPr/>
          <a:lstStyle/>
          <a:p>
            <a:pPr algn="ctr"/>
            <a:r>
              <a:rPr lang="en-US" smtClean="0">
                <a:solidFill>
                  <a:srgbClr val="990000"/>
                </a:solidFill>
              </a:rPr>
              <a:t>Công thức liên hệ 3 tổng bình phương trên</a:t>
            </a:r>
            <a:endParaRPr lang="en-US" dirty="0"/>
          </a:p>
        </p:txBody>
      </p:sp>
      <p:graphicFrame>
        <p:nvGraphicFramePr>
          <p:cNvPr id="430080" name="Object 0"/>
          <p:cNvGraphicFramePr>
            <a:graphicFrameLocks noChangeAspect="1"/>
          </p:cNvGraphicFramePr>
          <p:nvPr/>
        </p:nvGraphicFramePr>
        <p:xfrm>
          <a:off x="2400300" y="2971800"/>
          <a:ext cx="4660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1091880" imgH="177480" progId="Equation.3">
                  <p:embed/>
                </p:oleObj>
              </mc:Choice>
              <mc:Fallback>
                <p:oleObj name="Equation" r:id="rId3" imgW="10918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971800"/>
                        <a:ext cx="46609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mtClean="0">
                <a:latin typeface="+mj-lt"/>
                <a:ea typeface="+mj-ea"/>
                <a:cs typeface="+mj-cs"/>
              </a:rPr>
              <a:t>Đánh giá mô hình (tt)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100" y="1371600"/>
            <a:ext cx="8496300" cy="3200400"/>
          </a:xfrm>
          <a:noFill/>
          <a:ln w="38100">
            <a:noFill/>
          </a:ln>
        </p:spPr>
        <p:txBody>
          <a:bodyPr/>
          <a:lstStyle/>
          <a:p>
            <a:pPr algn="just"/>
            <a:r>
              <a:rPr lang="en-US" dirty="0" err="1" smtClean="0">
                <a:solidFill>
                  <a:schemeClr val="tx1"/>
                </a:solidFill>
              </a:rPr>
              <a:t>Đánh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giá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SSR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TSS. </a:t>
            </a:r>
            <a:r>
              <a:rPr lang="en-US" dirty="0" err="1" smtClean="0">
                <a:solidFill>
                  <a:schemeClr val="tx1"/>
                </a:solidFill>
              </a:rPr>
              <a:t>Tỉ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hiện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mối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giữa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phụ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Y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X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thông</a:t>
            </a:r>
            <a:r>
              <a:rPr lang="en-US" dirty="0" smtClean="0">
                <a:solidFill>
                  <a:schemeClr val="tx1"/>
                </a:solidFill>
              </a:rPr>
              <a:t> qua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hồi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tuyến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Tỉ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gọi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R-</a:t>
            </a:r>
            <a:r>
              <a:rPr lang="en-US" dirty="0" err="1" smtClean="0">
                <a:solidFill>
                  <a:schemeClr val="tx1"/>
                </a:solidFill>
              </a:rPr>
              <a:t>bình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phương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công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thức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như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sau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3200400" y="4300537"/>
          <a:ext cx="22098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3" imgW="647640" imgH="393480" progId="Equation.DSMT4">
                  <p:embed/>
                </p:oleObj>
              </mc:Choice>
              <mc:Fallback>
                <p:oleObj name="Equation" r:id="rId3" imgW="6476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00537"/>
                        <a:ext cx="2209800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620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Đánh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giá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4400" b="1" dirty="0" err="1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tt</a:t>
            </a:r>
            <a:r>
              <a:rPr lang="en-US" sz="4400" b="1" dirty="0" smtClean="0">
                <a:solidFill>
                  <a:srgbClr val="376092"/>
                </a:solidFill>
                <a:latin typeface="+mj-lt"/>
                <a:ea typeface="+mj-ea"/>
                <a:cs typeface="+mj-cs"/>
              </a:rPr>
              <a:t>)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556" name="Object 4"/>
          <p:cNvGraphicFramePr>
            <a:graphicFrameLocks noChangeAspect="1"/>
          </p:cNvGraphicFramePr>
          <p:nvPr/>
        </p:nvGraphicFramePr>
        <p:xfrm>
          <a:off x="3352800" y="1371600"/>
          <a:ext cx="22098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647640" imgH="393480" progId="Equation.DSMT4">
                  <p:embed/>
                </p:oleObj>
              </mc:Choice>
              <mc:Fallback>
                <p:oleObj name="Equation" r:id="rId3" imgW="6476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71600"/>
                        <a:ext cx="2209800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143000" y="2971800"/>
          <a:ext cx="699928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2070000" imgH="419040" progId="Equation.3">
                  <p:embed/>
                </p:oleObj>
              </mc:Choice>
              <mc:Fallback>
                <p:oleObj name="Equation" r:id="rId5" imgW="207000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71800"/>
                        <a:ext cx="6999288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4508957"/>
            <a:ext cx="7805737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Điều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này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có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ý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nghĩa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69.31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%</a:t>
            </a:r>
            <a:r>
              <a:rPr lang="en-US" sz="2800" dirty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thay</a:t>
            </a:r>
            <a:r>
              <a:rPr lang="en-US" sz="2800" dirty="0" smtClean="0"/>
              <a:t> </a:t>
            </a:r>
            <a:r>
              <a:rPr lang="en-US" sz="2800" dirty="0" err="1" smtClean="0"/>
              <a:t>đổi</a:t>
            </a:r>
            <a:r>
              <a:rPr lang="en-US" sz="2800" dirty="0" smtClean="0"/>
              <a:t> </a:t>
            </a:r>
            <a:r>
              <a:rPr lang="en-US" sz="2800" dirty="0" err="1" smtClean="0"/>
              <a:t>giá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i="1" dirty="0" smtClean="0"/>
              <a:t>Y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tập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thích</a:t>
            </a:r>
            <a:r>
              <a:rPr lang="en-US" sz="2800" dirty="0" smtClean="0"/>
              <a:t>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mô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hồi</a:t>
            </a:r>
            <a:r>
              <a:rPr lang="en-US" sz="2800" dirty="0" smtClean="0"/>
              <a:t> </a:t>
            </a:r>
            <a:r>
              <a:rPr lang="en-US" sz="2800" dirty="0" err="1" smtClean="0"/>
              <a:t>quy</a:t>
            </a:r>
            <a:r>
              <a:rPr lang="en-US" sz="2800" dirty="0" smtClean="0"/>
              <a:t> </a:t>
            </a:r>
            <a:r>
              <a:rPr lang="en-US" sz="2800" dirty="0" err="1" smtClean="0"/>
              <a:t>tuyến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của</a:t>
            </a:r>
            <a:r>
              <a:rPr lang="en-US" sz="2800" dirty="0" smtClean="0"/>
              <a:t> </a:t>
            </a:r>
            <a:r>
              <a:rPr lang="en-US" sz="2800" dirty="0" err="1" smtClean="0"/>
              <a:t>biến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độc</a:t>
            </a:r>
            <a:r>
              <a:rPr lang="en-US" sz="2800" dirty="0" smtClean="0"/>
              <a:t> </a:t>
            </a:r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i="1" dirty="0" smtClean="0"/>
              <a:t>X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62000" y="1524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 err="1" smtClean="0">
                <a:latin typeface="+mj-lt"/>
                <a:ea typeface="+mj-ea"/>
                <a:cs typeface="+mj-cs"/>
              </a:rPr>
              <a:t>Đánh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giá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mô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hình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(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tt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)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[1] Chapter 11: Applied Statistics and Probability for Engineers 3</a:t>
            </a:r>
            <a:r>
              <a:rPr lang="en-US" baseline="30000" dirty="0" smtClean="0"/>
              <a:t>rd</a:t>
            </a:r>
            <a:r>
              <a:rPr lang="en-US" dirty="0" smtClean="0"/>
              <a:t> Ed., Douglas C. Montgomery, et.al., John Wiley &amp; Son, 2010.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pic>
        <p:nvPicPr>
          <p:cNvPr id="6" name="Content Placeholder 5" descr="aaaa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t="27817" r="11400" b="11431"/>
          <a:stretch/>
        </p:blipFill>
        <p:spPr>
          <a:xfrm>
            <a:off x="533400" y="1066800"/>
            <a:ext cx="8374446" cy="5257800"/>
          </a:xfrm>
        </p:spPr>
      </p:pic>
    </p:spTree>
    <p:extLst>
      <p:ext uri="{BB962C8B-B14F-4D97-AF65-F5344CB8AC3E}">
        <p14:creationId xmlns:p14="http://schemas.microsoft.com/office/powerpoint/2010/main" val="318464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76200"/>
            <a:ext cx="8991600" cy="1470025"/>
          </a:xfrm>
        </p:spPr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Biến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độc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lập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và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biến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phụ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thuộc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066800"/>
            <a:ext cx="7924800" cy="2590800"/>
          </a:xfrm>
          <a:noFill/>
          <a:ln w="38100">
            <a:noFill/>
          </a:ln>
        </p:spPr>
        <p:txBody>
          <a:bodyPr>
            <a:normAutofit/>
          </a:bodyPr>
          <a:lstStyle/>
          <a:p>
            <a:pPr algn="just"/>
            <a:r>
              <a:rPr lang="en-US" b="1" dirty="0" err="1" smtClean="0">
                <a:solidFill>
                  <a:schemeClr val="tx1"/>
                </a:solidFill>
              </a:rPr>
              <a:t>Biến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phụ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thuộc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nghĩa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cần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dự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đoán</a:t>
            </a:r>
            <a:r>
              <a:rPr lang="en-US" dirty="0" smtClean="0">
                <a:solidFill>
                  <a:schemeClr val="tx1"/>
                </a:solidFill>
              </a:rPr>
              <a:t> hay </a:t>
            </a:r>
            <a:r>
              <a:rPr lang="en-US" dirty="0" err="1" smtClean="0">
                <a:solidFill>
                  <a:schemeClr val="tx1"/>
                </a:solidFill>
              </a:rPr>
              <a:t>xấp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xỉ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trong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mô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hình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hồi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quy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này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giả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định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phụ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thuộc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tuyến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các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biến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độc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lập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4964" y="3453245"/>
            <a:ext cx="8080375" cy="3048000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độc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lập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được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sử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dụng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phụ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thuộc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thông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qua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một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phương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trình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tuyến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giữa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độc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lập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công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thức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hồi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quy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quan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hệ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tuyến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độc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lập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autoUpdateAnimBg="0"/>
      <p:bldP spid="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9144000" cy="65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12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Ví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dụ</a:t>
            </a:r>
            <a:r>
              <a:rPr lang="en-US" b="1" dirty="0" smtClean="0">
                <a:solidFill>
                  <a:srgbClr val="376092"/>
                </a:solidFill>
              </a:rPr>
              <a:t> 1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305800" cy="48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4876800" y="3657600"/>
            <a:ext cx="3200400" cy="1752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376092"/>
                </a:solidFill>
              </a:rPr>
              <a:t>Ví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dụ</a:t>
            </a:r>
            <a:r>
              <a:rPr lang="en-US" b="1" dirty="0" smtClean="0">
                <a:solidFill>
                  <a:srgbClr val="376092"/>
                </a:solidFill>
              </a:rPr>
              <a:t> 2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229600" cy="1219200"/>
          </a:xfrm>
        </p:spPr>
        <p:txBody>
          <a:bodyPr/>
          <a:lstStyle/>
          <a:p>
            <a:r>
              <a:rPr lang="en-US" smtClean="0"/>
              <a:t>Biến phụ thuộc là  </a:t>
            </a:r>
            <a:r>
              <a:rPr lang="en-US" dirty="0" smtClean="0"/>
              <a:t>y</a:t>
            </a:r>
          </a:p>
          <a:p>
            <a:r>
              <a:rPr lang="en-US" smtClean="0"/>
              <a:t>Biến độc lập là x</a:t>
            </a:r>
            <a:r>
              <a:rPr lang="en-US" baseline="-25000" smtClean="0"/>
              <a:t>1</a:t>
            </a:r>
            <a:r>
              <a:rPr lang="en-US" smtClean="0"/>
              <a:t> và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144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Quan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hệ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giữa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hai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biến</a:t>
            </a:r>
            <a:r>
              <a:rPr lang="en-US" b="1" dirty="0" smtClean="0">
                <a:solidFill>
                  <a:srgbClr val="376092"/>
                </a:solidFill>
              </a:rPr>
              <a:t> (</a:t>
            </a:r>
            <a:r>
              <a:rPr lang="en-US" b="1" dirty="0" err="1" smtClean="0">
                <a:solidFill>
                  <a:srgbClr val="376092"/>
                </a:solidFill>
              </a:rPr>
              <a:t>x,y</a:t>
            </a:r>
            <a:r>
              <a:rPr lang="en-US" b="1" dirty="0" smtClean="0">
                <a:solidFill>
                  <a:srgbClr val="376092"/>
                </a:solidFill>
              </a:rPr>
              <a:t>)</a:t>
            </a:r>
            <a:r>
              <a:rPr lang="en-US" b="1" dirty="0">
                <a:solidFill>
                  <a:srgbClr val="376092"/>
                </a:solidFill>
              </a:rPr>
              <a:t/>
            </a:r>
            <a:br>
              <a:rPr lang="en-US" b="1" dirty="0">
                <a:solidFill>
                  <a:srgbClr val="376092"/>
                </a:solidFill>
              </a:rPr>
            </a:b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2362200" y="2438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2362200" y="54864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7315200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X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Y</a:t>
            </a:r>
          </a:p>
        </p:txBody>
      </p:sp>
      <p:sp>
        <p:nvSpPr>
          <p:cNvPr id="370695" name="Oval 7"/>
          <p:cNvSpPr>
            <a:spLocks noChangeArrowheads="1"/>
          </p:cNvSpPr>
          <p:nvPr/>
        </p:nvSpPr>
        <p:spPr bwMode="auto">
          <a:xfrm>
            <a:off x="3200400" y="4648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6" name="Oval 8"/>
          <p:cNvSpPr>
            <a:spLocks noChangeArrowheads="1"/>
          </p:cNvSpPr>
          <p:nvPr/>
        </p:nvSpPr>
        <p:spPr bwMode="auto">
          <a:xfrm>
            <a:off x="3962400" y="41148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7" name="Oval 9"/>
          <p:cNvSpPr>
            <a:spLocks noChangeArrowheads="1"/>
          </p:cNvSpPr>
          <p:nvPr/>
        </p:nvSpPr>
        <p:spPr bwMode="auto">
          <a:xfrm>
            <a:off x="3733800" y="4572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8" name="Oval 10"/>
          <p:cNvSpPr>
            <a:spLocks noChangeArrowheads="1"/>
          </p:cNvSpPr>
          <p:nvPr/>
        </p:nvSpPr>
        <p:spPr bwMode="auto">
          <a:xfrm>
            <a:off x="2895600" y="5105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699" name="Oval 11"/>
          <p:cNvSpPr>
            <a:spLocks noChangeArrowheads="1"/>
          </p:cNvSpPr>
          <p:nvPr/>
        </p:nvSpPr>
        <p:spPr bwMode="auto">
          <a:xfrm>
            <a:off x="4267200" y="3657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00" name="Oval 12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01" name="Oval 13"/>
          <p:cNvSpPr>
            <a:spLocks noChangeArrowheads="1"/>
          </p:cNvSpPr>
          <p:nvPr/>
        </p:nvSpPr>
        <p:spPr bwMode="auto">
          <a:xfrm>
            <a:off x="5181600" y="3124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02" name="Oval 14"/>
          <p:cNvSpPr>
            <a:spLocks noChangeArrowheads="1"/>
          </p:cNvSpPr>
          <p:nvPr/>
        </p:nvSpPr>
        <p:spPr bwMode="auto">
          <a:xfrm>
            <a:off x="5638800" y="274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03" name="Oval 15"/>
          <p:cNvSpPr>
            <a:spLocks noChangeArrowheads="1"/>
          </p:cNvSpPr>
          <p:nvPr/>
        </p:nvSpPr>
        <p:spPr bwMode="auto">
          <a:xfrm>
            <a:off x="6172200" y="2286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04" name="Oval 16"/>
          <p:cNvSpPr>
            <a:spLocks noChangeArrowheads="1"/>
          </p:cNvSpPr>
          <p:nvPr/>
        </p:nvSpPr>
        <p:spPr bwMode="auto">
          <a:xfrm>
            <a:off x="6781800" y="2286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705" name="Text Box 17"/>
          <p:cNvSpPr txBox="1">
            <a:spLocks noChangeArrowheads="1"/>
          </p:cNvSpPr>
          <p:nvPr/>
        </p:nvSpPr>
        <p:spPr bwMode="auto">
          <a:xfrm>
            <a:off x="2590800" y="6019800"/>
            <a:ext cx="2819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Book Antiqua" pitchFamily="18" charset="0"/>
              </a:rPr>
              <a:t>(a</a:t>
            </a:r>
            <a:r>
              <a:rPr lang="en-US" sz="2800" b="1">
                <a:latin typeface="Book Antiqua" pitchFamily="18" charset="0"/>
              </a:rPr>
              <a:t>)  </a:t>
            </a:r>
            <a:r>
              <a:rPr lang="en-US" sz="2800" b="1" smtClean="0">
                <a:latin typeface="Book Antiqua" pitchFamily="18" charset="0"/>
              </a:rPr>
              <a:t>Tuyến tính</a:t>
            </a:r>
            <a:endParaRPr lang="en-US" sz="2800" b="1" dirty="0">
              <a:latin typeface="Book Antiqua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Line 3"/>
          <p:cNvSpPr>
            <a:spLocks noChangeShapeType="1"/>
          </p:cNvSpPr>
          <p:nvPr/>
        </p:nvSpPr>
        <p:spPr bwMode="auto">
          <a:xfrm>
            <a:off x="2362200" y="2438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4" name="Line 4"/>
          <p:cNvSpPr>
            <a:spLocks noChangeShapeType="1"/>
          </p:cNvSpPr>
          <p:nvPr/>
        </p:nvSpPr>
        <p:spPr bwMode="auto">
          <a:xfrm>
            <a:off x="2362200" y="54864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7315200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X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Y</a:t>
            </a:r>
          </a:p>
        </p:txBody>
      </p:sp>
      <p:sp>
        <p:nvSpPr>
          <p:cNvPr id="373767" name="Oval 7"/>
          <p:cNvSpPr>
            <a:spLocks noChangeArrowheads="1"/>
          </p:cNvSpPr>
          <p:nvPr/>
        </p:nvSpPr>
        <p:spPr bwMode="auto">
          <a:xfrm rot="-5400000">
            <a:off x="4876800" y="2438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8" name="Oval 8"/>
          <p:cNvSpPr>
            <a:spLocks noChangeArrowheads="1"/>
          </p:cNvSpPr>
          <p:nvPr/>
        </p:nvSpPr>
        <p:spPr bwMode="auto">
          <a:xfrm rot="-5400000">
            <a:off x="4648200" y="2819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69" name="Oval 9"/>
          <p:cNvSpPr>
            <a:spLocks noChangeArrowheads="1"/>
          </p:cNvSpPr>
          <p:nvPr/>
        </p:nvSpPr>
        <p:spPr bwMode="auto">
          <a:xfrm rot="-5400000">
            <a:off x="5181600" y="2438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0" name="Oval 10"/>
          <p:cNvSpPr>
            <a:spLocks noChangeArrowheads="1"/>
          </p:cNvSpPr>
          <p:nvPr/>
        </p:nvSpPr>
        <p:spPr bwMode="auto">
          <a:xfrm rot="-5400000">
            <a:off x="5486400" y="2438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1" name="Oval 11"/>
          <p:cNvSpPr>
            <a:spLocks noChangeArrowheads="1"/>
          </p:cNvSpPr>
          <p:nvPr/>
        </p:nvSpPr>
        <p:spPr bwMode="auto">
          <a:xfrm rot="-5400000">
            <a:off x="3733800" y="2895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2" name="Oval 12"/>
          <p:cNvSpPr>
            <a:spLocks noChangeArrowheads="1"/>
          </p:cNvSpPr>
          <p:nvPr/>
        </p:nvSpPr>
        <p:spPr bwMode="auto">
          <a:xfrm rot="-5400000">
            <a:off x="4038600" y="2667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3" name="Oval 13"/>
          <p:cNvSpPr>
            <a:spLocks noChangeArrowheads="1"/>
          </p:cNvSpPr>
          <p:nvPr/>
        </p:nvSpPr>
        <p:spPr bwMode="auto">
          <a:xfrm rot="-5400000">
            <a:off x="3352800" y="2743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4" name="Oval 14"/>
          <p:cNvSpPr>
            <a:spLocks noChangeArrowheads="1"/>
          </p:cNvSpPr>
          <p:nvPr/>
        </p:nvSpPr>
        <p:spPr bwMode="auto">
          <a:xfrm rot="-5400000">
            <a:off x="3581400" y="2514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5" name="Oval 15"/>
          <p:cNvSpPr>
            <a:spLocks noChangeArrowheads="1"/>
          </p:cNvSpPr>
          <p:nvPr/>
        </p:nvSpPr>
        <p:spPr bwMode="auto">
          <a:xfrm rot="-5400000">
            <a:off x="4343400" y="2514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6" name="Oval 16"/>
          <p:cNvSpPr>
            <a:spLocks noChangeArrowheads="1"/>
          </p:cNvSpPr>
          <p:nvPr/>
        </p:nvSpPr>
        <p:spPr bwMode="auto">
          <a:xfrm rot="-5400000">
            <a:off x="3276600" y="29718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7" name="Text Box 17"/>
          <p:cNvSpPr txBox="1">
            <a:spLocks noChangeArrowheads="1"/>
          </p:cNvSpPr>
          <p:nvPr/>
        </p:nvSpPr>
        <p:spPr bwMode="auto">
          <a:xfrm>
            <a:off x="2590800" y="6019800"/>
            <a:ext cx="4038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Book Antiqua" pitchFamily="18" charset="0"/>
              </a:rPr>
              <a:t>(b</a:t>
            </a:r>
            <a:r>
              <a:rPr lang="en-US" sz="2800" b="1" smtClean="0">
                <a:latin typeface="Book Antiqua" pitchFamily="18" charset="0"/>
              </a:rPr>
              <a:t>)  Phi tuyến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73778" name="Oval 18"/>
          <p:cNvSpPr>
            <a:spLocks noChangeArrowheads="1"/>
          </p:cNvSpPr>
          <p:nvPr/>
        </p:nvSpPr>
        <p:spPr bwMode="auto">
          <a:xfrm>
            <a:off x="5867400" y="2667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79" name="Oval 19"/>
          <p:cNvSpPr>
            <a:spLocks noChangeArrowheads="1"/>
          </p:cNvSpPr>
          <p:nvPr/>
        </p:nvSpPr>
        <p:spPr bwMode="auto">
          <a:xfrm>
            <a:off x="3276600" y="3657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80" name="Oval 20"/>
          <p:cNvSpPr>
            <a:spLocks noChangeArrowheads="1"/>
          </p:cNvSpPr>
          <p:nvPr/>
        </p:nvSpPr>
        <p:spPr bwMode="auto">
          <a:xfrm>
            <a:off x="3124200" y="41148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81" name="Oval 21"/>
          <p:cNvSpPr>
            <a:spLocks noChangeArrowheads="1"/>
          </p:cNvSpPr>
          <p:nvPr/>
        </p:nvSpPr>
        <p:spPr bwMode="auto">
          <a:xfrm>
            <a:off x="2895600" y="3657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82" name="Oval 22"/>
          <p:cNvSpPr>
            <a:spLocks noChangeArrowheads="1"/>
          </p:cNvSpPr>
          <p:nvPr/>
        </p:nvSpPr>
        <p:spPr bwMode="auto">
          <a:xfrm>
            <a:off x="2971800" y="4648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783" name="Oval 23"/>
          <p:cNvSpPr>
            <a:spLocks noChangeArrowheads="1"/>
          </p:cNvSpPr>
          <p:nvPr/>
        </p:nvSpPr>
        <p:spPr bwMode="auto">
          <a:xfrm>
            <a:off x="2667000" y="5181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Quan hệ giữa hai biến (x,y)</a:t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7" name="Line 3"/>
          <p:cNvSpPr>
            <a:spLocks noChangeShapeType="1"/>
          </p:cNvSpPr>
          <p:nvPr/>
        </p:nvSpPr>
        <p:spPr bwMode="auto">
          <a:xfrm>
            <a:off x="2362200" y="2438400"/>
            <a:ext cx="0" cy="3048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>
            <a:off x="2362200" y="5486400"/>
            <a:ext cx="495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7315200" y="53340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X</a:t>
            </a:r>
          </a:p>
        </p:txBody>
      </p:sp>
      <p:sp>
        <p:nvSpPr>
          <p:cNvPr id="374790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latin typeface="Book Antiqua" pitchFamily="18" charset="0"/>
              </a:rPr>
              <a:t>Y</a:t>
            </a:r>
          </a:p>
        </p:txBody>
      </p:sp>
      <p:sp>
        <p:nvSpPr>
          <p:cNvPr id="374791" name="Oval 7"/>
          <p:cNvSpPr>
            <a:spLocks noChangeArrowheads="1"/>
          </p:cNvSpPr>
          <p:nvPr/>
        </p:nvSpPr>
        <p:spPr bwMode="auto">
          <a:xfrm rot="-5400000">
            <a:off x="5334000" y="25908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2" name="Oval 8"/>
          <p:cNvSpPr>
            <a:spLocks noChangeArrowheads="1"/>
          </p:cNvSpPr>
          <p:nvPr/>
        </p:nvSpPr>
        <p:spPr bwMode="auto">
          <a:xfrm rot="-5400000">
            <a:off x="4876800" y="3124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3" name="Oval 9"/>
          <p:cNvSpPr>
            <a:spLocks noChangeArrowheads="1"/>
          </p:cNvSpPr>
          <p:nvPr/>
        </p:nvSpPr>
        <p:spPr bwMode="auto">
          <a:xfrm rot="-5400000">
            <a:off x="4953000" y="3810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4" name="Oval 10"/>
          <p:cNvSpPr>
            <a:spLocks noChangeArrowheads="1"/>
          </p:cNvSpPr>
          <p:nvPr/>
        </p:nvSpPr>
        <p:spPr bwMode="auto">
          <a:xfrm rot="-5400000">
            <a:off x="5715000" y="3200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5" name="Oval 11"/>
          <p:cNvSpPr>
            <a:spLocks noChangeArrowheads="1"/>
          </p:cNvSpPr>
          <p:nvPr/>
        </p:nvSpPr>
        <p:spPr bwMode="auto">
          <a:xfrm rot="-5400000">
            <a:off x="3733800" y="2895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6" name="Oval 12"/>
          <p:cNvSpPr>
            <a:spLocks noChangeArrowheads="1"/>
          </p:cNvSpPr>
          <p:nvPr/>
        </p:nvSpPr>
        <p:spPr bwMode="auto">
          <a:xfrm rot="-5400000">
            <a:off x="4114800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7" name="Oval 13"/>
          <p:cNvSpPr>
            <a:spLocks noChangeArrowheads="1"/>
          </p:cNvSpPr>
          <p:nvPr/>
        </p:nvSpPr>
        <p:spPr bwMode="auto">
          <a:xfrm rot="-5400000">
            <a:off x="3276600" y="30480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8" name="Oval 14"/>
          <p:cNvSpPr>
            <a:spLocks noChangeArrowheads="1"/>
          </p:cNvSpPr>
          <p:nvPr/>
        </p:nvSpPr>
        <p:spPr bwMode="auto">
          <a:xfrm rot="-5400000">
            <a:off x="5867400" y="4800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799" name="Oval 15"/>
          <p:cNvSpPr>
            <a:spLocks noChangeArrowheads="1"/>
          </p:cNvSpPr>
          <p:nvPr/>
        </p:nvSpPr>
        <p:spPr bwMode="auto">
          <a:xfrm rot="-5400000">
            <a:off x="4343400" y="2514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0" name="Oval 16"/>
          <p:cNvSpPr>
            <a:spLocks noChangeArrowheads="1"/>
          </p:cNvSpPr>
          <p:nvPr/>
        </p:nvSpPr>
        <p:spPr bwMode="auto">
          <a:xfrm rot="-5400000">
            <a:off x="2819400" y="2819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1" name="Text Box 17"/>
          <p:cNvSpPr txBox="1">
            <a:spLocks noChangeArrowheads="1"/>
          </p:cNvSpPr>
          <p:nvPr/>
        </p:nvSpPr>
        <p:spPr bwMode="auto">
          <a:xfrm>
            <a:off x="2590800" y="6019800"/>
            <a:ext cx="40386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latin typeface="Book Antiqua" pitchFamily="18" charset="0"/>
              </a:rPr>
              <a:t>(c</a:t>
            </a:r>
            <a:r>
              <a:rPr lang="en-US" sz="2800" b="1" smtClean="0">
                <a:latin typeface="Book Antiqua" pitchFamily="18" charset="0"/>
              </a:rPr>
              <a:t>)  Không có quan hệ</a:t>
            </a: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374802" name="Oval 18"/>
          <p:cNvSpPr>
            <a:spLocks noChangeArrowheads="1"/>
          </p:cNvSpPr>
          <p:nvPr/>
        </p:nvSpPr>
        <p:spPr bwMode="auto">
          <a:xfrm>
            <a:off x="6096000" y="41148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3" name="Oval 19"/>
          <p:cNvSpPr>
            <a:spLocks noChangeArrowheads="1"/>
          </p:cNvSpPr>
          <p:nvPr/>
        </p:nvSpPr>
        <p:spPr bwMode="auto">
          <a:xfrm>
            <a:off x="3276600" y="3657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4" name="Oval 20"/>
          <p:cNvSpPr>
            <a:spLocks noChangeArrowheads="1"/>
          </p:cNvSpPr>
          <p:nvPr/>
        </p:nvSpPr>
        <p:spPr bwMode="auto">
          <a:xfrm>
            <a:off x="4724400" y="43434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5" name="Oval 21"/>
          <p:cNvSpPr>
            <a:spLocks noChangeArrowheads="1"/>
          </p:cNvSpPr>
          <p:nvPr/>
        </p:nvSpPr>
        <p:spPr bwMode="auto">
          <a:xfrm>
            <a:off x="2895600" y="3657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6" name="Oval 22"/>
          <p:cNvSpPr>
            <a:spLocks noChangeArrowheads="1"/>
          </p:cNvSpPr>
          <p:nvPr/>
        </p:nvSpPr>
        <p:spPr bwMode="auto">
          <a:xfrm>
            <a:off x="3505200" y="4648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807" name="Oval 23"/>
          <p:cNvSpPr>
            <a:spLocks noChangeArrowheads="1"/>
          </p:cNvSpPr>
          <p:nvPr/>
        </p:nvSpPr>
        <p:spPr bwMode="auto">
          <a:xfrm>
            <a:off x="2667000" y="51816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609600" y="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Quan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hệ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giữa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biến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</a:t>
            </a:r>
            <a:r>
              <a:rPr kumimoji="0" lang="en-US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x,y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b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376092"/>
                </a:solidFill>
              </a:rPr>
              <a:t>Hồi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quy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tuyến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tính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đơn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trị</a:t>
            </a:r>
            <a:r>
              <a:rPr lang="en-US" b="1" dirty="0" smtClean="0">
                <a:solidFill>
                  <a:srgbClr val="376092"/>
                </a:solidFill>
              </a:rPr>
              <a:t>: </a:t>
            </a:r>
            <a:r>
              <a:rPr lang="en-US" b="1" dirty="0" err="1" smtClean="0">
                <a:solidFill>
                  <a:srgbClr val="376092"/>
                </a:solidFill>
              </a:rPr>
              <a:t>Mục</a:t>
            </a:r>
            <a:r>
              <a:rPr lang="en-US" b="1" dirty="0" smtClean="0">
                <a:solidFill>
                  <a:srgbClr val="376092"/>
                </a:solidFill>
              </a:rPr>
              <a:t> </a:t>
            </a:r>
            <a:r>
              <a:rPr lang="en-US" b="1" dirty="0" err="1" smtClean="0">
                <a:solidFill>
                  <a:srgbClr val="376092"/>
                </a:solidFill>
              </a:rPr>
              <a:t>tiêu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4525963"/>
          </a:xfrm>
        </p:spPr>
        <p:txBody>
          <a:bodyPr>
            <a:normAutofit/>
          </a:bodyPr>
          <a:lstStyle/>
          <a:p>
            <a:r>
              <a:rPr lang="en-US" i="1" smtClean="0"/>
              <a:t>Hồi quy tuyến tính đơn trị </a:t>
            </a:r>
            <a:r>
              <a:rPr lang="en-US" smtClean="0"/>
              <a:t>tính một biến phụ thuộc (</a:t>
            </a:r>
            <a:r>
              <a:rPr lang="en-US" dirty="0" smtClean="0"/>
              <a:t>Y</a:t>
            </a:r>
            <a:r>
              <a:rPr lang="en-US" smtClean="0"/>
              <a:t>) từ một biến độc lập (X) thông qua một phương trình tuyến tính Y = F(X)</a:t>
            </a:r>
            <a:endParaRPr lang="en-US" b="1" i="1" dirty="0" smtClean="0"/>
          </a:p>
          <a:p>
            <a:r>
              <a:rPr lang="en-US" smtClean="0"/>
              <a:t>Phương trình tuyến tính Y = F(X) có thể được định nghĩa như một đường thẳng như sau: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   </a:t>
            </a:r>
            <a:r>
              <a:rPr lang="en-US" i="1" smtClean="0"/>
              <a:t>b </a:t>
            </a:r>
            <a:r>
              <a:rPr lang="en-US" smtClean="0"/>
              <a:t>: giao điểm của đường thẳng với trục tung </a:t>
            </a:r>
            <a:endParaRPr lang="en-US" dirty="0" smtClean="0"/>
          </a:p>
          <a:p>
            <a:pPr>
              <a:buNone/>
            </a:pPr>
            <a:r>
              <a:rPr lang="en-US"/>
              <a:t>	</a:t>
            </a:r>
            <a:r>
              <a:rPr lang="en-US" smtClean="0"/>
              <a:t>   a : độ dốc của đường thẳng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73188" y="4953000"/>
          <a:ext cx="2694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698400" imgH="177480" progId="Equation.DSMT4">
                  <p:embed/>
                </p:oleObj>
              </mc:Choice>
              <mc:Fallback>
                <p:oleObj name="Equation" r:id="rId3" imgW="69840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188" y="4953000"/>
                        <a:ext cx="26942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14400"/>
            <a:ext cx="8305800" cy="2133600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i="1" dirty="0" err="1" smtClean="0"/>
              <a:t>Hồi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quy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tuyến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tính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đơn</a:t>
            </a:r>
            <a:r>
              <a:rPr lang="en-US" sz="3200" i="1" dirty="0" smtClean="0"/>
              <a:t> </a:t>
            </a:r>
            <a:r>
              <a:rPr lang="en-US" sz="3200" i="1" dirty="0" err="1" smtClean="0"/>
              <a:t>trị</a:t>
            </a:r>
            <a:r>
              <a:rPr lang="en-US" sz="3200" i="1" dirty="0" smtClean="0"/>
              <a:t> </a:t>
            </a:r>
            <a:r>
              <a:rPr lang="en-US" sz="3200" dirty="0" err="1" smtClean="0"/>
              <a:t>phân</a:t>
            </a:r>
            <a:r>
              <a:rPr lang="en-US" sz="3200" dirty="0" smtClean="0"/>
              <a:t> </a:t>
            </a:r>
            <a:r>
              <a:rPr lang="en-US" sz="3200" dirty="0" err="1" smtClean="0"/>
              <a:t>tích</a:t>
            </a:r>
            <a:r>
              <a:rPr lang="en-US" sz="3200" dirty="0" smtClean="0"/>
              <a:t> </a:t>
            </a:r>
            <a:r>
              <a:rPr lang="en-US" sz="3200" dirty="0" err="1" smtClean="0"/>
              <a:t>mối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tuyến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giữa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phụ</a:t>
            </a:r>
            <a:r>
              <a:rPr lang="en-US" sz="3200" dirty="0" smtClean="0"/>
              <a:t> </a:t>
            </a:r>
            <a:r>
              <a:rPr lang="en-US" sz="3200" dirty="0" err="1" smtClean="0"/>
              <a:t>thuộc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biến</a:t>
            </a:r>
            <a:r>
              <a:rPr lang="en-US" sz="3200" dirty="0" smtClean="0"/>
              <a:t> </a:t>
            </a:r>
            <a:r>
              <a:rPr lang="en-US" sz="3200" dirty="0" err="1" smtClean="0"/>
              <a:t>độc</a:t>
            </a:r>
            <a:r>
              <a:rPr lang="en-US" sz="3200" dirty="0" smtClean="0"/>
              <a:t> </a:t>
            </a:r>
            <a:r>
              <a:rPr lang="en-US" sz="3200" dirty="0" err="1" smtClean="0"/>
              <a:t>lập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một</a:t>
            </a:r>
            <a:r>
              <a:rPr lang="en-US" sz="3200" dirty="0" smtClean="0"/>
              <a:t> </a:t>
            </a:r>
            <a:r>
              <a:rPr lang="en-US" sz="3200" dirty="0" err="1" smtClean="0"/>
              <a:t>hằng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1104</Words>
  <Application>Microsoft Macintosh PowerPoint</Application>
  <PresentationFormat>On-screen Show (4:3)</PresentationFormat>
  <Paragraphs>144</Paragraphs>
  <Slides>30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Office Theme</vt:lpstr>
      <vt:lpstr>Equation</vt:lpstr>
      <vt:lpstr>Worksheet</vt:lpstr>
      <vt:lpstr>Hồi Quy Tuyến Tính Đơn Trị</vt:lpstr>
      <vt:lpstr>HỒI TUYẾN TÍNH 2 BIẾN</vt:lpstr>
      <vt:lpstr>Biến độc lập và biến phụ thuộc</vt:lpstr>
      <vt:lpstr>Ví dụ 1</vt:lpstr>
      <vt:lpstr>Ví dụ 2</vt:lpstr>
      <vt:lpstr>Quan hệ giữa hai biến (x,y) </vt:lpstr>
      <vt:lpstr>PowerPoint Presentation</vt:lpstr>
      <vt:lpstr>PowerPoint Presentation</vt:lpstr>
      <vt:lpstr>Hồi quy tuyến tính đơn trị: Mục tiêu</vt:lpstr>
      <vt:lpstr>Một số điểm chú ý</vt:lpstr>
      <vt:lpstr>Mô hình hồi quy tuyến tính đơn trị</vt:lpstr>
      <vt:lpstr>Hồi quy tuyến tính đơn trị - Điều kiện</vt:lpstr>
      <vt:lpstr>Hồi quy tuyến tính đơn trị</vt:lpstr>
      <vt:lpstr>Hồi quy tuyến tính đơn trị: Phương pháp giải</vt:lpstr>
      <vt:lpstr>Ví dụ 3</vt:lpstr>
      <vt:lpstr>Hồi quy tuyến tính đơn trị</vt:lpstr>
      <vt:lpstr>Bình phương cực tiểu hàm lỗi L</vt:lpstr>
      <vt:lpstr>Bình phương cực tiểu hàm lỗi</vt:lpstr>
      <vt:lpstr>Ví dụ 4 </vt:lpstr>
      <vt:lpstr>Ví dụ 4 (tt)  (Table 11-3)</vt:lpstr>
      <vt:lpstr>Tính chất của hồi quy tuyến tính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liệu tham khảo</vt:lpstr>
      <vt:lpstr>Bài Tập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ttson</dc:creator>
  <cp:lastModifiedBy>Thanh Chuong Nguyen</cp:lastModifiedBy>
  <cp:revision>93</cp:revision>
  <dcterms:created xsi:type="dcterms:W3CDTF">2010-11-10T20:26:42Z</dcterms:created>
  <dcterms:modified xsi:type="dcterms:W3CDTF">2022-10-11T01:20:32Z</dcterms:modified>
</cp:coreProperties>
</file>