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notesSlides/notesSlide10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46"/>
  </p:notesMasterIdLst>
  <p:sldIdLst>
    <p:sldId id="258" r:id="rId3"/>
    <p:sldId id="259" r:id="rId4"/>
    <p:sldId id="321" r:id="rId5"/>
    <p:sldId id="354" r:id="rId6"/>
    <p:sldId id="355" r:id="rId7"/>
    <p:sldId id="260" r:id="rId8"/>
    <p:sldId id="306" r:id="rId9"/>
    <p:sldId id="317" r:id="rId10"/>
    <p:sldId id="352" r:id="rId11"/>
    <p:sldId id="319" r:id="rId12"/>
    <p:sldId id="318" r:id="rId13"/>
    <p:sldId id="320" r:id="rId14"/>
    <p:sldId id="353" r:id="rId15"/>
    <p:sldId id="269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46" r:id="rId24"/>
    <p:sldId id="330" r:id="rId25"/>
    <p:sldId id="285" r:id="rId26"/>
    <p:sldId id="350" r:id="rId27"/>
    <p:sldId id="331" r:id="rId28"/>
    <p:sldId id="333" r:id="rId29"/>
    <p:sldId id="290" r:id="rId30"/>
    <p:sldId id="334" r:id="rId31"/>
    <p:sldId id="336" r:id="rId32"/>
    <p:sldId id="335" r:id="rId33"/>
    <p:sldId id="295" r:id="rId34"/>
    <p:sldId id="337" r:id="rId35"/>
    <p:sldId id="338" r:id="rId36"/>
    <p:sldId id="340" r:id="rId37"/>
    <p:sldId id="351" r:id="rId38"/>
    <p:sldId id="339" r:id="rId39"/>
    <p:sldId id="341" r:id="rId40"/>
    <p:sldId id="301" r:id="rId41"/>
    <p:sldId id="342" r:id="rId42"/>
    <p:sldId id="343" r:id="rId43"/>
    <p:sldId id="344" r:id="rId44"/>
    <p:sldId id="345" r:id="rId4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5" autoAdjust="0"/>
    <p:restoredTop sz="96219" autoAdjust="0"/>
  </p:normalViewPr>
  <p:slideViewPr>
    <p:cSldViewPr>
      <p:cViewPr varScale="1">
        <p:scale>
          <a:sx n="89" d="100"/>
          <a:sy n="89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61A79-0EDD-4995-B662-E879D22FE0CA}" type="datetimeFigureOut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FC832-60FC-449D-9637-1E7B574C5ED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38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1A6C-A6CC-4283-A29F-975BB85A2B3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E71A6C-A6CC-4283-A29F-975BB85A2B3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6FC832-60FC-449D-9637-1E7B574C5ED1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297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번_인제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144000" cy="285728"/>
          </a:xfrm>
          <a:prstGeom prst="rect">
            <a:avLst/>
          </a:prstGeom>
          <a:solidFill>
            <a:schemeClr val="tx1">
              <a:lumMod val="75000"/>
              <a:lumOff val="25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4071934" y="6500834"/>
            <a:ext cx="2133600" cy="365125"/>
          </a:xfrm>
        </p:spPr>
        <p:txBody>
          <a:bodyPr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9552" y="3320992"/>
            <a:ext cx="8424936" cy="36000"/>
          </a:xfrm>
          <a:prstGeom prst="rect">
            <a:avLst/>
          </a:prstGeom>
          <a:solidFill>
            <a:srgbClr val="3DC8CF"/>
          </a:solidFill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444E5B6-CA08-4569-A1C8-932A1AC4F20D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2D1CB09-A49B-491E-BE55-3EA8001C5698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B3EC15-BD6F-4ED3-8BE5-CA986BF16282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0EF988B-C88D-489D-92DB-8A4FCA4FA679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4B5693F-782D-4DAB-A2DC-FF5265A6E133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C744CB-9DB6-436B-9935-43F5EB77B816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737BF07-E235-4A77-9EDE-9728EE6C2D2E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69A2D6-6599-45C9-B44C-72C1DF6A56F6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D87CF9D-A155-4BC8-AE33-A647476BBB18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8A8D6-0786-4845-888F-DE6B0DBDAE74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E6A361C-0006-41CB-88D5-7CD7EE763413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0A116-F244-4E5E-BED9-AB8620A0208E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5250-34E9-4BAE-BD03-AFA4E95BC4EA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340-7375-41A5-AFFE-2DFAF1BB857C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9BDA-16BB-410D-BEB4-60AD3BD0571D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33213-DD32-4046-B285-27E2599BC789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35E6E-3D7B-4FF0-87F9-1F755A51D52B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98690-AD92-431F-AAE5-7F23846A891B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244A7-EC60-4924-9995-B1565969D986}" type="datetime1">
              <a:rPr lang="ko-KR" altLang="en-US" smtClean="0"/>
              <a:pPr/>
              <a:t>2013-09-10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7C34-FF3D-44FC-98C4-6CC09D05EBD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2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39552" y="3320992"/>
            <a:ext cx="72000" cy="36000"/>
          </a:xfrm>
          <a:prstGeom prst="rect">
            <a:avLst/>
          </a:prstGeom>
          <a:solidFill>
            <a:srgbClr val="3DC8CF"/>
          </a:solidFill>
        </p:spPr>
        <p:txBody>
          <a:bodyPr wrap="square" rtlCol="0">
            <a:spAutoFit/>
          </a:bodyPr>
          <a:lstStyle/>
          <a:p>
            <a:endParaRPr lang="ko-KR" altLang="en-US" sz="1200" b="1" dirty="0">
              <a:solidFill>
                <a:schemeClr val="bg1"/>
              </a:solidFill>
              <a:latin typeface="HY그래픽M" pitchFamily="18" charset="-127"/>
              <a:ea typeface="HY그래픽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4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Relationship Id="rId5" Type="http://schemas.openxmlformats.org/officeDocument/2006/relationships/image" Target="../media/image25.jpeg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4K 3D Digital Signage System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3356992"/>
            <a:ext cx="403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</a:rPr>
              <a:t>Story Board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794969"/>
              </p:ext>
            </p:extLst>
          </p:nvPr>
        </p:nvGraphicFramePr>
        <p:xfrm>
          <a:off x="755576" y="3933056"/>
          <a:ext cx="288032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096"/>
                <a:gridCol w="2016224"/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최종 수정일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2013-09-09</a:t>
                      </a:r>
                      <a:endParaRPr lang="ko-KR" altLang="en-US" sz="9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/>
                        <a:t>버전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/>
                        <a:t>v.</a:t>
                      </a:r>
                      <a:r>
                        <a:rPr lang="en-US" altLang="ko-KR" sz="900" baseline="0" dirty="0" smtClean="0"/>
                        <a:t>1.0.5</a:t>
                      </a:r>
                      <a:endParaRPr lang="ko-KR" altLang="en-US" sz="9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로컬 파일 업로드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Ingest_main_file_select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5720" y="841355"/>
            <a:ext cx="8636006" cy="431800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2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7667"/>
              </p:ext>
            </p:extLst>
          </p:nvPr>
        </p:nvGraphicFramePr>
        <p:xfrm>
          <a:off x="253645" y="5301208"/>
          <a:ext cx="2463816" cy="8790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업로드 할 로컬 파일  선택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복수 선택 가능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Video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전송 시 같은 폴더에 같은 파일명의 </a:t>
                      </a:r>
                      <a:r>
                        <a:rPr lang="en-US" altLang="ko-KR" sz="800" baseline="0" dirty="0" err="1" smtClean="0"/>
                        <a:t>smi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파일이 있으면 같이 업로드</a:t>
                      </a:r>
                      <a:r>
                        <a:rPr lang="en-US" altLang="ko-KR" sz="800" baseline="0" dirty="0" smtClean="0"/>
                        <a:t>.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108"/>
          <p:cNvGrpSpPr/>
          <p:nvPr/>
        </p:nvGrpSpPr>
        <p:grpSpPr>
          <a:xfrm>
            <a:off x="7429520" y="1089611"/>
            <a:ext cx="383223" cy="323165"/>
            <a:chOff x="712151" y="2886076"/>
            <a:chExt cx="383223" cy="323165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꺾인 연결선 2"/>
          <p:cNvCxnSpPr/>
          <p:nvPr/>
        </p:nvCxnSpPr>
        <p:spPr>
          <a:xfrm rot="10800000" flipV="1">
            <a:off x="5929322" y="1428736"/>
            <a:ext cx="1728575" cy="808443"/>
          </a:xfrm>
          <a:prstGeom prst="bentConnector3">
            <a:avLst>
              <a:gd name="adj1" fmla="val 100695"/>
            </a:avLst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69091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로컬 파일 업로드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Ingest_local_file_upload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282" y="984156"/>
            <a:ext cx="8633600" cy="4316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2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069914"/>
              </p:ext>
            </p:extLst>
          </p:nvPr>
        </p:nvGraphicFramePr>
        <p:xfrm>
          <a:off x="214282" y="5517232"/>
          <a:ext cx="2463816" cy="8790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파일업로드 시  </a:t>
                      </a:r>
                      <a:r>
                        <a:rPr lang="en-US" altLang="ko-KR" sz="800" dirty="0" smtClean="0"/>
                        <a:t>Modal </a:t>
                      </a:r>
                      <a:r>
                        <a:rPr lang="ko-KR" altLang="en-US" sz="800" dirty="0" smtClean="0"/>
                        <a:t>로 진행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업로드 중엔 다른 작업 하지 못함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그룹 108"/>
          <p:cNvGrpSpPr/>
          <p:nvPr/>
        </p:nvGrpSpPr>
        <p:grpSpPr>
          <a:xfrm>
            <a:off x="2195736" y="2276872"/>
            <a:ext cx="383223" cy="323165"/>
            <a:chOff x="712151" y="2886076"/>
            <a:chExt cx="383223" cy="323165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oogle drive\Google 드라이브\프로젝트\[UHD] 4KDS\기획 문서\20130806\4KDS_WebUi_proposal_20130903\4KDS_WebUi_proposal_20130903 - Ingest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42844" y="428604"/>
            <a:ext cx="8887601" cy="4443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400294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Image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Ingest_imagelist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39984"/>
              </p:ext>
            </p:extLst>
          </p:nvPr>
        </p:nvGraphicFramePr>
        <p:xfrm>
          <a:off x="142844" y="5157192"/>
          <a:ext cx="2463816" cy="15648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Image,</a:t>
                      </a:r>
                      <a:r>
                        <a:rPr lang="en-US" altLang="ko-KR" sz="800" baseline="0" dirty="0" smtClean="0"/>
                        <a:t> Document (</a:t>
                      </a:r>
                      <a:r>
                        <a:rPr lang="en-US" altLang="ko-KR" sz="800" baseline="0" dirty="0" err="1" smtClean="0"/>
                        <a:t>ppt</a:t>
                      </a:r>
                      <a:r>
                        <a:rPr lang="en-US" altLang="ko-KR" sz="800" baseline="0" dirty="0" smtClean="0"/>
                        <a:t>) , Jpeg2K </a:t>
                      </a:r>
                      <a:r>
                        <a:rPr lang="ko-KR" altLang="en-US" sz="800" baseline="0" dirty="0" smtClean="0"/>
                        <a:t>는 </a:t>
                      </a:r>
                      <a:r>
                        <a:rPr lang="en-US" altLang="ko-KR" sz="800" baseline="0" dirty="0" err="1" smtClean="0"/>
                        <a:t>Uplading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과</a:t>
                      </a:r>
                      <a:r>
                        <a:rPr lang="en-US" altLang="ko-KR" sz="800" baseline="0" dirty="0" smtClean="0"/>
                        <a:t> Upload </a:t>
                      </a:r>
                      <a:r>
                        <a:rPr lang="ko-KR" altLang="en-US" sz="800" baseline="0" dirty="0" smtClean="0"/>
                        <a:t>의 상태만 가짐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 복수 선택 시에는 파일 이름영역이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Disable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되며 자동으로 파일 이름이 지정되어 서버에 추가됨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자동이름 규칙은 </a:t>
                      </a:r>
                      <a:r>
                        <a:rPr kumimoji="0" lang="ko-KR" altLang="en-US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원본파일이름</a:t>
                      </a:r>
                      <a:r>
                        <a:rPr kumimoji="0" lang="en-US" altLang="ko-KR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+000 ( </a:t>
                      </a:r>
                      <a:r>
                        <a:rPr kumimoji="0" lang="ko-KR" altLang="en-US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중복파일 이름 발생 시 </a:t>
                      </a:r>
                      <a:r>
                        <a:rPr kumimoji="0" lang="en-US" altLang="ko-KR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6" name="그룹 108"/>
          <p:cNvGrpSpPr/>
          <p:nvPr/>
        </p:nvGrpSpPr>
        <p:grpSpPr>
          <a:xfrm>
            <a:off x="5484921" y="1988840"/>
            <a:ext cx="383223" cy="323165"/>
            <a:chOff x="712151" y="2886076"/>
            <a:chExt cx="383223" cy="323165"/>
          </a:xfrm>
        </p:grpSpPr>
        <p:sp>
          <p:nvSpPr>
            <p:cNvPr id="23" name="타원 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4239541" y="3645024"/>
            <a:ext cx="4508923" cy="2318417"/>
            <a:chOff x="4239541" y="3645024"/>
            <a:chExt cx="4508923" cy="2318417"/>
          </a:xfrm>
        </p:grpSpPr>
        <p:sp>
          <p:nvSpPr>
            <p:cNvPr id="6" name="직사각형 5"/>
            <p:cNvSpPr/>
            <p:nvPr/>
          </p:nvSpPr>
          <p:spPr>
            <a:xfrm>
              <a:off x="4716016" y="3645024"/>
              <a:ext cx="4032448" cy="231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01990" y="3869904"/>
              <a:ext cx="1106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Add Contents</a:t>
              </a:r>
              <a:endParaRPr lang="ko-KR" altLang="en-US" sz="11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588224" y="4578672"/>
              <a:ext cx="1709192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937096" y="5283767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CANCEL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6725962" y="5283767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34855" y="4563562"/>
              <a:ext cx="1410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Destination Filename</a:t>
              </a:r>
              <a:endParaRPr lang="ko-KR" altLang="en-US" sz="1000" dirty="0"/>
            </a:p>
          </p:txBody>
        </p:sp>
        <p:grpSp>
          <p:nvGrpSpPr>
            <p:cNvPr id="31" name="그룹 108"/>
            <p:cNvGrpSpPr/>
            <p:nvPr/>
          </p:nvGrpSpPr>
          <p:grpSpPr>
            <a:xfrm>
              <a:off x="6461949" y="4471507"/>
              <a:ext cx="383223" cy="293414"/>
              <a:chOff x="712151" y="2886076"/>
              <a:chExt cx="383223" cy="293414"/>
            </a:xfrm>
          </p:grpSpPr>
          <p:sp>
            <p:nvSpPr>
              <p:cNvPr id="32" name="타원 31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30" name="꺾인 연결선 29"/>
            <p:cNvCxnSpPr/>
            <p:nvPr/>
          </p:nvCxnSpPr>
          <p:spPr>
            <a:xfrm rot="16200000" flipH="1">
              <a:off x="4026853" y="4860405"/>
              <a:ext cx="929431" cy="504056"/>
            </a:xfrm>
            <a:prstGeom prst="bentConnector3">
              <a:avLst>
                <a:gd name="adj1" fmla="val 99679"/>
              </a:avLst>
            </a:prstGeom>
            <a:ln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44" y="428604"/>
            <a:ext cx="8887600" cy="4443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62575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Image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Ingest_Documentlist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64591"/>
              </p:ext>
            </p:extLst>
          </p:nvPr>
        </p:nvGraphicFramePr>
        <p:xfrm>
          <a:off x="142844" y="5157192"/>
          <a:ext cx="2463816" cy="15648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Image,</a:t>
                      </a:r>
                      <a:r>
                        <a:rPr lang="en-US" altLang="ko-KR" sz="800" baseline="0" dirty="0" smtClean="0"/>
                        <a:t> Document (</a:t>
                      </a:r>
                      <a:r>
                        <a:rPr lang="en-US" altLang="ko-KR" sz="800" baseline="0" dirty="0" err="1" smtClean="0"/>
                        <a:t>ppt</a:t>
                      </a:r>
                      <a:r>
                        <a:rPr lang="en-US" altLang="ko-KR" sz="800" baseline="0" dirty="0" smtClean="0"/>
                        <a:t>) , Jpeg2K </a:t>
                      </a:r>
                      <a:r>
                        <a:rPr lang="ko-KR" altLang="en-US" sz="800" baseline="0" dirty="0" smtClean="0"/>
                        <a:t>는 </a:t>
                      </a:r>
                      <a:r>
                        <a:rPr lang="en-US" altLang="ko-KR" sz="800" baseline="0" dirty="0" err="1" smtClean="0"/>
                        <a:t>Uplading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과</a:t>
                      </a:r>
                      <a:r>
                        <a:rPr lang="en-US" altLang="ko-KR" sz="800" baseline="0" dirty="0" smtClean="0"/>
                        <a:t> Upload </a:t>
                      </a:r>
                      <a:r>
                        <a:rPr lang="ko-KR" altLang="en-US" sz="800" baseline="0" dirty="0" smtClean="0"/>
                        <a:t>의 상태만 가짐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 복수 선택 시에는 파일 이름영역이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Disable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되며 자동으로 파일 이름이 지정되어 서버에 추가됨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자동이름 규칙은 </a:t>
                      </a:r>
                      <a:r>
                        <a:rPr kumimoji="0" lang="ko-KR" altLang="en-US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원본파일이름</a:t>
                      </a:r>
                      <a:r>
                        <a:rPr kumimoji="0" lang="en-US" altLang="ko-KR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+000 ( </a:t>
                      </a:r>
                      <a:r>
                        <a:rPr kumimoji="0" lang="ko-KR" altLang="en-US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중복파일 이름 발생 시 </a:t>
                      </a:r>
                      <a:r>
                        <a:rPr kumimoji="0" lang="en-US" altLang="ko-KR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그룹 18"/>
          <p:cNvGrpSpPr/>
          <p:nvPr/>
        </p:nvGrpSpPr>
        <p:grpSpPr>
          <a:xfrm>
            <a:off x="4239541" y="3645024"/>
            <a:ext cx="4508923" cy="2318417"/>
            <a:chOff x="4239541" y="3645024"/>
            <a:chExt cx="4508923" cy="2318417"/>
          </a:xfrm>
        </p:grpSpPr>
        <p:sp>
          <p:nvSpPr>
            <p:cNvPr id="20" name="직사각형 19"/>
            <p:cNvSpPr/>
            <p:nvPr/>
          </p:nvSpPr>
          <p:spPr>
            <a:xfrm>
              <a:off x="4716016" y="3645024"/>
              <a:ext cx="4032448" cy="2318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201990" y="3869904"/>
              <a:ext cx="1106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Add Contents</a:t>
              </a:r>
              <a:endParaRPr lang="ko-KR" altLang="en-US" sz="1100" b="1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588224" y="4578672"/>
              <a:ext cx="1709192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5937096" y="5283767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CANCEL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725962" y="5283767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034855" y="4563562"/>
              <a:ext cx="1410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Destination Filename</a:t>
              </a:r>
              <a:endParaRPr lang="ko-KR" altLang="en-US" sz="1000" dirty="0"/>
            </a:p>
          </p:txBody>
        </p:sp>
        <p:grpSp>
          <p:nvGrpSpPr>
            <p:cNvPr id="28" name="그룹 108"/>
            <p:cNvGrpSpPr/>
            <p:nvPr/>
          </p:nvGrpSpPr>
          <p:grpSpPr>
            <a:xfrm>
              <a:off x="6461949" y="4471507"/>
              <a:ext cx="383223" cy="293414"/>
              <a:chOff x="712151" y="2886076"/>
              <a:chExt cx="383223" cy="293414"/>
            </a:xfrm>
          </p:grpSpPr>
          <p:sp>
            <p:nvSpPr>
              <p:cNvPr id="34" name="타원 33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cxnSp>
          <p:nvCxnSpPr>
            <p:cNvPr id="29" name="꺾인 연결선 28"/>
            <p:cNvCxnSpPr/>
            <p:nvPr/>
          </p:nvCxnSpPr>
          <p:spPr>
            <a:xfrm rot="16200000" flipH="1">
              <a:off x="4026853" y="4860405"/>
              <a:ext cx="929431" cy="504056"/>
            </a:xfrm>
            <a:prstGeom prst="bentConnector3">
              <a:avLst>
                <a:gd name="adj1" fmla="val 99679"/>
              </a:avLst>
            </a:prstGeom>
            <a:ln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108"/>
          <p:cNvGrpSpPr/>
          <p:nvPr/>
        </p:nvGrpSpPr>
        <p:grpSpPr>
          <a:xfrm>
            <a:off x="4836849" y="2097723"/>
            <a:ext cx="383223" cy="323165"/>
            <a:chOff x="712151" y="2886076"/>
            <a:chExt cx="383223" cy="323165"/>
          </a:xfrm>
        </p:grpSpPr>
        <p:sp>
          <p:nvSpPr>
            <p:cNvPr id="37" name="타원 3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9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2. Contents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42844" y="642918"/>
            <a:ext cx="8887600" cy="4443800"/>
            <a:chOff x="142844" y="642918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44" y="642918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3" name="TextBox 2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9013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Media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의 비디오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Contents_Media_Video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571472" y="2786058"/>
            <a:ext cx="2357454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08"/>
          <p:cNvGrpSpPr/>
          <p:nvPr/>
        </p:nvGrpSpPr>
        <p:grpSpPr>
          <a:xfrm>
            <a:off x="347940" y="1196752"/>
            <a:ext cx="383223" cy="323165"/>
            <a:chOff x="712151" y="2886076"/>
            <a:chExt cx="383223" cy="323165"/>
          </a:xfrm>
        </p:grpSpPr>
        <p:sp>
          <p:nvSpPr>
            <p:cNvPr id="15" name="타원 1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7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73464"/>
              </p:ext>
            </p:extLst>
          </p:nvPr>
        </p:nvGraphicFramePr>
        <p:xfrm>
          <a:off x="142844" y="5285902"/>
          <a:ext cx="2463816" cy="142924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0203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6650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 Depth </a:t>
                      </a:r>
                      <a:r>
                        <a:rPr lang="ko-KR" altLang="en-US" sz="800" dirty="0" smtClean="0"/>
                        <a:t>메뉴 구성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Media</a:t>
                      </a:r>
                      <a:r>
                        <a:rPr lang="en-US" altLang="ko-KR" sz="800" baseline="0" dirty="0" smtClean="0"/>
                        <a:t> ( Video , JPEG2k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Image ( image  , Slide Show)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Docs ( PPT , txt 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리스트 삭제 버튼 클릭 시 해당 파일 삭제 </a:t>
                      </a:r>
                      <a:r>
                        <a:rPr lang="en-US" altLang="ko-KR" sz="800" baseline="0" dirty="0" smtClean="0"/>
                        <a:t>( </a:t>
                      </a:r>
                      <a:r>
                        <a:rPr lang="ko-KR" altLang="en-US" sz="800" baseline="0" dirty="0" smtClean="0"/>
                        <a:t>모든 리스트 공통사항</a:t>
                      </a:r>
                      <a:r>
                        <a:rPr lang="en-US" altLang="ko-KR" sz="800" baseline="0" dirty="0" smtClean="0"/>
                        <a:t>)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재생 되는 </a:t>
                      </a:r>
                      <a:r>
                        <a:rPr lang="en-US" altLang="ko-KR" sz="800" dirty="0" smtClean="0"/>
                        <a:t>video </a:t>
                      </a:r>
                      <a:r>
                        <a:rPr lang="ko-KR" altLang="en-US" sz="800" dirty="0" smtClean="0"/>
                        <a:t>파일 정보 표시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108"/>
          <p:cNvGrpSpPr/>
          <p:nvPr/>
        </p:nvGrpSpPr>
        <p:grpSpPr>
          <a:xfrm>
            <a:off x="7200573" y="1159336"/>
            <a:ext cx="383223" cy="293414"/>
            <a:chOff x="712151" y="2886076"/>
            <a:chExt cx="383223" cy="293414"/>
          </a:xfrm>
        </p:grpSpPr>
        <p:sp>
          <p:nvSpPr>
            <p:cNvPr id="23" name="타원 2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5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872123"/>
              </p:ext>
            </p:extLst>
          </p:nvPr>
        </p:nvGraphicFramePr>
        <p:xfrm>
          <a:off x="2751126" y="5409092"/>
          <a:ext cx="2463816" cy="130605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 가능한 메타 정보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File</a:t>
                      </a:r>
                      <a:r>
                        <a:rPr lang="en-US" altLang="ko-KR" sz="800" baseline="0" dirty="0" smtClean="0"/>
                        <a:t> Name, Transfer Type, Expiration Date  </a:t>
                      </a:r>
                      <a:r>
                        <a:rPr lang="ko-KR" altLang="en-US" sz="800" baseline="0" dirty="0" smtClean="0"/>
                        <a:t>수정 가능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메타 정보 수정 후 버튼 클릭 시 수정 사항 적용됨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6" name="그룹 108"/>
          <p:cNvGrpSpPr/>
          <p:nvPr/>
        </p:nvGrpSpPr>
        <p:grpSpPr>
          <a:xfrm>
            <a:off x="8046429" y="4429132"/>
            <a:ext cx="383223" cy="293414"/>
            <a:chOff x="712151" y="2886076"/>
            <a:chExt cx="383223" cy="293414"/>
          </a:xfrm>
        </p:grpSpPr>
        <p:sp>
          <p:nvSpPr>
            <p:cNvPr id="27" name="타원 2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08"/>
          <p:cNvGrpSpPr/>
          <p:nvPr/>
        </p:nvGrpSpPr>
        <p:grpSpPr>
          <a:xfrm>
            <a:off x="3117207" y="3857628"/>
            <a:ext cx="383223" cy="293414"/>
            <a:chOff x="712151" y="2886076"/>
            <a:chExt cx="383223" cy="293414"/>
          </a:xfrm>
        </p:grpSpPr>
        <p:sp>
          <p:nvSpPr>
            <p:cNvPr id="19" name="타원 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42844" y="651678"/>
            <a:ext cx="8887600" cy="4443800"/>
            <a:chOff x="142844" y="651678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2844" y="651678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4" name="TextBox 13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02289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Media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의 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Jpeg2k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Contents_Media_Jpeg2k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71472" y="2500306"/>
            <a:ext cx="2357454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724236"/>
              </p:ext>
            </p:extLst>
          </p:nvPr>
        </p:nvGraphicFramePr>
        <p:xfrm>
          <a:off x="139261" y="5229200"/>
          <a:ext cx="2463816" cy="131341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343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리스트 선택 시 우측 영역에 선택한 컨텐츠 </a:t>
                      </a:r>
                      <a:r>
                        <a:rPr lang="en-US" altLang="ko-KR" sz="800" dirty="0" smtClean="0"/>
                        <a:t>Preview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및 컨텐츠 정보 </a:t>
                      </a:r>
                      <a:r>
                        <a:rPr lang="en-US" altLang="ko-KR" sz="800" baseline="0" dirty="0" smtClean="0"/>
                        <a:t>display </a:t>
                      </a:r>
                      <a:r>
                        <a:rPr lang="ko-KR" altLang="en-US" sz="800" baseline="0" dirty="0" smtClean="0"/>
                        <a:t>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아니고 </a:t>
                      </a:r>
                      <a:r>
                        <a:rPr lang="en-US" altLang="ko-KR" sz="800" dirty="0" smtClean="0"/>
                        <a:t>Jpeg2000k </a:t>
                      </a:r>
                      <a:r>
                        <a:rPr lang="ko-KR" altLang="en-US" sz="800" dirty="0" smtClean="0"/>
                        <a:t>를 나타내는 특정 아이콘 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* Jpeg2k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는 </a:t>
                      </a:r>
                      <a:r>
                        <a:rPr lang="ko-KR" altLang="en-US" sz="800" baseline="0" dirty="0" err="1" smtClean="0"/>
                        <a:t>썸네일</a:t>
                      </a:r>
                      <a:r>
                        <a:rPr lang="ko-KR" altLang="en-US" sz="800" baseline="0" dirty="0" smtClean="0"/>
                        <a:t> 제공하지 않음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357395" y="2414068"/>
            <a:ext cx="383223" cy="323165"/>
            <a:chOff x="712151" y="2886076"/>
            <a:chExt cx="383223" cy="323165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108"/>
          <p:cNvGrpSpPr/>
          <p:nvPr/>
        </p:nvGrpSpPr>
        <p:grpSpPr>
          <a:xfrm>
            <a:off x="406132" y="2996952"/>
            <a:ext cx="383223" cy="293414"/>
            <a:chOff x="712151" y="2886076"/>
            <a:chExt cx="383223" cy="293414"/>
          </a:xfrm>
        </p:grpSpPr>
        <p:sp>
          <p:nvSpPr>
            <p:cNvPr id="11" name="타원 1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844" y="645116"/>
            <a:ext cx="8887600" cy="4443800"/>
            <a:chOff x="142844" y="645116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42844" y="645116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이미지 의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이미지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Contents_Image_Image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39552" y="2420888"/>
            <a:ext cx="2357454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398250"/>
              </p:ext>
            </p:extLst>
          </p:nvPr>
        </p:nvGraphicFramePr>
        <p:xfrm>
          <a:off x="142844" y="5517232"/>
          <a:ext cx="2463816" cy="8790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리스트 선택 시 우측 영역에 선택한 컨텐츠 </a:t>
                      </a:r>
                      <a:r>
                        <a:rPr lang="en-US" altLang="ko-KR" sz="800" dirty="0" smtClean="0"/>
                        <a:t>Preview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및 컨텐츠 정보 </a:t>
                      </a:r>
                      <a:r>
                        <a:rPr lang="en-US" altLang="ko-KR" sz="800" baseline="0" dirty="0" smtClean="0"/>
                        <a:t>display </a:t>
                      </a:r>
                      <a:r>
                        <a:rPr lang="ko-KR" altLang="en-US" sz="800" baseline="0" dirty="0" smtClean="0"/>
                        <a:t>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372353" y="2386349"/>
            <a:ext cx="383223" cy="323165"/>
            <a:chOff x="712151" y="2886076"/>
            <a:chExt cx="383223" cy="323165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29077" y="635595"/>
            <a:ext cx="8887600" cy="4443800"/>
            <a:chOff x="129077" y="635595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29077" y="635595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이미지의 슬라이드 쇼 재생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Contents_Image_SlideShow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0034" y="2428868"/>
            <a:ext cx="2357454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84393"/>
              </p:ext>
            </p:extLst>
          </p:nvPr>
        </p:nvGraphicFramePr>
        <p:xfrm>
          <a:off x="129077" y="5445224"/>
          <a:ext cx="2463816" cy="122413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06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리스트 선택 시 우측 영역에 선택한 컨텐츠 </a:t>
                      </a:r>
                      <a:r>
                        <a:rPr lang="en-US" altLang="ko-KR" sz="800" dirty="0" smtClean="0"/>
                        <a:t>Preview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및 컨텐츠 정보 </a:t>
                      </a:r>
                      <a:r>
                        <a:rPr lang="en-US" altLang="ko-KR" sz="800" baseline="0" dirty="0" smtClean="0"/>
                        <a:t>display </a:t>
                      </a:r>
                      <a:r>
                        <a:rPr lang="ko-KR" altLang="en-US" sz="800" baseline="0" dirty="0" smtClean="0"/>
                        <a:t>됨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슬라이드 쇼 수동 </a:t>
                      </a:r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이전</a:t>
                      </a:r>
                      <a:r>
                        <a:rPr lang="en-US" altLang="ko-KR" sz="800" dirty="0" smtClean="0"/>
                        <a:t>/</a:t>
                      </a:r>
                      <a:r>
                        <a:rPr lang="ko-KR" altLang="en-US" sz="800" dirty="0" smtClean="0"/>
                        <a:t>이후</a:t>
                      </a:r>
                      <a:r>
                        <a:rPr lang="en-US" altLang="ko-KR" sz="800" dirty="0" smtClean="0"/>
                        <a:t>) </a:t>
                      </a:r>
                      <a:r>
                        <a:rPr lang="ko-KR" altLang="en-US" sz="800" dirty="0" smtClean="0"/>
                        <a:t>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" name="그룹 108"/>
          <p:cNvGrpSpPr/>
          <p:nvPr/>
        </p:nvGrpSpPr>
        <p:grpSpPr>
          <a:xfrm>
            <a:off x="293577" y="2267285"/>
            <a:ext cx="383223" cy="323165"/>
            <a:chOff x="712151" y="2886076"/>
            <a:chExt cx="383223" cy="323165"/>
          </a:xfrm>
        </p:grpSpPr>
        <p:sp>
          <p:nvSpPr>
            <p:cNvPr id="8" name="타원 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0" name="그룹 108"/>
          <p:cNvGrpSpPr/>
          <p:nvPr/>
        </p:nvGrpSpPr>
        <p:grpSpPr>
          <a:xfrm>
            <a:off x="5560549" y="3382629"/>
            <a:ext cx="383223" cy="293414"/>
            <a:chOff x="712151" y="2886076"/>
            <a:chExt cx="383223" cy="293414"/>
          </a:xfrm>
        </p:grpSpPr>
        <p:sp>
          <p:nvSpPr>
            <p:cNvPr id="11" name="타원 1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6924993" y="3382629"/>
            <a:ext cx="383223" cy="293414"/>
            <a:chOff x="712151" y="2886076"/>
            <a:chExt cx="383223" cy="293414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08"/>
          <p:cNvGrpSpPr/>
          <p:nvPr/>
        </p:nvGrpSpPr>
        <p:grpSpPr>
          <a:xfrm>
            <a:off x="5929322" y="1000108"/>
            <a:ext cx="383223" cy="293414"/>
            <a:chOff x="712151" y="2886076"/>
            <a:chExt cx="383223" cy="293414"/>
          </a:xfrm>
        </p:grpSpPr>
        <p:sp>
          <p:nvSpPr>
            <p:cNvPr id="19" name="타원 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직선 연결선 2"/>
          <p:cNvCxnSpPr/>
          <p:nvPr/>
        </p:nvCxnSpPr>
        <p:spPr>
          <a:xfrm flipV="1">
            <a:off x="3707904" y="1214422"/>
            <a:ext cx="2149980" cy="1123606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 flipH="1" flipV="1">
            <a:off x="6286512" y="1214422"/>
            <a:ext cx="2071703" cy="1214447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128198"/>
              </p:ext>
            </p:extLst>
          </p:nvPr>
        </p:nvGraphicFramePr>
        <p:xfrm>
          <a:off x="2627784" y="5445224"/>
          <a:ext cx="2463816" cy="12961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현재 슬라이드</a:t>
                      </a:r>
                      <a:r>
                        <a:rPr lang="ko-KR" altLang="en-US" sz="800" baseline="0" dirty="0" smtClean="0"/>
                        <a:t> </a:t>
                      </a:r>
                      <a:r>
                        <a:rPr lang="en-US" altLang="ko-KR" sz="800" baseline="0" dirty="0" smtClean="0"/>
                        <a:t>/ </a:t>
                      </a:r>
                      <a:r>
                        <a:rPr lang="ko-KR" altLang="en-US" sz="800" baseline="0" dirty="0" smtClean="0"/>
                        <a:t>전체 슬라이드 수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슬라이드 파일 전체 용량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현재 디스플레이 되는 이미지에 대한 정보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그룹 108"/>
          <p:cNvGrpSpPr/>
          <p:nvPr/>
        </p:nvGrpSpPr>
        <p:grpSpPr>
          <a:xfrm>
            <a:off x="3143240" y="4071942"/>
            <a:ext cx="383223" cy="293414"/>
            <a:chOff x="712151" y="2886076"/>
            <a:chExt cx="383223" cy="293414"/>
          </a:xfrm>
        </p:grpSpPr>
        <p:sp>
          <p:nvSpPr>
            <p:cNvPr id="25" name="타원 2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582776"/>
              </p:ext>
            </p:extLst>
          </p:nvPr>
        </p:nvGraphicFramePr>
        <p:xfrm>
          <a:off x="5148064" y="5445224"/>
          <a:ext cx="2463816" cy="12961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슬라이드 쇼 인터벌 수정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Custom </a:t>
                      </a:r>
                      <a:r>
                        <a:rPr lang="ko-KR" altLang="en-US" sz="800" dirty="0" smtClean="0"/>
                        <a:t>선택 시 임의의 값 입력 가능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36" name="그룹 35"/>
          <p:cNvGrpSpPr/>
          <p:nvPr/>
        </p:nvGrpSpPr>
        <p:grpSpPr>
          <a:xfrm>
            <a:off x="4782894" y="4005065"/>
            <a:ext cx="3173482" cy="1296143"/>
            <a:chOff x="4602656" y="4149080"/>
            <a:chExt cx="3173482" cy="1296143"/>
          </a:xfrm>
        </p:grpSpPr>
        <p:grpSp>
          <p:nvGrpSpPr>
            <p:cNvPr id="34" name="그룹 33"/>
            <p:cNvGrpSpPr/>
            <p:nvPr/>
          </p:nvGrpSpPr>
          <p:grpSpPr>
            <a:xfrm>
              <a:off x="5436096" y="4149080"/>
              <a:ext cx="2340042" cy="1296143"/>
              <a:chOff x="5436096" y="4149080"/>
              <a:chExt cx="2340042" cy="1296143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5436096" y="4149080"/>
                <a:ext cx="2340042" cy="129614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68144" y="4293096"/>
                <a:ext cx="126348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b="1" dirty="0" smtClean="0"/>
                  <a:t>Insert Interval Time</a:t>
                </a:r>
                <a:endParaRPr lang="ko-KR" altLang="en-US" sz="9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5821000" y="4638858"/>
                <a:ext cx="1459182" cy="2539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261160" y="4638858"/>
                <a:ext cx="37863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ko-KR"/>
                </a:defPPr>
                <a:lvl1pPr>
                  <a:defRPr sz="1050"/>
                </a:lvl1pPr>
              </a:lstStyle>
              <a:p>
                <a:r>
                  <a:rPr lang="en-US" altLang="ko-KR" dirty="0"/>
                  <a:t>sec</a:t>
                </a:r>
                <a:endParaRPr lang="ko-KR" altLang="en-US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5965016" y="5121027"/>
                <a:ext cx="612000" cy="216378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CANCEL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33210" y="5121027"/>
                <a:ext cx="612000" cy="216378"/>
              </a:xfrm>
              <a:prstGeom prst="roundRect">
                <a:avLst/>
              </a:prstGeom>
              <a:solidFill>
                <a:schemeClr val="bg1"/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8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OK</a:t>
                </a:r>
                <a:endParaRPr lang="ko-KR" altLang="en-US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cxnSp>
          <p:nvCxnSpPr>
            <p:cNvPr id="37" name="꺾인 연결선 36"/>
            <p:cNvCxnSpPr/>
            <p:nvPr/>
          </p:nvCxnSpPr>
          <p:spPr>
            <a:xfrm flipV="1">
              <a:off x="4602656" y="4636923"/>
              <a:ext cx="1018004" cy="176211"/>
            </a:xfrm>
            <a:prstGeom prst="bentConnector3">
              <a:avLst/>
            </a:prstGeom>
            <a:ln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753608" y="4905164"/>
              <a:ext cx="1031051" cy="2308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 smtClean="0">
                  <a:solidFill>
                    <a:srgbClr val="C00000"/>
                  </a:solidFill>
                </a:rPr>
                <a:t>Custom </a:t>
              </a:r>
              <a:r>
                <a:rPr lang="ko-KR" altLang="en-US" sz="900" b="1" dirty="0" smtClean="0">
                  <a:solidFill>
                    <a:srgbClr val="C00000"/>
                  </a:solidFill>
                </a:rPr>
                <a:t>선택 시</a:t>
              </a:r>
              <a:endParaRPr lang="ko-KR" altLang="en-US" sz="9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3" name="그룹 108"/>
          <p:cNvGrpSpPr/>
          <p:nvPr/>
        </p:nvGrpSpPr>
        <p:grpSpPr>
          <a:xfrm>
            <a:off x="3903025" y="4492908"/>
            <a:ext cx="383223" cy="293414"/>
            <a:chOff x="712151" y="2886076"/>
            <a:chExt cx="383223" cy="293414"/>
          </a:xfrm>
        </p:grpSpPr>
        <p:sp>
          <p:nvSpPr>
            <p:cNvPr id="44" name="타원 4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" name="그룹 108"/>
          <p:cNvGrpSpPr/>
          <p:nvPr/>
        </p:nvGrpSpPr>
        <p:grpSpPr>
          <a:xfrm>
            <a:off x="5903289" y="3857628"/>
            <a:ext cx="383223" cy="293414"/>
            <a:chOff x="712151" y="2886076"/>
            <a:chExt cx="383223" cy="293414"/>
          </a:xfrm>
        </p:grpSpPr>
        <p:sp>
          <p:nvSpPr>
            <p:cNvPr id="47" name="타원 4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8896" y="651678"/>
            <a:ext cx="8887600" cy="4443800"/>
            <a:chOff x="148896" y="651678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48896" y="651678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37898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148868"/>
                <a:gridCol w="714380"/>
                <a:gridCol w="2071670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이미지의 슬라이드 쇼 생성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Contents_Image_SlideShow_New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9" name="꺾인 연결선 8"/>
          <p:cNvCxnSpPr/>
          <p:nvPr/>
        </p:nvCxnSpPr>
        <p:spPr>
          <a:xfrm rot="16200000" flipH="1">
            <a:off x="1797857" y="2512245"/>
            <a:ext cx="1357324" cy="619066"/>
          </a:xfrm>
          <a:prstGeom prst="bentConnector3">
            <a:avLst>
              <a:gd name="adj1" fmla="val 100526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02527"/>
              </p:ext>
            </p:extLst>
          </p:nvPr>
        </p:nvGraphicFramePr>
        <p:xfrm>
          <a:off x="64236" y="5517232"/>
          <a:ext cx="2463816" cy="87908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8575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5933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1, </a:t>
                      </a:r>
                      <a:r>
                        <a:rPr lang="ko-KR" altLang="en-US" sz="800" dirty="0" smtClean="0"/>
                        <a:t>팝업에서 서버에 존재하는 이미지를 선택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2. </a:t>
                      </a:r>
                      <a:r>
                        <a:rPr lang="ko-KR" altLang="en-US" sz="800" dirty="0" smtClean="0"/>
                        <a:t>슬라이드 쇼 타이틀 입력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3. Interval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입력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4. </a:t>
                      </a:r>
                      <a:r>
                        <a:rPr lang="ko-KR" altLang="en-US" sz="800" baseline="0" dirty="0" smtClean="0"/>
                        <a:t>저장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그룹 108"/>
          <p:cNvGrpSpPr/>
          <p:nvPr/>
        </p:nvGrpSpPr>
        <p:grpSpPr>
          <a:xfrm>
            <a:off x="1296144" y="1740562"/>
            <a:ext cx="383223" cy="323165"/>
            <a:chOff x="712151" y="2886076"/>
            <a:chExt cx="383223" cy="323165"/>
          </a:xfrm>
        </p:grpSpPr>
        <p:sp>
          <p:nvSpPr>
            <p:cNvPr id="14" name="타원 1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/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History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618994"/>
              </p:ext>
            </p:extLst>
          </p:nvPr>
        </p:nvGraphicFramePr>
        <p:xfrm>
          <a:off x="361508" y="965504"/>
          <a:ext cx="8325290" cy="2854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657"/>
                <a:gridCol w="5430551"/>
                <a:gridCol w="776177"/>
                <a:gridCol w="726851"/>
                <a:gridCol w="549054"/>
              </a:tblGrid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범위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bg1"/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2013-08-29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aseline="0" dirty="0" smtClean="0"/>
                        <a:t>최초 문서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최선미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v.1.0.0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2013-08-30</a:t>
                      </a:r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전체적 메뉴 추가 및 내용 작성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최선미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v.1.0.1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2013-09-01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피드백 반영</a:t>
                      </a:r>
                      <a:r>
                        <a:rPr lang="ko-KR" altLang="en-US" sz="800" baseline="0" dirty="0" smtClean="0"/>
                        <a:t>한 </a:t>
                      </a:r>
                      <a:r>
                        <a:rPr lang="ko-KR" altLang="en-US" sz="800" baseline="0" dirty="0" err="1" smtClean="0"/>
                        <a:t>슬라이드별</a:t>
                      </a:r>
                      <a:r>
                        <a:rPr lang="ko-KR" altLang="en-US" sz="800" baseline="0" dirty="0" smtClean="0"/>
                        <a:t> 내용 수정</a:t>
                      </a:r>
                      <a:r>
                        <a:rPr lang="en-US" altLang="ko-KR" sz="800" baseline="0" dirty="0" smtClean="0"/>
                        <a:t>_1 (</a:t>
                      </a:r>
                      <a:r>
                        <a:rPr lang="ko-KR" altLang="en-US" sz="800" baseline="0" dirty="0" err="1" smtClean="0"/>
                        <a:t>인제스트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콘텐츠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프로젝트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부분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최선미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v.1.0.2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2013-09-02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피드백 반영</a:t>
                      </a:r>
                      <a:r>
                        <a:rPr lang="ko-KR" altLang="en-US" sz="800" baseline="0" dirty="0" smtClean="0"/>
                        <a:t>한 </a:t>
                      </a:r>
                      <a:r>
                        <a:rPr lang="ko-KR" altLang="en-US" sz="800" baseline="0" dirty="0" err="1" smtClean="0"/>
                        <a:t>슬라이드별</a:t>
                      </a:r>
                      <a:r>
                        <a:rPr lang="ko-KR" altLang="en-US" sz="800" baseline="0" dirty="0" smtClean="0"/>
                        <a:t> 내용 수정</a:t>
                      </a:r>
                      <a:r>
                        <a:rPr lang="en-US" altLang="ko-KR" sz="800" baseline="0" dirty="0" smtClean="0"/>
                        <a:t>_2 (</a:t>
                      </a:r>
                      <a:r>
                        <a:rPr lang="ko-KR" altLang="en-US" sz="800" baseline="0" dirty="0" err="1" smtClean="0"/>
                        <a:t>인제스트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err="1" smtClean="0"/>
                        <a:t>콘텐츠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프로젝트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부분</a:t>
                      </a:r>
                      <a:r>
                        <a:rPr lang="en-US" altLang="ko-KR" sz="800" baseline="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최선미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v.1.0.2</a:t>
                      </a:r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95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2013-09-03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전체 수정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이신의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v.1.0.3</a:t>
                      </a:r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2013-09-06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Ingest</a:t>
                      </a:r>
                      <a:r>
                        <a:rPr lang="en-US" altLang="ko-KR" sz="800" baseline="0" dirty="0" smtClean="0"/>
                        <a:t> List     Media </a:t>
                      </a:r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  Movie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로 변경</a:t>
                      </a:r>
                      <a:endParaRPr lang="en-US" altLang="ko-KR" sz="800" baseline="0" dirty="0" smtClean="0"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Contents List Media  Movie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로 변경</a:t>
                      </a:r>
                      <a:endParaRPr lang="en-US" altLang="ko-KR" sz="800" baseline="0" dirty="0" smtClean="0"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Video Meta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정보 추가</a:t>
                      </a:r>
                      <a:endParaRPr lang="en-US" altLang="ko-KR" sz="800" dirty="0" smtClean="0"/>
                    </a:p>
                    <a:p>
                      <a:pPr algn="l" latinLnBrk="1"/>
                      <a:r>
                        <a:rPr lang="en-US" altLang="ko-KR" sz="800" dirty="0" smtClean="0"/>
                        <a:t>Jpeg2K </a:t>
                      </a:r>
                      <a:r>
                        <a:rPr lang="ko-KR" altLang="en-US" sz="800" dirty="0" smtClean="0"/>
                        <a:t>메타 정보 및 리스트 </a:t>
                      </a:r>
                      <a:r>
                        <a:rPr lang="ko-KR" altLang="en-US" sz="800" dirty="0" err="1" smtClean="0"/>
                        <a:t>썸네일</a:t>
                      </a:r>
                      <a:r>
                        <a:rPr lang="ko-KR" altLang="en-US" sz="800" dirty="0" smtClean="0"/>
                        <a:t> </a:t>
                      </a:r>
                      <a:r>
                        <a:rPr lang="en-US" altLang="ko-KR" sz="8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800" dirty="0" smtClean="0">
                          <a:sym typeface="Wingdings" pitchFamily="2" charset="2"/>
                        </a:rPr>
                        <a:t>아이콘 으로 변경</a:t>
                      </a:r>
                      <a:endParaRPr lang="en-US" altLang="ko-KR" sz="800" dirty="0" smtClean="0">
                        <a:sym typeface="Wingdings" pitchFamily="2" charset="2"/>
                      </a:endParaRPr>
                    </a:p>
                    <a:p>
                      <a:pPr algn="l" latinLnBrk="1"/>
                      <a:r>
                        <a:rPr lang="en-US" altLang="ko-KR" sz="800" dirty="0" err="1" smtClean="0">
                          <a:sym typeface="Wingdings" pitchFamily="2" charset="2"/>
                        </a:rPr>
                        <a:t>Ctreate</a:t>
                      </a:r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 New Project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수정 </a:t>
                      </a:r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. Layout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변경 및 화면 </a:t>
                      </a:r>
                      <a:r>
                        <a:rPr lang="en-US" altLang="ko-KR" sz="800" baseline="0" dirty="0" smtClean="0">
                          <a:sym typeface="Wingdings" pitchFamily="2" charset="2"/>
                        </a:rPr>
                        <a:t>view </a:t>
                      </a:r>
                      <a:r>
                        <a:rPr lang="ko-KR" altLang="en-US" sz="800" baseline="0" dirty="0" smtClean="0">
                          <a:sym typeface="Wingdings" pitchFamily="2" charset="2"/>
                        </a:rPr>
                        <a:t>수정</a:t>
                      </a:r>
                      <a:endParaRPr lang="en-US" altLang="ko-KR" sz="800" dirty="0" smtClean="0">
                        <a:sym typeface="Wingdings" pitchFamily="2" charset="2"/>
                      </a:endParaRPr>
                    </a:p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이신의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p.7 ~ 12</a:t>
                      </a:r>
                    </a:p>
                    <a:p>
                      <a:pPr algn="l" latinLnBrk="1"/>
                      <a:r>
                        <a:rPr lang="en-US" altLang="ko-KR" sz="800" dirty="0" smtClean="0"/>
                        <a:t>P.14~22</a:t>
                      </a:r>
                    </a:p>
                    <a:p>
                      <a:pPr algn="l" latinLnBrk="1"/>
                      <a:r>
                        <a:rPr lang="en-US" altLang="ko-KR" sz="800" dirty="0" smtClean="0"/>
                        <a:t>P.14</a:t>
                      </a:r>
                    </a:p>
                    <a:p>
                      <a:pPr algn="l" latinLnBrk="1"/>
                      <a:r>
                        <a:rPr lang="en-US" altLang="ko-KR" sz="800" dirty="0" smtClean="0"/>
                        <a:t>P.15</a:t>
                      </a:r>
                    </a:p>
                    <a:p>
                      <a:pPr algn="l" latinLnBrk="1"/>
                      <a:r>
                        <a:rPr lang="en-US" altLang="ko-KR" sz="800" dirty="0" smtClean="0"/>
                        <a:t>P.26</a:t>
                      </a:r>
                    </a:p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 1.0.4</a:t>
                      </a:r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575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2013-09-09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Login </a:t>
                      </a:r>
                      <a:r>
                        <a:rPr lang="ko-KR" altLang="en-US" sz="800" dirty="0" smtClean="0"/>
                        <a:t>페이지 추가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/>
                        <a:t>이신의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p.4~5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 1.0.5</a:t>
                      </a:r>
                      <a:endParaRPr lang="ko-KR" altLang="en-US" sz="800" dirty="0" smtClean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7504" y="692696"/>
            <a:ext cx="8887600" cy="4443800"/>
            <a:chOff x="107504" y="692696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07504" y="692696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40679" y="1428745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920239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문서 의 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pptx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프리뷰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Contents_Doc_PPT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04212" y="2143151"/>
            <a:ext cx="2357454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71676"/>
              </p:ext>
            </p:extLst>
          </p:nvPr>
        </p:nvGraphicFramePr>
        <p:xfrm>
          <a:off x="142844" y="5589240"/>
          <a:ext cx="2463816" cy="11521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3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Document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확대 축소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이전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이후 페이지 이동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" name="그룹 108"/>
          <p:cNvGrpSpPr/>
          <p:nvPr/>
        </p:nvGrpSpPr>
        <p:grpSpPr>
          <a:xfrm>
            <a:off x="8179998" y="1367023"/>
            <a:ext cx="383223" cy="323165"/>
            <a:chOff x="712151" y="2886076"/>
            <a:chExt cx="383223" cy="323165"/>
          </a:xfrm>
        </p:grpSpPr>
        <p:sp>
          <p:nvSpPr>
            <p:cNvPr id="7" name="타원 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9" name="그룹 108"/>
          <p:cNvGrpSpPr/>
          <p:nvPr/>
        </p:nvGrpSpPr>
        <p:grpSpPr>
          <a:xfrm>
            <a:off x="5934487" y="4104383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3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9068"/>
              </p:ext>
            </p:extLst>
          </p:nvPr>
        </p:nvGraphicFramePr>
        <p:xfrm>
          <a:off x="2741154" y="5589240"/>
          <a:ext cx="2463816" cy="92853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3577373" y="2795783"/>
            <a:ext cx="2245171" cy="1428760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endCxn id="11" idx="3"/>
          </p:cNvCxnSpPr>
          <p:nvPr/>
        </p:nvCxnSpPr>
        <p:spPr>
          <a:xfrm flipH="1">
            <a:off x="6317710" y="2867221"/>
            <a:ext cx="1933726" cy="1383869"/>
          </a:xfrm>
          <a:prstGeom prst="line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844" y="723686"/>
            <a:ext cx="8887600" cy="4443800"/>
            <a:chOff x="142844" y="723686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42844" y="723686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655934" y="1484784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9368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문서 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TXT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프리뷰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Contents_Doc_TXT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2420888"/>
            <a:ext cx="2448272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108"/>
          <p:cNvGrpSpPr/>
          <p:nvPr/>
        </p:nvGrpSpPr>
        <p:grpSpPr>
          <a:xfrm>
            <a:off x="8332181" y="3643314"/>
            <a:ext cx="383223" cy="293414"/>
            <a:chOff x="712151" y="2886076"/>
            <a:chExt cx="383223" cy="293414"/>
          </a:xfrm>
        </p:grpSpPr>
        <p:sp>
          <p:nvSpPr>
            <p:cNvPr id="8" name="타원 7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0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01954"/>
              </p:ext>
            </p:extLst>
          </p:nvPr>
        </p:nvGraphicFramePr>
        <p:xfrm>
          <a:off x="142844" y="5589240"/>
          <a:ext cx="2463816" cy="11521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3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TXT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파일 새로 생성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800" b="0" kern="1200" dirty="0" err="1" smtClean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Contents_Doc_TXT_New</a:t>
                      </a:r>
                      <a:r>
                        <a:rPr lang="en-US" altLang="ko-KR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’’</a:t>
                      </a:r>
                      <a:r>
                        <a:rPr lang="ko-KR" altLang="en-US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페이지 참조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선택한 </a:t>
                      </a:r>
                      <a:r>
                        <a:rPr lang="en-US" altLang="ko-KR" sz="800" dirty="0" smtClean="0"/>
                        <a:t>txt </a:t>
                      </a:r>
                      <a:r>
                        <a:rPr lang="ko-KR" altLang="en-US" sz="800" dirty="0" smtClean="0"/>
                        <a:t>파일의 편집 모드로 전환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800" b="0" kern="1200" dirty="0" err="1" smtClean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Contents_Doc_TXT_Edit</a:t>
                      </a:r>
                      <a:r>
                        <a:rPr lang="en-US" altLang="ko-KR" sz="800" b="0" kern="1200" dirty="0" smtClean="0">
                          <a:solidFill>
                            <a:srgbClr val="C00000"/>
                          </a:solidFill>
                          <a:latin typeface="+mj-ea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페이지 참조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1" name="그룹 108"/>
          <p:cNvGrpSpPr/>
          <p:nvPr/>
        </p:nvGrpSpPr>
        <p:grpSpPr>
          <a:xfrm>
            <a:off x="2771800" y="1916832"/>
            <a:ext cx="383223" cy="323165"/>
            <a:chOff x="712151" y="2886076"/>
            <a:chExt cx="383223" cy="323165"/>
          </a:xfrm>
        </p:grpSpPr>
        <p:sp>
          <p:nvSpPr>
            <p:cNvPr id="13" name="타원 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2844" y="723686"/>
            <a:ext cx="8887600" cy="4443800"/>
            <a:chOff x="142844" y="723686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42844" y="723686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676072" y="1476000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2832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문서 의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TXT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프리뷰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Contents_Doc_TXT_Edit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828841"/>
              </p:ext>
            </p:extLst>
          </p:nvPr>
        </p:nvGraphicFramePr>
        <p:xfrm>
          <a:off x="142844" y="5517232"/>
          <a:ext cx="2463816" cy="11521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3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선택한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TXT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편집 모드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1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6634" y="754409"/>
            <a:ext cx="8887600" cy="4443800"/>
            <a:chOff x="116634" y="754409"/>
            <a:chExt cx="8887600" cy="4443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tretch>
              <a:fillRect/>
            </a:stretch>
          </p:blipFill>
          <p:spPr bwMode="auto">
            <a:xfrm>
              <a:off x="116634" y="754409"/>
              <a:ext cx="8887600" cy="4443800"/>
            </a:xfrm>
            <a:prstGeom prst="rect">
              <a:avLst/>
            </a:prstGeom>
            <a:noFill/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676072" y="1530000"/>
              <a:ext cx="439544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sz="700" b="1" dirty="0" smtClean="0">
                  <a:solidFill>
                    <a:schemeClr val="bg1">
                      <a:lumMod val="65000"/>
                    </a:schemeClr>
                  </a:solidFill>
                  <a:latin typeface="Arial" pitchFamily="34" charset="0"/>
                  <a:cs typeface="Arial" pitchFamily="34" charset="0"/>
                </a:rPr>
                <a:t>Movie</a:t>
              </a:r>
              <a:endParaRPr lang="ko-KR" altLang="en-US" sz="700" b="1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71345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문서 의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TXT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생성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Contents_Doc_TXT_New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6" name="꺾인 연결선 5"/>
          <p:cNvCxnSpPr/>
          <p:nvPr/>
        </p:nvCxnSpPr>
        <p:spPr>
          <a:xfrm rot="16200000" flipH="1">
            <a:off x="1809758" y="2690781"/>
            <a:ext cx="1357322" cy="547745"/>
          </a:xfrm>
          <a:prstGeom prst="bentConnector3">
            <a:avLst>
              <a:gd name="adj1" fmla="val 99824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86282"/>
              </p:ext>
            </p:extLst>
          </p:nvPr>
        </p:nvGraphicFramePr>
        <p:xfrm>
          <a:off x="142844" y="5517232"/>
          <a:ext cx="2463816" cy="1152128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359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  </a:t>
                      </a: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TXT </a:t>
                      </a:r>
                      <a:r>
                        <a:rPr lang="ko-KR" altLang="en-US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 생성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Filena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Txt input </a:t>
                      </a: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영역은 필수 입력 사항</a:t>
                      </a:r>
                      <a:endParaRPr lang="en-US" altLang="ko-KR" sz="8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붉은 색 표시 사항 기본 옵션 </a:t>
                      </a:r>
                      <a:endParaRPr lang="en-US" altLang="ko-KR" sz="800" b="0" kern="1200" dirty="0" smtClean="0">
                        <a:solidFill>
                          <a:schemeClr val="tx1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4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3. Project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11398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Project_main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844" y="754472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4147"/>
              </p:ext>
            </p:extLst>
          </p:nvPr>
        </p:nvGraphicFramePr>
        <p:xfrm>
          <a:off x="107504" y="5517232"/>
          <a:ext cx="2592288" cy="12961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87071"/>
                <a:gridCol w="2405217"/>
              </a:tblGrid>
              <a:tr h="20773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6570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프로젝트 관리 탭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저장된 프로젝트 리스트 업</a:t>
                      </a:r>
                      <a:r>
                        <a:rPr lang="en-US" altLang="ko-KR" sz="800" dirty="0" smtClean="0"/>
                        <a:t>/ </a:t>
                      </a:r>
                      <a:r>
                        <a:rPr lang="ko-KR" altLang="en-US" sz="800" dirty="0" smtClean="0"/>
                        <a:t>프로젝트 </a:t>
                      </a:r>
                      <a:r>
                        <a:rPr lang="en-US" altLang="ko-KR" sz="800" dirty="0" smtClean="0"/>
                        <a:t>load.</a:t>
                      </a:r>
                      <a:r>
                        <a:rPr lang="en-US" altLang="ko-KR" sz="800" baseline="0" dirty="0" smtClean="0"/>
                        <a:t> ./</a:t>
                      </a:r>
                      <a:r>
                        <a:rPr lang="ko-KR" altLang="en-US" sz="800" baseline="0" dirty="0" smtClean="0"/>
                        <a:t>생성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Row </a:t>
                      </a:r>
                      <a:r>
                        <a:rPr lang="ko-KR" altLang="en-US" sz="800" dirty="0" smtClean="0"/>
                        <a:t>선택 시 해당 </a:t>
                      </a:r>
                      <a:r>
                        <a:rPr lang="en-US" altLang="ko-KR" sz="800" dirty="0" smtClean="0"/>
                        <a:t>Project  </a:t>
                      </a:r>
                      <a:r>
                        <a:rPr lang="ko-KR" altLang="en-US" sz="800" dirty="0" smtClean="0"/>
                        <a:t>파일 </a:t>
                      </a:r>
                      <a:r>
                        <a:rPr lang="en-US" altLang="ko-KR" sz="800" dirty="0" smtClean="0"/>
                        <a:t>load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해 우측에 </a:t>
                      </a:r>
                      <a:r>
                        <a:rPr lang="en-US" altLang="ko-KR" sz="800" baseline="0" dirty="0" smtClean="0"/>
                        <a:t>display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3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새로운 프로젝트 파일 생성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800" b="1" kern="1200" dirty="0" smtClean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Project_New_01</a:t>
                      </a:r>
                      <a:r>
                        <a:rPr lang="en-US" altLang="ko-KR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’ </a:t>
                      </a:r>
                      <a:r>
                        <a:rPr lang="ko-KR" altLang="en-US" sz="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endParaRPr lang="en-US" altLang="ko-KR" sz="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56586" y="1339593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500034" y="2214554"/>
            <a:ext cx="2500330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1987"/>
              </p:ext>
            </p:extLst>
          </p:nvPr>
        </p:nvGraphicFramePr>
        <p:xfrm>
          <a:off x="2771800" y="5589241"/>
          <a:ext cx="3330578" cy="118985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86701"/>
                <a:gridCol w="2843877"/>
              </a:tblGrid>
              <a:tr h="2880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수정된 </a:t>
                      </a:r>
                      <a:r>
                        <a:rPr lang="en-US" altLang="ko-KR" sz="800" dirty="0" smtClean="0"/>
                        <a:t>Project </a:t>
                      </a:r>
                      <a:r>
                        <a:rPr lang="ko-KR" altLang="en-US" sz="800" dirty="0" smtClean="0"/>
                        <a:t>저장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TXT </a:t>
                      </a:r>
                      <a:r>
                        <a:rPr lang="ko-KR" altLang="en-US" sz="800" baseline="0" dirty="0" smtClean="0"/>
                        <a:t>가 뿌려질 </a:t>
                      </a:r>
                      <a:r>
                        <a:rPr lang="en-US" altLang="ko-KR" sz="800" baseline="0" dirty="0" smtClean="0"/>
                        <a:t>Overlay </a:t>
                      </a:r>
                      <a:r>
                        <a:rPr lang="ko-KR" altLang="en-US" sz="800" baseline="0" dirty="0" smtClean="0"/>
                        <a:t>방식선택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Project Preview </a:t>
                      </a:r>
                      <a:r>
                        <a:rPr lang="ko-KR" altLang="en-US" sz="800" baseline="0" dirty="0" smtClean="0"/>
                        <a:t>영역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프로젝트 </a:t>
                      </a:r>
                      <a:r>
                        <a:rPr lang="en-US" altLang="ko-KR" sz="800" dirty="0" smtClean="0"/>
                        <a:t>Preview </a:t>
                      </a:r>
                      <a:r>
                        <a:rPr lang="ko-KR" altLang="en-US" sz="800" dirty="0" smtClean="0"/>
                        <a:t>영역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리스트에서 아무것도 선택</a:t>
                      </a:r>
                      <a:r>
                        <a:rPr lang="ko-KR" altLang="en-US" sz="800" baseline="0" dirty="0" smtClean="0"/>
                        <a:t> 하지 않았을 때에는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모든 영역 정보 비어 있음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리스트에서 선택하거나 새로운 프로젝트 생성해야 작업 가능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그룹 108"/>
          <p:cNvGrpSpPr/>
          <p:nvPr/>
        </p:nvGrpSpPr>
        <p:grpSpPr>
          <a:xfrm>
            <a:off x="1471285" y="1566333"/>
            <a:ext cx="383223" cy="293414"/>
            <a:chOff x="712151" y="2886076"/>
            <a:chExt cx="383223" cy="293414"/>
          </a:xfrm>
        </p:grpSpPr>
        <p:sp>
          <p:nvSpPr>
            <p:cNvPr id="20" name="타원 1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" name="그룹 108"/>
          <p:cNvGrpSpPr/>
          <p:nvPr/>
        </p:nvGrpSpPr>
        <p:grpSpPr>
          <a:xfrm>
            <a:off x="4116681" y="1646366"/>
            <a:ext cx="383223" cy="293414"/>
            <a:chOff x="712151" y="2886076"/>
            <a:chExt cx="383223" cy="293414"/>
          </a:xfrm>
        </p:grpSpPr>
        <p:sp>
          <p:nvSpPr>
            <p:cNvPr id="17" name="타원 1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3" name="그룹 108"/>
          <p:cNvGrpSpPr/>
          <p:nvPr/>
        </p:nvGrpSpPr>
        <p:grpSpPr>
          <a:xfrm>
            <a:off x="3347864" y="4221088"/>
            <a:ext cx="383223" cy="293414"/>
            <a:chOff x="712151" y="2886076"/>
            <a:chExt cx="383223" cy="293414"/>
          </a:xfrm>
        </p:grpSpPr>
        <p:sp>
          <p:nvSpPr>
            <p:cNvPr id="24" name="타원 2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" name="그룹 108"/>
          <p:cNvGrpSpPr/>
          <p:nvPr/>
        </p:nvGrpSpPr>
        <p:grpSpPr>
          <a:xfrm>
            <a:off x="7903553" y="3564214"/>
            <a:ext cx="383223" cy="293414"/>
            <a:chOff x="712151" y="2886076"/>
            <a:chExt cx="383223" cy="293414"/>
          </a:xfrm>
        </p:grpSpPr>
        <p:sp>
          <p:nvSpPr>
            <p:cNvPr id="33" name="타원 3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103197"/>
              </p:ext>
            </p:extLst>
          </p:nvPr>
        </p:nvGraphicFramePr>
        <p:xfrm>
          <a:off x="6224598" y="5589240"/>
          <a:ext cx="2739889" cy="103984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400383"/>
                <a:gridCol w="2339506"/>
              </a:tblGrid>
              <a:tr h="364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Project </a:t>
                      </a:r>
                      <a:r>
                        <a:rPr lang="ko-KR" altLang="en-US" sz="800" baseline="0" dirty="0" smtClean="0"/>
                        <a:t>재생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82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err="1" smtClean="0"/>
                        <a:t>오버레이</a:t>
                      </a:r>
                      <a:r>
                        <a:rPr lang="ko-KR" altLang="en-US" sz="800" baseline="0" dirty="0" smtClean="0"/>
                        <a:t> 영역 </a:t>
                      </a:r>
                      <a:r>
                        <a:rPr lang="en-US" altLang="ko-KR" sz="800" baseline="0" dirty="0" smtClean="0"/>
                        <a:t>: txt </a:t>
                      </a:r>
                      <a:r>
                        <a:rPr lang="ko-KR" altLang="en-US" sz="800" baseline="0" dirty="0" smtClean="0"/>
                        <a:t>파일만 불러 올 수 있음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69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프로젝트 상세 정보 </a:t>
                      </a:r>
                      <a:r>
                        <a:rPr lang="en-US" altLang="ko-KR" sz="800" baseline="0" dirty="0" smtClean="0"/>
                        <a:t>display </a:t>
                      </a:r>
                      <a:r>
                        <a:rPr lang="ko-KR" altLang="en-US" sz="800" baseline="0" dirty="0" smtClean="0"/>
                        <a:t>영역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3" name="그룹 108"/>
          <p:cNvGrpSpPr/>
          <p:nvPr/>
        </p:nvGrpSpPr>
        <p:grpSpPr>
          <a:xfrm>
            <a:off x="4786314" y="3143248"/>
            <a:ext cx="383223" cy="293414"/>
            <a:chOff x="712151" y="2886076"/>
            <a:chExt cx="383223" cy="293414"/>
          </a:xfrm>
        </p:grpSpPr>
        <p:sp>
          <p:nvSpPr>
            <p:cNvPr id="54" name="타원 5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79" name="그림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269" y="2272308"/>
            <a:ext cx="606660" cy="606660"/>
          </a:xfrm>
          <a:prstGeom prst="rect">
            <a:avLst/>
          </a:prstGeom>
        </p:spPr>
      </p:pic>
      <p:grpSp>
        <p:nvGrpSpPr>
          <p:cNvPr id="76" name="그룹 108"/>
          <p:cNvGrpSpPr/>
          <p:nvPr/>
        </p:nvGrpSpPr>
        <p:grpSpPr>
          <a:xfrm>
            <a:off x="5790021" y="2369028"/>
            <a:ext cx="383223" cy="293414"/>
            <a:chOff x="712151" y="2886076"/>
            <a:chExt cx="383223" cy="293414"/>
          </a:xfrm>
        </p:grpSpPr>
        <p:sp>
          <p:nvSpPr>
            <p:cNvPr id="77" name="타원 7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0" name="그룹 108"/>
          <p:cNvGrpSpPr/>
          <p:nvPr/>
        </p:nvGrpSpPr>
        <p:grpSpPr>
          <a:xfrm>
            <a:off x="5000628" y="1357298"/>
            <a:ext cx="383223" cy="293414"/>
            <a:chOff x="712151" y="2886076"/>
            <a:chExt cx="383223" cy="293414"/>
          </a:xfrm>
        </p:grpSpPr>
        <p:sp>
          <p:nvSpPr>
            <p:cNvPr id="41" name="타원 4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7134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17363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Project_main_detail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754472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6336"/>
              </p:ext>
            </p:extLst>
          </p:nvPr>
        </p:nvGraphicFramePr>
        <p:xfrm>
          <a:off x="142844" y="5394519"/>
          <a:ext cx="2463816" cy="110631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273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마우스 오버 시 삭제 아이콘 </a:t>
                      </a:r>
                      <a:r>
                        <a:rPr lang="en-US" altLang="ko-KR" sz="800" baseline="0" dirty="0" smtClean="0"/>
                        <a:t>display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버튼 클릭 시 해당 레이아웃에서 컨텐츠 삭제 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오버레이</a:t>
                      </a:r>
                      <a:r>
                        <a:rPr lang="ko-KR" altLang="en-US" sz="800" dirty="0" smtClean="0"/>
                        <a:t> 영역</a:t>
                      </a:r>
                      <a:r>
                        <a:rPr lang="en-US" altLang="ko-KR" sz="800" dirty="0" smtClean="0"/>
                        <a:t>: </a:t>
                      </a:r>
                      <a:r>
                        <a:rPr lang="ko-KR" altLang="en-US" sz="800" dirty="0" smtClean="0"/>
                        <a:t>해당 영역</a:t>
                      </a:r>
                      <a:r>
                        <a:rPr lang="en-US" altLang="ko-KR" sz="800" dirty="0" smtClean="0"/>
                        <a:t> </a:t>
                      </a:r>
                      <a:r>
                        <a:rPr lang="ko-KR" altLang="en-US" sz="800" dirty="0" smtClean="0"/>
                        <a:t>클릭 시 </a:t>
                      </a:r>
                      <a:r>
                        <a:rPr lang="en-US" altLang="ko-KR" sz="800" dirty="0" smtClean="0"/>
                        <a:t>TXT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파일 선택 리스트 박스 노출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4688843" y="1285860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467544" y="2215393"/>
            <a:ext cx="2520280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08"/>
          <p:cNvGrpSpPr/>
          <p:nvPr/>
        </p:nvGrpSpPr>
        <p:grpSpPr>
          <a:xfrm>
            <a:off x="4643438" y="3071810"/>
            <a:ext cx="383223" cy="293414"/>
            <a:chOff x="712151" y="2886076"/>
            <a:chExt cx="383223" cy="293414"/>
          </a:xfrm>
        </p:grpSpPr>
        <p:sp>
          <p:nvSpPr>
            <p:cNvPr id="20" name="타원 1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752" y="1571612"/>
            <a:ext cx="214944" cy="214944"/>
          </a:xfrm>
          <a:prstGeom prst="rect">
            <a:avLst/>
          </a:prstGeom>
        </p:spPr>
      </p:pic>
      <p:grpSp>
        <p:nvGrpSpPr>
          <p:cNvPr id="32" name="그룹 108"/>
          <p:cNvGrpSpPr/>
          <p:nvPr/>
        </p:nvGrpSpPr>
        <p:grpSpPr>
          <a:xfrm>
            <a:off x="5549562" y="2332946"/>
            <a:ext cx="383223" cy="293414"/>
            <a:chOff x="712151" y="2886076"/>
            <a:chExt cx="383223" cy="293414"/>
          </a:xfrm>
        </p:grpSpPr>
        <p:sp>
          <p:nvSpPr>
            <p:cNvPr id="33" name="타원 3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3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882823"/>
              </p:ext>
            </p:extLst>
          </p:nvPr>
        </p:nvGraphicFramePr>
        <p:xfrm>
          <a:off x="2715436" y="5357826"/>
          <a:ext cx="3744416" cy="129133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7175"/>
                <a:gridCol w="3197241"/>
              </a:tblGrid>
              <a:tr h="8527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마우스 우 클릭 시 삽입 할 수 있는 컨텐츠 리스트 박스가 보여짐 </a:t>
                      </a:r>
                      <a:r>
                        <a:rPr lang="en-US" altLang="ko-KR" sz="800" dirty="0" smtClean="0"/>
                        <a:t>, </a:t>
                      </a:r>
                      <a:r>
                        <a:rPr lang="ko-KR" altLang="en-US" sz="800" dirty="0" smtClean="0"/>
                        <a:t>바로 선택 삽입 가능</a:t>
                      </a:r>
                      <a:endParaRPr lang="en-US" altLang="ko-KR" sz="80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좌측 메뉴에서 </a:t>
                      </a:r>
                      <a:r>
                        <a:rPr lang="en-US" altLang="ko-KR" sz="800" dirty="0" err="1" smtClean="0"/>
                        <a:t>Drag&amp;Drop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으로 선택도 가능 </a:t>
                      </a:r>
                      <a:r>
                        <a:rPr lang="en-US" altLang="ko-KR" sz="800" baseline="0" dirty="0" smtClean="0"/>
                        <a:t>(</a:t>
                      </a:r>
                      <a:r>
                        <a:rPr lang="ko-KR" altLang="en-US" sz="800" baseline="0" dirty="0" smtClean="0"/>
                        <a:t>이때 해당 영역에 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삽입 가능하지 않은 컨텐츠 경우 삽입 안됨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레이아웃에서 </a:t>
                      </a:r>
                      <a:r>
                        <a:rPr lang="en-US" altLang="ko-KR" sz="800" baseline="0" dirty="0" smtClean="0"/>
                        <a:t>Video </a:t>
                      </a:r>
                      <a:r>
                        <a:rPr lang="ko-KR" altLang="en-US" sz="800" baseline="0" dirty="0" smtClean="0"/>
                        <a:t>가 들어갈 영역은 고정</a:t>
                      </a:r>
                      <a:r>
                        <a:rPr lang="en-US" altLang="ko-KR" sz="800" baseline="0" dirty="0" smtClean="0"/>
                        <a:t>, </a:t>
                      </a:r>
                      <a:r>
                        <a:rPr lang="ko-KR" altLang="en-US" sz="800" baseline="0" dirty="0" smtClean="0"/>
                        <a:t>해당 영역에는 </a:t>
                      </a:r>
                      <a:r>
                        <a:rPr lang="en-US" altLang="ko-KR" sz="800" baseline="0" dirty="0" smtClean="0"/>
                        <a:t>Video </a:t>
                      </a:r>
                      <a:r>
                        <a:rPr lang="ko-KR" altLang="en-US" sz="800" baseline="0" dirty="0" smtClean="0"/>
                        <a:t>만 삽입가능하다는 표시 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16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88" y="2338382"/>
            <a:ext cx="304800" cy="304800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6715140" y="1500174"/>
            <a:ext cx="2232248" cy="2643206"/>
            <a:chOff x="6715140" y="1500174"/>
            <a:chExt cx="2232248" cy="2643206"/>
          </a:xfrm>
        </p:grpSpPr>
        <p:sp>
          <p:nvSpPr>
            <p:cNvPr id="43" name="직사각형 42"/>
            <p:cNvSpPr/>
            <p:nvPr/>
          </p:nvSpPr>
          <p:spPr>
            <a:xfrm>
              <a:off x="6715140" y="1500174"/>
              <a:ext cx="2232248" cy="2643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03172" y="1572762"/>
              <a:ext cx="1656184" cy="230832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1343025" algn="l"/>
                </a:tabLst>
              </a:pPr>
              <a:r>
                <a:rPr lang="en-US" altLang="ko-KR" sz="900" b="1" dirty="0" smtClean="0"/>
                <a:t>Select Video Contents</a:t>
              </a:r>
              <a:endParaRPr lang="ko-KR" altLang="en-US" sz="900" b="1" dirty="0"/>
            </a:p>
          </p:txBody>
        </p:sp>
        <p:sp>
          <p:nvSpPr>
            <p:cNvPr id="45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859156" y="1860213"/>
              <a:ext cx="1944216" cy="18545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Video File 1</a:t>
              </a:r>
            </a:p>
            <a:p>
              <a:pPr>
                <a:lnSpc>
                  <a:spcPct val="150000"/>
                </a:lnSpc>
              </a:pP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Video File 2</a:t>
              </a:r>
            </a:p>
            <a:p>
              <a:pPr>
                <a:lnSpc>
                  <a:spcPct val="150000"/>
                </a:lnSpc>
              </a:pP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Video File 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Video File 9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직사각형 8"/>
            <p:cNvSpPr/>
            <p:nvPr/>
          </p:nvSpPr>
          <p:spPr>
            <a:xfrm>
              <a:off x="8659356" y="2116423"/>
              <a:ext cx="72008" cy="7844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이등변 삼각형 9"/>
            <p:cNvSpPr/>
            <p:nvPr/>
          </p:nvSpPr>
          <p:spPr>
            <a:xfrm>
              <a:off x="8659356" y="2004230"/>
              <a:ext cx="72008" cy="672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" name="이등변 삼각형 10"/>
            <p:cNvSpPr/>
            <p:nvPr/>
          </p:nvSpPr>
          <p:spPr>
            <a:xfrm flipV="1">
              <a:off x="8659356" y="3500438"/>
              <a:ext cx="72008" cy="672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6" name="그룹 35"/>
            <p:cNvGrpSpPr/>
            <p:nvPr/>
          </p:nvGrpSpPr>
          <p:grpSpPr>
            <a:xfrm>
              <a:off x="7889652" y="3784480"/>
              <a:ext cx="540000" cy="216024"/>
              <a:chOff x="7862040" y="3599038"/>
              <a:chExt cx="540000" cy="216024"/>
            </a:xfrm>
          </p:grpSpPr>
          <p:sp>
            <p:nvSpPr>
              <p:cNvPr id="65" name="Check Box Rectangle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7862040" y="3599062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7916016" y="359903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OK</a:t>
                </a:r>
                <a:endParaRPr lang="ko-KR" altLang="en-US" sz="800" dirty="0"/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7301238" y="3784492"/>
              <a:ext cx="540120" cy="216000"/>
              <a:chOff x="7273626" y="3585469"/>
              <a:chExt cx="540120" cy="216000"/>
            </a:xfrm>
          </p:grpSpPr>
          <p:sp>
            <p:nvSpPr>
              <p:cNvPr id="63" name="Check Box Rectangle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273686" y="3585469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7273626" y="3585747"/>
                <a:ext cx="5401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Cancel</a:t>
                </a:r>
                <a:endParaRPr lang="ko-KR" altLang="en-US" sz="800" dirty="0"/>
              </a:p>
            </p:txBody>
          </p:sp>
        </p:grpSp>
      </p:grpSp>
      <p:cxnSp>
        <p:nvCxnSpPr>
          <p:cNvPr id="15" name="꺾인 연결선 14"/>
          <p:cNvCxnSpPr/>
          <p:nvPr/>
        </p:nvCxnSpPr>
        <p:spPr>
          <a:xfrm rot="5400000" flipH="1" flipV="1">
            <a:off x="6382267" y="1975923"/>
            <a:ext cx="235674" cy="427183"/>
          </a:xfrm>
          <a:prstGeom prst="bentConnector2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35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생성하기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Project_New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754472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4" name="그룹 108"/>
          <p:cNvGrpSpPr/>
          <p:nvPr/>
        </p:nvGrpSpPr>
        <p:grpSpPr>
          <a:xfrm>
            <a:off x="1547664" y="1484784"/>
            <a:ext cx="383223" cy="323165"/>
            <a:chOff x="712151" y="2886076"/>
            <a:chExt cx="383223" cy="323165"/>
          </a:xfrm>
        </p:grpSpPr>
        <p:sp>
          <p:nvSpPr>
            <p:cNvPr id="6" name="타원 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615188"/>
              </p:ext>
            </p:extLst>
          </p:nvPr>
        </p:nvGraphicFramePr>
        <p:xfrm>
          <a:off x="142844" y="5429264"/>
          <a:ext cx="2463816" cy="12428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새로운 프로젝트 파일 생성</a:t>
                      </a:r>
                      <a:endParaRPr lang="en-US" altLang="ko-KR" sz="80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프로젝트 이름 입력</a:t>
                      </a:r>
                      <a:r>
                        <a:rPr lang="en-US" altLang="ko-KR" sz="800" dirty="0" smtClean="0"/>
                        <a:t>, Layout </a:t>
                      </a:r>
                      <a:r>
                        <a:rPr lang="ko-KR" altLang="en-US" sz="800" dirty="0" smtClean="0"/>
                        <a:t>선택 후 </a:t>
                      </a:r>
                      <a:r>
                        <a:rPr lang="en-US" altLang="ko-KR" sz="800" dirty="0" smtClean="0"/>
                        <a:t>Ok</a:t>
                      </a:r>
                      <a:r>
                        <a:rPr lang="ko-KR" altLang="en-US" sz="800" baseline="0" dirty="0" smtClean="0"/>
                        <a:t>  누르면 해당 레이아웃 화면이 로딩됨</a:t>
                      </a:r>
                      <a:endParaRPr lang="en-US" altLang="ko-KR" sz="80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화살표 표시된 영역은 동영상을 포함한 모든 </a:t>
                      </a:r>
                      <a:r>
                        <a:rPr lang="ko-KR" altLang="en-US" sz="800" baseline="0" dirty="0" err="1" smtClean="0"/>
                        <a:t>컨텐츠</a:t>
                      </a:r>
                      <a:r>
                        <a:rPr lang="ko-KR" altLang="en-US" sz="800" baseline="0" dirty="0" smtClean="0"/>
                        <a:t> 가능</a:t>
                      </a:r>
                      <a:r>
                        <a:rPr lang="en-US" altLang="ko-KR" sz="800" baseline="0" dirty="0" smtClean="0"/>
                        <a:t>. </a:t>
                      </a:r>
                      <a:r>
                        <a:rPr lang="ko-KR" altLang="en-US" sz="800" baseline="0" dirty="0" smtClean="0"/>
                        <a:t>그 외의 영역은 동영상 불가</a:t>
                      </a:r>
                      <a:endParaRPr lang="en-US" altLang="ko-KR" sz="800" baseline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3900657" y="2492896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2" name="타원 1"/>
          <p:cNvSpPr/>
          <p:nvPr/>
        </p:nvSpPr>
        <p:spPr>
          <a:xfrm>
            <a:off x="3636000" y="3330000"/>
            <a:ext cx="72008" cy="7200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60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4. Schedule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738855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Schedule_main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080982"/>
              </p:ext>
            </p:extLst>
          </p:nvPr>
        </p:nvGraphicFramePr>
        <p:xfrm>
          <a:off x="142844" y="5244149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/ Project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파일 리스트 영역</a:t>
                      </a:r>
                      <a:endParaRPr lang="en-US" altLang="ko-KR" sz="800" b="0" baseline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리스트에서 선택한 </a:t>
                      </a:r>
                      <a:r>
                        <a:rPr lang="ko-KR" altLang="en-US" sz="800" b="0" dirty="0" err="1" smtClean="0"/>
                        <a:t>스케쥴을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Timeline </a:t>
                      </a:r>
                      <a:r>
                        <a:rPr lang="ko-KR" altLang="en-US" sz="800" b="0" dirty="0" smtClean="0"/>
                        <a:t>으로 </a:t>
                      </a:r>
                      <a:r>
                        <a:rPr lang="en-US" altLang="ko-KR" sz="800" b="0" dirty="0" smtClean="0"/>
                        <a:t>load </a:t>
                      </a:r>
                      <a:r>
                        <a:rPr lang="ko-KR" altLang="en-US" sz="800" b="0" dirty="0" smtClean="0"/>
                        <a:t>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타임라인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357422" y="1357298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2" name="그룹 108"/>
          <p:cNvGrpSpPr/>
          <p:nvPr/>
        </p:nvGrpSpPr>
        <p:grpSpPr>
          <a:xfrm>
            <a:off x="3910211" y="3723618"/>
            <a:ext cx="383223" cy="293414"/>
            <a:chOff x="712151" y="2886076"/>
            <a:chExt cx="383223" cy="293414"/>
          </a:xfrm>
        </p:grpSpPr>
        <p:sp>
          <p:nvSpPr>
            <p:cNvPr id="13" name="타원 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188249" y="1357298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05422"/>
              </p:ext>
            </p:extLst>
          </p:nvPr>
        </p:nvGraphicFramePr>
        <p:xfrm>
          <a:off x="2499529" y="5229200"/>
          <a:ext cx="2268916" cy="15498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타임라인 확대 축소 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초단위</a:t>
                      </a:r>
                      <a:r>
                        <a:rPr lang="en-US" altLang="ko-KR" sz="800" b="0" dirty="0" smtClean="0"/>
                        <a:t>/</a:t>
                      </a:r>
                      <a:r>
                        <a:rPr lang="ko-KR" altLang="en-US" sz="800" b="0" dirty="0" err="1" smtClean="0"/>
                        <a:t>분단위</a:t>
                      </a:r>
                      <a:r>
                        <a:rPr lang="en-US" altLang="ko-KR" sz="800" b="0" dirty="0" smtClean="0"/>
                        <a:t>/</a:t>
                      </a:r>
                      <a:r>
                        <a:rPr lang="ko-KR" altLang="en-US" sz="800" b="0" dirty="0" smtClean="0"/>
                        <a:t>시간 단위로 가로 확대 축소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타임라인에 </a:t>
                      </a:r>
                      <a:r>
                        <a:rPr lang="ko-KR" altLang="en-US" sz="800" b="0" dirty="0" err="1" smtClean="0"/>
                        <a:t>로드한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Project </a:t>
                      </a:r>
                      <a:r>
                        <a:rPr lang="ko-KR" altLang="en-US" sz="800" b="0" dirty="0" smtClean="0"/>
                        <a:t>파일의 </a:t>
                      </a:r>
                      <a:r>
                        <a:rPr lang="en-US" altLang="ko-KR" sz="800" b="0" dirty="0" smtClean="0"/>
                        <a:t>Schedule </a:t>
                      </a:r>
                      <a:r>
                        <a:rPr lang="ko-KR" altLang="en-US" sz="800" b="0" dirty="0" smtClean="0"/>
                        <a:t>상에서 시간 설정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Duration </a:t>
                      </a:r>
                      <a:r>
                        <a:rPr lang="ko-KR" altLang="en-US" sz="800" b="0" dirty="0" smtClean="0"/>
                        <a:t>타임을 </a:t>
                      </a:r>
                      <a:r>
                        <a:rPr lang="en-US" altLang="ko-KR" sz="800" b="0" dirty="0" smtClean="0"/>
                        <a:t>2</a:t>
                      </a:r>
                      <a:r>
                        <a:rPr lang="ko-KR" altLang="en-US" sz="800" b="0" dirty="0" smtClean="0"/>
                        <a:t>배</a:t>
                      </a:r>
                      <a:r>
                        <a:rPr lang="en-US" altLang="ko-KR" sz="800" b="0" dirty="0" smtClean="0"/>
                        <a:t>,,4</a:t>
                      </a:r>
                      <a:r>
                        <a:rPr lang="ko-KR" altLang="en-US" sz="800" b="0" dirty="0" smtClean="0"/>
                        <a:t>배 </a:t>
                      </a:r>
                      <a:r>
                        <a:rPr lang="en-US" altLang="ko-KR" sz="800" b="0" dirty="0" smtClean="0"/>
                        <a:t>8</a:t>
                      </a:r>
                      <a:r>
                        <a:rPr lang="ko-KR" altLang="en-US" sz="800" b="0" dirty="0" smtClean="0"/>
                        <a:t>배로 늘릴 수 있으며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 smtClean="0"/>
                        <a:t>분단위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초단위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ko-KR" altLang="en-US" sz="800" b="0" dirty="0" err="1" smtClean="0"/>
                        <a:t>로</a:t>
                      </a:r>
                      <a:r>
                        <a:rPr lang="ko-KR" altLang="en-US" sz="800" b="0" dirty="0" smtClean="0"/>
                        <a:t> </a:t>
                      </a:r>
                      <a:r>
                        <a:rPr lang="en-US" altLang="ko-KR" sz="800" b="0" dirty="0" smtClean="0"/>
                        <a:t>+- </a:t>
                      </a:r>
                      <a:r>
                        <a:rPr lang="ko-KR" altLang="en-US" sz="800" b="0" dirty="0" smtClean="0"/>
                        <a:t>할 수 있음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 된 프로젝트의  정보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9" name="그룹 108"/>
          <p:cNvGrpSpPr/>
          <p:nvPr/>
        </p:nvGrpSpPr>
        <p:grpSpPr>
          <a:xfrm>
            <a:off x="2411760" y="3279602"/>
            <a:ext cx="383223" cy="293414"/>
            <a:chOff x="712151" y="2886076"/>
            <a:chExt cx="383223" cy="293414"/>
          </a:xfrm>
        </p:grpSpPr>
        <p:sp>
          <p:nvSpPr>
            <p:cNvPr id="20" name="타원 1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5" name="그룹 108"/>
          <p:cNvGrpSpPr/>
          <p:nvPr/>
        </p:nvGrpSpPr>
        <p:grpSpPr>
          <a:xfrm>
            <a:off x="6443297" y="3668426"/>
            <a:ext cx="383223" cy="293414"/>
            <a:chOff x="712151" y="2886076"/>
            <a:chExt cx="383223" cy="293414"/>
          </a:xfrm>
        </p:grpSpPr>
        <p:sp>
          <p:nvSpPr>
            <p:cNvPr id="26" name="타원 2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92443"/>
              </p:ext>
            </p:extLst>
          </p:nvPr>
        </p:nvGraphicFramePr>
        <p:xfrm>
          <a:off x="4823364" y="5301208"/>
          <a:ext cx="2268916" cy="86409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현재 </a:t>
                      </a: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저장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다른 이름으로 </a:t>
                      </a: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저장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9" name="그룹 108"/>
          <p:cNvGrpSpPr/>
          <p:nvPr/>
        </p:nvGrpSpPr>
        <p:grpSpPr>
          <a:xfrm>
            <a:off x="7572396" y="1142984"/>
            <a:ext cx="383223" cy="293414"/>
            <a:chOff x="712151" y="2886076"/>
            <a:chExt cx="383223" cy="293414"/>
          </a:xfrm>
        </p:grpSpPr>
        <p:sp>
          <p:nvSpPr>
            <p:cNvPr id="30" name="타원 2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2" name="그룹 108"/>
          <p:cNvGrpSpPr/>
          <p:nvPr/>
        </p:nvGrpSpPr>
        <p:grpSpPr>
          <a:xfrm>
            <a:off x="8117867" y="1142984"/>
            <a:ext cx="383223" cy="293414"/>
            <a:chOff x="712151" y="2886076"/>
            <a:chExt cx="383223" cy="293414"/>
          </a:xfrm>
        </p:grpSpPr>
        <p:sp>
          <p:nvSpPr>
            <p:cNvPr id="33" name="타원 3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2844000" y="1942314"/>
            <a:ext cx="5799966" cy="1058058"/>
            <a:chOff x="2844000" y="1908000"/>
            <a:chExt cx="5799966" cy="1058058"/>
          </a:xfrm>
        </p:grpSpPr>
        <p:sp>
          <p:nvSpPr>
            <p:cNvPr id="35" name="직사각형 34"/>
            <p:cNvSpPr/>
            <p:nvPr/>
          </p:nvSpPr>
          <p:spPr>
            <a:xfrm>
              <a:off x="2844000" y="1908000"/>
              <a:ext cx="1928826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786314" y="1928802"/>
              <a:ext cx="3857652" cy="1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844000" y="2071678"/>
              <a:ext cx="5786478" cy="714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844000" y="2786058"/>
              <a:ext cx="5786478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759575" y="118196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Schedule 01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6426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7"/>
          <p:cNvSpPr txBox="1">
            <a:spLocks/>
          </p:cNvSpPr>
          <p:nvPr/>
        </p:nvSpPr>
        <p:spPr>
          <a:xfrm>
            <a:off x="329610" y="327802"/>
            <a:ext cx="2828260" cy="352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US" altLang="ko-KR" dirty="0" smtClean="0">
                <a:latin typeface="+mj-lt"/>
                <a:ea typeface="+mj-ea"/>
                <a:cs typeface="+mj-cs"/>
              </a:rPr>
              <a:t>Information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67C34-FF3D-44FC-98C4-6CC09D05EBD8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00034" y="1071546"/>
            <a:ext cx="41184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해상도 </a:t>
            </a:r>
            <a:r>
              <a:rPr lang="en-US" altLang="ko-KR" sz="1100" dirty="0" smtClean="0">
                <a:latin typeface="+mn-ea"/>
              </a:rPr>
              <a:t>: 1600x800</a:t>
            </a:r>
          </a:p>
          <a:p>
            <a:r>
              <a:rPr lang="en-US" altLang="ko-KR" sz="1100" dirty="0" smtClean="0">
                <a:latin typeface="+mn-ea"/>
              </a:rPr>
              <a:t>( </a:t>
            </a:r>
            <a:r>
              <a:rPr lang="ko-KR" altLang="en-US" sz="1100" dirty="0" smtClean="0">
                <a:latin typeface="+mn-ea"/>
              </a:rPr>
              <a:t>브라우저의 </a:t>
            </a:r>
            <a:r>
              <a:rPr lang="en-US" altLang="ko-KR" sz="1100" dirty="0" smtClean="0">
                <a:latin typeface="+mn-ea"/>
              </a:rPr>
              <a:t>Toolbar </a:t>
            </a:r>
            <a:r>
              <a:rPr lang="ko-KR" altLang="en-US" sz="1100" dirty="0" smtClean="0">
                <a:latin typeface="+mn-ea"/>
              </a:rPr>
              <a:t>를 고려 </a:t>
            </a:r>
            <a:r>
              <a:rPr lang="en-US" altLang="ko-KR" sz="1100" dirty="0" smtClean="0">
                <a:latin typeface="+mn-ea"/>
              </a:rPr>
              <a:t>1600x900 </a:t>
            </a:r>
            <a:r>
              <a:rPr lang="ko-KR" altLang="en-US" sz="1100" dirty="0" smtClean="0">
                <a:latin typeface="+mn-ea"/>
              </a:rPr>
              <a:t>최적화된 화면 구성 </a:t>
            </a:r>
            <a:r>
              <a:rPr lang="en-US" altLang="ko-KR" sz="1100" dirty="0" smtClean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01930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생성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Schedule_new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12466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새로운 </a:t>
                      </a:r>
                      <a:r>
                        <a:rPr lang="ko-KR" altLang="en-US" sz="800" b="0" baseline="0" dirty="0" err="1" smtClean="0"/>
                        <a:t>스케쥴</a:t>
                      </a:r>
                      <a:r>
                        <a:rPr lang="ko-KR" altLang="en-US" sz="800" b="0" baseline="0" dirty="0" smtClean="0"/>
                        <a:t> 생성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08"/>
          <p:cNvGrpSpPr/>
          <p:nvPr/>
        </p:nvGrpSpPr>
        <p:grpSpPr>
          <a:xfrm>
            <a:off x="2724204" y="1981157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3" name="꺾인 연결선 2"/>
          <p:cNvCxnSpPr/>
          <p:nvPr/>
        </p:nvCxnSpPr>
        <p:spPr>
          <a:xfrm rot="16200000" flipH="1">
            <a:off x="1799692" y="1736812"/>
            <a:ext cx="1152128" cy="1080120"/>
          </a:xfrm>
          <a:prstGeom prst="bentConnector3">
            <a:avLst>
              <a:gd name="adj1" fmla="val 99604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/>
          <p:cNvGrpSpPr/>
          <p:nvPr/>
        </p:nvGrpSpPr>
        <p:grpSpPr>
          <a:xfrm>
            <a:off x="2928926" y="2285992"/>
            <a:ext cx="3643338" cy="1857388"/>
            <a:chOff x="5000628" y="1500174"/>
            <a:chExt cx="3643338" cy="185738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0" name="직사각형 9"/>
            <p:cNvSpPr/>
            <p:nvPr/>
          </p:nvSpPr>
          <p:spPr>
            <a:xfrm>
              <a:off x="5000628" y="1500174"/>
              <a:ext cx="3643338" cy="185738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001900" y="1714488"/>
              <a:ext cx="1656184" cy="230832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1343025" algn="l"/>
                </a:tabLst>
              </a:pPr>
              <a:r>
                <a:rPr lang="en-US" altLang="ko-KR" sz="900" b="1" dirty="0" smtClean="0"/>
                <a:t>Create New Schedule</a:t>
              </a:r>
              <a:endParaRPr lang="ko-KR" altLang="en-US" sz="900" b="1" dirty="0"/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6265785" y="2928934"/>
              <a:ext cx="1128414" cy="216024"/>
              <a:chOff x="7301238" y="3784480"/>
              <a:chExt cx="1128414" cy="216024"/>
            </a:xfrm>
          </p:grpSpPr>
          <p:grpSp>
            <p:nvGrpSpPr>
              <p:cNvPr id="19" name="그룹 35"/>
              <p:cNvGrpSpPr/>
              <p:nvPr/>
            </p:nvGrpSpPr>
            <p:grpSpPr>
              <a:xfrm>
                <a:off x="7889652" y="3784480"/>
                <a:ext cx="540000" cy="216024"/>
                <a:chOff x="7862040" y="3599038"/>
                <a:chExt cx="540000" cy="216024"/>
              </a:xfrm>
            </p:grpSpPr>
            <p:sp>
              <p:nvSpPr>
                <p:cNvPr id="23" name="Check Box Rectangle"/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7862040" y="3599062"/>
                  <a:ext cx="540000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916016" y="3599038"/>
                  <a:ext cx="4320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OK</a:t>
                  </a:r>
                  <a:endParaRPr lang="ko-KR" altLang="en-US" sz="800" dirty="0"/>
                </a:p>
              </p:txBody>
            </p:sp>
          </p:grpSp>
          <p:grpSp>
            <p:nvGrpSpPr>
              <p:cNvPr id="20" name="그룹 34"/>
              <p:cNvGrpSpPr/>
              <p:nvPr/>
            </p:nvGrpSpPr>
            <p:grpSpPr>
              <a:xfrm>
                <a:off x="7301238" y="3784492"/>
                <a:ext cx="540120" cy="216000"/>
                <a:chOff x="7273626" y="3585469"/>
                <a:chExt cx="540120" cy="216000"/>
              </a:xfrm>
            </p:grpSpPr>
            <p:sp>
              <p:nvSpPr>
                <p:cNvPr id="21" name="Check Box Rectangle"/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273686" y="3585469"/>
                  <a:ext cx="540000" cy="216000"/>
                </a:xfrm>
                <a:prstGeom prst="roundRect">
                  <a:avLst/>
                </a:prstGeom>
                <a:solidFill>
                  <a:schemeClr val="bg1"/>
                </a:solidFill>
                <a:ln w="6350" cap="flat" cmpd="sng" algn="ctr">
                  <a:solidFill>
                    <a:schemeClr val="tx1">
                      <a:lumMod val="50000"/>
                      <a:lumOff val="5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262626"/>
                    </a:solidFill>
                    <a:latin typeface="+mj-l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273626" y="3585747"/>
                  <a:ext cx="54012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800" dirty="0" smtClean="0"/>
                    <a:t>Cancel</a:t>
                  </a:r>
                  <a:endParaRPr lang="ko-KR" altLang="en-US" sz="800" dirty="0"/>
                </a:p>
              </p:txBody>
            </p:sp>
          </p:grpSp>
        </p:grpSp>
        <p:grpSp>
          <p:nvGrpSpPr>
            <p:cNvPr id="27" name="그룹 26"/>
            <p:cNvGrpSpPr/>
            <p:nvPr/>
          </p:nvGrpSpPr>
          <p:grpSpPr>
            <a:xfrm>
              <a:off x="5286380" y="2285992"/>
              <a:ext cx="3087224" cy="246221"/>
              <a:chOff x="5286380" y="2285992"/>
              <a:chExt cx="3087224" cy="246221"/>
            </a:xfrm>
          </p:grpSpPr>
          <p:sp>
            <p:nvSpPr>
              <p:cNvPr id="12" name="Check Box Rectangle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429388" y="2303370"/>
                <a:ext cx="1944216" cy="21146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endParaRPr lang="en-US" altLang="ko-KR" sz="9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9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286380" y="2285992"/>
                <a:ext cx="107593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Schedule name</a:t>
                </a:r>
                <a:endParaRPr lang="ko-KR" altLang="en-US" sz="1000" dirty="0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759575" y="118196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Schedule 01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6753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252424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Schedule_Project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781441"/>
              </p:ext>
            </p:extLst>
          </p:nvPr>
        </p:nvGraphicFramePr>
        <p:xfrm>
          <a:off x="142844" y="5292217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리스트에서 선택한 프로젝트 파일을 </a:t>
                      </a:r>
                      <a:r>
                        <a:rPr lang="en-US" altLang="ko-KR" sz="800" b="0" dirty="0" smtClean="0"/>
                        <a:t>Timeline </a:t>
                      </a:r>
                      <a:r>
                        <a:rPr lang="ko-KR" altLang="en-US" sz="800" b="0" dirty="0" smtClean="0"/>
                        <a:t>으로 </a:t>
                      </a:r>
                      <a:r>
                        <a:rPr lang="ko-KR" altLang="en-US" sz="800" b="0" dirty="0" err="1" smtClean="0"/>
                        <a:t>드래</a:t>
                      </a:r>
                      <a:r>
                        <a:rPr lang="ko-KR" altLang="en-US" sz="800" b="0" dirty="0" smtClean="0"/>
                        <a:t> 그 </a:t>
                      </a:r>
                      <a:r>
                        <a:rPr lang="ko-KR" altLang="en-US" sz="800" b="0" dirty="0" err="1" smtClean="0"/>
                        <a:t>드랍</a:t>
                      </a:r>
                      <a:r>
                        <a:rPr lang="ko-KR" altLang="en-US" sz="800" b="0" dirty="0" smtClean="0"/>
                        <a:t> 해서 이동 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350959" y="1484784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186730" y="1896269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822661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378503" y="2105992"/>
            <a:ext cx="1875165" cy="285752"/>
          </a:xfrm>
          <a:prstGeom prst="rect">
            <a:avLst/>
          </a:prstGeom>
          <a:solidFill>
            <a:schemeClr val="tx1">
              <a:lumMod val="85000"/>
              <a:lumOff val="1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844000" y="1942314"/>
            <a:ext cx="5799966" cy="1058058"/>
            <a:chOff x="2844000" y="1908000"/>
            <a:chExt cx="5799966" cy="1058058"/>
          </a:xfrm>
        </p:grpSpPr>
        <p:sp>
          <p:nvSpPr>
            <p:cNvPr id="14" name="직사각형 13"/>
            <p:cNvSpPr/>
            <p:nvPr/>
          </p:nvSpPr>
          <p:spPr>
            <a:xfrm>
              <a:off x="2844000" y="1908000"/>
              <a:ext cx="1928826" cy="180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1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786314" y="1928802"/>
              <a:ext cx="3857652" cy="180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2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844000" y="2071678"/>
              <a:ext cx="5786478" cy="7143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3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844000" y="2786058"/>
              <a:ext cx="5786478" cy="18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Project 5</a:t>
              </a:r>
              <a:endPara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759575" y="1181969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Schedule 01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3584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5. Client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60462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705430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Client</a:t>
                      </a:r>
                      <a:r>
                        <a:rPr lang="en-US" altLang="ko-KR" sz="800" b="0" baseline="0" dirty="0" smtClean="0"/>
                        <a:t> List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/>
                        <a:t>Error / </a:t>
                      </a:r>
                      <a:r>
                        <a:rPr lang="en-US" altLang="ko-KR" sz="800" b="0" baseline="0" dirty="0" err="1" smtClean="0"/>
                        <a:t>Worning</a:t>
                      </a:r>
                      <a:r>
                        <a:rPr lang="en-US" altLang="ko-KR" sz="800" b="0" baseline="0" dirty="0" smtClean="0"/>
                        <a:t> / Ok</a:t>
                      </a:r>
                      <a:r>
                        <a:rPr lang="ko-KR" altLang="en-US" sz="800" b="0" baseline="0" dirty="0" smtClean="0"/>
                        <a:t>  를 색깔을 다르게 표현하여 한눈에 상태를 알아 볼 수 있게 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클라이언트 추가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4878" y="5411180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214282" y="1500174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21622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선택된 클라이언트 리스트 삭제 </a:t>
                      </a:r>
                      <a:r>
                        <a:rPr lang="en-US" altLang="ko-KR" sz="800" b="0" dirty="0" smtClean="0"/>
                        <a:t>( </a:t>
                      </a:r>
                      <a:r>
                        <a:rPr lang="ko-KR" altLang="en-US" sz="800" b="0" dirty="0" smtClean="0"/>
                        <a:t>체크 박스로 선택 </a:t>
                      </a:r>
                      <a:r>
                        <a:rPr lang="en-US" altLang="ko-KR" sz="800" b="0" dirty="0" smtClean="0"/>
                        <a:t>)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선택된 클라이언트 상세 정보 </a:t>
                      </a:r>
                      <a:r>
                        <a:rPr lang="en-US" altLang="ko-KR" sz="800" b="0" dirty="0" smtClean="0"/>
                        <a:t>( </a:t>
                      </a:r>
                      <a:r>
                        <a:rPr lang="ko-KR" altLang="en-US" sz="800" b="0" dirty="0" smtClean="0"/>
                        <a:t>리스트 선택 </a:t>
                      </a:r>
                      <a:r>
                        <a:rPr lang="en-US" altLang="ko-KR" sz="800" b="0" dirty="0" smtClean="0"/>
                        <a:t>)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3" name="그룹 108"/>
          <p:cNvGrpSpPr/>
          <p:nvPr/>
        </p:nvGrpSpPr>
        <p:grpSpPr>
          <a:xfrm>
            <a:off x="7786710" y="928670"/>
            <a:ext cx="383223" cy="293414"/>
            <a:chOff x="712151" y="2886076"/>
            <a:chExt cx="383223" cy="293414"/>
          </a:xfrm>
        </p:grpSpPr>
        <p:sp>
          <p:nvSpPr>
            <p:cNvPr id="14" name="타원 1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" name="그룹 108"/>
          <p:cNvGrpSpPr/>
          <p:nvPr/>
        </p:nvGrpSpPr>
        <p:grpSpPr>
          <a:xfrm>
            <a:off x="8241941" y="939568"/>
            <a:ext cx="383223" cy="293414"/>
            <a:chOff x="712151" y="2886076"/>
            <a:chExt cx="383223" cy="293414"/>
          </a:xfrm>
        </p:grpSpPr>
        <p:sp>
          <p:nvSpPr>
            <p:cNvPr id="21" name="타원 20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85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25229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추가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Client_Main_Add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734326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/>
                        <a:t>Client </a:t>
                      </a:r>
                      <a:r>
                        <a:rPr lang="ko-KR" altLang="en-US" sz="800" b="0" dirty="0" smtClean="0"/>
                        <a:t>리스트에</a:t>
                      </a:r>
                      <a:r>
                        <a:rPr lang="en-US" altLang="ko-KR" sz="800" b="0" baseline="0" dirty="0" smtClean="0"/>
                        <a:t> </a:t>
                      </a:r>
                      <a:r>
                        <a:rPr lang="ko-KR" altLang="en-US" sz="800" b="0" baseline="0" dirty="0" smtClean="0"/>
                        <a:t>항목이 추가됨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입력한 서버 테스트 진행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99535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4355976" y="2071678"/>
            <a:ext cx="3960378" cy="26534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508074" y="2244565"/>
            <a:ext cx="1656184" cy="246221"/>
          </a:xfrm>
          <a:prstGeom prst="rect">
            <a:avLst/>
          </a:prstGeom>
          <a:solidFill>
            <a:schemeClr val="bg1">
              <a:lumMod val="95000"/>
              <a:alpha val="27000"/>
            </a:schemeClr>
          </a:solidFill>
        </p:spPr>
        <p:txBody>
          <a:bodyPr wrap="square" rtlCol="0">
            <a:spAutoFit/>
          </a:bodyPr>
          <a:lstStyle/>
          <a:p>
            <a:pPr algn="ctr">
              <a:tabLst>
                <a:tab pos="1343025" algn="l"/>
              </a:tabLst>
            </a:pPr>
            <a:r>
              <a:rPr lang="en-US" altLang="ko-KR" sz="1000" b="1" dirty="0" smtClean="0"/>
              <a:t>Add the new client</a:t>
            </a:r>
            <a:endParaRPr lang="ko-KR" altLang="en-US" sz="1000" b="1" dirty="0"/>
          </a:p>
        </p:txBody>
      </p:sp>
      <p:grpSp>
        <p:nvGrpSpPr>
          <p:cNvPr id="21" name="그룹 35"/>
          <p:cNvGrpSpPr/>
          <p:nvPr/>
        </p:nvGrpSpPr>
        <p:grpSpPr>
          <a:xfrm>
            <a:off x="6528566" y="4365104"/>
            <a:ext cx="540000" cy="216024"/>
            <a:chOff x="7862040" y="3599038"/>
            <a:chExt cx="540000" cy="216024"/>
          </a:xfrm>
        </p:grpSpPr>
        <p:sp>
          <p:nvSpPr>
            <p:cNvPr id="25" name="Check Box Rectangle"/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862040" y="3599062"/>
              <a:ext cx="540000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916016" y="3599038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OK</a:t>
              </a:r>
              <a:endParaRPr lang="ko-KR" altLang="en-US" sz="800" dirty="0"/>
            </a:p>
          </p:txBody>
        </p:sp>
      </p:grpSp>
      <p:grpSp>
        <p:nvGrpSpPr>
          <p:cNvPr id="22" name="그룹 34"/>
          <p:cNvGrpSpPr/>
          <p:nvPr/>
        </p:nvGrpSpPr>
        <p:grpSpPr>
          <a:xfrm>
            <a:off x="5940152" y="4365116"/>
            <a:ext cx="540120" cy="216000"/>
            <a:chOff x="7273626" y="3585469"/>
            <a:chExt cx="540120" cy="216000"/>
          </a:xfrm>
        </p:grpSpPr>
        <p:sp>
          <p:nvSpPr>
            <p:cNvPr id="23" name="Check Box Rectangle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273686" y="3585469"/>
              <a:ext cx="540000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73626" y="3585747"/>
              <a:ext cx="5401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Cancel</a:t>
              </a:r>
              <a:endParaRPr lang="ko-KR" altLang="en-US" sz="800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727544" y="2682713"/>
            <a:ext cx="2436714" cy="253916"/>
            <a:chOff x="6072198" y="2143116"/>
            <a:chExt cx="2000264" cy="253916"/>
          </a:xfrm>
        </p:grpSpPr>
        <p:sp>
          <p:nvSpPr>
            <p:cNvPr id="13" name="Check Box Rectangle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429388" y="2160494"/>
              <a:ext cx="1643074" cy="2114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72198" y="2143116"/>
              <a:ext cx="26080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ID</a:t>
              </a:r>
              <a:endParaRPr lang="ko-KR" altLang="en-US" sz="10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727544" y="3039903"/>
            <a:ext cx="2436714" cy="253916"/>
            <a:chOff x="6072198" y="2428868"/>
            <a:chExt cx="2000264" cy="253916"/>
          </a:xfrm>
        </p:grpSpPr>
        <p:sp>
          <p:nvSpPr>
            <p:cNvPr id="27" name="Check Box Rectangle"/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6429388" y="2446246"/>
              <a:ext cx="1643074" cy="211465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072198" y="2428868"/>
              <a:ext cx="2450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dirty="0" smtClean="0"/>
                <a:t>IP</a:t>
              </a:r>
              <a:endParaRPr lang="ko-KR" altLang="en-US" sz="1000" dirty="0"/>
            </a:p>
          </p:txBody>
        </p:sp>
      </p:grpSp>
      <p:cxnSp>
        <p:nvCxnSpPr>
          <p:cNvPr id="34" name="Shape 33"/>
          <p:cNvCxnSpPr>
            <a:endCxn id="11" idx="0"/>
          </p:cNvCxnSpPr>
          <p:nvPr/>
        </p:nvCxnSpPr>
        <p:spPr>
          <a:xfrm rot="10800000" flipV="1">
            <a:off x="6336166" y="1285860"/>
            <a:ext cx="1551569" cy="785818"/>
          </a:xfrm>
          <a:prstGeom prst="bentConnector2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16016" y="3429000"/>
            <a:ext cx="917239" cy="755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 smtClean="0"/>
              <a:t>Location :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Layout : </a:t>
            </a:r>
          </a:p>
          <a:p>
            <a:pPr>
              <a:lnSpc>
                <a:spcPct val="150000"/>
              </a:lnSpc>
            </a:pPr>
            <a:r>
              <a:rPr lang="en-US" altLang="ko-KR" sz="1000" dirty="0" smtClean="0"/>
              <a:t>Resolution : </a:t>
            </a:r>
            <a:endParaRPr lang="ko-KR" altLang="en-US" sz="1000" dirty="0"/>
          </a:p>
        </p:txBody>
      </p:sp>
      <p:grpSp>
        <p:nvGrpSpPr>
          <p:cNvPr id="35" name="그룹 34"/>
          <p:cNvGrpSpPr/>
          <p:nvPr/>
        </p:nvGrpSpPr>
        <p:grpSpPr>
          <a:xfrm>
            <a:off x="7452320" y="2770413"/>
            <a:ext cx="540120" cy="392600"/>
            <a:chOff x="7273626" y="3585469"/>
            <a:chExt cx="540120" cy="216000"/>
          </a:xfrm>
        </p:grpSpPr>
        <p:sp>
          <p:nvSpPr>
            <p:cNvPr id="36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7273686" y="3585469"/>
              <a:ext cx="540000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73626" y="3635856"/>
              <a:ext cx="540120" cy="933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Test</a:t>
              </a:r>
              <a:endParaRPr lang="ko-KR" altLang="en-US" sz="800" dirty="0"/>
            </a:p>
          </p:txBody>
        </p:sp>
      </p:grpSp>
      <p:grpSp>
        <p:nvGrpSpPr>
          <p:cNvPr id="38" name="그룹 108"/>
          <p:cNvGrpSpPr/>
          <p:nvPr/>
        </p:nvGrpSpPr>
        <p:grpSpPr>
          <a:xfrm>
            <a:off x="7611286" y="938429"/>
            <a:ext cx="383223" cy="323165"/>
            <a:chOff x="712151" y="2886076"/>
            <a:chExt cx="383223" cy="323165"/>
          </a:xfrm>
        </p:grpSpPr>
        <p:sp>
          <p:nvSpPr>
            <p:cNvPr id="39" name="타원 3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1" name="그룹 108"/>
          <p:cNvGrpSpPr/>
          <p:nvPr/>
        </p:nvGrpSpPr>
        <p:grpSpPr>
          <a:xfrm>
            <a:off x="7228063" y="2613464"/>
            <a:ext cx="383223" cy="293414"/>
            <a:chOff x="712151" y="2886076"/>
            <a:chExt cx="383223" cy="293414"/>
          </a:xfrm>
        </p:grpSpPr>
        <p:sp>
          <p:nvSpPr>
            <p:cNvPr id="42" name="타원 4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2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61599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스케쥴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설정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Client_Main_setSchedule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60699"/>
              </p:ext>
            </p:extLst>
          </p:nvPr>
        </p:nvGraphicFramePr>
        <p:xfrm>
          <a:off x="142844" y="5286388"/>
          <a:ext cx="2268916" cy="12428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선택한 클라이언트의 </a:t>
                      </a: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설정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버튼 클릭 시 </a:t>
                      </a:r>
                      <a:r>
                        <a:rPr lang="ko-KR" altLang="en-US" sz="800" b="0" dirty="0" err="1" smtClean="0"/>
                        <a:t>스케쥴</a:t>
                      </a:r>
                      <a:r>
                        <a:rPr lang="ko-KR" altLang="en-US" sz="800" b="0" dirty="0" smtClean="0"/>
                        <a:t> 리스트 들이 보여짐 </a:t>
                      </a:r>
                      <a:endParaRPr lang="en-US" altLang="ko-KR" sz="800" b="0" dirty="0" smtClean="0"/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이중에 선택한 </a:t>
                      </a:r>
                      <a:r>
                        <a:rPr lang="ko-KR" altLang="en-US" sz="800" b="0" dirty="0" err="1" smtClean="0"/>
                        <a:t>스케쥴이</a:t>
                      </a:r>
                      <a:r>
                        <a:rPr lang="ko-KR" altLang="en-US" sz="800" b="0" dirty="0" smtClean="0"/>
                        <a:t> 해당 클라이언트에 설정됨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08"/>
          <p:cNvGrpSpPr/>
          <p:nvPr/>
        </p:nvGrpSpPr>
        <p:grpSpPr>
          <a:xfrm>
            <a:off x="4831719" y="1428736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5682"/>
              </p:ext>
            </p:extLst>
          </p:nvPr>
        </p:nvGraphicFramePr>
        <p:xfrm>
          <a:off x="2499529" y="5298596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6125966" y="2143116"/>
            <a:ext cx="2232248" cy="2643206"/>
            <a:chOff x="6715140" y="1500174"/>
            <a:chExt cx="2232248" cy="264320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직사각형 10"/>
            <p:cNvSpPr/>
            <p:nvPr/>
          </p:nvSpPr>
          <p:spPr>
            <a:xfrm>
              <a:off x="6715140" y="1500174"/>
              <a:ext cx="2232248" cy="26432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03172" y="1572762"/>
              <a:ext cx="1656184" cy="230832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1343025" algn="l"/>
                </a:tabLst>
              </a:pPr>
              <a:r>
                <a:rPr lang="en-US" altLang="ko-KR" sz="900" b="1" dirty="0" smtClean="0"/>
                <a:t>Select The Schedule</a:t>
              </a:r>
              <a:endParaRPr lang="ko-KR" altLang="en-US" sz="900" b="1" dirty="0"/>
            </a:p>
          </p:txBody>
        </p:sp>
        <p:sp>
          <p:nvSpPr>
            <p:cNvPr id="13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6859156" y="1860213"/>
              <a:ext cx="1944216" cy="185453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Schedule  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</a:t>
              </a: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</a:t>
              </a:r>
              <a:r>
                <a:rPr lang="en-US" sz="8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4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5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6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8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9</a:t>
              </a:r>
              <a:b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</a:br>
              <a:r>
                <a:rPr lang="en-US" altLang="ko-KR" sz="8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Schedule  10</a:t>
              </a: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  <a:p>
              <a:pPr>
                <a:lnSpc>
                  <a:spcPct val="150000"/>
                </a:lnSpc>
              </a:pPr>
              <a:endParaRPr lang="en-US" altLang="ko-KR" sz="900" dirty="0" smtClean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직사각형 8"/>
            <p:cNvSpPr/>
            <p:nvPr/>
          </p:nvSpPr>
          <p:spPr>
            <a:xfrm>
              <a:off x="8659356" y="2116423"/>
              <a:ext cx="72008" cy="7844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9"/>
            <p:cNvSpPr/>
            <p:nvPr/>
          </p:nvSpPr>
          <p:spPr>
            <a:xfrm>
              <a:off x="8659356" y="2004230"/>
              <a:ext cx="72008" cy="672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0"/>
            <p:cNvSpPr/>
            <p:nvPr/>
          </p:nvSpPr>
          <p:spPr>
            <a:xfrm flipV="1">
              <a:off x="8659356" y="3500438"/>
              <a:ext cx="72008" cy="67238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1" name="그룹 35"/>
            <p:cNvGrpSpPr/>
            <p:nvPr/>
          </p:nvGrpSpPr>
          <p:grpSpPr>
            <a:xfrm>
              <a:off x="7889652" y="3784480"/>
              <a:ext cx="540000" cy="216024"/>
              <a:chOff x="7862040" y="3599038"/>
              <a:chExt cx="540000" cy="216024"/>
            </a:xfrm>
          </p:grpSpPr>
          <p:sp>
            <p:nvSpPr>
              <p:cNvPr id="25" name="Check Box Rectangle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7862040" y="3599062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916016" y="359903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OK</a:t>
                </a:r>
                <a:endParaRPr lang="ko-KR" altLang="en-US" sz="800" dirty="0"/>
              </a:p>
            </p:txBody>
          </p:sp>
        </p:grpSp>
        <p:grpSp>
          <p:nvGrpSpPr>
            <p:cNvPr id="22" name="그룹 34"/>
            <p:cNvGrpSpPr/>
            <p:nvPr/>
          </p:nvGrpSpPr>
          <p:grpSpPr>
            <a:xfrm>
              <a:off x="7301238" y="3784492"/>
              <a:ext cx="540120" cy="216000"/>
              <a:chOff x="7273626" y="3585469"/>
              <a:chExt cx="540120" cy="216000"/>
            </a:xfrm>
          </p:grpSpPr>
          <p:sp>
            <p:nvSpPr>
              <p:cNvPr id="23" name="Check Box Rectangle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273686" y="3585469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273626" y="3585747"/>
                <a:ext cx="5401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Cancel</a:t>
                </a:r>
                <a:endParaRPr lang="ko-KR" altLang="en-US" sz="800" dirty="0"/>
              </a:p>
            </p:txBody>
          </p:sp>
        </p:grpSp>
      </p:grpSp>
      <p:cxnSp>
        <p:nvCxnSpPr>
          <p:cNvPr id="28" name="꺾인 연결선 27"/>
          <p:cNvCxnSpPr/>
          <p:nvPr/>
        </p:nvCxnSpPr>
        <p:spPr>
          <a:xfrm>
            <a:off x="5143505" y="2285991"/>
            <a:ext cx="1000131" cy="857259"/>
          </a:xfrm>
          <a:prstGeom prst="bentConnector3">
            <a:avLst>
              <a:gd name="adj1" fmla="val 50000"/>
            </a:avLst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161599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스케쥴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설정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Client_Main_setduration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927793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선택한 클라이언트의 </a:t>
                      </a:r>
                      <a:r>
                        <a:rPr lang="ko-KR" altLang="en-US" sz="800" b="0" dirty="0" err="1" smtClean="0"/>
                        <a:t>스케쥴의</a:t>
                      </a:r>
                      <a:r>
                        <a:rPr lang="ko-KR" altLang="en-US" sz="800" b="0" dirty="0" smtClean="0"/>
                        <a:t>  </a:t>
                      </a:r>
                      <a:r>
                        <a:rPr lang="en-US" altLang="ko-KR" sz="800" b="0" dirty="0" smtClean="0"/>
                        <a:t>Duration </a:t>
                      </a:r>
                      <a:r>
                        <a:rPr lang="ko-KR" altLang="en-US" sz="800" b="0" dirty="0" smtClean="0"/>
                        <a:t> 설정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달력으로 일정 선택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05682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27" name="꺾인 연결선 26"/>
          <p:cNvCxnSpPr>
            <a:endCxn id="11" idx="0"/>
          </p:cNvCxnSpPr>
          <p:nvPr/>
        </p:nvCxnSpPr>
        <p:spPr>
          <a:xfrm rot="10800000" flipV="1">
            <a:off x="3937894" y="1873912"/>
            <a:ext cx="2348623" cy="412080"/>
          </a:xfrm>
          <a:prstGeom prst="bentConnector2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873" y="3968709"/>
            <a:ext cx="2190750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2428860" y="2285992"/>
            <a:ext cx="3018066" cy="2079112"/>
            <a:chOff x="2428860" y="2285992"/>
            <a:chExt cx="3018066" cy="2079112"/>
          </a:xfrm>
        </p:grpSpPr>
        <p:sp>
          <p:nvSpPr>
            <p:cNvPr id="11" name="직사각형 10"/>
            <p:cNvSpPr/>
            <p:nvPr/>
          </p:nvSpPr>
          <p:spPr>
            <a:xfrm>
              <a:off x="2428860" y="2285992"/>
              <a:ext cx="3018066" cy="2079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43240" y="2412350"/>
              <a:ext cx="1656184" cy="246221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1343025" algn="l"/>
                </a:tabLst>
              </a:pPr>
              <a:r>
                <a:rPr lang="en-US" altLang="ko-KR" sz="1000" b="1" dirty="0" smtClean="0"/>
                <a:t>Set the Duration</a:t>
              </a:r>
              <a:endParaRPr lang="ko-KR" altLang="en-US" sz="1000" b="1" dirty="0"/>
            </a:p>
          </p:txBody>
        </p:sp>
        <p:grpSp>
          <p:nvGrpSpPr>
            <p:cNvPr id="20" name="그룹 35"/>
            <p:cNvGrpSpPr/>
            <p:nvPr/>
          </p:nvGrpSpPr>
          <p:grpSpPr>
            <a:xfrm>
              <a:off x="4016890" y="3968709"/>
              <a:ext cx="540000" cy="216024"/>
              <a:chOff x="7862040" y="3599038"/>
              <a:chExt cx="540000" cy="216024"/>
            </a:xfrm>
          </p:grpSpPr>
          <p:sp>
            <p:nvSpPr>
              <p:cNvPr id="24" name="Check Box Rectangle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862040" y="3599062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916016" y="359903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OK</a:t>
                </a:r>
                <a:endParaRPr lang="ko-KR" altLang="en-US" sz="800" dirty="0"/>
              </a:p>
            </p:txBody>
          </p:sp>
        </p:grpSp>
        <p:grpSp>
          <p:nvGrpSpPr>
            <p:cNvPr id="21" name="그룹 34"/>
            <p:cNvGrpSpPr/>
            <p:nvPr/>
          </p:nvGrpSpPr>
          <p:grpSpPr>
            <a:xfrm>
              <a:off x="3428476" y="3968721"/>
              <a:ext cx="540120" cy="216000"/>
              <a:chOff x="7273626" y="3585469"/>
              <a:chExt cx="540120" cy="216000"/>
            </a:xfrm>
          </p:grpSpPr>
          <p:sp>
            <p:nvSpPr>
              <p:cNvPr id="22" name="Check Box Rectangle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273686" y="3585469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273626" y="3585747"/>
                <a:ext cx="5401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Cancel</a:t>
                </a:r>
                <a:endParaRPr lang="ko-KR" altLang="en-US" sz="800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712927" y="2904864"/>
              <a:ext cx="7889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Start date</a:t>
              </a:r>
              <a:endParaRPr lang="ko-KR" altLang="en-US" sz="10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96066" y="3309963"/>
              <a:ext cx="7264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/>
                <a:t>End date</a:t>
              </a:r>
              <a:endParaRPr lang="ko-KR" altLang="en-US" sz="1000" b="1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3584782" y="2856356"/>
              <a:ext cx="972108" cy="2880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2013.05.30</a:t>
              </a:r>
              <a:endParaRPr lang="ko-KR" altLang="en-US" sz="10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887924" y="3289058"/>
              <a:ext cx="972108" cy="28803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latinLnBrk="0">
                <a:lnSpc>
                  <a:spcPct val="150000"/>
                </a:lnSpc>
              </a:pPr>
              <a:r>
                <a:rPr lang="en-US" altLang="ko-KR" sz="1000" dirty="0" smtClean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rPr>
                <a:t>2013.09. 05</a:t>
              </a:r>
              <a:endParaRPr lang="ko-KR" altLang="en-US" sz="10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73764" y="3284984"/>
              <a:ext cx="286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/>
                <a:t>~</a:t>
              </a:r>
              <a:endParaRPr lang="ko-KR" altLang="en-US" sz="14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9060" y="2909886"/>
              <a:ext cx="180972" cy="180972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04" y="3348386"/>
              <a:ext cx="180972" cy="180972"/>
            </a:xfrm>
            <a:prstGeom prst="rect">
              <a:avLst/>
            </a:prstGeom>
          </p:spPr>
        </p:pic>
      </p:grpSp>
      <p:cxnSp>
        <p:nvCxnSpPr>
          <p:cNvPr id="32" name="꺾인 연결선 31"/>
          <p:cNvCxnSpPr>
            <a:endCxn id="1026" idx="0"/>
          </p:cNvCxnSpPr>
          <p:nvPr/>
        </p:nvCxnSpPr>
        <p:spPr>
          <a:xfrm>
            <a:off x="4860032" y="3000372"/>
            <a:ext cx="2364216" cy="968337"/>
          </a:xfrm>
          <a:prstGeom prst="bentConnector2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08"/>
          <p:cNvGrpSpPr/>
          <p:nvPr/>
        </p:nvGrpSpPr>
        <p:grpSpPr>
          <a:xfrm>
            <a:off x="5903294" y="1712328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36" name="그룹 108"/>
          <p:cNvGrpSpPr/>
          <p:nvPr/>
        </p:nvGrpSpPr>
        <p:grpSpPr>
          <a:xfrm>
            <a:off x="6034106" y="3807416"/>
            <a:ext cx="383223" cy="293414"/>
            <a:chOff x="712151" y="2886076"/>
            <a:chExt cx="383223" cy="293414"/>
          </a:xfrm>
        </p:grpSpPr>
        <p:sp>
          <p:nvSpPr>
            <p:cNvPr id="37" name="타원 3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2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1695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스냅샷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Client_Main_Snapshot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24038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선택한 클라이언트 스냅샷 보여줌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5" name="그룹 108"/>
          <p:cNvGrpSpPr/>
          <p:nvPr/>
        </p:nvGrpSpPr>
        <p:grpSpPr>
          <a:xfrm>
            <a:off x="7907703" y="1848323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165350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2143108" y="2071678"/>
            <a:ext cx="4714908" cy="2941498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 descr="캣우먼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32192" y="2708920"/>
            <a:ext cx="3936741" cy="18383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378300" y="2174667"/>
            <a:ext cx="2287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Client ID : </a:t>
            </a:r>
            <a:r>
              <a:rPr lang="en-US" altLang="ko-KR" sz="1000" b="1" dirty="0" smtClean="0"/>
              <a:t>ABADGADGB</a:t>
            </a:r>
            <a:r>
              <a:rPr lang="en-US" altLang="ko-KR" sz="1000" dirty="0" smtClean="0"/>
              <a:t>’s Snapshot</a:t>
            </a:r>
            <a:endParaRPr lang="ko-KR" altLang="en-US" sz="1000" dirty="0"/>
          </a:p>
        </p:txBody>
      </p:sp>
      <p:grpSp>
        <p:nvGrpSpPr>
          <p:cNvPr id="29" name="그룹 28"/>
          <p:cNvGrpSpPr/>
          <p:nvPr/>
        </p:nvGrpSpPr>
        <p:grpSpPr>
          <a:xfrm>
            <a:off x="4230562" y="4636036"/>
            <a:ext cx="540000" cy="216024"/>
            <a:chOff x="7300478" y="4427422"/>
            <a:chExt cx="540000" cy="216024"/>
          </a:xfrm>
        </p:grpSpPr>
        <p:sp>
          <p:nvSpPr>
            <p:cNvPr id="27" name="Check Box Rectangle"/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7300478" y="4427446"/>
              <a:ext cx="540000" cy="216000"/>
            </a:xfrm>
            <a:prstGeom prst="roundRect">
              <a:avLst/>
            </a:prstGeom>
            <a:solidFill>
              <a:schemeClr val="bg1"/>
            </a:solidFill>
            <a:ln w="63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262626"/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354454" y="4427422"/>
              <a:ext cx="4320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dirty="0" smtClean="0"/>
                <a:t>OK</a:t>
              </a:r>
              <a:endParaRPr lang="ko-KR" altLang="en-US" sz="800" dirty="0"/>
            </a:p>
          </p:txBody>
        </p:sp>
      </p:grpSp>
      <p:cxnSp>
        <p:nvCxnSpPr>
          <p:cNvPr id="6" name="꺾인 연결선 5"/>
          <p:cNvCxnSpPr/>
          <p:nvPr/>
        </p:nvCxnSpPr>
        <p:spPr>
          <a:xfrm rot="10800000" flipV="1">
            <a:off x="6858016" y="2071678"/>
            <a:ext cx="971724" cy="79208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419872" y="2389337"/>
            <a:ext cx="24319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i="1" dirty="0" smtClean="0">
                <a:latin typeface="+mn-ea"/>
              </a:rPr>
              <a:t>Last Update : 2013-09-27 13:48:30</a:t>
            </a:r>
            <a:endParaRPr lang="ko-KR" altLang="en-US" sz="900" i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028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33666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설정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Client_Main_setting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519734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선택한 클라이언트 설정 변경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58613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꺾인 연결선 10"/>
          <p:cNvCxnSpPr/>
          <p:nvPr/>
        </p:nvCxnSpPr>
        <p:spPr>
          <a:xfrm rot="10800000" flipV="1">
            <a:off x="6228184" y="1770533"/>
            <a:ext cx="2105658" cy="792088"/>
          </a:xfrm>
          <a:prstGeom prst="bentConnector3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3370094" y="2224150"/>
            <a:ext cx="2786082" cy="1785950"/>
            <a:chOff x="3325073" y="2224150"/>
            <a:chExt cx="2786082" cy="178595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직사각형 11"/>
            <p:cNvSpPr/>
            <p:nvPr/>
          </p:nvSpPr>
          <p:spPr>
            <a:xfrm>
              <a:off x="3325073" y="2224150"/>
              <a:ext cx="2786082" cy="178595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68015" y="2367026"/>
              <a:ext cx="1656184" cy="230832"/>
            </a:xfrm>
            <a:prstGeom prst="rect">
              <a:avLst/>
            </a:prstGeom>
            <a:solidFill>
              <a:schemeClr val="bg1">
                <a:lumMod val="95000"/>
                <a:alpha val="27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>
                <a:tabLst>
                  <a:tab pos="1343025" algn="l"/>
                </a:tabLst>
              </a:pPr>
              <a:r>
                <a:rPr lang="en-US" altLang="ko-KR" sz="900" b="1" dirty="0" smtClean="0"/>
                <a:t>Setting</a:t>
              </a:r>
              <a:endParaRPr lang="ko-KR" altLang="en-US" sz="900" b="1" dirty="0"/>
            </a:p>
          </p:txBody>
        </p:sp>
        <p:grpSp>
          <p:nvGrpSpPr>
            <p:cNvPr id="14" name="그룹 35"/>
            <p:cNvGrpSpPr/>
            <p:nvPr/>
          </p:nvGrpSpPr>
          <p:grpSpPr>
            <a:xfrm>
              <a:off x="4788024" y="3581472"/>
              <a:ext cx="540000" cy="216024"/>
              <a:chOff x="7862040" y="3599038"/>
              <a:chExt cx="540000" cy="216024"/>
            </a:xfrm>
          </p:grpSpPr>
          <p:sp>
            <p:nvSpPr>
              <p:cNvPr id="28" name="Check Box Rectangle"/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862040" y="3599062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916016" y="3599038"/>
                <a:ext cx="43204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OK</a:t>
                </a:r>
                <a:endParaRPr lang="ko-KR" altLang="en-US" sz="800" dirty="0"/>
              </a:p>
            </p:txBody>
          </p:sp>
        </p:grpSp>
        <p:grpSp>
          <p:nvGrpSpPr>
            <p:cNvPr id="19" name="그룹 34"/>
            <p:cNvGrpSpPr/>
            <p:nvPr/>
          </p:nvGrpSpPr>
          <p:grpSpPr>
            <a:xfrm>
              <a:off x="4211960" y="3581484"/>
              <a:ext cx="540120" cy="216000"/>
              <a:chOff x="7273626" y="3585469"/>
              <a:chExt cx="540120" cy="216000"/>
            </a:xfrm>
          </p:grpSpPr>
          <p:sp>
            <p:nvSpPr>
              <p:cNvPr id="26" name="Check Box Rectangle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273686" y="3585469"/>
                <a:ext cx="540000" cy="216000"/>
              </a:xfrm>
              <a:prstGeom prst="roundRect">
                <a:avLst/>
              </a:prstGeom>
              <a:solidFill>
                <a:schemeClr val="bg1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262626"/>
                  </a:solidFill>
                  <a:latin typeface="+mj-lt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273626" y="3585747"/>
                <a:ext cx="5401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800" dirty="0" smtClean="0"/>
                  <a:t>Cancel</a:t>
                </a:r>
                <a:endParaRPr lang="ko-KR" altLang="en-US" sz="800" dirty="0"/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3682263" y="2835185"/>
              <a:ext cx="3113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ID</a:t>
              </a:r>
              <a:endParaRPr lang="ko-KR" altLang="en-US" sz="1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682263" y="3192375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IP</a:t>
              </a:r>
              <a:endParaRPr lang="ko-KR" altLang="en-US" sz="1000" dirty="0"/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4022754" y="2865382"/>
              <a:ext cx="1841801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ABADGADGADGAGAGAG</a:t>
              </a:r>
              <a:endParaRPr lang="ko-KR" altLang="en-US" sz="900" dirty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022754" y="3233806"/>
              <a:ext cx="1841801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lnSpc>
                  <a:spcPct val="150000"/>
                </a:lnSpc>
              </a:pPr>
              <a:r>
                <a:rPr lang="en-US" altLang="ko-KR" sz="900" dirty="0" smtClean="0">
                  <a:solidFill>
                    <a:srgbClr val="262626"/>
                  </a:solidFill>
                  <a:ea typeface="Segoe UI" pitchFamily="34" charset="0"/>
                  <a:cs typeface="Segoe UI" pitchFamily="34" charset="0"/>
                </a:rPr>
                <a:t>222.2222.2222.222</a:t>
              </a:r>
              <a:endParaRPr lang="ko-KR" altLang="en-US" sz="900" dirty="0">
                <a:solidFill>
                  <a:srgbClr val="262626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8028384" y="1608950"/>
            <a:ext cx="383223" cy="323165"/>
            <a:chOff x="712151" y="2886076"/>
            <a:chExt cx="383223" cy="323165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239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6. Configuration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0. </a:t>
            </a:r>
            <a:r>
              <a:rPr lang="en-US" altLang="ko-KR" sz="2400" b="1" dirty="0" err="1" smtClean="0">
                <a:solidFill>
                  <a:schemeClr val="bg1"/>
                </a:solidFill>
              </a:rPr>
              <a:t>LogIn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23973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Configuration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Configuration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_Main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93638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 한 날짜의 로그를 확인 할 수 있음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해당 날짜의 로그를 로컬에 다운로드 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555776" y="3140968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23423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108"/>
          <p:cNvGrpSpPr/>
          <p:nvPr/>
        </p:nvGrpSpPr>
        <p:grpSpPr>
          <a:xfrm>
            <a:off x="7668344" y="3083395"/>
            <a:ext cx="383223" cy="293414"/>
            <a:chOff x="712151" y="2886076"/>
            <a:chExt cx="383223" cy="293414"/>
          </a:xfrm>
        </p:grpSpPr>
        <p:sp>
          <p:nvSpPr>
            <p:cNvPr id="24" name="타원 2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176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099977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Configuration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Configuration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  <a:cs typeface="+mn-cs"/>
                        </a:rPr>
                        <a:t>_URL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85455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 한 날짜의 로그를 확인 할 수 있음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해당 날짜의 로그를 로컬에 다운로드 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555776" y="3140968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27291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108"/>
          <p:cNvGrpSpPr/>
          <p:nvPr/>
        </p:nvGrpSpPr>
        <p:grpSpPr>
          <a:xfrm>
            <a:off x="7668344" y="3083395"/>
            <a:ext cx="383223" cy="293414"/>
            <a:chOff x="712151" y="2886076"/>
            <a:chExt cx="383223" cy="293414"/>
          </a:xfrm>
        </p:grpSpPr>
        <p:sp>
          <p:nvSpPr>
            <p:cNvPr id="24" name="타원 2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66529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Configuration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Configuration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_Password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485455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선택 한 날짜의 로그를 확인 할 수 있음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해당 날짜의 로그를 로컬에 다운로드 함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2555776" y="3140968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827291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2" name="그룹 108"/>
          <p:cNvGrpSpPr/>
          <p:nvPr/>
        </p:nvGrpSpPr>
        <p:grpSpPr>
          <a:xfrm>
            <a:off x="7668344" y="3083395"/>
            <a:ext cx="383223" cy="293414"/>
            <a:chOff x="712151" y="2886076"/>
            <a:chExt cx="383223" cy="293414"/>
          </a:xfrm>
        </p:grpSpPr>
        <p:sp>
          <p:nvSpPr>
            <p:cNvPr id="24" name="타원 23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44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682464"/>
            <a:ext cx="8889600" cy="4444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25534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Configuration </a:t>
                      </a:r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신규유저생성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Configuration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n-ea"/>
                          <a:cs typeface="+mn-cs"/>
                        </a:rPr>
                        <a:t>Configuration </a:t>
                      </a:r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_</a:t>
                      </a:r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User_new</a:t>
                      </a:r>
                      <a:endParaRPr lang="en-US" altLang="ko-KR" sz="900" b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4056"/>
              </p:ext>
            </p:extLst>
          </p:nvPr>
        </p:nvGraphicFramePr>
        <p:xfrm>
          <a:off x="142844" y="5517232"/>
          <a:ext cx="2268916" cy="1137179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2206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/>
                        <a:t>새로운 유저 생성</a:t>
                      </a: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9" name="그룹 108"/>
          <p:cNvGrpSpPr/>
          <p:nvPr/>
        </p:nvGrpSpPr>
        <p:grpSpPr>
          <a:xfrm>
            <a:off x="5076056" y="2611450"/>
            <a:ext cx="383223" cy="293414"/>
            <a:chOff x="712151" y="2886076"/>
            <a:chExt cx="383223" cy="293414"/>
          </a:xfrm>
        </p:grpSpPr>
        <p:sp>
          <p:nvSpPr>
            <p:cNvPr id="10" name="타원 9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8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7796"/>
              </p:ext>
            </p:extLst>
          </p:nvPr>
        </p:nvGraphicFramePr>
        <p:xfrm>
          <a:off x="2499529" y="5517232"/>
          <a:ext cx="2268916" cy="91648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3735"/>
                <a:gridCol w="2105181"/>
              </a:tblGrid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8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/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3" name="꺾인 연결선 2"/>
          <p:cNvCxnSpPr/>
          <p:nvPr/>
        </p:nvCxnSpPr>
        <p:spPr>
          <a:xfrm rot="5400000">
            <a:off x="6728111" y="2353009"/>
            <a:ext cx="692334" cy="396044"/>
          </a:xfrm>
          <a:prstGeom prst="bentConnector3">
            <a:avLst>
              <a:gd name="adj1" fmla="val 1616"/>
            </a:avLst>
          </a:prstGeom>
          <a:ln w="28575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62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25951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로그인 페이지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Login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Login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Ingest_Login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48896" y="980728"/>
            <a:ext cx="8887600" cy="44438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70787" y="1733574"/>
            <a:ext cx="5422832" cy="271141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142513" y="2259310"/>
            <a:ext cx="2867025" cy="23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ko-KR" sz="900" b="1" dirty="0" smtClean="0">
                <a:latin typeface="+mn-ea"/>
                <a:ea typeface="+mn-ea"/>
              </a:rPr>
              <a:t>Smart Guru 4K Digital Signage Ingest System</a:t>
            </a:r>
            <a:endParaRPr lang="ko-KR" altLang="en-US" sz="900" b="1" dirty="0" smtClean="0">
              <a:latin typeface="+mn-ea"/>
              <a:ea typeface="+mn-ea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411760" y="2913992"/>
            <a:ext cx="4320480" cy="659024"/>
            <a:chOff x="2411760" y="2780928"/>
            <a:chExt cx="4320480" cy="659024"/>
          </a:xfrm>
        </p:grpSpPr>
        <p:sp>
          <p:nvSpPr>
            <p:cNvPr id="8" name="직사각형 7"/>
            <p:cNvSpPr/>
            <p:nvPr/>
          </p:nvSpPr>
          <p:spPr>
            <a:xfrm>
              <a:off x="3313964" y="2799443"/>
              <a:ext cx="2524125" cy="25717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/>
            <a:p>
              <a:pPr latinLnBrk="0"/>
              <a:endParaRPr lang="ko-KR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Search Box Rectangle"/>
            <p:cNvSpPr>
              <a:spLocks/>
            </p:cNvSpPr>
            <p:nvPr/>
          </p:nvSpPr>
          <p:spPr bwMode="auto">
            <a:xfrm>
              <a:off x="3309211" y="3157655"/>
              <a:ext cx="2523600" cy="2822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28" rIns="109728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6032196" y="2780928"/>
              <a:ext cx="700044" cy="65902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 IN</a:t>
              </a:r>
              <a:endPara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411760" y="2791880"/>
              <a:ext cx="8644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100" dirty="0" smtClean="0"/>
                <a:t>ID</a:t>
              </a:r>
            </a:p>
            <a:p>
              <a:pPr algn="r"/>
              <a:endParaRPr lang="en-US" altLang="ko-KR" sz="1400" dirty="0"/>
            </a:p>
            <a:p>
              <a:pPr algn="r"/>
              <a:r>
                <a:rPr lang="en-US" altLang="ko-KR" sz="1100" dirty="0" smtClean="0"/>
                <a:t>Pass Word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27447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291565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bg1"/>
                </a:solidFill>
              </a:rPr>
              <a:t>1. Ingest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764704"/>
            <a:ext cx="8887600" cy="4443800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/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전체 화면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Ingest_main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44" y="626966"/>
            <a:ext cx="8633598" cy="431679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4240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 화면 설명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Ingest_main_detail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그룹 108"/>
          <p:cNvGrpSpPr/>
          <p:nvPr/>
        </p:nvGrpSpPr>
        <p:grpSpPr>
          <a:xfrm>
            <a:off x="285719" y="1124744"/>
            <a:ext cx="383223" cy="323165"/>
            <a:chOff x="712151" y="2886076"/>
            <a:chExt cx="383223" cy="323165"/>
          </a:xfrm>
        </p:grpSpPr>
        <p:sp>
          <p:nvSpPr>
            <p:cNvPr id="13" name="타원 1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2151" y="2886076"/>
              <a:ext cx="3832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5" name="그룹 108"/>
          <p:cNvGrpSpPr/>
          <p:nvPr/>
        </p:nvGrpSpPr>
        <p:grpSpPr>
          <a:xfrm>
            <a:off x="176205" y="1447909"/>
            <a:ext cx="383223" cy="293414"/>
            <a:chOff x="712151" y="2886076"/>
            <a:chExt cx="383223" cy="293414"/>
          </a:xfrm>
        </p:grpSpPr>
        <p:sp>
          <p:nvSpPr>
            <p:cNvPr id="16" name="타원 15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" name="그룹 108"/>
          <p:cNvGrpSpPr/>
          <p:nvPr/>
        </p:nvGrpSpPr>
        <p:grpSpPr>
          <a:xfrm>
            <a:off x="516369" y="1916832"/>
            <a:ext cx="383223" cy="293414"/>
            <a:chOff x="712151" y="2886076"/>
            <a:chExt cx="383223" cy="293414"/>
          </a:xfrm>
        </p:grpSpPr>
        <p:sp>
          <p:nvSpPr>
            <p:cNvPr id="19" name="타원 1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1" name="그룹 108"/>
          <p:cNvGrpSpPr/>
          <p:nvPr/>
        </p:nvGrpSpPr>
        <p:grpSpPr>
          <a:xfrm>
            <a:off x="5774381" y="2008179"/>
            <a:ext cx="383223" cy="293414"/>
            <a:chOff x="712151" y="2886076"/>
            <a:chExt cx="383223" cy="293414"/>
          </a:xfrm>
        </p:grpSpPr>
        <p:sp>
          <p:nvSpPr>
            <p:cNvPr id="22" name="타원 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27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99620"/>
              </p:ext>
            </p:extLst>
          </p:nvPr>
        </p:nvGraphicFramePr>
        <p:xfrm>
          <a:off x="2571736" y="5013176"/>
          <a:ext cx="2463816" cy="17029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Error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내역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display ,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상세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error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내역은 추후 재정의 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해당 리스트  파일 삭제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컨텐츠 상태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Upload ( Uploading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  Upload)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Encoding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sym typeface="Wingdings" pitchFamily="2" charset="2"/>
                        </a:rPr>
                        <a:t> Ready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리스트에서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상태가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Upload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나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Ready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된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항목 중 체크된 것이  최소 한 개 이상 되어야 버튼이 활성 화 됨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9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‘</a:t>
                      </a:r>
                      <a:r>
                        <a:rPr kumimoji="0" lang="en-US" altLang="ko-KR" sz="900" b="1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Ingest_main_Addcontents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’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참조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8" name="그룹 108"/>
          <p:cNvGrpSpPr/>
          <p:nvPr/>
        </p:nvGrpSpPr>
        <p:grpSpPr>
          <a:xfrm>
            <a:off x="7573153" y="1983458"/>
            <a:ext cx="383223" cy="293414"/>
            <a:chOff x="712151" y="2886076"/>
            <a:chExt cx="383223" cy="293414"/>
          </a:xfrm>
        </p:grpSpPr>
        <p:sp>
          <p:nvSpPr>
            <p:cNvPr id="29" name="타원 28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aphicFrame>
        <p:nvGraphicFramePr>
          <p:cNvPr id="11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17676"/>
              </p:ext>
            </p:extLst>
          </p:nvPr>
        </p:nvGraphicFramePr>
        <p:xfrm>
          <a:off x="36482" y="5052449"/>
          <a:ext cx="2463816" cy="17678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1266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타입 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Media (Video / Jpeg2k)</a:t>
                      </a:r>
                    </a:p>
                    <a:p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( image )</a:t>
                      </a:r>
                    </a:p>
                    <a:p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Document ( </a:t>
                      </a:r>
                      <a:r>
                        <a:rPr kumimoji="0" lang="en-US" altLang="ko-KR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ppt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)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에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따라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2depth 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메뉴 구성</a:t>
                      </a:r>
                      <a:endParaRPr kumimoji="0" lang="ko-KR" altLang="en-US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/>
                        <a:t>소팅</a:t>
                      </a:r>
                      <a:r>
                        <a:rPr lang="ko-KR" altLang="en-US" sz="800" dirty="0" smtClean="0"/>
                        <a:t> 종류 </a:t>
                      </a:r>
                      <a:r>
                        <a:rPr lang="en-US" altLang="ko-KR" sz="800" dirty="0" smtClean="0"/>
                        <a:t>4</a:t>
                      </a:r>
                      <a:r>
                        <a:rPr lang="ko-KR" altLang="en-US" sz="800" dirty="0" smtClean="0"/>
                        <a:t>가지</a:t>
                      </a:r>
                      <a:r>
                        <a:rPr lang="en-US" altLang="ko-KR" sz="800" baseline="0" dirty="0" smtClean="0"/>
                        <a:t> :Name (</a:t>
                      </a:r>
                      <a:r>
                        <a:rPr lang="ko-KR" altLang="en-US" sz="800" baseline="0" dirty="0" smtClean="0"/>
                        <a:t>알파벳순</a:t>
                      </a:r>
                      <a:r>
                        <a:rPr lang="en-US" altLang="ko-KR" sz="800" baseline="0" dirty="0" smtClean="0"/>
                        <a:t>) 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aseline="0" dirty="0" smtClean="0"/>
                        <a:t>Date (</a:t>
                      </a:r>
                      <a:r>
                        <a:rPr lang="ko-KR" altLang="en-US" sz="800" baseline="0" dirty="0" smtClean="0"/>
                        <a:t>최신 날짜순</a:t>
                      </a:r>
                      <a:r>
                        <a:rPr lang="en-US" altLang="ko-KR" sz="800" baseline="0" dirty="0" smtClean="0"/>
                        <a:t>)/ Format (</a:t>
                      </a:r>
                      <a:r>
                        <a:rPr lang="ko-KR" altLang="en-US" sz="800" baseline="0" dirty="0" smtClean="0"/>
                        <a:t>파일 형식</a:t>
                      </a:r>
                      <a:r>
                        <a:rPr lang="en-US" altLang="ko-KR" sz="800" baseline="0" dirty="0" smtClean="0"/>
                        <a:t>)/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aseline="0" dirty="0" smtClean="0"/>
                        <a:t>컨텐츠 상태</a:t>
                      </a:r>
                      <a:endParaRPr lang="en-US" altLang="ko-KR" sz="800" baseline="0" dirty="0" smtClean="0"/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*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포맷 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mp4/TS (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총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가지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파일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포맷별로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아이콘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컬러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다름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* Video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경우는 파일이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가지므로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두 가지 색상의 아이콘 표시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4" name="그룹 108"/>
          <p:cNvGrpSpPr/>
          <p:nvPr/>
        </p:nvGrpSpPr>
        <p:grpSpPr>
          <a:xfrm>
            <a:off x="5700945" y="2420888"/>
            <a:ext cx="383223" cy="293414"/>
            <a:chOff x="712151" y="2886076"/>
            <a:chExt cx="383223" cy="293414"/>
          </a:xfrm>
        </p:grpSpPr>
        <p:sp>
          <p:nvSpPr>
            <p:cNvPr id="25" name="타원 24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2" name="그룹 108"/>
          <p:cNvGrpSpPr/>
          <p:nvPr/>
        </p:nvGrpSpPr>
        <p:grpSpPr>
          <a:xfrm>
            <a:off x="3491880" y="4293096"/>
            <a:ext cx="383223" cy="293414"/>
            <a:chOff x="712151" y="2886076"/>
            <a:chExt cx="383223" cy="293414"/>
          </a:xfrm>
        </p:grpSpPr>
        <p:sp>
          <p:nvSpPr>
            <p:cNvPr id="43" name="타원 42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6084168" y="4146764"/>
            <a:ext cx="2515009" cy="1443010"/>
            <a:chOff x="5436096" y="4149080"/>
            <a:chExt cx="2340042" cy="1296143"/>
          </a:xfrm>
        </p:grpSpPr>
        <p:sp>
          <p:nvSpPr>
            <p:cNvPr id="49" name="직사각형 48"/>
            <p:cNvSpPr/>
            <p:nvPr/>
          </p:nvSpPr>
          <p:spPr>
            <a:xfrm>
              <a:off x="5436096" y="4149080"/>
              <a:ext cx="2340042" cy="12961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868143" y="4604394"/>
              <a:ext cx="162736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파일을 삭제 하시겠습니까</a:t>
              </a:r>
              <a:r>
                <a:rPr lang="en-US" altLang="ko-KR" sz="900" b="1" dirty="0" smtClean="0"/>
                <a:t>?</a:t>
              </a:r>
              <a:endParaRPr lang="ko-KR" altLang="en-US" sz="900" b="1" dirty="0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965016" y="5121027"/>
              <a:ext cx="612000" cy="21637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CANCEL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633210" y="5121027"/>
              <a:ext cx="612000" cy="21637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6" name="꺾인 연결선 5"/>
          <p:cNvCxnSpPr>
            <a:endCxn id="49" idx="0"/>
          </p:cNvCxnSpPr>
          <p:nvPr/>
        </p:nvCxnSpPr>
        <p:spPr>
          <a:xfrm rot="5400000">
            <a:off x="7002682" y="3335944"/>
            <a:ext cx="1149812" cy="471829"/>
          </a:xfrm>
          <a:prstGeom prst="bentConnector3">
            <a:avLst>
              <a:gd name="adj1" fmla="val -393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2844" y="626966"/>
            <a:ext cx="8633598" cy="4316799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174466"/>
              </p:ext>
            </p:extLst>
          </p:nvPr>
        </p:nvGraphicFramePr>
        <p:xfrm>
          <a:off x="0" y="-24"/>
          <a:ext cx="9144000" cy="28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082"/>
                <a:gridCol w="1648918"/>
                <a:gridCol w="637082"/>
                <a:gridCol w="1648918"/>
                <a:gridCol w="637082"/>
                <a:gridCol w="1648918"/>
                <a:gridCol w="637082"/>
                <a:gridCol w="1648918"/>
              </a:tblGrid>
              <a:tr h="285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Title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r>
                        <a:rPr lang="en-US" altLang="ko-KR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  </a:t>
                      </a:r>
                      <a:r>
                        <a:rPr lang="ko-KR" altLang="en-US" sz="900" b="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메인 화면 설명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Path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Home &gt;  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Menu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Page ID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ea"/>
                          <a:ea typeface="+mj-ea"/>
                        </a:rPr>
                        <a:t>Ingest_main_Addcontents</a:t>
                      </a:r>
                      <a:endParaRPr lang="ko-KR" altLang="en-US" sz="9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73017"/>
              </p:ext>
            </p:extLst>
          </p:nvPr>
        </p:nvGraphicFramePr>
        <p:xfrm>
          <a:off x="2571736" y="5279578"/>
          <a:ext cx="2463816" cy="124576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 코딩 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3D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컨텐츠로 할 것인가에 대한 체크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현재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Add 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 진행 상황을 보여줌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작업 수와 현재 완료된 작업 수 보여줌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컨텐츠당</a:t>
                      </a: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상세 상태는 리스트에서 </a:t>
                      </a:r>
                      <a:r>
                        <a:rPr kumimoji="0" lang="en-US" altLang="ko-KR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작업 완료 후 결과 알람 띄어 줌</a:t>
                      </a:r>
                      <a:endParaRPr kumimoji="0" lang="en-US" altLang="ko-KR" sz="8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Group 14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233749"/>
              </p:ext>
            </p:extLst>
          </p:nvPr>
        </p:nvGraphicFramePr>
        <p:xfrm>
          <a:off x="36482" y="5052449"/>
          <a:ext cx="2463816" cy="159062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7800"/>
                <a:gridCol w="2286016"/>
              </a:tblGrid>
              <a:tr h="1266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● 설명</a:t>
                      </a:r>
                      <a:endParaRPr kumimoji="1" lang="en-US" altLang="ko-KR" sz="800" b="1" i="0" u="none" strike="noStrike" cap="none" spc="0" normalizeH="0" baseline="0" dirty="0" smtClean="0">
                        <a:ln>
                          <a:noFill/>
                        </a:ln>
                        <a:solidFill>
                          <a:srgbClr val="254061"/>
                        </a:solidFill>
                        <a:effectLst/>
                        <a:latin typeface="+mj-lt"/>
                        <a:ea typeface="맑은 고딕" pitchFamily="50" charset="-127"/>
                      </a:endParaRP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en-US" altLang="ko-KR" sz="10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1275" marR="41275" marT="38100" marB="38100" anchor="ctr" horzOverflow="overflow"/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 단수 선택 시 저장 파일 이름을 지정 할 수 있다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 복수 선택 시에는 파일 이름영역이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Disable 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되며 자동으로 파일 이름이 지정되어 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encoding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된다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자동이름 규칙은 </a:t>
                      </a:r>
                      <a:endParaRPr kumimoji="0" lang="en-US" altLang="ko-KR" sz="800" b="0" i="0" u="none" strike="noStrike" cap="none" spc="0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원본파일이름</a:t>
                      </a:r>
                      <a:r>
                        <a:rPr kumimoji="0" lang="en-US" altLang="ko-KR" sz="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+_+000 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9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rgbClr val="254061"/>
                          </a:solidFill>
                          <a:effectLst/>
                          <a:latin typeface="+mj-lt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서버에 저장되어 있는 </a:t>
                      </a:r>
                      <a:r>
                        <a:rPr kumimoji="0" lang="ko-KR" altLang="en-US" sz="8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인코딩</a:t>
                      </a:r>
                      <a:r>
                        <a:rPr kumimoji="0" lang="ko-KR" altLang="en-US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프로파일을 불러온다</a:t>
                      </a:r>
                      <a:r>
                        <a:rPr kumimoji="0" lang="en-US" altLang="ko-KR" sz="8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marL="41275" marR="41275" marT="38100" marB="381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4414957" y="838593"/>
            <a:ext cx="4032448" cy="3294802"/>
            <a:chOff x="4414957" y="838593"/>
            <a:chExt cx="4032448" cy="3294802"/>
          </a:xfrm>
        </p:grpSpPr>
        <p:sp>
          <p:nvSpPr>
            <p:cNvPr id="35" name="직사각형 34"/>
            <p:cNvSpPr/>
            <p:nvPr/>
          </p:nvSpPr>
          <p:spPr>
            <a:xfrm>
              <a:off x="4414957" y="838593"/>
              <a:ext cx="4032448" cy="32948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00931" y="1063473"/>
              <a:ext cx="110631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b="1" dirty="0" smtClean="0"/>
                <a:t>Add Contents</a:t>
              </a:r>
              <a:endParaRPr lang="ko-KR" altLang="en-US" sz="11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287165" y="1772241"/>
              <a:ext cx="1709192" cy="216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714323" y="3413315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CANCEL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6503189" y="3413315"/>
              <a:ext cx="716858" cy="25403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4733796" y="1757131"/>
              <a:ext cx="1410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Destination Filename</a:t>
              </a:r>
              <a:endParaRPr lang="ko-KR" altLang="en-US" sz="1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33796" y="2157567"/>
              <a:ext cx="113524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Encoding Profile</a:t>
              </a:r>
              <a:endParaRPr lang="ko-KR" altLang="en-US" sz="1000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6287165" y="2090983"/>
              <a:ext cx="1709192" cy="230832"/>
              <a:chOff x="5652120" y="2034660"/>
              <a:chExt cx="1709192" cy="230832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5652120" y="2042076"/>
                <a:ext cx="1709192" cy="216000"/>
                <a:chOff x="5726711" y="2040259"/>
                <a:chExt cx="1709192" cy="216000"/>
              </a:xfrm>
            </p:grpSpPr>
            <p:sp>
              <p:nvSpPr>
                <p:cNvPr id="32" name="직사각형 31"/>
                <p:cNvSpPr/>
                <p:nvPr/>
              </p:nvSpPr>
              <p:spPr>
                <a:xfrm>
                  <a:off x="5726711" y="2040259"/>
                  <a:ext cx="1709192" cy="216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7219903" y="2040259"/>
                  <a:ext cx="216000" cy="2160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" name="이등변 삼각형 2"/>
                <p:cNvSpPr/>
                <p:nvPr/>
              </p:nvSpPr>
              <p:spPr>
                <a:xfrm flipV="1">
                  <a:off x="7255895" y="2088000"/>
                  <a:ext cx="144016" cy="124152"/>
                </a:xfrm>
                <a:prstGeom prst="triangl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5652120" y="2034660"/>
                <a:ext cx="11689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900" dirty="0" smtClean="0"/>
                  <a:t>Encoding Profile01</a:t>
                </a:r>
                <a:endParaRPr lang="ko-KR" altLang="en-US" sz="900" dirty="0"/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4847005" y="2558001"/>
              <a:ext cx="216024" cy="2160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24896" y="2542903"/>
              <a:ext cx="91242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 smtClean="0"/>
                <a:t>3D Contents</a:t>
              </a:r>
              <a:endParaRPr lang="ko-KR" altLang="en-US" sz="1000" dirty="0"/>
            </a:p>
          </p:txBody>
        </p:sp>
        <p:grpSp>
          <p:nvGrpSpPr>
            <p:cNvPr id="12" name="그룹 108"/>
            <p:cNvGrpSpPr/>
            <p:nvPr/>
          </p:nvGrpSpPr>
          <p:grpSpPr>
            <a:xfrm>
              <a:off x="6144760" y="1595548"/>
              <a:ext cx="383223" cy="323165"/>
              <a:chOff x="712151" y="2886076"/>
              <a:chExt cx="383223" cy="323165"/>
            </a:xfrm>
          </p:grpSpPr>
          <p:sp>
            <p:nvSpPr>
              <p:cNvPr id="13" name="타원 12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12151" y="2886076"/>
                <a:ext cx="38322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1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5" name="그룹 108"/>
            <p:cNvGrpSpPr/>
            <p:nvPr/>
          </p:nvGrpSpPr>
          <p:grpSpPr>
            <a:xfrm>
              <a:off x="6144760" y="1951692"/>
              <a:ext cx="383223" cy="293414"/>
              <a:chOff x="712151" y="2886076"/>
              <a:chExt cx="383223" cy="293414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2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grpSp>
          <p:nvGrpSpPr>
            <p:cNvPr id="18" name="그룹 108"/>
            <p:cNvGrpSpPr/>
            <p:nvPr/>
          </p:nvGrpSpPr>
          <p:grpSpPr>
            <a:xfrm>
              <a:off x="4635024" y="2411294"/>
              <a:ext cx="383223" cy="293414"/>
              <a:chOff x="712151" y="2886076"/>
              <a:chExt cx="383223" cy="293414"/>
            </a:xfrm>
          </p:grpSpPr>
          <p:sp>
            <p:nvSpPr>
              <p:cNvPr id="19" name="타원 18"/>
              <p:cNvSpPr/>
              <p:nvPr/>
            </p:nvSpPr>
            <p:spPr>
              <a:xfrm>
                <a:off x="733425" y="2952750"/>
                <a:ext cx="219075" cy="219075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12151" y="2886076"/>
                <a:ext cx="383223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맑은 고딕" pitchFamily="50" charset="-127"/>
                    <a:ea typeface="맑은 고딕" pitchFamily="50" charset="-127"/>
                  </a:rPr>
                  <a:t>3</a:t>
                </a:r>
                <a:endParaRPr lang="ko-KR" altLang="en-US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cxnSp>
        <p:nvCxnSpPr>
          <p:cNvPr id="9" name="꺾인 연결선 8"/>
          <p:cNvCxnSpPr/>
          <p:nvPr/>
        </p:nvCxnSpPr>
        <p:spPr>
          <a:xfrm rot="5400000" flipH="1" flipV="1">
            <a:off x="3454531" y="3538358"/>
            <a:ext cx="1586867" cy="216024"/>
          </a:xfrm>
          <a:prstGeom prst="bentConnector3">
            <a:avLst>
              <a:gd name="adj1" fmla="val 100206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87624" y="4463400"/>
            <a:ext cx="214513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800" b="1" dirty="0" smtClean="0"/>
              <a:t>Add Contents Status : 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3</a:t>
            </a:r>
            <a:r>
              <a:rPr lang="en-US" altLang="ko-KR" sz="800" b="1" dirty="0" smtClean="0"/>
              <a:t> /10 registered</a:t>
            </a:r>
          </a:p>
        </p:txBody>
      </p:sp>
      <p:grpSp>
        <p:nvGrpSpPr>
          <p:cNvPr id="21" name="그룹 108"/>
          <p:cNvGrpSpPr/>
          <p:nvPr/>
        </p:nvGrpSpPr>
        <p:grpSpPr>
          <a:xfrm>
            <a:off x="1035997" y="4293096"/>
            <a:ext cx="383223" cy="293414"/>
            <a:chOff x="712151" y="2886076"/>
            <a:chExt cx="383223" cy="293414"/>
          </a:xfrm>
        </p:grpSpPr>
        <p:sp>
          <p:nvSpPr>
            <p:cNvPr id="22" name="타원 21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651278" y="4625547"/>
            <a:ext cx="3178156" cy="1656184"/>
            <a:chOff x="5714324" y="4797152"/>
            <a:chExt cx="3178156" cy="1656184"/>
          </a:xfrm>
        </p:grpSpPr>
        <p:sp>
          <p:nvSpPr>
            <p:cNvPr id="46" name="직사각형 45"/>
            <p:cNvSpPr/>
            <p:nvPr/>
          </p:nvSpPr>
          <p:spPr>
            <a:xfrm>
              <a:off x="5714324" y="4797152"/>
              <a:ext cx="3178156" cy="16561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275571" y="5070377"/>
              <a:ext cx="2222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요청하신 작업이 모두 완료 되었습니다</a:t>
              </a:r>
              <a:r>
                <a:rPr lang="en-US" altLang="ko-KR" sz="900" b="1" dirty="0" smtClean="0"/>
                <a:t>.</a:t>
              </a:r>
              <a:endParaRPr lang="ko-KR" altLang="en-US" sz="900" b="1" dirty="0"/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7082592" y="6068424"/>
              <a:ext cx="657760" cy="240896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OK</a:t>
              </a:r>
              <a:endPara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95981" y="5432923"/>
              <a:ext cx="2149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 smtClean="0"/>
                <a:t>4 files have been added to server</a:t>
              </a:r>
            </a:p>
            <a:p>
              <a:pPr algn="ctr"/>
              <a:r>
                <a:rPr lang="en-US" altLang="ko-KR" sz="1000" dirty="0" smtClean="0"/>
                <a:t>1 files Encoding error.</a:t>
              </a:r>
              <a:endParaRPr lang="ko-KR" altLang="en-US" sz="1000" dirty="0"/>
            </a:p>
          </p:txBody>
        </p:sp>
      </p:grpSp>
      <p:cxnSp>
        <p:nvCxnSpPr>
          <p:cNvPr id="52" name="꺾인 연결선 51"/>
          <p:cNvCxnSpPr>
            <a:stCxn id="35" idx="3"/>
            <a:endCxn id="46" idx="0"/>
          </p:cNvCxnSpPr>
          <p:nvPr/>
        </p:nvCxnSpPr>
        <p:spPr>
          <a:xfrm flipH="1">
            <a:off x="7240356" y="2485994"/>
            <a:ext cx="1207049" cy="2139553"/>
          </a:xfrm>
          <a:prstGeom prst="bentConnector4">
            <a:avLst>
              <a:gd name="adj1" fmla="val -18939"/>
              <a:gd name="adj2" fmla="val 88499"/>
            </a:avLst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그룹 108"/>
          <p:cNvGrpSpPr/>
          <p:nvPr/>
        </p:nvGrpSpPr>
        <p:grpSpPr>
          <a:xfrm>
            <a:off x="5580112" y="4581128"/>
            <a:ext cx="383223" cy="293414"/>
            <a:chOff x="712151" y="2886076"/>
            <a:chExt cx="383223" cy="293414"/>
          </a:xfrm>
        </p:grpSpPr>
        <p:sp>
          <p:nvSpPr>
            <p:cNvPr id="57" name="타원 56"/>
            <p:cNvSpPr/>
            <p:nvPr/>
          </p:nvSpPr>
          <p:spPr>
            <a:xfrm>
              <a:off x="733425" y="2952750"/>
              <a:ext cx="219075" cy="21907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12151" y="2886076"/>
              <a:ext cx="383223" cy="2934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0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28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None"/>
  <p:tag name="ANCHORRIGHT" val="None"/>
  <p:tag name="ANCHORBOTTOM" val="Non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C00000"/>
          </a:solidFill>
          <a:headEnd type="oval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1981</Words>
  <Application>Microsoft Office PowerPoint</Application>
  <PresentationFormat>화면 슬라이드 쇼(4:3)</PresentationFormat>
  <Paragraphs>783</Paragraphs>
  <Slides>43</Slides>
  <Notes>15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5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K-Apps</dc:creator>
  <cp:lastModifiedBy>smart</cp:lastModifiedBy>
  <cp:revision>992</cp:revision>
  <cp:lastPrinted>2013-09-04T07:59:49Z</cp:lastPrinted>
  <dcterms:created xsi:type="dcterms:W3CDTF">2013-08-29T07:30:24Z</dcterms:created>
  <dcterms:modified xsi:type="dcterms:W3CDTF">2013-09-10T07:33:17Z</dcterms:modified>
</cp:coreProperties>
</file>