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tags/tag8.xml" ContentType="application/vnd.openxmlformats-officedocument.presentationml.tags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78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notesSlides/notesSlide16.xml" ContentType="application/vnd.openxmlformats-officedocument.presentationml.notesSlide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notesSlides/notesSlide23.xml" ContentType="application/vnd.openxmlformats-officedocument.presentationml.notesSlide+xml"/>
  <Override PartName="/ppt/tags/tag34.xml" ContentType="application/vnd.openxmlformats-officedocument.presentationml.tags+xml"/>
  <Override PartName="/ppt/notesSlides/notesSlide12.xml" ContentType="application/vnd.openxmlformats-officedocument.presentationml.notesSlide+xml"/>
  <Override PartName="/ppt/tags/tag52.xml" ContentType="application/vnd.openxmlformats-officedocument.presentationml.tags+xml"/>
  <Override PartName="/ppt/tags/tag81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tags/tag70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notesSlides/notesSlide17.xml" ContentType="application/vnd.openxmlformats-officedocument.presentationml.notesSlide+xml"/>
  <Override PartName="/ppt/tags/tag68.xml" ContentType="application/vnd.openxmlformats-officedocument.presentationml.tags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57.xml" ContentType="application/vnd.openxmlformats-officedocument.presentationml.tags+xml"/>
  <Override PartName="/ppt/tags/tag75.xml" ContentType="application/vnd.openxmlformats-officedocument.presentationml.tags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17.xml" ContentType="application/vnd.openxmlformats-officedocument.presentationml.tags+xml"/>
  <Override PartName="/ppt/tags/tag35.xml" ContentType="application/vnd.openxmlformats-officedocument.presentationml.tags+xml"/>
  <Override PartName="/ppt/notesSlides/notesSlide13.xml" ContentType="application/vnd.openxmlformats-officedocument.presentationml.notesSlide+xml"/>
  <Override PartName="/ppt/tags/tag46.xml" ContentType="application/vnd.openxmlformats-officedocument.presentationml.tags+xml"/>
  <Override PartName="/ppt/tags/tag64.xml" ContentType="application/vnd.openxmlformats-officedocument.presentationml.tags+xml"/>
  <Override PartName="/ppt/tags/tag82.xml" ContentType="application/vnd.openxmlformats-officedocument.presentationml.tags+xml"/>
  <Default Extension="gif" ContentType="image/gif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notesSlides/notesSlide11.xml" ContentType="application/vnd.openxmlformats-officedocument.presentationml.notesSlide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notesSlides/notesSlide20.xml" ContentType="application/vnd.openxmlformats-officedocument.presentationml.notesSlide+xml"/>
  <Override PartName="/ppt/tags/tag62.xml" ContentType="application/vnd.openxmlformats-officedocument.presentationml.tags+xml"/>
  <Override PartName="/ppt/tags/tag71.xml" ContentType="application/vnd.openxmlformats-officedocument.presentationml.tags+xml"/>
  <Override PartName="/ppt/tags/tag80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tags/tag58.xml" ContentType="application/vnd.openxmlformats-officedocument.presentationml.tags+xml"/>
  <Override PartName="/ppt/tags/tag69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notesSlides/notesSlide14.xml" ContentType="application/vnd.openxmlformats-officedocument.presentationml.notesSlide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notesSlides/notesSlide9.xml" ContentType="application/vnd.openxmlformats-officedocument.presentationml.notesSlide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notesSlides/notesSlide21.xml" ContentType="application/vnd.openxmlformats-officedocument.presentationml.notesSlide+xml"/>
  <Override PartName="/ppt/tags/tag72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tags/tag7.xml" ContentType="application/vnd.openxmlformats-officedocument.presentationml.tags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tags/tag3.xml" ContentType="application/vnd.openxmlformats-officedocument.presentationml.tags+xml"/>
  <Default Extension="jpeg" ContentType="image/jpeg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notesSlides/notesSlide15.xml" ContentType="application/vnd.openxmlformats-officedocument.presentationml.notesSlide+xml"/>
  <Override PartName="/ppt/tags/tag48.xml" ContentType="application/vnd.openxmlformats-officedocument.presentationml.tags+xml"/>
  <Override PartName="/ppt/tags/tag66.xml" ContentType="application/vnd.openxmlformats-officedocument.presentationml.tags+xml"/>
  <Override PartName="/ppt/slides/slide20.xml" ContentType="application/vnd.openxmlformats-officedocument.presentationml.slide+xml"/>
  <Override PartName="/ppt/tags/tag26.xml" ContentType="application/vnd.openxmlformats-officedocument.presentationml.tags+xml"/>
  <Override PartName="/ppt/tags/tag55.xml" ContentType="application/vnd.openxmlformats-officedocument.presentationml.tags+xml"/>
  <Override PartName="/ppt/notesSlides/notesSlide22.xml" ContentType="application/vnd.openxmlformats-officedocument.presentationml.notesSlide+xml"/>
  <Override PartName="/ppt/tags/tag73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4" r:id="rId1"/>
    <p:sldMasterId id="2147484175" r:id="rId2"/>
    <p:sldMasterId id="2147484178" r:id="rId3"/>
  </p:sldMasterIdLst>
  <p:notesMasterIdLst>
    <p:notesMasterId r:id="rId38"/>
  </p:notesMasterIdLst>
  <p:handoutMasterIdLst>
    <p:handoutMasterId r:id="rId39"/>
  </p:handoutMasterIdLst>
  <p:sldIdLst>
    <p:sldId id="535" r:id="rId4"/>
    <p:sldId id="536" r:id="rId5"/>
    <p:sldId id="539" r:id="rId6"/>
    <p:sldId id="662" r:id="rId7"/>
    <p:sldId id="604" r:id="rId8"/>
    <p:sldId id="614" r:id="rId9"/>
    <p:sldId id="695" r:id="rId10"/>
    <p:sldId id="696" r:id="rId11"/>
    <p:sldId id="690" r:id="rId12"/>
    <p:sldId id="697" r:id="rId13"/>
    <p:sldId id="663" r:id="rId14"/>
    <p:sldId id="666" r:id="rId15"/>
    <p:sldId id="698" r:id="rId16"/>
    <p:sldId id="667" r:id="rId17"/>
    <p:sldId id="686" r:id="rId18"/>
    <p:sldId id="705" r:id="rId19"/>
    <p:sldId id="688" r:id="rId20"/>
    <p:sldId id="691" r:id="rId21"/>
    <p:sldId id="692" r:id="rId22"/>
    <p:sldId id="687" r:id="rId23"/>
    <p:sldId id="693" r:id="rId24"/>
    <p:sldId id="694" r:id="rId25"/>
    <p:sldId id="668" r:id="rId26"/>
    <p:sldId id="704" r:id="rId27"/>
    <p:sldId id="703" r:id="rId28"/>
    <p:sldId id="671" r:id="rId29"/>
    <p:sldId id="672" r:id="rId30"/>
    <p:sldId id="673" r:id="rId31"/>
    <p:sldId id="675" r:id="rId32"/>
    <p:sldId id="676" r:id="rId33"/>
    <p:sldId id="677" r:id="rId34"/>
    <p:sldId id="699" r:id="rId35"/>
    <p:sldId id="678" r:id="rId36"/>
    <p:sldId id="679" r:id="rId37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8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8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8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8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54061"/>
    <a:srgbClr val="E80C7A"/>
    <a:srgbClr val="AB81FF"/>
    <a:srgbClr val="57CEFF"/>
    <a:srgbClr val="D9E7FF"/>
    <a:srgbClr val="F3F3F1"/>
    <a:srgbClr val="003755"/>
    <a:srgbClr val="CBC49D"/>
    <a:srgbClr val="0AAE94"/>
    <a:srgbClr val="E8E69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78" autoAdjust="0"/>
    <p:restoredTop sz="99656" autoAdjust="0"/>
  </p:normalViewPr>
  <p:slideViewPr>
    <p:cSldViewPr snapToGrid="0">
      <p:cViewPr>
        <p:scale>
          <a:sx n="100" d="100"/>
          <a:sy n="100" d="100"/>
        </p:scale>
        <p:origin x="-1224" y="-450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1818" y="-78"/>
      </p:cViewPr>
      <p:guideLst>
        <p:guide orient="horz" pos="3128"/>
        <p:guide pos="214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98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 defTabSz="914095">
              <a:buFontTx/>
              <a:buNone/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798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 algn="r" defTabSz="914095">
              <a:buFontTx/>
              <a:buNone/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798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 defTabSz="914095">
              <a:buFontTx/>
              <a:buNone/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798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 algn="r" defTabSz="914095">
              <a:buFontTx/>
              <a:buNone/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0D9E11-3C28-41D3-8A4B-637EE6EBEDF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461627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8" tIns="45944" rIns="91888" bIns="45944" numCol="1" anchor="t" anchorCtr="0" compatLnSpc="1">
            <a:prstTxWarp prst="textNoShape">
              <a:avLst/>
            </a:prstTxWarp>
          </a:bodyPr>
          <a:lstStyle>
            <a:lvl1pPr>
              <a:buFontTx/>
              <a:buNone/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07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8" tIns="45944" rIns="91888" bIns="45944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07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8" tIns="45944" rIns="91888" bIns="459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907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8" tIns="45944" rIns="91888" bIns="45944" numCol="1" anchor="b" anchorCtr="0" compatLnSpc="1">
            <a:prstTxWarp prst="textNoShape">
              <a:avLst/>
            </a:prstTxWarp>
          </a:bodyPr>
          <a:lstStyle>
            <a:lvl1pPr>
              <a:buFontTx/>
              <a:buNone/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07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8" tIns="45944" rIns="91888" bIns="45944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BDD9612-223F-434D-A428-C3BB7805BDD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3323643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D9612-223F-434D-A428-C3BB7805BDDE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D9612-223F-434D-A428-C3BB7805BDDE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D9612-223F-434D-A428-C3BB7805BDDE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D9612-223F-434D-A428-C3BB7805BDDE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D9612-223F-434D-A428-C3BB7805BDDE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D9612-223F-434D-A428-C3BB7805BDDE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D9612-223F-434D-A428-C3BB7805BDDE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D9612-223F-434D-A428-C3BB7805BDDE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D9612-223F-434D-A428-C3BB7805BDDE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D9612-223F-434D-A428-C3BB7805BDDE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D9612-223F-434D-A428-C3BB7805BDDE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D9612-223F-434D-A428-C3BB7805BDDE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D9612-223F-434D-A428-C3BB7805BDDE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D9612-223F-434D-A428-C3BB7805BDDE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D9612-223F-434D-A428-C3BB7805BDDE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D9612-223F-434D-A428-C3BB7805BDDE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D9612-223F-434D-A428-C3BB7805BDDE}" type="slidenum">
              <a:rPr lang="en-US" altLang="ko-KR" smtClean="0"/>
              <a:pPr>
                <a:defRPr/>
              </a:pPr>
              <a:t>33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D9612-223F-434D-A428-C3BB7805BDDE}" type="slidenum">
              <a:rPr lang="en-US" altLang="ko-KR" smtClean="0"/>
              <a:pPr>
                <a:defRPr/>
              </a:pPr>
              <a:t>34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D9612-223F-434D-A428-C3BB7805BDDE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D9612-223F-434D-A428-C3BB7805BDDE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D9612-223F-434D-A428-C3BB7805BDDE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D9612-223F-434D-A428-C3BB7805BDDE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D9612-223F-434D-A428-C3BB7805BDDE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D9612-223F-434D-A428-C3BB7805BDDE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D9612-223F-434D-A428-C3BB7805BDDE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2.jpe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Master" Target="../slideMasters/slideMaster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-14287" y="1020764"/>
            <a:ext cx="7559676" cy="149225"/>
          </a:xfrm>
          <a:prstGeom prst="rect">
            <a:avLst/>
          </a:prstGeom>
          <a:solidFill>
            <a:srgbClr val="00375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buFont typeface="Wingdings" pitchFamily="2" charset="2"/>
              <a:buNone/>
              <a:defRPr/>
            </a:pPr>
            <a:endParaRPr lang="ko-KR" altLang="en-US">
              <a:ea typeface="돋움" pitchFamily="50" charset="-127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8783637" y="1020764"/>
            <a:ext cx="360363" cy="149225"/>
          </a:xfrm>
          <a:prstGeom prst="rect">
            <a:avLst/>
          </a:prstGeom>
          <a:solidFill>
            <a:srgbClr val="00375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buFont typeface="Wingdings" pitchFamily="2" charset="2"/>
              <a:buNone/>
              <a:defRPr/>
            </a:pPr>
            <a:endParaRPr lang="ko-KR" altLang="en-US">
              <a:ea typeface="돋움" pitchFamily="50" charset="-127"/>
            </a:endParaRPr>
          </a:p>
        </p:txBody>
      </p:sp>
      <p:grpSp>
        <p:nvGrpSpPr>
          <p:cNvPr id="4" name="그룹 17"/>
          <p:cNvGrpSpPr>
            <a:grpSpLocks/>
          </p:cNvGrpSpPr>
          <p:nvPr/>
        </p:nvGrpSpPr>
        <p:grpSpPr bwMode="auto">
          <a:xfrm>
            <a:off x="0" y="6524626"/>
            <a:ext cx="9144000" cy="333375"/>
            <a:chOff x="0" y="6570000"/>
            <a:chExt cx="9144000" cy="288000"/>
          </a:xfrm>
          <a:solidFill>
            <a:srgbClr val="003755"/>
          </a:solidFill>
        </p:grpSpPr>
        <p:sp>
          <p:nvSpPr>
            <p:cNvPr id="5" name="직사각형 4"/>
            <p:cNvSpPr/>
            <p:nvPr userDrawn="1"/>
          </p:nvSpPr>
          <p:spPr bwMode="auto">
            <a:xfrm>
              <a:off x="0" y="6570000"/>
              <a:ext cx="2303463" cy="28800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>
                <a:buFont typeface="Wingdings" pitchFamily="2" charset="2"/>
                <a:buNone/>
                <a:defRPr/>
              </a:pPr>
              <a:endParaRPr lang="ko-KR" altLang="en-US">
                <a:ea typeface="돋움" pitchFamily="50" charset="-127"/>
              </a:endParaRPr>
            </a:p>
          </p:txBody>
        </p:sp>
        <p:sp>
          <p:nvSpPr>
            <p:cNvPr id="6" name="직사각형 5"/>
            <p:cNvSpPr/>
            <p:nvPr userDrawn="1"/>
          </p:nvSpPr>
          <p:spPr bwMode="auto">
            <a:xfrm>
              <a:off x="2246313" y="6570000"/>
              <a:ext cx="2303462" cy="28800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>
                <a:buFont typeface="Wingdings" pitchFamily="2" charset="2"/>
                <a:buNone/>
                <a:defRPr/>
              </a:pPr>
              <a:endParaRPr lang="ko-KR" altLang="en-US">
                <a:ea typeface="돋움" pitchFamily="50" charset="-127"/>
              </a:endParaRPr>
            </a:p>
          </p:txBody>
        </p:sp>
        <p:sp>
          <p:nvSpPr>
            <p:cNvPr id="7" name="직사각형 6"/>
            <p:cNvSpPr/>
            <p:nvPr userDrawn="1"/>
          </p:nvSpPr>
          <p:spPr bwMode="auto">
            <a:xfrm>
              <a:off x="4551363" y="6570000"/>
              <a:ext cx="2305050" cy="28800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>
                <a:buFont typeface="Wingdings" pitchFamily="2" charset="2"/>
                <a:buNone/>
                <a:defRPr/>
              </a:pPr>
              <a:endParaRPr lang="ko-KR" altLang="en-US">
                <a:ea typeface="돋움" pitchFamily="50" charset="-127"/>
              </a:endParaRPr>
            </a:p>
          </p:txBody>
        </p:sp>
        <p:sp>
          <p:nvSpPr>
            <p:cNvPr id="8" name="직사각형 7"/>
            <p:cNvSpPr/>
            <p:nvPr userDrawn="1"/>
          </p:nvSpPr>
          <p:spPr bwMode="auto">
            <a:xfrm>
              <a:off x="6840538" y="6570000"/>
              <a:ext cx="2303462" cy="28800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>
                <a:buFont typeface="Wingdings" pitchFamily="2" charset="2"/>
                <a:buNone/>
                <a:defRPr/>
              </a:pPr>
              <a:endParaRPr lang="ko-KR" altLang="en-US">
                <a:ea typeface="돋움" pitchFamily="50" charset="-127"/>
              </a:endParaRPr>
            </a:p>
          </p:txBody>
        </p:sp>
      </p:grp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3815" y="885826"/>
            <a:ext cx="1004044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텍스트 개체 틀 10"/>
          <p:cNvSpPr>
            <a:spLocks noGrp="1"/>
          </p:cNvSpPr>
          <p:nvPr>
            <p:ph type="body" sz="quarter" idx="10"/>
          </p:nvPr>
        </p:nvSpPr>
        <p:spPr>
          <a:xfrm>
            <a:off x="776805" y="2200645"/>
            <a:ext cx="6676619" cy="94659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3200" dirty="0">
                <a:solidFill>
                  <a:srgbClr val="003755"/>
                </a:solidFill>
              </a:defRPr>
            </a:lvl1pPr>
            <a:lvl2pPr>
              <a:buNone/>
              <a:defRPr sz="3200">
                <a:solidFill>
                  <a:srgbClr val="FF0000"/>
                </a:solidFill>
              </a:defRPr>
            </a:lvl2pPr>
          </a:lstStyle>
          <a:p>
            <a:pPr lvl="0"/>
            <a:endParaRPr lang="ko-KR" altLang="en-US" dirty="0"/>
          </a:p>
        </p:txBody>
      </p:sp>
      <p:sp>
        <p:nvSpPr>
          <p:cNvPr id="23" name="표 개체 틀 22"/>
          <p:cNvSpPr>
            <a:spLocks noGrp="1"/>
          </p:cNvSpPr>
          <p:nvPr>
            <p:ph type="tbl" sz="quarter" idx="11"/>
          </p:nvPr>
        </p:nvSpPr>
        <p:spPr>
          <a:xfrm>
            <a:off x="796999" y="3626478"/>
            <a:ext cx="7208839" cy="74295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3"/>
          <p:cNvSpPr/>
          <p:nvPr userDrawn="1"/>
        </p:nvSpPr>
        <p:spPr bwMode="auto">
          <a:xfrm rot="10800000">
            <a:off x="50801" y="247651"/>
            <a:ext cx="6735763" cy="25717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buFont typeface="Wingdings" pitchFamily="2" charset="2"/>
              <a:buNone/>
              <a:defRPr/>
            </a:pPr>
            <a:endParaRPr lang="ko-KR" altLang="en-US">
              <a:ea typeface="돋움" pitchFamily="50" charset="-127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68263" y="266700"/>
            <a:ext cx="1180130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ko-KR" b="1" dirty="0" smtClean="0">
                <a:solidFill>
                  <a:srgbClr val="0070C0"/>
                </a:solidFill>
                <a:latin typeface="Verdana" pitchFamily="34" charset="0"/>
              </a:rPr>
              <a:t>Contents Name : </a:t>
            </a:r>
            <a:endParaRPr lang="en-US" altLang="ko-KR" b="1" dirty="0">
              <a:solidFill>
                <a:srgbClr val="0070C0"/>
              </a:solidFill>
              <a:latin typeface="Verdana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189290" y="265113"/>
            <a:ext cx="78899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ko-KR" b="1" dirty="0">
                <a:solidFill>
                  <a:srgbClr val="0070C0"/>
                </a:solidFill>
                <a:latin typeface="Verdana" pitchFamily="34" charset="0"/>
              </a:rPr>
              <a:t>Location : </a:t>
            </a:r>
          </a:p>
        </p:txBody>
      </p:sp>
      <p:cxnSp>
        <p:nvCxnSpPr>
          <p:cNvPr id="7" name="직선 연결선 19"/>
          <p:cNvCxnSpPr>
            <a:cxnSpLocks noChangeShapeType="1"/>
          </p:cNvCxnSpPr>
          <p:nvPr userDrawn="1"/>
        </p:nvCxnSpPr>
        <p:spPr bwMode="auto">
          <a:xfrm rot="5400000">
            <a:off x="3126582" y="375444"/>
            <a:ext cx="130175" cy="1588"/>
          </a:xfrm>
          <a:prstGeom prst="line">
            <a:avLst/>
          </a:prstGeom>
          <a:noFill/>
          <a:ln w="9525" algn="ctr">
            <a:solidFill>
              <a:srgbClr val="0070C0"/>
            </a:solidFill>
            <a:round/>
            <a:headEnd/>
            <a:tailEnd/>
          </a:ln>
        </p:spPr>
      </p:cxnSp>
      <p:grpSp>
        <p:nvGrpSpPr>
          <p:cNvPr id="8" name="그룹 15"/>
          <p:cNvGrpSpPr>
            <a:grpSpLocks/>
          </p:cNvGrpSpPr>
          <p:nvPr userDrawn="1"/>
        </p:nvGrpSpPr>
        <p:grpSpPr bwMode="auto">
          <a:xfrm>
            <a:off x="0" y="0"/>
            <a:ext cx="9144000" cy="179388"/>
            <a:chOff x="0" y="0"/>
            <a:chExt cx="9144000" cy="288000"/>
          </a:xfrm>
        </p:grpSpPr>
        <p:sp>
          <p:nvSpPr>
            <p:cNvPr id="9" name="직사각형 8"/>
            <p:cNvSpPr/>
            <p:nvPr userDrawn="1"/>
          </p:nvSpPr>
          <p:spPr bwMode="auto">
            <a:xfrm>
              <a:off x="0" y="0"/>
              <a:ext cx="2303463" cy="288000"/>
            </a:xfrm>
            <a:prstGeom prst="rect">
              <a:avLst/>
            </a:prstGeom>
            <a:gradFill flip="none" rotWithShape="1">
              <a:gsLst>
                <a:gs pos="0">
                  <a:srgbClr val="F8B600"/>
                </a:gs>
                <a:gs pos="100000">
                  <a:srgbClr val="E66C21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>
                <a:buFont typeface="Wingdings" pitchFamily="2" charset="2"/>
                <a:buNone/>
                <a:defRPr/>
              </a:pPr>
              <a:endParaRPr lang="ko-KR" altLang="en-US">
                <a:ea typeface="돋움" pitchFamily="50" charset="-127"/>
              </a:endParaRPr>
            </a:p>
          </p:txBody>
        </p:sp>
        <p:sp>
          <p:nvSpPr>
            <p:cNvPr id="10" name="직사각형 9"/>
            <p:cNvSpPr/>
            <p:nvPr userDrawn="1"/>
          </p:nvSpPr>
          <p:spPr bwMode="auto">
            <a:xfrm>
              <a:off x="2246313" y="0"/>
              <a:ext cx="2303462" cy="288000"/>
            </a:xfrm>
            <a:prstGeom prst="rect">
              <a:avLst/>
            </a:prstGeom>
            <a:gradFill flip="none" rotWithShape="1">
              <a:gsLst>
                <a:gs pos="0">
                  <a:srgbClr val="E66C21"/>
                </a:gs>
                <a:gs pos="100000">
                  <a:srgbClr val="72B83E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>
                <a:buFont typeface="Wingdings" pitchFamily="2" charset="2"/>
                <a:buNone/>
                <a:defRPr/>
              </a:pPr>
              <a:endParaRPr lang="ko-KR" altLang="en-US">
                <a:ea typeface="돋움" pitchFamily="50" charset="-127"/>
              </a:endParaRPr>
            </a:p>
          </p:txBody>
        </p:sp>
        <p:sp>
          <p:nvSpPr>
            <p:cNvPr id="11" name="직사각형 10"/>
            <p:cNvSpPr/>
            <p:nvPr userDrawn="1"/>
          </p:nvSpPr>
          <p:spPr bwMode="auto">
            <a:xfrm>
              <a:off x="4551363" y="0"/>
              <a:ext cx="2305050" cy="288000"/>
            </a:xfrm>
            <a:prstGeom prst="rect">
              <a:avLst/>
            </a:prstGeom>
            <a:gradFill flip="none" rotWithShape="1">
              <a:gsLst>
                <a:gs pos="0">
                  <a:srgbClr val="72B83E"/>
                </a:gs>
                <a:gs pos="100000">
                  <a:srgbClr val="007DD2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>
                <a:buFont typeface="Wingdings" pitchFamily="2" charset="2"/>
                <a:buNone/>
                <a:defRPr/>
              </a:pPr>
              <a:endParaRPr lang="ko-KR" altLang="en-US">
                <a:ea typeface="돋움" pitchFamily="50" charset="-127"/>
              </a:endParaRPr>
            </a:p>
          </p:txBody>
        </p:sp>
        <p:sp>
          <p:nvSpPr>
            <p:cNvPr id="12" name="직사각형 11"/>
            <p:cNvSpPr/>
            <p:nvPr userDrawn="1"/>
          </p:nvSpPr>
          <p:spPr bwMode="auto">
            <a:xfrm>
              <a:off x="6840538" y="0"/>
              <a:ext cx="2303462" cy="288000"/>
            </a:xfrm>
            <a:prstGeom prst="rect">
              <a:avLst/>
            </a:prstGeom>
            <a:gradFill flip="none" rotWithShape="1">
              <a:gsLst>
                <a:gs pos="0">
                  <a:srgbClr val="007DD2"/>
                </a:gs>
                <a:gs pos="100000">
                  <a:srgbClr val="003755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>
                <a:buFont typeface="Wingdings" pitchFamily="2" charset="2"/>
                <a:buNone/>
                <a:defRPr/>
              </a:pPr>
              <a:endParaRPr lang="ko-KR" altLang="en-US">
                <a:ea typeface="돋움" pitchFamily="50" charset="-127"/>
              </a:endParaRPr>
            </a:p>
          </p:txBody>
        </p:sp>
      </p:grpSp>
      <p:sp>
        <p:nvSpPr>
          <p:cNvPr id="13" name="Rectangle 96"/>
          <p:cNvSpPr>
            <a:spLocks noChangeArrowheads="1"/>
          </p:cNvSpPr>
          <p:nvPr userDrawn="1"/>
        </p:nvSpPr>
        <p:spPr bwMode="auto">
          <a:xfrm>
            <a:off x="8467725" y="6646864"/>
            <a:ext cx="676275" cy="211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 eaLnBrk="0" latinLnBrk="0" hangingPunct="0">
              <a:lnSpc>
                <a:spcPct val="110000"/>
              </a:lnSpc>
              <a:defRPr/>
            </a:pPr>
            <a:r>
              <a:rPr kumimoji="0" lang="en-US" altLang="ko-KR" sz="900" b="1" dirty="0">
                <a:solidFill>
                  <a:srgbClr val="003755"/>
                </a:solidFill>
                <a:latin typeface="Trebuchet MS" pitchFamily="34" charset="0"/>
                <a:ea typeface="굴림" pitchFamily="50" charset="-127"/>
              </a:rPr>
              <a:t>-</a:t>
            </a:r>
            <a:fld id="{E01D7543-7999-42D0-89D6-C45C10E0D551}" type="slidenum">
              <a:rPr kumimoji="0" lang="en-US" altLang="en-US" sz="900" b="1">
                <a:solidFill>
                  <a:srgbClr val="003755"/>
                </a:solidFill>
                <a:latin typeface="Trebuchet MS" pitchFamily="34" charset="0"/>
                <a:ea typeface="굴림" pitchFamily="50" charset="-127"/>
              </a:rPr>
              <a:pPr algn="ctr" eaLnBrk="0" latinLnBrk="0" hangingPunct="0">
                <a:lnSpc>
                  <a:spcPct val="110000"/>
                </a:lnSpc>
                <a:defRPr/>
              </a:pPr>
              <a:t>‹#›</a:t>
            </a:fld>
            <a:r>
              <a:rPr kumimoji="0" lang="en-US" altLang="ko-KR" sz="900" b="1" dirty="0">
                <a:solidFill>
                  <a:srgbClr val="003755"/>
                </a:solidFill>
                <a:latin typeface="Trebuchet MS" pitchFamily="34" charset="0"/>
                <a:ea typeface="굴림" pitchFamily="50" charset="-127"/>
              </a:rPr>
              <a:t>-</a:t>
            </a:r>
            <a:endParaRPr kumimoji="0" lang="en-US" altLang="en-US" sz="900" b="1" dirty="0">
              <a:solidFill>
                <a:srgbClr val="003755"/>
              </a:solidFill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2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1042587" y="263826"/>
            <a:ext cx="2080175" cy="21431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800">
                <a:latin typeface="맑은 고딕" pitchFamily="50" charset="-127"/>
                <a:ea typeface="맑은 고딕" pitchFamily="50" charset="-127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1" name="텍스트 개체 틀 6"/>
          <p:cNvSpPr>
            <a:spLocks noGrp="1"/>
          </p:cNvSpPr>
          <p:nvPr>
            <p:ph type="body" sz="quarter" idx="23"/>
          </p:nvPr>
        </p:nvSpPr>
        <p:spPr bwMode="auto">
          <a:xfrm>
            <a:off x="3813287" y="270830"/>
            <a:ext cx="2829375" cy="20362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Ctr="0" compatLnSpc="1">
            <a:prstTxWarp prst="textNoShape">
              <a:avLst/>
            </a:prstTxWarp>
          </a:bodyPr>
          <a:lstStyle>
            <a:lvl1pPr>
              <a:buNone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 userDrawn="1"/>
        </p:nvSpPr>
        <p:spPr bwMode="auto">
          <a:xfrm>
            <a:off x="-13648" y="6524626"/>
            <a:ext cx="9144000" cy="333375"/>
          </a:xfrm>
          <a:prstGeom prst="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64999">
                <a:srgbClr val="F0EBD5"/>
              </a:gs>
              <a:gs pos="100000">
                <a:srgbClr val="D1C39F"/>
              </a:gs>
            </a:gsLst>
            <a:path path="circle">
              <a:fillToRect l="100000" t="10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buFont typeface="Wingdings" pitchFamily="2" charset="2"/>
              <a:buNone/>
              <a:defRPr/>
            </a:pPr>
            <a:endParaRPr lang="ko-KR" altLang="en-US">
              <a:ea typeface="돋움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 bwMode="auto">
          <a:xfrm>
            <a:off x="-13648" y="1"/>
            <a:ext cx="9144000" cy="333375"/>
          </a:xfrm>
          <a:prstGeom prst="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64999">
                <a:srgbClr val="F0EBD5"/>
              </a:gs>
              <a:gs pos="100000">
                <a:srgbClr val="D1C39F"/>
              </a:gs>
            </a:gsLst>
            <a:path path="circle">
              <a:fillToRect l="100000" t="10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buFont typeface="Wingdings" pitchFamily="2" charset="2"/>
              <a:buNone/>
              <a:defRPr/>
            </a:pPr>
            <a:endParaRPr lang="ko-KR" altLang="en-US">
              <a:ea typeface="돋움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97433" y="6505213"/>
            <a:ext cx="425303" cy="365125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+mj-lt"/>
              </a:defRPr>
            </a:lvl1pPr>
          </a:lstStyle>
          <a:p>
            <a:fld id="{EEECF923-84CE-45F6-A00C-9099A10C245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148857"/>
            <a:ext cx="9144000" cy="2764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425300"/>
            <a:ext cx="9144000" cy="4359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91383" y="166669"/>
            <a:ext cx="7123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+mn-ea"/>
                <a:ea typeface="+mn-ea"/>
              </a:rPr>
              <a:t>TITLE</a:t>
            </a:r>
            <a:endParaRPr lang="ko-KR" altLang="en-US" sz="1100" b="1" dirty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284917" y="148857"/>
            <a:ext cx="7123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+mn-ea"/>
                <a:ea typeface="+mn-ea"/>
              </a:rPr>
              <a:t>MENU</a:t>
            </a:r>
            <a:endParaRPr lang="ko-KR" altLang="en-US" sz="1100" b="1" dirty="0"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889893" y="148857"/>
            <a:ext cx="7123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+mn-ea"/>
                <a:ea typeface="+mn-ea"/>
              </a:rPr>
              <a:t>PAGE</a:t>
            </a:r>
            <a:endParaRPr lang="ko-KR" altLang="en-US" sz="1100" b="1" dirty="0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91384" y="510366"/>
            <a:ext cx="10313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+mn-ea"/>
                <a:ea typeface="+mn-ea"/>
              </a:rPr>
              <a:t>LOCATION</a:t>
            </a:r>
            <a:endParaRPr lang="ko-KR" altLang="en-US" sz="1100" b="1" dirty="0"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4284918" y="510366"/>
            <a:ext cx="935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+mn-ea"/>
                <a:ea typeface="+mn-ea"/>
              </a:rPr>
              <a:t>PAGE</a:t>
            </a:r>
            <a:r>
              <a:rPr lang="en-US" altLang="ko-KR" sz="1100" b="1" baseline="0" dirty="0" smtClean="0">
                <a:latin typeface="+mn-ea"/>
                <a:ea typeface="+mn-ea"/>
              </a:rPr>
              <a:t> ID</a:t>
            </a:r>
            <a:endParaRPr lang="ko-KR" altLang="en-US" sz="1100" b="1" dirty="0"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7549101" y="510366"/>
            <a:ext cx="1068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u="sng" dirty="0" smtClean="0">
                <a:solidFill>
                  <a:schemeClr val="tx1"/>
                </a:solidFill>
                <a:latin typeface="+mn-ea"/>
                <a:ea typeface="+mn-ea"/>
              </a:rPr>
              <a:t>Description</a:t>
            </a:r>
            <a:endParaRPr lang="ko-KR" altLang="en-US" sz="1100" b="1" u="sng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1" y="866776"/>
            <a:ext cx="6964327" cy="599122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08569" y="6651030"/>
            <a:ext cx="556667" cy="365125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+mj-lt"/>
              </a:defRPr>
            </a:lvl1pPr>
          </a:lstStyle>
          <a:p>
            <a:fld id="{EEECF923-84CE-45F6-A00C-9099A10C245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6" name="직사각형 15"/>
          <p:cNvSpPr/>
          <p:nvPr userDrawn="1"/>
        </p:nvSpPr>
        <p:spPr>
          <a:xfrm>
            <a:off x="0" y="148855"/>
            <a:ext cx="9144000" cy="7123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6953685" y="529415"/>
            <a:ext cx="935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/>
                </a:solidFill>
                <a:latin typeface="+mn-ea"/>
                <a:ea typeface="+mn-ea"/>
              </a:rPr>
              <a:t>PAGE</a:t>
            </a:r>
            <a:r>
              <a:rPr lang="en-US" altLang="ko-KR" sz="1000" b="1" baseline="0" dirty="0" smtClean="0">
                <a:solidFill>
                  <a:schemeClr val="tx1"/>
                </a:solidFill>
                <a:latin typeface="+mn-ea"/>
                <a:ea typeface="+mn-ea"/>
              </a:rPr>
              <a:t> ID :</a:t>
            </a:r>
            <a:endParaRPr lang="ko-KR" altLang="en-US" sz="1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7604701" y="883613"/>
            <a:ext cx="10686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u="sng" dirty="0" smtClean="0">
                <a:solidFill>
                  <a:schemeClr val="tx1"/>
                </a:solidFill>
                <a:latin typeface="+mn-ea"/>
                <a:ea typeface="+mn-ea"/>
              </a:rPr>
              <a:t>Description</a:t>
            </a:r>
            <a:endParaRPr lang="ko-KR" altLang="en-US" sz="1000" b="1" u="sng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4" name="직사각형 23"/>
          <p:cNvSpPr/>
          <p:nvPr userDrawn="1"/>
        </p:nvSpPr>
        <p:spPr>
          <a:xfrm>
            <a:off x="0" y="866775"/>
            <a:ext cx="6964326" cy="599122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9" name="표 28"/>
          <p:cNvGraphicFramePr>
            <a:graphicFrameLocks noGrp="1"/>
          </p:cNvGraphicFramePr>
          <p:nvPr userDrawn="1"/>
        </p:nvGraphicFramePr>
        <p:xfrm>
          <a:off x="0" y="152991"/>
          <a:ext cx="6972300" cy="697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100"/>
                <a:gridCol w="2324100"/>
                <a:gridCol w="2324100"/>
              </a:tblGrid>
              <a:tr h="2911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PATH</a:t>
                      </a:r>
                      <a:r>
                        <a:rPr lang="en-US" altLang="ko-KR" sz="9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/ 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LOCATION</a:t>
                      </a:r>
                      <a:endParaRPr lang="ko-KR" altLang="en-US" sz="9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MENU</a:t>
                      </a:r>
                      <a:endParaRPr lang="ko-KR" altLang="en-US" sz="9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</a:t>
                      </a:r>
                      <a:endParaRPr lang="ko-KR" altLang="en-US" sz="9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06455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C:\Users\smartguru\Desktop\978-Grid-System-master\978 Templates\978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6798" y="946121"/>
            <a:ext cx="5322474" cy="7081246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 userDrawn="1"/>
        </p:nvSpPr>
        <p:spPr>
          <a:xfrm>
            <a:off x="163901" y="1897811"/>
            <a:ext cx="6642601" cy="3719423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1285336" cy="320585"/>
          </a:xfrm>
          <a:prstGeom prst="rect">
            <a:avLst/>
          </a:prstGeom>
        </p:spPr>
        <p:txBody>
          <a:bodyPr/>
          <a:lstStyle>
            <a:lvl1pPr algn="l">
              <a:defRPr sz="1000" baseline="0"/>
            </a:lvl1pPr>
          </a:lstStyle>
          <a:p>
            <a:r>
              <a:rPr lang="en-US" altLang="ko-KR" dirty="0" smtClean="0"/>
              <a:t>backup data</a:t>
            </a:r>
            <a:endParaRPr lang="ko-KR" altLang="en-US" dirty="0"/>
          </a:p>
        </p:txBody>
      </p:sp>
      <p:grpSp>
        <p:nvGrpSpPr>
          <p:cNvPr id="5" name="그룹 108"/>
          <p:cNvGrpSpPr/>
          <p:nvPr userDrawn="1"/>
        </p:nvGrpSpPr>
        <p:grpSpPr>
          <a:xfrm>
            <a:off x="5601624" y="4929502"/>
            <a:ext cx="383223" cy="293414"/>
            <a:chOff x="712151" y="2886076"/>
            <a:chExt cx="383223" cy="293414"/>
          </a:xfrm>
        </p:grpSpPr>
        <p:sp>
          <p:nvSpPr>
            <p:cNvPr id="6" name="타원 5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" name="그룹 56"/>
          <p:cNvGrpSpPr/>
          <p:nvPr userDrawn="1"/>
        </p:nvGrpSpPr>
        <p:grpSpPr>
          <a:xfrm>
            <a:off x="6031784" y="4895806"/>
            <a:ext cx="383223" cy="293414"/>
            <a:chOff x="1329493" y="2807073"/>
            <a:chExt cx="383223" cy="293414"/>
          </a:xfrm>
        </p:grpSpPr>
        <p:sp>
          <p:nvSpPr>
            <p:cNvPr id="9" name="직사각형 8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" name="모서리가 둥근 직사각형 10"/>
          <p:cNvSpPr/>
          <p:nvPr userDrawn="1"/>
        </p:nvSpPr>
        <p:spPr bwMode="auto">
          <a:xfrm>
            <a:off x="4849242" y="5304819"/>
            <a:ext cx="1479665" cy="100186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 cap="flat" cmpd="sng" algn="ctr">
            <a:solidFill>
              <a:srgbClr val="25406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buFont typeface="Wingdings" pitchFamily="2" charset="2"/>
              <a:buNone/>
              <a:defRPr/>
            </a:pPr>
            <a:endParaRPr lang="ko-KR" altLang="en-US">
              <a:ea typeface="돋움" pitchFamily="50" charset="-127"/>
            </a:endParaRPr>
          </a:p>
        </p:txBody>
      </p:sp>
      <p:graphicFrame>
        <p:nvGraphicFramePr>
          <p:cNvPr id="12" name="Group 1498"/>
          <p:cNvGraphicFramePr>
            <a:graphicFrameLocks noGrp="1"/>
          </p:cNvGraphicFramePr>
          <p:nvPr userDrawn="1"/>
        </p:nvGraphicFramePr>
        <p:xfrm>
          <a:off x="6970816" y="904412"/>
          <a:ext cx="2161309" cy="181356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382"/>
                <a:gridCol w="1877927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Typing </a:t>
                      </a:r>
                      <a:r>
                        <a:rPr kumimoji="0" lang="ko-KR" altLang="en-US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가능한 </a:t>
                      </a:r>
                      <a:r>
                        <a:rPr kumimoji="0" lang="en-US" altLang="ko-KR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Input box</a:t>
                      </a:r>
                      <a:r>
                        <a:rPr kumimoji="0" lang="ko-KR" altLang="en-US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 변경됨</a:t>
                      </a:r>
                      <a:endParaRPr kumimoji="0" lang="en-US" altLang="ko-KR" sz="8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현재 비밀번호</a:t>
                      </a:r>
                      <a:r>
                        <a:rPr kumimoji="0" lang="en-US" altLang="ko-KR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새 비밀번호</a:t>
                      </a:r>
                      <a:r>
                        <a:rPr kumimoji="0" lang="en-US" altLang="ko-KR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새 비밀번호</a:t>
                      </a:r>
                      <a:r>
                        <a:rPr kumimoji="0" lang="en-US" altLang="ko-KR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확인입력</a:t>
                      </a:r>
                      <a:endParaRPr kumimoji="0" lang="en-US" altLang="ko-KR" sz="8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비밀번호 변경</a:t>
                      </a:r>
                      <a:r>
                        <a:rPr kumimoji="0" lang="en-US" altLang="ko-KR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상황에 따라 </a:t>
                      </a:r>
                      <a:r>
                        <a:rPr kumimoji="0" lang="en-US" altLang="ko-KR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n-ea"/>
                          <a:ea typeface="+mn-ea"/>
                        </a:rPr>
                        <a:t>alert_1</a:t>
                      </a:r>
                      <a:r>
                        <a:rPr kumimoji="0" lang="en-US" altLang="ko-KR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, </a:t>
                      </a:r>
                      <a:r>
                        <a:rPr kumimoji="0" lang="en-US" altLang="ko-KR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n-ea"/>
                          <a:ea typeface="+mn-ea"/>
                        </a:rPr>
                        <a:t>alert_1</a:t>
                      </a:r>
                      <a:r>
                        <a:rPr kumimoji="0" lang="ko-KR" altLang="en-US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생성</a:t>
                      </a:r>
                      <a:endParaRPr kumimoji="0" lang="en-US" altLang="ko-KR" sz="8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모든 항목을 채우지 </a:t>
                      </a:r>
                      <a:r>
                        <a:rPr kumimoji="0" lang="ko-KR" altLang="en-US" sz="800" b="0" i="0" u="none" strike="noStrike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않았을경우</a:t>
                      </a:r>
                      <a:r>
                        <a:rPr kumimoji="0" lang="ko-KR" altLang="en-US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버튼 비활성화</a:t>
                      </a:r>
                      <a:endParaRPr kumimoji="0" lang="en-US" altLang="ko-KR" sz="8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n-ea"/>
                          <a:ea typeface="+mn-ea"/>
                        </a:rPr>
                        <a:t>2-1</a:t>
                      </a:r>
                      <a:r>
                        <a:rPr kumimoji="0" lang="en-US" altLang="ko-KR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: </a:t>
                      </a:r>
                      <a:r>
                        <a:rPr kumimoji="0" lang="ko-KR" altLang="en-US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비밀번호 맞게 변경됐음을 알려주는 </a:t>
                      </a:r>
                      <a:r>
                        <a:rPr kumimoji="0" lang="ko-KR" altLang="en-US" sz="800" b="0" i="0" u="none" strike="noStrike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얼럿창</a:t>
                      </a:r>
                      <a:endParaRPr kumimoji="0" lang="en-US" altLang="ko-KR" sz="8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n-ea"/>
                          <a:ea typeface="+mn-ea"/>
                        </a:rPr>
                        <a:t>2-2</a:t>
                      </a:r>
                      <a:r>
                        <a:rPr kumimoji="0" lang="en-US" altLang="ko-KR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: </a:t>
                      </a:r>
                      <a:r>
                        <a:rPr kumimoji="0" lang="ko-KR" altLang="en-US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변경하려는 비밀번호를 맞게 입력하지 </a:t>
                      </a:r>
                      <a:r>
                        <a:rPr kumimoji="0" lang="ko-KR" altLang="en-US" sz="800" b="0" i="0" u="none" strike="noStrike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않았을경우</a:t>
                      </a:r>
                      <a:r>
                        <a:rPr kumimoji="0" lang="ko-KR" altLang="en-US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나타나는 </a:t>
                      </a:r>
                      <a:r>
                        <a:rPr kumimoji="0" lang="ko-KR" altLang="en-US" sz="800" b="0" i="0" u="none" strike="noStrike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얼럿창</a:t>
                      </a:r>
                      <a:endParaRPr kumimoji="0" lang="en-US" altLang="ko-KR" sz="8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Group 1498"/>
          <p:cNvGraphicFramePr>
            <a:graphicFrameLocks noGrp="1"/>
          </p:cNvGraphicFramePr>
          <p:nvPr userDrawn="1"/>
        </p:nvGraphicFramePr>
        <p:xfrm>
          <a:off x="6966159" y="2800805"/>
          <a:ext cx="2165965" cy="88000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993"/>
                <a:gridCol w="1881972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■ 링크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변경사항 확인</a:t>
                      </a:r>
                      <a:r>
                        <a:rPr kumimoji="0" lang="en-US" altLang="ko-KR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en-US" altLang="ko-KR" sz="800" b="0" i="0" u="none" strike="noStrike" cap="none" spc="0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configuration_password</a:t>
                      </a:r>
                      <a:r>
                        <a:rPr kumimoji="0" lang="ko-KR" altLang="en-US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 이동</a:t>
                      </a:r>
                      <a:endParaRPr kumimoji="0" lang="en-US" altLang="ko-KR" sz="8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 취소</a:t>
                      </a:r>
                      <a:r>
                        <a:rPr kumimoji="0" lang="en-US" altLang="ko-KR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en-US" altLang="ko-KR" sz="800" b="0" i="0" u="none" strike="noStrike" cap="none" spc="0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configuration_password</a:t>
                      </a:r>
                      <a:r>
                        <a:rPr kumimoji="0" lang="ko-KR" altLang="en-US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 이동</a:t>
                      </a:r>
                      <a:endParaRPr kumimoji="0" lang="en-US" altLang="ko-KR" sz="8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제목 1"/>
          <p:cNvSpPr txBox="1">
            <a:spLocks/>
          </p:cNvSpPr>
          <p:nvPr userDrawn="1"/>
        </p:nvSpPr>
        <p:spPr>
          <a:xfrm>
            <a:off x="1828800" y="3173113"/>
            <a:ext cx="1285336" cy="320585"/>
          </a:xfrm>
          <a:prstGeom prst="rect">
            <a:avLst/>
          </a:prstGeom>
        </p:spPr>
        <p:txBody>
          <a:bodyPr/>
          <a:lstStyle>
            <a:lvl1pPr algn="l">
              <a:defRPr sz="1000" baseline="0"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4:3 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안에 실제 화면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16:9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로 맞춘 화면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150969" y="1259454"/>
            <a:ext cx="6665348" cy="4999011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24"/>
          <p:cNvGrpSpPr/>
          <p:nvPr userDrawn="1"/>
        </p:nvGrpSpPr>
        <p:grpSpPr>
          <a:xfrm>
            <a:off x="5626539" y="5958717"/>
            <a:ext cx="747580" cy="223503"/>
            <a:chOff x="8004568" y="6076641"/>
            <a:chExt cx="747580" cy="223503"/>
          </a:xfrm>
        </p:grpSpPr>
        <p:sp>
          <p:nvSpPr>
            <p:cNvPr id="20" name="직사각형 19"/>
            <p:cNvSpPr/>
            <p:nvPr/>
          </p:nvSpPr>
          <p:spPr>
            <a:xfrm>
              <a:off x="8004568" y="6081069"/>
              <a:ext cx="486096" cy="2190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71303" y="6076641"/>
              <a:ext cx="6808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맑은 고딕" pitchFamily="50" charset="-127"/>
                  <a:ea typeface="맑은 고딕" pitchFamily="50" charset="-127"/>
                </a:rPr>
                <a:t>OK</a:t>
              </a:r>
              <a:endParaRPr lang="ko-KR" altLang="en-US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7" name="그룹 36"/>
          <p:cNvGrpSpPr/>
          <p:nvPr userDrawn="1"/>
        </p:nvGrpSpPr>
        <p:grpSpPr>
          <a:xfrm>
            <a:off x="5934170" y="824581"/>
            <a:ext cx="164593" cy="3710945"/>
            <a:chOff x="5934170" y="824581"/>
            <a:chExt cx="164593" cy="3710945"/>
          </a:xfrm>
        </p:grpSpPr>
        <p:sp>
          <p:nvSpPr>
            <p:cNvPr id="22" name="Track"/>
            <p:cNvSpPr>
              <a:spLocks/>
            </p:cNvSpPr>
            <p:nvPr userDrawn="1">
              <p:custDataLst>
                <p:tags r:id="rId7"/>
              </p:custDataLst>
            </p:nvPr>
          </p:nvSpPr>
          <p:spPr bwMode="auto">
            <a:xfrm>
              <a:off x="5934172" y="1155383"/>
              <a:ext cx="164591" cy="304964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Button Down"/>
            <p:cNvSpPr>
              <a:spLocks/>
            </p:cNvSpPr>
            <p:nvPr userDrawn="1">
              <p:custDataLst>
                <p:tags r:id="rId8"/>
              </p:custDataLst>
            </p:nvPr>
          </p:nvSpPr>
          <p:spPr bwMode="auto">
            <a:xfrm>
              <a:off x="5934172" y="4204724"/>
              <a:ext cx="164590" cy="330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" name="Arrow Down"/>
            <p:cNvSpPr>
              <a:spLocks noChangeAspect="1"/>
            </p:cNvSpPr>
            <p:nvPr userDrawn="1">
              <p:custDataLst>
                <p:tags r:id="rId9"/>
              </p:custDataLst>
            </p:nvPr>
          </p:nvSpPr>
          <p:spPr bwMode="auto">
            <a:xfrm>
              <a:off x="5957825" y="4272591"/>
              <a:ext cx="117283" cy="97534"/>
            </a:xfrm>
            <a:custGeom>
              <a:avLst/>
              <a:gdLst>
                <a:gd name="T0" fmla="*/ 58 w 116"/>
                <a:gd name="T1" fmla="*/ 61 h 105"/>
                <a:gd name="T2" fmla="*/ 71 w 116"/>
                <a:gd name="T3" fmla="*/ 48 h 105"/>
                <a:gd name="T4" fmla="*/ 116 w 116"/>
                <a:gd name="T5" fmla="*/ 0 h 105"/>
                <a:gd name="T6" fmla="*/ 116 w 116"/>
                <a:gd name="T7" fmla="*/ 43 h 105"/>
                <a:gd name="T8" fmla="*/ 58 w 116"/>
                <a:gd name="T9" fmla="*/ 105 h 105"/>
                <a:gd name="T10" fmla="*/ 0 w 116"/>
                <a:gd name="T11" fmla="*/ 43 h 105"/>
                <a:gd name="T12" fmla="*/ 0 w 116"/>
                <a:gd name="T13" fmla="*/ 0 h 105"/>
                <a:gd name="T14" fmla="*/ 45 w 116"/>
                <a:gd name="T15" fmla="*/ 48 h 105"/>
                <a:gd name="T16" fmla="*/ 58 w 116"/>
                <a:gd name="T17" fmla="*/ 61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05">
                  <a:moveTo>
                    <a:pt x="58" y="61"/>
                  </a:moveTo>
                  <a:lnTo>
                    <a:pt x="71" y="48"/>
                  </a:lnTo>
                  <a:lnTo>
                    <a:pt x="116" y="0"/>
                  </a:lnTo>
                  <a:lnTo>
                    <a:pt x="116" y="43"/>
                  </a:lnTo>
                  <a:lnTo>
                    <a:pt x="58" y="105"/>
                  </a:lnTo>
                  <a:lnTo>
                    <a:pt x="0" y="43"/>
                  </a:lnTo>
                  <a:lnTo>
                    <a:pt x="0" y="0"/>
                  </a:lnTo>
                  <a:lnTo>
                    <a:pt x="45" y="48"/>
                  </a:lnTo>
                  <a:lnTo>
                    <a:pt x="58" y="6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262626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" name="Button Up"/>
            <p:cNvSpPr>
              <a:spLocks/>
            </p:cNvSpPr>
            <p:nvPr userDrawn="1">
              <p:custDataLst>
                <p:tags r:id="rId10"/>
              </p:custDataLst>
            </p:nvPr>
          </p:nvSpPr>
          <p:spPr bwMode="auto">
            <a:xfrm>
              <a:off x="5934170" y="824581"/>
              <a:ext cx="164592" cy="330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Arrow Up"/>
            <p:cNvSpPr>
              <a:spLocks noChangeAspect="1"/>
            </p:cNvSpPr>
            <p:nvPr userDrawn="1">
              <p:custDataLst>
                <p:tags r:id="rId11"/>
              </p:custDataLst>
            </p:nvPr>
          </p:nvSpPr>
          <p:spPr bwMode="auto">
            <a:xfrm rot="10800000">
              <a:off x="5957825" y="989982"/>
              <a:ext cx="117283" cy="97534"/>
            </a:xfrm>
            <a:custGeom>
              <a:avLst/>
              <a:gdLst>
                <a:gd name="T0" fmla="*/ 58 w 116"/>
                <a:gd name="T1" fmla="*/ 61 h 105"/>
                <a:gd name="T2" fmla="*/ 71 w 116"/>
                <a:gd name="T3" fmla="*/ 48 h 105"/>
                <a:gd name="T4" fmla="*/ 116 w 116"/>
                <a:gd name="T5" fmla="*/ 0 h 105"/>
                <a:gd name="T6" fmla="*/ 116 w 116"/>
                <a:gd name="T7" fmla="*/ 43 h 105"/>
                <a:gd name="T8" fmla="*/ 58 w 116"/>
                <a:gd name="T9" fmla="*/ 105 h 105"/>
                <a:gd name="T10" fmla="*/ 0 w 116"/>
                <a:gd name="T11" fmla="*/ 43 h 105"/>
                <a:gd name="T12" fmla="*/ 0 w 116"/>
                <a:gd name="T13" fmla="*/ 0 h 105"/>
                <a:gd name="T14" fmla="*/ 45 w 116"/>
                <a:gd name="T15" fmla="*/ 48 h 105"/>
                <a:gd name="T16" fmla="*/ 58 w 116"/>
                <a:gd name="T17" fmla="*/ 61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05">
                  <a:moveTo>
                    <a:pt x="58" y="61"/>
                  </a:moveTo>
                  <a:lnTo>
                    <a:pt x="71" y="48"/>
                  </a:lnTo>
                  <a:lnTo>
                    <a:pt x="116" y="0"/>
                  </a:lnTo>
                  <a:lnTo>
                    <a:pt x="116" y="43"/>
                  </a:lnTo>
                  <a:lnTo>
                    <a:pt x="58" y="105"/>
                  </a:lnTo>
                  <a:lnTo>
                    <a:pt x="0" y="43"/>
                  </a:lnTo>
                  <a:lnTo>
                    <a:pt x="0" y="0"/>
                  </a:lnTo>
                  <a:lnTo>
                    <a:pt x="45" y="48"/>
                  </a:lnTo>
                  <a:lnTo>
                    <a:pt x="58" y="6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262626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8" name="그룹 27"/>
          <p:cNvGrpSpPr/>
          <p:nvPr userDrawn="1"/>
        </p:nvGrpSpPr>
        <p:grpSpPr>
          <a:xfrm>
            <a:off x="2015271" y="2273819"/>
            <a:ext cx="2511803" cy="315990"/>
            <a:chOff x="2015271" y="2273819"/>
            <a:chExt cx="2511803" cy="315990"/>
          </a:xfrm>
        </p:grpSpPr>
        <p:sp>
          <p:nvSpPr>
            <p:cNvPr id="29" name="Search Box Rectangle"/>
            <p:cNvSpPr>
              <a:spLocks/>
            </p:cNvSpPr>
            <p:nvPr/>
          </p:nvSpPr>
          <p:spPr bwMode="auto">
            <a:xfrm>
              <a:off x="2015271" y="2273819"/>
              <a:ext cx="2511803" cy="31599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28" rIns="109728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Segoe UI" pitchFamily="34" charset="0"/>
                  <a:cs typeface="Segoe UI" pitchFamily="34" charset="0"/>
                </a:rPr>
                <a:t>Search</a:t>
              </a:r>
            </a:p>
          </p:txBody>
        </p:sp>
        <p:grpSp>
          <p:nvGrpSpPr>
            <p:cNvPr id="30" name="Search Button"/>
            <p:cNvGrpSpPr>
              <a:grpSpLocks noChangeAspect="1"/>
            </p:cNvGrpSpPr>
            <p:nvPr/>
          </p:nvGrpSpPr>
          <p:grpSpPr>
            <a:xfrm>
              <a:off x="4254405" y="2312942"/>
              <a:ext cx="237744" cy="237744"/>
              <a:chOff x="7299578" y="2672191"/>
              <a:chExt cx="237744" cy="237744"/>
            </a:xfrm>
          </p:grpSpPr>
          <p:sp>
            <p:nvSpPr>
              <p:cNvPr id="32" name="Search Button Rectangle"/>
              <p:cNvSpPr>
                <a:spLocks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299578" y="2672191"/>
                <a:ext cx="237744" cy="23774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</p:txBody>
          </p:sp>
          <p:sp>
            <p:nvSpPr>
              <p:cNvPr id="33" name="Search Icon"/>
              <p:cNvSpPr>
                <a:spLocks noChangeAspect="1"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333698" y="2708767"/>
                <a:ext cx="169505" cy="164592"/>
              </a:xfrm>
              <a:custGeom>
                <a:avLst/>
                <a:gdLst>
                  <a:gd name="T0" fmla="*/ 22 w 592"/>
                  <a:gd name="T1" fmla="*/ 483 h 592"/>
                  <a:gd name="T2" fmla="*/ 170 w 592"/>
                  <a:gd name="T3" fmla="*/ 338 h 592"/>
                  <a:gd name="T4" fmla="*/ 147 w 592"/>
                  <a:gd name="T5" fmla="*/ 225 h 592"/>
                  <a:gd name="T6" fmla="*/ 366 w 592"/>
                  <a:gd name="T7" fmla="*/ 0 h 592"/>
                  <a:gd name="T8" fmla="*/ 592 w 592"/>
                  <a:gd name="T9" fmla="*/ 225 h 592"/>
                  <a:gd name="T10" fmla="*/ 366 w 592"/>
                  <a:gd name="T11" fmla="*/ 444 h 592"/>
                  <a:gd name="T12" fmla="*/ 258 w 592"/>
                  <a:gd name="T13" fmla="*/ 424 h 592"/>
                  <a:gd name="T14" fmla="*/ 109 w 592"/>
                  <a:gd name="T15" fmla="*/ 570 h 592"/>
                  <a:gd name="T16" fmla="*/ 22 w 592"/>
                  <a:gd name="T17" fmla="*/ 570 h 592"/>
                  <a:gd name="T18" fmla="*/ 22 w 592"/>
                  <a:gd name="T19" fmla="*/ 483 h 592"/>
                  <a:gd name="T20" fmla="*/ 366 w 592"/>
                  <a:gd name="T21" fmla="*/ 84 h 592"/>
                  <a:gd name="T22" fmla="*/ 225 w 592"/>
                  <a:gd name="T23" fmla="*/ 225 h 592"/>
                  <a:gd name="T24" fmla="*/ 366 w 592"/>
                  <a:gd name="T25" fmla="*/ 367 h 592"/>
                  <a:gd name="T26" fmla="*/ 507 w 592"/>
                  <a:gd name="T27" fmla="*/ 225 h 592"/>
                  <a:gd name="T28" fmla="*/ 366 w 592"/>
                  <a:gd name="T29" fmla="*/ 84 h 5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92" h="592">
                    <a:moveTo>
                      <a:pt x="22" y="483"/>
                    </a:moveTo>
                    <a:lnTo>
                      <a:pt x="170" y="338"/>
                    </a:lnTo>
                    <a:cubicBezTo>
                      <a:pt x="151" y="305"/>
                      <a:pt x="147" y="267"/>
                      <a:pt x="147" y="225"/>
                    </a:cubicBezTo>
                    <a:cubicBezTo>
                      <a:pt x="147" y="101"/>
                      <a:pt x="241" y="0"/>
                      <a:pt x="366" y="0"/>
                    </a:cubicBezTo>
                    <a:cubicBezTo>
                      <a:pt x="491" y="0"/>
                      <a:pt x="592" y="101"/>
                      <a:pt x="592" y="225"/>
                    </a:cubicBezTo>
                    <a:cubicBezTo>
                      <a:pt x="592" y="350"/>
                      <a:pt x="491" y="444"/>
                      <a:pt x="366" y="444"/>
                    </a:cubicBezTo>
                    <a:cubicBezTo>
                      <a:pt x="327" y="444"/>
                      <a:pt x="290" y="441"/>
                      <a:pt x="258" y="424"/>
                    </a:cubicBezTo>
                    <a:lnTo>
                      <a:pt x="109" y="570"/>
                    </a:lnTo>
                    <a:cubicBezTo>
                      <a:pt x="87" y="592"/>
                      <a:pt x="44" y="592"/>
                      <a:pt x="22" y="570"/>
                    </a:cubicBezTo>
                    <a:cubicBezTo>
                      <a:pt x="0" y="548"/>
                      <a:pt x="0" y="505"/>
                      <a:pt x="22" y="483"/>
                    </a:cubicBezTo>
                    <a:close/>
                    <a:moveTo>
                      <a:pt x="366" y="84"/>
                    </a:moveTo>
                    <a:cubicBezTo>
                      <a:pt x="288" y="84"/>
                      <a:pt x="225" y="148"/>
                      <a:pt x="225" y="225"/>
                    </a:cubicBezTo>
                    <a:cubicBezTo>
                      <a:pt x="225" y="303"/>
                      <a:pt x="288" y="367"/>
                      <a:pt x="366" y="367"/>
                    </a:cubicBezTo>
                    <a:cubicBezTo>
                      <a:pt x="444" y="367"/>
                      <a:pt x="507" y="303"/>
                      <a:pt x="507" y="225"/>
                    </a:cubicBezTo>
                    <a:cubicBezTo>
                      <a:pt x="507" y="148"/>
                      <a:pt x="444" y="84"/>
                      <a:pt x="366" y="84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>
                  <a:latin typeface="+mj-lt"/>
                  <a:cs typeface="Calibri" pitchFamily="34" charset="0"/>
                </a:endParaRPr>
              </a:p>
            </p:txBody>
          </p:sp>
        </p:grpSp>
        <p:sp>
          <p:nvSpPr>
            <p:cNvPr id="31" name="Clear Button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4036664" y="2366727"/>
              <a:ext cx="130175" cy="130175"/>
            </a:xfrm>
            <a:custGeom>
              <a:avLst/>
              <a:gdLst>
                <a:gd name="T0" fmla="*/ 8 w 82"/>
                <a:gd name="T1" fmla="*/ 0 h 82"/>
                <a:gd name="T2" fmla="*/ 41 w 82"/>
                <a:gd name="T3" fmla="*/ 33 h 82"/>
                <a:gd name="T4" fmla="*/ 73 w 82"/>
                <a:gd name="T5" fmla="*/ 0 h 82"/>
                <a:gd name="T6" fmla="*/ 82 w 82"/>
                <a:gd name="T7" fmla="*/ 9 h 82"/>
                <a:gd name="T8" fmla="*/ 49 w 82"/>
                <a:gd name="T9" fmla="*/ 41 h 82"/>
                <a:gd name="T10" fmla="*/ 82 w 82"/>
                <a:gd name="T11" fmla="*/ 74 h 82"/>
                <a:gd name="T12" fmla="*/ 73 w 82"/>
                <a:gd name="T13" fmla="*/ 82 h 82"/>
                <a:gd name="T14" fmla="*/ 41 w 82"/>
                <a:gd name="T15" fmla="*/ 50 h 82"/>
                <a:gd name="T16" fmla="*/ 8 w 82"/>
                <a:gd name="T17" fmla="*/ 82 h 82"/>
                <a:gd name="T18" fmla="*/ 0 w 82"/>
                <a:gd name="T19" fmla="*/ 74 h 82"/>
                <a:gd name="T20" fmla="*/ 32 w 82"/>
                <a:gd name="T21" fmla="*/ 41 h 82"/>
                <a:gd name="T22" fmla="*/ 0 w 82"/>
                <a:gd name="T23" fmla="*/ 9 h 82"/>
                <a:gd name="T24" fmla="*/ 8 w 82"/>
                <a:gd name="T25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2" h="82">
                  <a:moveTo>
                    <a:pt x="8" y="0"/>
                  </a:moveTo>
                  <a:lnTo>
                    <a:pt x="41" y="33"/>
                  </a:lnTo>
                  <a:lnTo>
                    <a:pt x="73" y="0"/>
                  </a:lnTo>
                  <a:lnTo>
                    <a:pt x="82" y="9"/>
                  </a:lnTo>
                  <a:lnTo>
                    <a:pt x="49" y="41"/>
                  </a:lnTo>
                  <a:lnTo>
                    <a:pt x="82" y="74"/>
                  </a:lnTo>
                  <a:lnTo>
                    <a:pt x="73" y="82"/>
                  </a:lnTo>
                  <a:lnTo>
                    <a:pt x="41" y="50"/>
                  </a:lnTo>
                  <a:lnTo>
                    <a:pt x="8" y="82"/>
                  </a:lnTo>
                  <a:lnTo>
                    <a:pt x="0" y="74"/>
                  </a:lnTo>
                  <a:lnTo>
                    <a:pt x="32" y="41"/>
                  </a:lnTo>
                  <a:lnTo>
                    <a:pt x="0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4915511" y="2237899"/>
            <a:ext cx="201168" cy="201168"/>
            <a:chOff x="4915511" y="2237899"/>
            <a:chExt cx="201168" cy="201168"/>
          </a:xfrm>
        </p:grpSpPr>
        <p:sp>
          <p:nvSpPr>
            <p:cNvPr id="35" name="Check Box Rectangle"/>
            <p:cNvSpPr>
              <a:spLocks/>
            </p:cNvSpPr>
            <p:nvPr userDrawn="1">
              <p:custDataLst>
                <p:tags r:id="rId2"/>
              </p:custDataLst>
            </p:nvPr>
          </p:nvSpPr>
          <p:spPr bwMode="auto">
            <a:xfrm>
              <a:off x="4915511" y="2237899"/>
              <a:ext cx="201168" cy="201168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Check Mark"/>
            <p:cNvSpPr>
              <a:spLocks noChangeAspect="1"/>
            </p:cNvSpPr>
            <p:nvPr userDrawn="1">
              <p:custDataLst>
                <p:tags r:id="rId3"/>
              </p:custDataLst>
            </p:nvPr>
          </p:nvSpPr>
          <p:spPr bwMode="auto">
            <a:xfrm>
              <a:off x="4941610" y="2276471"/>
              <a:ext cx="148970" cy="128226"/>
            </a:xfrm>
            <a:custGeom>
              <a:avLst/>
              <a:gdLst>
                <a:gd name="T0" fmla="*/ 20 w 158"/>
                <a:gd name="T1" fmla="*/ 48 h 136"/>
                <a:gd name="T2" fmla="*/ 66 w 158"/>
                <a:gd name="T3" fmla="*/ 95 h 136"/>
                <a:gd name="T4" fmla="*/ 138 w 158"/>
                <a:gd name="T5" fmla="*/ 0 h 136"/>
                <a:gd name="T6" fmla="*/ 158 w 158"/>
                <a:gd name="T7" fmla="*/ 20 h 136"/>
                <a:gd name="T8" fmla="*/ 66 w 158"/>
                <a:gd name="T9" fmla="*/ 136 h 136"/>
                <a:gd name="T10" fmla="*/ 0 w 158"/>
                <a:gd name="T11" fmla="*/ 68 h 136"/>
                <a:gd name="T12" fmla="*/ 20 w 158"/>
                <a:gd name="T13" fmla="*/ 4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8" h="136">
                  <a:moveTo>
                    <a:pt x="20" y="48"/>
                  </a:moveTo>
                  <a:lnTo>
                    <a:pt x="66" y="95"/>
                  </a:lnTo>
                  <a:lnTo>
                    <a:pt x="138" y="0"/>
                  </a:lnTo>
                  <a:lnTo>
                    <a:pt x="158" y="20"/>
                  </a:lnTo>
                  <a:lnTo>
                    <a:pt x="66" y="136"/>
                  </a:lnTo>
                  <a:lnTo>
                    <a:pt x="0" y="68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8" name="Search Box Rectangle"/>
          <p:cNvSpPr>
            <a:spLocks/>
          </p:cNvSpPr>
          <p:nvPr userDrawn="1"/>
        </p:nvSpPr>
        <p:spPr bwMode="auto">
          <a:xfrm>
            <a:off x="6409427" y="4175183"/>
            <a:ext cx="1371600" cy="22617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rIns="109728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Search Button Rectangle"/>
          <p:cNvSpPr>
            <a:spLocks/>
          </p:cNvSpPr>
          <p:nvPr userDrawn="1">
            <p:custDataLst>
              <p:tags r:id="rId1"/>
            </p:custDataLst>
          </p:nvPr>
        </p:nvSpPr>
        <p:spPr bwMode="auto">
          <a:xfrm>
            <a:off x="7565363" y="4182217"/>
            <a:ext cx="216000" cy="214519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bg1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40" name="이등변 삼각형 39"/>
          <p:cNvSpPr/>
          <p:nvPr userDrawn="1"/>
        </p:nvSpPr>
        <p:spPr>
          <a:xfrm rot="10800000">
            <a:off x="7628499" y="4239076"/>
            <a:ext cx="116011" cy="10001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99"/>
          <p:cNvGrpSpPr/>
          <p:nvPr userDrawn="1"/>
        </p:nvGrpSpPr>
        <p:grpSpPr>
          <a:xfrm>
            <a:off x="722615" y="5095874"/>
            <a:ext cx="5520547" cy="1562103"/>
            <a:chOff x="722615" y="2451103"/>
            <a:chExt cx="5520547" cy="4406900"/>
          </a:xfrm>
        </p:grpSpPr>
        <p:cxnSp>
          <p:nvCxnSpPr>
            <p:cNvPr id="42" name="직선 연결선 41"/>
            <p:cNvCxnSpPr/>
            <p:nvPr/>
          </p:nvCxnSpPr>
          <p:spPr>
            <a:xfrm rot="5400000">
              <a:off x="-1480038" y="4653756"/>
              <a:ext cx="4406894" cy="1588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rot="5400000">
              <a:off x="4038921" y="4653762"/>
              <a:ext cx="4406894" cy="1588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rot="5400000">
              <a:off x="729762" y="4653756"/>
              <a:ext cx="4406894" cy="1588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9C47900-28C7-4575-A3D7-600366766BFE}" type="datetimeFigureOut">
              <a:rPr lang="ko-KR" altLang="en-US" smtClean="0"/>
              <a:pPr/>
              <a:t>2013-09-06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51C0E6B-227F-43E8-95AA-FA87512D3D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양쪽 모서리가 둥근 사각형 19"/>
          <p:cNvSpPr/>
          <p:nvPr/>
        </p:nvSpPr>
        <p:spPr bwMode="auto">
          <a:xfrm rot="10800000">
            <a:off x="50802" y="247651"/>
            <a:ext cx="6773863" cy="25717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buFont typeface="Wingdings" pitchFamily="2" charset="2"/>
              <a:buNone/>
              <a:defRPr/>
            </a:pPr>
            <a:endParaRPr lang="ko-KR" altLang="en-US">
              <a:ea typeface="돋움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263" y="266700"/>
            <a:ext cx="1180130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ko-KR" b="1" dirty="0">
                <a:solidFill>
                  <a:srgbClr val="0070C0"/>
                </a:solidFill>
                <a:latin typeface="Verdana" pitchFamily="34" charset="0"/>
              </a:rPr>
              <a:t>Contents Name :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189290" y="265113"/>
            <a:ext cx="78899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ko-KR" b="1" dirty="0">
                <a:solidFill>
                  <a:srgbClr val="0070C0"/>
                </a:solidFill>
                <a:latin typeface="Verdana" pitchFamily="34" charset="0"/>
              </a:rPr>
              <a:t>Location : </a:t>
            </a:r>
          </a:p>
        </p:txBody>
      </p:sp>
      <p:cxnSp>
        <p:nvCxnSpPr>
          <p:cNvPr id="1029" name="직선 연결선 19"/>
          <p:cNvCxnSpPr>
            <a:cxnSpLocks noChangeShapeType="1"/>
          </p:cNvCxnSpPr>
          <p:nvPr/>
        </p:nvCxnSpPr>
        <p:spPr bwMode="auto">
          <a:xfrm rot="5400000">
            <a:off x="3126582" y="375444"/>
            <a:ext cx="130175" cy="1588"/>
          </a:xfrm>
          <a:prstGeom prst="line">
            <a:avLst/>
          </a:prstGeom>
          <a:noFill/>
          <a:ln w="9525" algn="ctr">
            <a:solidFill>
              <a:srgbClr val="0070C0"/>
            </a:solidFill>
            <a:round/>
            <a:headEnd/>
            <a:tailEnd/>
          </a:ln>
        </p:spPr>
      </p:cxnSp>
      <p:cxnSp>
        <p:nvCxnSpPr>
          <p:cNvPr id="1030" name="직선 연결선 18"/>
          <p:cNvCxnSpPr>
            <a:cxnSpLocks noChangeShapeType="1"/>
          </p:cNvCxnSpPr>
          <p:nvPr/>
        </p:nvCxnSpPr>
        <p:spPr bwMode="auto">
          <a:xfrm>
            <a:off x="6862764" y="6580189"/>
            <a:ext cx="2281237" cy="1587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29" name="텍스트 개체 틀 9"/>
          <p:cNvSpPr txBox="1">
            <a:spLocks/>
          </p:cNvSpPr>
          <p:nvPr/>
        </p:nvSpPr>
        <p:spPr>
          <a:xfrm>
            <a:off x="1042989" y="263526"/>
            <a:ext cx="2079625" cy="21431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800">
                <a:latin typeface="맑은 고딕" pitchFamily="50" charset="-127"/>
                <a:ea typeface="맑은 고딕" pitchFamily="50" charset="-127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marL="342900" indent="-342900">
              <a:spcBef>
                <a:spcPct val="20000"/>
              </a:spcBef>
              <a:defRPr/>
            </a:pPr>
            <a:r>
              <a:rPr lang="ko-KR" altLang="en-US" kern="0" smtClean="0"/>
              <a:t>마스터 텍스트 스타일을 편집합니다</a:t>
            </a:r>
            <a:endParaRPr lang="ko-KR" altLang="en-US" kern="0" dirty="0" smtClean="0"/>
          </a:p>
        </p:txBody>
      </p:sp>
      <p:grpSp>
        <p:nvGrpSpPr>
          <p:cNvPr id="1032" name="그룹 15"/>
          <p:cNvGrpSpPr>
            <a:grpSpLocks/>
          </p:cNvGrpSpPr>
          <p:nvPr/>
        </p:nvGrpSpPr>
        <p:grpSpPr bwMode="auto">
          <a:xfrm>
            <a:off x="0" y="0"/>
            <a:ext cx="9144000" cy="179388"/>
            <a:chOff x="0" y="0"/>
            <a:chExt cx="9144000" cy="288000"/>
          </a:xfrm>
        </p:grpSpPr>
        <p:sp>
          <p:nvSpPr>
            <p:cNvPr id="13" name="직사각형 12"/>
            <p:cNvSpPr/>
            <p:nvPr userDrawn="1"/>
          </p:nvSpPr>
          <p:spPr bwMode="auto">
            <a:xfrm>
              <a:off x="0" y="0"/>
              <a:ext cx="2303463" cy="288000"/>
            </a:xfrm>
            <a:prstGeom prst="rect">
              <a:avLst/>
            </a:prstGeom>
            <a:gradFill flip="none" rotWithShape="1">
              <a:gsLst>
                <a:gs pos="0">
                  <a:srgbClr val="F8B600"/>
                </a:gs>
                <a:gs pos="100000">
                  <a:srgbClr val="E66C21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>
                <a:buFont typeface="Wingdings" pitchFamily="2" charset="2"/>
                <a:buNone/>
                <a:defRPr/>
              </a:pPr>
              <a:endParaRPr lang="ko-KR" altLang="en-US">
                <a:ea typeface="돋움" pitchFamily="50" charset="-127"/>
              </a:endParaRPr>
            </a:p>
          </p:txBody>
        </p:sp>
        <p:sp>
          <p:nvSpPr>
            <p:cNvPr id="14" name="직사각형 13"/>
            <p:cNvSpPr/>
            <p:nvPr userDrawn="1"/>
          </p:nvSpPr>
          <p:spPr bwMode="auto">
            <a:xfrm>
              <a:off x="2246313" y="0"/>
              <a:ext cx="2303462" cy="288000"/>
            </a:xfrm>
            <a:prstGeom prst="rect">
              <a:avLst/>
            </a:prstGeom>
            <a:gradFill flip="none" rotWithShape="1">
              <a:gsLst>
                <a:gs pos="0">
                  <a:srgbClr val="E66C21"/>
                </a:gs>
                <a:gs pos="100000">
                  <a:srgbClr val="72B83E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>
                <a:buFont typeface="Wingdings" pitchFamily="2" charset="2"/>
                <a:buNone/>
                <a:defRPr/>
              </a:pPr>
              <a:endParaRPr lang="ko-KR" altLang="en-US">
                <a:ea typeface="돋움" pitchFamily="50" charset="-127"/>
              </a:endParaRPr>
            </a:p>
          </p:txBody>
        </p:sp>
        <p:sp>
          <p:nvSpPr>
            <p:cNvPr id="15" name="직사각형 14"/>
            <p:cNvSpPr/>
            <p:nvPr userDrawn="1"/>
          </p:nvSpPr>
          <p:spPr bwMode="auto">
            <a:xfrm>
              <a:off x="4543425" y="0"/>
              <a:ext cx="2305050" cy="288000"/>
            </a:xfrm>
            <a:prstGeom prst="rect">
              <a:avLst/>
            </a:prstGeom>
            <a:gradFill flip="none" rotWithShape="1">
              <a:gsLst>
                <a:gs pos="0">
                  <a:srgbClr val="72B83E"/>
                </a:gs>
                <a:gs pos="100000">
                  <a:srgbClr val="007DD2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>
                <a:buFont typeface="Wingdings" pitchFamily="2" charset="2"/>
                <a:buNone/>
                <a:defRPr/>
              </a:pPr>
              <a:endParaRPr lang="ko-KR" altLang="en-US">
                <a:ea typeface="돋움" pitchFamily="50" charset="-127"/>
              </a:endParaRPr>
            </a:p>
          </p:txBody>
        </p:sp>
        <p:sp>
          <p:nvSpPr>
            <p:cNvPr id="16" name="직사각형 15"/>
            <p:cNvSpPr/>
            <p:nvPr userDrawn="1"/>
          </p:nvSpPr>
          <p:spPr bwMode="auto">
            <a:xfrm>
              <a:off x="6840538" y="0"/>
              <a:ext cx="2303462" cy="288000"/>
            </a:xfrm>
            <a:prstGeom prst="rect">
              <a:avLst/>
            </a:prstGeom>
            <a:gradFill flip="none" rotWithShape="1">
              <a:gsLst>
                <a:gs pos="0">
                  <a:srgbClr val="007DD2"/>
                </a:gs>
                <a:gs pos="100000">
                  <a:srgbClr val="003755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>
                <a:buFont typeface="Wingdings" pitchFamily="2" charset="2"/>
                <a:buNone/>
                <a:defRPr/>
              </a:pPr>
              <a:endParaRPr lang="ko-KR" altLang="en-US">
                <a:ea typeface="돋움" pitchFamily="50" charset="-127"/>
              </a:endParaRPr>
            </a:p>
          </p:txBody>
        </p:sp>
      </p:grpSp>
      <p:sp>
        <p:nvSpPr>
          <p:cNvPr id="17" name="Rectangle 96"/>
          <p:cNvSpPr>
            <a:spLocks noChangeArrowheads="1"/>
          </p:cNvSpPr>
          <p:nvPr/>
        </p:nvSpPr>
        <p:spPr bwMode="auto">
          <a:xfrm>
            <a:off x="8467725" y="6646864"/>
            <a:ext cx="676275" cy="211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 eaLnBrk="0" latinLnBrk="0" hangingPunct="0">
              <a:lnSpc>
                <a:spcPct val="110000"/>
              </a:lnSpc>
              <a:defRPr/>
            </a:pPr>
            <a:r>
              <a:rPr kumimoji="0" lang="en-US" altLang="ko-KR" sz="900" b="1" dirty="0">
                <a:solidFill>
                  <a:srgbClr val="003755"/>
                </a:solidFill>
                <a:latin typeface="Trebuchet MS" pitchFamily="34" charset="0"/>
                <a:ea typeface="굴림" pitchFamily="50" charset="-127"/>
              </a:rPr>
              <a:t>-</a:t>
            </a:r>
            <a:fld id="{75D5353E-9B03-4E97-9B7E-D1B6D1C0B347}" type="slidenum">
              <a:rPr kumimoji="0" lang="en-US" altLang="en-US" sz="900" b="1">
                <a:solidFill>
                  <a:srgbClr val="003755"/>
                </a:solidFill>
                <a:latin typeface="Trebuchet MS" pitchFamily="34" charset="0"/>
                <a:ea typeface="굴림" pitchFamily="50" charset="-127"/>
              </a:rPr>
              <a:pPr algn="ctr" eaLnBrk="0" latinLnBrk="0" hangingPunct="0">
                <a:lnSpc>
                  <a:spcPct val="110000"/>
                </a:lnSpc>
                <a:defRPr/>
              </a:pPr>
              <a:t>‹#›</a:t>
            </a:fld>
            <a:r>
              <a:rPr kumimoji="0" lang="en-US" altLang="ko-KR" sz="900" b="1" dirty="0">
                <a:solidFill>
                  <a:srgbClr val="003755"/>
                </a:solidFill>
                <a:latin typeface="Trebuchet MS" pitchFamily="34" charset="0"/>
                <a:ea typeface="굴림" pitchFamily="50" charset="-127"/>
              </a:rPr>
              <a:t>-</a:t>
            </a:r>
            <a:endParaRPr kumimoji="0" lang="en-US" altLang="en-US" sz="900" b="1" dirty="0">
              <a:solidFill>
                <a:srgbClr val="003755"/>
              </a:solidFill>
              <a:latin typeface="Trebuchet MS" pitchFamily="34" charset="0"/>
              <a:ea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9" r:id="rId1"/>
    <p:sldLayoutId id="2147484174" r:id="rId2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402231"/>
            <a:ext cx="8229600" cy="352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1" hangingPunct="1">
        <a:spcBef>
          <a:spcPct val="0"/>
        </a:spcBef>
        <a:buNone/>
        <a:defRPr sz="1400" kern="1200">
          <a:solidFill>
            <a:srgbClr val="00375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79" r:id="rId1"/>
    <p:sldLayoutId id="2147484181" r:id="rId2"/>
    <p:sldLayoutId id="2147484182" r:id="rId3"/>
    <p:sldLayoutId id="2147484180" r:id="rId4"/>
    <p:sldLayoutId id="2147484183" r:id="rId5"/>
    <p:sldLayoutId id="2147484184" r:id="rId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notesSlide" Target="../notesSlides/notesSlide9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3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4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10" Type="http://schemas.openxmlformats.org/officeDocument/2006/relationships/notesSlide" Target="../notesSlides/notesSlide16.xml"/><Relationship Id="rId4" Type="http://schemas.openxmlformats.org/officeDocument/2006/relationships/tags" Target="../tags/tag46.xml"/><Relationship Id="rId9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notesSlide" Target="../notesSlides/notesSlide21.xml"/><Relationship Id="rId5" Type="http://schemas.openxmlformats.org/officeDocument/2006/relationships/tags" Target="../tags/tag60.xml"/><Relationship Id="rId10" Type="http://schemas.openxmlformats.org/officeDocument/2006/relationships/slideLayout" Target="../slideLayouts/slideLayout5.xml"/><Relationship Id="rId4" Type="http://schemas.openxmlformats.org/officeDocument/2006/relationships/tags" Target="../tags/tag59.xml"/><Relationship Id="rId9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notesSlide" Target="../notesSlides/notesSlide23.xml"/><Relationship Id="rId5" Type="http://schemas.openxmlformats.org/officeDocument/2006/relationships/tags" Target="../tags/tag72.xml"/><Relationship Id="rId10" Type="http://schemas.openxmlformats.org/officeDocument/2006/relationships/slideLayout" Target="../slideLayouts/slideLayout5.xml"/><Relationship Id="rId4" Type="http://schemas.openxmlformats.org/officeDocument/2006/relationships/tags" Target="../tags/tag71.xml"/><Relationship Id="rId9" Type="http://schemas.openxmlformats.org/officeDocument/2006/relationships/tags" Target="../tags/tag7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3" Type="http://schemas.openxmlformats.org/officeDocument/2006/relationships/tags" Target="../tags/tag79.xml"/><Relationship Id="rId7" Type="http://schemas.openxmlformats.org/officeDocument/2006/relationships/tags" Target="../tags/tag83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9" Type="http://schemas.openxmlformats.org/officeDocument/2006/relationships/notesSlide" Target="../notesSlides/notesSlide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667002" y="2325859"/>
            <a:ext cx="6566311" cy="90644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altLang="ko-KR" sz="2400" b="1" dirty="0" smtClean="0">
                <a:latin typeface="+mj-lt"/>
              </a:rPr>
              <a:t>4K DS 2</a:t>
            </a:r>
            <a:r>
              <a:rPr lang="ko-KR" altLang="en-US" sz="2400" b="1" dirty="0" smtClean="0">
                <a:latin typeface="+mj-lt"/>
              </a:rPr>
              <a:t>차</a:t>
            </a:r>
          </a:p>
          <a:p>
            <a:pPr>
              <a:buNone/>
            </a:pPr>
            <a:r>
              <a:rPr lang="en-US" altLang="ko-KR" sz="2000" dirty="0" smtClean="0">
                <a:latin typeface="+mj-lt"/>
              </a:rPr>
              <a:t>Mobile</a:t>
            </a:r>
            <a:r>
              <a:rPr lang="ko-KR" altLang="en-US" sz="2000" dirty="0" smtClean="0">
                <a:latin typeface="+mj-lt"/>
              </a:rPr>
              <a:t> </a:t>
            </a:r>
            <a:r>
              <a:rPr lang="en-US" altLang="ko-KR" sz="2000" dirty="0" smtClean="0">
                <a:latin typeface="+mj-lt"/>
              </a:rPr>
              <a:t>Story Board</a:t>
            </a:r>
            <a:endParaRPr lang="ko-KR" altLang="en-US" sz="2000" dirty="0">
              <a:latin typeface="+mj-lt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15714275"/>
              </p:ext>
            </p:extLst>
          </p:nvPr>
        </p:nvGraphicFramePr>
        <p:xfrm>
          <a:off x="745547" y="3368082"/>
          <a:ext cx="3450401" cy="5389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51560"/>
                <a:gridCol w="1898841"/>
              </a:tblGrid>
              <a:tr h="2694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최종 수정일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49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2013.09.06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4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버전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49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v0.9.1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 bwMode="auto">
          <a:xfrm rot="5400000">
            <a:off x="343596" y="2727063"/>
            <a:ext cx="648000" cy="4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alpha val="61000"/>
                </a:schemeClr>
              </a:gs>
              <a:gs pos="64999">
                <a:srgbClr val="F0EBD5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buFont typeface="Wingdings" pitchFamily="2" charset="2"/>
              <a:buNone/>
              <a:defRPr/>
            </a:pPr>
            <a:endParaRPr lang="ko-KR" altLang="en-US">
              <a:ea typeface="돋움" pitchFamily="50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809822" y="6019023"/>
            <a:ext cx="1005888" cy="353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C:\Users\smartguru\Desktop\ej\logo\etri_logo\세로조합_1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61708" y="6020034"/>
            <a:ext cx="1077956" cy="3365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F923-84CE-45F6-A00C-9099A10C245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graphicFrame>
        <p:nvGraphicFramePr>
          <p:cNvPr id="13" name="Group 1498"/>
          <p:cNvGraphicFramePr>
            <a:graphicFrameLocks noGrp="1"/>
          </p:cNvGraphicFramePr>
          <p:nvPr/>
        </p:nvGraphicFramePr>
        <p:xfrm>
          <a:off x="6970816" y="1243544"/>
          <a:ext cx="2161309" cy="110294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382"/>
                <a:gridCol w="1877927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입력 부분이 확대되며 </a:t>
                      </a:r>
                      <a:r>
                        <a:rPr lang="en-US" altLang="ko-KR" sz="800" dirty="0" smtClean="0"/>
                        <a:t>keypad </a:t>
                      </a:r>
                      <a:r>
                        <a:rPr lang="ko-KR" altLang="en-US" sz="800" dirty="0" smtClean="0"/>
                        <a:t>올라옴</a:t>
                      </a:r>
                      <a:r>
                        <a:rPr lang="en-US" altLang="ko-KR" sz="800" dirty="0" smtClean="0"/>
                        <a:t>. input</a:t>
                      </a:r>
                      <a:r>
                        <a:rPr lang="en-US" altLang="ko-KR" sz="800" baseline="0" dirty="0" smtClean="0"/>
                        <a:t> area </a:t>
                      </a:r>
                      <a:r>
                        <a:rPr lang="ko-KR" altLang="en-US" sz="800" baseline="0" dirty="0" smtClean="0"/>
                        <a:t>활성화</a:t>
                      </a:r>
                      <a:endParaRPr lang="ko-KR" altLang="en-US" sz="800" dirty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ID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입력 후 해당 버튼 </a:t>
                      </a:r>
                      <a:r>
                        <a:rPr lang="ko-KR" altLang="en-US" sz="800" baseline="0" dirty="0" err="1" smtClean="0"/>
                        <a:t>선택시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Password </a:t>
                      </a:r>
                      <a:r>
                        <a:rPr lang="ko-KR" altLang="en-US" sz="800" baseline="0" dirty="0" smtClean="0"/>
                        <a:t>영역으로 이동하여 입력 가능</a:t>
                      </a:r>
                      <a:r>
                        <a:rPr lang="en-US" altLang="ko-KR" sz="800" baseline="0" dirty="0" smtClean="0"/>
                        <a:t>. Password </a:t>
                      </a:r>
                      <a:r>
                        <a:rPr lang="ko-KR" altLang="en-US" sz="800" baseline="0" dirty="0" smtClean="0"/>
                        <a:t>입력 후 해당 버튼 </a:t>
                      </a:r>
                      <a:r>
                        <a:rPr lang="ko-KR" altLang="en-US" sz="800" baseline="0" dirty="0" err="1" smtClean="0"/>
                        <a:t>선택시에는</a:t>
                      </a:r>
                      <a:r>
                        <a:rPr lang="ko-KR" altLang="en-US" sz="800" baseline="0" dirty="0" smtClean="0"/>
                        <a:t> 바로 로그인 절차로 연결됨</a:t>
                      </a:r>
                      <a:endParaRPr lang="ko-KR" altLang="en-US" sz="800" dirty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3233600" y="520465"/>
            <a:ext cx="700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900" dirty="0" smtClean="0">
                <a:latin typeface="+mn-ea"/>
                <a:ea typeface="+mn-ea"/>
              </a:rPr>
              <a:t>로그인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598339" y="469609"/>
            <a:ext cx="141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err="1" smtClean="0">
                <a:solidFill>
                  <a:srgbClr val="C00000"/>
                </a:solidFill>
                <a:latin typeface="+mn-ea"/>
                <a:ea typeface="+mn-ea"/>
              </a:rPr>
              <a:t>DS_mobile_login_keypad</a:t>
            </a:r>
            <a:endParaRPr lang="ko-KR" altLang="en-US" sz="900" b="1" dirty="0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131533" y="528416"/>
            <a:ext cx="14121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dirty="0" smtClean="0">
                <a:latin typeface="+mn-ea"/>
                <a:ea typeface="+mn-ea"/>
              </a:rPr>
              <a:t>ID / PW </a:t>
            </a:r>
            <a:r>
              <a:rPr lang="ko-KR" altLang="en-US" sz="900" dirty="0" smtClean="0">
                <a:latin typeface="+mn-ea"/>
                <a:ea typeface="+mn-ea"/>
              </a:rPr>
              <a:t>입력 </a:t>
            </a:r>
            <a:r>
              <a:rPr lang="en-US" altLang="ko-KR" sz="900" dirty="0" smtClean="0">
                <a:latin typeface="+mn-ea"/>
                <a:ea typeface="+mn-ea"/>
              </a:rPr>
              <a:t>keypad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49" name="제목 5"/>
          <p:cNvSpPr txBox="1">
            <a:spLocks/>
          </p:cNvSpPr>
          <p:nvPr/>
        </p:nvSpPr>
        <p:spPr>
          <a:xfrm>
            <a:off x="6968490" y="63879"/>
            <a:ext cx="2175510" cy="46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dirty="0" smtClean="0">
                <a:latin typeface="+mj-ea"/>
                <a:ea typeface="+mj-ea"/>
                <a:cs typeface="+mj-cs"/>
              </a:rPr>
              <a:t>0. Index</a:t>
            </a:r>
            <a:endParaRPr kumimoji="0" lang="ko-KR" altLang="en-US" sz="1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66" name="직사각형 65"/>
          <p:cNvSpPr/>
          <p:nvPr/>
        </p:nvSpPr>
        <p:spPr>
          <a:xfrm rot="5400000">
            <a:off x="1443005" y="237339"/>
            <a:ext cx="4079766" cy="6527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직사각형 242"/>
          <p:cNvSpPr/>
          <p:nvPr/>
        </p:nvSpPr>
        <p:spPr>
          <a:xfrm>
            <a:off x="235858" y="1661627"/>
            <a:ext cx="6507841" cy="356759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TextBox 243"/>
          <p:cNvSpPr txBox="1"/>
          <p:nvPr/>
        </p:nvSpPr>
        <p:spPr>
          <a:xfrm>
            <a:off x="1330451" y="1882970"/>
            <a:ext cx="4304878" cy="350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b="1" dirty="0" err="1" smtClean="0">
                <a:latin typeface="+mn-ea"/>
                <a:ea typeface="+mn-ea"/>
              </a:rPr>
              <a:t>SmartGuru</a:t>
            </a:r>
            <a:r>
              <a:rPr lang="en-US" altLang="ko-KR" sz="900" b="1" dirty="0" smtClean="0">
                <a:latin typeface="+mn-ea"/>
                <a:ea typeface="+mn-ea"/>
              </a:rPr>
              <a:t> 4K Digital Signage Ingest System</a:t>
            </a:r>
            <a:endParaRPr lang="ko-KR" altLang="en-US" sz="900" b="1" dirty="0" smtClean="0">
              <a:latin typeface="+mn-ea"/>
              <a:ea typeface="+mn-ea"/>
            </a:endParaRPr>
          </a:p>
        </p:txBody>
      </p:sp>
      <p:grpSp>
        <p:nvGrpSpPr>
          <p:cNvPr id="4" name="그룹 252"/>
          <p:cNvGrpSpPr/>
          <p:nvPr/>
        </p:nvGrpSpPr>
        <p:grpSpPr>
          <a:xfrm>
            <a:off x="1587885" y="2476840"/>
            <a:ext cx="3790009" cy="419474"/>
            <a:chOff x="2425614" y="3524250"/>
            <a:chExt cx="2524125" cy="279367"/>
          </a:xfrm>
        </p:grpSpPr>
        <p:sp>
          <p:nvSpPr>
            <p:cNvPr id="246" name="직사각형 245"/>
            <p:cNvSpPr/>
            <p:nvPr/>
          </p:nvSpPr>
          <p:spPr>
            <a:xfrm>
              <a:off x="2425614" y="3524250"/>
              <a:ext cx="2524125" cy="2571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2430378" y="3570032"/>
              <a:ext cx="608098" cy="233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Your ID</a:t>
              </a:r>
              <a:endPara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5" name="그룹 253"/>
          <p:cNvGrpSpPr/>
          <p:nvPr/>
        </p:nvGrpSpPr>
        <p:grpSpPr>
          <a:xfrm>
            <a:off x="1587885" y="3034611"/>
            <a:ext cx="3790009" cy="415337"/>
            <a:chOff x="2425614" y="3867150"/>
            <a:chExt cx="2524125" cy="276612"/>
          </a:xfrm>
        </p:grpSpPr>
        <p:sp>
          <p:nvSpPr>
            <p:cNvPr id="247" name="직사각형 246"/>
            <p:cNvSpPr/>
            <p:nvPr/>
          </p:nvSpPr>
          <p:spPr>
            <a:xfrm>
              <a:off x="2425614" y="3867150"/>
              <a:ext cx="2524125" cy="2571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2430377" y="3912930"/>
              <a:ext cx="100814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Password</a:t>
              </a:r>
              <a:endPara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52" name="모서리가 둥근 직사각형 251"/>
          <p:cNvSpPr/>
          <p:nvPr/>
        </p:nvSpPr>
        <p:spPr>
          <a:xfrm>
            <a:off x="1630791" y="3749708"/>
            <a:ext cx="3704198" cy="60068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LOG IN</a:t>
            </a:r>
            <a:endParaRPr lang="ko-KR" altLang="en-US" sz="1000" b="1" dirty="0" smtClean="0"/>
          </a:p>
        </p:txBody>
      </p:sp>
      <p:sp>
        <p:nvSpPr>
          <p:cNvPr id="86" name="직사각형 85"/>
          <p:cNvSpPr/>
          <p:nvPr/>
        </p:nvSpPr>
        <p:spPr>
          <a:xfrm flipV="1">
            <a:off x="233915" y="1471450"/>
            <a:ext cx="6516000" cy="1875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6004717" y="1446135"/>
            <a:ext cx="8612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PM 03 : 33</a:t>
            </a:r>
            <a:endParaRPr lang="ko-KR" altLang="en-US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6" name="그룹 95"/>
          <p:cNvGrpSpPr/>
          <p:nvPr/>
        </p:nvGrpSpPr>
        <p:grpSpPr>
          <a:xfrm>
            <a:off x="5813401" y="1496644"/>
            <a:ext cx="237542" cy="237542"/>
            <a:chOff x="4628656" y="995710"/>
            <a:chExt cx="366327" cy="366327"/>
          </a:xfrm>
        </p:grpSpPr>
        <p:sp>
          <p:nvSpPr>
            <p:cNvPr id="91" name="원호 90"/>
            <p:cNvSpPr/>
            <p:nvPr/>
          </p:nvSpPr>
          <p:spPr>
            <a:xfrm rot="18900000">
              <a:off x="4628656" y="995710"/>
              <a:ext cx="366327" cy="366327"/>
            </a:xfrm>
            <a:prstGeom prst="arc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원호 92"/>
            <p:cNvSpPr/>
            <p:nvPr/>
          </p:nvSpPr>
          <p:spPr>
            <a:xfrm rot="18900000">
              <a:off x="4668013" y="1043017"/>
              <a:ext cx="287612" cy="287614"/>
            </a:xfrm>
            <a:prstGeom prst="arc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원호 93"/>
            <p:cNvSpPr/>
            <p:nvPr/>
          </p:nvSpPr>
          <p:spPr>
            <a:xfrm rot="18900000">
              <a:off x="4705558" y="1088515"/>
              <a:ext cx="212522" cy="212524"/>
            </a:xfrm>
            <a:prstGeom prst="arc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/>
            <p:cNvSpPr/>
            <p:nvPr/>
          </p:nvSpPr>
          <p:spPr>
            <a:xfrm>
              <a:off x="4780014" y="1121134"/>
              <a:ext cx="63610" cy="6361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26023" y="1138303"/>
            <a:ext cx="16837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130905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강은진 페이지 추가</a:t>
            </a:r>
          </a:p>
        </p:txBody>
      </p:sp>
      <p:pic>
        <p:nvPicPr>
          <p:cNvPr id="52" name="그림 51" descr="android_tablet_keypad_edi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95" y="3574104"/>
            <a:ext cx="6441586" cy="1964684"/>
          </a:xfrm>
          <a:prstGeom prst="rect">
            <a:avLst/>
          </a:prstGeom>
        </p:spPr>
      </p:pic>
      <p:cxnSp>
        <p:nvCxnSpPr>
          <p:cNvPr id="65" name="직선 연결선 64"/>
          <p:cNvCxnSpPr/>
          <p:nvPr/>
        </p:nvCxnSpPr>
        <p:spPr>
          <a:xfrm rot="5400000">
            <a:off x="1533525" y="2657475"/>
            <a:ext cx="247650" cy="15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108"/>
          <p:cNvGrpSpPr/>
          <p:nvPr/>
        </p:nvGrpSpPr>
        <p:grpSpPr>
          <a:xfrm>
            <a:off x="1392833" y="2294909"/>
            <a:ext cx="383223" cy="293414"/>
            <a:chOff x="712151" y="2886076"/>
            <a:chExt cx="383223" cy="293414"/>
          </a:xfrm>
        </p:grpSpPr>
        <p:sp>
          <p:nvSpPr>
            <p:cNvPr id="70" name="타원 69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481086" y="1926442"/>
            <a:ext cx="383223" cy="293414"/>
            <a:chOff x="1329493" y="2807073"/>
            <a:chExt cx="383223" cy="293414"/>
          </a:xfrm>
        </p:grpSpPr>
        <p:sp>
          <p:nvSpPr>
            <p:cNvPr id="73" name="직사각형 72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5691261" y="5164942"/>
            <a:ext cx="383223" cy="293414"/>
            <a:chOff x="1329493" y="2807073"/>
            <a:chExt cx="383223" cy="293414"/>
          </a:xfrm>
        </p:grpSpPr>
        <p:sp>
          <p:nvSpPr>
            <p:cNvPr id="76" name="직사각형 75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82" name="Group 1498"/>
          <p:cNvGraphicFramePr>
            <a:graphicFrameLocks noGrp="1"/>
          </p:cNvGraphicFramePr>
          <p:nvPr/>
        </p:nvGraphicFramePr>
        <p:xfrm>
          <a:off x="6978035" y="2418150"/>
          <a:ext cx="2165965" cy="159062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993"/>
                <a:gridCol w="1881972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■ 링크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 1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화면의 다른 부분 </a:t>
                      </a:r>
                      <a:r>
                        <a:rPr lang="ko-KR" altLang="en-US" sz="800" dirty="0" err="1" smtClean="0"/>
                        <a:t>터치시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keypad </a:t>
                      </a:r>
                      <a:r>
                        <a:rPr lang="ko-KR" altLang="en-US" sz="800" dirty="0" smtClean="0"/>
                        <a:t>내려가며 </a:t>
                      </a: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</a:rPr>
                        <a:t>DS_mobile_login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으</a:t>
                      </a:r>
                      <a:r>
                        <a:rPr lang="ko-KR" altLang="en-US" sz="800" dirty="0" smtClean="0"/>
                        <a:t>로 이동</a:t>
                      </a:r>
                      <a:r>
                        <a:rPr lang="en-US" altLang="ko-KR" sz="800" dirty="0" smtClean="0"/>
                        <a:t>. </a:t>
                      </a:r>
                      <a:r>
                        <a:rPr lang="ko-KR" altLang="en-US" sz="800" dirty="0" smtClean="0"/>
                        <a:t>입력한 값이 있을</a:t>
                      </a:r>
                      <a:r>
                        <a:rPr lang="ko-KR" altLang="en-US" sz="800" baseline="0" dirty="0" smtClean="0"/>
                        <a:t> 경우 해당 값 유지됨</a:t>
                      </a:r>
                      <a:endParaRPr lang="en-US" altLang="ko-KR" sz="800" baseline="0" dirty="0" smtClean="0"/>
                    </a:p>
                    <a:p>
                      <a:endParaRPr lang="en-US" altLang="ko-KR" sz="800" baseline="0" dirty="0" smtClean="0"/>
                    </a:p>
                    <a:p>
                      <a:r>
                        <a:rPr lang="ko-KR" altLang="en-US" sz="800" baseline="0" dirty="0" smtClean="0"/>
                        <a:t>디바이스의 </a:t>
                      </a:r>
                      <a:r>
                        <a:rPr lang="en-US" altLang="ko-KR" sz="800" baseline="0" dirty="0" smtClean="0"/>
                        <a:t>back</a:t>
                      </a:r>
                      <a:r>
                        <a:rPr lang="ko-KR" altLang="en-US" sz="800" baseline="0" dirty="0" smtClean="0"/>
                        <a:t>버튼 </a:t>
                      </a:r>
                      <a:r>
                        <a:rPr lang="ko-KR" altLang="en-US" sz="800" baseline="0" dirty="0" err="1" smtClean="0"/>
                        <a:t>선택시에도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keypad </a:t>
                      </a:r>
                      <a:r>
                        <a:rPr lang="ko-KR" altLang="en-US" sz="800" baseline="0" dirty="0" smtClean="0"/>
                        <a:t>내려가며 </a:t>
                      </a:r>
                      <a:r>
                        <a:rPr lang="en-US" altLang="ko-KR" sz="800" b="1" baseline="0" dirty="0" err="1" smtClean="0">
                          <a:solidFill>
                            <a:srgbClr val="C00000"/>
                          </a:solidFill>
                        </a:rPr>
                        <a:t>DS_mobile_login</a:t>
                      </a:r>
                      <a:r>
                        <a:rPr lang="ko-KR" altLang="en-US" sz="800" baseline="0" dirty="0" smtClean="0"/>
                        <a:t>으로 이동하나 이 경우 입력 값 유지되지 않고 초기화됨</a:t>
                      </a:r>
                      <a:endParaRPr lang="ko-KR" altLang="en-US" sz="800" dirty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ID/PW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오류 없을 시</a:t>
                      </a:r>
                      <a:r>
                        <a:rPr lang="ko-KR" altLang="en-US" sz="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</a:rPr>
                        <a:t>DS_mobile_contents</a:t>
                      </a:r>
                      <a:r>
                        <a:rPr lang="ko-KR" altLang="en-US" sz="800" dirty="0" smtClean="0"/>
                        <a:t>로 이동</a:t>
                      </a:r>
                      <a:endParaRPr lang="en-US" altLang="ko-KR" sz="80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83" name="직선 화살표 연결선 82"/>
          <p:cNvCxnSpPr/>
          <p:nvPr/>
        </p:nvCxnSpPr>
        <p:spPr>
          <a:xfrm rot="16200000" flipV="1">
            <a:off x="4802348" y="4050094"/>
            <a:ext cx="2232000" cy="1588"/>
          </a:xfrm>
          <a:prstGeom prst="straightConnector1">
            <a:avLst/>
          </a:prstGeom>
          <a:ln w="25400">
            <a:solidFill>
              <a:srgbClr val="25406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108"/>
          <p:cNvGrpSpPr/>
          <p:nvPr/>
        </p:nvGrpSpPr>
        <p:grpSpPr>
          <a:xfrm>
            <a:off x="5793383" y="4933334"/>
            <a:ext cx="383223" cy="293414"/>
            <a:chOff x="712151" y="2886076"/>
            <a:chExt cx="383223" cy="293414"/>
          </a:xfrm>
        </p:grpSpPr>
        <p:sp>
          <p:nvSpPr>
            <p:cNvPr id="80" name="타원 79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85" name="직선 연결선 84"/>
          <p:cNvCxnSpPr/>
          <p:nvPr/>
        </p:nvCxnSpPr>
        <p:spPr>
          <a:xfrm rot="10800000">
            <a:off x="5276550" y="2943225"/>
            <a:ext cx="648000" cy="0"/>
          </a:xfrm>
          <a:prstGeom prst="line">
            <a:avLst/>
          </a:prstGeom>
          <a:ln w="25400">
            <a:solidFill>
              <a:srgbClr val="25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아래쪽 화살표 99"/>
          <p:cNvSpPr/>
          <p:nvPr/>
        </p:nvSpPr>
        <p:spPr>
          <a:xfrm>
            <a:off x="4972050" y="2752725"/>
            <a:ext cx="314325" cy="542925"/>
          </a:xfrm>
          <a:prstGeom prst="downArrow">
            <a:avLst/>
          </a:prstGeom>
          <a:solidFill>
            <a:srgbClr val="254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26022" y="528703"/>
            <a:ext cx="25219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dirty="0" smtClean="0">
                <a:latin typeface="+mn-ea"/>
                <a:ea typeface="+mn-ea"/>
              </a:rPr>
              <a:t>Index &gt; Enter IP &gt; login &gt; Input box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7"/>
          <p:cNvSpPr txBox="1">
            <a:spLocks/>
          </p:cNvSpPr>
          <p:nvPr/>
        </p:nvSpPr>
        <p:spPr>
          <a:xfrm>
            <a:off x="560170" y="2865014"/>
            <a:ext cx="7267094" cy="93747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dirty="0" smtClean="0">
                <a:solidFill>
                  <a:srgbClr val="003755"/>
                </a:solidFill>
                <a:latin typeface="+mj-lt"/>
                <a:ea typeface="+mj-ea"/>
                <a:cs typeface="+mj-cs"/>
              </a:rPr>
              <a:t>1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75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rgbClr val="00375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Contents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375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제목 7"/>
          <p:cNvSpPr txBox="1">
            <a:spLocks/>
          </p:cNvSpPr>
          <p:nvPr/>
        </p:nvSpPr>
        <p:spPr>
          <a:xfrm>
            <a:off x="2827659" y="3484139"/>
            <a:ext cx="2783105" cy="937472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rgbClr val="00375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ko-KR" sz="1200" dirty="0" smtClean="0">
                <a:solidFill>
                  <a:srgbClr val="003755"/>
                </a:solidFill>
                <a:latin typeface="+mj-lt"/>
                <a:ea typeface="+mj-ea"/>
                <a:cs typeface="+mj-cs"/>
              </a:rPr>
              <a:t>Source Contents List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200" i="0" u="none" strike="noStrike" kern="1200" cap="none" spc="0" normalizeH="0" noProof="0" dirty="0" smtClean="0">
                <a:ln>
                  <a:noFill/>
                </a:ln>
                <a:solidFill>
                  <a:srgbClr val="00375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Preview Window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200" dirty="0" smtClean="0">
                <a:solidFill>
                  <a:srgbClr val="003755"/>
                </a:solidFill>
                <a:latin typeface="+mj-lt"/>
                <a:ea typeface="+mj-ea"/>
                <a:cs typeface="+mj-cs"/>
              </a:rPr>
              <a:t> Contents Information</a:t>
            </a:r>
            <a:endParaRPr kumimoji="0" lang="ko-KR" altLang="en-US" sz="1200" i="0" u="none" strike="noStrike" kern="1200" cap="none" spc="0" normalizeH="0" baseline="0" noProof="0" dirty="0">
              <a:ln>
                <a:noFill/>
              </a:ln>
              <a:solidFill>
                <a:srgbClr val="00375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 rot="5400000">
            <a:off x="1443005" y="237339"/>
            <a:ext cx="4079766" cy="6527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2952750" y="2600451"/>
            <a:ext cx="3276600" cy="28002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F923-84CE-45F6-A00C-9099A10C245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95249" y="528703"/>
            <a:ext cx="24098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dirty="0" smtClean="0">
                <a:latin typeface="+mn-ea"/>
                <a:ea typeface="+mn-ea"/>
              </a:rPr>
              <a:t>Index &gt; Enter IP &gt; </a:t>
            </a:r>
            <a:r>
              <a:rPr lang="ko-KR" altLang="en-US" sz="900" dirty="0" smtClean="0">
                <a:latin typeface="+mn-ea"/>
                <a:ea typeface="+mn-ea"/>
              </a:rPr>
              <a:t>로그인 </a:t>
            </a:r>
            <a:r>
              <a:rPr lang="en-US" altLang="ko-KR" sz="900" dirty="0" smtClean="0">
                <a:latin typeface="+mn-ea"/>
                <a:ea typeface="+mn-ea"/>
              </a:rPr>
              <a:t>&gt; Contents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157400" y="520465"/>
            <a:ext cx="700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dirty="0" smtClean="0">
                <a:latin typeface="+mn-ea"/>
                <a:ea typeface="+mn-ea"/>
              </a:rPr>
              <a:t>Contents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598339" y="469609"/>
            <a:ext cx="1411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err="1" smtClean="0">
                <a:solidFill>
                  <a:srgbClr val="C00000"/>
                </a:solidFill>
                <a:latin typeface="+mn-ea"/>
                <a:ea typeface="+mn-ea"/>
              </a:rPr>
              <a:t>DS_mobile_contents</a:t>
            </a:r>
            <a:endParaRPr lang="ko-KR" altLang="en-US" sz="900" b="1" dirty="0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857750" y="528416"/>
            <a:ext cx="1962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900" dirty="0" smtClean="0">
                <a:latin typeface="+mn-ea"/>
                <a:ea typeface="+mn-ea"/>
              </a:rPr>
              <a:t>리스트 </a:t>
            </a:r>
            <a:r>
              <a:rPr lang="en-US" altLang="ko-KR" sz="900" dirty="0" smtClean="0">
                <a:latin typeface="+mn-ea"/>
                <a:ea typeface="+mn-ea"/>
              </a:rPr>
              <a:t>1depth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49" name="제목 5"/>
          <p:cNvSpPr txBox="1">
            <a:spLocks/>
          </p:cNvSpPr>
          <p:nvPr/>
        </p:nvSpPr>
        <p:spPr>
          <a:xfrm>
            <a:off x="6968490" y="63879"/>
            <a:ext cx="2175510" cy="46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dirty="0" smtClean="0">
                <a:latin typeface="+mj-ea"/>
                <a:ea typeface="+mj-ea"/>
                <a:cs typeface="+mj-cs"/>
              </a:rPr>
              <a:t>1. Contents</a:t>
            </a:r>
            <a:endParaRPr kumimoji="0" lang="ko-KR" altLang="en-US" sz="1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55" name="직사각형 54"/>
          <p:cNvSpPr/>
          <p:nvPr/>
        </p:nvSpPr>
        <p:spPr>
          <a:xfrm flipV="1">
            <a:off x="233915" y="1652424"/>
            <a:ext cx="6516000" cy="2049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 flipV="1">
            <a:off x="233913" y="1861479"/>
            <a:ext cx="6516000" cy="3959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706509" y="1636657"/>
            <a:ext cx="39893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err="1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SmartGuru</a:t>
            </a:r>
            <a:r>
              <a:rPr lang="en-US" altLang="ko-KR" sz="900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 4K Digital Signage Ingest System</a:t>
            </a:r>
            <a:endParaRPr lang="ko-KR" altLang="en-US" sz="900" b="1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86" name="직사각형 85"/>
          <p:cNvSpPr/>
          <p:nvPr/>
        </p:nvSpPr>
        <p:spPr>
          <a:xfrm flipV="1">
            <a:off x="234306" y="1471450"/>
            <a:ext cx="6516000" cy="1875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6004717" y="1446135"/>
            <a:ext cx="8612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PM 03 : 33</a:t>
            </a:r>
            <a:endParaRPr lang="ko-KR" altLang="en-US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4" name="그룹 95"/>
          <p:cNvGrpSpPr/>
          <p:nvPr/>
        </p:nvGrpSpPr>
        <p:grpSpPr>
          <a:xfrm>
            <a:off x="5813401" y="1496644"/>
            <a:ext cx="237542" cy="237542"/>
            <a:chOff x="4628656" y="995710"/>
            <a:chExt cx="366327" cy="366327"/>
          </a:xfrm>
        </p:grpSpPr>
        <p:sp>
          <p:nvSpPr>
            <p:cNvPr id="91" name="원호 90"/>
            <p:cNvSpPr/>
            <p:nvPr/>
          </p:nvSpPr>
          <p:spPr>
            <a:xfrm rot="18900000">
              <a:off x="4628656" y="995710"/>
              <a:ext cx="366327" cy="366327"/>
            </a:xfrm>
            <a:prstGeom prst="arc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원호 92"/>
            <p:cNvSpPr/>
            <p:nvPr/>
          </p:nvSpPr>
          <p:spPr>
            <a:xfrm rot="18900000">
              <a:off x="4668013" y="1043017"/>
              <a:ext cx="287612" cy="287614"/>
            </a:xfrm>
            <a:prstGeom prst="arc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원호 93"/>
            <p:cNvSpPr/>
            <p:nvPr/>
          </p:nvSpPr>
          <p:spPr>
            <a:xfrm rot="18900000">
              <a:off x="4705558" y="1088515"/>
              <a:ext cx="212522" cy="212524"/>
            </a:xfrm>
            <a:prstGeom prst="arc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/>
            <p:cNvSpPr/>
            <p:nvPr/>
          </p:nvSpPr>
          <p:spPr>
            <a:xfrm>
              <a:off x="4780014" y="1121134"/>
              <a:ext cx="63610" cy="6361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706509" y="1922406"/>
            <a:ext cx="42083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smtClean="0">
                <a:latin typeface="+mn-ea"/>
              </a:rPr>
              <a:t>Contents          Project          Schedule          Client</a:t>
            </a:r>
            <a:endParaRPr lang="ko-KR" altLang="en-US" sz="900" b="1" dirty="0" smtClean="0">
              <a:latin typeface="+mn-ea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29114" y="1857375"/>
            <a:ext cx="623436" cy="390525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5554734" y="1922406"/>
            <a:ext cx="7317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Log out</a:t>
            </a:r>
            <a:endParaRPr lang="ko-KR" altLang="en-US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771525" y="2600452"/>
            <a:ext cx="2038350" cy="2798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06509" y="2360680"/>
            <a:ext cx="1512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dirty="0" smtClean="0">
                <a:latin typeface="+mn-ea"/>
              </a:rPr>
              <a:t>Source Contents List</a:t>
            </a:r>
            <a:endParaRPr lang="ko-KR" altLang="en-US" dirty="0" smtClean="0"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44884" y="2360680"/>
            <a:ext cx="1512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dirty="0" smtClean="0">
                <a:latin typeface="+mn-ea"/>
              </a:rPr>
              <a:t>Title :</a:t>
            </a:r>
            <a:endParaRPr lang="ko-KR" altLang="en-US" b="1" dirty="0" smtClean="0">
              <a:latin typeface="+mn-ea"/>
            </a:endParaRPr>
          </a:p>
        </p:txBody>
      </p:sp>
      <p:grpSp>
        <p:nvGrpSpPr>
          <p:cNvPr id="7" name="그룹 51"/>
          <p:cNvGrpSpPr/>
          <p:nvPr/>
        </p:nvGrpSpPr>
        <p:grpSpPr>
          <a:xfrm>
            <a:off x="848471" y="2676153"/>
            <a:ext cx="1884459" cy="310101"/>
            <a:chOff x="834887" y="3371353"/>
            <a:chExt cx="1884459" cy="310101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834887" y="3371353"/>
              <a:ext cx="1884459" cy="31010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Search Icon"/>
            <p:cNvSpPr>
              <a:spLocks noChangeAspect="1" noEditPoints="1"/>
            </p:cNvSpPr>
            <p:nvPr>
              <p:custDataLst>
                <p:tags r:id="rId2"/>
              </p:custDataLst>
            </p:nvPr>
          </p:nvSpPr>
          <p:spPr bwMode="auto">
            <a:xfrm flipH="1">
              <a:off x="2464583" y="3442266"/>
              <a:ext cx="183203" cy="177893"/>
            </a:xfrm>
            <a:custGeom>
              <a:avLst/>
              <a:gdLst>
                <a:gd name="T0" fmla="*/ 22 w 592"/>
                <a:gd name="T1" fmla="*/ 483 h 592"/>
                <a:gd name="T2" fmla="*/ 170 w 592"/>
                <a:gd name="T3" fmla="*/ 338 h 592"/>
                <a:gd name="T4" fmla="*/ 147 w 592"/>
                <a:gd name="T5" fmla="*/ 225 h 592"/>
                <a:gd name="T6" fmla="*/ 366 w 592"/>
                <a:gd name="T7" fmla="*/ 0 h 592"/>
                <a:gd name="T8" fmla="*/ 592 w 592"/>
                <a:gd name="T9" fmla="*/ 225 h 592"/>
                <a:gd name="T10" fmla="*/ 366 w 592"/>
                <a:gd name="T11" fmla="*/ 444 h 592"/>
                <a:gd name="T12" fmla="*/ 258 w 592"/>
                <a:gd name="T13" fmla="*/ 424 h 592"/>
                <a:gd name="T14" fmla="*/ 109 w 592"/>
                <a:gd name="T15" fmla="*/ 570 h 592"/>
                <a:gd name="T16" fmla="*/ 22 w 592"/>
                <a:gd name="T17" fmla="*/ 570 h 592"/>
                <a:gd name="T18" fmla="*/ 22 w 592"/>
                <a:gd name="T19" fmla="*/ 483 h 592"/>
                <a:gd name="T20" fmla="*/ 366 w 592"/>
                <a:gd name="T21" fmla="*/ 84 h 592"/>
                <a:gd name="T22" fmla="*/ 225 w 592"/>
                <a:gd name="T23" fmla="*/ 225 h 592"/>
                <a:gd name="T24" fmla="*/ 366 w 592"/>
                <a:gd name="T25" fmla="*/ 367 h 592"/>
                <a:gd name="T26" fmla="*/ 507 w 592"/>
                <a:gd name="T27" fmla="*/ 225 h 592"/>
                <a:gd name="T28" fmla="*/ 366 w 592"/>
                <a:gd name="T29" fmla="*/ 84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92" h="592">
                  <a:moveTo>
                    <a:pt x="22" y="483"/>
                  </a:moveTo>
                  <a:lnTo>
                    <a:pt x="170" y="338"/>
                  </a:lnTo>
                  <a:cubicBezTo>
                    <a:pt x="151" y="305"/>
                    <a:pt x="147" y="267"/>
                    <a:pt x="147" y="225"/>
                  </a:cubicBezTo>
                  <a:cubicBezTo>
                    <a:pt x="147" y="101"/>
                    <a:pt x="241" y="0"/>
                    <a:pt x="366" y="0"/>
                  </a:cubicBezTo>
                  <a:cubicBezTo>
                    <a:pt x="491" y="0"/>
                    <a:pt x="592" y="101"/>
                    <a:pt x="592" y="225"/>
                  </a:cubicBezTo>
                  <a:cubicBezTo>
                    <a:pt x="592" y="350"/>
                    <a:pt x="491" y="444"/>
                    <a:pt x="366" y="444"/>
                  </a:cubicBezTo>
                  <a:cubicBezTo>
                    <a:pt x="327" y="444"/>
                    <a:pt x="290" y="441"/>
                    <a:pt x="258" y="424"/>
                  </a:cubicBezTo>
                  <a:lnTo>
                    <a:pt x="109" y="570"/>
                  </a:lnTo>
                  <a:cubicBezTo>
                    <a:pt x="87" y="592"/>
                    <a:pt x="44" y="592"/>
                    <a:pt x="22" y="570"/>
                  </a:cubicBezTo>
                  <a:cubicBezTo>
                    <a:pt x="0" y="548"/>
                    <a:pt x="0" y="505"/>
                    <a:pt x="22" y="483"/>
                  </a:cubicBezTo>
                  <a:close/>
                  <a:moveTo>
                    <a:pt x="366" y="84"/>
                  </a:moveTo>
                  <a:cubicBezTo>
                    <a:pt x="288" y="84"/>
                    <a:pt x="225" y="148"/>
                    <a:pt x="225" y="225"/>
                  </a:cubicBezTo>
                  <a:cubicBezTo>
                    <a:pt x="225" y="303"/>
                    <a:pt x="288" y="367"/>
                    <a:pt x="366" y="367"/>
                  </a:cubicBezTo>
                  <a:cubicBezTo>
                    <a:pt x="444" y="367"/>
                    <a:pt x="507" y="303"/>
                    <a:pt x="507" y="225"/>
                  </a:cubicBezTo>
                  <a:cubicBezTo>
                    <a:pt x="507" y="148"/>
                    <a:pt x="444" y="84"/>
                    <a:pt x="366" y="84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>
                <a:latin typeface="+mj-lt"/>
                <a:cs typeface="Calibri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89389" y="3421640"/>
              <a:ext cx="151281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dirty="0" smtClean="0">
                  <a:solidFill>
                    <a:schemeClr val="bg1"/>
                  </a:solidFill>
                  <a:latin typeface="+mn-ea"/>
                </a:rPr>
                <a:t>Search</a:t>
              </a:r>
              <a:endParaRPr lang="ko-KR" altLang="en-US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 flipV="1">
            <a:off x="774603" y="3096290"/>
            <a:ext cx="2037600" cy="3898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1772" y="3185299"/>
            <a:ext cx="883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Movie</a:t>
            </a:r>
            <a:endParaRPr lang="ko-KR" altLang="en-US" sz="900" b="1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002034" y="2653305"/>
            <a:ext cx="1512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>
                <a:latin typeface="+mn-ea"/>
              </a:rPr>
              <a:t> Preview Window</a:t>
            </a:r>
            <a:endParaRPr lang="ko-KR" altLang="en-US" dirty="0" smtClean="0">
              <a:latin typeface="+mn-ea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3079759" y="2875319"/>
            <a:ext cx="3022582" cy="1700202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9" name="Group 1498"/>
          <p:cNvGraphicFramePr>
            <a:graphicFrameLocks noGrp="1"/>
          </p:cNvGraphicFramePr>
          <p:nvPr/>
        </p:nvGraphicFramePr>
        <p:xfrm>
          <a:off x="6970816" y="1243544"/>
          <a:ext cx="2161309" cy="193156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382"/>
                <a:gridCol w="1877927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Auto-complete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방식 </a:t>
                      </a:r>
                      <a:r>
                        <a:rPr lang="en-US" altLang="ko-KR" sz="800" baseline="0" dirty="0" smtClean="0"/>
                        <a:t>search</a:t>
                      </a:r>
                      <a:endParaRPr lang="ko-KR" altLang="en-US" sz="800" dirty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Contents </a:t>
                      </a:r>
                      <a:r>
                        <a:rPr lang="ko-KR" altLang="en-US" sz="800" dirty="0" smtClean="0"/>
                        <a:t>리스트의 </a:t>
                      </a:r>
                      <a:r>
                        <a:rPr lang="en-US" altLang="ko-KR" sz="800" dirty="0" smtClean="0"/>
                        <a:t>1depth </a:t>
                      </a:r>
                      <a:r>
                        <a:rPr lang="ko-KR" altLang="en-US" sz="800" dirty="0" smtClean="0"/>
                        <a:t>노출</a:t>
                      </a:r>
                      <a:r>
                        <a:rPr lang="en-US" altLang="ko-KR" sz="800" dirty="0" smtClean="0"/>
                        <a:t>. </a:t>
                      </a:r>
                      <a:r>
                        <a:rPr lang="en-US" altLang="ko-KR" sz="800" b="1" dirty="0" smtClean="0"/>
                        <a:t>Media / Image / Docs</a:t>
                      </a:r>
                      <a:r>
                        <a:rPr lang="ko-KR" altLang="en-US" sz="800" dirty="0" smtClean="0"/>
                        <a:t> 총</a:t>
                      </a:r>
                      <a:r>
                        <a:rPr lang="en-US" altLang="ko-KR" sz="800" dirty="0" smtClean="0"/>
                        <a:t>3</a:t>
                      </a:r>
                      <a:r>
                        <a:rPr lang="ko-KR" altLang="en-US" sz="800" dirty="0" smtClean="0"/>
                        <a:t>종</a:t>
                      </a:r>
                      <a:endParaRPr lang="ko-KR" altLang="en-US" sz="800" dirty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Contents </a:t>
                      </a:r>
                      <a:r>
                        <a:rPr lang="ko-KR" altLang="en-US" sz="800" dirty="0" smtClean="0"/>
                        <a:t>페이지 최초 </a:t>
                      </a:r>
                      <a:r>
                        <a:rPr lang="ko-KR" altLang="en-US" sz="800" dirty="0" err="1" smtClean="0"/>
                        <a:t>접근시</a:t>
                      </a:r>
                      <a:r>
                        <a:rPr lang="ko-KR" altLang="en-US" sz="800" dirty="0" smtClean="0"/>
                        <a:t> 선택된 </a:t>
                      </a:r>
                      <a:r>
                        <a:rPr lang="en-US" altLang="ko-KR" sz="800" dirty="0" smtClean="0"/>
                        <a:t>Contents</a:t>
                      </a:r>
                      <a:r>
                        <a:rPr lang="ko-KR" altLang="en-US" sz="800" dirty="0" smtClean="0"/>
                        <a:t>가 없기 때문에 해당 화면의 정보는 모두 비어있는 상태</a:t>
                      </a:r>
                      <a:endParaRPr lang="en-US" altLang="ko-KR" sz="800" dirty="0" smtClean="0"/>
                    </a:p>
                    <a:p>
                      <a:endParaRPr lang="en-US" altLang="ko-KR" sz="800" dirty="0" smtClean="0"/>
                    </a:p>
                    <a:p>
                      <a:r>
                        <a:rPr lang="en-US" altLang="ko-KR" sz="8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130905 </a:t>
                      </a:r>
                      <a:r>
                        <a:rPr lang="ko-KR" altLang="en-US" sz="8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설명 추가</a:t>
                      </a:r>
                      <a:endParaRPr lang="en-US" altLang="ko-KR" sz="800" b="1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ko-KR" altLang="en-US" sz="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이후 모든 카테고리 및 리스트 미선택시 데이터는 비워져 있는 상태로 노출됨</a:t>
                      </a:r>
                      <a:endParaRPr lang="ko-KR" altLang="en-US" sz="8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0" name="Group 1498"/>
          <p:cNvGraphicFramePr>
            <a:graphicFrameLocks noGrp="1"/>
          </p:cNvGraphicFramePr>
          <p:nvPr/>
        </p:nvGraphicFramePr>
        <p:xfrm>
          <a:off x="6966159" y="3248493"/>
          <a:ext cx="2165965" cy="3468641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993"/>
                <a:gridCol w="1881972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■ 링크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</a:rPr>
                        <a:t>DS_mobile_contents</a:t>
                      </a:r>
                      <a:r>
                        <a:rPr lang="ko-KR" altLang="en-US" sz="800" dirty="0" smtClean="0"/>
                        <a:t>로 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</a:rPr>
                        <a:t>DS_mobile_project</a:t>
                      </a:r>
                      <a:r>
                        <a:rPr lang="ko-KR" altLang="en-US" sz="800" dirty="0" smtClean="0"/>
                        <a:t>로 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</a:rPr>
                        <a:t>DS_mobile_schedule</a:t>
                      </a:r>
                      <a:r>
                        <a:rPr lang="ko-KR" altLang="en-US" sz="800" dirty="0" smtClean="0"/>
                        <a:t>로 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</a:rPr>
                        <a:t>DS_mobile_client</a:t>
                      </a:r>
                      <a:r>
                        <a:rPr lang="ko-KR" altLang="en-US" sz="800" dirty="0" smtClean="0"/>
                        <a:t>로 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로그아웃 되며 </a:t>
                      </a: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</a:rPr>
                        <a:t>DS_mobile_enterIP</a:t>
                      </a:r>
                      <a:r>
                        <a:rPr lang="ko-KR" altLang="en-US" sz="800" dirty="0" smtClean="0"/>
                        <a:t>로 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130906</a:t>
                      </a:r>
                      <a:r>
                        <a:rPr lang="en-US" altLang="ko-KR" sz="800" b="1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링크</a:t>
                      </a:r>
                      <a:r>
                        <a:rPr lang="en-US" altLang="ko-KR" sz="800" b="1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ID</a:t>
                      </a:r>
                      <a:r>
                        <a:rPr lang="ko-KR" altLang="en-US" sz="800" b="1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명 변경</a:t>
                      </a:r>
                      <a:endParaRPr lang="en-US" altLang="ko-KR" sz="800" b="1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DS_mobile_contents_movie2depth_video</a:t>
                      </a:r>
                      <a:r>
                        <a:rPr lang="ko-KR" altLang="en-US" sz="800" dirty="0" smtClean="0"/>
                        <a:t>로 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DS_mobile_contents_image2depth_image</a:t>
                      </a:r>
                      <a:endParaRPr lang="ko-KR" altLang="en-US" sz="800" b="1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로</a:t>
                      </a:r>
                      <a:r>
                        <a:rPr lang="ko-KR" altLang="en-US" sz="800" dirty="0" smtClean="0"/>
                        <a:t> 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DS_mobile_contents_docs2depth_pptx</a:t>
                      </a:r>
                      <a:r>
                        <a:rPr lang="ko-KR" altLang="en-US" sz="800" dirty="0" smtClean="0"/>
                        <a:t>로 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</a:rPr>
                        <a:t>DS_mobile_contents_search_keypad</a:t>
                      </a:r>
                      <a:r>
                        <a:rPr lang="ko-KR" altLang="en-US" sz="800" dirty="0" smtClean="0"/>
                        <a:t>로 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2" name="TextBox 131"/>
          <p:cNvSpPr txBox="1"/>
          <p:nvPr/>
        </p:nvSpPr>
        <p:spPr>
          <a:xfrm>
            <a:off x="3002034" y="4671115"/>
            <a:ext cx="1512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>
                <a:latin typeface="+mn-ea"/>
              </a:rPr>
              <a:t> Contents Information</a:t>
            </a:r>
            <a:endParaRPr lang="ko-KR" altLang="en-US" dirty="0" smtClean="0">
              <a:latin typeface="+mn-ea"/>
            </a:endParaRPr>
          </a:p>
        </p:txBody>
      </p:sp>
      <p:grpSp>
        <p:nvGrpSpPr>
          <p:cNvPr id="144" name="그룹 143"/>
          <p:cNvGrpSpPr/>
          <p:nvPr/>
        </p:nvGrpSpPr>
        <p:grpSpPr>
          <a:xfrm>
            <a:off x="876300" y="3210050"/>
            <a:ext cx="190502" cy="190502"/>
            <a:chOff x="7315200" y="3276600"/>
            <a:chExt cx="333375" cy="333375"/>
          </a:xfrm>
        </p:grpSpPr>
        <p:sp>
          <p:nvSpPr>
            <p:cNvPr id="134" name="타원 133"/>
            <p:cNvSpPr/>
            <p:nvPr/>
          </p:nvSpPr>
          <p:spPr>
            <a:xfrm>
              <a:off x="7315200" y="3276600"/>
              <a:ext cx="333375" cy="33337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3" name="그룹 142"/>
            <p:cNvGrpSpPr/>
            <p:nvPr/>
          </p:nvGrpSpPr>
          <p:grpSpPr>
            <a:xfrm>
              <a:off x="7373943" y="3342637"/>
              <a:ext cx="215889" cy="201301"/>
              <a:chOff x="7785110" y="3562350"/>
              <a:chExt cx="3022581" cy="1691011"/>
            </a:xfrm>
          </p:grpSpPr>
          <p:cxnSp>
            <p:nvCxnSpPr>
              <p:cNvPr id="138" name="직선 연결선 137"/>
              <p:cNvCxnSpPr/>
              <p:nvPr/>
            </p:nvCxnSpPr>
            <p:spPr>
              <a:xfrm>
                <a:off x="7793279" y="3562350"/>
                <a:ext cx="3014412" cy="169101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>
              <a:xfrm flipV="1">
                <a:off x="7785110" y="3562350"/>
                <a:ext cx="3014412" cy="169101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0" name="Button Up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6144972" y="2602087"/>
            <a:ext cx="75942" cy="2808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262626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6148358" y="2619784"/>
            <a:ext cx="84148" cy="2160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/>
          <p:cNvSpPr txBox="1"/>
          <p:nvPr/>
        </p:nvSpPr>
        <p:spPr>
          <a:xfrm>
            <a:off x="3002034" y="4842391"/>
            <a:ext cx="988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altLang="ko-KR" dirty="0" smtClean="0">
                <a:latin typeface="+mn-ea"/>
              </a:rPr>
              <a:t>Transfer Type</a:t>
            </a:r>
          </a:p>
          <a:p>
            <a:pPr>
              <a:lnSpc>
                <a:spcPct val="200000"/>
              </a:lnSpc>
              <a:buNone/>
            </a:pPr>
            <a:r>
              <a:rPr lang="en-US" altLang="ko-KR" dirty="0" smtClean="0">
                <a:latin typeface="+mn-ea"/>
              </a:rPr>
              <a:t>Expiration Date</a:t>
            </a:r>
          </a:p>
        </p:txBody>
      </p:sp>
      <p:cxnSp>
        <p:nvCxnSpPr>
          <p:cNvPr id="154" name="직선 연결선 153"/>
          <p:cNvCxnSpPr/>
          <p:nvPr/>
        </p:nvCxnSpPr>
        <p:spPr>
          <a:xfrm rot="10800000" flipH="1">
            <a:off x="3058801" y="5148836"/>
            <a:ext cx="298800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그룹 108"/>
          <p:cNvGrpSpPr/>
          <p:nvPr/>
        </p:nvGrpSpPr>
        <p:grpSpPr>
          <a:xfrm>
            <a:off x="697508" y="2494934"/>
            <a:ext cx="383223" cy="293414"/>
            <a:chOff x="712151" y="2886076"/>
            <a:chExt cx="383223" cy="293414"/>
          </a:xfrm>
        </p:grpSpPr>
        <p:sp>
          <p:nvSpPr>
            <p:cNvPr id="97" name="타원 96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3" name="그룹 56"/>
          <p:cNvGrpSpPr/>
          <p:nvPr/>
        </p:nvGrpSpPr>
        <p:grpSpPr>
          <a:xfrm>
            <a:off x="566811" y="1735942"/>
            <a:ext cx="383223" cy="293414"/>
            <a:chOff x="1329493" y="2807073"/>
            <a:chExt cx="383223" cy="293414"/>
          </a:xfrm>
        </p:grpSpPr>
        <p:sp>
          <p:nvSpPr>
            <p:cNvPr id="104" name="직사각형 103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10" name="그룹 56"/>
          <p:cNvGrpSpPr/>
          <p:nvPr/>
        </p:nvGrpSpPr>
        <p:grpSpPr>
          <a:xfrm>
            <a:off x="1433586" y="1735942"/>
            <a:ext cx="383223" cy="293414"/>
            <a:chOff x="1329493" y="2807073"/>
            <a:chExt cx="383223" cy="293414"/>
          </a:xfrm>
        </p:grpSpPr>
        <p:sp>
          <p:nvSpPr>
            <p:cNvPr id="112" name="직사각형 111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18" name="그룹 56"/>
          <p:cNvGrpSpPr/>
          <p:nvPr/>
        </p:nvGrpSpPr>
        <p:grpSpPr>
          <a:xfrm>
            <a:off x="2214636" y="1735942"/>
            <a:ext cx="383223" cy="293414"/>
            <a:chOff x="1329493" y="2807073"/>
            <a:chExt cx="383223" cy="293414"/>
          </a:xfrm>
        </p:grpSpPr>
        <p:sp>
          <p:nvSpPr>
            <p:cNvPr id="119" name="직사각형 118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22" name="그룹 56"/>
          <p:cNvGrpSpPr/>
          <p:nvPr/>
        </p:nvGrpSpPr>
        <p:grpSpPr>
          <a:xfrm>
            <a:off x="3090936" y="1735942"/>
            <a:ext cx="383223" cy="293414"/>
            <a:chOff x="1329493" y="2807073"/>
            <a:chExt cx="383223" cy="293414"/>
          </a:xfrm>
        </p:grpSpPr>
        <p:sp>
          <p:nvSpPr>
            <p:cNvPr id="123" name="직사각형 122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31" name="그룹 56"/>
          <p:cNvGrpSpPr/>
          <p:nvPr/>
        </p:nvGrpSpPr>
        <p:grpSpPr>
          <a:xfrm>
            <a:off x="5557911" y="1735942"/>
            <a:ext cx="383223" cy="293414"/>
            <a:chOff x="1329493" y="2807073"/>
            <a:chExt cx="383223" cy="293414"/>
          </a:xfrm>
        </p:grpSpPr>
        <p:sp>
          <p:nvSpPr>
            <p:cNvPr id="160" name="직사각형 159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67" name="왼쪽 중괄호 166"/>
          <p:cNvSpPr/>
          <p:nvPr/>
        </p:nvSpPr>
        <p:spPr>
          <a:xfrm>
            <a:off x="427679" y="3105150"/>
            <a:ext cx="323776" cy="1188000"/>
          </a:xfrm>
          <a:prstGeom prst="leftBrace">
            <a:avLst/>
          </a:prstGeom>
          <a:noFill/>
          <a:ln w="25400">
            <a:solidFill>
              <a:srgbClr val="2540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4" name="그룹 108"/>
          <p:cNvGrpSpPr/>
          <p:nvPr/>
        </p:nvGrpSpPr>
        <p:grpSpPr>
          <a:xfrm>
            <a:off x="275113" y="3523274"/>
            <a:ext cx="383223" cy="293414"/>
            <a:chOff x="712151" y="2886076"/>
            <a:chExt cx="383223" cy="293414"/>
          </a:xfrm>
        </p:grpSpPr>
        <p:sp>
          <p:nvSpPr>
            <p:cNvPr id="165" name="타원 164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68" name="그룹 108"/>
          <p:cNvGrpSpPr/>
          <p:nvPr/>
        </p:nvGrpSpPr>
        <p:grpSpPr>
          <a:xfrm>
            <a:off x="2786337" y="2226077"/>
            <a:ext cx="383223" cy="293414"/>
            <a:chOff x="712151" y="2886076"/>
            <a:chExt cx="383223" cy="293414"/>
          </a:xfrm>
        </p:grpSpPr>
        <p:sp>
          <p:nvSpPr>
            <p:cNvPr id="169" name="타원 168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78" name="갈매기형 수장 177"/>
          <p:cNvSpPr/>
          <p:nvPr/>
        </p:nvSpPr>
        <p:spPr>
          <a:xfrm>
            <a:off x="2524125" y="3209925"/>
            <a:ext cx="161925" cy="161925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9" name="직사각형 178"/>
          <p:cNvSpPr/>
          <p:nvPr/>
        </p:nvSpPr>
        <p:spPr>
          <a:xfrm flipV="1">
            <a:off x="774603" y="3505865"/>
            <a:ext cx="2037600" cy="3898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TextBox 179"/>
          <p:cNvSpPr txBox="1"/>
          <p:nvPr/>
        </p:nvSpPr>
        <p:spPr>
          <a:xfrm>
            <a:off x="1071772" y="3594874"/>
            <a:ext cx="883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Image</a:t>
            </a:r>
            <a:endParaRPr lang="ko-KR" altLang="en-US" sz="900" b="1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grpSp>
        <p:nvGrpSpPr>
          <p:cNvPr id="181" name="그룹 180"/>
          <p:cNvGrpSpPr/>
          <p:nvPr/>
        </p:nvGrpSpPr>
        <p:grpSpPr>
          <a:xfrm>
            <a:off x="876300" y="3619625"/>
            <a:ext cx="190502" cy="190502"/>
            <a:chOff x="7315200" y="3276600"/>
            <a:chExt cx="333375" cy="333375"/>
          </a:xfrm>
        </p:grpSpPr>
        <p:sp>
          <p:nvSpPr>
            <p:cNvPr id="182" name="타원 181"/>
            <p:cNvSpPr/>
            <p:nvPr/>
          </p:nvSpPr>
          <p:spPr>
            <a:xfrm>
              <a:off x="7315200" y="3276600"/>
              <a:ext cx="333375" cy="33337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3" name="그룹 182"/>
            <p:cNvGrpSpPr/>
            <p:nvPr/>
          </p:nvGrpSpPr>
          <p:grpSpPr>
            <a:xfrm>
              <a:off x="7373943" y="3342637"/>
              <a:ext cx="215889" cy="201301"/>
              <a:chOff x="7785110" y="3562350"/>
              <a:chExt cx="3022581" cy="1691011"/>
            </a:xfrm>
          </p:grpSpPr>
          <p:cxnSp>
            <p:nvCxnSpPr>
              <p:cNvPr id="184" name="직선 연결선 183"/>
              <p:cNvCxnSpPr/>
              <p:nvPr/>
            </p:nvCxnSpPr>
            <p:spPr>
              <a:xfrm>
                <a:off x="7793279" y="3562350"/>
                <a:ext cx="3014412" cy="169101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직선 연결선 184"/>
              <p:cNvCxnSpPr/>
              <p:nvPr/>
            </p:nvCxnSpPr>
            <p:spPr>
              <a:xfrm flipV="1">
                <a:off x="7785110" y="3562350"/>
                <a:ext cx="3014412" cy="169101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6" name="갈매기형 수장 185"/>
          <p:cNvSpPr/>
          <p:nvPr/>
        </p:nvSpPr>
        <p:spPr>
          <a:xfrm>
            <a:off x="2524125" y="3619500"/>
            <a:ext cx="161925" cy="161925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7" name="직사각형 186"/>
          <p:cNvSpPr/>
          <p:nvPr/>
        </p:nvSpPr>
        <p:spPr>
          <a:xfrm flipV="1">
            <a:off x="774603" y="3915440"/>
            <a:ext cx="2037600" cy="3898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1071772" y="4004449"/>
            <a:ext cx="883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Docs</a:t>
            </a:r>
            <a:endParaRPr lang="ko-KR" altLang="en-US" sz="900" b="1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grpSp>
        <p:nvGrpSpPr>
          <p:cNvPr id="189" name="그룹 188"/>
          <p:cNvGrpSpPr/>
          <p:nvPr/>
        </p:nvGrpSpPr>
        <p:grpSpPr>
          <a:xfrm>
            <a:off x="876300" y="4029200"/>
            <a:ext cx="190502" cy="190502"/>
            <a:chOff x="7315200" y="3276600"/>
            <a:chExt cx="333375" cy="333375"/>
          </a:xfrm>
        </p:grpSpPr>
        <p:sp>
          <p:nvSpPr>
            <p:cNvPr id="190" name="타원 189"/>
            <p:cNvSpPr/>
            <p:nvPr/>
          </p:nvSpPr>
          <p:spPr>
            <a:xfrm>
              <a:off x="7315200" y="3276600"/>
              <a:ext cx="333375" cy="33337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1" name="그룹 190"/>
            <p:cNvGrpSpPr/>
            <p:nvPr/>
          </p:nvGrpSpPr>
          <p:grpSpPr>
            <a:xfrm>
              <a:off x="7373943" y="3342637"/>
              <a:ext cx="215889" cy="201301"/>
              <a:chOff x="7785110" y="3562350"/>
              <a:chExt cx="3022581" cy="1691011"/>
            </a:xfrm>
          </p:grpSpPr>
          <p:cxnSp>
            <p:nvCxnSpPr>
              <p:cNvPr id="192" name="직선 연결선 191"/>
              <p:cNvCxnSpPr/>
              <p:nvPr/>
            </p:nvCxnSpPr>
            <p:spPr>
              <a:xfrm>
                <a:off x="7793279" y="3562350"/>
                <a:ext cx="3014412" cy="169101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직선 연결선 192"/>
              <p:cNvCxnSpPr/>
              <p:nvPr/>
            </p:nvCxnSpPr>
            <p:spPr>
              <a:xfrm flipV="1">
                <a:off x="7785110" y="3562350"/>
                <a:ext cx="3014412" cy="169101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4" name="갈매기형 수장 193"/>
          <p:cNvSpPr/>
          <p:nvPr/>
        </p:nvSpPr>
        <p:spPr>
          <a:xfrm>
            <a:off x="2524125" y="4029075"/>
            <a:ext cx="161925" cy="161925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95" name="그룹 56"/>
          <p:cNvGrpSpPr/>
          <p:nvPr/>
        </p:nvGrpSpPr>
        <p:grpSpPr>
          <a:xfrm>
            <a:off x="1547886" y="3117067"/>
            <a:ext cx="383223" cy="293414"/>
            <a:chOff x="1329493" y="2807073"/>
            <a:chExt cx="383223" cy="293414"/>
          </a:xfrm>
        </p:grpSpPr>
        <p:sp>
          <p:nvSpPr>
            <p:cNvPr id="196" name="직사각형 195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98" name="그룹 56"/>
          <p:cNvGrpSpPr/>
          <p:nvPr/>
        </p:nvGrpSpPr>
        <p:grpSpPr>
          <a:xfrm>
            <a:off x="1504392" y="3536167"/>
            <a:ext cx="383223" cy="293414"/>
            <a:chOff x="1329493" y="2807073"/>
            <a:chExt cx="383223" cy="293414"/>
          </a:xfrm>
        </p:grpSpPr>
        <p:sp>
          <p:nvSpPr>
            <p:cNvPr id="199" name="직사각형 198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1" name="그룹 56"/>
          <p:cNvGrpSpPr/>
          <p:nvPr/>
        </p:nvGrpSpPr>
        <p:grpSpPr>
          <a:xfrm>
            <a:off x="1453713" y="3945742"/>
            <a:ext cx="383223" cy="293414"/>
            <a:chOff x="1329493" y="2807073"/>
            <a:chExt cx="383223" cy="293414"/>
          </a:xfrm>
        </p:grpSpPr>
        <p:sp>
          <p:nvSpPr>
            <p:cNvPr id="202" name="직사각형 201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9525" y="2767078"/>
            <a:ext cx="1064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7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130905 </a:t>
            </a:r>
            <a:r>
              <a:rPr lang="ko-KR" altLang="en-US" sz="7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강은진</a:t>
            </a:r>
            <a:endParaRPr lang="en-US" altLang="ko-KR" sz="700" b="1" dirty="0" smtClean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  <a:p>
            <a:pPr>
              <a:buNone/>
            </a:pPr>
            <a:r>
              <a:rPr lang="ko-KR" altLang="en-US" sz="7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추가</a:t>
            </a:r>
          </a:p>
        </p:txBody>
      </p:sp>
      <p:grpSp>
        <p:nvGrpSpPr>
          <p:cNvPr id="108" name="그룹 56"/>
          <p:cNvGrpSpPr/>
          <p:nvPr/>
        </p:nvGrpSpPr>
        <p:grpSpPr>
          <a:xfrm>
            <a:off x="690636" y="2726542"/>
            <a:ext cx="383223" cy="293414"/>
            <a:chOff x="1329493" y="2807073"/>
            <a:chExt cx="383223" cy="293414"/>
          </a:xfrm>
        </p:grpSpPr>
        <p:sp>
          <p:nvSpPr>
            <p:cNvPr id="113" name="직사각형 112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5" name="직사각형 114"/>
          <p:cNvSpPr/>
          <p:nvPr/>
        </p:nvSpPr>
        <p:spPr>
          <a:xfrm>
            <a:off x="47625" y="2762249"/>
            <a:ext cx="904875" cy="285751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6" name="직선 화살표 연결선 125"/>
          <p:cNvCxnSpPr/>
          <p:nvPr/>
        </p:nvCxnSpPr>
        <p:spPr>
          <a:xfrm rot="5400000">
            <a:off x="137348" y="5060644"/>
            <a:ext cx="1656000" cy="1588"/>
          </a:xfrm>
          <a:prstGeom prst="straightConnector1">
            <a:avLst/>
          </a:prstGeom>
          <a:ln w="25400">
            <a:solidFill>
              <a:srgbClr val="25406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858909" y="5913505"/>
            <a:ext cx="29034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dirty="0" smtClean="0">
                <a:latin typeface="+mn-ea"/>
                <a:ea typeface="+mn-ea"/>
              </a:rPr>
              <a:t>Contents 1depth icon </a:t>
            </a:r>
            <a:r>
              <a:rPr lang="ko-KR" altLang="en-US" dirty="0" smtClean="0">
                <a:latin typeface="+mn-ea"/>
                <a:ea typeface="+mn-ea"/>
              </a:rPr>
              <a:t>종류 </a:t>
            </a:r>
            <a:r>
              <a:rPr lang="en-US" altLang="ko-KR" dirty="0" smtClean="0">
                <a:latin typeface="+mn-ea"/>
                <a:ea typeface="+mn-ea"/>
              </a:rPr>
              <a:t>: Media / Image / Docs </a:t>
            </a:r>
            <a:r>
              <a:rPr lang="ko-KR" altLang="en-US" dirty="0" smtClean="0">
                <a:latin typeface="+mn-ea"/>
                <a:ea typeface="+mn-ea"/>
              </a:rPr>
              <a:t>총 </a:t>
            </a:r>
            <a:r>
              <a:rPr lang="en-US" altLang="ko-KR" dirty="0" smtClean="0">
                <a:latin typeface="+mn-ea"/>
                <a:ea typeface="+mn-ea"/>
              </a:rPr>
              <a:t>3</a:t>
            </a:r>
            <a:r>
              <a:rPr lang="ko-KR" altLang="en-US" dirty="0" smtClean="0">
                <a:latin typeface="+mn-ea"/>
                <a:ea typeface="+mn-ea"/>
              </a:rPr>
              <a:t>종</a:t>
            </a:r>
          </a:p>
        </p:txBody>
      </p:sp>
      <p:cxnSp>
        <p:nvCxnSpPr>
          <p:cNvPr id="129" name="직선 화살표 연결선 128"/>
          <p:cNvCxnSpPr/>
          <p:nvPr/>
        </p:nvCxnSpPr>
        <p:spPr>
          <a:xfrm>
            <a:off x="252306" y="1250644"/>
            <a:ext cx="6480000" cy="1588"/>
          </a:xfrm>
          <a:prstGeom prst="straightConnector1">
            <a:avLst/>
          </a:prstGeom>
          <a:ln w="25400">
            <a:solidFill>
              <a:srgbClr val="25406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2733675" y="1141355"/>
            <a:ext cx="1800225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dirty="0" smtClean="0">
                <a:latin typeface="+mn-ea"/>
                <a:ea typeface="+mn-ea"/>
              </a:rPr>
              <a:t>화면 좌</a:t>
            </a:r>
            <a:r>
              <a:rPr lang="en-US" altLang="ko-KR" dirty="0" smtClean="0">
                <a:latin typeface="+mn-ea"/>
                <a:ea typeface="+mn-ea"/>
              </a:rPr>
              <a:t>/</a:t>
            </a:r>
            <a:r>
              <a:rPr lang="ko-KR" altLang="en-US" dirty="0" smtClean="0">
                <a:latin typeface="+mn-ea"/>
                <a:ea typeface="+mn-ea"/>
              </a:rPr>
              <a:t>우 </a:t>
            </a:r>
            <a:r>
              <a:rPr lang="en-US" altLang="ko-KR" dirty="0" smtClean="0">
                <a:latin typeface="+mn-ea"/>
                <a:ea typeface="+mn-ea"/>
              </a:rPr>
              <a:t>swipe </a:t>
            </a:r>
            <a:r>
              <a:rPr lang="ko-KR" altLang="en-US" dirty="0" smtClean="0">
                <a:latin typeface="+mn-ea"/>
                <a:ea typeface="+mn-ea"/>
              </a:rPr>
              <a:t>하여 탭 이동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724025" y="3167128"/>
            <a:ext cx="1064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7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130906 </a:t>
            </a:r>
            <a:r>
              <a:rPr lang="ko-KR" altLang="en-US" sz="7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강은진</a:t>
            </a:r>
            <a:endParaRPr lang="en-US" altLang="ko-KR" sz="700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  <a:p>
            <a:pPr>
              <a:buNone/>
            </a:pPr>
            <a:r>
              <a:rPr lang="ko-KR" altLang="en-US" sz="7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수</a:t>
            </a:r>
            <a:r>
              <a:rPr lang="ko-KR" altLang="en-US" sz="7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정</a:t>
            </a:r>
          </a:p>
        </p:txBody>
      </p:sp>
      <p:sp>
        <p:nvSpPr>
          <p:cNvPr id="125" name="직사각형 124"/>
          <p:cNvSpPr/>
          <p:nvPr/>
        </p:nvSpPr>
        <p:spPr>
          <a:xfrm>
            <a:off x="800100" y="3162299"/>
            <a:ext cx="1638300" cy="285751"/>
          </a:xfrm>
          <a:prstGeom prst="rect">
            <a:avLst/>
          </a:prstGeom>
          <a:noFill/>
          <a:ln w="254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 rot="5400000">
            <a:off x="1443005" y="237339"/>
            <a:ext cx="4079766" cy="6527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2952750" y="2600451"/>
            <a:ext cx="3276600" cy="28002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F923-84CE-45F6-A00C-9099A10C245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6199" y="471553"/>
            <a:ext cx="284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dirty="0" smtClean="0">
                <a:latin typeface="+mn-ea"/>
                <a:ea typeface="+mn-ea"/>
              </a:rPr>
              <a:t>Index &gt; Enter IP &gt; </a:t>
            </a:r>
            <a:r>
              <a:rPr lang="ko-KR" altLang="en-US" sz="900" dirty="0" smtClean="0">
                <a:latin typeface="+mn-ea"/>
                <a:ea typeface="+mn-ea"/>
              </a:rPr>
              <a:t>로그인 </a:t>
            </a:r>
            <a:r>
              <a:rPr lang="en-US" altLang="ko-KR" sz="900" dirty="0" smtClean="0">
                <a:latin typeface="+mn-ea"/>
                <a:ea typeface="+mn-ea"/>
              </a:rPr>
              <a:t>&gt; Contents &gt; </a:t>
            </a:r>
          </a:p>
          <a:p>
            <a:pPr>
              <a:buNone/>
            </a:pPr>
            <a:r>
              <a:rPr lang="en-US" altLang="ko-KR" sz="900" dirty="0" smtClean="0">
                <a:latin typeface="+mn-ea"/>
                <a:ea typeface="+mn-ea"/>
              </a:rPr>
              <a:t>search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157400" y="520465"/>
            <a:ext cx="700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dirty="0" smtClean="0">
                <a:latin typeface="+mn-ea"/>
                <a:ea typeface="+mn-ea"/>
              </a:rPr>
              <a:t>Contents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598339" y="469609"/>
            <a:ext cx="141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err="1" smtClean="0">
                <a:solidFill>
                  <a:srgbClr val="C00000"/>
                </a:solidFill>
                <a:latin typeface="+mn-ea"/>
                <a:ea typeface="+mn-ea"/>
              </a:rPr>
              <a:t>DS_mobile_contents_search_keypad</a:t>
            </a:r>
            <a:endParaRPr lang="ko-KR" altLang="en-US" sz="900" b="1" dirty="0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857750" y="528416"/>
            <a:ext cx="1962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dirty="0" smtClean="0">
                <a:latin typeface="+mn-ea"/>
                <a:ea typeface="+mn-ea"/>
              </a:rPr>
              <a:t>search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49" name="제목 5"/>
          <p:cNvSpPr txBox="1">
            <a:spLocks/>
          </p:cNvSpPr>
          <p:nvPr/>
        </p:nvSpPr>
        <p:spPr>
          <a:xfrm>
            <a:off x="6968490" y="63879"/>
            <a:ext cx="2175510" cy="46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dirty="0" smtClean="0">
                <a:latin typeface="+mj-ea"/>
                <a:ea typeface="+mj-ea"/>
                <a:cs typeface="+mj-cs"/>
              </a:rPr>
              <a:t>1. Contents</a:t>
            </a:r>
            <a:endParaRPr kumimoji="0" lang="ko-KR" altLang="en-US" sz="1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55" name="직사각형 54"/>
          <p:cNvSpPr/>
          <p:nvPr/>
        </p:nvSpPr>
        <p:spPr>
          <a:xfrm flipV="1">
            <a:off x="233915" y="1652424"/>
            <a:ext cx="6516000" cy="2049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 flipV="1">
            <a:off x="233913" y="1861479"/>
            <a:ext cx="6516000" cy="3959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706509" y="1636657"/>
            <a:ext cx="39893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err="1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SmartGuru</a:t>
            </a:r>
            <a:r>
              <a:rPr lang="en-US" altLang="ko-KR" sz="900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 4K Digital Signage Ingest System</a:t>
            </a:r>
            <a:endParaRPr lang="ko-KR" altLang="en-US" sz="900" b="1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86" name="직사각형 85"/>
          <p:cNvSpPr/>
          <p:nvPr/>
        </p:nvSpPr>
        <p:spPr>
          <a:xfrm flipV="1">
            <a:off x="233915" y="1471450"/>
            <a:ext cx="6516000" cy="1875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6004717" y="1446135"/>
            <a:ext cx="8612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PM 03 : 33</a:t>
            </a:r>
            <a:endParaRPr lang="ko-KR" altLang="en-US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3" name="그룹 95"/>
          <p:cNvGrpSpPr/>
          <p:nvPr/>
        </p:nvGrpSpPr>
        <p:grpSpPr>
          <a:xfrm>
            <a:off x="5813401" y="1496644"/>
            <a:ext cx="237542" cy="237542"/>
            <a:chOff x="4628656" y="995710"/>
            <a:chExt cx="366327" cy="366327"/>
          </a:xfrm>
        </p:grpSpPr>
        <p:sp>
          <p:nvSpPr>
            <p:cNvPr id="91" name="원호 90"/>
            <p:cNvSpPr/>
            <p:nvPr/>
          </p:nvSpPr>
          <p:spPr>
            <a:xfrm rot="18900000">
              <a:off x="4628656" y="995710"/>
              <a:ext cx="366327" cy="366327"/>
            </a:xfrm>
            <a:prstGeom prst="arc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원호 92"/>
            <p:cNvSpPr/>
            <p:nvPr/>
          </p:nvSpPr>
          <p:spPr>
            <a:xfrm rot="18900000">
              <a:off x="4668013" y="1043017"/>
              <a:ext cx="287612" cy="287614"/>
            </a:xfrm>
            <a:prstGeom prst="arc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원호 93"/>
            <p:cNvSpPr/>
            <p:nvPr/>
          </p:nvSpPr>
          <p:spPr>
            <a:xfrm rot="18900000">
              <a:off x="4705558" y="1088515"/>
              <a:ext cx="212522" cy="212524"/>
            </a:xfrm>
            <a:prstGeom prst="arc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/>
            <p:cNvSpPr/>
            <p:nvPr/>
          </p:nvSpPr>
          <p:spPr>
            <a:xfrm>
              <a:off x="4780014" y="1121134"/>
              <a:ext cx="63610" cy="6361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706509" y="1922406"/>
            <a:ext cx="42083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smtClean="0">
                <a:latin typeface="+mn-ea"/>
              </a:rPr>
              <a:t>Contents          Project          Schedule          Client</a:t>
            </a:r>
            <a:endParaRPr lang="ko-KR" altLang="en-US" sz="900" b="1" dirty="0" smtClean="0">
              <a:latin typeface="+mn-ea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29114" y="1857375"/>
            <a:ext cx="623436" cy="390525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5554734" y="1922406"/>
            <a:ext cx="7317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Log out</a:t>
            </a:r>
            <a:endParaRPr lang="ko-KR" altLang="en-US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771525" y="2600452"/>
            <a:ext cx="2038350" cy="2798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06509" y="2360680"/>
            <a:ext cx="1512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dirty="0" smtClean="0">
                <a:latin typeface="+mn-ea"/>
              </a:rPr>
              <a:t>Source Contents List</a:t>
            </a:r>
            <a:endParaRPr lang="ko-KR" altLang="en-US" dirty="0" smtClean="0"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44884" y="2360680"/>
            <a:ext cx="1512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dirty="0" smtClean="0">
                <a:latin typeface="+mn-ea"/>
              </a:rPr>
              <a:t>Title :</a:t>
            </a:r>
            <a:endParaRPr lang="ko-KR" altLang="en-US" b="1" dirty="0" smtClean="0">
              <a:latin typeface="+mn-ea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48473" y="2676153"/>
            <a:ext cx="1256552" cy="31010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902973" y="2726440"/>
            <a:ext cx="1512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dirty="0" smtClean="0">
                <a:latin typeface="+mn-ea"/>
              </a:rPr>
              <a:t>audio</a:t>
            </a:r>
            <a:endParaRPr lang="ko-KR" altLang="en-US" dirty="0" smtClean="0">
              <a:latin typeface="+mn-ea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002034" y="2653305"/>
            <a:ext cx="1512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>
                <a:latin typeface="+mn-ea"/>
              </a:rPr>
              <a:t> Preview Window</a:t>
            </a:r>
            <a:endParaRPr lang="ko-KR" altLang="en-US" dirty="0" smtClean="0">
              <a:latin typeface="+mn-ea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3079759" y="2875319"/>
            <a:ext cx="3022582" cy="1700202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9" name="Group 1498"/>
          <p:cNvGraphicFramePr>
            <a:graphicFrameLocks noGrp="1"/>
          </p:cNvGraphicFramePr>
          <p:nvPr/>
        </p:nvGraphicFramePr>
        <p:xfrm>
          <a:off x="6970816" y="1243544"/>
          <a:ext cx="2161309" cy="134678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382"/>
                <a:gridCol w="1877927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 smtClean="0"/>
                        <a:t>검색어</a:t>
                      </a:r>
                      <a:r>
                        <a:rPr lang="ko-KR" altLang="en-US" sz="800" dirty="0" smtClean="0"/>
                        <a:t> 포함되는 리스트 </a:t>
                      </a:r>
                      <a:r>
                        <a:rPr lang="ko-KR" altLang="en-US" sz="800" dirty="0" err="1" smtClean="0"/>
                        <a:t>입력시</a:t>
                      </a:r>
                      <a:r>
                        <a:rPr lang="ko-KR" altLang="en-US" sz="800" dirty="0" smtClean="0"/>
                        <a:t> 실시간으로 리스트에 나열됨</a:t>
                      </a:r>
                      <a:r>
                        <a:rPr lang="en-US" altLang="ko-KR" sz="800" dirty="0" smtClean="0"/>
                        <a:t>. </a:t>
                      </a:r>
                      <a:r>
                        <a:rPr lang="ko-KR" altLang="en-US" sz="800" dirty="0" smtClean="0"/>
                        <a:t>검색 결과 리스트에는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baseline="0" dirty="0" err="1" smtClean="0"/>
                        <a:t>구분자</a:t>
                      </a:r>
                      <a:r>
                        <a:rPr lang="ko-KR" altLang="en-US" sz="800" baseline="0" dirty="0" smtClean="0"/>
                        <a:t> 나타나지 않음</a:t>
                      </a:r>
                      <a:endParaRPr lang="en-US" altLang="ko-KR" sz="800" baseline="0" dirty="0" smtClean="0"/>
                    </a:p>
                    <a:p>
                      <a:endParaRPr lang="en-US" altLang="ko-KR" sz="800" baseline="0" dirty="0" smtClean="0"/>
                    </a:p>
                    <a:p>
                      <a:r>
                        <a:rPr lang="ko-KR" altLang="en-US" sz="800" baseline="0" dirty="0" smtClean="0"/>
                        <a:t>이후 모든 검색 영역에서 해당 화면 프로세스 공통적으로 사용됨</a:t>
                      </a:r>
                      <a:endParaRPr lang="ko-KR" altLang="en-US" sz="800" dirty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입력한 </a:t>
                      </a:r>
                      <a:r>
                        <a:rPr lang="ko-KR" altLang="en-US" sz="800" dirty="0" err="1" smtClean="0"/>
                        <a:t>검색어</a:t>
                      </a:r>
                      <a:r>
                        <a:rPr lang="ko-KR" altLang="en-US" sz="800" dirty="0" smtClean="0"/>
                        <a:t> 초기화</a:t>
                      </a:r>
                      <a:r>
                        <a:rPr lang="en-US" altLang="ko-KR" sz="800" dirty="0" smtClean="0"/>
                        <a:t>. </a:t>
                      </a:r>
                      <a:r>
                        <a:rPr lang="ko-KR" altLang="en-US" sz="800" dirty="0" smtClean="0"/>
                        <a:t>페이지 이동 없이 </a:t>
                      </a:r>
                      <a:r>
                        <a:rPr lang="en-US" altLang="ko-KR" sz="800" dirty="0" smtClean="0"/>
                        <a:t>input</a:t>
                      </a:r>
                      <a:r>
                        <a:rPr lang="en-US" altLang="ko-KR" sz="800" baseline="0" dirty="0" smtClean="0"/>
                        <a:t> box </a:t>
                      </a:r>
                      <a:r>
                        <a:rPr lang="ko-KR" altLang="en-US" sz="800" baseline="0" dirty="0" smtClean="0"/>
                        <a:t>안의 데이터 삭제됨</a:t>
                      </a:r>
                      <a:endParaRPr lang="ko-KR" altLang="en-US" sz="800" dirty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0" name="Group 1498"/>
          <p:cNvGraphicFramePr>
            <a:graphicFrameLocks noGrp="1"/>
          </p:cNvGraphicFramePr>
          <p:nvPr/>
        </p:nvGraphicFramePr>
        <p:xfrm>
          <a:off x="6966159" y="2657943"/>
          <a:ext cx="2165965" cy="144780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993"/>
                <a:gridCol w="1881972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■ 링크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디바이스의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back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버튼 혹은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CANCEL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버튼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터치시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검색 취소되어 입력 값 사라지며 이전 화면으로 이동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현재 화면에서는 </a:t>
                      </a: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</a:rPr>
                        <a:t>DS_mobile_contents</a:t>
                      </a:r>
                      <a:r>
                        <a:rPr lang="ko-KR" altLang="en-US" sz="800" dirty="0" smtClean="0"/>
                        <a:t>로 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화면의 다른 부분이나 </a:t>
                      </a:r>
                      <a:r>
                        <a:rPr lang="en-US" altLang="ko-KR" sz="800" baseline="0" dirty="0" smtClean="0"/>
                        <a:t>keypad</a:t>
                      </a:r>
                      <a:r>
                        <a:rPr lang="ko-KR" altLang="en-US" sz="800" baseline="0" dirty="0" smtClean="0"/>
                        <a:t>의 </a:t>
                      </a:r>
                      <a:r>
                        <a:rPr lang="en-US" altLang="ko-KR" sz="800" baseline="0" dirty="0" smtClean="0"/>
                        <a:t>search </a:t>
                      </a:r>
                      <a:r>
                        <a:rPr lang="ko-KR" altLang="en-US" sz="800" baseline="0" dirty="0" smtClean="0"/>
                        <a:t>버튼 </a:t>
                      </a:r>
                      <a:r>
                        <a:rPr lang="ko-KR" altLang="en-US" sz="800" baseline="0" dirty="0" err="1" smtClean="0"/>
                        <a:t>선택시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keypad </a:t>
                      </a:r>
                      <a:r>
                        <a:rPr lang="ko-KR" altLang="en-US" sz="800" dirty="0" smtClean="0"/>
                        <a:t>내려가며 </a:t>
                      </a:r>
                      <a:r>
                        <a:rPr lang="ko-KR" altLang="en-US" sz="800" dirty="0" err="1" smtClean="0"/>
                        <a:t>검색값</a:t>
                      </a:r>
                      <a:r>
                        <a:rPr lang="ko-KR" altLang="en-US" sz="800" dirty="0" smtClean="0"/>
                        <a:t> 유지한 채로 이전화면으로 이동</a:t>
                      </a:r>
                      <a:r>
                        <a:rPr lang="en-US" altLang="ko-KR" sz="800" dirty="0" smtClean="0"/>
                        <a:t>. </a:t>
                      </a:r>
                      <a:r>
                        <a:rPr lang="ko-KR" altLang="en-US" sz="800" dirty="0" smtClean="0"/>
                        <a:t>현재 화면에서는 </a:t>
                      </a: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</a:rPr>
                        <a:t>DS_mobile_contents</a:t>
                      </a:r>
                      <a:r>
                        <a:rPr lang="ko-KR" altLang="en-US" sz="800" dirty="0" smtClean="0"/>
                        <a:t>로 이동</a:t>
                      </a:r>
                      <a:endParaRPr lang="en-US" altLang="ko-KR" sz="80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2" name="TextBox 131"/>
          <p:cNvSpPr txBox="1"/>
          <p:nvPr/>
        </p:nvSpPr>
        <p:spPr>
          <a:xfrm>
            <a:off x="3002034" y="4671115"/>
            <a:ext cx="1512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>
                <a:latin typeface="+mn-ea"/>
              </a:rPr>
              <a:t> Contents Information</a:t>
            </a:r>
            <a:endParaRPr lang="ko-KR" altLang="en-US" dirty="0" smtClean="0">
              <a:latin typeface="+mn-ea"/>
            </a:endParaRPr>
          </a:p>
        </p:txBody>
      </p:sp>
      <p:sp>
        <p:nvSpPr>
          <p:cNvPr id="100" name="Button Up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6144972" y="2602087"/>
            <a:ext cx="75942" cy="2808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262626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6148358" y="2619784"/>
            <a:ext cx="84148" cy="2160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/>
          <p:cNvSpPr txBox="1"/>
          <p:nvPr/>
        </p:nvSpPr>
        <p:spPr>
          <a:xfrm>
            <a:off x="3002034" y="4842391"/>
            <a:ext cx="988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altLang="ko-KR" dirty="0" smtClean="0">
                <a:latin typeface="+mn-ea"/>
              </a:rPr>
              <a:t>Transfer Type</a:t>
            </a:r>
          </a:p>
          <a:p>
            <a:pPr>
              <a:lnSpc>
                <a:spcPct val="200000"/>
              </a:lnSpc>
              <a:buNone/>
            </a:pPr>
            <a:r>
              <a:rPr lang="en-US" altLang="ko-KR" dirty="0" smtClean="0">
                <a:latin typeface="+mn-ea"/>
              </a:rPr>
              <a:t>Expiration Date</a:t>
            </a:r>
          </a:p>
        </p:txBody>
      </p:sp>
      <p:cxnSp>
        <p:nvCxnSpPr>
          <p:cNvPr id="154" name="직선 연결선 153"/>
          <p:cNvCxnSpPr/>
          <p:nvPr/>
        </p:nvCxnSpPr>
        <p:spPr>
          <a:xfrm rot="10800000" flipH="1">
            <a:off x="3058801" y="5148836"/>
            <a:ext cx="298800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26023" y="1138303"/>
            <a:ext cx="16837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130905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강은진 페이지 추가</a:t>
            </a:r>
          </a:p>
        </p:txBody>
      </p:sp>
      <p:cxnSp>
        <p:nvCxnSpPr>
          <p:cNvPr id="110" name="직선 연결선 109"/>
          <p:cNvCxnSpPr/>
          <p:nvPr/>
        </p:nvCxnSpPr>
        <p:spPr>
          <a:xfrm rot="5400000">
            <a:off x="809625" y="2838450"/>
            <a:ext cx="247650" cy="15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 rot="10800000" flipH="1">
            <a:off x="771525" y="3901262"/>
            <a:ext cx="1979626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 rot="10800000" flipH="1">
            <a:off x="771525" y="3535281"/>
            <a:ext cx="1979626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1005097" y="3242946"/>
            <a:ext cx="883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dirty="0" smtClean="0">
                <a:latin typeface="+mn-ea"/>
              </a:rPr>
              <a:t>audio list 1</a:t>
            </a:r>
            <a:endParaRPr lang="ko-KR" altLang="en-US" dirty="0" smtClean="0">
              <a:latin typeface="+mn-ea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005097" y="3584852"/>
            <a:ext cx="883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dirty="0" smtClean="0">
                <a:latin typeface="+mn-ea"/>
              </a:rPr>
              <a:t>audio list 2</a:t>
            </a:r>
            <a:endParaRPr lang="ko-KR" altLang="en-US" dirty="0" smtClean="0">
              <a:latin typeface="+mn-ea"/>
            </a:endParaRPr>
          </a:p>
        </p:txBody>
      </p:sp>
      <p:grpSp>
        <p:nvGrpSpPr>
          <p:cNvPr id="135" name="그룹 170"/>
          <p:cNvGrpSpPr/>
          <p:nvPr/>
        </p:nvGrpSpPr>
        <p:grpSpPr>
          <a:xfrm>
            <a:off x="838200" y="3248150"/>
            <a:ext cx="190502" cy="190502"/>
            <a:chOff x="7315200" y="3276600"/>
            <a:chExt cx="333375" cy="333375"/>
          </a:xfrm>
        </p:grpSpPr>
        <p:sp>
          <p:nvSpPr>
            <p:cNvPr id="162" name="타원 161"/>
            <p:cNvSpPr/>
            <p:nvPr/>
          </p:nvSpPr>
          <p:spPr>
            <a:xfrm>
              <a:off x="7315200" y="3276600"/>
              <a:ext cx="333375" cy="33337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4" name="그룹 142"/>
            <p:cNvGrpSpPr/>
            <p:nvPr/>
          </p:nvGrpSpPr>
          <p:grpSpPr>
            <a:xfrm>
              <a:off x="7373943" y="3342637"/>
              <a:ext cx="215889" cy="201301"/>
              <a:chOff x="7785110" y="3562350"/>
              <a:chExt cx="3022581" cy="1691011"/>
            </a:xfrm>
          </p:grpSpPr>
          <p:cxnSp>
            <p:nvCxnSpPr>
              <p:cNvPr id="168" name="직선 연결선 167"/>
              <p:cNvCxnSpPr/>
              <p:nvPr/>
            </p:nvCxnSpPr>
            <p:spPr>
              <a:xfrm>
                <a:off x="7793279" y="3562350"/>
                <a:ext cx="3014412" cy="169101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직선 연결선 170"/>
              <p:cNvCxnSpPr/>
              <p:nvPr/>
            </p:nvCxnSpPr>
            <p:spPr>
              <a:xfrm flipV="1">
                <a:off x="7785110" y="3562350"/>
                <a:ext cx="3014412" cy="169101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6" name="그룹 175"/>
          <p:cNvGrpSpPr/>
          <p:nvPr/>
        </p:nvGrpSpPr>
        <p:grpSpPr>
          <a:xfrm>
            <a:off x="838200" y="3591050"/>
            <a:ext cx="190502" cy="190502"/>
            <a:chOff x="7315200" y="3276600"/>
            <a:chExt cx="333375" cy="333375"/>
          </a:xfrm>
        </p:grpSpPr>
        <p:sp>
          <p:nvSpPr>
            <p:cNvPr id="157" name="타원 156"/>
            <p:cNvSpPr/>
            <p:nvPr/>
          </p:nvSpPr>
          <p:spPr>
            <a:xfrm>
              <a:off x="7315200" y="3276600"/>
              <a:ext cx="333375" cy="33337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8" name="그룹 146"/>
            <p:cNvGrpSpPr/>
            <p:nvPr/>
          </p:nvGrpSpPr>
          <p:grpSpPr>
            <a:xfrm>
              <a:off x="7373943" y="3342637"/>
              <a:ext cx="215889" cy="201301"/>
              <a:chOff x="7785110" y="3562350"/>
              <a:chExt cx="3022581" cy="1691011"/>
            </a:xfrm>
          </p:grpSpPr>
          <p:cxnSp>
            <p:nvCxnSpPr>
              <p:cNvPr id="159" name="직선 연결선 158"/>
              <p:cNvCxnSpPr/>
              <p:nvPr/>
            </p:nvCxnSpPr>
            <p:spPr>
              <a:xfrm>
                <a:off x="7793279" y="3562350"/>
                <a:ext cx="3014412" cy="169101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직선 연결선 160"/>
              <p:cNvCxnSpPr/>
              <p:nvPr/>
            </p:nvCxnSpPr>
            <p:spPr>
              <a:xfrm flipV="1">
                <a:off x="7785110" y="3562350"/>
                <a:ext cx="3014412" cy="169101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1" name="직선 연결선 140"/>
          <p:cNvCxnSpPr/>
          <p:nvPr/>
        </p:nvCxnSpPr>
        <p:spPr>
          <a:xfrm rot="10800000" flipH="1">
            <a:off x="771525" y="4267243"/>
            <a:ext cx="1979626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1005097" y="3961464"/>
            <a:ext cx="883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dirty="0" smtClean="0">
                <a:latin typeface="+mn-ea"/>
              </a:rPr>
              <a:t>audio list 3</a:t>
            </a:r>
            <a:endParaRPr lang="ko-KR" altLang="en-US" dirty="0" smtClean="0">
              <a:latin typeface="+mn-ea"/>
            </a:endParaRPr>
          </a:p>
        </p:txBody>
      </p:sp>
      <p:grpSp>
        <p:nvGrpSpPr>
          <p:cNvPr id="143" name="그룹 184"/>
          <p:cNvGrpSpPr/>
          <p:nvPr/>
        </p:nvGrpSpPr>
        <p:grpSpPr>
          <a:xfrm>
            <a:off x="838200" y="3967662"/>
            <a:ext cx="190502" cy="190502"/>
            <a:chOff x="7315200" y="3276600"/>
            <a:chExt cx="333375" cy="333375"/>
          </a:xfrm>
        </p:grpSpPr>
        <p:sp>
          <p:nvSpPr>
            <p:cNvPr id="151" name="타원 150"/>
            <p:cNvSpPr/>
            <p:nvPr/>
          </p:nvSpPr>
          <p:spPr>
            <a:xfrm>
              <a:off x="7315200" y="3276600"/>
              <a:ext cx="333375" cy="33337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3" name="그룹 132"/>
            <p:cNvGrpSpPr/>
            <p:nvPr/>
          </p:nvGrpSpPr>
          <p:grpSpPr>
            <a:xfrm>
              <a:off x="7373943" y="3342637"/>
              <a:ext cx="215889" cy="201301"/>
              <a:chOff x="7785110" y="3562350"/>
              <a:chExt cx="3022581" cy="1691011"/>
            </a:xfrm>
          </p:grpSpPr>
          <p:cxnSp>
            <p:nvCxnSpPr>
              <p:cNvPr id="155" name="직선 연결선 154"/>
              <p:cNvCxnSpPr/>
              <p:nvPr/>
            </p:nvCxnSpPr>
            <p:spPr>
              <a:xfrm>
                <a:off x="7793279" y="3562350"/>
                <a:ext cx="3014412" cy="169101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155"/>
              <p:cNvCxnSpPr/>
              <p:nvPr/>
            </p:nvCxnSpPr>
            <p:spPr>
              <a:xfrm flipV="1">
                <a:off x="7785110" y="3562350"/>
                <a:ext cx="3014412" cy="169101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4" name="TextBox 143"/>
          <p:cNvSpPr txBox="1"/>
          <p:nvPr/>
        </p:nvSpPr>
        <p:spPr>
          <a:xfrm>
            <a:off x="1005097" y="4327224"/>
            <a:ext cx="13856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dirty="0" smtClean="0">
                <a:latin typeface="+mn-ea"/>
              </a:rPr>
              <a:t>audio list 4</a:t>
            </a:r>
            <a:endParaRPr lang="ko-KR" altLang="en-US" dirty="0" smtClean="0">
              <a:latin typeface="+mn-ea"/>
            </a:endParaRPr>
          </a:p>
        </p:txBody>
      </p:sp>
      <p:grpSp>
        <p:nvGrpSpPr>
          <p:cNvPr id="145" name="그룹 200"/>
          <p:cNvGrpSpPr/>
          <p:nvPr/>
        </p:nvGrpSpPr>
        <p:grpSpPr>
          <a:xfrm>
            <a:off x="838200" y="4333422"/>
            <a:ext cx="190502" cy="190502"/>
            <a:chOff x="7315200" y="3276600"/>
            <a:chExt cx="333375" cy="333375"/>
          </a:xfrm>
        </p:grpSpPr>
        <p:sp>
          <p:nvSpPr>
            <p:cNvPr id="147" name="타원 146"/>
            <p:cNvSpPr/>
            <p:nvPr/>
          </p:nvSpPr>
          <p:spPr>
            <a:xfrm>
              <a:off x="7315200" y="3276600"/>
              <a:ext cx="333375" cy="33337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8" name="그룹 141"/>
            <p:cNvGrpSpPr/>
            <p:nvPr/>
          </p:nvGrpSpPr>
          <p:grpSpPr>
            <a:xfrm>
              <a:off x="7373943" y="3342637"/>
              <a:ext cx="215889" cy="201301"/>
              <a:chOff x="7785110" y="3562350"/>
              <a:chExt cx="3022581" cy="1691011"/>
            </a:xfrm>
          </p:grpSpPr>
          <p:cxnSp>
            <p:nvCxnSpPr>
              <p:cNvPr id="149" name="직선 연결선 148"/>
              <p:cNvCxnSpPr/>
              <p:nvPr/>
            </p:nvCxnSpPr>
            <p:spPr>
              <a:xfrm>
                <a:off x="7793279" y="3562350"/>
                <a:ext cx="3014412" cy="169101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직선 연결선 149"/>
              <p:cNvCxnSpPr/>
              <p:nvPr/>
            </p:nvCxnSpPr>
            <p:spPr>
              <a:xfrm flipV="1">
                <a:off x="7785110" y="3562350"/>
                <a:ext cx="3014412" cy="169101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6" name="직선 연결선 145"/>
          <p:cNvCxnSpPr/>
          <p:nvPr/>
        </p:nvCxnSpPr>
        <p:spPr>
          <a:xfrm rot="10800000" flipH="1">
            <a:off x="771525" y="4633224"/>
            <a:ext cx="1979626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/>
          <p:cNvCxnSpPr/>
          <p:nvPr/>
        </p:nvCxnSpPr>
        <p:spPr>
          <a:xfrm rot="10800000" flipH="1">
            <a:off x="771525" y="3169300"/>
            <a:ext cx="1979626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1005097" y="4698699"/>
            <a:ext cx="13856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dirty="0" smtClean="0">
                <a:latin typeface="+mn-ea"/>
              </a:rPr>
              <a:t>audio list 5</a:t>
            </a:r>
            <a:endParaRPr lang="ko-KR" altLang="en-US" dirty="0" smtClean="0">
              <a:latin typeface="+mn-ea"/>
            </a:endParaRPr>
          </a:p>
        </p:txBody>
      </p:sp>
      <p:grpSp>
        <p:nvGrpSpPr>
          <p:cNvPr id="175" name="그룹 200"/>
          <p:cNvGrpSpPr/>
          <p:nvPr/>
        </p:nvGrpSpPr>
        <p:grpSpPr>
          <a:xfrm>
            <a:off x="838200" y="4704897"/>
            <a:ext cx="190502" cy="190502"/>
            <a:chOff x="7315200" y="3276600"/>
            <a:chExt cx="333375" cy="333375"/>
          </a:xfrm>
        </p:grpSpPr>
        <p:sp>
          <p:nvSpPr>
            <p:cNvPr id="176" name="타원 175"/>
            <p:cNvSpPr/>
            <p:nvPr/>
          </p:nvSpPr>
          <p:spPr>
            <a:xfrm>
              <a:off x="7315200" y="3276600"/>
              <a:ext cx="333375" cy="33337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7" name="그룹 141"/>
            <p:cNvGrpSpPr/>
            <p:nvPr/>
          </p:nvGrpSpPr>
          <p:grpSpPr>
            <a:xfrm>
              <a:off x="7373943" y="3342637"/>
              <a:ext cx="215889" cy="201301"/>
              <a:chOff x="7785110" y="3562350"/>
              <a:chExt cx="3022581" cy="1691011"/>
            </a:xfrm>
          </p:grpSpPr>
          <p:cxnSp>
            <p:nvCxnSpPr>
              <p:cNvPr id="181" name="직선 연결선 180"/>
              <p:cNvCxnSpPr/>
              <p:nvPr/>
            </p:nvCxnSpPr>
            <p:spPr>
              <a:xfrm>
                <a:off x="7793279" y="3562350"/>
                <a:ext cx="3014412" cy="169101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>
              <a:xfrm flipV="1">
                <a:off x="7785110" y="3562350"/>
                <a:ext cx="3014412" cy="169101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89" name="직선 연결선 188"/>
          <p:cNvCxnSpPr/>
          <p:nvPr/>
        </p:nvCxnSpPr>
        <p:spPr>
          <a:xfrm rot="10800000" flipH="1">
            <a:off x="771525" y="4999205"/>
            <a:ext cx="1979626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1005097" y="5070174"/>
            <a:ext cx="13856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dirty="0" smtClean="0">
                <a:latin typeface="+mn-ea"/>
              </a:rPr>
              <a:t>audio list 5</a:t>
            </a:r>
            <a:endParaRPr lang="ko-KR" altLang="en-US" dirty="0" smtClean="0">
              <a:latin typeface="+mn-ea"/>
            </a:endParaRPr>
          </a:p>
        </p:txBody>
      </p:sp>
      <p:grpSp>
        <p:nvGrpSpPr>
          <p:cNvPr id="195" name="그룹 200"/>
          <p:cNvGrpSpPr/>
          <p:nvPr/>
        </p:nvGrpSpPr>
        <p:grpSpPr>
          <a:xfrm>
            <a:off x="838200" y="5076372"/>
            <a:ext cx="190502" cy="190502"/>
            <a:chOff x="7315200" y="3276600"/>
            <a:chExt cx="333375" cy="333375"/>
          </a:xfrm>
        </p:grpSpPr>
        <p:sp>
          <p:nvSpPr>
            <p:cNvPr id="198" name="타원 197"/>
            <p:cNvSpPr/>
            <p:nvPr/>
          </p:nvSpPr>
          <p:spPr>
            <a:xfrm>
              <a:off x="7315200" y="3276600"/>
              <a:ext cx="333375" cy="33337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1" name="그룹 141"/>
            <p:cNvGrpSpPr/>
            <p:nvPr/>
          </p:nvGrpSpPr>
          <p:grpSpPr>
            <a:xfrm>
              <a:off x="7373943" y="3342637"/>
              <a:ext cx="215889" cy="201301"/>
              <a:chOff x="7785110" y="3562350"/>
              <a:chExt cx="3022581" cy="1691011"/>
            </a:xfrm>
          </p:grpSpPr>
          <p:cxnSp>
            <p:nvCxnSpPr>
              <p:cNvPr id="204" name="직선 연결선 203"/>
              <p:cNvCxnSpPr/>
              <p:nvPr/>
            </p:nvCxnSpPr>
            <p:spPr>
              <a:xfrm>
                <a:off x="7793279" y="3562350"/>
                <a:ext cx="3014412" cy="169101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>
              <a:xfrm flipV="1">
                <a:off x="7785110" y="3562350"/>
                <a:ext cx="3014412" cy="169101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6" name="직선 연결선 205"/>
          <p:cNvCxnSpPr/>
          <p:nvPr/>
        </p:nvCxnSpPr>
        <p:spPr>
          <a:xfrm rot="10800000" flipH="1">
            <a:off x="771525" y="5365187"/>
            <a:ext cx="1979626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그룹 206"/>
          <p:cNvGrpSpPr/>
          <p:nvPr/>
        </p:nvGrpSpPr>
        <p:grpSpPr>
          <a:xfrm>
            <a:off x="2742155" y="3162426"/>
            <a:ext cx="87534" cy="2232000"/>
            <a:chOff x="2742155" y="3095751"/>
            <a:chExt cx="87534" cy="2304000"/>
          </a:xfrm>
        </p:grpSpPr>
        <p:sp>
          <p:nvSpPr>
            <p:cNvPr id="208" name="Button Up"/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2742155" y="3095751"/>
              <a:ext cx="75942" cy="230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9" name="모서리가 둥근 직사각형 208"/>
            <p:cNvSpPr/>
            <p:nvPr/>
          </p:nvSpPr>
          <p:spPr>
            <a:xfrm>
              <a:off x="2745541" y="3096618"/>
              <a:ext cx="84148" cy="61147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0" name="모서리가 둥근 직사각형 209"/>
          <p:cNvSpPr/>
          <p:nvPr/>
        </p:nvSpPr>
        <p:spPr>
          <a:xfrm>
            <a:off x="2163677" y="2676526"/>
            <a:ext cx="589048" cy="28574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/>
              <a:t>CANCEL</a:t>
            </a:r>
            <a:endParaRPr lang="ko-KR" altLang="en-US" sz="700" b="1" dirty="0" smtClean="0"/>
          </a:p>
        </p:txBody>
      </p:sp>
      <p:sp>
        <p:nvSpPr>
          <p:cNvPr id="211" name="곱셈 기호 210"/>
          <p:cNvSpPr/>
          <p:nvPr/>
        </p:nvSpPr>
        <p:spPr>
          <a:xfrm>
            <a:off x="1838325" y="2695575"/>
            <a:ext cx="257175" cy="257175"/>
          </a:xfrm>
          <a:prstGeom prst="mathMultiply">
            <a:avLst/>
          </a:pr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j-lt"/>
              <a:ea typeface="굴림" charset="-127"/>
              <a:cs typeface="Calibri" pitchFamily="34" charset="0"/>
            </a:endParaRPr>
          </a:p>
        </p:txBody>
      </p:sp>
      <p:pic>
        <p:nvPicPr>
          <p:cNvPr id="212" name="그림 211" descr="android_tablet_keypad_edit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101" y="3660340"/>
            <a:ext cx="6505575" cy="1925562"/>
          </a:xfrm>
          <a:prstGeom prst="rect">
            <a:avLst/>
          </a:prstGeom>
        </p:spPr>
      </p:pic>
      <p:cxnSp>
        <p:nvCxnSpPr>
          <p:cNvPr id="216" name="직선 화살표 연결선 215"/>
          <p:cNvCxnSpPr/>
          <p:nvPr/>
        </p:nvCxnSpPr>
        <p:spPr>
          <a:xfrm rot="5400000">
            <a:off x="1233023" y="3069619"/>
            <a:ext cx="360000" cy="1588"/>
          </a:xfrm>
          <a:prstGeom prst="straightConnector1">
            <a:avLst/>
          </a:prstGeom>
          <a:ln w="25400">
            <a:solidFill>
              <a:srgbClr val="25406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" name="그룹 108"/>
          <p:cNvGrpSpPr/>
          <p:nvPr/>
        </p:nvGrpSpPr>
        <p:grpSpPr>
          <a:xfrm>
            <a:off x="1288058" y="2656859"/>
            <a:ext cx="383223" cy="293414"/>
            <a:chOff x="712151" y="2886076"/>
            <a:chExt cx="383223" cy="293414"/>
          </a:xfrm>
        </p:grpSpPr>
        <p:sp>
          <p:nvSpPr>
            <p:cNvPr id="218" name="타원 217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21" name="그룹 108"/>
          <p:cNvGrpSpPr/>
          <p:nvPr/>
        </p:nvGrpSpPr>
        <p:grpSpPr>
          <a:xfrm>
            <a:off x="1850033" y="2437784"/>
            <a:ext cx="383223" cy="293414"/>
            <a:chOff x="712151" y="2886076"/>
            <a:chExt cx="383223" cy="293414"/>
          </a:xfrm>
        </p:grpSpPr>
        <p:sp>
          <p:nvSpPr>
            <p:cNvPr id="222" name="타원 221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27" name="그룹 226"/>
          <p:cNvGrpSpPr/>
          <p:nvPr/>
        </p:nvGrpSpPr>
        <p:grpSpPr>
          <a:xfrm>
            <a:off x="2500386" y="2412217"/>
            <a:ext cx="383223" cy="293414"/>
            <a:chOff x="1329493" y="2807073"/>
            <a:chExt cx="383223" cy="293414"/>
          </a:xfrm>
        </p:grpSpPr>
        <p:sp>
          <p:nvSpPr>
            <p:cNvPr id="228" name="직사각형 227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36" name="그룹 235"/>
          <p:cNvGrpSpPr/>
          <p:nvPr/>
        </p:nvGrpSpPr>
        <p:grpSpPr>
          <a:xfrm>
            <a:off x="5834136" y="5364967"/>
            <a:ext cx="383223" cy="293414"/>
            <a:chOff x="1329493" y="2807073"/>
            <a:chExt cx="383223" cy="293414"/>
          </a:xfrm>
        </p:grpSpPr>
        <p:sp>
          <p:nvSpPr>
            <p:cNvPr id="237" name="직사각형 236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39" name="그룹 238"/>
          <p:cNvGrpSpPr/>
          <p:nvPr/>
        </p:nvGrpSpPr>
        <p:grpSpPr>
          <a:xfrm>
            <a:off x="6329436" y="2421742"/>
            <a:ext cx="383223" cy="293414"/>
            <a:chOff x="1329493" y="2807073"/>
            <a:chExt cx="383223" cy="293414"/>
          </a:xfrm>
        </p:grpSpPr>
        <p:sp>
          <p:nvSpPr>
            <p:cNvPr id="240" name="직사각형 239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 rot="5400000">
            <a:off x="1443005" y="237339"/>
            <a:ext cx="4079766" cy="6527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F923-84CE-45F6-A00C-9099A10C245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157400" y="520465"/>
            <a:ext cx="700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dirty="0" smtClean="0">
                <a:latin typeface="+mn-ea"/>
                <a:ea typeface="+mn-ea"/>
              </a:rPr>
              <a:t>Contents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598339" y="469609"/>
            <a:ext cx="141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smtClean="0">
                <a:solidFill>
                  <a:srgbClr val="C00000"/>
                </a:solidFill>
                <a:latin typeface="+mn-ea"/>
                <a:ea typeface="+mn-ea"/>
              </a:rPr>
              <a:t>DS_mobile_contents_movie2depth_video</a:t>
            </a:r>
            <a:endParaRPr lang="ko-KR" altLang="en-US" sz="900" b="1" dirty="0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49" name="제목 5"/>
          <p:cNvSpPr txBox="1">
            <a:spLocks/>
          </p:cNvSpPr>
          <p:nvPr/>
        </p:nvSpPr>
        <p:spPr>
          <a:xfrm>
            <a:off x="6968490" y="63879"/>
            <a:ext cx="2175510" cy="46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dirty="0" smtClean="0">
                <a:latin typeface="+mj-ea"/>
                <a:ea typeface="+mj-ea"/>
                <a:cs typeface="+mj-cs"/>
              </a:rPr>
              <a:t>1. Contents</a:t>
            </a:r>
            <a:endParaRPr kumimoji="0" lang="ko-KR" altLang="en-US" sz="1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graphicFrame>
        <p:nvGraphicFramePr>
          <p:cNvPr id="89" name="Group 1498"/>
          <p:cNvGraphicFramePr>
            <a:graphicFrameLocks noGrp="1"/>
          </p:cNvGraphicFramePr>
          <p:nvPr/>
        </p:nvGraphicFramePr>
        <p:xfrm>
          <a:off x="6970816" y="1243544"/>
          <a:ext cx="2161309" cy="1662909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382"/>
                <a:gridCol w="1877927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우측 </a:t>
                      </a:r>
                      <a:r>
                        <a:rPr lang="en-US" altLang="ko-KR" sz="800" dirty="0" smtClean="0"/>
                        <a:t>information </a:t>
                      </a:r>
                      <a:r>
                        <a:rPr lang="ko-KR" altLang="en-US" sz="800" dirty="0" smtClean="0"/>
                        <a:t>영역이 스크롤 되어도 좌측 </a:t>
                      </a:r>
                      <a:r>
                        <a:rPr lang="en-US" altLang="ko-KR" sz="800" dirty="0" smtClean="0"/>
                        <a:t>list </a:t>
                      </a:r>
                      <a:r>
                        <a:rPr lang="ko-KR" altLang="en-US" sz="800" dirty="0" smtClean="0"/>
                        <a:t>영역은 변동 없음 </a:t>
                      </a: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개별 영역으로 처리</a:t>
                      </a:r>
                      <a:endParaRPr lang="ko-KR" altLang="en-US" sz="800" dirty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Video </a:t>
                      </a:r>
                      <a:r>
                        <a:rPr lang="ko-KR" altLang="en-US" sz="800" dirty="0" smtClean="0"/>
                        <a:t>리스트의 </a:t>
                      </a:r>
                      <a:r>
                        <a:rPr lang="en-US" altLang="ko-KR" sz="800" dirty="0" smtClean="0"/>
                        <a:t>2depth </a:t>
                      </a:r>
                      <a:r>
                        <a:rPr lang="ko-KR" altLang="en-US" sz="800" dirty="0" smtClean="0"/>
                        <a:t>카테고리 노출</a:t>
                      </a:r>
                      <a:r>
                        <a:rPr lang="en-US" altLang="ko-KR" sz="800" dirty="0" smtClean="0"/>
                        <a:t>. </a:t>
                      </a:r>
                      <a:r>
                        <a:rPr lang="en-US" altLang="ko-KR" sz="800" b="1" dirty="0" smtClean="0"/>
                        <a:t>Video / Jpeg 2K</a:t>
                      </a:r>
                      <a:r>
                        <a:rPr lang="en-US" altLang="ko-KR" sz="800" b="1" baseline="0" dirty="0" smtClean="0"/>
                        <a:t> </a:t>
                      </a:r>
                      <a:r>
                        <a:rPr lang="en-US" altLang="ko-KR" sz="800" baseline="0" dirty="0" smtClean="0"/>
                        <a:t>- </a:t>
                      </a:r>
                      <a:r>
                        <a:rPr lang="ko-KR" altLang="en-US" sz="800" baseline="0" dirty="0" smtClean="0"/>
                        <a:t>총 </a:t>
                      </a:r>
                      <a:r>
                        <a:rPr lang="en-US" altLang="ko-KR" sz="800" baseline="0" dirty="0" smtClean="0"/>
                        <a:t>2</a:t>
                      </a:r>
                      <a:r>
                        <a:rPr lang="ko-KR" altLang="en-US" sz="800" baseline="0" dirty="0" smtClean="0"/>
                        <a:t>종</a:t>
                      </a:r>
                      <a:endParaRPr lang="ko-KR" altLang="en-US" sz="80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선택된 </a:t>
                      </a:r>
                      <a:r>
                        <a:rPr lang="en-US" altLang="ko-KR" sz="800" dirty="0" smtClean="0"/>
                        <a:t>Contents</a:t>
                      </a:r>
                      <a:r>
                        <a:rPr lang="ko-KR" altLang="en-US" sz="800" dirty="0" smtClean="0"/>
                        <a:t>의 타이틀</a:t>
                      </a:r>
                      <a:r>
                        <a:rPr lang="ko-KR" altLang="en-US" sz="800" baseline="0" dirty="0" smtClean="0"/>
                        <a:t> 노출되며 하단에 정보 나열됨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영역 내부 화면 스크롤</a:t>
                      </a:r>
                      <a:r>
                        <a:rPr lang="en-US" altLang="ko-KR" sz="800" baseline="0" dirty="0" smtClean="0"/>
                        <a:t> (</a:t>
                      </a:r>
                      <a:r>
                        <a:rPr lang="ko-KR" altLang="en-US" sz="800" baseline="0" dirty="0" smtClean="0"/>
                        <a:t>다음 페이지에 이어서 설명</a:t>
                      </a:r>
                      <a:r>
                        <a:rPr lang="en-US" altLang="ko-KR" sz="800" baseline="0" dirty="0" smtClean="0"/>
                        <a:t>)</a:t>
                      </a:r>
                      <a:endParaRPr lang="ko-KR" altLang="en-US" sz="800" dirty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0" name="Group 1498"/>
          <p:cNvGraphicFramePr>
            <a:graphicFrameLocks noGrp="1"/>
          </p:cNvGraphicFramePr>
          <p:nvPr/>
        </p:nvGraphicFramePr>
        <p:xfrm>
          <a:off x="6966159" y="2982641"/>
          <a:ext cx="2165965" cy="88000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993"/>
                <a:gridCol w="1881972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■ 링크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 1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DS_mobile_contents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b="1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DS_mobile_contents_movie2depth_jpeg2K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5" name="직사각형 114"/>
          <p:cNvSpPr/>
          <p:nvPr/>
        </p:nvSpPr>
        <p:spPr>
          <a:xfrm flipV="1">
            <a:off x="233915" y="1652424"/>
            <a:ext cx="6516000" cy="2049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 flipV="1">
            <a:off x="233913" y="1861479"/>
            <a:ext cx="6516000" cy="3959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706509" y="1636657"/>
            <a:ext cx="39893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err="1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SmartGuru</a:t>
            </a:r>
            <a:r>
              <a:rPr lang="en-US" altLang="ko-KR" sz="900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 4K Digital Signage Ingest System</a:t>
            </a:r>
            <a:endParaRPr lang="ko-KR" altLang="en-US" sz="900" b="1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18" name="직사각형 117"/>
          <p:cNvSpPr/>
          <p:nvPr/>
        </p:nvSpPr>
        <p:spPr>
          <a:xfrm flipV="1">
            <a:off x="233915" y="1471450"/>
            <a:ext cx="6516000" cy="1875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6004717" y="1446135"/>
            <a:ext cx="8612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PM 03 : 33</a:t>
            </a:r>
            <a:endParaRPr lang="ko-KR" altLang="en-US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120" name="그룹 95"/>
          <p:cNvGrpSpPr/>
          <p:nvPr/>
        </p:nvGrpSpPr>
        <p:grpSpPr>
          <a:xfrm>
            <a:off x="5813401" y="1496644"/>
            <a:ext cx="237542" cy="237542"/>
            <a:chOff x="4628656" y="995710"/>
            <a:chExt cx="366327" cy="366327"/>
          </a:xfrm>
        </p:grpSpPr>
        <p:sp>
          <p:nvSpPr>
            <p:cNvPr id="127" name="원호 126"/>
            <p:cNvSpPr/>
            <p:nvPr/>
          </p:nvSpPr>
          <p:spPr>
            <a:xfrm rot="18900000">
              <a:off x="4628656" y="995710"/>
              <a:ext cx="366327" cy="366327"/>
            </a:xfrm>
            <a:prstGeom prst="arc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원호 127"/>
            <p:cNvSpPr/>
            <p:nvPr/>
          </p:nvSpPr>
          <p:spPr>
            <a:xfrm rot="18900000">
              <a:off x="4668013" y="1043017"/>
              <a:ext cx="287612" cy="287614"/>
            </a:xfrm>
            <a:prstGeom prst="arc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원호 128"/>
            <p:cNvSpPr/>
            <p:nvPr/>
          </p:nvSpPr>
          <p:spPr>
            <a:xfrm rot="18900000">
              <a:off x="4705558" y="1088515"/>
              <a:ext cx="212522" cy="212524"/>
            </a:xfrm>
            <a:prstGeom prst="arc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/>
            <p:cNvSpPr/>
            <p:nvPr/>
          </p:nvSpPr>
          <p:spPr>
            <a:xfrm>
              <a:off x="4780014" y="1121134"/>
              <a:ext cx="63610" cy="6361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9" name="직사각형 138"/>
          <p:cNvSpPr/>
          <p:nvPr/>
        </p:nvSpPr>
        <p:spPr>
          <a:xfrm>
            <a:off x="729114" y="1857375"/>
            <a:ext cx="623436" cy="390525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TextBox 139"/>
          <p:cNvSpPr txBox="1"/>
          <p:nvPr/>
        </p:nvSpPr>
        <p:spPr>
          <a:xfrm>
            <a:off x="5554734" y="1922406"/>
            <a:ext cx="7317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Log out</a:t>
            </a:r>
            <a:endParaRPr lang="ko-KR" altLang="en-US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2952750" y="2600451"/>
            <a:ext cx="3276600" cy="28002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/>
          <p:cNvSpPr/>
          <p:nvPr/>
        </p:nvSpPr>
        <p:spPr>
          <a:xfrm>
            <a:off x="771525" y="2600452"/>
            <a:ext cx="2038350" cy="2798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TextBox 148"/>
          <p:cNvSpPr txBox="1"/>
          <p:nvPr/>
        </p:nvSpPr>
        <p:spPr>
          <a:xfrm>
            <a:off x="706509" y="2360680"/>
            <a:ext cx="1512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dirty="0" smtClean="0">
                <a:latin typeface="+mn-ea"/>
              </a:rPr>
              <a:t>Source Contents List</a:t>
            </a:r>
            <a:endParaRPr lang="ko-KR" altLang="en-US" dirty="0" smtClean="0">
              <a:latin typeface="+mn-ea"/>
            </a:endParaRPr>
          </a:p>
        </p:txBody>
      </p:sp>
      <p:grpSp>
        <p:nvGrpSpPr>
          <p:cNvPr id="188" name="그룹 51"/>
          <p:cNvGrpSpPr/>
          <p:nvPr/>
        </p:nvGrpSpPr>
        <p:grpSpPr>
          <a:xfrm>
            <a:off x="848471" y="2676153"/>
            <a:ext cx="1884459" cy="310101"/>
            <a:chOff x="834887" y="3371353"/>
            <a:chExt cx="1884459" cy="310101"/>
          </a:xfrm>
        </p:grpSpPr>
        <p:sp>
          <p:nvSpPr>
            <p:cNvPr id="189" name="모서리가 둥근 직사각형 188"/>
            <p:cNvSpPr/>
            <p:nvPr/>
          </p:nvSpPr>
          <p:spPr>
            <a:xfrm>
              <a:off x="834887" y="3371353"/>
              <a:ext cx="1884459" cy="31010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Search Icon"/>
            <p:cNvSpPr>
              <a:spLocks noChangeAspect="1" noEditPoints="1"/>
            </p:cNvSpPr>
            <p:nvPr>
              <p:custDataLst>
                <p:tags r:id="rId3"/>
              </p:custDataLst>
            </p:nvPr>
          </p:nvSpPr>
          <p:spPr bwMode="auto">
            <a:xfrm flipH="1">
              <a:off x="2464583" y="3442266"/>
              <a:ext cx="183203" cy="177893"/>
            </a:xfrm>
            <a:custGeom>
              <a:avLst/>
              <a:gdLst>
                <a:gd name="T0" fmla="*/ 22 w 592"/>
                <a:gd name="T1" fmla="*/ 483 h 592"/>
                <a:gd name="T2" fmla="*/ 170 w 592"/>
                <a:gd name="T3" fmla="*/ 338 h 592"/>
                <a:gd name="T4" fmla="*/ 147 w 592"/>
                <a:gd name="T5" fmla="*/ 225 h 592"/>
                <a:gd name="T6" fmla="*/ 366 w 592"/>
                <a:gd name="T7" fmla="*/ 0 h 592"/>
                <a:gd name="T8" fmla="*/ 592 w 592"/>
                <a:gd name="T9" fmla="*/ 225 h 592"/>
                <a:gd name="T10" fmla="*/ 366 w 592"/>
                <a:gd name="T11" fmla="*/ 444 h 592"/>
                <a:gd name="T12" fmla="*/ 258 w 592"/>
                <a:gd name="T13" fmla="*/ 424 h 592"/>
                <a:gd name="T14" fmla="*/ 109 w 592"/>
                <a:gd name="T15" fmla="*/ 570 h 592"/>
                <a:gd name="T16" fmla="*/ 22 w 592"/>
                <a:gd name="T17" fmla="*/ 570 h 592"/>
                <a:gd name="T18" fmla="*/ 22 w 592"/>
                <a:gd name="T19" fmla="*/ 483 h 592"/>
                <a:gd name="T20" fmla="*/ 366 w 592"/>
                <a:gd name="T21" fmla="*/ 84 h 592"/>
                <a:gd name="T22" fmla="*/ 225 w 592"/>
                <a:gd name="T23" fmla="*/ 225 h 592"/>
                <a:gd name="T24" fmla="*/ 366 w 592"/>
                <a:gd name="T25" fmla="*/ 367 h 592"/>
                <a:gd name="T26" fmla="*/ 507 w 592"/>
                <a:gd name="T27" fmla="*/ 225 h 592"/>
                <a:gd name="T28" fmla="*/ 366 w 592"/>
                <a:gd name="T29" fmla="*/ 84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92" h="592">
                  <a:moveTo>
                    <a:pt x="22" y="483"/>
                  </a:moveTo>
                  <a:lnTo>
                    <a:pt x="170" y="338"/>
                  </a:lnTo>
                  <a:cubicBezTo>
                    <a:pt x="151" y="305"/>
                    <a:pt x="147" y="267"/>
                    <a:pt x="147" y="225"/>
                  </a:cubicBezTo>
                  <a:cubicBezTo>
                    <a:pt x="147" y="101"/>
                    <a:pt x="241" y="0"/>
                    <a:pt x="366" y="0"/>
                  </a:cubicBezTo>
                  <a:cubicBezTo>
                    <a:pt x="491" y="0"/>
                    <a:pt x="592" y="101"/>
                    <a:pt x="592" y="225"/>
                  </a:cubicBezTo>
                  <a:cubicBezTo>
                    <a:pt x="592" y="350"/>
                    <a:pt x="491" y="444"/>
                    <a:pt x="366" y="444"/>
                  </a:cubicBezTo>
                  <a:cubicBezTo>
                    <a:pt x="327" y="444"/>
                    <a:pt x="290" y="441"/>
                    <a:pt x="258" y="424"/>
                  </a:cubicBezTo>
                  <a:lnTo>
                    <a:pt x="109" y="570"/>
                  </a:lnTo>
                  <a:cubicBezTo>
                    <a:pt x="87" y="592"/>
                    <a:pt x="44" y="592"/>
                    <a:pt x="22" y="570"/>
                  </a:cubicBezTo>
                  <a:cubicBezTo>
                    <a:pt x="0" y="548"/>
                    <a:pt x="0" y="505"/>
                    <a:pt x="22" y="483"/>
                  </a:cubicBezTo>
                  <a:close/>
                  <a:moveTo>
                    <a:pt x="366" y="84"/>
                  </a:moveTo>
                  <a:cubicBezTo>
                    <a:pt x="288" y="84"/>
                    <a:pt x="225" y="148"/>
                    <a:pt x="225" y="225"/>
                  </a:cubicBezTo>
                  <a:cubicBezTo>
                    <a:pt x="225" y="303"/>
                    <a:pt x="288" y="367"/>
                    <a:pt x="366" y="367"/>
                  </a:cubicBezTo>
                  <a:cubicBezTo>
                    <a:pt x="444" y="367"/>
                    <a:pt x="507" y="303"/>
                    <a:pt x="507" y="225"/>
                  </a:cubicBezTo>
                  <a:cubicBezTo>
                    <a:pt x="507" y="148"/>
                    <a:pt x="444" y="84"/>
                    <a:pt x="366" y="84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>
                <a:latin typeface="+mj-lt"/>
                <a:cs typeface="Calibri" pitchFamily="34" charset="0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889389" y="3421640"/>
              <a:ext cx="151281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dirty="0" smtClean="0">
                  <a:solidFill>
                    <a:schemeClr val="bg1"/>
                  </a:solidFill>
                  <a:latin typeface="+mn-ea"/>
                </a:rPr>
                <a:t>Search</a:t>
              </a:r>
              <a:endParaRPr lang="ko-KR" altLang="en-US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92" name="직사각형 191"/>
          <p:cNvSpPr/>
          <p:nvPr/>
        </p:nvSpPr>
        <p:spPr>
          <a:xfrm flipV="1">
            <a:off x="774603" y="3096291"/>
            <a:ext cx="2037600" cy="3231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9" name="그룹 108"/>
          <p:cNvGrpSpPr/>
          <p:nvPr/>
        </p:nvGrpSpPr>
        <p:grpSpPr>
          <a:xfrm>
            <a:off x="697508" y="2494934"/>
            <a:ext cx="383223" cy="293414"/>
            <a:chOff x="712151" y="2886076"/>
            <a:chExt cx="383223" cy="293414"/>
          </a:xfrm>
        </p:grpSpPr>
        <p:sp>
          <p:nvSpPr>
            <p:cNvPr id="100" name="타원 99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5" name="왼쪽 중괄호 94"/>
          <p:cNvSpPr/>
          <p:nvPr/>
        </p:nvSpPr>
        <p:spPr>
          <a:xfrm>
            <a:off x="427679" y="3438525"/>
            <a:ext cx="323776" cy="1944000"/>
          </a:xfrm>
          <a:prstGeom prst="leftBrace">
            <a:avLst/>
          </a:prstGeom>
          <a:noFill/>
          <a:ln w="25400">
            <a:solidFill>
              <a:srgbClr val="2540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108"/>
          <p:cNvGrpSpPr/>
          <p:nvPr/>
        </p:nvGrpSpPr>
        <p:grpSpPr>
          <a:xfrm>
            <a:off x="275113" y="4237649"/>
            <a:ext cx="383223" cy="293414"/>
            <a:chOff x="712151" y="2886076"/>
            <a:chExt cx="383223" cy="293414"/>
          </a:xfrm>
        </p:grpSpPr>
        <p:sp>
          <p:nvSpPr>
            <p:cNvPr id="102" name="타원 101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31" name="그룹 230"/>
          <p:cNvGrpSpPr/>
          <p:nvPr/>
        </p:nvGrpSpPr>
        <p:grpSpPr>
          <a:xfrm>
            <a:off x="767214" y="3404374"/>
            <a:ext cx="2044989" cy="1865563"/>
            <a:chOff x="767214" y="5661799"/>
            <a:chExt cx="2044989" cy="1865563"/>
          </a:xfrm>
        </p:grpSpPr>
        <p:sp>
          <p:nvSpPr>
            <p:cNvPr id="164" name="직사각형 163"/>
            <p:cNvSpPr/>
            <p:nvPr/>
          </p:nvSpPr>
          <p:spPr>
            <a:xfrm flipV="1">
              <a:off x="774603" y="5677566"/>
              <a:ext cx="2037600" cy="20495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786022" y="5661799"/>
              <a:ext cx="8837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b="1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Video</a:t>
              </a:r>
              <a:endParaRPr lang="ko-KR" altLang="en-US" b="1" dirty="0" smtClean="0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  <p:cxnSp>
          <p:nvCxnSpPr>
            <p:cNvPr id="166" name="직선 연결선 165"/>
            <p:cNvCxnSpPr/>
            <p:nvPr/>
          </p:nvCxnSpPr>
          <p:spPr>
            <a:xfrm rot="10800000" flipH="1">
              <a:off x="771525" y="6579250"/>
              <a:ext cx="1979626" cy="0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>
            <a:xfrm rot="10800000" flipH="1">
              <a:off x="771525" y="6207775"/>
              <a:ext cx="1979626" cy="0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직사각형 167"/>
            <p:cNvSpPr/>
            <p:nvPr/>
          </p:nvSpPr>
          <p:spPr>
            <a:xfrm>
              <a:off x="767214" y="6210425"/>
              <a:ext cx="1956936" cy="37147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1005097" y="5948046"/>
              <a:ext cx="8837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dirty="0" smtClean="0">
                  <a:latin typeface="+mn-ea"/>
                </a:rPr>
                <a:t>video list 1</a:t>
              </a:r>
              <a:endParaRPr lang="ko-KR" altLang="en-US" dirty="0" smtClean="0">
                <a:latin typeface="+mn-ea"/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1005097" y="6289952"/>
              <a:ext cx="8837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b="1" dirty="0" smtClean="0">
                  <a:latin typeface="+mn-ea"/>
                </a:rPr>
                <a:t>video list 2</a:t>
              </a:r>
              <a:endParaRPr lang="ko-KR" altLang="en-US" b="1" dirty="0" smtClean="0">
                <a:latin typeface="+mn-ea"/>
              </a:endParaRPr>
            </a:p>
          </p:txBody>
        </p:sp>
        <p:grpSp>
          <p:nvGrpSpPr>
            <p:cNvPr id="171" name="그룹 170"/>
            <p:cNvGrpSpPr/>
            <p:nvPr/>
          </p:nvGrpSpPr>
          <p:grpSpPr>
            <a:xfrm>
              <a:off x="838200" y="5953250"/>
              <a:ext cx="190502" cy="190502"/>
              <a:chOff x="7315200" y="3276600"/>
              <a:chExt cx="333375" cy="333375"/>
            </a:xfrm>
          </p:grpSpPr>
          <p:sp>
            <p:nvSpPr>
              <p:cNvPr id="172" name="타원 171"/>
              <p:cNvSpPr/>
              <p:nvPr/>
            </p:nvSpPr>
            <p:spPr>
              <a:xfrm>
                <a:off x="7315200" y="3276600"/>
                <a:ext cx="333375" cy="33337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73" name="그룹 142"/>
              <p:cNvGrpSpPr/>
              <p:nvPr/>
            </p:nvGrpSpPr>
            <p:grpSpPr>
              <a:xfrm>
                <a:off x="7373943" y="3342637"/>
                <a:ext cx="215889" cy="201301"/>
                <a:chOff x="7785110" y="3562350"/>
                <a:chExt cx="3022581" cy="1691011"/>
              </a:xfrm>
            </p:grpSpPr>
            <p:cxnSp>
              <p:nvCxnSpPr>
                <p:cNvPr id="174" name="직선 연결선 173"/>
                <p:cNvCxnSpPr/>
                <p:nvPr/>
              </p:nvCxnSpPr>
              <p:spPr>
                <a:xfrm>
                  <a:off x="7793279" y="3562350"/>
                  <a:ext cx="3014412" cy="169101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직선 연결선 174"/>
                <p:cNvCxnSpPr/>
                <p:nvPr/>
              </p:nvCxnSpPr>
              <p:spPr>
                <a:xfrm flipV="1">
                  <a:off x="7785110" y="3562350"/>
                  <a:ext cx="3014412" cy="169101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6" name="그룹 175"/>
            <p:cNvGrpSpPr/>
            <p:nvPr/>
          </p:nvGrpSpPr>
          <p:grpSpPr>
            <a:xfrm>
              <a:off x="838200" y="6296150"/>
              <a:ext cx="190502" cy="190502"/>
              <a:chOff x="7315200" y="3276600"/>
              <a:chExt cx="333375" cy="333375"/>
            </a:xfrm>
          </p:grpSpPr>
          <p:sp>
            <p:nvSpPr>
              <p:cNvPr id="177" name="타원 176"/>
              <p:cNvSpPr/>
              <p:nvPr/>
            </p:nvSpPr>
            <p:spPr>
              <a:xfrm>
                <a:off x="7315200" y="3276600"/>
                <a:ext cx="333375" cy="33337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78" name="그룹 146"/>
              <p:cNvGrpSpPr/>
              <p:nvPr/>
            </p:nvGrpSpPr>
            <p:grpSpPr>
              <a:xfrm>
                <a:off x="7373943" y="3342637"/>
                <a:ext cx="215889" cy="201301"/>
                <a:chOff x="7785110" y="3562350"/>
                <a:chExt cx="3022581" cy="1691011"/>
              </a:xfrm>
            </p:grpSpPr>
            <p:cxnSp>
              <p:nvCxnSpPr>
                <p:cNvPr id="179" name="직선 연결선 178"/>
                <p:cNvCxnSpPr/>
                <p:nvPr/>
              </p:nvCxnSpPr>
              <p:spPr>
                <a:xfrm>
                  <a:off x="7793279" y="3562350"/>
                  <a:ext cx="3014412" cy="169101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직선 연결선 179"/>
                <p:cNvCxnSpPr/>
                <p:nvPr/>
              </p:nvCxnSpPr>
              <p:spPr>
                <a:xfrm flipV="1">
                  <a:off x="7785110" y="3562350"/>
                  <a:ext cx="3014412" cy="169101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1" name="직사각형 180"/>
            <p:cNvSpPr/>
            <p:nvPr/>
          </p:nvSpPr>
          <p:spPr>
            <a:xfrm flipV="1">
              <a:off x="774603" y="6594119"/>
              <a:ext cx="2037600" cy="20495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786022" y="6578352"/>
              <a:ext cx="8837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b="1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Jpeg 2K</a:t>
              </a:r>
              <a:endParaRPr lang="ko-KR" altLang="en-US" b="1" dirty="0" smtClean="0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  <p:cxnSp>
          <p:nvCxnSpPr>
            <p:cNvPr id="183" name="직선 연결선 182"/>
            <p:cNvCxnSpPr/>
            <p:nvPr/>
          </p:nvCxnSpPr>
          <p:spPr>
            <a:xfrm rot="10800000" flipH="1">
              <a:off x="771525" y="7155887"/>
              <a:ext cx="1979626" cy="0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83"/>
            <p:cNvSpPr txBox="1"/>
            <p:nvPr/>
          </p:nvSpPr>
          <p:spPr>
            <a:xfrm>
              <a:off x="1005097" y="6866589"/>
              <a:ext cx="8837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dirty="0" smtClean="0">
                  <a:latin typeface="+mn-ea"/>
                </a:rPr>
                <a:t>jpeg2k 1</a:t>
              </a:r>
              <a:endParaRPr lang="ko-KR" altLang="en-US" dirty="0" smtClean="0">
                <a:latin typeface="+mn-ea"/>
              </a:endParaRPr>
            </a:p>
          </p:txBody>
        </p:sp>
        <p:grpSp>
          <p:nvGrpSpPr>
            <p:cNvPr id="185" name="그룹 184"/>
            <p:cNvGrpSpPr/>
            <p:nvPr/>
          </p:nvGrpSpPr>
          <p:grpSpPr>
            <a:xfrm>
              <a:off x="838200" y="6872787"/>
              <a:ext cx="190502" cy="190502"/>
              <a:chOff x="7315200" y="3276600"/>
              <a:chExt cx="333375" cy="333375"/>
            </a:xfrm>
          </p:grpSpPr>
          <p:sp>
            <p:nvSpPr>
              <p:cNvPr id="186" name="타원 185"/>
              <p:cNvSpPr/>
              <p:nvPr/>
            </p:nvSpPr>
            <p:spPr>
              <a:xfrm>
                <a:off x="7315200" y="3276600"/>
                <a:ext cx="333375" cy="33337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97" name="그룹 132"/>
              <p:cNvGrpSpPr/>
              <p:nvPr/>
            </p:nvGrpSpPr>
            <p:grpSpPr>
              <a:xfrm>
                <a:off x="7373943" y="3342637"/>
                <a:ext cx="215889" cy="201301"/>
                <a:chOff x="7785110" y="3562350"/>
                <a:chExt cx="3022581" cy="1691011"/>
              </a:xfrm>
            </p:grpSpPr>
            <p:cxnSp>
              <p:nvCxnSpPr>
                <p:cNvPr id="198" name="직선 연결선 197"/>
                <p:cNvCxnSpPr/>
                <p:nvPr/>
              </p:nvCxnSpPr>
              <p:spPr>
                <a:xfrm>
                  <a:off x="7793279" y="3562350"/>
                  <a:ext cx="3014412" cy="169101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직선 연결선 198"/>
                <p:cNvCxnSpPr/>
                <p:nvPr/>
              </p:nvCxnSpPr>
              <p:spPr>
                <a:xfrm flipV="1">
                  <a:off x="7785110" y="3562350"/>
                  <a:ext cx="3014412" cy="169101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0" name="TextBox 199"/>
            <p:cNvSpPr txBox="1"/>
            <p:nvPr/>
          </p:nvSpPr>
          <p:spPr>
            <a:xfrm>
              <a:off x="1005097" y="7232349"/>
              <a:ext cx="13856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dirty="0" smtClean="0">
                  <a:latin typeface="+mn-ea"/>
                </a:rPr>
                <a:t>jpegsample_2k 2</a:t>
              </a:r>
              <a:endParaRPr lang="ko-KR" altLang="en-US" dirty="0" smtClean="0">
                <a:latin typeface="+mn-ea"/>
              </a:endParaRPr>
            </a:p>
          </p:txBody>
        </p:sp>
        <p:grpSp>
          <p:nvGrpSpPr>
            <p:cNvPr id="201" name="그룹 200"/>
            <p:cNvGrpSpPr/>
            <p:nvPr/>
          </p:nvGrpSpPr>
          <p:grpSpPr>
            <a:xfrm>
              <a:off x="838200" y="7238547"/>
              <a:ext cx="190502" cy="190502"/>
              <a:chOff x="7315200" y="3276600"/>
              <a:chExt cx="333375" cy="333375"/>
            </a:xfrm>
          </p:grpSpPr>
          <p:sp>
            <p:nvSpPr>
              <p:cNvPr id="202" name="타원 201"/>
              <p:cNvSpPr/>
              <p:nvPr/>
            </p:nvSpPr>
            <p:spPr>
              <a:xfrm>
                <a:off x="7315200" y="3276600"/>
                <a:ext cx="333375" cy="33337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05" name="그룹 141"/>
              <p:cNvGrpSpPr/>
              <p:nvPr/>
            </p:nvGrpSpPr>
            <p:grpSpPr>
              <a:xfrm>
                <a:off x="7373943" y="3342637"/>
                <a:ext cx="215889" cy="201301"/>
                <a:chOff x="7785110" y="3562350"/>
                <a:chExt cx="3022581" cy="1691011"/>
              </a:xfrm>
            </p:grpSpPr>
            <p:cxnSp>
              <p:nvCxnSpPr>
                <p:cNvPr id="228" name="직선 연결선 227"/>
                <p:cNvCxnSpPr/>
                <p:nvPr/>
              </p:nvCxnSpPr>
              <p:spPr>
                <a:xfrm>
                  <a:off x="7793279" y="3562350"/>
                  <a:ext cx="3014412" cy="169101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직선 연결선 228"/>
                <p:cNvCxnSpPr/>
                <p:nvPr/>
              </p:nvCxnSpPr>
              <p:spPr>
                <a:xfrm flipV="1">
                  <a:off x="7785110" y="3562350"/>
                  <a:ext cx="3014412" cy="169101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30" name="직선 연결선 229"/>
            <p:cNvCxnSpPr/>
            <p:nvPr/>
          </p:nvCxnSpPr>
          <p:spPr>
            <a:xfrm rot="10800000" flipH="1">
              <a:off x="771525" y="7527362"/>
              <a:ext cx="1979626" cy="0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2" name="갈매기형 수장 231"/>
          <p:cNvSpPr/>
          <p:nvPr/>
        </p:nvSpPr>
        <p:spPr>
          <a:xfrm flipH="1">
            <a:off x="876300" y="3171825"/>
            <a:ext cx="161925" cy="161925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1014622" y="3137674"/>
            <a:ext cx="883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Back</a:t>
            </a:r>
            <a:endParaRPr lang="ko-KR" altLang="en-US" sz="900" b="1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grpSp>
        <p:nvGrpSpPr>
          <p:cNvPr id="234" name="그룹 233"/>
          <p:cNvGrpSpPr/>
          <p:nvPr/>
        </p:nvGrpSpPr>
        <p:grpSpPr>
          <a:xfrm>
            <a:off x="2742155" y="3429126"/>
            <a:ext cx="87534" cy="1980000"/>
            <a:chOff x="2742155" y="3095751"/>
            <a:chExt cx="87534" cy="2304000"/>
          </a:xfrm>
        </p:grpSpPr>
        <p:sp>
          <p:nvSpPr>
            <p:cNvPr id="226" name="Button Up"/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2742155" y="3095751"/>
              <a:ext cx="75942" cy="230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7" name="모서리가 둥근 직사각형 226"/>
            <p:cNvSpPr/>
            <p:nvPr/>
          </p:nvSpPr>
          <p:spPr>
            <a:xfrm>
              <a:off x="2745541" y="3096618"/>
              <a:ext cx="84148" cy="61147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6" name="그룹 56"/>
          <p:cNvGrpSpPr/>
          <p:nvPr/>
        </p:nvGrpSpPr>
        <p:grpSpPr>
          <a:xfrm>
            <a:off x="614436" y="3078967"/>
            <a:ext cx="383223" cy="293414"/>
            <a:chOff x="1329493" y="2807073"/>
            <a:chExt cx="383223" cy="293414"/>
          </a:xfrm>
        </p:grpSpPr>
        <p:sp>
          <p:nvSpPr>
            <p:cNvPr id="240" name="직사각형 239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53" name="TextBox 252"/>
          <p:cNvSpPr txBox="1"/>
          <p:nvPr/>
        </p:nvSpPr>
        <p:spPr>
          <a:xfrm>
            <a:off x="4857750" y="528416"/>
            <a:ext cx="1962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dirty="0" smtClean="0">
                <a:latin typeface="+mn-ea"/>
                <a:ea typeface="+mn-ea"/>
              </a:rPr>
              <a:t>Movie </a:t>
            </a:r>
            <a:r>
              <a:rPr lang="ko-KR" altLang="en-US" sz="900" dirty="0" smtClean="0">
                <a:latin typeface="+mn-ea"/>
                <a:ea typeface="+mn-ea"/>
              </a:rPr>
              <a:t>리스트 </a:t>
            </a:r>
            <a:r>
              <a:rPr lang="en-US" altLang="ko-KR" sz="900" dirty="0" smtClean="0">
                <a:latin typeface="+mn-ea"/>
                <a:ea typeface="+mn-ea"/>
              </a:rPr>
              <a:t>2depth (</a:t>
            </a:r>
            <a:r>
              <a:rPr lang="ko-KR" altLang="en-US" sz="900" dirty="0" smtClean="0">
                <a:latin typeface="+mn-ea"/>
                <a:ea typeface="+mn-ea"/>
              </a:rPr>
              <a:t>상단</a:t>
            </a:r>
            <a:r>
              <a:rPr lang="en-US" altLang="ko-KR" sz="900" dirty="0" smtClean="0">
                <a:latin typeface="+mn-ea"/>
                <a:ea typeface="+mn-ea"/>
              </a:rPr>
              <a:t>)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2944884" y="2360680"/>
            <a:ext cx="1512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dirty="0" smtClean="0">
                <a:latin typeface="+mn-ea"/>
              </a:rPr>
              <a:t>Title :  </a:t>
            </a:r>
            <a:r>
              <a:rPr lang="en-US" altLang="ko-KR" b="1" dirty="0" smtClean="0">
                <a:latin typeface="+mn-ea"/>
              </a:rPr>
              <a:t>video list 2 </a:t>
            </a:r>
            <a:endParaRPr lang="ko-KR" altLang="en-US" b="1" dirty="0" smtClean="0">
              <a:latin typeface="+mn-ea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3002034" y="2653305"/>
            <a:ext cx="1512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>
                <a:latin typeface="+mn-ea"/>
              </a:rPr>
              <a:t> Preview Window</a:t>
            </a:r>
            <a:endParaRPr lang="ko-KR" altLang="en-US" dirty="0" smtClean="0">
              <a:latin typeface="+mn-ea"/>
            </a:endParaRPr>
          </a:p>
        </p:txBody>
      </p:sp>
      <p:grpSp>
        <p:nvGrpSpPr>
          <p:cNvPr id="256" name="그룹 103"/>
          <p:cNvGrpSpPr/>
          <p:nvPr/>
        </p:nvGrpSpPr>
        <p:grpSpPr>
          <a:xfrm>
            <a:off x="3079759" y="2875319"/>
            <a:ext cx="3022582" cy="1700202"/>
            <a:chOff x="1724024" y="2085974"/>
            <a:chExt cx="3524251" cy="1982391"/>
          </a:xfrm>
        </p:grpSpPr>
        <p:sp>
          <p:nvSpPr>
            <p:cNvPr id="257" name="직사각형 256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9" name="그룹 98"/>
            <p:cNvGrpSpPr/>
            <p:nvPr/>
          </p:nvGrpSpPr>
          <p:grpSpPr>
            <a:xfrm>
              <a:off x="3219451" y="2800350"/>
              <a:ext cx="552450" cy="552450"/>
              <a:chOff x="7324725" y="5191125"/>
              <a:chExt cx="638175" cy="638175"/>
            </a:xfrm>
          </p:grpSpPr>
          <p:sp>
            <p:nvSpPr>
              <p:cNvPr id="260" name="타원 259"/>
              <p:cNvSpPr/>
              <p:nvPr/>
            </p:nvSpPr>
            <p:spPr>
              <a:xfrm>
                <a:off x="7324725" y="5191125"/>
                <a:ext cx="638175" cy="63817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1" name="이등변 삼각형 260"/>
              <p:cNvSpPr/>
              <p:nvPr/>
            </p:nvSpPr>
            <p:spPr>
              <a:xfrm rot="5400000">
                <a:off x="7540751" y="5372100"/>
                <a:ext cx="320421" cy="276225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62" name="TextBox 261"/>
          <p:cNvSpPr txBox="1"/>
          <p:nvPr/>
        </p:nvSpPr>
        <p:spPr>
          <a:xfrm>
            <a:off x="3002034" y="4671115"/>
            <a:ext cx="1512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>
                <a:latin typeface="+mn-ea"/>
              </a:rPr>
              <a:t> Contents Information</a:t>
            </a:r>
            <a:endParaRPr lang="ko-KR" altLang="en-US" dirty="0" smtClean="0">
              <a:latin typeface="+mn-ea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3002034" y="4842391"/>
            <a:ext cx="988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altLang="ko-KR" dirty="0" smtClean="0">
                <a:latin typeface="+mn-ea"/>
              </a:rPr>
              <a:t>Transfer Type</a:t>
            </a:r>
          </a:p>
          <a:p>
            <a:pPr>
              <a:lnSpc>
                <a:spcPct val="200000"/>
              </a:lnSpc>
              <a:buNone/>
            </a:pPr>
            <a:r>
              <a:rPr lang="en-US" altLang="ko-KR" dirty="0" smtClean="0">
                <a:latin typeface="+mn-ea"/>
              </a:rPr>
              <a:t>Expiration Date</a:t>
            </a:r>
          </a:p>
        </p:txBody>
      </p:sp>
      <p:sp>
        <p:nvSpPr>
          <p:cNvPr id="264" name="TextBox 263"/>
          <p:cNvSpPr txBox="1"/>
          <p:nvPr/>
        </p:nvSpPr>
        <p:spPr>
          <a:xfrm>
            <a:off x="4002159" y="4842391"/>
            <a:ext cx="1684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Download &amp; Play</a:t>
            </a:r>
          </a:p>
          <a:p>
            <a:pPr>
              <a:lnSpc>
                <a:spcPct val="200000"/>
              </a:lnSpc>
              <a:buNone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2014-02-12</a:t>
            </a:r>
          </a:p>
        </p:txBody>
      </p:sp>
      <p:cxnSp>
        <p:nvCxnSpPr>
          <p:cNvPr id="265" name="직선 연결선 264"/>
          <p:cNvCxnSpPr/>
          <p:nvPr/>
        </p:nvCxnSpPr>
        <p:spPr>
          <a:xfrm rot="10800000" flipH="1">
            <a:off x="3058801" y="5148836"/>
            <a:ext cx="298800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6" name="그룹 108"/>
          <p:cNvGrpSpPr/>
          <p:nvPr/>
        </p:nvGrpSpPr>
        <p:grpSpPr>
          <a:xfrm>
            <a:off x="2786337" y="2226077"/>
            <a:ext cx="383223" cy="293414"/>
            <a:chOff x="712151" y="2886076"/>
            <a:chExt cx="383223" cy="293414"/>
          </a:xfrm>
        </p:grpSpPr>
        <p:sp>
          <p:nvSpPr>
            <p:cNvPr id="267" name="타원 266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269" name="직선 화살표 연결선 268"/>
          <p:cNvCxnSpPr/>
          <p:nvPr/>
        </p:nvCxnSpPr>
        <p:spPr>
          <a:xfrm rot="5400000">
            <a:off x="5518298" y="4880344"/>
            <a:ext cx="914400" cy="1588"/>
          </a:xfrm>
          <a:prstGeom prst="straightConnector1">
            <a:avLst/>
          </a:prstGeom>
          <a:ln w="25400">
            <a:solidFill>
              <a:srgbClr val="25406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0" name="그룹 108"/>
          <p:cNvGrpSpPr/>
          <p:nvPr/>
        </p:nvGrpSpPr>
        <p:grpSpPr>
          <a:xfrm>
            <a:off x="5662887" y="4674002"/>
            <a:ext cx="383223" cy="323165"/>
            <a:chOff x="712151" y="2886076"/>
            <a:chExt cx="383223" cy="323165"/>
          </a:xfrm>
        </p:grpSpPr>
        <p:sp>
          <p:nvSpPr>
            <p:cNvPr id="271" name="타원 270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712151" y="2886076"/>
              <a:ext cx="38322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73" name="그룹 272"/>
          <p:cNvGrpSpPr/>
          <p:nvPr/>
        </p:nvGrpSpPr>
        <p:grpSpPr>
          <a:xfrm>
            <a:off x="6144972" y="2602087"/>
            <a:ext cx="87534" cy="2808000"/>
            <a:chOff x="6144972" y="2602087"/>
            <a:chExt cx="87534" cy="2808000"/>
          </a:xfrm>
        </p:grpSpPr>
        <p:sp>
          <p:nvSpPr>
            <p:cNvPr id="274" name="Button Up"/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>
              <a:off x="6144972" y="2602087"/>
              <a:ext cx="75942" cy="280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5" name="모서리가 둥근 직사각형 274"/>
            <p:cNvSpPr/>
            <p:nvPr/>
          </p:nvSpPr>
          <p:spPr>
            <a:xfrm>
              <a:off x="6148358" y="3215207"/>
              <a:ext cx="84148" cy="2160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706509" y="1922406"/>
            <a:ext cx="42083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smtClean="0">
                <a:latin typeface="+mn-ea"/>
              </a:rPr>
              <a:t>Contents          Project          Schedule          Client</a:t>
            </a:r>
            <a:endParaRPr lang="ko-KR" altLang="en-US" sz="900" b="1" dirty="0" smtClean="0">
              <a:latin typeface="+mn-ea"/>
            </a:endParaRPr>
          </a:p>
        </p:txBody>
      </p:sp>
      <p:cxnSp>
        <p:nvCxnSpPr>
          <p:cNvPr id="156" name="직선 화살표 연결선 155"/>
          <p:cNvCxnSpPr/>
          <p:nvPr/>
        </p:nvCxnSpPr>
        <p:spPr>
          <a:xfrm rot="5400000">
            <a:off x="558773" y="5563144"/>
            <a:ext cx="756000" cy="1588"/>
          </a:xfrm>
          <a:prstGeom prst="straightConnector1">
            <a:avLst/>
          </a:prstGeom>
          <a:ln w="25400">
            <a:solidFill>
              <a:srgbClr val="25406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801758" y="5923030"/>
            <a:ext cx="31796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dirty="0" smtClean="0">
                <a:latin typeface="+mn-ea"/>
              </a:rPr>
              <a:t>Contents Media 2depth icon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종류 </a:t>
            </a:r>
            <a:r>
              <a:rPr lang="en-US" altLang="ko-KR" dirty="0" smtClean="0">
                <a:latin typeface="+mn-ea"/>
                <a:ea typeface="+mn-ea"/>
              </a:rPr>
              <a:t>: Video / Jpeg 2K </a:t>
            </a:r>
            <a:r>
              <a:rPr lang="ko-KR" altLang="en-US" dirty="0" smtClean="0">
                <a:latin typeface="+mn-ea"/>
                <a:ea typeface="+mn-ea"/>
              </a:rPr>
              <a:t>총 </a:t>
            </a:r>
            <a:r>
              <a:rPr lang="en-US" altLang="ko-KR" dirty="0" smtClean="0">
                <a:latin typeface="+mn-ea"/>
                <a:ea typeface="+mn-ea"/>
              </a:rPr>
              <a:t>2</a:t>
            </a:r>
            <a:r>
              <a:rPr lang="ko-KR" altLang="en-US" dirty="0" smtClean="0">
                <a:latin typeface="+mn-ea"/>
                <a:ea typeface="+mn-ea"/>
              </a:rPr>
              <a:t>종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6199" y="471553"/>
            <a:ext cx="284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dirty="0" smtClean="0">
                <a:latin typeface="+mn-ea"/>
                <a:ea typeface="+mn-ea"/>
              </a:rPr>
              <a:t>Index &gt; Enter IP &gt; </a:t>
            </a:r>
            <a:r>
              <a:rPr lang="ko-KR" altLang="en-US" sz="900" dirty="0" smtClean="0">
                <a:latin typeface="+mn-ea"/>
                <a:ea typeface="+mn-ea"/>
              </a:rPr>
              <a:t>로그인 </a:t>
            </a:r>
            <a:r>
              <a:rPr lang="en-US" altLang="ko-KR" sz="900" dirty="0" smtClean="0">
                <a:latin typeface="+mn-ea"/>
                <a:ea typeface="+mn-ea"/>
              </a:rPr>
              <a:t>&gt; Contents &gt; </a:t>
            </a:r>
          </a:p>
          <a:p>
            <a:pPr>
              <a:buNone/>
            </a:pPr>
            <a:r>
              <a:rPr lang="en-US" altLang="ko-KR" sz="900" dirty="0" smtClean="0">
                <a:latin typeface="+mn-ea"/>
                <a:ea typeface="+mn-ea"/>
              </a:rPr>
              <a:t>Movie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grpSp>
        <p:nvGrpSpPr>
          <p:cNvPr id="108" name="그룹 56"/>
          <p:cNvGrpSpPr/>
          <p:nvPr/>
        </p:nvGrpSpPr>
        <p:grpSpPr>
          <a:xfrm>
            <a:off x="1614561" y="4526767"/>
            <a:ext cx="383223" cy="293414"/>
            <a:chOff x="1329493" y="2807073"/>
            <a:chExt cx="383223" cy="293414"/>
          </a:xfrm>
        </p:grpSpPr>
        <p:sp>
          <p:nvSpPr>
            <p:cNvPr id="109" name="직사각형 108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1790700" y="4567303"/>
            <a:ext cx="1064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7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130906 </a:t>
            </a:r>
            <a:r>
              <a:rPr lang="ko-KR" altLang="en-US" sz="7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강은진</a:t>
            </a:r>
            <a:endParaRPr lang="en-US" altLang="ko-KR" sz="700" b="1" dirty="0" smtClean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  <a:p>
            <a:pPr>
              <a:buNone/>
            </a:pPr>
            <a:r>
              <a:rPr lang="ko-KR" altLang="en-US" sz="7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추가</a:t>
            </a:r>
          </a:p>
        </p:txBody>
      </p:sp>
      <p:sp>
        <p:nvSpPr>
          <p:cNvPr id="112" name="직사각형 111"/>
          <p:cNvSpPr/>
          <p:nvPr/>
        </p:nvSpPr>
        <p:spPr>
          <a:xfrm>
            <a:off x="1590675" y="4562474"/>
            <a:ext cx="904875" cy="285751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 rot="5400000">
            <a:off x="1443005" y="237339"/>
            <a:ext cx="4079766" cy="6527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F923-84CE-45F6-A00C-9099A10C245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157400" y="520465"/>
            <a:ext cx="700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dirty="0" smtClean="0">
                <a:latin typeface="+mn-ea"/>
                <a:ea typeface="+mn-ea"/>
              </a:rPr>
              <a:t>Contents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598339" y="469609"/>
            <a:ext cx="141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smtClean="0">
                <a:solidFill>
                  <a:srgbClr val="C00000"/>
                </a:solidFill>
                <a:latin typeface="+mn-ea"/>
                <a:ea typeface="+mn-ea"/>
              </a:rPr>
              <a:t>DS_mobile_contents_movie2depth_video</a:t>
            </a:r>
            <a:endParaRPr lang="ko-KR" altLang="en-US" sz="900" b="1" dirty="0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49" name="제목 5"/>
          <p:cNvSpPr txBox="1">
            <a:spLocks/>
          </p:cNvSpPr>
          <p:nvPr/>
        </p:nvSpPr>
        <p:spPr>
          <a:xfrm>
            <a:off x="6968490" y="63879"/>
            <a:ext cx="2175510" cy="46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dirty="0" smtClean="0">
                <a:latin typeface="+mj-ea"/>
                <a:ea typeface="+mj-ea"/>
                <a:cs typeface="+mj-cs"/>
              </a:rPr>
              <a:t>1. Contents</a:t>
            </a:r>
            <a:endParaRPr kumimoji="0" lang="ko-KR" altLang="en-US" sz="1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graphicFrame>
        <p:nvGraphicFramePr>
          <p:cNvPr id="89" name="Group 1498"/>
          <p:cNvGraphicFramePr>
            <a:graphicFrameLocks noGrp="1"/>
          </p:cNvGraphicFramePr>
          <p:nvPr/>
        </p:nvGraphicFramePr>
        <p:xfrm>
          <a:off x="6970816" y="1243544"/>
          <a:ext cx="2161309" cy="53906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382"/>
                <a:gridCol w="1877927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영역 내부 화면 스크롤</a:t>
                      </a:r>
                      <a:r>
                        <a:rPr lang="en-US" altLang="ko-KR" sz="800" baseline="0" dirty="0" smtClean="0"/>
                        <a:t> (</a:t>
                      </a:r>
                      <a:r>
                        <a:rPr lang="ko-KR" altLang="en-US" sz="800" baseline="0" dirty="0" smtClean="0"/>
                        <a:t>이전 페이지에 이어서 설명</a:t>
                      </a:r>
                      <a:r>
                        <a:rPr lang="en-US" altLang="ko-KR" sz="800" baseline="0" dirty="0" smtClean="0"/>
                        <a:t>)</a:t>
                      </a:r>
                      <a:endParaRPr lang="ko-KR" altLang="en-US" sz="800" dirty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0" name="Group 1498"/>
          <p:cNvGraphicFramePr>
            <a:graphicFrameLocks noGrp="1"/>
          </p:cNvGraphicFramePr>
          <p:nvPr/>
        </p:nvGraphicFramePr>
        <p:xfrm>
          <a:off x="6966159" y="1858691"/>
          <a:ext cx="2165965" cy="53906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993"/>
                <a:gridCol w="1881972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■ 링크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x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none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5" name="직사각형 114"/>
          <p:cNvSpPr/>
          <p:nvPr/>
        </p:nvSpPr>
        <p:spPr>
          <a:xfrm flipV="1">
            <a:off x="233915" y="1652424"/>
            <a:ext cx="6516000" cy="2049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 flipV="1">
            <a:off x="233913" y="1861479"/>
            <a:ext cx="6516000" cy="3959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706509" y="1636657"/>
            <a:ext cx="39893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err="1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SmartGuru</a:t>
            </a:r>
            <a:r>
              <a:rPr lang="en-US" altLang="ko-KR" sz="900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 4K Digital Signage Ingest System</a:t>
            </a:r>
            <a:endParaRPr lang="ko-KR" altLang="en-US" sz="900" b="1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18" name="직사각형 117"/>
          <p:cNvSpPr/>
          <p:nvPr/>
        </p:nvSpPr>
        <p:spPr>
          <a:xfrm flipV="1">
            <a:off x="233915" y="1471450"/>
            <a:ext cx="6516000" cy="1875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6004717" y="1446135"/>
            <a:ext cx="8612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PM 03 : 33</a:t>
            </a:r>
            <a:endParaRPr lang="ko-KR" altLang="en-US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3" name="그룹 95"/>
          <p:cNvGrpSpPr/>
          <p:nvPr/>
        </p:nvGrpSpPr>
        <p:grpSpPr>
          <a:xfrm>
            <a:off x="5813401" y="1496644"/>
            <a:ext cx="237542" cy="237542"/>
            <a:chOff x="4628656" y="995710"/>
            <a:chExt cx="366327" cy="366327"/>
          </a:xfrm>
        </p:grpSpPr>
        <p:sp>
          <p:nvSpPr>
            <p:cNvPr id="127" name="원호 126"/>
            <p:cNvSpPr/>
            <p:nvPr/>
          </p:nvSpPr>
          <p:spPr>
            <a:xfrm rot="18900000">
              <a:off x="4628656" y="995710"/>
              <a:ext cx="366327" cy="366327"/>
            </a:xfrm>
            <a:prstGeom prst="arc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원호 127"/>
            <p:cNvSpPr/>
            <p:nvPr/>
          </p:nvSpPr>
          <p:spPr>
            <a:xfrm rot="18900000">
              <a:off x="4668013" y="1043017"/>
              <a:ext cx="287612" cy="287614"/>
            </a:xfrm>
            <a:prstGeom prst="arc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원호 128"/>
            <p:cNvSpPr/>
            <p:nvPr/>
          </p:nvSpPr>
          <p:spPr>
            <a:xfrm rot="18900000">
              <a:off x="4705558" y="1088515"/>
              <a:ext cx="212522" cy="212524"/>
            </a:xfrm>
            <a:prstGeom prst="arc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/>
            <p:cNvSpPr/>
            <p:nvPr/>
          </p:nvSpPr>
          <p:spPr>
            <a:xfrm>
              <a:off x="4780014" y="1121134"/>
              <a:ext cx="63610" cy="6361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9" name="직사각형 138"/>
          <p:cNvSpPr/>
          <p:nvPr/>
        </p:nvSpPr>
        <p:spPr>
          <a:xfrm>
            <a:off x="729114" y="1857375"/>
            <a:ext cx="623436" cy="390525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TextBox 139"/>
          <p:cNvSpPr txBox="1"/>
          <p:nvPr/>
        </p:nvSpPr>
        <p:spPr>
          <a:xfrm>
            <a:off x="5554734" y="1922406"/>
            <a:ext cx="7317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Log out</a:t>
            </a:r>
            <a:endParaRPr lang="ko-KR" altLang="en-US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2952750" y="2600451"/>
            <a:ext cx="3276600" cy="28002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/>
          <p:cNvSpPr/>
          <p:nvPr/>
        </p:nvSpPr>
        <p:spPr>
          <a:xfrm>
            <a:off x="771525" y="2600452"/>
            <a:ext cx="2038350" cy="2798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TextBox 148"/>
          <p:cNvSpPr txBox="1"/>
          <p:nvPr/>
        </p:nvSpPr>
        <p:spPr>
          <a:xfrm>
            <a:off x="706509" y="2360680"/>
            <a:ext cx="1512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dirty="0" smtClean="0">
                <a:latin typeface="+mn-ea"/>
              </a:rPr>
              <a:t>Source Contents List</a:t>
            </a:r>
            <a:endParaRPr lang="ko-KR" altLang="en-US" dirty="0" smtClean="0">
              <a:latin typeface="+mn-ea"/>
            </a:endParaRPr>
          </a:p>
        </p:txBody>
      </p:sp>
      <p:grpSp>
        <p:nvGrpSpPr>
          <p:cNvPr id="4" name="그룹 51"/>
          <p:cNvGrpSpPr/>
          <p:nvPr/>
        </p:nvGrpSpPr>
        <p:grpSpPr>
          <a:xfrm>
            <a:off x="848471" y="2676153"/>
            <a:ext cx="1884459" cy="310101"/>
            <a:chOff x="834887" y="3371353"/>
            <a:chExt cx="1884459" cy="310101"/>
          </a:xfrm>
        </p:grpSpPr>
        <p:sp>
          <p:nvSpPr>
            <p:cNvPr id="189" name="모서리가 둥근 직사각형 188"/>
            <p:cNvSpPr/>
            <p:nvPr/>
          </p:nvSpPr>
          <p:spPr>
            <a:xfrm>
              <a:off x="834887" y="3371353"/>
              <a:ext cx="1884459" cy="31010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Search Icon"/>
            <p:cNvSpPr>
              <a:spLocks noChangeAspect="1" noEditPoints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2464583" y="3442266"/>
              <a:ext cx="183203" cy="177893"/>
            </a:xfrm>
            <a:custGeom>
              <a:avLst/>
              <a:gdLst>
                <a:gd name="T0" fmla="*/ 22 w 592"/>
                <a:gd name="T1" fmla="*/ 483 h 592"/>
                <a:gd name="T2" fmla="*/ 170 w 592"/>
                <a:gd name="T3" fmla="*/ 338 h 592"/>
                <a:gd name="T4" fmla="*/ 147 w 592"/>
                <a:gd name="T5" fmla="*/ 225 h 592"/>
                <a:gd name="T6" fmla="*/ 366 w 592"/>
                <a:gd name="T7" fmla="*/ 0 h 592"/>
                <a:gd name="T8" fmla="*/ 592 w 592"/>
                <a:gd name="T9" fmla="*/ 225 h 592"/>
                <a:gd name="T10" fmla="*/ 366 w 592"/>
                <a:gd name="T11" fmla="*/ 444 h 592"/>
                <a:gd name="T12" fmla="*/ 258 w 592"/>
                <a:gd name="T13" fmla="*/ 424 h 592"/>
                <a:gd name="T14" fmla="*/ 109 w 592"/>
                <a:gd name="T15" fmla="*/ 570 h 592"/>
                <a:gd name="T16" fmla="*/ 22 w 592"/>
                <a:gd name="T17" fmla="*/ 570 h 592"/>
                <a:gd name="T18" fmla="*/ 22 w 592"/>
                <a:gd name="T19" fmla="*/ 483 h 592"/>
                <a:gd name="T20" fmla="*/ 366 w 592"/>
                <a:gd name="T21" fmla="*/ 84 h 592"/>
                <a:gd name="T22" fmla="*/ 225 w 592"/>
                <a:gd name="T23" fmla="*/ 225 h 592"/>
                <a:gd name="T24" fmla="*/ 366 w 592"/>
                <a:gd name="T25" fmla="*/ 367 h 592"/>
                <a:gd name="T26" fmla="*/ 507 w 592"/>
                <a:gd name="T27" fmla="*/ 225 h 592"/>
                <a:gd name="T28" fmla="*/ 366 w 592"/>
                <a:gd name="T29" fmla="*/ 84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92" h="592">
                  <a:moveTo>
                    <a:pt x="22" y="483"/>
                  </a:moveTo>
                  <a:lnTo>
                    <a:pt x="170" y="338"/>
                  </a:lnTo>
                  <a:cubicBezTo>
                    <a:pt x="151" y="305"/>
                    <a:pt x="147" y="267"/>
                    <a:pt x="147" y="225"/>
                  </a:cubicBezTo>
                  <a:cubicBezTo>
                    <a:pt x="147" y="101"/>
                    <a:pt x="241" y="0"/>
                    <a:pt x="366" y="0"/>
                  </a:cubicBezTo>
                  <a:cubicBezTo>
                    <a:pt x="491" y="0"/>
                    <a:pt x="592" y="101"/>
                    <a:pt x="592" y="225"/>
                  </a:cubicBezTo>
                  <a:cubicBezTo>
                    <a:pt x="592" y="350"/>
                    <a:pt x="491" y="444"/>
                    <a:pt x="366" y="444"/>
                  </a:cubicBezTo>
                  <a:cubicBezTo>
                    <a:pt x="327" y="444"/>
                    <a:pt x="290" y="441"/>
                    <a:pt x="258" y="424"/>
                  </a:cubicBezTo>
                  <a:lnTo>
                    <a:pt x="109" y="570"/>
                  </a:lnTo>
                  <a:cubicBezTo>
                    <a:pt x="87" y="592"/>
                    <a:pt x="44" y="592"/>
                    <a:pt x="22" y="570"/>
                  </a:cubicBezTo>
                  <a:cubicBezTo>
                    <a:pt x="0" y="548"/>
                    <a:pt x="0" y="505"/>
                    <a:pt x="22" y="483"/>
                  </a:cubicBezTo>
                  <a:close/>
                  <a:moveTo>
                    <a:pt x="366" y="84"/>
                  </a:moveTo>
                  <a:cubicBezTo>
                    <a:pt x="288" y="84"/>
                    <a:pt x="225" y="148"/>
                    <a:pt x="225" y="225"/>
                  </a:cubicBezTo>
                  <a:cubicBezTo>
                    <a:pt x="225" y="303"/>
                    <a:pt x="288" y="367"/>
                    <a:pt x="366" y="367"/>
                  </a:cubicBezTo>
                  <a:cubicBezTo>
                    <a:pt x="444" y="367"/>
                    <a:pt x="507" y="303"/>
                    <a:pt x="507" y="225"/>
                  </a:cubicBezTo>
                  <a:cubicBezTo>
                    <a:pt x="507" y="148"/>
                    <a:pt x="444" y="84"/>
                    <a:pt x="366" y="84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>
                <a:latin typeface="+mj-lt"/>
                <a:cs typeface="Calibri" pitchFamily="34" charset="0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889389" y="3421640"/>
              <a:ext cx="151281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dirty="0" smtClean="0">
                  <a:solidFill>
                    <a:schemeClr val="bg1"/>
                  </a:solidFill>
                  <a:latin typeface="+mn-ea"/>
                </a:rPr>
                <a:t>Search</a:t>
              </a:r>
              <a:endParaRPr lang="ko-KR" altLang="en-US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92" name="직사각형 191"/>
          <p:cNvSpPr/>
          <p:nvPr/>
        </p:nvSpPr>
        <p:spPr>
          <a:xfrm flipV="1">
            <a:off x="774603" y="3096291"/>
            <a:ext cx="2037600" cy="3231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230"/>
          <p:cNvGrpSpPr/>
          <p:nvPr/>
        </p:nvGrpSpPr>
        <p:grpSpPr>
          <a:xfrm>
            <a:off x="767214" y="3404374"/>
            <a:ext cx="2044989" cy="1865563"/>
            <a:chOff x="767214" y="5661799"/>
            <a:chExt cx="2044989" cy="1865563"/>
          </a:xfrm>
        </p:grpSpPr>
        <p:sp>
          <p:nvSpPr>
            <p:cNvPr id="164" name="직사각형 163"/>
            <p:cNvSpPr/>
            <p:nvPr/>
          </p:nvSpPr>
          <p:spPr>
            <a:xfrm flipV="1">
              <a:off x="774603" y="5677566"/>
              <a:ext cx="2037600" cy="20495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786022" y="5661799"/>
              <a:ext cx="8837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b="1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Video</a:t>
              </a:r>
              <a:endParaRPr lang="ko-KR" altLang="en-US" b="1" dirty="0" smtClean="0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  <p:cxnSp>
          <p:nvCxnSpPr>
            <p:cNvPr id="166" name="직선 연결선 165"/>
            <p:cNvCxnSpPr/>
            <p:nvPr/>
          </p:nvCxnSpPr>
          <p:spPr>
            <a:xfrm rot="10800000" flipH="1">
              <a:off x="771525" y="6579250"/>
              <a:ext cx="1979626" cy="0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>
            <a:xfrm rot="10800000" flipH="1">
              <a:off x="771525" y="6207775"/>
              <a:ext cx="1979626" cy="0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직사각형 167"/>
            <p:cNvSpPr/>
            <p:nvPr/>
          </p:nvSpPr>
          <p:spPr>
            <a:xfrm>
              <a:off x="767214" y="6210425"/>
              <a:ext cx="1956936" cy="37147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1005097" y="5948046"/>
              <a:ext cx="8837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dirty="0" smtClean="0">
                  <a:latin typeface="+mn-ea"/>
                </a:rPr>
                <a:t>audio list 1</a:t>
              </a:r>
              <a:endParaRPr lang="ko-KR" altLang="en-US" dirty="0" smtClean="0">
                <a:latin typeface="+mn-ea"/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1005097" y="6289952"/>
              <a:ext cx="8837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b="1" dirty="0" smtClean="0">
                  <a:latin typeface="+mn-ea"/>
                </a:rPr>
                <a:t>video list 2</a:t>
              </a:r>
              <a:endParaRPr lang="ko-KR" altLang="en-US" b="1" dirty="0" smtClean="0">
                <a:latin typeface="+mn-ea"/>
              </a:endParaRPr>
            </a:p>
          </p:txBody>
        </p:sp>
        <p:grpSp>
          <p:nvGrpSpPr>
            <p:cNvPr id="8" name="그룹 170"/>
            <p:cNvGrpSpPr/>
            <p:nvPr/>
          </p:nvGrpSpPr>
          <p:grpSpPr>
            <a:xfrm>
              <a:off x="838200" y="5953250"/>
              <a:ext cx="190502" cy="190502"/>
              <a:chOff x="7315200" y="3276600"/>
              <a:chExt cx="333375" cy="333375"/>
            </a:xfrm>
          </p:grpSpPr>
          <p:sp>
            <p:nvSpPr>
              <p:cNvPr id="172" name="타원 171"/>
              <p:cNvSpPr/>
              <p:nvPr/>
            </p:nvSpPr>
            <p:spPr>
              <a:xfrm>
                <a:off x="7315200" y="3276600"/>
                <a:ext cx="333375" cy="33337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" name="그룹 142"/>
              <p:cNvGrpSpPr/>
              <p:nvPr/>
            </p:nvGrpSpPr>
            <p:grpSpPr>
              <a:xfrm>
                <a:off x="7373943" y="3342637"/>
                <a:ext cx="215889" cy="201301"/>
                <a:chOff x="7785110" y="3562350"/>
                <a:chExt cx="3022581" cy="1691011"/>
              </a:xfrm>
            </p:grpSpPr>
            <p:cxnSp>
              <p:nvCxnSpPr>
                <p:cNvPr id="174" name="직선 연결선 173"/>
                <p:cNvCxnSpPr/>
                <p:nvPr/>
              </p:nvCxnSpPr>
              <p:spPr>
                <a:xfrm>
                  <a:off x="7793279" y="3562350"/>
                  <a:ext cx="3014412" cy="169101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직선 연결선 174"/>
                <p:cNvCxnSpPr/>
                <p:nvPr/>
              </p:nvCxnSpPr>
              <p:spPr>
                <a:xfrm flipV="1">
                  <a:off x="7785110" y="3562350"/>
                  <a:ext cx="3014412" cy="169101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" name="그룹 175"/>
            <p:cNvGrpSpPr/>
            <p:nvPr/>
          </p:nvGrpSpPr>
          <p:grpSpPr>
            <a:xfrm>
              <a:off x="838200" y="6296150"/>
              <a:ext cx="190502" cy="190502"/>
              <a:chOff x="7315200" y="3276600"/>
              <a:chExt cx="333375" cy="333375"/>
            </a:xfrm>
          </p:grpSpPr>
          <p:sp>
            <p:nvSpPr>
              <p:cNvPr id="177" name="타원 176"/>
              <p:cNvSpPr/>
              <p:nvPr/>
            </p:nvSpPr>
            <p:spPr>
              <a:xfrm>
                <a:off x="7315200" y="3276600"/>
                <a:ext cx="333375" cy="33337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" name="그룹 146"/>
              <p:cNvGrpSpPr/>
              <p:nvPr/>
            </p:nvGrpSpPr>
            <p:grpSpPr>
              <a:xfrm>
                <a:off x="7373943" y="3342637"/>
                <a:ext cx="215889" cy="201301"/>
                <a:chOff x="7785110" y="3562350"/>
                <a:chExt cx="3022581" cy="1691011"/>
              </a:xfrm>
            </p:grpSpPr>
            <p:cxnSp>
              <p:nvCxnSpPr>
                <p:cNvPr id="179" name="직선 연결선 178"/>
                <p:cNvCxnSpPr/>
                <p:nvPr/>
              </p:nvCxnSpPr>
              <p:spPr>
                <a:xfrm>
                  <a:off x="7793279" y="3562350"/>
                  <a:ext cx="3014412" cy="169101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직선 연결선 179"/>
                <p:cNvCxnSpPr/>
                <p:nvPr/>
              </p:nvCxnSpPr>
              <p:spPr>
                <a:xfrm flipV="1">
                  <a:off x="7785110" y="3562350"/>
                  <a:ext cx="3014412" cy="169101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1" name="직사각형 180"/>
            <p:cNvSpPr/>
            <p:nvPr/>
          </p:nvSpPr>
          <p:spPr>
            <a:xfrm flipV="1">
              <a:off x="774603" y="6594119"/>
              <a:ext cx="2037600" cy="20495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786022" y="6578352"/>
              <a:ext cx="8837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b="1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Jpeg 2K</a:t>
              </a:r>
              <a:endParaRPr lang="ko-KR" altLang="en-US" b="1" dirty="0" smtClean="0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  <p:cxnSp>
          <p:nvCxnSpPr>
            <p:cNvPr id="183" name="직선 연결선 182"/>
            <p:cNvCxnSpPr/>
            <p:nvPr/>
          </p:nvCxnSpPr>
          <p:spPr>
            <a:xfrm rot="10800000" flipH="1">
              <a:off x="771525" y="7155887"/>
              <a:ext cx="1979626" cy="0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83"/>
            <p:cNvSpPr txBox="1"/>
            <p:nvPr/>
          </p:nvSpPr>
          <p:spPr>
            <a:xfrm>
              <a:off x="1005097" y="6866589"/>
              <a:ext cx="8837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dirty="0" smtClean="0">
                  <a:latin typeface="+mn-ea"/>
                </a:rPr>
                <a:t>jpeg2k 1</a:t>
              </a:r>
              <a:endParaRPr lang="ko-KR" altLang="en-US" dirty="0" smtClean="0">
                <a:latin typeface="+mn-ea"/>
              </a:endParaRPr>
            </a:p>
          </p:txBody>
        </p:sp>
        <p:grpSp>
          <p:nvGrpSpPr>
            <p:cNvPr id="12" name="그룹 184"/>
            <p:cNvGrpSpPr/>
            <p:nvPr/>
          </p:nvGrpSpPr>
          <p:grpSpPr>
            <a:xfrm>
              <a:off x="838200" y="6872787"/>
              <a:ext cx="190502" cy="190502"/>
              <a:chOff x="7315200" y="3276600"/>
              <a:chExt cx="333375" cy="333375"/>
            </a:xfrm>
          </p:grpSpPr>
          <p:sp>
            <p:nvSpPr>
              <p:cNvPr id="186" name="타원 185"/>
              <p:cNvSpPr/>
              <p:nvPr/>
            </p:nvSpPr>
            <p:spPr>
              <a:xfrm>
                <a:off x="7315200" y="3276600"/>
                <a:ext cx="333375" cy="33337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" name="그룹 132"/>
              <p:cNvGrpSpPr/>
              <p:nvPr/>
            </p:nvGrpSpPr>
            <p:grpSpPr>
              <a:xfrm>
                <a:off x="7373943" y="3342637"/>
                <a:ext cx="215889" cy="201301"/>
                <a:chOff x="7785110" y="3562350"/>
                <a:chExt cx="3022581" cy="1691011"/>
              </a:xfrm>
            </p:grpSpPr>
            <p:cxnSp>
              <p:nvCxnSpPr>
                <p:cNvPr id="198" name="직선 연결선 197"/>
                <p:cNvCxnSpPr/>
                <p:nvPr/>
              </p:nvCxnSpPr>
              <p:spPr>
                <a:xfrm>
                  <a:off x="7793279" y="3562350"/>
                  <a:ext cx="3014412" cy="169101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직선 연결선 198"/>
                <p:cNvCxnSpPr/>
                <p:nvPr/>
              </p:nvCxnSpPr>
              <p:spPr>
                <a:xfrm flipV="1">
                  <a:off x="7785110" y="3562350"/>
                  <a:ext cx="3014412" cy="169101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0" name="TextBox 199"/>
            <p:cNvSpPr txBox="1"/>
            <p:nvPr/>
          </p:nvSpPr>
          <p:spPr>
            <a:xfrm>
              <a:off x="1005097" y="7232349"/>
              <a:ext cx="13856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dirty="0" smtClean="0">
                  <a:latin typeface="+mn-ea"/>
                </a:rPr>
                <a:t>jpegsample_2k 2</a:t>
              </a:r>
              <a:endParaRPr lang="ko-KR" altLang="en-US" dirty="0" smtClean="0">
                <a:latin typeface="+mn-ea"/>
              </a:endParaRPr>
            </a:p>
          </p:txBody>
        </p:sp>
        <p:grpSp>
          <p:nvGrpSpPr>
            <p:cNvPr id="14" name="그룹 200"/>
            <p:cNvGrpSpPr/>
            <p:nvPr/>
          </p:nvGrpSpPr>
          <p:grpSpPr>
            <a:xfrm>
              <a:off x="838200" y="7238547"/>
              <a:ext cx="190502" cy="190502"/>
              <a:chOff x="7315200" y="3276600"/>
              <a:chExt cx="333375" cy="333375"/>
            </a:xfrm>
          </p:grpSpPr>
          <p:sp>
            <p:nvSpPr>
              <p:cNvPr id="202" name="타원 201"/>
              <p:cNvSpPr/>
              <p:nvPr/>
            </p:nvSpPr>
            <p:spPr>
              <a:xfrm>
                <a:off x="7315200" y="3276600"/>
                <a:ext cx="333375" cy="33337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5" name="그룹 141"/>
              <p:cNvGrpSpPr/>
              <p:nvPr/>
            </p:nvGrpSpPr>
            <p:grpSpPr>
              <a:xfrm>
                <a:off x="7373943" y="3342637"/>
                <a:ext cx="215889" cy="201301"/>
                <a:chOff x="7785110" y="3562350"/>
                <a:chExt cx="3022581" cy="1691011"/>
              </a:xfrm>
            </p:grpSpPr>
            <p:cxnSp>
              <p:nvCxnSpPr>
                <p:cNvPr id="228" name="직선 연결선 227"/>
                <p:cNvCxnSpPr/>
                <p:nvPr/>
              </p:nvCxnSpPr>
              <p:spPr>
                <a:xfrm>
                  <a:off x="7793279" y="3562350"/>
                  <a:ext cx="3014412" cy="169101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직선 연결선 228"/>
                <p:cNvCxnSpPr/>
                <p:nvPr/>
              </p:nvCxnSpPr>
              <p:spPr>
                <a:xfrm flipV="1">
                  <a:off x="7785110" y="3562350"/>
                  <a:ext cx="3014412" cy="169101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30" name="직선 연결선 229"/>
            <p:cNvCxnSpPr/>
            <p:nvPr/>
          </p:nvCxnSpPr>
          <p:spPr>
            <a:xfrm rot="10800000" flipH="1">
              <a:off x="771525" y="7527362"/>
              <a:ext cx="1979626" cy="0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2" name="갈매기형 수장 231"/>
          <p:cNvSpPr/>
          <p:nvPr/>
        </p:nvSpPr>
        <p:spPr>
          <a:xfrm flipH="1">
            <a:off x="876300" y="3171825"/>
            <a:ext cx="161925" cy="161925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1014622" y="3137674"/>
            <a:ext cx="883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Back</a:t>
            </a:r>
            <a:endParaRPr lang="ko-KR" altLang="en-US" sz="900" b="1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grpSp>
        <p:nvGrpSpPr>
          <p:cNvPr id="16" name="그룹 233"/>
          <p:cNvGrpSpPr/>
          <p:nvPr/>
        </p:nvGrpSpPr>
        <p:grpSpPr>
          <a:xfrm>
            <a:off x="2742155" y="3429126"/>
            <a:ext cx="87534" cy="1980000"/>
            <a:chOff x="2742155" y="3095751"/>
            <a:chExt cx="87534" cy="2304000"/>
          </a:xfrm>
        </p:grpSpPr>
        <p:sp>
          <p:nvSpPr>
            <p:cNvPr id="226" name="Button Up"/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2742155" y="3095751"/>
              <a:ext cx="75942" cy="230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7" name="모서리가 둥근 직사각형 226"/>
            <p:cNvSpPr/>
            <p:nvPr/>
          </p:nvSpPr>
          <p:spPr>
            <a:xfrm>
              <a:off x="2745541" y="3096618"/>
              <a:ext cx="84148" cy="61147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4" name="TextBox 253"/>
          <p:cNvSpPr txBox="1"/>
          <p:nvPr/>
        </p:nvSpPr>
        <p:spPr>
          <a:xfrm>
            <a:off x="2944884" y="2360680"/>
            <a:ext cx="1512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dirty="0" smtClean="0">
                <a:latin typeface="+mn-ea"/>
              </a:rPr>
              <a:t>Title :  </a:t>
            </a:r>
            <a:r>
              <a:rPr lang="en-US" altLang="ko-KR" b="1" dirty="0" smtClean="0">
                <a:latin typeface="+mn-ea"/>
              </a:rPr>
              <a:t>video list 2 </a:t>
            </a:r>
            <a:endParaRPr lang="ko-KR" altLang="en-US" b="1" dirty="0" smtClean="0">
              <a:latin typeface="+mn-ea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002034" y="2772582"/>
            <a:ext cx="1512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>
                <a:latin typeface="+mn-ea"/>
              </a:rPr>
              <a:t> Contents Information</a:t>
            </a:r>
            <a:endParaRPr lang="ko-KR" altLang="en-US" dirty="0" smtClean="0">
              <a:latin typeface="+mn-ea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002034" y="3018007"/>
            <a:ext cx="9889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altLang="ko-KR" dirty="0" smtClean="0">
                <a:latin typeface="+mn-ea"/>
              </a:rPr>
              <a:t>Transfer Type</a:t>
            </a:r>
          </a:p>
          <a:p>
            <a:pPr>
              <a:lnSpc>
                <a:spcPct val="200000"/>
              </a:lnSpc>
              <a:buNone/>
            </a:pPr>
            <a:r>
              <a:rPr lang="en-US" altLang="ko-KR" dirty="0" smtClean="0">
                <a:latin typeface="+mn-ea"/>
              </a:rPr>
              <a:t>Expiration Date</a:t>
            </a:r>
          </a:p>
          <a:p>
            <a:pPr>
              <a:lnSpc>
                <a:spcPct val="200000"/>
              </a:lnSpc>
              <a:buNone/>
            </a:pPr>
            <a:r>
              <a:rPr lang="en-US" altLang="ko-KR" dirty="0" smtClean="0">
                <a:latin typeface="+mn-ea"/>
              </a:rPr>
              <a:t>Extension</a:t>
            </a:r>
          </a:p>
          <a:p>
            <a:pPr>
              <a:lnSpc>
                <a:spcPct val="200000"/>
              </a:lnSpc>
              <a:buNone/>
            </a:pPr>
            <a:r>
              <a:rPr lang="en-US" altLang="ko-KR" dirty="0" smtClean="0">
                <a:latin typeface="+mn-ea"/>
              </a:rPr>
              <a:t>Duration</a:t>
            </a:r>
          </a:p>
          <a:p>
            <a:pPr>
              <a:lnSpc>
                <a:spcPct val="200000"/>
              </a:lnSpc>
              <a:buNone/>
            </a:pPr>
            <a:r>
              <a:rPr lang="en-US" altLang="ko-KR" dirty="0" smtClean="0">
                <a:latin typeface="+mn-ea"/>
              </a:rPr>
              <a:t>Resolution</a:t>
            </a:r>
          </a:p>
          <a:p>
            <a:pPr>
              <a:lnSpc>
                <a:spcPct val="200000"/>
              </a:lnSpc>
              <a:buNone/>
            </a:pPr>
            <a:r>
              <a:rPr lang="en-US" altLang="ko-KR" dirty="0" smtClean="0">
                <a:latin typeface="+mn-ea"/>
              </a:rPr>
              <a:t>Aspect Ratio</a:t>
            </a:r>
          </a:p>
          <a:p>
            <a:pPr>
              <a:lnSpc>
                <a:spcPct val="200000"/>
              </a:lnSpc>
              <a:buNone/>
            </a:pPr>
            <a:r>
              <a:rPr lang="en-US" altLang="ko-KR" dirty="0" smtClean="0">
                <a:latin typeface="+mn-ea"/>
              </a:rPr>
              <a:t>FPS</a:t>
            </a:r>
          </a:p>
          <a:p>
            <a:pPr>
              <a:lnSpc>
                <a:spcPct val="200000"/>
              </a:lnSpc>
              <a:buNone/>
            </a:pPr>
            <a:r>
              <a:rPr lang="en-US" altLang="ko-KR" dirty="0" smtClean="0">
                <a:latin typeface="+mn-ea"/>
              </a:rPr>
              <a:t>Audio Codec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200000"/>
              </a:lnSpc>
              <a:buNone/>
            </a:pPr>
            <a:r>
              <a:rPr lang="en-US" altLang="ko-KR" dirty="0" smtClean="0">
                <a:latin typeface="+mn-ea"/>
              </a:rPr>
              <a:t>3D Contents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002159" y="3018007"/>
            <a:ext cx="168426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Download &amp; Play</a:t>
            </a:r>
          </a:p>
          <a:p>
            <a:pPr>
              <a:lnSpc>
                <a:spcPct val="200000"/>
              </a:lnSpc>
              <a:buNone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2014-02-12</a:t>
            </a:r>
          </a:p>
          <a:p>
            <a:pPr>
              <a:lnSpc>
                <a:spcPct val="200000"/>
              </a:lnSpc>
              <a:buNone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MP4</a:t>
            </a:r>
          </a:p>
          <a:p>
            <a:pPr>
              <a:lnSpc>
                <a:spcPct val="200000"/>
              </a:lnSpc>
              <a:buNone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00:59:59</a:t>
            </a:r>
          </a:p>
          <a:p>
            <a:pPr>
              <a:lnSpc>
                <a:spcPct val="200000"/>
              </a:lnSpc>
              <a:buNone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JPG</a:t>
            </a:r>
          </a:p>
          <a:p>
            <a:pPr>
              <a:lnSpc>
                <a:spcPct val="200000"/>
              </a:lnSpc>
              <a:buNone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16:9</a:t>
            </a:r>
          </a:p>
          <a:p>
            <a:pPr>
              <a:lnSpc>
                <a:spcPct val="200000"/>
              </a:lnSpc>
              <a:buNone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30</a:t>
            </a:r>
          </a:p>
          <a:p>
            <a:pPr>
              <a:lnSpc>
                <a:spcPct val="200000"/>
              </a:lnSpc>
              <a:buNone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AAC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108" name="직선 연결선 107"/>
          <p:cNvCxnSpPr/>
          <p:nvPr/>
        </p:nvCxnSpPr>
        <p:spPr>
          <a:xfrm rot="10800000" flipH="1">
            <a:off x="3058801" y="3324452"/>
            <a:ext cx="298800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 rot="10800000" flipH="1">
            <a:off x="3058801" y="3570167"/>
            <a:ext cx="298800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 rot="10800000" flipH="1">
            <a:off x="3058801" y="3815882"/>
            <a:ext cx="298800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 rot="10800000" flipH="1">
            <a:off x="3058801" y="4061597"/>
            <a:ext cx="298800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 rot="10800000" flipH="1">
            <a:off x="3058801" y="4307312"/>
            <a:ext cx="298800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그룹 108"/>
          <p:cNvGrpSpPr/>
          <p:nvPr/>
        </p:nvGrpSpPr>
        <p:grpSpPr>
          <a:xfrm>
            <a:off x="5662887" y="2992208"/>
            <a:ext cx="383223" cy="293414"/>
            <a:chOff x="712151" y="2886076"/>
            <a:chExt cx="383223" cy="293414"/>
          </a:xfrm>
        </p:grpSpPr>
        <p:sp>
          <p:nvSpPr>
            <p:cNvPr id="123" name="타원 122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25" name="그룹 124"/>
          <p:cNvGrpSpPr/>
          <p:nvPr/>
        </p:nvGrpSpPr>
        <p:grpSpPr>
          <a:xfrm>
            <a:off x="6144972" y="2602087"/>
            <a:ext cx="87534" cy="2808000"/>
            <a:chOff x="6144972" y="2602087"/>
            <a:chExt cx="87534" cy="2808000"/>
          </a:xfrm>
        </p:grpSpPr>
        <p:sp>
          <p:nvSpPr>
            <p:cNvPr id="126" name="Button Up"/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6144972" y="2602087"/>
              <a:ext cx="75942" cy="280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2" name="모서리가 둥근 직사각형 131"/>
            <p:cNvSpPr/>
            <p:nvPr/>
          </p:nvSpPr>
          <p:spPr>
            <a:xfrm>
              <a:off x="6148358" y="3215207"/>
              <a:ext cx="84148" cy="2160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4857750" y="528416"/>
            <a:ext cx="1962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dirty="0" smtClean="0">
                <a:latin typeface="+mn-ea"/>
                <a:ea typeface="+mn-ea"/>
              </a:rPr>
              <a:t>Movie </a:t>
            </a:r>
            <a:r>
              <a:rPr lang="ko-KR" altLang="en-US" sz="900" dirty="0" smtClean="0">
                <a:latin typeface="+mn-ea"/>
                <a:ea typeface="+mn-ea"/>
              </a:rPr>
              <a:t>리스트 </a:t>
            </a:r>
            <a:r>
              <a:rPr lang="en-US" altLang="ko-KR" sz="900" dirty="0" smtClean="0">
                <a:latin typeface="+mn-ea"/>
                <a:ea typeface="+mn-ea"/>
              </a:rPr>
              <a:t>2depth (</a:t>
            </a:r>
            <a:r>
              <a:rPr lang="ko-KR" altLang="en-US" sz="900" dirty="0" smtClean="0">
                <a:latin typeface="+mn-ea"/>
                <a:ea typeface="+mn-ea"/>
              </a:rPr>
              <a:t>하단</a:t>
            </a:r>
            <a:r>
              <a:rPr lang="en-US" altLang="ko-KR" sz="900" dirty="0" smtClean="0">
                <a:latin typeface="+mn-ea"/>
                <a:ea typeface="+mn-ea"/>
              </a:rPr>
              <a:t>)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06509" y="1922406"/>
            <a:ext cx="42083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smtClean="0">
                <a:latin typeface="+mn-ea"/>
              </a:rPr>
              <a:t>Contents          Project          Schedule          Client</a:t>
            </a:r>
            <a:endParaRPr lang="ko-KR" altLang="en-US" sz="900" b="1" dirty="0" smtClean="0">
              <a:latin typeface="+mn-ea"/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4096001" y="5095937"/>
            <a:ext cx="151619" cy="151619"/>
            <a:chOff x="4096001" y="5067362"/>
            <a:chExt cx="151619" cy="151619"/>
          </a:xfrm>
        </p:grpSpPr>
        <p:sp>
          <p:nvSpPr>
            <p:cNvPr id="93" name="Check Box Rectangle"/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>
              <a:off x="4096001" y="5067362"/>
              <a:ext cx="151619" cy="151619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8" name="Check Mark"/>
            <p:cNvSpPr>
              <a:spLocks noChangeAspect="1"/>
            </p:cNvSpPr>
            <p:nvPr>
              <p:custDataLst>
                <p:tags r:id="rId2"/>
              </p:custDataLst>
            </p:nvPr>
          </p:nvSpPr>
          <p:spPr bwMode="auto">
            <a:xfrm>
              <a:off x="4115595" y="5091486"/>
              <a:ext cx="104922" cy="90312"/>
            </a:xfrm>
            <a:custGeom>
              <a:avLst/>
              <a:gdLst>
                <a:gd name="T0" fmla="*/ 20 w 158"/>
                <a:gd name="T1" fmla="*/ 48 h 136"/>
                <a:gd name="T2" fmla="*/ 66 w 158"/>
                <a:gd name="T3" fmla="*/ 95 h 136"/>
                <a:gd name="T4" fmla="*/ 138 w 158"/>
                <a:gd name="T5" fmla="*/ 0 h 136"/>
                <a:gd name="T6" fmla="*/ 158 w 158"/>
                <a:gd name="T7" fmla="*/ 20 h 136"/>
                <a:gd name="T8" fmla="*/ 66 w 158"/>
                <a:gd name="T9" fmla="*/ 136 h 136"/>
                <a:gd name="T10" fmla="*/ 0 w 158"/>
                <a:gd name="T11" fmla="*/ 68 h 136"/>
                <a:gd name="T12" fmla="*/ 20 w 158"/>
                <a:gd name="T13" fmla="*/ 4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8" h="136">
                  <a:moveTo>
                    <a:pt x="20" y="48"/>
                  </a:moveTo>
                  <a:lnTo>
                    <a:pt x="66" y="95"/>
                  </a:lnTo>
                  <a:lnTo>
                    <a:pt x="138" y="0"/>
                  </a:lnTo>
                  <a:lnTo>
                    <a:pt x="158" y="20"/>
                  </a:lnTo>
                  <a:lnTo>
                    <a:pt x="66" y="136"/>
                  </a:lnTo>
                  <a:lnTo>
                    <a:pt x="0" y="68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76199" y="471553"/>
            <a:ext cx="284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dirty="0" smtClean="0">
                <a:latin typeface="+mn-ea"/>
                <a:ea typeface="+mn-ea"/>
              </a:rPr>
              <a:t>Index &gt; Enter IP &gt; </a:t>
            </a:r>
            <a:r>
              <a:rPr lang="ko-KR" altLang="en-US" sz="900" dirty="0" smtClean="0">
                <a:latin typeface="+mn-ea"/>
                <a:ea typeface="+mn-ea"/>
              </a:rPr>
              <a:t>로그인 </a:t>
            </a:r>
            <a:r>
              <a:rPr lang="en-US" altLang="ko-KR" sz="900" dirty="0" smtClean="0">
                <a:latin typeface="+mn-ea"/>
                <a:ea typeface="+mn-ea"/>
              </a:rPr>
              <a:t>&gt; Contents &gt; </a:t>
            </a:r>
          </a:p>
          <a:p>
            <a:pPr>
              <a:buNone/>
            </a:pPr>
            <a:r>
              <a:rPr lang="en-US" altLang="ko-KR" sz="900" dirty="0" smtClean="0">
                <a:latin typeface="+mn-ea"/>
                <a:ea typeface="+mn-ea"/>
              </a:rPr>
              <a:t>Movie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cxnSp>
        <p:nvCxnSpPr>
          <p:cNvPr id="96" name="직선 연결선 95"/>
          <p:cNvCxnSpPr/>
          <p:nvPr/>
        </p:nvCxnSpPr>
        <p:spPr>
          <a:xfrm rot="10800000" flipH="1">
            <a:off x="3058801" y="4553027"/>
            <a:ext cx="298800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 rot="10800000" flipH="1">
            <a:off x="3058801" y="4798742"/>
            <a:ext cx="298800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 rot="10800000" flipH="1">
            <a:off x="3058801" y="5044457"/>
            <a:ext cx="298800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219574" y="2757553"/>
            <a:ext cx="17049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7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130905 </a:t>
            </a:r>
            <a:r>
              <a:rPr lang="ko-KR" altLang="en-US" sz="7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강은진 내용 수정</a:t>
            </a:r>
            <a:endParaRPr lang="en-US" altLang="ko-KR" sz="700" b="1" dirty="0" smtClean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4238625" y="2752725"/>
            <a:ext cx="1171575" cy="200026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1" name="직선 화살표 연결선 120"/>
          <p:cNvCxnSpPr/>
          <p:nvPr/>
        </p:nvCxnSpPr>
        <p:spPr>
          <a:xfrm rot="16200000" flipV="1">
            <a:off x="5518298" y="3198550"/>
            <a:ext cx="914400" cy="1588"/>
          </a:xfrm>
          <a:prstGeom prst="straightConnector1">
            <a:avLst/>
          </a:prstGeom>
          <a:ln w="25400">
            <a:solidFill>
              <a:srgbClr val="25406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 rot="10800000" flipH="1">
            <a:off x="3058801" y="5290173"/>
            <a:ext cx="298800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4305299" y="4805428"/>
            <a:ext cx="17049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7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130906 </a:t>
            </a:r>
            <a:r>
              <a:rPr lang="ko-KR" altLang="en-US" sz="7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강은진 </a:t>
            </a:r>
            <a:r>
              <a:rPr lang="ko-KR" altLang="en-US" sz="7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추</a:t>
            </a:r>
            <a:r>
              <a:rPr lang="ko-KR" altLang="en-US" sz="7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가</a:t>
            </a:r>
            <a:endParaRPr lang="en-US" altLang="ko-KR" sz="700" b="1" dirty="0" smtClean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2990850" y="4800600"/>
            <a:ext cx="2247900" cy="247650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 rot="5400000">
            <a:off x="1443005" y="237339"/>
            <a:ext cx="4079766" cy="6527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F923-84CE-45F6-A00C-9099A10C245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157400" y="520465"/>
            <a:ext cx="700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dirty="0" smtClean="0">
                <a:latin typeface="+mn-ea"/>
                <a:ea typeface="+mn-ea"/>
              </a:rPr>
              <a:t>Contents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598339" y="469609"/>
            <a:ext cx="141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smtClean="0">
                <a:solidFill>
                  <a:srgbClr val="C00000"/>
                </a:solidFill>
                <a:latin typeface="+mn-ea"/>
                <a:ea typeface="+mn-ea"/>
              </a:rPr>
              <a:t>DS_mobile_contents_movie2depth_jpeg2K</a:t>
            </a:r>
            <a:endParaRPr lang="ko-KR" altLang="en-US" sz="900" b="1" dirty="0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49" name="제목 5"/>
          <p:cNvSpPr txBox="1">
            <a:spLocks/>
          </p:cNvSpPr>
          <p:nvPr/>
        </p:nvSpPr>
        <p:spPr>
          <a:xfrm>
            <a:off x="6968490" y="63879"/>
            <a:ext cx="2175510" cy="46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dirty="0" smtClean="0">
                <a:latin typeface="+mj-ea"/>
                <a:ea typeface="+mj-ea"/>
                <a:cs typeface="+mj-cs"/>
              </a:rPr>
              <a:t>1. Contents</a:t>
            </a:r>
            <a:endParaRPr kumimoji="0" lang="ko-KR" altLang="en-US" sz="1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graphicFrame>
        <p:nvGraphicFramePr>
          <p:cNvPr id="89" name="Group 1498"/>
          <p:cNvGraphicFramePr>
            <a:graphicFrameLocks noGrp="1"/>
          </p:cNvGraphicFramePr>
          <p:nvPr/>
        </p:nvGraphicFramePr>
        <p:xfrm>
          <a:off x="6970816" y="1243544"/>
          <a:ext cx="2161309" cy="53906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382"/>
                <a:gridCol w="1877927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Movie</a:t>
                      </a:r>
                      <a:r>
                        <a:rPr lang="ko-KR" altLang="en-US" sz="800" dirty="0" smtClean="0"/>
                        <a:t>의 </a:t>
                      </a:r>
                      <a:r>
                        <a:rPr lang="en-US" altLang="ko-KR" sz="800" dirty="0" smtClean="0"/>
                        <a:t>Jpeg</a:t>
                      </a:r>
                      <a:r>
                        <a:rPr lang="en-US" altLang="ko-KR" sz="800" baseline="0" dirty="0" smtClean="0"/>
                        <a:t> 2K </a:t>
                      </a:r>
                      <a:r>
                        <a:rPr lang="ko-KR" altLang="en-US" sz="800" baseline="0" dirty="0" smtClean="0"/>
                        <a:t>카테고리를 선택했을 때의 화면</a:t>
                      </a:r>
                      <a:endParaRPr lang="ko-KR" altLang="en-US" sz="800" dirty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0" name="Group 1498"/>
          <p:cNvGraphicFramePr>
            <a:graphicFrameLocks noGrp="1"/>
          </p:cNvGraphicFramePr>
          <p:nvPr/>
        </p:nvGraphicFramePr>
        <p:xfrm>
          <a:off x="6966159" y="1858691"/>
          <a:ext cx="2165965" cy="53906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993"/>
                <a:gridCol w="1881972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■ 링크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 1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DS_mobile_contents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5" name="직사각형 114"/>
          <p:cNvSpPr/>
          <p:nvPr/>
        </p:nvSpPr>
        <p:spPr>
          <a:xfrm flipV="1">
            <a:off x="233915" y="1652424"/>
            <a:ext cx="6516000" cy="2049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 flipV="1">
            <a:off x="233913" y="1861479"/>
            <a:ext cx="6516000" cy="3959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706509" y="1636657"/>
            <a:ext cx="39893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err="1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SmartGuru</a:t>
            </a:r>
            <a:r>
              <a:rPr lang="en-US" altLang="ko-KR" sz="900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 4K Digital Signage Ingest System</a:t>
            </a:r>
            <a:endParaRPr lang="ko-KR" altLang="en-US" sz="900" b="1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18" name="직사각형 117"/>
          <p:cNvSpPr/>
          <p:nvPr/>
        </p:nvSpPr>
        <p:spPr>
          <a:xfrm flipV="1">
            <a:off x="233915" y="1471450"/>
            <a:ext cx="6516000" cy="1875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6004717" y="1446135"/>
            <a:ext cx="8612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PM 03 : 33</a:t>
            </a:r>
            <a:endParaRPr lang="ko-KR" altLang="en-US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3" name="그룹 95"/>
          <p:cNvGrpSpPr/>
          <p:nvPr/>
        </p:nvGrpSpPr>
        <p:grpSpPr>
          <a:xfrm>
            <a:off x="5813401" y="1496644"/>
            <a:ext cx="237542" cy="237542"/>
            <a:chOff x="4628656" y="995710"/>
            <a:chExt cx="366327" cy="366327"/>
          </a:xfrm>
        </p:grpSpPr>
        <p:sp>
          <p:nvSpPr>
            <p:cNvPr id="127" name="원호 126"/>
            <p:cNvSpPr/>
            <p:nvPr/>
          </p:nvSpPr>
          <p:spPr>
            <a:xfrm rot="18900000">
              <a:off x="4628656" y="995710"/>
              <a:ext cx="366327" cy="366327"/>
            </a:xfrm>
            <a:prstGeom prst="arc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원호 127"/>
            <p:cNvSpPr/>
            <p:nvPr/>
          </p:nvSpPr>
          <p:spPr>
            <a:xfrm rot="18900000">
              <a:off x="4668013" y="1043017"/>
              <a:ext cx="287612" cy="287614"/>
            </a:xfrm>
            <a:prstGeom prst="arc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원호 128"/>
            <p:cNvSpPr/>
            <p:nvPr/>
          </p:nvSpPr>
          <p:spPr>
            <a:xfrm rot="18900000">
              <a:off x="4705558" y="1088515"/>
              <a:ext cx="212522" cy="212524"/>
            </a:xfrm>
            <a:prstGeom prst="arc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/>
            <p:cNvSpPr/>
            <p:nvPr/>
          </p:nvSpPr>
          <p:spPr>
            <a:xfrm>
              <a:off x="4780014" y="1121134"/>
              <a:ext cx="63610" cy="6361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9" name="직사각형 138"/>
          <p:cNvSpPr/>
          <p:nvPr/>
        </p:nvSpPr>
        <p:spPr>
          <a:xfrm>
            <a:off x="729114" y="1857375"/>
            <a:ext cx="623436" cy="390525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TextBox 139"/>
          <p:cNvSpPr txBox="1"/>
          <p:nvPr/>
        </p:nvSpPr>
        <p:spPr>
          <a:xfrm>
            <a:off x="5554734" y="1922406"/>
            <a:ext cx="7317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Log out</a:t>
            </a:r>
            <a:endParaRPr lang="ko-KR" altLang="en-US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2952750" y="2600451"/>
            <a:ext cx="3276600" cy="28002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/>
          <p:cNvSpPr/>
          <p:nvPr/>
        </p:nvSpPr>
        <p:spPr>
          <a:xfrm>
            <a:off x="771525" y="2600452"/>
            <a:ext cx="2038350" cy="2798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TextBox 148"/>
          <p:cNvSpPr txBox="1"/>
          <p:nvPr/>
        </p:nvSpPr>
        <p:spPr>
          <a:xfrm>
            <a:off x="706509" y="2360680"/>
            <a:ext cx="1512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dirty="0" smtClean="0">
                <a:latin typeface="+mn-ea"/>
              </a:rPr>
              <a:t>Source Contents List</a:t>
            </a:r>
            <a:endParaRPr lang="ko-KR" altLang="en-US" dirty="0" smtClean="0">
              <a:latin typeface="+mn-ea"/>
            </a:endParaRPr>
          </a:p>
        </p:txBody>
      </p:sp>
      <p:grpSp>
        <p:nvGrpSpPr>
          <p:cNvPr id="4" name="그룹 51"/>
          <p:cNvGrpSpPr/>
          <p:nvPr/>
        </p:nvGrpSpPr>
        <p:grpSpPr>
          <a:xfrm>
            <a:off x="848471" y="2676153"/>
            <a:ext cx="1884459" cy="310101"/>
            <a:chOff x="834887" y="3371353"/>
            <a:chExt cx="1884459" cy="310101"/>
          </a:xfrm>
        </p:grpSpPr>
        <p:sp>
          <p:nvSpPr>
            <p:cNvPr id="189" name="모서리가 둥근 직사각형 188"/>
            <p:cNvSpPr/>
            <p:nvPr/>
          </p:nvSpPr>
          <p:spPr>
            <a:xfrm>
              <a:off x="834887" y="3371353"/>
              <a:ext cx="1884459" cy="31010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Search Icon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2464583" y="3442266"/>
              <a:ext cx="183203" cy="177893"/>
            </a:xfrm>
            <a:custGeom>
              <a:avLst/>
              <a:gdLst>
                <a:gd name="T0" fmla="*/ 22 w 592"/>
                <a:gd name="T1" fmla="*/ 483 h 592"/>
                <a:gd name="T2" fmla="*/ 170 w 592"/>
                <a:gd name="T3" fmla="*/ 338 h 592"/>
                <a:gd name="T4" fmla="*/ 147 w 592"/>
                <a:gd name="T5" fmla="*/ 225 h 592"/>
                <a:gd name="T6" fmla="*/ 366 w 592"/>
                <a:gd name="T7" fmla="*/ 0 h 592"/>
                <a:gd name="T8" fmla="*/ 592 w 592"/>
                <a:gd name="T9" fmla="*/ 225 h 592"/>
                <a:gd name="T10" fmla="*/ 366 w 592"/>
                <a:gd name="T11" fmla="*/ 444 h 592"/>
                <a:gd name="T12" fmla="*/ 258 w 592"/>
                <a:gd name="T13" fmla="*/ 424 h 592"/>
                <a:gd name="T14" fmla="*/ 109 w 592"/>
                <a:gd name="T15" fmla="*/ 570 h 592"/>
                <a:gd name="T16" fmla="*/ 22 w 592"/>
                <a:gd name="T17" fmla="*/ 570 h 592"/>
                <a:gd name="T18" fmla="*/ 22 w 592"/>
                <a:gd name="T19" fmla="*/ 483 h 592"/>
                <a:gd name="T20" fmla="*/ 366 w 592"/>
                <a:gd name="T21" fmla="*/ 84 h 592"/>
                <a:gd name="T22" fmla="*/ 225 w 592"/>
                <a:gd name="T23" fmla="*/ 225 h 592"/>
                <a:gd name="T24" fmla="*/ 366 w 592"/>
                <a:gd name="T25" fmla="*/ 367 h 592"/>
                <a:gd name="T26" fmla="*/ 507 w 592"/>
                <a:gd name="T27" fmla="*/ 225 h 592"/>
                <a:gd name="T28" fmla="*/ 366 w 592"/>
                <a:gd name="T29" fmla="*/ 84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92" h="592">
                  <a:moveTo>
                    <a:pt x="22" y="483"/>
                  </a:moveTo>
                  <a:lnTo>
                    <a:pt x="170" y="338"/>
                  </a:lnTo>
                  <a:cubicBezTo>
                    <a:pt x="151" y="305"/>
                    <a:pt x="147" y="267"/>
                    <a:pt x="147" y="225"/>
                  </a:cubicBezTo>
                  <a:cubicBezTo>
                    <a:pt x="147" y="101"/>
                    <a:pt x="241" y="0"/>
                    <a:pt x="366" y="0"/>
                  </a:cubicBezTo>
                  <a:cubicBezTo>
                    <a:pt x="491" y="0"/>
                    <a:pt x="592" y="101"/>
                    <a:pt x="592" y="225"/>
                  </a:cubicBezTo>
                  <a:cubicBezTo>
                    <a:pt x="592" y="350"/>
                    <a:pt x="491" y="444"/>
                    <a:pt x="366" y="444"/>
                  </a:cubicBezTo>
                  <a:cubicBezTo>
                    <a:pt x="327" y="444"/>
                    <a:pt x="290" y="441"/>
                    <a:pt x="258" y="424"/>
                  </a:cubicBezTo>
                  <a:lnTo>
                    <a:pt x="109" y="570"/>
                  </a:lnTo>
                  <a:cubicBezTo>
                    <a:pt x="87" y="592"/>
                    <a:pt x="44" y="592"/>
                    <a:pt x="22" y="570"/>
                  </a:cubicBezTo>
                  <a:cubicBezTo>
                    <a:pt x="0" y="548"/>
                    <a:pt x="0" y="505"/>
                    <a:pt x="22" y="483"/>
                  </a:cubicBezTo>
                  <a:close/>
                  <a:moveTo>
                    <a:pt x="366" y="84"/>
                  </a:moveTo>
                  <a:cubicBezTo>
                    <a:pt x="288" y="84"/>
                    <a:pt x="225" y="148"/>
                    <a:pt x="225" y="225"/>
                  </a:cubicBezTo>
                  <a:cubicBezTo>
                    <a:pt x="225" y="303"/>
                    <a:pt x="288" y="367"/>
                    <a:pt x="366" y="367"/>
                  </a:cubicBezTo>
                  <a:cubicBezTo>
                    <a:pt x="444" y="367"/>
                    <a:pt x="507" y="303"/>
                    <a:pt x="507" y="225"/>
                  </a:cubicBezTo>
                  <a:cubicBezTo>
                    <a:pt x="507" y="148"/>
                    <a:pt x="444" y="84"/>
                    <a:pt x="366" y="84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>
                <a:latin typeface="+mj-lt"/>
                <a:cs typeface="Calibri" pitchFamily="34" charset="0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889389" y="3421640"/>
              <a:ext cx="151281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dirty="0" smtClean="0">
                  <a:solidFill>
                    <a:schemeClr val="bg1"/>
                  </a:solidFill>
                  <a:latin typeface="+mn-ea"/>
                </a:rPr>
                <a:t>Search</a:t>
              </a:r>
              <a:endParaRPr lang="ko-KR" altLang="en-US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92" name="직사각형 191"/>
          <p:cNvSpPr/>
          <p:nvPr/>
        </p:nvSpPr>
        <p:spPr>
          <a:xfrm flipV="1">
            <a:off x="774603" y="3096291"/>
            <a:ext cx="2037600" cy="3231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/>
          <p:cNvSpPr/>
          <p:nvPr/>
        </p:nvSpPr>
        <p:spPr>
          <a:xfrm flipV="1">
            <a:off x="774603" y="3420141"/>
            <a:ext cx="2037600" cy="2049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TextBox 164"/>
          <p:cNvSpPr txBox="1"/>
          <p:nvPr/>
        </p:nvSpPr>
        <p:spPr>
          <a:xfrm>
            <a:off x="786022" y="3404374"/>
            <a:ext cx="883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Video</a:t>
            </a:r>
            <a:endParaRPr lang="ko-KR" altLang="en-US" b="1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cxnSp>
        <p:nvCxnSpPr>
          <p:cNvPr id="166" name="직선 연결선 165"/>
          <p:cNvCxnSpPr/>
          <p:nvPr/>
        </p:nvCxnSpPr>
        <p:spPr>
          <a:xfrm rot="10800000" flipH="1">
            <a:off x="771525" y="4321825"/>
            <a:ext cx="1979626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/>
          <p:cNvCxnSpPr/>
          <p:nvPr/>
        </p:nvCxnSpPr>
        <p:spPr>
          <a:xfrm rot="10800000" flipH="1">
            <a:off x="771525" y="3950350"/>
            <a:ext cx="1979626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1005097" y="3690621"/>
            <a:ext cx="883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dirty="0" smtClean="0">
                <a:latin typeface="+mn-ea"/>
              </a:rPr>
              <a:t>video list 1</a:t>
            </a:r>
            <a:endParaRPr lang="ko-KR" altLang="en-US" dirty="0" smtClean="0">
              <a:latin typeface="+mn-ea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1005097" y="4032527"/>
            <a:ext cx="883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b="1" dirty="0" smtClean="0">
                <a:latin typeface="+mn-ea"/>
              </a:rPr>
              <a:t>video list 2</a:t>
            </a:r>
            <a:endParaRPr lang="ko-KR" altLang="en-US" b="1" dirty="0" smtClean="0">
              <a:latin typeface="+mn-ea"/>
            </a:endParaRPr>
          </a:p>
        </p:txBody>
      </p:sp>
      <p:grpSp>
        <p:nvGrpSpPr>
          <p:cNvPr id="8" name="그룹 170"/>
          <p:cNvGrpSpPr/>
          <p:nvPr/>
        </p:nvGrpSpPr>
        <p:grpSpPr>
          <a:xfrm>
            <a:off x="838200" y="3695825"/>
            <a:ext cx="190502" cy="190502"/>
            <a:chOff x="7315200" y="3276600"/>
            <a:chExt cx="333375" cy="333375"/>
          </a:xfrm>
        </p:grpSpPr>
        <p:sp>
          <p:nvSpPr>
            <p:cNvPr id="172" name="타원 171"/>
            <p:cNvSpPr/>
            <p:nvPr/>
          </p:nvSpPr>
          <p:spPr>
            <a:xfrm>
              <a:off x="7315200" y="3276600"/>
              <a:ext cx="333375" cy="33337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142"/>
            <p:cNvGrpSpPr/>
            <p:nvPr/>
          </p:nvGrpSpPr>
          <p:grpSpPr>
            <a:xfrm>
              <a:off x="7373943" y="3342637"/>
              <a:ext cx="215889" cy="201301"/>
              <a:chOff x="7785110" y="3562350"/>
              <a:chExt cx="3022581" cy="1691011"/>
            </a:xfrm>
          </p:grpSpPr>
          <p:cxnSp>
            <p:nvCxnSpPr>
              <p:cNvPr id="174" name="직선 연결선 173"/>
              <p:cNvCxnSpPr/>
              <p:nvPr/>
            </p:nvCxnSpPr>
            <p:spPr>
              <a:xfrm>
                <a:off x="7793279" y="3562350"/>
                <a:ext cx="3014412" cy="169101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/>
              <p:cNvCxnSpPr/>
              <p:nvPr/>
            </p:nvCxnSpPr>
            <p:spPr>
              <a:xfrm flipV="1">
                <a:off x="7785110" y="3562350"/>
                <a:ext cx="3014412" cy="169101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그룹 175"/>
          <p:cNvGrpSpPr/>
          <p:nvPr/>
        </p:nvGrpSpPr>
        <p:grpSpPr>
          <a:xfrm>
            <a:off x="838200" y="4038725"/>
            <a:ext cx="190502" cy="190502"/>
            <a:chOff x="7315200" y="3276600"/>
            <a:chExt cx="333375" cy="333375"/>
          </a:xfrm>
        </p:grpSpPr>
        <p:sp>
          <p:nvSpPr>
            <p:cNvPr id="177" name="타원 176"/>
            <p:cNvSpPr/>
            <p:nvPr/>
          </p:nvSpPr>
          <p:spPr>
            <a:xfrm>
              <a:off x="7315200" y="3276600"/>
              <a:ext cx="333375" cy="33337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46"/>
            <p:cNvGrpSpPr/>
            <p:nvPr/>
          </p:nvGrpSpPr>
          <p:grpSpPr>
            <a:xfrm>
              <a:off x="7373943" y="3342637"/>
              <a:ext cx="215889" cy="201301"/>
              <a:chOff x="7785110" y="3562350"/>
              <a:chExt cx="3022581" cy="1691011"/>
            </a:xfrm>
          </p:grpSpPr>
          <p:cxnSp>
            <p:nvCxnSpPr>
              <p:cNvPr id="179" name="직선 연결선 178"/>
              <p:cNvCxnSpPr/>
              <p:nvPr/>
            </p:nvCxnSpPr>
            <p:spPr>
              <a:xfrm>
                <a:off x="7793279" y="3562350"/>
                <a:ext cx="3014412" cy="169101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/>
              <p:cNvCxnSpPr/>
              <p:nvPr/>
            </p:nvCxnSpPr>
            <p:spPr>
              <a:xfrm flipV="1">
                <a:off x="7785110" y="3562350"/>
                <a:ext cx="3014412" cy="169101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1" name="직사각형 180"/>
          <p:cNvSpPr/>
          <p:nvPr/>
        </p:nvSpPr>
        <p:spPr>
          <a:xfrm flipV="1">
            <a:off x="774603" y="4336694"/>
            <a:ext cx="2037600" cy="2049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786022" y="4320927"/>
            <a:ext cx="883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Jpeg 2K</a:t>
            </a:r>
            <a:endParaRPr lang="ko-KR" altLang="en-US" b="1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cxnSp>
        <p:nvCxnSpPr>
          <p:cNvPr id="183" name="직선 연결선 182"/>
          <p:cNvCxnSpPr/>
          <p:nvPr/>
        </p:nvCxnSpPr>
        <p:spPr>
          <a:xfrm rot="10800000" flipH="1">
            <a:off x="771525" y="4898462"/>
            <a:ext cx="1979626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1005097" y="4609164"/>
            <a:ext cx="883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b="1" dirty="0" smtClean="0">
                <a:latin typeface="+mn-ea"/>
              </a:rPr>
              <a:t>jpeg2k 1</a:t>
            </a:r>
            <a:endParaRPr lang="ko-KR" altLang="en-US" b="1" dirty="0" smtClean="0">
              <a:latin typeface="+mn-ea"/>
            </a:endParaRPr>
          </a:p>
        </p:txBody>
      </p:sp>
      <p:grpSp>
        <p:nvGrpSpPr>
          <p:cNvPr id="12" name="그룹 184"/>
          <p:cNvGrpSpPr/>
          <p:nvPr/>
        </p:nvGrpSpPr>
        <p:grpSpPr>
          <a:xfrm>
            <a:off x="838200" y="4615362"/>
            <a:ext cx="190502" cy="190502"/>
            <a:chOff x="7315200" y="3276600"/>
            <a:chExt cx="333375" cy="333375"/>
          </a:xfrm>
        </p:grpSpPr>
        <p:sp>
          <p:nvSpPr>
            <p:cNvPr id="186" name="타원 185"/>
            <p:cNvSpPr/>
            <p:nvPr/>
          </p:nvSpPr>
          <p:spPr>
            <a:xfrm>
              <a:off x="7315200" y="3276600"/>
              <a:ext cx="333375" cy="33337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32"/>
            <p:cNvGrpSpPr/>
            <p:nvPr/>
          </p:nvGrpSpPr>
          <p:grpSpPr>
            <a:xfrm>
              <a:off x="7373943" y="3342637"/>
              <a:ext cx="215889" cy="201301"/>
              <a:chOff x="7785110" y="3562350"/>
              <a:chExt cx="3022581" cy="1691011"/>
            </a:xfrm>
          </p:grpSpPr>
          <p:cxnSp>
            <p:nvCxnSpPr>
              <p:cNvPr id="198" name="직선 연결선 197"/>
              <p:cNvCxnSpPr/>
              <p:nvPr/>
            </p:nvCxnSpPr>
            <p:spPr>
              <a:xfrm>
                <a:off x="7793279" y="3562350"/>
                <a:ext cx="3014412" cy="169101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>
              <a:xfrm flipV="1">
                <a:off x="7785110" y="3562350"/>
                <a:ext cx="3014412" cy="169101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0" name="TextBox 199"/>
          <p:cNvSpPr txBox="1"/>
          <p:nvPr/>
        </p:nvSpPr>
        <p:spPr>
          <a:xfrm>
            <a:off x="1005097" y="4974924"/>
            <a:ext cx="13856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dirty="0" smtClean="0">
                <a:latin typeface="+mn-ea"/>
              </a:rPr>
              <a:t>jpegsample_2k 2</a:t>
            </a:r>
            <a:endParaRPr lang="ko-KR" altLang="en-US" dirty="0" smtClean="0">
              <a:latin typeface="+mn-ea"/>
            </a:endParaRPr>
          </a:p>
        </p:txBody>
      </p:sp>
      <p:grpSp>
        <p:nvGrpSpPr>
          <p:cNvPr id="14" name="그룹 200"/>
          <p:cNvGrpSpPr/>
          <p:nvPr/>
        </p:nvGrpSpPr>
        <p:grpSpPr>
          <a:xfrm>
            <a:off x="838200" y="4981122"/>
            <a:ext cx="190502" cy="190502"/>
            <a:chOff x="7315200" y="3276600"/>
            <a:chExt cx="333375" cy="333375"/>
          </a:xfrm>
        </p:grpSpPr>
        <p:sp>
          <p:nvSpPr>
            <p:cNvPr id="202" name="타원 201"/>
            <p:cNvSpPr/>
            <p:nvPr/>
          </p:nvSpPr>
          <p:spPr>
            <a:xfrm>
              <a:off x="7315200" y="3276600"/>
              <a:ext cx="333375" cy="33337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1"/>
            <p:cNvGrpSpPr/>
            <p:nvPr/>
          </p:nvGrpSpPr>
          <p:grpSpPr>
            <a:xfrm>
              <a:off x="7373943" y="3342637"/>
              <a:ext cx="215889" cy="201301"/>
              <a:chOff x="7785110" y="3562350"/>
              <a:chExt cx="3022581" cy="1691011"/>
            </a:xfrm>
          </p:grpSpPr>
          <p:cxnSp>
            <p:nvCxnSpPr>
              <p:cNvPr id="228" name="직선 연결선 227"/>
              <p:cNvCxnSpPr/>
              <p:nvPr/>
            </p:nvCxnSpPr>
            <p:spPr>
              <a:xfrm>
                <a:off x="7793279" y="3562350"/>
                <a:ext cx="3014412" cy="169101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직선 연결선 228"/>
              <p:cNvCxnSpPr/>
              <p:nvPr/>
            </p:nvCxnSpPr>
            <p:spPr>
              <a:xfrm flipV="1">
                <a:off x="7785110" y="3562350"/>
                <a:ext cx="3014412" cy="169101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30" name="직선 연결선 229"/>
          <p:cNvCxnSpPr/>
          <p:nvPr/>
        </p:nvCxnSpPr>
        <p:spPr>
          <a:xfrm rot="10800000" flipH="1">
            <a:off x="771525" y="5269937"/>
            <a:ext cx="1979626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갈매기형 수장 231"/>
          <p:cNvSpPr/>
          <p:nvPr/>
        </p:nvSpPr>
        <p:spPr>
          <a:xfrm flipH="1">
            <a:off x="876300" y="3171825"/>
            <a:ext cx="161925" cy="161925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1014622" y="3137674"/>
            <a:ext cx="883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Back</a:t>
            </a:r>
            <a:endParaRPr lang="ko-KR" altLang="en-US" sz="900" b="1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grpSp>
        <p:nvGrpSpPr>
          <p:cNvPr id="16" name="그룹 233"/>
          <p:cNvGrpSpPr/>
          <p:nvPr/>
        </p:nvGrpSpPr>
        <p:grpSpPr>
          <a:xfrm>
            <a:off x="2742155" y="3429126"/>
            <a:ext cx="87534" cy="1980000"/>
            <a:chOff x="2742155" y="3095751"/>
            <a:chExt cx="87534" cy="2304000"/>
          </a:xfrm>
        </p:grpSpPr>
        <p:sp>
          <p:nvSpPr>
            <p:cNvPr id="226" name="Button Up"/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2742155" y="3095751"/>
              <a:ext cx="75942" cy="230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7" name="모서리가 둥근 직사각형 226"/>
            <p:cNvSpPr/>
            <p:nvPr/>
          </p:nvSpPr>
          <p:spPr>
            <a:xfrm>
              <a:off x="2745541" y="3096618"/>
              <a:ext cx="84148" cy="61147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56"/>
          <p:cNvGrpSpPr/>
          <p:nvPr/>
        </p:nvGrpSpPr>
        <p:grpSpPr>
          <a:xfrm>
            <a:off x="614436" y="3078967"/>
            <a:ext cx="383223" cy="293414"/>
            <a:chOff x="1329493" y="2807073"/>
            <a:chExt cx="383223" cy="293414"/>
          </a:xfrm>
        </p:grpSpPr>
        <p:sp>
          <p:nvSpPr>
            <p:cNvPr id="240" name="직사각형 239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53" name="TextBox 252"/>
          <p:cNvSpPr txBox="1"/>
          <p:nvPr/>
        </p:nvSpPr>
        <p:spPr>
          <a:xfrm>
            <a:off x="4772025" y="528416"/>
            <a:ext cx="20859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dirty="0" smtClean="0">
                <a:latin typeface="+mn-ea"/>
                <a:ea typeface="+mn-ea"/>
              </a:rPr>
              <a:t>Movie </a:t>
            </a:r>
            <a:r>
              <a:rPr lang="ko-KR" altLang="en-US" sz="900" dirty="0" smtClean="0">
                <a:latin typeface="+mn-ea"/>
                <a:ea typeface="+mn-ea"/>
              </a:rPr>
              <a:t>리스트 </a:t>
            </a:r>
            <a:r>
              <a:rPr lang="en-US" altLang="ko-KR" sz="900" dirty="0" smtClean="0">
                <a:latin typeface="+mn-ea"/>
                <a:ea typeface="+mn-ea"/>
              </a:rPr>
              <a:t>2depth Jpeg 2K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2944884" y="2360680"/>
            <a:ext cx="1512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dirty="0" smtClean="0">
                <a:latin typeface="+mn-ea"/>
              </a:rPr>
              <a:t>Title :  </a:t>
            </a:r>
            <a:r>
              <a:rPr lang="en-US" altLang="ko-KR" b="1" dirty="0" smtClean="0">
                <a:latin typeface="+mn-ea"/>
              </a:rPr>
              <a:t>jpeg2k 1 </a:t>
            </a:r>
            <a:endParaRPr lang="ko-KR" altLang="en-US" b="1" dirty="0" smtClean="0">
              <a:latin typeface="+mn-ea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06509" y="1922406"/>
            <a:ext cx="42083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smtClean="0">
                <a:latin typeface="+mn-ea"/>
              </a:rPr>
              <a:t>Contents          Project          Schedule          Client</a:t>
            </a:r>
            <a:endParaRPr lang="ko-KR" altLang="en-US" sz="900" b="1" dirty="0" smtClean="0">
              <a:latin typeface="+mn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6199" y="471553"/>
            <a:ext cx="284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dirty="0" smtClean="0">
                <a:latin typeface="+mn-ea"/>
                <a:ea typeface="+mn-ea"/>
              </a:rPr>
              <a:t>Index &gt; Enter IP &gt; </a:t>
            </a:r>
            <a:r>
              <a:rPr lang="ko-KR" altLang="en-US" sz="900" dirty="0" smtClean="0">
                <a:latin typeface="+mn-ea"/>
                <a:ea typeface="+mn-ea"/>
              </a:rPr>
              <a:t>로그인 </a:t>
            </a:r>
            <a:r>
              <a:rPr lang="en-US" altLang="ko-KR" sz="900" dirty="0" smtClean="0">
                <a:latin typeface="+mn-ea"/>
                <a:ea typeface="+mn-ea"/>
              </a:rPr>
              <a:t>&gt; Contents &gt; </a:t>
            </a:r>
          </a:p>
          <a:p>
            <a:pPr>
              <a:buNone/>
            </a:pPr>
            <a:r>
              <a:rPr lang="en-US" altLang="ko-KR" sz="900" dirty="0" smtClean="0">
                <a:latin typeface="+mn-ea"/>
                <a:ea typeface="+mn-ea"/>
              </a:rPr>
              <a:t>Movie </a:t>
            </a:r>
            <a:r>
              <a:rPr lang="en-US" altLang="ko-KR" sz="900" dirty="0" smtClean="0">
                <a:latin typeface="+mn-ea"/>
                <a:ea typeface="+mn-ea"/>
              </a:rPr>
              <a:t>&gt; Jpeg 2K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767214" y="4534025"/>
            <a:ext cx="1956936" cy="371475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3002034" y="2648757"/>
            <a:ext cx="1512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>
                <a:latin typeface="+mn-ea"/>
              </a:rPr>
              <a:t> Contents Information</a:t>
            </a:r>
            <a:endParaRPr lang="ko-KR" altLang="en-US" dirty="0" smtClean="0">
              <a:latin typeface="+mn-ea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126023" y="1138303"/>
            <a:ext cx="16837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130906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강은진 페이지 추가</a:t>
            </a:r>
          </a:p>
        </p:txBody>
      </p:sp>
      <p:grpSp>
        <p:nvGrpSpPr>
          <p:cNvPr id="185" name="그룹 108"/>
          <p:cNvGrpSpPr/>
          <p:nvPr/>
        </p:nvGrpSpPr>
        <p:grpSpPr>
          <a:xfrm>
            <a:off x="2738532" y="2276216"/>
            <a:ext cx="383223" cy="293414"/>
            <a:chOff x="712151" y="2886076"/>
            <a:chExt cx="383223" cy="293414"/>
          </a:xfrm>
        </p:grpSpPr>
        <p:sp>
          <p:nvSpPr>
            <p:cNvPr id="187" name="타원 186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24" name="TextBox 223"/>
          <p:cNvSpPr txBox="1"/>
          <p:nvPr/>
        </p:nvSpPr>
        <p:spPr>
          <a:xfrm>
            <a:off x="3002034" y="2865607"/>
            <a:ext cx="9889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altLang="ko-KR" dirty="0" smtClean="0">
                <a:latin typeface="+mn-ea"/>
              </a:rPr>
              <a:t>Transfer Type</a:t>
            </a:r>
          </a:p>
          <a:p>
            <a:pPr>
              <a:lnSpc>
                <a:spcPct val="200000"/>
              </a:lnSpc>
              <a:buNone/>
            </a:pPr>
            <a:r>
              <a:rPr lang="en-US" altLang="ko-KR" dirty="0" smtClean="0">
                <a:latin typeface="+mn-ea"/>
              </a:rPr>
              <a:t>Expiration Date</a:t>
            </a:r>
          </a:p>
          <a:p>
            <a:pPr>
              <a:lnSpc>
                <a:spcPct val="200000"/>
              </a:lnSpc>
              <a:buNone/>
            </a:pPr>
            <a:r>
              <a:rPr lang="en-US" altLang="ko-KR" dirty="0" smtClean="0">
                <a:latin typeface="+mn-ea"/>
              </a:rPr>
              <a:t>Extension</a:t>
            </a:r>
          </a:p>
          <a:p>
            <a:pPr>
              <a:lnSpc>
                <a:spcPct val="200000"/>
              </a:lnSpc>
              <a:buNone/>
            </a:pPr>
            <a:r>
              <a:rPr lang="en-US" altLang="ko-KR" dirty="0" smtClean="0">
                <a:latin typeface="+mn-ea"/>
              </a:rPr>
              <a:t>Duration</a:t>
            </a:r>
          </a:p>
          <a:p>
            <a:pPr>
              <a:lnSpc>
                <a:spcPct val="200000"/>
              </a:lnSpc>
              <a:buNone/>
            </a:pPr>
            <a:r>
              <a:rPr lang="en-US" altLang="ko-KR" dirty="0" smtClean="0">
                <a:latin typeface="+mn-ea"/>
              </a:rPr>
              <a:t>Video Codec</a:t>
            </a:r>
          </a:p>
          <a:p>
            <a:pPr>
              <a:lnSpc>
                <a:spcPct val="200000"/>
              </a:lnSpc>
              <a:buNone/>
            </a:pPr>
            <a:r>
              <a:rPr lang="en-US" altLang="ko-KR" dirty="0" smtClean="0">
                <a:latin typeface="+mn-ea"/>
              </a:rPr>
              <a:t>Resolution</a:t>
            </a:r>
          </a:p>
          <a:p>
            <a:pPr>
              <a:lnSpc>
                <a:spcPct val="200000"/>
              </a:lnSpc>
              <a:buNone/>
            </a:pPr>
            <a:r>
              <a:rPr lang="en-US" altLang="ko-KR" dirty="0" smtClean="0">
                <a:latin typeface="+mn-ea"/>
              </a:rPr>
              <a:t>Aspect Ratio</a:t>
            </a:r>
          </a:p>
          <a:p>
            <a:pPr>
              <a:lnSpc>
                <a:spcPct val="200000"/>
              </a:lnSpc>
              <a:buNone/>
            </a:pPr>
            <a:r>
              <a:rPr lang="en-US" altLang="ko-KR" dirty="0" smtClean="0">
                <a:latin typeface="+mn-ea"/>
              </a:rPr>
              <a:t>FPS</a:t>
            </a:r>
          </a:p>
          <a:p>
            <a:pPr>
              <a:lnSpc>
                <a:spcPct val="200000"/>
              </a:lnSpc>
              <a:buNone/>
            </a:pPr>
            <a:r>
              <a:rPr lang="en-US" altLang="ko-KR" dirty="0" smtClean="0">
                <a:latin typeface="+mn-ea"/>
              </a:rPr>
              <a:t>3D Contents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4002159" y="2865607"/>
            <a:ext cx="168426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Download &amp; Play</a:t>
            </a:r>
          </a:p>
          <a:p>
            <a:pPr>
              <a:lnSpc>
                <a:spcPct val="200000"/>
              </a:lnSpc>
              <a:buNone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2014-02-12</a:t>
            </a:r>
          </a:p>
          <a:p>
            <a:pPr>
              <a:lnSpc>
                <a:spcPct val="200000"/>
              </a:lnSpc>
              <a:buNone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MXF</a:t>
            </a:r>
          </a:p>
          <a:p>
            <a:pPr>
              <a:lnSpc>
                <a:spcPct val="200000"/>
              </a:lnSpc>
              <a:buNone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00:59:59</a:t>
            </a:r>
          </a:p>
          <a:p>
            <a:pPr>
              <a:lnSpc>
                <a:spcPct val="200000"/>
              </a:lnSpc>
              <a:buNone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JPEG2000</a:t>
            </a:r>
          </a:p>
          <a:p>
            <a:pPr>
              <a:lnSpc>
                <a:spcPct val="200000"/>
              </a:lnSpc>
              <a:buNone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1920x1080</a:t>
            </a:r>
          </a:p>
          <a:p>
            <a:pPr>
              <a:lnSpc>
                <a:spcPct val="200000"/>
              </a:lnSpc>
              <a:buNone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16:9</a:t>
            </a:r>
          </a:p>
          <a:p>
            <a:pPr>
              <a:lnSpc>
                <a:spcPct val="200000"/>
              </a:lnSpc>
              <a:buNone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24</a:t>
            </a:r>
          </a:p>
        </p:txBody>
      </p:sp>
      <p:cxnSp>
        <p:nvCxnSpPr>
          <p:cNvPr id="234" name="직선 연결선 233"/>
          <p:cNvCxnSpPr/>
          <p:nvPr/>
        </p:nvCxnSpPr>
        <p:spPr>
          <a:xfrm rot="10800000" flipH="1">
            <a:off x="3058801" y="3414642"/>
            <a:ext cx="298800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연결선 234"/>
          <p:cNvCxnSpPr/>
          <p:nvPr/>
        </p:nvCxnSpPr>
        <p:spPr>
          <a:xfrm rot="10800000" flipH="1">
            <a:off x="3058801" y="3660804"/>
            <a:ext cx="298800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235"/>
          <p:cNvCxnSpPr/>
          <p:nvPr/>
        </p:nvCxnSpPr>
        <p:spPr>
          <a:xfrm rot="10800000" flipH="1">
            <a:off x="3058801" y="3906966"/>
            <a:ext cx="298800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연결선 236"/>
          <p:cNvCxnSpPr/>
          <p:nvPr/>
        </p:nvCxnSpPr>
        <p:spPr>
          <a:xfrm rot="10800000" flipH="1">
            <a:off x="3058801" y="4153128"/>
            <a:ext cx="298800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8" name="그룹 237"/>
          <p:cNvGrpSpPr/>
          <p:nvPr/>
        </p:nvGrpSpPr>
        <p:grpSpPr>
          <a:xfrm>
            <a:off x="4096001" y="4943537"/>
            <a:ext cx="151619" cy="151619"/>
            <a:chOff x="4096001" y="5067362"/>
            <a:chExt cx="151619" cy="151619"/>
          </a:xfrm>
        </p:grpSpPr>
        <p:sp>
          <p:nvSpPr>
            <p:cNvPr id="239" name="Check Box Rectangle"/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>
              <a:off x="4096001" y="5067362"/>
              <a:ext cx="151619" cy="151619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2" name="Check Mark"/>
            <p:cNvSpPr>
              <a:spLocks noChangeAspect="1"/>
            </p:cNvSpPr>
            <p:nvPr>
              <p:custDataLst>
                <p:tags r:id="rId2"/>
              </p:custDataLst>
            </p:nvPr>
          </p:nvSpPr>
          <p:spPr bwMode="auto">
            <a:xfrm>
              <a:off x="4115595" y="5091486"/>
              <a:ext cx="104922" cy="90312"/>
            </a:xfrm>
            <a:custGeom>
              <a:avLst/>
              <a:gdLst>
                <a:gd name="T0" fmla="*/ 20 w 158"/>
                <a:gd name="T1" fmla="*/ 48 h 136"/>
                <a:gd name="T2" fmla="*/ 66 w 158"/>
                <a:gd name="T3" fmla="*/ 95 h 136"/>
                <a:gd name="T4" fmla="*/ 138 w 158"/>
                <a:gd name="T5" fmla="*/ 0 h 136"/>
                <a:gd name="T6" fmla="*/ 158 w 158"/>
                <a:gd name="T7" fmla="*/ 20 h 136"/>
                <a:gd name="T8" fmla="*/ 66 w 158"/>
                <a:gd name="T9" fmla="*/ 136 h 136"/>
                <a:gd name="T10" fmla="*/ 0 w 158"/>
                <a:gd name="T11" fmla="*/ 68 h 136"/>
                <a:gd name="T12" fmla="*/ 20 w 158"/>
                <a:gd name="T13" fmla="*/ 4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8" h="136">
                  <a:moveTo>
                    <a:pt x="20" y="48"/>
                  </a:moveTo>
                  <a:lnTo>
                    <a:pt x="66" y="95"/>
                  </a:lnTo>
                  <a:lnTo>
                    <a:pt x="138" y="0"/>
                  </a:lnTo>
                  <a:lnTo>
                    <a:pt x="158" y="20"/>
                  </a:lnTo>
                  <a:lnTo>
                    <a:pt x="66" y="136"/>
                  </a:lnTo>
                  <a:lnTo>
                    <a:pt x="0" y="68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</p:grpSp>
      <p:cxnSp>
        <p:nvCxnSpPr>
          <p:cNvPr id="243" name="직선 연결선 242"/>
          <p:cNvCxnSpPr/>
          <p:nvPr/>
        </p:nvCxnSpPr>
        <p:spPr>
          <a:xfrm rot="10800000" flipH="1">
            <a:off x="3058801" y="4399290"/>
            <a:ext cx="298800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연결선 243"/>
          <p:cNvCxnSpPr/>
          <p:nvPr/>
        </p:nvCxnSpPr>
        <p:spPr>
          <a:xfrm rot="10800000" flipH="1">
            <a:off x="3058801" y="4645452"/>
            <a:ext cx="298800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연결선 244"/>
          <p:cNvCxnSpPr/>
          <p:nvPr/>
        </p:nvCxnSpPr>
        <p:spPr>
          <a:xfrm rot="10800000" flipH="1">
            <a:off x="3058801" y="4891614"/>
            <a:ext cx="298800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연결선 245"/>
          <p:cNvCxnSpPr/>
          <p:nvPr/>
        </p:nvCxnSpPr>
        <p:spPr>
          <a:xfrm rot="10800000" flipH="1">
            <a:off x="3058801" y="5137773"/>
            <a:ext cx="298800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연결선 246"/>
          <p:cNvCxnSpPr/>
          <p:nvPr/>
        </p:nvCxnSpPr>
        <p:spPr>
          <a:xfrm rot="10800000" flipH="1">
            <a:off x="3058801" y="3168480"/>
            <a:ext cx="298800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 rot="5400000">
            <a:off x="1443005" y="237339"/>
            <a:ext cx="4079766" cy="6527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F923-84CE-45F6-A00C-9099A10C245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157400" y="520465"/>
            <a:ext cx="700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dirty="0" smtClean="0">
                <a:latin typeface="+mn-ea"/>
                <a:ea typeface="+mn-ea"/>
              </a:rPr>
              <a:t>Contents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598339" y="469609"/>
            <a:ext cx="141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smtClean="0">
                <a:solidFill>
                  <a:srgbClr val="C00000"/>
                </a:solidFill>
                <a:latin typeface="+mn-ea"/>
                <a:ea typeface="+mn-ea"/>
              </a:rPr>
              <a:t>DS_mobile_contents_image2depth_image</a:t>
            </a:r>
            <a:endParaRPr lang="ko-KR" altLang="en-US" sz="900" b="1" dirty="0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49" name="제목 5"/>
          <p:cNvSpPr txBox="1">
            <a:spLocks/>
          </p:cNvSpPr>
          <p:nvPr/>
        </p:nvSpPr>
        <p:spPr>
          <a:xfrm>
            <a:off x="6968490" y="63879"/>
            <a:ext cx="2175510" cy="46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dirty="0" smtClean="0">
                <a:latin typeface="+mj-ea"/>
                <a:ea typeface="+mj-ea"/>
                <a:cs typeface="+mj-cs"/>
              </a:rPr>
              <a:t>1. Contents</a:t>
            </a:r>
            <a:endParaRPr kumimoji="0" lang="ko-KR" altLang="en-US" sz="1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115" name="직사각형 114"/>
          <p:cNvSpPr/>
          <p:nvPr/>
        </p:nvSpPr>
        <p:spPr>
          <a:xfrm flipV="1">
            <a:off x="233915" y="1652424"/>
            <a:ext cx="6516000" cy="2049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 flipV="1">
            <a:off x="233913" y="1861479"/>
            <a:ext cx="6516000" cy="3959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706509" y="1636657"/>
            <a:ext cx="39893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err="1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SmartGuru</a:t>
            </a:r>
            <a:r>
              <a:rPr lang="en-US" altLang="ko-KR" sz="900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 4K Digital Signage Ingest System</a:t>
            </a:r>
            <a:endParaRPr lang="ko-KR" altLang="en-US" sz="900" b="1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18" name="직사각형 117"/>
          <p:cNvSpPr/>
          <p:nvPr/>
        </p:nvSpPr>
        <p:spPr>
          <a:xfrm flipV="1">
            <a:off x="233915" y="1471450"/>
            <a:ext cx="6516000" cy="1875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6004717" y="1446135"/>
            <a:ext cx="8612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PM 03 : 33</a:t>
            </a:r>
            <a:endParaRPr lang="ko-KR" altLang="en-US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3" name="그룹 95"/>
          <p:cNvGrpSpPr/>
          <p:nvPr/>
        </p:nvGrpSpPr>
        <p:grpSpPr>
          <a:xfrm>
            <a:off x="5813401" y="1496644"/>
            <a:ext cx="237542" cy="237542"/>
            <a:chOff x="4628656" y="995710"/>
            <a:chExt cx="366327" cy="366327"/>
          </a:xfrm>
        </p:grpSpPr>
        <p:sp>
          <p:nvSpPr>
            <p:cNvPr id="127" name="원호 126"/>
            <p:cNvSpPr/>
            <p:nvPr/>
          </p:nvSpPr>
          <p:spPr>
            <a:xfrm rot="18900000">
              <a:off x="4628656" y="995710"/>
              <a:ext cx="366327" cy="366327"/>
            </a:xfrm>
            <a:prstGeom prst="arc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원호 127"/>
            <p:cNvSpPr/>
            <p:nvPr/>
          </p:nvSpPr>
          <p:spPr>
            <a:xfrm rot="18900000">
              <a:off x="4668013" y="1043017"/>
              <a:ext cx="287612" cy="287614"/>
            </a:xfrm>
            <a:prstGeom prst="arc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원호 128"/>
            <p:cNvSpPr/>
            <p:nvPr/>
          </p:nvSpPr>
          <p:spPr>
            <a:xfrm rot="18900000">
              <a:off x="4705558" y="1088515"/>
              <a:ext cx="212522" cy="212524"/>
            </a:xfrm>
            <a:prstGeom prst="arc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/>
            <p:cNvSpPr/>
            <p:nvPr/>
          </p:nvSpPr>
          <p:spPr>
            <a:xfrm>
              <a:off x="4780014" y="1121134"/>
              <a:ext cx="63610" cy="6361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9" name="직사각형 138"/>
          <p:cNvSpPr/>
          <p:nvPr/>
        </p:nvSpPr>
        <p:spPr>
          <a:xfrm>
            <a:off x="729114" y="1857375"/>
            <a:ext cx="623436" cy="390525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TextBox 139"/>
          <p:cNvSpPr txBox="1"/>
          <p:nvPr/>
        </p:nvSpPr>
        <p:spPr>
          <a:xfrm>
            <a:off x="5554734" y="1922406"/>
            <a:ext cx="7317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Log out</a:t>
            </a:r>
            <a:endParaRPr lang="ko-KR" altLang="en-US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2952750" y="2600451"/>
            <a:ext cx="3276600" cy="28002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/>
          <p:cNvSpPr/>
          <p:nvPr/>
        </p:nvSpPr>
        <p:spPr>
          <a:xfrm>
            <a:off x="771525" y="2600452"/>
            <a:ext cx="2038350" cy="2798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TextBox 148"/>
          <p:cNvSpPr txBox="1"/>
          <p:nvPr/>
        </p:nvSpPr>
        <p:spPr>
          <a:xfrm>
            <a:off x="706509" y="2360680"/>
            <a:ext cx="1512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dirty="0" smtClean="0">
                <a:latin typeface="+mn-ea"/>
              </a:rPr>
              <a:t>Source Contents List</a:t>
            </a:r>
            <a:endParaRPr lang="ko-KR" altLang="en-US" dirty="0" smtClean="0">
              <a:latin typeface="+mn-ea"/>
            </a:endParaRPr>
          </a:p>
        </p:txBody>
      </p:sp>
      <p:grpSp>
        <p:nvGrpSpPr>
          <p:cNvPr id="4" name="그룹 51"/>
          <p:cNvGrpSpPr/>
          <p:nvPr/>
        </p:nvGrpSpPr>
        <p:grpSpPr>
          <a:xfrm>
            <a:off x="848471" y="2676153"/>
            <a:ext cx="1884459" cy="310101"/>
            <a:chOff x="834887" y="3371353"/>
            <a:chExt cx="1884459" cy="310101"/>
          </a:xfrm>
        </p:grpSpPr>
        <p:sp>
          <p:nvSpPr>
            <p:cNvPr id="189" name="모서리가 둥근 직사각형 188"/>
            <p:cNvSpPr/>
            <p:nvPr/>
          </p:nvSpPr>
          <p:spPr>
            <a:xfrm>
              <a:off x="834887" y="3371353"/>
              <a:ext cx="1884459" cy="31010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Search Icon"/>
            <p:cNvSpPr>
              <a:spLocks noChangeAspect="1" noEditPoints="1"/>
            </p:cNvSpPr>
            <p:nvPr>
              <p:custDataLst>
                <p:tags r:id="rId2"/>
              </p:custDataLst>
            </p:nvPr>
          </p:nvSpPr>
          <p:spPr bwMode="auto">
            <a:xfrm flipH="1">
              <a:off x="2464583" y="3442266"/>
              <a:ext cx="183203" cy="177893"/>
            </a:xfrm>
            <a:custGeom>
              <a:avLst/>
              <a:gdLst>
                <a:gd name="T0" fmla="*/ 22 w 592"/>
                <a:gd name="T1" fmla="*/ 483 h 592"/>
                <a:gd name="T2" fmla="*/ 170 w 592"/>
                <a:gd name="T3" fmla="*/ 338 h 592"/>
                <a:gd name="T4" fmla="*/ 147 w 592"/>
                <a:gd name="T5" fmla="*/ 225 h 592"/>
                <a:gd name="T6" fmla="*/ 366 w 592"/>
                <a:gd name="T7" fmla="*/ 0 h 592"/>
                <a:gd name="T8" fmla="*/ 592 w 592"/>
                <a:gd name="T9" fmla="*/ 225 h 592"/>
                <a:gd name="T10" fmla="*/ 366 w 592"/>
                <a:gd name="T11" fmla="*/ 444 h 592"/>
                <a:gd name="T12" fmla="*/ 258 w 592"/>
                <a:gd name="T13" fmla="*/ 424 h 592"/>
                <a:gd name="T14" fmla="*/ 109 w 592"/>
                <a:gd name="T15" fmla="*/ 570 h 592"/>
                <a:gd name="T16" fmla="*/ 22 w 592"/>
                <a:gd name="T17" fmla="*/ 570 h 592"/>
                <a:gd name="T18" fmla="*/ 22 w 592"/>
                <a:gd name="T19" fmla="*/ 483 h 592"/>
                <a:gd name="T20" fmla="*/ 366 w 592"/>
                <a:gd name="T21" fmla="*/ 84 h 592"/>
                <a:gd name="T22" fmla="*/ 225 w 592"/>
                <a:gd name="T23" fmla="*/ 225 h 592"/>
                <a:gd name="T24" fmla="*/ 366 w 592"/>
                <a:gd name="T25" fmla="*/ 367 h 592"/>
                <a:gd name="T26" fmla="*/ 507 w 592"/>
                <a:gd name="T27" fmla="*/ 225 h 592"/>
                <a:gd name="T28" fmla="*/ 366 w 592"/>
                <a:gd name="T29" fmla="*/ 84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92" h="592">
                  <a:moveTo>
                    <a:pt x="22" y="483"/>
                  </a:moveTo>
                  <a:lnTo>
                    <a:pt x="170" y="338"/>
                  </a:lnTo>
                  <a:cubicBezTo>
                    <a:pt x="151" y="305"/>
                    <a:pt x="147" y="267"/>
                    <a:pt x="147" y="225"/>
                  </a:cubicBezTo>
                  <a:cubicBezTo>
                    <a:pt x="147" y="101"/>
                    <a:pt x="241" y="0"/>
                    <a:pt x="366" y="0"/>
                  </a:cubicBezTo>
                  <a:cubicBezTo>
                    <a:pt x="491" y="0"/>
                    <a:pt x="592" y="101"/>
                    <a:pt x="592" y="225"/>
                  </a:cubicBezTo>
                  <a:cubicBezTo>
                    <a:pt x="592" y="350"/>
                    <a:pt x="491" y="444"/>
                    <a:pt x="366" y="444"/>
                  </a:cubicBezTo>
                  <a:cubicBezTo>
                    <a:pt x="327" y="444"/>
                    <a:pt x="290" y="441"/>
                    <a:pt x="258" y="424"/>
                  </a:cubicBezTo>
                  <a:lnTo>
                    <a:pt x="109" y="570"/>
                  </a:lnTo>
                  <a:cubicBezTo>
                    <a:pt x="87" y="592"/>
                    <a:pt x="44" y="592"/>
                    <a:pt x="22" y="570"/>
                  </a:cubicBezTo>
                  <a:cubicBezTo>
                    <a:pt x="0" y="548"/>
                    <a:pt x="0" y="505"/>
                    <a:pt x="22" y="483"/>
                  </a:cubicBezTo>
                  <a:close/>
                  <a:moveTo>
                    <a:pt x="366" y="84"/>
                  </a:moveTo>
                  <a:cubicBezTo>
                    <a:pt x="288" y="84"/>
                    <a:pt x="225" y="148"/>
                    <a:pt x="225" y="225"/>
                  </a:cubicBezTo>
                  <a:cubicBezTo>
                    <a:pt x="225" y="303"/>
                    <a:pt x="288" y="367"/>
                    <a:pt x="366" y="367"/>
                  </a:cubicBezTo>
                  <a:cubicBezTo>
                    <a:pt x="444" y="367"/>
                    <a:pt x="507" y="303"/>
                    <a:pt x="507" y="225"/>
                  </a:cubicBezTo>
                  <a:cubicBezTo>
                    <a:pt x="507" y="148"/>
                    <a:pt x="444" y="84"/>
                    <a:pt x="366" y="84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>
                <a:latin typeface="+mj-lt"/>
                <a:cs typeface="Calibri" pitchFamily="34" charset="0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889389" y="3421640"/>
              <a:ext cx="151281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dirty="0" smtClean="0">
                  <a:solidFill>
                    <a:schemeClr val="bg1"/>
                  </a:solidFill>
                  <a:latin typeface="+mn-ea"/>
                </a:rPr>
                <a:t>Search</a:t>
              </a:r>
              <a:endParaRPr lang="ko-KR" altLang="en-US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92" name="직사각형 191"/>
          <p:cNvSpPr/>
          <p:nvPr/>
        </p:nvSpPr>
        <p:spPr>
          <a:xfrm flipV="1">
            <a:off x="774603" y="3096291"/>
            <a:ext cx="2037600" cy="3231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갈매기형 수장 231"/>
          <p:cNvSpPr/>
          <p:nvPr/>
        </p:nvSpPr>
        <p:spPr>
          <a:xfrm flipH="1">
            <a:off x="876300" y="3171825"/>
            <a:ext cx="161925" cy="161925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1014622" y="3137674"/>
            <a:ext cx="883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Back</a:t>
            </a:r>
            <a:endParaRPr lang="ko-KR" altLang="en-US" sz="900" b="1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2944884" y="2360680"/>
            <a:ext cx="1512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dirty="0" smtClean="0">
                <a:latin typeface="+mn-ea"/>
              </a:rPr>
              <a:t>Title :  </a:t>
            </a:r>
            <a:r>
              <a:rPr lang="en-US" altLang="ko-KR" b="1" dirty="0" smtClean="0">
                <a:latin typeface="+mn-ea"/>
              </a:rPr>
              <a:t>IMG 2</a:t>
            </a:r>
            <a:endParaRPr lang="ko-KR" altLang="en-US" b="1" dirty="0" smtClean="0">
              <a:latin typeface="+mn-ea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857750" y="528416"/>
            <a:ext cx="1962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dirty="0" smtClean="0">
                <a:latin typeface="+mn-ea"/>
                <a:ea typeface="+mn-ea"/>
              </a:rPr>
              <a:t>image </a:t>
            </a:r>
            <a:r>
              <a:rPr lang="ko-KR" altLang="en-US" sz="900" dirty="0" smtClean="0">
                <a:latin typeface="+mn-ea"/>
                <a:ea typeface="+mn-ea"/>
              </a:rPr>
              <a:t>리스트 </a:t>
            </a:r>
            <a:r>
              <a:rPr lang="en-US" altLang="ko-KR" sz="900" dirty="0" smtClean="0">
                <a:latin typeface="+mn-ea"/>
                <a:ea typeface="+mn-ea"/>
              </a:rPr>
              <a:t>2depth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002034" y="2653305"/>
            <a:ext cx="1512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>
                <a:latin typeface="+mn-ea"/>
              </a:rPr>
              <a:t> Preview Window</a:t>
            </a:r>
            <a:endParaRPr lang="ko-KR" altLang="en-US" dirty="0" smtClean="0">
              <a:latin typeface="+mn-ea"/>
            </a:endParaRPr>
          </a:p>
        </p:txBody>
      </p:sp>
      <p:grpSp>
        <p:nvGrpSpPr>
          <p:cNvPr id="141" name="그룹 140"/>
          <p:cNvGrpSpPr/>
          <p:nvPr/>
        </p:nvGrpSpPr>
        <p:grpSpPr>
          <a:xfrm>
            <a:off x="3068041" y="2886940"/>
            <a:ext cx="3031095" cy="1702311"/>
            <a:chOff x="3068041" y="4620850"/>
            <a:chExt cx="3247603" cy="1823905"/>
          </a:xfrm>
        </p:grpSpPr>
        <p:sp>
          <p:nvSpPr>
            <p:cNvPr id="134" name="직사각형 133"/>
            <p:cNvSpPr/>
            <p:nvPr/>
          </p:nvSpPr>
          <p:spPr>
            <a:xfrm>
              <a:off x="3073145" y="4620850"/>
              <a:ext cx="3242499" cy="18239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5" name="직선 연결선 134"/>
            <p:cNvCxnSpPr/>
            <p:nvPr/>
          </p:nvCxnSpPr>
          <p:spPr>
            <a:xfrm>
              <a:off x="3076808" y="4632659"/>
              <a:ext cx="3235209" cy="180547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 flipV="1">
              <a:off x="3068041" y="4632659"/>
              <a:ext cx="3235209" cy="180547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43" name="Group 1498"/>
          <p:cNvGraphicFramePr>
            <a:graphicFrameLocks noGrp="1"/>
          </p:cNvGraphicFramePr>
          <p:nvPr/>
        </p:nvGraphicFramePr>
        <p:xfrm>
          <a:off x="6966159" y="1836229"/>
          <a:ext cx="2165965" cy="88000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993"/>
                <a:gridCol w="1881972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■ 링크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 1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DS_mobile_contents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b="1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DS_mobile_image2depth_slideshow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44" name="그룹 56"/>
          <p:cNvGrpSpPr/>
          <p:nvPr/>
        </p:nvGrpSpPr>
        <p:grpSpPr>
          <a:xfrm>
            <a:off x="614436" y="3078967"/>
            <a:ext cx="383223" cy="293414"/>
            <a:chOff x="1329493" y="2807073"/>
            <a:chExt cx="383223" cy="293414"/>
          </a:xfrm>
        </p:grpSpPr>
        <p:sp>
          <p:nvSpPr>
            <p:cNvPr id="147" name="직사각형 146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53" name="왼쪽 중괄호 152"/>
          <p:cNvSpPr/>
          <p:nvPr/>
        </p:nvSpPr>
        <p:spPr>
          <a:xfrm>
            <a:off x="427679" y="3438525"/>
            <a:ext cx="323776" cy="1944000"/>
          </a:xfrm>
          <a:prstGeom prst="leftBrace">
            <a:avLst/>
          </a:prstGeom>
          <a:noFill/>
          <a:ln w="25400">
            <a:solidFill>
              <a:srgbClr val="2540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4" name="그룹 108"/>
          <p:cNvGrpSpPr/>
          <p:nvPr/>
        </p:nvGrpSpPr>
        <p:grpSpPr>
          <a:xfrm>
            <a:off x="275113" y="4237649"/>
            <a:ext cx="383223" cy="293414"/>
            <a:chOff x="712151" y="2886076"/>
            <a:chExt cx="383223" cy="293414"/>
          </a:xfrm>
        </p:grpSpPr>
        <p:sp>
          <p:nvSpPr>
            <p:cNvPr id="155" name="타원 154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58" name="TextBox 157"/>
          <p:cNvSpPr txBox="1"/>
          <p:nvPr/>
        </p:nvSpPr>
        <p:spPr>
          <a:xfrm>
            <a:off x="3002034" y="4652065"/>
            <a:ext cx="1512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>
                <a:latin typeface="+mn-ea"/>
              </a:rPr>
              <a:t> Contents Information</a:t>
            </a:r>
            <a:endParaRPr lang="ko-KR" altLang="en-US" dirty="0" smtClean="0">
              <a:latin typeface="+mn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06509" y="1922406"/>
            <a:ext cx="42083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smtClean="0">
                <a:latin typeface="+mn-ea"/>
              </a:rPr>
              <a:t>Contents          Project          Schedule          Client</a:t>
            </a:r>
            <a:endParaRPr lang="ko-KR" altLang="en-US" sz="900" b="1" dirty="0" smtClean="0">
              <a:latin typeface="+mn-ea"/>
            </a:endParaRPr>
          </a:p>
        </p:txBody>
      </p:sp>
      <p:grpSp>
        <p:nvGrpSpPr>
          <p:cNvPr id="109" name="그룹 230"/>
          <p:cNvGrpSpPr/>
          <p:nvPr/>
        </p:nvGrpSpPr>
        <p:grpSpPr>
          <a:xfrm>
            <a:off x="767214" y="3404374"/>
            <a:ext cx="2044989" cy="1865563"/>
            <a:chOff x="767214" y="5661799"/>
            <a:chExt cx="2044989" cy="1865563"/>
          </a:xfrm>
        </p:grpSpPr>
        <p:sp>
          <p:nvSpPr>
            <p:cNvPr id="110" name="직사각형 109"/>
            <p:cNvSpPr/>
            <p:nvPr/>
          </p:nvSpPr>
          <p:spPr>
            <a:xfrm flipV="1">
              <a:off x="774603" y="5677566"/>
              <a:ext cx="2037600" cy="20495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786022" y="5661799"/>
              <a:ext cx="8837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b="1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Image</a:t>
              </a:r>
              <a:endParaRPr lang="ko-KR" altLang="en-US" b="1" dirty="0" smtClean="0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  <p:cxnSp>
          <p:nvCxnSpPr>
            <p:cNvPr id="112" name="직선 연결선 111"/>
            <p:cNvCxnSpPr/>
            <p:nvPr/>
          </p:nvCxnSpPr>
          <p:spPr>
            <a:xfrm rot="10800000" flipH="1">
              <a:off x="771525" y="6579250"/>
              <a:ext cx="1979626" cy="0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rot="10800000" flipH="1">
              <a:off x="771525" y="6207775"/>
              <a:ext cx="1979626" cy="0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직사각형 113"/>
            <p:cNvSpPr/>
            <p:nvPr/>
          </p:nvSpPr>
          <p:spPr>
            <a:xfrm>
              <a:off x="767214" y="6210425"/>
              <a:ext cx="1956936" cy="37147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005097" y="5948046"/>
              <a:ext cx="8837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dirty="0" smtClean="0">
                  <a:latin typeface="+mn-ea"/>
                </a:rPr>
                <a:t>IMG 1</a:t>
              </a:r>
              <a:endParaRPr lang="ko-KR" altLang="en-US" dirty="0" smtClean="0">
                <a:latin typeface="+mn-ea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005097" y="6289952"/>
              <a:ext cx="8837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b="1" dirty="0" smtClean="0">
                  <a:latin typeface="+mn-ea"/>
                </a:rPr>
                <a:t>IMG 2</a:t>
              </a:r>
              <a:endParaRPr lang="ko-KR" altLang="en-US" b="1" dirty="0" smtClean="0">
                <a:latin typeface="+mn-ea"/>
              </a:endParaRPr>
            </a:p>
          </p:txBody>
        </p:sp>
        <p:grpSp>
          <p:nvGrpSpPr>
            <p:cNvPr id="122" name="그룹 170"/>
            <p:cNvGrpSpPr/>
            <p:nvPr/>
          </p:nvGrpSpPr>
          <p:grpSpPr>
            <a:xfrm>
              <a:off x="838200" y="5953250"/>
              <a:ext cx="190502" cy="190502"/>
              <a:chOff x="7315200" y="3276600"/>
              <a:chExt cx="333375" cy="333375"/>
            </a:xfrm>
          </p:grpSpPr>
          <p:sp>
            <p:nvSpPr>
              <p:cNvPr id="211" name="타원 210"/>
              <p:cNvSpPr/>
              <p:nvPr/>
            </p:nvSpPr>
            <p:spPr>
              <a:xfrm>
                <a:off x="7315200" y="3276600"/>
                <a:ext cx="333375" cy="33337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12" name="그룹 142"/>
              <p:cNvGrpSpPr/>
              <p:nvPr/>
            </p:nvGrpSpPr>
            <p:grpSpPr>
              <a:xfrm>
                <a:off x="7373943" y="3342637"/>
                <a:ext cx="215889" cy="201301"/>
                <a:chOff x="7785110" y="3562350"/>
                <a:chExt cx="3022581" cy="1691011"/>
              </a:xfrm>
            </p:grpSpPr>
            <p:cxnSp>
              <p:nvCxnSpPr>
                <p:cNvPr id="213" name="직선 연결선 212"/>
                <p:cNvCxnSpPr/>
                <p:nvPr/>
              </p:nvCxnSpPr>
              <p:spPr>
                <a:xfrm>
                  <a:off x="7793279" y="3562350"/>
                  <a:ext cx="3014412" cy="169101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직선 연결선 213"/>
                <p:cNvCxnSpPr/>
                <p:nvPr/>
              </p:nvCxnSpPr>
              <p:spPr>
                <a:xfrm flipV="1">
                  <a:off x="7785110" y="3562350"/>
                  <a:ext cx="3014412" cy="169101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3" name="그룹 175"/>
            <p:cNvGrpSpPr/>
            <p:nvPr/>
          </p:nvGrpSpPr>
          <p:grpSpPr>
            <a:xfrm>
              <a:off x="838200" y="6296150"/>
              <a:ext cx="190502" cy="190502"/>
              <a:chOff x="7315200" y="3276600"/>
              <a:chExt cx="333375" cy="333375"/>
            </a:xfrm>
          </p:grpSpPr>
          <p:sp>
            <p:nvSpPr>
              <p:cNvPr id="207" name="타원 206"/>
              <p:cNvSpPr/>
              <p:nvPr/>
            </p:nvSpPr>
            <p:spPr>
              <a:xfrm>
                <a:off x="7315200" y="3276600"/>
                <a:ext cx="333375" cy="33337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08" name="그룹 146"/>
              <p:cNvGrpSpPr/>
              <p:nvPr/>
            </p:nvGrpSpPr>
            <p:grpSpPr>
              <a:xfrm>
                <a:off x="7373943" y="3342637"/>
                <a:ext cx="215889" cy="201301"/>
                <a:chOff x="7785110" y="3562350"/>
                <a:chExt cx="3022581" cy="1691011"/>
              </a:xfrm>
            </p:grpSpPr>
            <p:cxnSp>
              <p:nvCxnSpPr>
                <p:cNvPr id="209" name="직선 연결선 208"/>
                <p:cNvCxnSpPr/>
                <p:nvPr/>
              </p:nvCxnSpPr>
              <p:spPr>
                <a:xfrm>
                  <a:off x="7793279" y="3562350"/>
                  <a:ext cx="3014412" cy="169101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>
                <a:xfrm flipV="1">
                  <a:off x="7785110" y="3562350"/>
                  <a:ext cx="3014412" cy="169101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4" name="직사각형 123"/>
            <p:cNvSpPr/>
            <p:nvPr/>
          </p:nvSpPr>
          <p:spPr>
            <a:xfrm flipV="1">
              <a:off x="774603" y="6594119"/>
              <a:ext cx="2037600" cy="20495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86022" y="6578352"/>
              <a:ext cx="8837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b="1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Slide Show</a:t>
              </a:r>
              <a:endParaRPr lang="ko-KR" altLang="en-US" b="1" dirty="0" smtClean="0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  <p:cxnSp>
          <p:nvCxnSpPr>
            <p:cNvPr id="131" name="직선 연결선 130"/>
            <p:cNvCxnSpPr/>
            <p:nvPr/>
          </p:nvCxnSpPr>
          <p:spPr>
            <a:xfrm rot="10800000" flipH="1">
              <a:off x="771525" y="7155887"/>
              <a:ext cx="1979626" cy="0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1005097" y="6866589"/>
              <a:ext cx="8837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dirty="0" err="1" smtClean="0">
                  <a:latin typeface="+mn-ea"/>
                </a:rPr>
                <a:t>slide_show</a:t>
              </a:r>
              <a:r>
                <a:rPr lang="en-US" altLang="ko-KR" dirty="0" smtClean="0">
                  <a:latin typeface="+mn-ea"/>
                </a:rPr>
                <a:t> 1</a:t>
              </a:r>
              <a:endParaRPr lang="ko-KR" altLang="en-US" dirty="0" smtClean="0">
                <a:latin typeface="+mn-ea"/>
              </a:endParaRPr>
            </a:p>
          </p:txBody>
        </p:sp>
        <p:grpSp>
          <p:nvGrpSpPr>
            <p:cNvPr id="137" name="그룹 184"/>
            <p:cNvGrpSpPr/>
            <p:nvPr/>
          </p:nvGrpSpPr>
          <p:grpSpPr>
            <a:xfrm>
              <a:off x="838200" y="6872787"/>
              <a:ext cx="190502" cy="190502"/>
              <a:chOff x="7315200" y="3276600"/>
              <a:chExt cx="333375" cy="333375"/>
            </a:xfrm>
          </p:grpSpPr>
          <p:sp>
            <p:nvSpPr>
              <p:cNvPr id="188" name="타원 187"/>
              <p:cNvSpPr/>
              <p:nvPr/>
            </p:nvSpPr>
            <p:spPr>
              <a:xfrm>
                <a:off x="7315200" y="3276600"/>
                <a:ext cx="333375" cy="33337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93" name="그룹 132"/>
              <p:cNvGrpSpPr/>
              <p:nvPr/>
            </p:nvGrpSpPr>
            <p:grpSpPr>
              <a:xfrm>
                <a:off x="7373943" y="3342637"/>
                <a:ext cx="215889" cy="201301"/>
                <a:chOff x="7785110" y="3562350"/>
                <a:chExt cx="3022581" cy="1691011"/>
              </a:xfrm>
            </p:grpSpPr>
            <p:cxnSp>
              <p:nvCxnSpPr>
                <p:cNvPr id="205" name="직선 연결선 204"/>
                <p:cNvCxnSpPr/>
                <p:nvPr/>
              </p:nvCxnSpPr>
              <p:spPr>
                <a:xfrm>
                  <a:off x="7793279" y="3562350"/>
                  <a:ext cx="3014412" cy="169101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직선 연결선 205"/>
                <p:cNvCxnSpPr/>
                <p:nvPr/>
              </p:nvCxnSpPr>
              <p:spPr>
                <a:xfrm flipV="1">
                  <a:off x="7785110" y="3562350"/>
                  <a:ext cx="3014412" cy="169101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38" name="TextBox 137"/>
            <p:cNvSpPr txBox="1"/>
            <p:nvPr/>
          </p:nvSpPr>
          <p:spPr>
            <a:xfrm>
              <a:off x="1005097" y="7232349"/>
              <a:ext cx="13856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dirty="0" err="1" smtClean="0">
                  <a:latin typeface="+mn-ea"/>
                </a:rPr>
                <a:t>slide_show</a:t>
              </a:r>
              <a:r>
                <a:rPr lang="en-US" altLang="ko-KR" dirty="0" smtClean="0">
                  <a:latin typeface="+mn-ea"/>
                </a:rPr>
                <a:t> 2</a:t>
              </a:r>
              <a:endParaRPr lang="ko-KR" altLang="en-US" dirty="0" smtClean="0">
                <a:latin typeface="+mn-ea"/>
              </a:endParaRPr>
            </a:p>
          </p:txBody>
        </p:sp>
        <p:grpSp>
          <p:nvGrpSpPr>
            <p:cNvPr id="164" name="그룹 200"/>
            <p:cNvGrpSpPr/>
            <p:nvPr/>
          </p:nvGrpSpPr>
          <p:grpSpPr>
            <a:xfrm>
              <a:off x="838200" y="7238547"/>
              <a:ext cx="190502" cy="190502"/>
              <a:chOff x="7315200" y="3276600"/>
              <a:chExt cx="333375" cy="333375"/>
            </a:xfrm>
          </p:grpSpPr>
          <p:sp>
            <p:nvSpPr>
              <p:cNvPr id="181" name="타원 180"/>
              <p:cNvSpPr/>
              <p:nvPr/>
            </p:nvSpPr>
            <p:spPr>
              <a:xfrm>
                <a:off x="7315200" y="3276600"/>
                <a:ext cx="333375" cy="33337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82" name="그룹 141"/>
              <p:cNvGrpSpPr/>
              <p:nvPr/>
            </p:nvGrpSpPr>
            <p:grpSpPr>
              <a:xfrm>
                <a:off x="7373943" y="3342637"/>
                <a:ext cx="215889" cy="201301"/>
                <a:chOff x="7785110" y="3562350"/>
                <a:chExt cx="3022581" cy="1691011"/>
              </a:xfrm>
            </p:grpSpPr>
            <p:cxnSp>
              <p:nvCxnSpPr>
                <p:cNvPr id="185" name="직선 연결선 184"/>
                <p:cNvCxnSpPr/>
                <p:nvPr/>
              </p:nvCxnSpPr>
              <p:spPr>
                <a:xfrm>
                  <a:off x="7793279" y="3562350"/>
                  <a:ext cx="3014412" cy="169101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직선 연결선 186"/>
                <p:cNvCxnSpPr/>
                <p:nvPr/>
              </p:nvCxnSpPr>
              <p:spPr>
                <a:xfrm flipV="1">
                  <a:off x="7785110" y="3562350"/>
                  <a:ext cx="3014412" cy="169101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65" name="직선 연결선 164"/>
            <p:cNvCxnSpPr/>
            <p:nvPr/>
          </p:nvCxnSpPr>
          <p:spPr>
            <a:xfrm rot="10800000" flipH="1">
              <a:off x="771525" y="7527362"/>
              <a:ext cx="1979626" cy="0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그룹 233"/>
          <p:cNvGrpSpPr/>
          <p:nvPr/>
        </p:nvGrpSpPr>
        <p:grpSpPr>
          <a:xfrm>
            <a:off x="2742155" y="3429126"/>
            <a:ext cx="87534" cy="1980000"/>
            <a:chOff x="2742155" y="3095751"/>
            <a:chExt cx="87534" cy="2304000"/>
          </a:xfrm>
        </p:grpSpPr>
        <p:sp>
          <p:nvSpPr>
            <p:cNvPr id="216" name="Button Up"/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>
              <a:off x="2742155" y="3095751"/>
              <a:ext cx="75942" cy="230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7" name="모서리가 둥근 직사각형 216"/>
            <p:cNvSpPr/>
            <p:nvPr/>
          </p:nvSpPr>
          <p:spPr>
            <a:xfrm>
              <a:off x="2745541" y="3096618"/>
              <a:ext cx="84148" cy="61147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18" name="Group 1498"/>
          <p:cNvGraphicFramePr>
            <a:graphicFrameLocks noGrp="1"/>
          </p:cNvGraphicFramePr>
          <p:nvPr/>
        </p:nvGraphicFramePr>
        <p:xfrm>
          <a:off x="6970816" y="1243544"/>
          <a:ext cx="2161309" cy="53906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382"/>
                <a:gridCol w="1877927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Image </a:t>
                      </a:r>
                      <a:r>
                        <a:rPr lang="ko-KR" altLang="en-US" sz="800" dirty="0" smtClean="0"/>
                        <a:t>리스트의 </a:t>
                      </a:r>
                      <a:r>
                        <a:rPr lang="en-US" altLang="ko-KR" sz="800" dirty="0" smtClean="0"/>
                        <a:t>2depth </a:t>
                      </a:r>
                      <a:r>
                        <a:rPr lang="ko-KR" altLang="en-US" sz="800" dirty="0" smtClean="0"/>
                        <a:t>카테고리 노출</a:t>
                      </a:r>
                      <a:r>
                        <a:rPr lang="en-US" altLang="ko-KR" sz="800" dirty="0" smtClean="0"/>
                        <a:t>. </a:t>
                      </a:r>
                      <a:r>
                        <a:rPr lang="en-US" altLang="ko-KR" sz="800" b="1" dirty="0" smtClean="0"/>
                        <a:t>Image / Slide</a:t>
                      </a:r>
                      <a:r>
                        <a:rPr lang="en-US" altLang="ko-KR" sz="800" b="1" baseline="0" dirty="0" smtClean="0"/>
                        <a:t> Show </a:t>
                      </a:r>
                      <a:r>
                        <a:rPr lang="en-US" altLang="ko-KR" sz="800" baseline="0" dirty="0" smtClean="0"/>
                        <a:t>- </a:t>
                      </a:r>
                      <a:r>
                        <a:rPr lang="ko-KR" altLang="en-US" sz="800" baseline="0" dirty="0" smtClean="0"/>
                        <a:t>총 </a:t>
                      </a:r>
                      <a:r>
                        <a:rPr lang="en-US" altLang="ko-KR" sz="800" baseline="0" dirty="0" smtClean="0"/>
                        <a:t>2</a:t>
                      </a:r>
                      <a:r>
                        <a:rPr lang="ko-KR" altLang="en-US" sz="800" baseline="0" dirty="0" smtClean="0"/>
                        <a:t>종</a:t>
                      </a:r>
                      <a:endParaRPr lang="ko-KR" altLang="en-US" sz="80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19" name="그룹 56"/>
          <p:cNvGrpSpPr/>
          <p:nvPr/>
        </p:nvGrpSpPr>
        <p:grpSpPr>
          <a:xfrm>
            <a:off x="1721313" y="4899146"/>
            <a:ext cx="383223" cy="293414"/>
            <a:chOff x="1329493" y="2807073"/>
            <a:chExt cx="383223" cy="293414"/>
          </a:xfrm>
        </p:grpSpPr>
        <p:sp>
          <p:nvSpPr>
            <p:cNvPr id="220" name="직사각형 219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89" name="직선 화살표 연결선 88"/>
          <p:cNvCxnSpPr/>
          <p:nvPr/>
        </p:nvCxnSpPr>
        <p:spPr>
          <a:xfrm rot="5400000">
            <a:off x="558773" y="5563144"/>
            <a:ext cx="756000" cy="1588"/>
          </a:xfrm>
          <a:prstGeom prst="straightConnector1">
            <a:avLst/>
          </a:prstGeom>
          <a:ln w="25400">
            <a:solidFill>
              <a:srgbClr val="25406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801758" y="5923030"/>
            <a:ext cx="3160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dirty="0" smtClean="0">
                <a:latin typeface="+mn-ea"/>
                <a:ea typeface="+mn-ea"/>
              </a:rPr>
              <a:t>Contents Image 2depth icon </a:t>
            </a:r>
            <a:r>
              <a:rPr lang="ko-KR" altLang="en-US" dirty="0" smtClean="0">
                <a:latin typeface="+mn-ea"/>
                <a:ea typeface="+mn-ea"/>
              </a:rPr>
              <a:t>종류 </a:t>
            </a:r>
            <a:r>
              <a:rPr lang="en-US" altLang="ko-KR" dirty="0" smtClean="0">
                <a:latin typeface="+mn-ea"/>
                <a:ea typeface="+mn-ea"/>
              </a:rPr>
              <a:t>: Image / Slide Show </a:t>
            </a:r>
            <a:r>
              <a:rPr lang="ko-KR" altLang="en-US" dirty="0" smtClean="0">
                <a:latin typeface="+mn-ea"/>
                <a:ea typeface="+mn-ea"/>
              </a:rPr>
              <a:t>총 </a:t>
            </a:r>
            <a:r>
              <a:rPr lang="en-US" altLang="ko-KR" dirty="0" smtClean="0">
                <a:latin typeface="+mn-ea"/>
                <a:ea typeface="+mn-ea"/>
              </a:rPr>
              <a:t>2</a:t>
            </a:r>
            <a:r>
              <a:rPr lang="ko-KR" altLang="en-US" dirty="0" smtClean="0">
                <a:latin typeface="+mn-ea"/>
                <a:ea typeface="+mn-ea"/>
              </a:rPr>
              <a:t>종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76199" y="471553"/>
            <a:ext cx="284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dirty="0" smtClean="0">
                <a:latin typeface="+mn-ea"/>
                <a:ea typeface="+mn-ea"/>
              </a:rPr>
              <a:t>Index &gt; Enter IP &gt; </a:t>
            </a:r>
            <a:r>
              <a:rPr lang="ko-KR" altLang="en-US" sz="900" dirty="0" smtClean="0">
                <a:latin typeface="+mn-ea"/>
                <a:ea typeface="+mn-ea"/>
              </a:rPr>
              <a:t>로그인 </a:t>
            </a:r>
            <a:r>
              <a:rPr lang="en-US" altLang="ko-KR" sz="900" dirty="0" smtClean="0">
                <a:latin typeface="+mn-ea"/>
                <a:ea typeface="+mn-ea"/>
              </a:rPr>
              <a:t>&gt; Contents &gt; </a:t>
            </a:r>
          </a:p>
          <a:p>
            <a:pPr>
              <a:buNone/>
            </a:pPr>
            <a:r>
              <a:rPr lang="en-US" altLang="ko-KR" sz="900" dirty="0" smtClean="0">
                <a:latin typeface="+mn-ea"/>
                <a:ea typeface="+mn-ea"/>
              </a:rPr>
              <a:t>Image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002035" y="4780132"/>
            <a:ext cx="617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altLang="ko-KR" dirty="0" smtClean="0">
                <a:latin typeface="+mn-ea"/>
              </a:rPr>
              <a:t>Height</a:t>
            </a:r>
          </a:p>
          <a:p>
            <a:pPr>
              <a:lnSpc>
                <a:spcPct val="200000"/>
              </a:lnSpc>
              <a:buNone/>
            </a:pPr>
            <a:r>
              <a:rPr lang="en-US" altLang="ko-KR" dirty="0" smtClean="0">
                <a:latin typeface="+mn-ea"/>
              </a:rPr>
              <a:t>File Size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611634" y="4780132"/>
            <a:ext cx="731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2160</a:t>
            </a:r>
          </a:p>
          <a:p>
            <a:pPr>
              <a:lnSpc>
                <a:spcPct val="200000"/>
              </a:lnSpc>
              <a:buNone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2000 kb</a:t>
            </a:r>
          </a:p>
        </p:txBody>
      </p:sp>
      <p:cxnSp>
        <p:nvCxnSpPr>
          <p:cNvPr id="94" name="직선 연결선 93"/>
          <p:cNvCxnSpPr/>
          <p:nvPr/>
        </p:nvCxnSpPr>
        <p:spPr>
          <a:xfrm rot="10800000" flipH="1">
            <a:off x="3058801" y="5086577"/>
            <a:ext cx="298800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619625" y="4780132"/>
            <a:ext cx="733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altLang="ko-KR" dirty="0" smtClean="0">
                <a:latin typeface="+mn-ea"/>
              </a:rPr>
              <a:t>Width</a:t>
            </a:r>
          </a:p>
          <a:p>
            <a:pPr>
              <a:lnSpc>
                <a:spcPct val="200000"/>
              </a:lnSpc>
              <a:buNone/>
            </a:pPr>
            <a:r>
              <a:rPr lang="en-US" altLang="ko-KR" dirty="0" smtClean="0">
                <a:latin typeface="+mn-ea"/>
              </a:rPr>
              <a:t>File Format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345184" y="4780132"/>
            <a:ext cx="541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3804</a:t>
            </a:r>
          </a:p>
          <a:p>
            <a:pPr>
              <a:lnSpc>
                <a:spcPct val="200000"/>
              </a:lnSpc>
              <a:buNone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JPG</a:t>
            </a:r>
          </a:p>
        </p:txBody>
      </p:sp>
      <p:cxnSp>
        <p:nvCxnSpPr>
          <p:cNvPr id="97" name="직선 연결선 96"/>
          <p:cNvCxnSpPr/>
          <p:nvPr/>
        </p:nvCxnSpPr>
        <p:spPr>
          <a:xfrm rot="10800000" flipH="1">
            <a:off x="3058801" y="5334227"/>
            <a:ext cx="298800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248149" y="4662553"/>
            <a:ext cx="17049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7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130905 </a:t>
            </a:r>
            <a:r>
              <a:rPr lang="ko-KR" altLang="en-US" sz="7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강은진 내용 수정</a:t>
            </a:r>
            <a:endParaRPr lang="en-US" altLang="ko-KR" sz="700" b="1" dirty="0" smtClean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4267200" y="4657725"/>
            <a:ext cx="1171575" cy="200026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 rot="5400000">
            <a:off x="1443005" y="237339"/>
            <a:ext cx="4079766" cy="6527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F923-84CE-45F6-A00C-9099A10C245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157400" y="520465"/>
            <a:ext cx="700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dirty="0" smtClean="0">
                <a:latin typeface="+mn-ea"/>
                <a:ea typeface="+mn-ea"/>
              </a:rPr>
              <a:t>Contents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598338" y="469609"/>
            <a:ext cx="1545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smtClean="0">
                <a:solidFill>
                  <a:srgbClr val="C00000"/>
                </a:solidFill>
                <a:latin typeface="+mn-ea"/>
                <a:ea typeface="+mn-ea"/>
              </a:rPr>
              <a:t>DS_mobile_contents_image2depth_slideshow</a:t>
            </a:r>
            <a:endParaRPr lang="ko-KR" altLang="en-US" sz="900" b="1" dirty="0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49" name="제목 5"/>
          <p:cNvSpPr txBox="1">
            <a:spLocks/>
          </p:cNvSpPr>
          <p:nvPr/>
        </p:nvSpPr>
        <p:spPr>
          <a:xfrm>
            <a:off x="6968490" y="63879"/>
            <a:ext cx="2175510" cy="46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dirty="0" smtClean="0">
                <a:latin typeface="+mj-ea"/>
                <a:ea typeface="+mj-ea"/>
                <a:cs typeface="+mj-cs"/>
              </a:rPr>
              <a:t>1. Contents</a:t>
            </a:r>
            <a:endParaRPr kumimoji="0" lang="ko-KR" altLang="en-US" sz="1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115" name="직사각형 114"/>
          <p:cNvSpPr/>
          <p:nvPr/>
        </p:nvSpPr>
        <p:spPr>
          <a:xfrm flipV="1">
            <a:off x="233915" y="1652424"/>
            <a:ext cx="6516000" cy="2049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 flipV="1">
            <a:off x="233913" y="1861479"/>
            <a:ext cx="6516000" cy="3959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706509" y="1636657"/>
            <a:ext cx="39893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err="1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SmartGuru</a:t>
            </a:r>
            <a:r>
              <a:rPr lang="en-US" altLang="ko-KR" sz="900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 4K Digital Signage Ingest System</a:t>
            </a:r>
            <a:endParaRPr lang="ko-KR" altLang="en-US" sz="900" b="1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18" name="직사각형 117"/>
          <p:cNvSpPr/>
          <p:nvPr/>
        </p:nvSpPr>
        <p:spPr>
          <a:xfrm flipV="1">
            <a:off x="233915" y="1471450"/>
            <a:ext cx="6516000" cy="1875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6004717" y="1446135"/>
            <a:ext cx="8612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PM 03 : 33</a:t>
            </a:r>
            <a:endParaRPr lang="ko-KR" altLang="en-US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3" name="그룹 95"/>
          <p:cNvGrpSpPr/>
          <p:nvPr/>
        </p:nvGrpSpPr>
        <p:grpSpPr>
          <a:xfrm>
            <a:off x="5813401" y="1496644"/>
            <a:ext cx="237542" cy="237542"/>
            <a:chOff x="4628656" y="995710"/>
            <a:chExt cx="366327" cy="366327"/>
          </a:xfrm>
        </p:grpSpPr>
        <p:sp>
          <p:nvSpPr>
            <p:cNvPr id="127" name="원호 126"/>
            <p:cNvSpPr/>
            <p:nvPr/>
          </p:nvSpPr>
          <p:spPr>
            <a:xfrm rot="18900000">
              <a:off x="4628656" y="995710"/>
              <a:ext cx="366327" cy="366327"/>
            </a:xfrm>
            <a:prstGeom prst="arc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원호 127"/>
            <p:cNvSpPr/>
            <p:nvPr/>
          </p:nvSpPr>
          <p:spPr>
            <a:xfrm rot="18900000">
              <a:off x="4668013" y="1043017"/>
              <a:ext cx="287612" cy="287614"/>
            </a:xfrm>
            <a:prstGeom prst="arc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원호 128"/>
            <p:cNvSpPr/>
            <p:nvPr/>
          </p:nvSpPr>
          <p:spPr>
            <a:xfrm rot="18900000">
              <a:off x="4705558" y="1088515"/>
              <a:ext cx="212522" cy="212524"/>
            </a:xfrm>
            <a:prstGeom prst="arc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/>
            <p:cNvSpPr/>
            <p:nvPr/>
          </p:nvSpPr>
          <p:spPr>
            <a:xfrm>
              <a:off x="4780014" y="1121134"/>
              <a:ext cx="63610" cy="6361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9" name="직사각형 138"/>
          <p:cNvSpPr/>
          <p:nvPr/>
        </p:nvSpPr>
        <p:spPr>
          <a:xfrm>
            <a:off x="729114" y="1857375"/>
            <a:ext cx="623436" cy="390525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TextBox 139"/>
          <p:cNvSpPr txBox="1"/>
          <p:nvPr/>
        </p:nvSpPr>
        <p:spPr>
          <a:xfrm>
            <a:off x="5554734" y="1922406"/>
            <a:ext cx="7317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Log out</a:t>
            </a:r>
            <a:endParaRPr lang="ko-KR" altLang="en-US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2952750" y="2600451"/>
            <a:ext cx="3276600" cy="28002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/>
          <p:cNvSpPr/>
          <p:nvPr/>
        </p:nvSpPr>
        <p:spPr>
          <a:xfrm>
            <a:off x="771525" y="2600452"/>
            <a:ext cx="2038350" cy="2798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TextBox 148"/>
          <p:cNvSpPr txBox="1"/>
          <p:nvPr/>
        </p:nvSpPr>
        <p:spPr>
          <a:xfrm>
            <a:off x="706509" y="2360680"/>
            <a:ext cx="1512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dirty="0" smtClean="0">
                <a:latin typeface="+mn-ea"/>
              </a:rPr>
              <a:t>Source Contents List</a:t>
            </a:r>
            <a:endParaRPr lang="ko-KR" altLang="en-US" dirty="0" smtClean="0">
              <a:latin typeface="+mn-ea"/>
            </a:endParaRPr>
          </a:p>
        </p:txBody>
      </p:sp>
      <p:grpSp>
        <p:nvGrpSpPr>
          <p:cNvPr id="4" name="그룹 51"/>
          <p:cNvGrpSpPr/>
          <p:nvPr/>
        </p:nvGrpSpPr>
        <p:grpSpPr>
          <a:xfrm>
            <a:off x="848471" y="2676153"/>
            <a:ext cx="1884459" cy="310101"/>
            <a:chOff x="834887" y="3371353"/>
            <a:chExt cx="1884459" cy="310101"/>
          </a:xfrm>
        </p:grpSpPr>
        <p:sp>
          <p:nvSpPr>
            <p:cNvPr id="189" name="모서리가 둥근 직사각형 188"/>
            <p:cNvSpPr/>
            <p:nvPr/>
          </p:nvSpPr>
          <p:spPr>
            <a:xfrm>
              <a:off x="834887" y="3371353"/>
              <a:ext cx="1884459" cy="31010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Search Icon"/>
            <p:cNvSpPr>
              <a:spLocks noChangeAspect="1" noEditPoints="1"/>
            </p:cNvSpPr>
            <p:nvPr>
              <p:custDataLst>
                <p:tags r:id="rId2"/>
              </p:custDataLst>
            </p:nvPr>
          </p:nvSpPr>
          <p:spPr bwMode="auto">
            <a:xfrm flipH="1">
              <a:off x="2464583" y="3442266"/>
              <a:ext cx="183203" cy="177893"/>
            </a:xfrm>
            <a:custGeom>
              <a:avLst/>
              <a:gdLst>
                <a:gd name="T0" fmla="*/ 22 w 592"/>
                <a:gd name="T1" fmla="*/ 483 h 592"/>
                <a:gd name="T2" fmla="*/ 170 w 592"/>
                <a:gd name="T3" fmla="*/ 338 h 592"/>
                <a:gd name="T4" fmla="*/ 147 w 592"/>
                <a:gd name="T5" fmla="*/ 225 h 592"/>
                <a:gd name="T6" fmla="*/ 366 w 592"/>
                <a:gd name="T7" fmla="*/ 0 h 592"/>
                <a:gd name="T8" fmla="*/ 592 w 592"/>
                <a:gd name="T9" fmla="*/ 225 h 592"/>
                <a:gd name="T10" fmla="*/ 366 w 592"/>
                <a:gd name="T11" fmla="*/ 444 h 592"/>
                <a:gd name="T12" fmla="*/ 258 w 592"/>
                <a:gd name="T13" fmla="*/ 424 h 592"/>
                <a:gd name="T14" fmla="*/ 109 w 592"/>
                <a:gd name="T15" fmla="*/ 570 h 592"/>
                <a:gd name="T16" fmla="*/ 22 w 592"/>
                <a:gd name="T17" fmla="*/ 570 h 592"/>
                <a:gd name="T18" fmla="*/ 22 w 592"/>
                <a:gd name="T19" fmla="*/ 483 h 592"/>
                <a:gd name="T20" fmla="*/ 366 w 592"/>
                <a:gd name="T21" fmla="*/ 84 h 592"/>
                <a:gd name="T22" fmla="*/ 225 w 592"/>
                <a:gd name="T23" fmla="*/ 225 h 592"/>
                <a:gd name="T24" fmla="*/ 366 w 592"/>
                <a:gd name="T25" fmla="*/ 367 h 592"/>
                <a:gd name="T26" fmla="*/ 507 w 592"/>
                <a:gd name="T27" fmla="*/ 225 h 592"/>
                <a:gd name="T28" fmla="*/ 366 w 592"/>
                <a:gd name="T29" fmla="*/ 84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92" h="592">
                  <a:moveTo>
                    <a:pt x="22" y="483"/>
                  </a:moveTo>
                  <a:lnTo>
                    <a:pt x="170" y="338"/>
                  </a:lnTo>
                  <a:cubicBezTo>
                    <a:pt x="151" y="305"/>
                    <a:pt x="147" y="267"/>
                    <a:pt x="147" y="225"/>
                  </a:cubicBezTo>
                  <a:cubicBezTo>
                    <a:pt x="147" y="101"/>
                    <a:pt x="241" y="0"/>
                    <a:pt x="366" y="0"/>
                  </a:cubicBezTo>
                  <a:cubicBezTo>
                    <a:pt x="491" y="0"/>
                    <a:pt x="592" y="101"/>
                    <a:pt x="592" y="225"/>
                  </a:cubicBezTo>
                  <a:cubicBezTo>
                    <a:pt x="592" y="350"/>
                    <a:pt x="491" y="444"/>
                    <a:pt x="366" y="444"/>
                  </a:cubicBezTo>
                  <a:cubicBezTo>
                    <a:pt x="327" y="444"/>
                    <a:pt x="290" y="441"/>
                    <a:pt x="258" y="424"/>
                  </a:cubicBezTo>
                  <a:lnTo>
                    <a:pt x="109" y="570"/>
                  </a:lnTo>
                  <a:cubicBezTo>
                    <a:pt x="87" y="592"/>
                    <a:pt x="44" y="592"/>
                    <a:pt x="22" y="570"/>
                  </a:cubicBezTo>
                  <a:cubicBezTo>
                    <a:pt x="0" y="548"/>
                    <a:pt x="0" y="505"/>
                    <a:pt x="22" y="483"/>
                  </a:cubicBezTo>
                  <a:close/>
                  <a:moveTo>
                    <a:pt x="366" y="84"/>
                  </a:moveTo>
                  <a:cubicBezTo>
                    <a:pt x="288" y="84"/>
                    <a:pt x="225" y="148"/>
                    <a:pt x="225" y="225"/>
                  </a:cubicBezTo>
                  <a:cubicBezTo>
                    <a:pt x="225" y="303"/>
                    <a:pt x="288" y="367"/>
                    <a:pt x="366" y="367"/>
                  </a:cubicBezTo>
                  <a:cubicBezTo>
                    <a:pt x="444" y="367"/>
                    <a:pt x="507" y="303"/>
                    <a:pt x="507" y="225"/>
                  </a:cubicBezTo>
                  <a:cubicBezTo>
                    <a:pt x="507" y="148"/>
                    <a:pt x="444" y="84"/>
                    <a:pt x="366" y="84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>
                <a:latin typeface="+mj-lt"/>
                <a:cs typeface="Calibri" pitchFamily="34" charset="0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889389" y="3421640"/>
              <a:ext cx="151281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dirty="0" smtClean="0">
                  <a:solidFill>
                    <a:schemeClr val="bg1"/>
                  </a:solidFill>
                  <a:latin typeface="+mn-ea"/>
                </a:rPr>
                <a:t>Search</a:t>
              </a:r>
              <a:endParaRPr lang="ko-KR" altLang="en-US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92" name="직사각형 191"/>
          <p:cNvSpPr/>
          <p:nvPr/>
        </p:nvSpPr>
        <p:spPr>
          <a:xfrm flipV="1">
            <a:off x="774603" y="3096291"/>
            <a:ext cx="2037600" cy="3231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갈매기형 수장 231"/>
          <p:cNvSpPr/>
          <p:nvPr/>
        </p:nvSpPr>
        <p:spPr>
          <a:xfrm flipH="1">
            <a:off x="876300" y="3171825"/>
            <a:ext cx="161925" cy="161925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1014622" y="3137674"/>
            <a:ext cx="883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Back</a:t>
            </a:r>
            <a:endParaRPr lang="ko-KR" altLang="en-US" sz="900" b="1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2944884" y="2360680"/>
            <a:ext cx="1512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dirty="0" smtClean="0">
                <a:latin typeface="+mn-ea"/>
              </a:rPr>
              <a:t>Title :  </a:t>
            </a:r>
            <a:r>
              <a:rPr lang="en-US" altLang="ko-KR" b="1" dirty="0" smtClean="0">
                <a:latin typeface="+mn-ea"/>
              </a:rPr>
              <a:t>slideshow list 2</a:t>
            </a:r>
            <a:endParaRPr lang="ko-KR" altLang="en-US" b="1" dirty="0" smtClean="0">
              <a:latin typeface="+mn-ea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857750" y="528416"/>
            <a:ext cx="1962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dirty="0" smtClean="0">
                <a:latin typeface="+mn-ea"/>
                <a:ea typeface="+mn-ea"/>
              </a:rPr>
              <a:t>image </a:t>
            </a:r>
            <a:r>
              <a:rPr lang="ko-KR" altLang="en-US" sz="900" dirty="0" smtClean="0">
                <a:latin typeface="+mn-ea"/>
                <a:ea typeface="+mn-ea"/>
              </a:rPr>
              <a:t>리스트 </a:t>
            </a:r>
            <a:r>
              <a:rPr lang="en-US" altLang="ko-KR" sz="900" dirty="0" smtClean="0">
                <a:latin typeface="+mn-ea"/>
                <a:ea typeface="+mn-ea"/>
              </a:rPr>
              <a:t>2depth slide show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002034" y="2653305"/>
            <a:ext cx="1512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>
                <a:latin typeface="+mn-ea"/>
              </a:rPr>
              <a:t> Preview Window</a:t>
            </a:r>
            <a:endParaRPr lang="ko-KR" altLang="en-US" dirty="0" smtClean="0">
              <a:latin typeface="+mn-ea"/>
            </a:endParaRPr>
          </a:p>
        </p:txBody>
      </p:sp>
      <p:grpSp>
        <p:nvGrpSpPr>
          <p:cNvPr id="5" name="그룹 140"/>
          <p:cNvGrpSpPr/>
          <p:nvPr/>
        </p:nvGrpSpPr>
        <p:grpSpPr>
          <a:xfrm>
            <a:off x="3068041" y="2886940"/>
            <a:ext cx="3031095" cy="1702311"/>
            <a:chOff x="3068041" y="4620850"/>
            <a:chExt cx="3247603" cy="1823905"/>
          </a:xfrm>
        </p:grpSpPr>
        <p:sp>
          <p:nvSpPr>
            <p:cNvPr id="134" name="직사각형 133"/>
            <p:cNvSpPr/>
            <p:nvPr/>
          </p:nvSpPr>
          <p:spPr>
            <a:xfrm>
              <a:off x="3073145" y="4620850"/>
              <a:ext cx="3242499" cy="18239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5" name="직선 연결선 134"/>
            <p:cNvCxnSpPr/>
            <p:nvPr/>
          </p:nvCxnSpPr>
          <p:spPr>
            <a:xfrm>
              <a:off x="3076808" y="4632659"/>
              <a:ext cx="3235209" cy="180547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 flipV="1">
              <a:off x="3068041" y="4632659"/>
              <a:ext cx="3235209" cy="180547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43" name="Group 1498"/>
          <p:cNvGraphicFramePr>
            <a:graphicFrameLocks noGrp="1"/>
          </p:cNvGraphicFramePr>
          <p:nvPr/>
        </p:nvGraphicFramePr>
        <p:xfrm>
          <a:off x="6966159" y="2295585"/>
          <a:ext cx="2165965" cy="88000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993"/>
                <a:gridCol w="1881972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■ 링크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 1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DS_mobile_contents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b="1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DS_mobile_image2depth_slideshow_preview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그룹 56"/>
          <p:cNvGrpSpPr/>
          <p:nvPr/>
        </p:nvGrpSpPr>
        <p:grpSpPr>
          <a:xfrm>
            <a:off x="614436" y="3078967"/>
            <a:ext cx="383223" cy="293414"/>
            <a:chOff x="1329493" y="2807073"/>
            <a:chExt cx="383223" cy="293414"/>
          </a:xfrm>
        </p:grpSpPr>
        <p:sp>
          <p:nvSpPr>
            <p:cNvPr id="147" name="직사각형 146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58" name="TextBox 157"/>
          <p:cNvSpPr txBox="1"/>
          <p:nvPr/>
        </p:nvSpPr>
        <p:spPr>
          <a:xfrm>
            <a:off x="3002034" y="4909240"/>
            <a:ext cx="1512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>
                <a:latin typeface="+mn-ea"/>
              </a:rPr>
              <a:t> Contents Information</a:t>
            </a:r>
            <a:endParaRPr lang="ko-KR" altLang="en-US" dirty="0" smtClean="0">
              <a:latin typeface="+mn-ea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3002034" y="5032891"/>
            <a:ext cx="893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altLang="ko-KR" dirty="0" smtClean="0">
                <a:latin typeface="+mn-ea"/>
              </a:rPr>
              <a:t>Interval  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2 sec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06509" y="1922406"/>
            <a:ext cx="42083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smtClean="0">
                <a:latin typeface="+mn-ea"/>
              </a:rPr>
              <a:t>Contents          Project          Schedule          Client</a:t>
            </a:r>
            <a:endParaRPr lang="ko-KR" altLang="en-US" sz="900" b="1" dirty="0" smtClean="0">
              <a:latin typeface="+mn-ea"/>
            </a:endParaRPr>
          </a:p>
        </p:txBody>
      </p:sp>
      <p:grpSp>
        <p:nvGrpSpPr>
          <p:cNvPr id="8" name="그룹 230"/>
          <p:cNvGrpSpPr/>
          <p:nvPr/>
        </p:nvGrpSpPr>
        <p:grpSpPr>
          <a:xfrm>
            <a:off x="767214" y="3404374"/>
            <a:ext cx="2044989" cy="1869006"/>
            <a:chOff x="767214" y="5661799"/>
            <a:chExt cx="2044989" cy="1869006"/>
          </a:xfrm>
        </p:grpSpPr>
        <p:sp>
          <p:nvSpPr>
            <p:cNvPr id="110" name="직사각형 109"/>
            <p:cNvSpPr/>
            <p:nvPr/>
          </p:nvSpPr>
          <p:spPr>
            <a:xfrm flipV="1">
              <a:off x="774603" y="5677566"/>
              <a:ext cx="2037600" cy="20495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786022" y="5661799"/>
              <a:ext cx="8837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b="1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Image</a:t>
              </a:r>
              <a:endParaRPr lang="ko-KR" altLang="en-US" b="1" dirty="0" smtClean="0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  <p:cxnSp>
          <p:nvCxnSpPr>
            <p:cNvPr id="112" name="직선 연결선 111"/>
            <p:cNvCxnSpPr/>
            <p:nvPr/>
          </p:nvCxnSpPr>
          <p:spPr>
            <a:xfrm rot="10800000" flipH="1">
              <a:off x="771525" y="6579250"/>
              <a:ext cx="1979626" cy="0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rot="10800000" flipH="1">
              <a:off x="771525" y="6207775"/>
              <a:ext cx="1979626" cy="0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1005097" y="5948046"/>
              <a:ext cx="8837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dirty="0" smtClean="0">
                  <a:latin typeface="+mn-ea"/>
                </a:rPr>
                <a:t>IMG 1</a:t>
              </a:r>
              <a:endParaRPr lang="ko-KR" altLang="en-US" dirty="0" smtClean="0">
                <a:latin typeface="+mn-ea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005097" y="6289952"/>
              <a:ext cx="8837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dirty="0" smtClean="0">
                  <a:latin typeface="+mn-ea"/>
                </a:rPr>
                <a:t>IMG 2</a:t>
              </a:r>
              <a:endParaRPr lang="ko-KR" altLang="en-US" dirty="0" smtClean="0">
                <a:latin typeface="+mn-ea"/>
              </a:endParaRPr>
            </a:p>
          </p:txBody>
        </p:sp>
        <p:grpSp>
          <p:nvGrpSpPr>
            <p:cNvPr id="9" name="그룹 170"/>
            <p:cNvGrpSpPr/>
            <p:nvPr/>
          </p:nvGrpSpPr>
          <p:grpSpPr>
            <a:xfrm>
              <a:off x="838200" y="5953250"/>
              <a:ext cx="190502" cy="190502"/>
              <a:chOff x="7315200" y="3276600"/>
              <a:chExt cx="333375" cy="333375"/>
            </a:xfrm>
          </p:grpSpPr>
          <p:sp>
            <p:nvSpPr>
              <p:cNvPr id="211" name="타원 210"/>
              <p:cNvSpPr/>
              <p:nvPr/>
            </p:nvSpPr>
            <p:spPr>
              <a:xfrm>
                <a:off x="7315200" y="3276600"/>
                <a:ext cx="333375" cy="33337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" name="그룹 142"/>
              <p:cNvGrpSpPr/>
              <p:nvPr/>
            </p:nvGrpSpPr>
            <p:grpSpPr>
              <a:xfrm>
                <a:off x="7373943" y="3342637"/>
                <a:ext cx="215889" cy="201301"/>
                <a:chOff x="7785110" y="3562350"/>
                <a:chExt cx="3022581" cy="1691011"/>
              </a:xfrm>
            </p:grpSpPr>
            <p:cxnSp>
              <p:nvCxnSpPr>
                <p:cNvPr id="213" name="직선 연결선 212"/>
                <p:cNvCxnSpPr/>
                <p:nvPr/>
              </p:nvCxnSpPr>
              <p:spPr>
                <a:xfrm>
                  <a:off x="7793279" y="3562350"/>
                  <a:ext cx="3014412" cy="169101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직선 연결선 213"/>
                <p:cNvCxnSpPr/>
                <p:nvPr/>
              </p:nvCxnSpPr>
              <p:spPr>
                <a:xfrm flipV="1">
                  <a:off x="7785110" y="3562350"/>
                  <a:ext cx="3014412" cy="169101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" name="그룹 175"/>
            <p:cNvGrpSpPr/>
            <p:nvPr/>
          </p:nvGrpSpPr>
          <p:grpSpPr>
            <a:xfrm>
              <a:off x="838200" y="6296150"/>
              <a:ext cx="190502" cy="190502"/>
              <a:chOff x="7315200" y="3276600"/>
              <a:chExt cx="333375" cy="333375"/>
            </a:xfrm>
          </p:grpSpPr>
          <p:sp>
            <p:nvSpPr>
              <p:cNvPr id="207" name="타원 206"/>
              <p:cNvSpPr/>
              <p:nvPr/>
            </p:nvSpPr>
            <p:spPr>
              <a:xfrm>
                <a:off x="7315200" y="3276600"/>
                <a:ext cx="333375" cy="33337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2" name="그룹 146"/>
              <p:cNvGrpSpPr/>
              <p:nvPr/>
            </p:nvGrpSpPr>
            <p:grpSpPr>
              <a:xfrm>
                <a:off x="7373943" y="3342637"/>
                <a:ext cx="215889" cy="201301"/>
                <a:chOff x="7785110" y="3562350"/>
                <a:chExt cx="3022581" cy="1691011"/>
              </a:xfrm>
            </p:grpSpPr>
            <p:cxnSp>
              <p:nvCxnSpPr>
                <p:cNvPr id="209" name="직선 연결선 208"/>
                <p:cNvCxnSpPr/>
                <p:nvPr/>
              </p:nvCxnSpPr>
              <p:spPr>
                <a:xfrm>
                  <a:off x="7793279" y="3562350"/>
                  <a:ext cx="3014412" cy="169101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>
                <a:xfrm flipV="1">
                  <a:off x="7785110" y="3562350"/>
                  <a:ext cx="3014412" cy="169101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4" name="직사각형 123"/>
            <p:cNvSpPr/>
            <p:nvPr/>
          </p:nvSpPr>
          <p:spPr>
            <a:xfrm flipV="1">
              <a:off x="774603" y="6594119"/>
              <a:ext cx="2037600" cy="20495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86022" y="6578352"/>
              <a:ext cx="8837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b="1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Slide Show</a:t>
              </a:r>
              <a:endParaRPr lang="ko-KR" altLang="en-US" b="1" dirty="0" smtClean="0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  <p:cxnSp>
          <p:nvCxnSpPr>
            <p:cNvPr id="131" name="직선 연결선 130"/>
            <p:cNvCxnSpPr/>
            <p:nvPr/>
          </p:nvCxnSpPr>
          <p:spPr>
            <a:xfrm rot="10800000" flipH="1">
              <a:off x="771525" y="7155887"/>
              <a:ext cx="1979626" cy="0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1005097" y="6866589"/>
              <a:ext cx="8837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dirty="0" err="1" smtClean="0">
                  <a:latin typeface="+mn-ea"/>
                </a:rPr>
                <a:t>slide_show</a:t>
              </a:r>
              <a:r>
                <a:rPr lang="en-US" altLang="ko-KR" dirty="0" smtClean="0">
                  <a:latin typeface="+mn-ea"/>
                </a:rPr>
                <a:t> 1</a:t>
              </a:r>
              <a:endParaRPr lang="ko-KR" altLang="en-US" dirty="0" smtClean="0">
                <a:latin typeface="+mn-ea"/>
              </a:endParaRPr>
            </a:p>
          </p:txBody>
        </p:sp>
        <p:grpSp>
          <p:nvGrpSpPr>
            <p:cNvPr id="13" name="그룹 184"/>
            <p:cNvGrpSpPr/>
            <p:nvPr/>
          </p:nvGrpSpPr>
          <p:grpSpPr>
            <a:xfrm>
              <a:off x="838200" y="6872787"/>
              <a:ext cx="190502" cy="190502"/>
              <a:chOff x="7315200" y="3276600"/>
              <a:chExt cx="333375" cy="333375"/>
            </a:xfrm>
          </p:grpSpPr>
          <p:sp>
            <p:nvSpPr>
              <p:cNvPr id="188" name="타원 187"/>
              <p:cNvSpPr/>
              <p:nvPr/>
            </p:nvSpPr>
            <p:spPr>
              <a:xfrm>
                <a:off x="7315200" y="3276600"/>
                <a:ext cx="333375" cy="33337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" name="그룹 132"/>
              <p:cNvGrpSpPr/>
              <p:nvPr/>
            </p:nvGrpSpPr>
            <p:grpSpPr>
              <a:xfrm>
                <a:off x="7373943" y="3342637"/>
                <a:ext cx="215889" cy="201301"/>
                <a:chOff x="7785110" y="3562350"/>
                <a:chExt cx="3022581" cy="1691011"/>
              </a:xfrm>
            </p:grpSpPr>
            <p:cxnSp>
              <p:nvCxnSpPr>
                <p:cNvPr id="205" name="직선 연결선 204"/>
                <p:cNvCxnSpPr/>
                <p:nvPr/>
              </p:nvCxnSpPr>
              <p:spPr>
                <a:xfrm>
                  <a:off x="7793279" y="3562350"/>
                  <a:ext cx="3014412" cy="169101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직선 연결선 205"/>
                <p:cNvCxnSpPr/>
                <p:nvPr/>
              </p:nvCxnSpPr>
              <p:spPr>
                <a:xfrm flipV="1">
                  <a:off x="7785110" y="3562350"/>
                  <a:ext cx="3014412" cy="169101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38" name="TextBox 137"/>
            <p:cNvSpPr txBox="1"/>
            <p:nvPr/>
          </p:nvSpPr>
          <p:spPr>
            <a:xfrm>
              <a:off x="1005097" y="7232349"/>
              <a:ext cx="13856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b="1" dirty="0" err="1" smtClean="0">
                  <a:latin typeface="+mn-ea"/>
                </a:rPr>
                <a:t>slide_show</a:t>
              </a:r>
              <a:r>
                <a:rPr lang="en-US" altLang="ko-KR" b="1" dirty="0" smtClean="0">
                  <a:latin typeface="+mn-ea"/>
                </a:rPr>
                <a:t> 2</a:t>
              </a:r>
              <a:endParaRPr lang="ko-KR" altLang="en-US" b="1" dirty="0" smtClean="0">
                <a:latin typeface="+mn-ea"/>
              </a:endParaRPr>
            </a:p>
          </p:txBody>
        </p:sp>
        <p:grpSp>
          <p:nvGrpSpPr>
            <p:cNvPr id="15" name="그룹 200"/>
            <p:cNvGrpSpPr/>
            <p:nvPr/>
          </p:nvGrpSpPr>
          <p:grpSpPr>
            <a:xfrm>
              <a:off x="838200" y="7238547"/>
              <a:ext cx="190502" cy="190502"/>
              <a:chOff x="7315200" y="3276600"/>
              <a:chExt cx="333375" cy="333375"/>
            </a:xfrm>
          </p:grpSpPr>
          <p:sp>
            <p:nvSpPr>
              <p:cNvPr id="181" name="타원 180"/>
              <p:cNvSpPr/>
              <p:nvPr/>
            </p:nvSpPr>
            <p:spPr>
              <a:xfrm>
                <a:off x="7315200" y="3276600"/>
                <a:ext cx="333375" cy="33337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6" name="그룹 141"/>
              <p:cNvGrpSpPr/>
              <p:nvPr/>
            </p:nvGrpSpPr>
            <p:grpSpPr>
              <a:xfrm>
                <a:off x="7373943" y="3342637"/>
                <a:ext cx="215889" cy="201301"/>
                <a:chOff x="7785110" y="3562350"/>
                <a:chExt cx="3022581" cy="1691011"/>
              </a:xfrm>
            </p:grpSpPr>
            <p:cxnSp>
              <p:nvCxnSpPr>
                <p:cNvPr id="185" name="직선 연결선 184"/>
                <p:cNvCxnSpPr/>
                <p:nvPr/>
              </p:nvCxnSpPr>
              <p:spPr>
                <a:xfrm>
                  <a:off x="7793279" y="3562350"/>
                  <a:ext cx="3014412" cy="169101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직선 연결선 186"/>
                <p:cNvCxnSpPr/>
                <p:nvPr/>
              </p:nvCxnSpPr>
              <p:spPr>
                <a:xfrm flipV="1">
                  <a:off x="7785110" y="3562350"/>
                  <a:ext cx="3014412" cy="169101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65" name="직선 연결선 164"/>
            <p:cNvCxnSpPr/>
            <p:nvPr/>
          </p:nvCxnSpPr>
          <p:spPr>
            <a:xfrm rot="10800000" flipH="1">
              <a:off x="771525" y="7527362"/>
              <a:ext cx="1979626" cy="0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직사각형 113"/>
            <p:cNvSpPr/>
            <p:nvPr/>
          </p:nvSpPr>
          <p:spPr>
            <a:xfrm>
              <a:off x="767214" y="7159330"/>
              <a:ext cx="1956936" cy="37147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233"/>
          <p:cNvGrpSpPr/>
          <p:nvPr/>
        </p:nvGrpSpPr>
        <p:grpSpPr>
          <a:xfrm>
            <a:off x="2742155" y="3429126"/>
            <a:ext cx="87534" cy="1980000"/>
            <a:chOff x="2742155" y="3095751"/>
            <a:chExt cx="87534" cy="2304000"/>
          </a:xfrm>
        </p:grpSpPr>
        <p:sp>
          <p:nvSpPr>
            <p:cNvPr id="216" name="Button Up"/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>
              <a:off x="2742155" y="3095751"/>
              <a:ext cx="75942" cy="230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7" name="모서리가 둥근 직사각형 216"/>
            <p:cNvSpPr/>
            <p:nvPr/>
          </p:nvSpPr>
          <p:spPr>
            <a:xfrm>
              <a:off x="2745541" y="3096618"/>
              <a:ext cx="84148" cy="61147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18" name="Group 1498"/>
          <p:cNvGraphicFramePr>
            <a:graphicFrameLocks noGrp="1"/>
          </p:cNvGraphicFramePr>
          <p:nvPr/>
        </p:nvGraphicFramePr>
        <p:xfrm>
          <a:off x="6970816" y="1243544"/>
          <a:ext cx="2161309" cy="98102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382"/>
                <a:gridCol w="1877927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1depth</a:t>
                      </a:r>
                      <a:r>
                        <a:rPr lang="en-US" altLang="ko-KR" sz="800" baseline="0" dirty="0" smtClean="0"/>
                        <a:t> menu</a:t>
                      </a:r>
                      <a:r>
                        <a:rPr lang="ko-KR" altLang="en-US" sz="800" baseline="0" dirty="0" smtClean="0"/>
                        <a:t>인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dirty="0" smtClean="0"/>
                        <a:t>Image</a:t>
                      </a:r>
                      <a:r>
                        <a:rPr lang="ko-KR" altLang="en-US" sz="800" dirty="0" smtClean="0"/>
                        <a:t>의 </a:t>
                      </a:r>
                      <a:r>
                        <a:rPr lang="en-US" altLang="ko-KR" sz="800" dirty="0" smtClean="0"/>
                        <a:t>2depth menu</a:t>
                      </a:r>
                      <a:r>
                        <a:rPr lang="ko-KR" altLang="en-US" sz="800" dirty="0" smtClean="0"/>
                        <a:t>인 </a:t>
                      </a:r>
                      <a:r>
                        <a:rPr lang="en-US" altLang="ko-KR" sz="800" dirty="0" smtClean="0"/>
                        <a:t>Slide Show </a:t>
                      </a:r>
                      <a:r>
                        <a:rPr lang="ko-KR" altLang="en-US" sz="800" dirty="0" smtClean="0"/>
                        <a:t>카테고리를 선택했을 때의 화면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slide</a:t>
                      </a:r>
                      <a:r>
                        <a:rPr lang="en-US" altLang="ko-KR" sz="800" baseline="0" dirty="0" smtClean="0"/>
                        <a:t> show </a:t>
                      </a:r>
                      <a:r>
                        <a:rPr lang="ko-KR" altLang="en-US" sz="800" baseline="0" dirty="0" smtClean="0"/>
                        <a:t>이미지 앞</a:t>
                      </a:r>
                      <a:r>
                        <a:rPr lang="en-US" altLang="ko-KR" sz="800" baseline="0" dirty="0" smtClean="0"/>
                        <a:t>/</a:t>
                      </a:r>
                      <a:r>
                        <a:rPr lang="ko-KR" altLang="en-US" sz="800" baseline="0" dirty="0" smtClean="0"/>
                        <a:t>뒤 이동</a:t>
                      </a:r>
                      <a:endParaRPr lang="ko-KR" altLang="en-US" sz="80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1" name="직사각형 90"/>
          <p:cNvSpPr/>
          <p:nvPr/>
        </p:nvSpPr>
        <p:spPr>
          <a:xfrm>
            <a:off x="3079759" y="4293645"/>
            <a:ext cx="3022582" cy="2774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0" name="그룹 99"/>
          <p:cNvGrpSpPr/>
          <p:nvPr/>
        </p:nvGrpSpPr>
        <p:grpSpPr>
          <a:xfrm>
            <a:off x="4161167" y="4352026"/>
            <a:ext cx="859767" cy="161925"/>
            <a:chOff x="4169793" y="4352026"/>
            <a:chExt cx="859767" cy="161925"/>
          </a:xfrm>
        </p:grpSpPr>
        <p:sp>
          <p:nvSpPr>
            <p:cNvPr id="92" name="갈매기형 수장 91"/>
            <p:cNvSpPr/>
            <p:nvPr/>
          </p:nvSpPr>
          <p:spPr>
            <a:xfrm>
              <a:off x="4867635" y="4352026"/>
              <a:ext cx="161925" cy="16192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3" name="갈매기형 수장 92"/>
            <p:cNvSpPr/>
            <p:nvPr/>
          </p:nvSpPr>
          <p:spPr>
            <a:xfrm flipH="1">
              <a:off x="4169793" y="4352026"/>
              <a:ext cx="161925" cy="16192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4" name="그룹 195"/>
          <p:cNvGrpSpPr/>
          <p:nvPr/>
        </p:nvGrpSpPr>
        <p:grpSpPr>
          <a:xfrm>
            <a:off x="5715456" y="4347713"/>
            <a:ext cx="299852" cy="182053"/>
            <a:chOff x="5429250" y="3743325"/>
            <a:chExt cx="533400" cy="323850"/>
          </a:xfrm>
        </p:grpSpPr>
        <p:sp>
          <p:nvSpPr>
            <p:cNvPr id="95" name="모서리가 둥근 직사각형 94"/>
            <p:cNvSpPr/>
            <p:nvPr/>
          </p:nvSpPr>
          <p:spPr>
            <a:xfrm>
              <a:off x="5429250" y="3743325"/>
              <a:ext cx="533400" cy="3238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이등변 삼각형 95"/>
            <p:cNvSpPr/>
            <p:nvPr/>
          </p:nvSpPr>
          <p:spPr>
            <a:xfrm rot="5400000">
              <a:off x="5615103" y="3802709"/>
              <a:ext cx="237895" cy="20508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7" name="그룹 108"/>
          <p:cNvGrpSpPr/>
          <p:nvPr/>
        </p:nvGrpSpPr>
        <p:grpSpPr>
          <a:xfrm>
            <a:off x="2738532" y="2276216"/>
            <a:ext cx="383223" cy="293414"/>
            <a:chOff x="712151" y="2886076"/>
            <a:chExt cx="383223" cy="293414"/>
          </a:xfrm>
        </p:grpSpPr>
        <p:sp>
          <p:nvSpPr>
            <p:cNvPr id="98" name="타원 97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1" name="그룹 56"/>
          <p:cNvGrpSpPr/>
          <p:nvPr/>
        </p:nvGrpSpPr>
        <p:grpSpPr>
          <a:xfrm>
            <a:off x="5540118" y="4131390"/>
            <a:ext cx="383223" cy="293414"/>
            <a:chOff x="1329493" y="2807073"/>
            <a:chExt cx="383223" cy="293414"/>
          </a:xfrm>
        </p:grpSpPr>
        <p:sp>
          <p:nvSpPr>
            <p:cNvPr id="102" name="직사각형 101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4" name="직사각형 103"/>
          <p:cNvSpPr/>
          <p:nvPr/>
        </p:nvSpPr>
        <p:spPr>
          <a:xfrm>
            <a:off x="4063042" y="4278702"/>
            <a:ext cx="1035169" cy="301924"/>
          </a:xfrm>
          <a:prstGeom prst="rect">
            <a:avLst/>
          </a:prstGeom>
          <a:noFill/>
          <a:ln>
            <a:solidFill>
              <a:srgbClr val="254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5" name="그룹 108"/>
          <p:cNvGrpSpPr/>
          <p:nvPr/>
        </p:nvGrpSpPr>
        <p:grpSpPr>
          <a:xfrm>
            <a:off x="3911724" y="4044631"/>
            <a:ext cx="383223" cy="293414"/>
            <a:chOff x="712151" y="2886076"/>
            <a:chExt cx="383223" cy="293414"/>
          </a:xfrm>
        </p:grpSpPr>
        <p:sp>
          <p:nvSpPr>
            <p:cNvPr id="109" name="타원 108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76199" y="471553"/>
            <a:ext cx="284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dirty="0" smtClean="0">
                <a:latin typeface="+mn-ea"/>
                <a:ea typeface="+mn-ea"/>
              </a:rPr>
              <a:t>Index &gt; Enter IP &gt; </a:t>
            </a:r>
            <a:r>
              <a:rPr lang="ko-KR" altLang="en-US" sz="900" dirty="0" smtClean="0">
                <a:latin typeface="+mn-ea"/>
                <a:ea typeface="+mn-ea"/>
              </a:rPr>
              <a:t>로그인 </a:t>
            </a:r>
            <a:r>
              <a:rPr lang="en-US" altLang="ko-KR" sz="900" dirty="0" smtClean="0">
                <a:latin typeface="+mn-ea"/>
                <a:ea typeface="+mn-ea"/>
              </a:rPr>
              <a:t>&gt; Contents &gt; </a:t>
            </a:r>
          </a:p>
          <a:p>
            <a:pPr>
              <a:buNone/>
            </a:pPr>
            <a:r>
              <a:rPr lang="en-US" altLang="ko-KR" sz="900" dirty="0" smtClean="0">
                <a:latin typeface="+mn-ea"/>
                <a:ea typeface="+mn-ea"/>
              </a:rPr>
              <a:t>Image &gt; Slide Show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971924" y="2643253"/>
            <a:ext cx="17049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7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130906 </a:t>
            </a:r>
            <a:r>
              <a:rPr lang="ko-KR" altLang="en-US" sz="7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강은진 내용 수정</a:t>
            </a:r>
            <a:endParaRPr lang="en-US" altLang="ko-KR" sz="700" b="1" dirty="0" smtClean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3990975" y="2638425"/>
            <a:ext cx="1171575" cy="200026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TextBox 140"/>
          <p:cNvSpPr txBox="1"/>
          <p:nvPr/>
        </p:nvSpPr>
        <p:spPr>
          <a:xfrm>
            <a:off x="4345059" y="4322830"/>
            <a:ext cx="655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3 / 30</a:t>
            </a:r>
            <a:endParaRPr lang="ko-KR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2998504" y="4615455"/>
            <a:ext cx="31546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Current image name :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image_0001.jpg    1024x768</a:t>
            </a:r>
            <a:endParaRPr lang="ko-KR" alt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3992634" y="5032891"/>
            <a:ext cx="893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altLang="ko-KR" dirty="0" smtClean="0">
                <a:latin typeface="+mn-ea"/>
              </a:rPr>
              <a:t>Size</a:t>
            </a:r>
            <a:r>
              <a:rPr lang="en-US" altLang="ko-KR" dirty="0" smtClean="0">
                <a:latin typeface="+mn-ea"/>
              </a:rPr>
              <a:t>  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10 MB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 rot="5400000">
            <a:off x="1443005" y="237339"/>
            <a:ext cx="4079766" cy="6527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F923-84CE-45F6-A00C-9099A10C2452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157400" y="520465"/>
            <a:ext cx="700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dirty="0" smtClean="0">
                <a:latin typeface="+mn-ea"/>
                <a:ea typeface="+mn-ea"/>
              </a:rPr>
              <a:t>Contents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598338" y="383345"/>
            <a:ext cx="15456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smtClean="0">
                <a:solidFill>
                  <a:srgbClr val="C00000"/>
                </a:solidFill>
                <a:latin typeface="+mn-ea"/>
                <a:ea typeface="+mn-ea"/>
              </a:rPr>
              <a:t>DS_mobile_contents_image2depth_slideshow_preview</a:t>
            </a:r>
            <a:endParaRPr lang="ko-KR" altLang="en-US" sz="900" b="1" dirty="0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49" name="제목 5"/>
          <p:cNvSpPr txBox="1">
            <a:spLocks/>
          </p:cNvSpPr>
          <p:nvPr/>
        </p:nvSpPr>
        <p:spPr>
          <a:xfrm>
            <a:off x="6968490" y="63879"/>
            <a:ext cx="2175510" cy="46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dirty="0" smtClean="0">
                <a:latin typeface="+mj-ea"/>
                <a:ea typeface="+mj-ea"/>
                <a:cs typeface="+mj-cs"/>
              </a:rPr>
              <a:t>1. Contents</a:t>
            </a:r>
            <a:endParaRPr kumimoji="0" lang="ko-KR" altLang="en-US" sz="1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115" name="직사각형 114"/>
          <p:cNvSpPr/>
          <p:nvPr/>
        </p:nvSpPr>
        <p:spPr>
          <a:xfrm flipV="1">
            <a:off x="233915" y="1652424"/>
            <a:ext cx="6516000" cy="2049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706509" y="1636657"/>
            <a:ext cx="39893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err="1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SmartGuru</a:t>
            </a:r>
            <a:r>
              <a:rPr lang="en-US" altLang="ko-KR" sz="900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 4K Digital Signage Ingest System</a:t>
            </a:r>
            <a:endParaRPr lang="ko-KR" altLang="en-US" sz="900" b="1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18" name="직사각형 117"/>
          <p:cNvSpPr/>
          <p:nvPr/>
        </p:nvSpPr>
        <p:spPr>
          <a:xfrm flipV="1">
            <a:off x="233915" y="1471450"/>
            <a:ext cx="6516000" cy="1875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6004717" y="1446135"/>
            <a:ext cx="8612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PM 03 : 33</a:t>
            </a:r>
            <a:endParaRPr lang="ko-KR" altLang="en-US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3" name="그룹 95"/>
          <p:cNvGrpSpPr/>
          <p:nvPr/>
        </p:nvGrpSpPr>
        <p:grpSpPr>
          <a:xfrm>
            <a:off x="5813401" y="1496644"/>
            <a:ext cx="237542" cy="237542"/>
            <a:chOff x="4628656" y="995710"/>
            <a:chExt cx="366327" cy="366327"/>
          </a:xfrm>
        </p:grpSpPr>
        <p:sp>
          <p:nvSpPr>
            <p:cNvPr id="127" name="원호 126"/>
            <p:cNvSpPr/>
            <p:nvPr/>
          </p:nvSpPr>
          <p:spPr>
            <a:xfrm rot="18900000">
              <a:off x="4628656" y="995710"/>
              <a:ext cx="366327" cy="366327"/>
            </a:xfrm>
            <a:prstGeom prst="arc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원호 127"/>
            <p:cNvSpPr/>
            <p:nvPr/>
          </p:nvSpPr>
          <p:spPr>
            <a:xfrm rot="18900000">
              <a:off x="4668013" y="1043017"/>
              <a:ext cx="287612" cy="287614"/>
            </a:xfrm>
            <a:prstGeom prst="arc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원호 128"/>
            <p:cNvSpPr/>
            <p:nvPr/>
          </p:nvSpPr>
          <p:spPr>
            <a:xfrm rot="18900000">
              <a:off x="4705558" y="1088515"/>
              <a:ext cx="212522" cy="212524"/>
            </a:xfrm>
            <a:prstGeom prst="arc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/>
            <p:cNvSpPr/>
            <p:nvPr/>
          </p:nvSpPr>
          <p:spPr>
            <a:xfrm>
              <a:off x="4780014" y="1121134"/>
              <a:ext cx="63610" cy="6361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4857750" y="528416"/>
            <a:ext cx="1962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dirty="0" smtClean="0">
                <a:latin typeface="+mn-ea"/>
                <a:ea typeface="+mn-ea"/>
              </a:rPr>
              <a:t>slide show preview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graphicFrame>
        <p:nvGraphicFramePr>
          <p:cNvPr id="143" name="Group 1498"/>
          <p:cNvGraphicFramePr>
            <a:graphicFrameLocks noGrp="1"/>
          </p:cNvGraphicFramePr>
          <p:nvPr/>
        </p:nvGraphicFramePr>
        <p:xfrm>
          <a:off x="6966159" y="1939746"/>
          <a:ext cx="2165965" cy="64008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993"/>
                <a:gridCol w="1881972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■ 링크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 1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DS_mobile_contents_image2depth_slideshow</a:t>
                      </a:r>
                      <a:endParaRPr lang="ko-KR" altLang="en-US" sz="800" b="1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18" name="Group 1498"/>
          <p:cNvGraphicFramePr>
            <a:graphicFrameLocks noGrp="1"/>
          </p:cNvGraphicFramePr>
          <p:nvPr/>
        </p:nvGraphicFramePr>
        <p:xfrm>
          <a:off x="6970816" y="1243544"/>
          <a:ext cx="2161309" cy="64008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382"/>
                <a:gridCol w="1877927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slideshow</a:t>
                      </a:r>
                      <a:r>
                        <a:rPr lang="ko-KR" altLang="en-US" sz="800" dirty="0" smtClean="0"/>
                        <a:t>의 </a:t>
                      </a:r>
                      <a:r>
                        <a:rPr lang="en-US" altLang="ko-KR" sz="800" dirty="0" smtClean="0"/>
                        <a:t>preview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화면</a:t>
                      </a:r>
                      <a:r>
                        <a:rPr lang="en-US" altLang="ko-KR" sz="800" baseline="0" dirty="0" smtClean="0"/>
                        <a:t>. interval </a:t>
                      </a:r>
                      <a:r>
                        <a:rPr lang="ko-KR" altLang="en-US" sz="800" baseline="0" dirty="0" smtClean="0"/>
                        <a:t>옵션 </a:t>
                      </a:r>
                      <a:r>
                        <a:rPr lang="ko-KR" altLang="en-US" sz="800" baseline="0" dirty="0" err="1" smtClean="0"/>
                        <a:t>있을시</a:t>
                      </a:r>
                      <a:r>
                        <a:rPr lang="ko-KR" altLang="en-US" sz="800" baseline="0" dirty="0" smtClean="0"/>
                        <a:t> 해당 옵션에 맞춰 자동으로 화면 전환됨</a:t>
                      </a:r>
                      <a:endParaRPr lang="ko-KR" altLang="en-US" sz="80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3" name="직사각형 172"/>
          <p:cNvSpPr/>
          <p:nvPr/>
        </p:nvSpPr>
        <p:spPr>
          <a:xfrm flipV="1">
            <a:off x="233913" y="1861479"/>
            <a:ext cx="6516000" cy="3959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/>
          <p:cNvSpPr/>
          <p:nvPr/>
        </p:nvSpPr>
        <p:spPr>
          <a:xfrm>
            <a:off x="771525" y="2676524"/>
            <a:ext cx="5467350" cy="27220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5" name="그룹 174"/>
          <p:cNvGrpSpPr/>
          <p:nvPr/>
        </p:nvGrpSpPr>
        <p:grpSpPr>
          <a:xfrm>
            <a:off x="876300" y="1937524"/>
            <a:ext cx="1022074" cy="230832"/>
            <a:chOff x="876300" y="3137674"/>
            <a:chExt cx="1022074" cy="230832"/>
          </a:xfrm>
        </p:grpSpPr>
        <p:sp>
          <p:nvSpPr>
            <p:cNvPr id="176" name="갈매기형 수장 175"/>
            <p:cNvSpPr/>
            <p:nvPr/>
          </p:nvSpPr>
          <p:spPr>
            <a:xfrm flipH="1">
              <a:off x="876300" y="3171825"/>
              <a:ext cx="161925" cy="161925"/>
            </a:xfrm>
            <a:prstGeom prst="chevro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1014622" y="3137674"/>
              <a:ext cx="88375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Back</a:t>
              </a:r>
              <a:endParaRPr lang="ko-KR" altLang="en-US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78" name="그룹 56"/>
          <p:cNvGrpSpPr/>
          <p:nvPr/>
        </p:nvGrpSpPr>
        <p:grpSpPr>
          <a:xfrm>
            <a:off x="690636" y="2031217"/>
            <a:ext cx="383223" cy="293414"/>
            <a:chOff x="1329493" y="2807073"/>
            <a:chExt cx="383223" cy="293414"/>
          </a:xfrm>
        </p:grpSpPr>
        <p:sp>
          <p:nvSpPr>
            <p:cNvPr id="179" name="직사각형 178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97" name="그룹 265"/>
          <p:cNvGrpSpPr/>
          <p:nvPr/>
        </p:nvGrpSpPr>
        <p:grpSpPr>
          <a:xfrm>
            <a:off x="1404040" y="2857501"/>
            <a:ext cx="4202320" cy="2360088"/>
            <a:chOff x="1922476" y="2700387"/>
            <a:chExt cx="3027340" cy="1700202"/>
          </a:xfrm>
        </p:grpSpPr>
        <p:sp>
          <p:nvSpPr>
            <p:cNvPr id="198" name="직사각형 197"/>
            <p:cNvSpPr/>
            <p:nvPr/>
          </p:nvSpPr>
          <p:spPr>
            <a:xfrm>
              <a:off x="1927234" y="2700387"/>
              <a:ext cx="3022582" cy="170020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9" name="그룹 156"/>
            <p:cNvGrpSpPr/>
            <p:nvPr/>
          </p:nvGrpSpPr>
          <p:grpSpPr>
            <a:xfrm>
              <a:off x="1922476" y="2711395"/>
              <a:ext cx="3023959" cy="1683017"/>
              <a:chOff x="7785110" y="3562350"/>
              <a:chExt cx="3022581" cy="1691011"/>
            </a:xfrm>
          </p:grpSpPr>
          <p:cxnSp>
            <p:nvCxnSpPr>
              <p:cNvPr id="200" name="직선 연결선 199"/>
              <p:cNvCxnSpPr/>
              <p:nvPr/>
            </p:nvCxnSpPr>
            <p:spPr>
              <a:xfrm>
                <a:off x="7793279" y="3562350"/>
                <a:ext cx="3014412" cy="169101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직선 연결선 200"/>
              <p:cNvCxnSpPr/>
              <p:nvPr/>
            </p:nvCxnSpPr>
            <p:spPr>
              <a:xfrm flipV="1">
                <a:off x="7785110" y="3562350"/>
                <a:ext cx="3014412" cy="169101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2" name="그룹 108"/>
          <p:cNvGrpSpPr/>
          <p:nvPr/>
        </p:nvGrpSpPr>
        <p:grpSpPr>
          <a:xfrm>
            <a:off x="626675" y="2519735"/>
            <a:ext cx="383223" cy="293414"/>
            <a:chOff x="712151" y="2886076"/>
            <a:chExt cx="383223" cy="293414"/>
          </a:xfrm>
        </p:grpSpPr>
        <p:sp>
          <p:nvSpPr>
            <p:cNvPr id="203" name="타원 202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20" name="TextBox 219"/>
          <p:cNvSpPr txBox="1"/>
          <p:nvPr/>
        </p:nvSpPr>
        <p:spPr>
          <a:xfrm>
            <a:off x="792233" y="2360680"/>
            <a:ext cx="18388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dirty="0" smtClean="0">
                <a:latin typeface="+mn-ea"/>
              </a:rPr>
              <a:t>Slide Show :  </a:t>
            </a:r>
            <a:r>
              <a:rPr lang="en-US" altLang="ko-KR" b="1" dirty="0" smtClean="0">
                <a:latin typeface="+mn-ea"/>
              </a:rPr>
              <a:t>slideshow list 2</a:t>
            </a:r>
            <a:endParaRPr lang="ko-KR" altLang="en-US" b="1" dirty="0" smtClean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6199" y="471553"/>
            <a:ext cx="284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dirty="0" smtClean="0">
                <a:latin typeface="+mn-ea"/>
                <a:ea typeface="+mn-ea"/>
              </a:rPr>
              <a:t>Index &gt; Enter IP &gt; </a:t>
            </a:r>
            <a:r>
              <a:rPr lang="ko-KR" altLang="en-US" sz="900" dirty="0" smtClean="0">
                <a:latin typeface="+mn-ea"/>
                <a:ea typeface="+mn-ea"/>
              </a:rPr>
              <a:t>로그인 </a:t>
            </a:r>
            <a:r>
              <a:rPr lang="en-US" altLang="ko-KR" sz="900" dirty="0" smtClean="0">
                <a:latin typeface="+mn-ea"/>
                <a:ea typeface="+mn-ea"/>
              </a:rPr>
              <a:t>&gt; Contents &gt; </a:t>
            </a:r>
          </a:p>
          <a:p>
            <a:pPr>
              <a:buNone/>
            </a:pPr>
            <a:r>
              <a:rPr lang="en-US" altLang="ko-KR" sz="900" dirty="0" smtClean="0">
                <a:latin typeface="+mn-ea"/>
                <a:ea typeface="+mn-ea"/>
              </a:rPr>
              <a:t>Image &gt; Slide Show &gt; preview </a:t>
            </a:r>
            <a:r>
              <a:rPr lang="en-US" altLang="ko-KR" sz="900" dirty="0" err="1" smtClean="0">
                <a:latin typeface="+mn-ea"/>
                <a:ea typeface="+mn-ea"/>
              </a:rPr>
              <a:t>btn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 idx="4294967295"/>
          </p:nvPr>
        </p:nvSpPr>
        <p:spPr>
          <a:xfrm>
            <a:off x="329610" y="327802"/>
            <a:ext cx="2828260" cy="352682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altLang="ko-KR" sz="1800" dirty="0" smtClean="0"/>
              <a:t> History</a:t>
            </a:r>
            <a:endParaRPr lang="ko-KR" altLang="en-US" sz="18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50356746"/>
              </p:ext>
            </p:extLst>
          </p:nvPr>
        </p:nvGraphicFramePr>
        <p:xfrm>
          <a:off x="361507" y="767400"/>
          <a:ext cx="8506447" cy="5053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93"/>
                <a:gridCol w="4911600"/>
                <a:gridCol w="600075"/>
                <a:gridCol w="1499164"/>
                <a:gridCol w="634615"/>
              </a:tblGrid>
              <a:tr h="2956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작성일자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내용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작성자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범위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버전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295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2013.08.29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aseline="0" dirty="0" smtClean="0"/>
                        <a:t>최초 문서 작성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강은진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전체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v0.5.0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5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2013.08.30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Contents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메뉴 전체 수정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강은진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7~13p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v0.6.0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5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2013.09.02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800" dirty="0" smtClean="0"/>
                        <a:t> information</a:t>
                      </a:r>
                      <a:r>
                        <a:rPr lang="en-US" altLang="ko-KR" sz="800" baseline="0" dirty="0" smtClean="0"/>
                        <a:t> / menu structure </a:t>
                      </a:r>
                      <a:r>
                        <a:rPr lang="ko-KR" altLang="en-US" sz="800" baseline="0" dirty="0" smtClean="0"/>
                        <a:t>변경</a:t>
                      </a:r>
                      <a:endParaRPr lang="en-US" altLang="ko-KR" sz="800" baseline="0" dirty="0" smtClean="0"/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800" baseline="0" dirty="0" smtClean="0"/>
                        <a:t> IP </a:t>
                      </a:r>
                      <a:r>
                        <a:rPr lang="ko-KR" altLang="en-US" sz="800" baseline="0" dirty="0" smtClean="0"/>
                        <a:t>입력 화면 추가</a:t>
                      </a:r>
                      <a:endParaRPr lang="en-US" altLang="ko-KR" sz="800" baseline="0" dirty="0" smtClean="0"/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800" baseline="0" dirty="0" smtClean="0"/>
                        <a:t> Contents </a:t>
                      </a:r>
                      <a:r>
                        <a:rPr lang="ko-KR" altLang="en-US" sz="800" baseline="0" dirty="0" smtClean="0"/>
                        <a:t>전체 수정 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카테고리 </a:t>
                      </a:r>
                      <a:r>
                        <a:rPr lang="en-US" altLang="ko-KR" sz="800" baseline="0" dirty="0" smtClean="0"/>
                        <a:t>/ </a:t>
                      </a:r>
                      <a:r>
                        <a:rPr lang="ko-KR" altLang="en-US" sz="800" baseline="0" dirty="0" smtClean="0"/>
                        <a:t>상세 설명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ko-KR" altLang="en-US" sz="800" baseline="0" dirty="0" smtClean="0"/>
                        <a:t> 팝업형태 </a:t>
                      </a:r>
                      <a:r>
                        <a:rPr lang="en-US" altLang="ko-KR" sz="800" baseline="0" dirty="0" smtClean="0"/>
                        <a:t>UI </a:t>
                      </a:r>
                      <a:r>
                        <a:rPr lang="ko-KR" altLang="en-US" sz="800" baseline="0" dirty="0" smtClean="0"/>
                        <a:t>삭제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화면 이동으로 변경</a:t>
                      </a:r>
                      <a:endParaRPr lang="en-US" altLang="ko-KR" sz="800" baseline="0" dirty="0" smtClean="0"/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800" baseline="0" dirty="0" smtClean="0"/>
                        <a:t> Configuration </a:t>
                      </a:r>
                      <a:r>
                        <a:rPr lang="ko-KR" altLang="en-US" sz="800" baseline="0" dirty="0" smtClean="0"/>
                        <a:t>메뉴 삭제</a:t>
                      </a:r>
                      <a:endParaRPr lang="en-US" altLang="ko-KR" sz="800" baseline="0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강은진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800" baseline="0" dirty="0" smtClean="0"/>
                        <a:t> 4p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800" baseline="0" dirty="0" smtClean="0"/>
                        <a:t> 6p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800" baseline="0" dirty="0" smtClean="0"/>
                        <a:t> 9~17p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800" baseline="0" dirty="0" smtClean="0"/>
                        <a:t> 23~24, 27~28p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800" baseline="0" dirty="0" smtClean="0"/>
                        <a:t> x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v0.7.0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5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2013.09.05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800" baseline="0" dirty="0" smtClean="0"/>
                        <a:t> menu structure </a:t>
                      </a:r>
                      <a:r>
                        <a:rPr lang="ko-KR" altLang="en-US" sz="800" baseline="0" dirty="0" smtClean="0"/>
                        <a:t>수정 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버전</a:t>
                      </a:r>
                      <a:r>
                        <a:rPr lang="en-US" altLang="ko-KR" sz="800" baseline="0" dirty="0" smtClean="0"/>
                        <a:t>/</a:t>
                      </a:r>
                      <a:r>
                        <a:rPr lang="ko-KR" altLang="en-US" sz="800" baseline="0" dirty="0" smtClean="0"/>
                        <a:t>카테고리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800" baseline="0" dirty="0" smtClean="0"/>
                        <a:t> IP </a:t>
                      </a:r>
                      <a:r>
                        <a:rPr lang="ko-KR" altLang="en-US" sz="800" baseline="0" dirty="0" smtClean="0"/>
                        <a:t>입력 </a:t>
                      </a:r>
                      <a:r>
                        <a:rPr lang="en-US" altLang="ko-KR" sz="800" baseline="0" dirty="0" smtClean="0"/>
                        <a:t>/ </a:t>
                      </a:r>
                      <a:r>
                        <a:rPr lang="ko-KR" altLang="en-US" sz="800" baseline="0" dirty="0" smtClean="0"/>
                        <a:t>로그인 과정 설명 추가</a:t>
                      </a:r>
                      <a:endParaRPr lang="en-US" altLang="ko-KR" sz="800" baseline="0" dirty="0" smtClean="0"/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800" baseline="0" dirty="0" smtClean="0"/>
                        <a:t> search flow </a:t>
                      </a:r>
                      <a:r>
                        <a:rPr lang="ko-KR" altLang="en-US" sz="800" baseline="0" dirty="0" smtClean="0"/>
                        <a:t>설명 추가</a:t>
                      </a:r>
                      <a:endParaRPr lang="en-US" altLang="ko-KR" sz="800" baseline="0" dirty="0" smtClean="0"/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icon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종류 및 설명 추가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contents information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내용 변경 및 설명 추가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800" baseline="0" dirty="0" smtClean="0"/>
                        <a:t> project preview / information </a:t>
                      </a:r>
                      <a:r>
                        <a:rPr lang="ko-KR" altLang="en-US" sz="800" baseline="0" dirty="0" smtClean="0"/>
                        <a:t>내용 변경 및 설명 추가</a:t>
                      </a:r>
                      <a:endParaRPr lang="en-US" altLang="ko-KR" sz="800" baseline="0" dirty="0" smtClean="0"/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800" baseline="0" dirty="0" smtClean="0"/>
                        <a:t> schedule information / timeline window </a:t>
                      </a:r>
                      <a:r>
                        <a:rPr lang="ko-KR" altLang="en-US" sz="800" baseline="0" dirty="0" smtClean="0"/>
                        <a:t>내용 변경 및 설명 추가</a:t>
                      </a:r>
                      <a:endParaRPr lang="en-US" altLang="ko-KR" sz="800" baseline="0" dirty="0" smtClean="0"/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800" baseline="0" dirty="0" smtClean="0"/>
                        <a:t> client information / snapshot window </a:t>
                      </a:r>
                      <a:r>
                        <a:rPr lang="ko-KR" altLang="en-US" sz="800" baseline="0" dirty="0" smtClean="0"/>
                        <a:t>내용 변경 및 설명 추가</a:t>
                      </a:r>
                      <a:endParaRPr lang="en-US" altLang="ko-KR" sz="800" baseline="0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강은진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800" dirty="0" smtClean="0"/>
                        <a:t> 4p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800" dirty="0" smtClean="0"/>
                        <a:t> 6~10p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800" baseline="0" dirty="0" smtClean="0"/>
                        <a:t> 12~13p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800" baseline="0" dirty="0" smtClean="0"/>
                        <a:t> 12, 14, 16, 19, 23, 26, 30p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14~17, 19~21p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800" baseline="0" dirty="0" smtClean="0"/>
                        <a:t> 23~24p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800" baseline="0" dirty="0" smtClean="0"/>
                        <a:t> 27~28p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800" baseline="0" dirty="0" smtClean="0"/>
                        <a:t> 30~31, 33p</a:t>
                      </a:r>
                      <a:endParaRPr lang="en-US" altLang="ko-KR" sz="800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v0.8.1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5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2013.09.05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Project layout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에서 기본이 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2K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급 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개로 구성되어 있는데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4K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영상 </a:t>
                      </a:r>
                      <a:r>
                        <a:rPr lang="ko-KR" altLang="en-US" sz="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한개인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경우도 있음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이에 대한 고려 필요 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=&gt; PC </a:t>
                      </a:r>
                      <a:r>
                        <a:rPr lang="ko-KR" altLang="en-US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제작에서 수정 하겠습니다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dirty="0" smtClean="0"/>
                        <a:t>스케줄을 변경하는 경우에 </a:t>
                      </a:r>
                      <a:r>
                        <a:rPr lang="en-US" altLang="ko-KR" sz="800" dirty="0" smtClean="0"/>
                        <a:t>“</a:t>
                      </a:r>
                      <a:r>
                        <a:rPr lang="ko-KR" altLang="en-US" sz="800" dirty="0" smtClean="0"/>
                        <a:t>적용</a:t>
                      </a:r>
                      <a:r>
                        <a:rPr lang="en-US" altLang="ko-KR" sz="800" dirty="0" smtClean="0"/>
                        <a:t>” </a:t>
                      </a:r>
                      <a:r>
                        <a:rPr lang="ko-KR" altLang="en-US" sz="800" dirty="0" smtClean="0"/>
                        <a:t>버튼이 없어도 되는지</a:t>
                      </a:r>
                      <a:endParaRPr lang="en-US" altLang="ko-KR" sz="800" dirty="0" smtClean="0"/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800" smtClean="0">
                          <a:solidFill>
                            <a:srgbClr val="FF0000"/>
                          </a:solidFill>
                        </a:rPr>
                        <a:t>=&gt; </a:t>
                      </a:r>
                      <a:r>
                        <a:rPr lang="ko-KR" altLang="en-US" sz="800" smtClean="0">
                          <a:solidFill>
                            <a:srgbClr val="FF0000"/>
                          </a:solidFill>
                        </a:rPr>
                        <a:t>적용 </a:t>
                      </a: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버튼을 추가 하겠습니다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. 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client 1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개에 </a:t>
                      </a:r>
                      <a:r>
                        <a:rPr lang="ko-KR" altLang="en-US" sz="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스케쥴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개만 적용 가능한지 확인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=&gt; </a:t>
                      </a:r>
                      <a:r>
                        <a:rPr lang="ko-KR" altLang="en-US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현재는 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개만 적용 가능 합니다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멀티로 적용 하는 것은 이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차 완료 후 고려하겠습니다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JPEG2K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에 대해서도 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contents information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보여지는 것이 가능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(p14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참조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=&gt; </a:t>
                      </a:r>
                      <a:r>
                        <a:rPr lang="ko-KR" altLang="en-US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미디어 </a:t>
                      </a:r>
                      <a:r>
                        <a:rPr lang="ko-KR" altLang="en-US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인포정보</a:t>
                      </a:r>
                      <a:r>
                        <a:rPr lang="ko-KR" altLang="en-US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업데이트 하겠습니다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다만 </a:t>
                      </a:r>
                      <a:r>
                        <a:rPr lang="ko-KR" altLang="en-US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썸네일은</a:t>
                      </a:r>
                      <a:r>
                        <a:rPr lang="ko-KR" altLang="en-US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불가능 합니다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이정우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800" dirty="0" smtClean="0"/>
                        <a:t> 23p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800" dirty="0" smtClean="0"/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800" dirty="0" smtClean="0"/>
                        <a:t> 31p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800" dirty="0" smtClean="0"/>
                        <a:t> 31p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800" dirty="0" smtClean="0"/>
                        <a:t> 14p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V0.8.1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5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2013.09.06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800" baseline="0" dirty="0" smtClean="0"/>
                        <a:t> Contents Jpeg 2K information </a:t>
                      </a:r>
                      <a:r>
                        <a:rPr lang="ko-KR" altLang="en-US" sz="800" baseline="0" dirty="0" smtClean="0"/>
                        <a:t>추가</a:t>
                      </a:r>
                      <a:endParaRPr lang="en-US" altLang="ko-KR" sz="800" baseline="0" dirty="0" smtClean="0"/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800" baseline="0" dirty="0" smtClean="0"/>
                        <a:t> Project layout </a:t>
                      </a:r>
                      <a:r>
                        <a:rPr lang="ko-KR" altLang="en-US" sz="800" baseline="0" dirty="0" smtClean="0"/>
                        <a:t>변경</a:t>
                      </a:r>
                      <a:endParaRPr lang="en-US" altLang="ko-KR" sz="800" baseline="0" dirty="0" smtClean="0"/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800" baseline="0" dirty="0" smtClean="0"/>
                        <a:t> Client Schedule </a:t>
                      </a:r>
                      <a:r>
                        <a:rPr lang="ko-KR" altLang="en-US" sz="800" baseline="0" dirty="0" err="1" smtClean="0"/>
                        <a:t>변경시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apply </a:t>
                      </a:r>
                      <a:r>
                        <a:rPr lang="ko-KR" altLang="en-US" sz="800" baseline="0" dirty="0" smtClean="0"/>
                        <a:t>버튼 추가</a:t>
                      </a:r>
                      <a:endParaRPr lang="en-US" altLang="ko-KR" sz="800" baseline="0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강은진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800" dirty="0" smtClean="0"/>
                        <a:t> 12,</a:t>
                      </a:r>
                      <a:r>
                        <a:rPr lang="en-US" altLang="ko-KR" sz="800" baseline="0" dirty="0" smtClean="0"/>
                        <a:t> 14, 16p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800" baseline="0" dirty="0" smtClean="0"/>
                        <a:t> 24p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800" baseline="0" dirty="0" smtClean="0"/>
                        <a:t> 31~32p</a:t>
                      </a:r>
                      <a:endParaRPr lang="en-US" altLang="ko-KR" sz="800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v0.9.0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5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"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800" baseline="0" dirty="0" smtClean="0"/>
                        <a:t> Contents</a:t>
                      </a:r>
                      <a:r>
                        <a:rPr lang="ko-KR" altLang="en-US" sz="800" baseline="0" dirty="0" smtClean="0"/>
                        <a:t>의 </a:t>
                      </a:r>
                      <a:r>
                        <a:rPr lang="en-US" altLang="ko-KR" sz="800" baseline="0" dirty="0" smtClean="0"/>
                        <a:t>Media &gt; Movie</a:t>
                      </a:r>
                      <a:r>
                        <a:rPr lang="ko-KR" altLang="en-US" sz="800" baseline="0" dirty="0" smtClean="0"/>
                        <a:t>로 수정</a:t>
                      </a:r>
                      <a:endParaRPr lang="en-US" altLang="ko-KR" sz="800" baseline="0" dirty="0" smtClean="0"/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800" baseline="0" dirty="0" smtClean="0"/>
                        <a:t> Video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- </a:t>
                      </a:r>
                      <a:r>
                        <a:rPr lang="ko-KR" altLang="en-US" sz="800" baseline="0" dirty="0" smtClean="0"/>
                        <a:t>오디오 </a:t>
                      </a:r>
                      <a:r>
                        <a:rPr lang="ko-KR" altLang="en-US" sz="800" baseline="0" dirty="0" err="1" smtClean="0"/>
                        <a:t>코덱</a:t>
                      </a:r>
                      <a:r>
                        <a:rPr lang="ko-KR" altLang="en-US" sz="800" baseline="0" dirty="0" smtClean="0"/>
                        <a:t> 설명 추가</a:t>
                      </a:r>
                      <a:endParaRPr lang="en-US" altLang="ko-KR" sz="800" baseline="0" dirty="0" smtClean="0"/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800" baseline="0" dirty="0" smtClean="0"/>
                        <a:t> Slide show - </a:t>
                      </a:r>
                      <a:r>
                        <a:rPr lang="ko-KR" altLang="en-US" sz="800" baseline="0" dirty="0" smtClean="0"/>
                        <a:t>설명 추가</a:t>
                      </a:r>
                      <a:endParaRPr lang="en-US" altLang="ko-KR" sz="800" baseline="0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강은진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800" dirty="0" smtClean="0"/>
                        <a:t> 12, 14~16p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800" dirty="0" smtClean="0"/>
                        <a:t> 15p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800" baseline="0" dirty="0" smtClean="0"/>
                        <a:t> 18p</a:t>
                      </a:r>
                      <a:endParaRPr lang="en-US" altLang="ko-KR" sz="800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v0.9.1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564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800" baseline="0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800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 rot="5400000">
            <a:off x="1443005" y="237339"/>
            <a:ext cx="4079766" cy="6527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F923-84CE-45F6-A00C-9099A10C2452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157400" y="520465"/>
            <a:ext cx="700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dirty="0" smtClean="0">
                <a:latin typeface="+mn-ea"/>
                <a:ea typeface="+mn-ea"/>
              </a:rPr>
              <a:t>Contents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598339" y="469609"/>
            <a:ext cx="141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smtClean="0">
                <a:solidFill>
                  <a:srgbClr val="C00000"/>
                </a:solidFill>
                <a:latin typeface="+mn-ea"/>
                <a:ea typeface="+mn-ea"/>
              </a:rPr>
              <a:t>DS_mobile_contents_docs2depth_pptx</a:t>
            </a:r>
            <a:endParaRPr lang="ko-KR" altLang="en-US" sz="900" b="1" dirty="0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49" name="제목 5"/>
          <p:cNvSpPr txBox="1">
            <a:spLocks/>
          </p:cNvSpPr>
          <p:nvPr/>
        </p:nvSpPr>
        <p:spPr>
          <a:xfrm>
            <a:off x="6968490" y="63879"/>
            <a:ext cx="2175510" cy="46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dirty="0" smtClean="0">
                <a:latin typeface="+mj-ea"/>
                <a:ea typeface="+mj-ea"/>
                <a:cs typeface="+mj-cs"/>
              </a:rPr>
              <a:t>1. Contents</a:t>
            </a:r>
            <a:endParaRPr kumimoji="0" lang="ko-KR" altLang="en-US" sz="1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graphicFrame>
        <p:nvGraphicFramePr>
          <p:cNvPr id="90" name="Group 1498"/>
          <p:cNvGraphicFramePr>
            <a:graphicFrameLocks noGrp="1"/>
          </p:cNvGraphicFramePr>
          <p:nvPr/>
        </p:nvGraphicFramePr>
        <p:xfrm>
          <a:off x="6966159" y="2537126"/>
          <a:ext cx="2165965" cy="88000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993"/>
                <a:gridCol w="1881972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■ 링크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 1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DS_mobile_contents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b="1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DS_mobile_contents_docs2depth_txt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5" name="직사각형 114"/>
          <p:cNvSpPr/>
          <p:nvPr/>
        </p:nvSpPr>
        <p:spPr>
          <a:xfrm flipV="1">
            <a:off x="233915" y="1652424"/>
            <a:ext cx="6516000" cy="2049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 flipV="1">
            <a:off x="233913" y="1861479"/>
            <a:ext cx="6516000" cy="3959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706509" y="1636657"/>
            <a:ext cx="39893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err="1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SmartGuru</a:t>
            </a:r>
            <a:r>
              <a:rPr lang="en-US" altLang="ko-KR" sz="900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 4K Digital Signage Ingest System</a:t>
            </a:r>
            <a:endParaRPr lang="ko-KR" altLang="en-US" sz="900" b="1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18" name="직사각형 117"/>
          <p:cNvSpPr/>
          <p:nvPr/>
        </p:nvSpPr>
        <p:spPr>
          <a:xfrm flipV="1">
            <a:off x="233915" y="1471450"/>
            <a:ext cx="6516000" cy="1875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6004717" y="1446135"/>
            <a:ext cx="8612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PM 03 : 33</a:t>
            </a:r>
            <a:endParaRPr lang="ko-KR" altLang="en-US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3" name="그룹 95"/>
          <p:cNvGrpSpPr/>
          <p:nvPr/>
        </p:nvGrpSpPr>
        <p:grpSpPr>
          <a:xfrm>
            <a:off x="5813401" y="1496644"/>
            <a:ext cx="237542" cy="237542"/>
            <a:chOff x="4628656" y="995710"/>
            <a:chExt cx="366327" cy="366327"/>
          </a:xfrm>
        </p:grpSpPr>
        <p:sp>
          <p:nvSpPr>
            <p:cNvPr id="127" name="원호 126"/>
            <p:cNvSpPr/>
            <p:nvPr/>
          </p:nvSpPr>
          <p:spPr>
            <a:xfrm rot="18900000">
              <a:off x="4628656" y="995710"/>
              <a:ext cx="366327" cy="366327"/>
            </a:xfrm>
            <a:prstGeom prst="arc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원호 127"/>
            <p:cNvSpPr/>
            <p:nvPr/>
          </p:nvSpPr>
          <p:spPr>
            <a:xfrm rot="18900000">
              <a:off x="4668013" y="1043017"/>
              <a:ext cx="287612" cy="287614"/>
            </a:xfrm>
            <a:prstGeom prst="arc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원호 128"/>
            <p:cNvSpPr/>
            <p:nvPr/>
          </p:nvSpPr>
          <p:spPr>
            <a:xfrm rot="18900000">
              <a:off x="4705558" y="1088515"/>
              <a:ext cx="212522" cy="212524"/>
            </a:xfrm>
            <a:prstGeom prst="arc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/>
            <p:cNvSpPr/>
            <p:nvPr/>
          </p:nvSpPr>
          <p:spPr>
            <a:xfrm>
              <a:off x="4780014" y="1121134"/>
              <a:ext cx="63610" cy="6361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9" name="직사각형 138"/>
          <p:cNvSpPr/>
          <p:nvPr/>
        </p:nvSpPr>
        <p:spPr>
          <a:xfrm>
            <a:off x="729114" y="1857375"/>
            <a:ext cx="623436" cy="390525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TextBox 139"/>
          <p:cNvSpPr txBox="1"/>
          <p:nvPr/>
        </p:nvSpPr>
        <p:spPr>
          <a:xfrm>
            <a:off x="5554734" y="1922406"/>
            <a:ext cx="7317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Log out</a:t>
            </a:r>
            <a:endParaRPr lang="ko-KR" altLang="en-US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2952750" y="2600451"/>
            <a:ext cx="3276600" cy="28002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/>
          <p:cNvSpPr/>
          <p:nvPr/>
        </p:nvSpPr>
        <p:spPr>
          <a:xfrm>
            <a:off x="771525" y="2600452"/>
            <a:ext cx="2038350" cy="2798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TextBox 148"/>
          <p:cNvSpPr txBox="1"/>
          <p:nvPr/>
        </p:nvSpPr>
        <p:spPr>
          <a:xfrm>
            <a:off x="706509" y="2360680"/>
            <a:ext cx="1512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dirty="0" smtClean="0">
                <a:latin typeface="+mn-ea"/>
              </a:rPr>
              <a:t>Source Contents List</a:t>
            </a:r>
            <a:endParaRPr lang="ko-KR" altLang="en-US" dirty="0" smtClean="0">
              <a:latin typeface="+mn-ea"/>
            </a:endParaRPr>
          </a:p>
        </p:txBody>
      </p:sp>
      <p:grpSp>
        <p:nvGrpSpPr>
          <p:cNvPr id="4" name="그룹 51"/>
          <p:cNvGrpSpPr/>
          <p:nvPr/>
        </p:nvGrpSpPr>
        <p:grpSpPr>
          <a:xfrm>
            <a:off x="848471" y="2676153"/>
            <a:ext cx="1884459" cy="310101"/>
            <a:chOff x="834887" y="3371353"/>
            <a:chExt cx="1884459" cy="310101"/>
          </a:xfrm>
        </p:grpSpPr>
        <p:sp>
          <p:nvSpPr>
            <p:cNvPr id="189" name="모서리가 둥근 직사각형 188"/>
            <p:cNvSpPr/>
            <p:nvPr/>
          </p:nvSpPr>
          <p:spPr>
            <a:xfrm>
              <a:off x="834887" y="3371353"/>
              <a:ext cx="1884459" cy="31010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Search Icon"/>
            <p:cNvSpPr>
              <a:spLocks noChangeAspect="1" noEditPoints="1"/>
            </p:cNvSpPr>
            <p:nvPr>
              <p:custDataLst>
                <p:tags r:id="rId3"/>
              </p:custDataLst>
            </p:nvPr>
          </p:nvSpPr>
          <p:spPr bwMode="auto">
            <a:xfrm flipH="1">
              <a:off x="2464583" y="3442266"/>
              <a:ext cx="183203" cy="177893"/>
            </a:xfrm>
            <a:custGeom>
              <a:avLst/>
              <a:gdLst>
                <a:gd name="T0" fmla="*/ 22 w 592"/>
                <a:gd name="T1" fmla="*/ 483 h 592"/>
                <a:gd name="T2" fmla="*/ 170 w 592"/>
                <a:gd name="T3" fmla="*/ 338 h 592"/>
                <a:gd name="T4" fmla="*/ 147 w 592"/>
                <a:gd name="T5" fmla="*/ 225 h 592"/>
                <a:gd name="T6" fmla="*/ 366 w 592"/>
                <a:gd name="T7" fmla="*/ 0 h 592"/>
                <a:gd name="T8" fmla="*/ 592 w 592"/>
                <a:gd name="T9" fmla="*/ 225 h 592"/>
                <a:gd name="T10" fmla="*/ 366 w 592"/>
                <a:gd name="T11" fmla="*/ 444 h 592"/>
                <a:gd name="T12" fmla="*/ 258 w 592"/>
                <a:gd name="T13" fmla="*/ 424 h 592"/>
                <a:gd name="T14" fmla="*/ 109 w 592"/>
                <a:gd name="T15" fmla="*/ 570 h 592"/>
                <a:gd name="T16" fmla="*/ 22 w 592"/>
                <a:gd name="T17" fmla="*/ 570 h 592"/>
                <a:gd name="T18" fmla="*/ 22 w 592"/>
                <a:gd name="T19" fmla="*/ 483 h 592"/>
                <a:gd name="T20" fmla="*/ 366 w 592"/>
                <a:gd name="T21" fmla="*/ 84 h 592"/>
                <a:gd name="T22" fmla="*/ 225 w 592"/>
                <a:gd name="T23" fmla="*/ 225 h 592"/>
                <a:gd name="T24" fmla="*/ 366 w 592"/>
                <a:gd name="T25" fmla="*/ 367 h 592"/>
                <a:gd name="T26" fmla="*/ 507 w 592"/>
                <a:gd name="T27" fmla="*/ 225 h 592"/>
                <a:gd name="T28" fmla="*/ 366 w 592"/>
                <a:gd name="T29" fmla="*/ 84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92" h="592">
                  <a:moveTo>
                    <a:pt x="22" y="483"/>
                  </a:moveTo>
                  <a:lnTo>
                    <a:pt x="170" y="338"/>
                  </a:lnTo>
                  <a:cubicBezTo>
                    <a:pt x="151" y="305"/>
                    <a:pt x="147" y="267"/>
                    <a:pt x="147" y="225"/>
                  </a:cubicBezTo>
                  <a:cubicBezTo>
                    <a:pt x="147" y="101"/>
                    <a:pt x="241" y="0"/>
                    <a:pt x="366" y="0"/>
                  </a:cubicBezTo>
                  <a:cubicBezTo>
                    <a:pt x="491" y="0"/>
                    <a:pt x="592" y="101"/>
                    <a:pt x="592" y="225"/>
                  </a:cubicBezTo>
                  <a:cubicBezTo>
                    <a:pt x="592" y="350"/>
                    <a:pt x="491" y="444"/>
                    <a:pt x="366" y="444"/>
                  </a:cubicBezTo>
                  <a:cubicBezTo>
                    <a:pt x="327" y="444"/>
                    <a:pt x="290" y="441"/>
                    <a:pt x="258" y="424"/>
                  </a:cubicBezTo>
                  <a:lnTo>
                    <a:pt x="109" y="570"/>
                  </a:lnTo>
                  <a:cubicBezTo>
                    <a:pt x="87" y="592"/>
                    <a:pt x="44" y="592"/>
                    <a:pt x="22" y="570"/>
                  </a:cubicBezTo>
                  <a:cubicBezTo>
                    <a:pt x="0" y="548"/>
                    <a:pt x="0" y="505"/>
                    <a:pt x="22" y="483"/>
                  </a:cubicBezTo>
                  <a:close/>
                  <a:moveTo>
                    <a:pt x="366" y="84"/>
                  </a:moveTo>
                  <a:cubicBezTo>
                    <a:pt x="288" y="84"/>
                    <a:pt x="225" y="148"/>
                    <a:pt x="225" y="225"/>
                  </a:cubicBezTo>
                  <a:cubicBezTo>
                    <a:pt x="225" y="303"/>
                    <a:pt x="288" y="367"/>
                    <a:pt x="366" y="367"/>
                  </a:cubicBezTo>
                  <a:cubicBezTo>
                    <a:pt x="444" y="367"/>
                    <a:pt x="507" y="303"/>
                    <a:pt x="507" y="225"/>
                  </a:cubicBezTo>
                  <a:cubicBezTo>
                    <a:pt x="507" y="148"/>
                    <a:pt x="444" y="84"/>
                    <a:pt x="366" y="84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>
                <a:latin typeface="+mj-lt"/>
                <a:cs typeface="Calibri" pitchFamily="34" charset="0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889389" y="3421640"/>
              <a:ext cx="151281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dirty="0" smtClean="0">
                  <a:solidFill>
                    <a:schemeClr val="bg1"/>
                  </a:solidFill>
                  <a:latin typeface="+mn-ea"/>
                </a:rPr>
                <a:t>Search</a:t>
              </a:r>
              <a:endParaRPr lang="ko-KR" altLang="en-US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92" name="직사각형 191"/>
          <p:cNvSpPr/>
          <p:nvPr/>
        </p:nvSpPr>
        <p:spPr>
          <a:xfrm flipV="1">
            <a:off x="774603" y="3096291"/>
            <a:ext cx="2037600" cy="3231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/>
          <p:cNvSpPr/>
          <p:nvPr/>
        </p:nvSpPr>
        <p:spPr>
          <a:xfrm flipV="1">
            <a:off x="774603" y="3420141"/>
            <a:ext cx="2037600" cy="2049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TextBox 164"/>
          <p:cNvSpPr txBox="1"/>
          <p:nvPr/>
        </p:nvSpPr>
        <p:spPr>
          <a:xfrm>
            <a:off x="786022" y="3404374"/>
            <a:ext cx="883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b="1" dirty="0" err="1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pptx</a:t>
            </a:r>
            <a:endParaRPr lang="ko-KR" altLang="en-US" b="1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cxnSp>
        <p:nvCxnSpPr>
          <p:cNvPr id="166" name="직선 연결선 165"/>
          <p:cNvCxnSpPr/>
          <p:nvPr/>
        </p:nvCxnSpPr>
        <p:spPr>
          <a:xfrm rot="10800000" flipH="1">
            <a:off x="771525" y="4321825"/>
            <a:ext cx="1979626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/>
          <p:cNvCxnSpPr/>
          <p:nvPr/>
        </p:nvCxnSpPr>
        <p:spPr>
          <a:xfrm rot="10800000" flipH="1">
            <a:off x="771525" y="3950350"/>
            <a:ext cx="1979626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/>
          <p:cNvSpPr/>
          <p:nvPr/>
        </p:nvSpPr>
        <p:spPr>
          <a:xfrm>
            <a:off x="767214" y="3953000"/>
            <a:ext cx="1956936" cy="371475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TextBox 168"/>
          <p:cNvSpPr txBox="1"/>
          <p:nvPr/>
        </p:nvSpPr>
        <p:spPr>
          <a:xfrm>
            <a:off x="1005097" y="3690621"/>
            <a:ext cx="883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dirty="0" err="1" smtClean="0">
                <a:latin typeface="+mn-ea"/>
              </a:rPr>
              <a:t>ppt</a:t>
            </a:r>
            <a:r>
              <a:rPr lang="en-US" altLang="ko-KR" dirty="0" smtClean="0">
                <a:latin typeface="+mn-ea"/>
              </a:rPr>
              <a:t> list 1</a:t>
            </a:r>
            <a:endParaRPr lang="ko-KR" altLang="en-US" dirty="0" smtClean="0">
              <a:latin typeface="+mn-ea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1005097" y="4032527"/>
            <a:ext cx="883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b="1" dirty="0" err="1" smtClean="0">
                <a:latin typeface="+mn-ea"/>
              </a:rPr>
              <a:t>ppt</a:t>
            </a:r>
            <a:r>
              <a:rPr lang="en-US" altLang="ko-KR" b="1" dirty="0" smtClean="0">
                <a:latin typeface="+mn-ea"/>
              </a:rPr>
              <a:t> list 2</a:t>
            </a:r>
            <a:endParaRPr lang="ko-KR" altLang="en-US" b="1" dirty="0" smtClean="0">
              <a:latin typeface="+mn-ea"/>
            </a:endParaRPr>
          </a:p>
        </p:txBody>
      </p:sp>
      <p:grpSp>
        <p:nvGrpSpPr>
          <p:cNvPr id="8" name="그룹 170"/>
          <p:cNvGrpSpPr/>
          <p:nvPr/>
        </p:nvGrpSpPr>
        <p:grpSpPr>
          <a:xfrm>
            <a:off x="838200" y="3695825"/>
            <a:ext cx="190502" cy="190502"/>
            <a:chOff x="7315200" y="3276600"/>
            <a:chExt cx="333375" cy="333375"/>
          </a:xfrm>
        </p:grpSpPr>
        <p:sp>
          <p:nvSpPr>
            <p:cNvPr id="172" name="타원 171"/>
            <p:cNvSpPr/>
            <p:nvPr/>
          </p:nvSpPr>
          <p:spPr>
            <a:xfrm>
              <a:off x="7315200" y="3276600"/>
              <a:ext cx="333375" cy="33337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142"/>
            <p:cNvGrpSpPr/>
            <p:nvPr/>
          </p:nvGrpSpPr>
          <p:grpSpPr>
            <a:xfrm>
              <a:off x="7373943" y="3342637"/>
              <a:ext cx="215889" cy="201301"/>
              <a:chOff x="7785110" y="3562350"/>
              <a:chExt cx="3022581" cy="1691011"/>
            </a:xfrm>
          </p:grpSpPr>
          <p:cxnSp>
            <p:nvCxnSpPr>
              <p:cNvPr id="174" name="직선 연결선 173"/>
              <p:cNvCxnSpPr/>
              <p:nvPr/>
            </p:nvCxnSpPr>
            <p:spPr>
              <a:xfrm>
                <a:off x="7793279" y="3562350"/>
                <a:ext cx="3014412" cy="169101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/>
              <p:cNvCxnSpPr/>
              <p:nvPr/>
            </p:nvCxnSpPr>
            <p:spPr>
              <a:xfrm flipV="1">
                <a:off x="7785110" y="3562350"/>
                <a:ext cx="3014412" cy="169101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그룹 175"/>
          <p:cNvGrpSpPr/>
          <p:nvPr/>
        </p:nvGrpSpPr>
        <p:grpSpPr>
          <a:xfrm>
            <a:off x="838200" y="4038725"/>
            <a:ext cx="190502" cy="190502"/>
            <a:chOff x="7315200" y="3276600"/>
            <a:chExt cx="333375" cy="333375"/>
          </a:xfrm>
        </p:grpSpPr>
        <p:sp>
          <p:nvSpPr>
            <p:cNvPr id="177" name="타원 176"/>
            <p:cNvSpPr/>
            <p:nvPr/>
          </p:nvSpPr>
          <p:spPr>
            <a:xfrm>
              <a:off x="7315200" y="3276600"/>
              <a:ext cx="333375" cy="33337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46"/>
            <p:cNvGrpSpPr/>
            <p:nvPr/>
          </p:nvGrpSpPr>
          <p:grpSpPr>
            <a:xfrm>
              <a:off x="7373943" y="3342637"/>
              <a:ext cx="215889" cy="201301"/>
              <a:chOff x="7785110" y="3562350"/>
              <a:chExt cx="3022581" cy="1691011"/>
            </a:xfrm>
          </p:grpSpPr>
          <p:cxnSp>
            <p:nvCxnSpPr>
              <p:cNvPr id="179" name="직선 연결선 178"/>
              <p:cNvCxnSpPr/>
              <p:nvPr/>
            </p:nvCxnSpPr>
            <p:spPr>
              <a:xfrm>
                <a:off x="7793279" y="3562350"/>
                <a:ext cx="3014412" cy="169101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/>
              <p:cNvCxnSpPr/>
              <p:nvPr/>
            </p:nvCxnSpPr>
            <p:spPr>
              <a:xfrm flipV="1">
                <a:off x="7785110" y="3562350"/>
                <a:ext cx="3014412" cy="169101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1" name="직사각형 180"/>
          <p:cNvSpPr/>
          <p:nvPr/>
        </p:nvSpPr>
        <p:spPr>
          <a:xfrm flipV="1">
            <a:off x="774603" y="4336694"/>
            <a:ext cx="2037600" cy="2049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786022" y="4320927"/>
            <a:ext cx="883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txt</a:t>
            </a:r>
            <a:endParaRPr lang="ko-KR" altLang="en-US" b="1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1005097" y="4609164"/>
            <a:ext cx="883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dirty="0" smtClean="0">
                <a:latin typeface="+mn-ea"/>
              </a:rPr>
              <a:t>txt list 1</a:t>
            </a:r>
            <a:endParaRPr lang="ko-KR" altLang="en-US" dirty="0" smtClean="0">
              <a:latin typeface="+mn-ea"/>
            </a:endParaRPr>
          </a:p>
        </p:txBody>
      </p:sp>
      <p:grpSp>
        <p:nvGrpSpPr>
          <p:cNvPr id="12" name="그룹 184"/>
          <p:cNvGrpSpPr/>
          <p:nvPr/>
        </p:nvGrpSpPr>
        <p:grpSpPr>
          <a:xfrm>
            <a:off x="838200" y="4615362"/>
            <a:ext cx="190502" cy="190502"/>
            <a:chOff x="7315200" y="3276600"/>
            <a:chExt cx="333375" cy="333375"/>
          </a:xfrm>
        </p:grpSpPr>
        <p:sp>
          <p:nvSpPr>
            <p:cNvPr id="186" name="타원 185"/>
            <p:cNvSpPr/>
            <p:nvPr/>
          </p:nvSpPr>
          <p:spPr>
            <a:xfrm>
              <a:off x="7315200" y="3276600"/>
              <a:ext cx="333375" cy="33337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32"/>
            <p:cNvGrpSpPr/>
            <p:nvPr/>
          </p:nvGrpSpPr>
          <p:grpSpPr>
            <a:xfrm>
              <a:off x="7373943" y="3342637"/>
              <a:ext cx="215889" cy="201301"/>
              <a:chOff x="7785110" y="3562350"/>
              <a:chExt cx="3022581" cy="1691011"/>
            </a:xfrm>
          </p:grpSpPr>
          <p:cxnSp>
            <p:nvCxnSpPr>
              <p:cNvPr id="198" name="직선 연결선 197"/>
              <p:cNvCxnSpPr/>
              <p:nvPr/>
            </p:nvCxnSpPr>
            <p:spPr>
              <a:xfrm>
                <a:off x="7793279" y="3562350"/>
                <a:ext cx="3014412" cy="169101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>
              <a:xfrm flipV="1">
                <a:off x="7785110" y="3562350"/>
                <a:ext cx="3014412" cy="169101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2" name="갈매기형 수장 231"/>
          <p:cNvSpPr/>
          <p:nvPr/>
        </p:nvSpPr>
        <p:spPr>
          <a:xfrm flipH="1">
            <a:off x="876300" y="3171825"/>
            <a:ext cx="161925" cy="161925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1014622" y="3137674"/>
            <a:ext cx="883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Back</a:t>
            </a:r>
            <a:endParaRPr lang="ko-KR" altLang="en-US" sz="900" b="1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grpSp>
        <p:nvGrpSpPr>
          <p:cNvPr id="17" name="그룹 56"/>
          <p:cNvGrpSpPr/>
          <p:nvPr/>
        </p:nvGrpSpPr>
        <p:grpSpPr>
          <a:xfrm>
            <a:off x="614436" y="3078967"/>
            <a:ext cx="383223" cy="293414"/>
            <a:chOff x="1329493" y="2807073"/>
            <a:chExt cx="383223" cy="293414"/>
          </a:xfrm>
        </p:grpSpPr>
        <p:sp>
          <p:nvSpPr>
            <p:cNvPr id="240" name="직사각형 239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53" name="TextBox 252"/>
          <p:cNvSpPr txBox="1"/>
          <p:nvPr/>
        </p:nvSpPr>
        <p:spPr>
          <a:xfrm>
            <a:off x="4857750" y="528416"/>
            <a:ext cx="1962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dirty="0" smtClean="0">
                <a:latin typeface="+mn-ea"/>
                <a:ea typeface="+mn-ea"/>
              </a:rPr>
              <a:t>Docs </a:t>
            </a:r>
            <a:r>
              <a:rPr lang="ko-KR" altLang="en-US" sz="900" dirty="0" smtClean="0">
                <a:latin typeface="+mn-ea"/>
                <a:ea typeface="+mn-ea"/>
              </a:rPr>
              <a:t>리스트 </a:t>
            </a:r>
            <a:r>
              <a:rPr lang="en-US" altLang="ko-KR" sz="900" dirty="0" smtClean="0">
                <a:latin typeface="+mn-ea"/>
                <a:ea typeface="+mn-ea"/>
              </a:rPr>
              <a:t>2depth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2944884" y="2360680"/>
            <a:ext cx="1512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dirty="0" smtClean="0">
                <a:latin typeface="+mn-ea"/>
              </a:rPr>
              <a:t>Title :  </a:t>
            </a:r>
            <a:r>
              <a:rPr lang="en-US" altLang="ko-KR" b="1" dirty="0" err="1" smtClean="0">
                <a:latin typeface="+mn-ea"/>
              </a:rPr>
              <a:t>ppt</a:t>
            </a:r>
            <a:r>
              <a:rPr lang="en-US" altLang="ko-KR" b="1" dirty="0" smtClean="0">
                <a:latin typeface="+mn-ea"/>
              </a:rPr>
              <a:t> list 2 </a:t>
            </a:r>
            <a:endParaRPr lang="ko-KR" altLang="en-US" b="1" dirty="0" smtClean="0">
              <a:latin typeface="+mn-ea"/>
            </a:endParaRPr>
          </a:p>
        </p:txBody>
      </p:sp>
      <p:sp>
        <p:nvSpPr>
          <p:cNvPr id="113" name="왼쪽 중괄호 112"/>
          <p:cNvSpPr/>
          <p:nvPr/>
        </p:nvSpPr>
        <p:spPr>
          <a:xfrm>
            <a:off x="427679" y="3438525"/>
            <a:ext cx="323776" cy="1440000"/>
          </a:xfrm>
          <a:prstGeom prst="leftBrace">
            <a:avLst/>
          </a:prstGeom>
          <a:noFill/>
          <a:ln w="25400">
            <a:solidFill>
              <a:srgbClr val="2540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4" name="그룹 108"/>
          <p:cNvGrpSpPr/>
          <p:nvPr/>
        </p:nvGrpSpPr>
        <p:grpSpPr>
          <a:xfrm>
            <a:off x="275113" y="3989999"/>
            <a:ext cx="383223" cy="293414"/>
            <a:chOff x="712151" y="2886076"/>
            <a:chExt cx="383223" cy="293414"/>
          </a:xfrm>
        </p:grpSpPr>
        <p:sp>
          <p:nvSpPr>
            <p:cNvPr id="120" name="타원 119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148" name="직선 연결선 147"/>
          <p:cNvCxnSpPr/>
          <p:nvPr/>
        </p:nvCxnSpPr>
        <p:spPr>
          <a:xfrm rot="10800000" flipH="1">
            <a:off x="771525" y="4898462"/>
            <a:ext cx="1979626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706509" y="1922406"/>
            <a:ext cx="42083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smtClean="0">
                <a:latin typeface="+mn-ea"/>
              </a:rPr>
              <a:t>Contents          Project          Schedule          Client</a:t>
            </a:r>
            <a:endParaRPr lang="ko-KR" altLang="en-US" sz="900" b="1" dirty="0" smtClean="0">
              <a:latin typeface="+mn-ea"/>
            </a:endParaRPr>
          </a:p>
        </p:txBody>
      </p:sp>
      <p:grpSp>
        <p:nvGrpSpPr>
          <p:cNvPr id="92" name="그룹 140"/>
          <p:cNvGrpSpPr/>
          <p:nvPr/>
        </p:nvGrpSpPr>
        <p:grpSpPr>
          <a:xfrm>
            <a:off x="3068041" y="2886940"/>
            <a:ext cx="3031095" cy="1702311"/>
            <a:chOff x="3068041" y="4620850"/>
            <a:chExt cx="3247603" cy="1823905"/>
          </a:xfrm>
        </p:grpSpPr>
        <p:sp>
          <p:nvSpPr>
            <p:cNvPr id="93" name="직사각형 92"/>
            <p:cNvSpPr/>
            <p:nvPr/>
          </p:nvSpPr>
          <p:spPr>
            <a:xfrm>
              <a:off x="3073145" y="4620850"/>
              <a:ext cx="3242499" cy="18239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4" name="직선 연결선 93"/>
            <p:cNvCxnSpPr/>
            <p:nvPr/>
          </p:nvCxnSpPr>
          <p:spPr>
            <a:xfrm>
              <a:off x="3076808" y="4632659"/>
              <a:ext cx="3235209" cy="180547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 flipV="1">
              <a:off x="3068041" y="4632659"/>
              <a:ext cx="3235209" cy="180547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6" name="Group 1498"/>
          <p:cNvGraphicFramePr>
            <a:graphicFrameLocks noGrp="1"/>
          </p:cNvGraphicFramePr>
          <p:nvPr/>
        </p:nvGraphicFramePr>
        <p:xfrm>
          <a:off x="6970816" y="1243544"/>
          <a:ext cx="2161309" cy="1220949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382"/>
                <a:gridCol w="1877927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Docs </a:t>
                      </a:r>
                      <a:r>
                        <a:rPr lang="ko-KR" altLang="en-US" sz="800" dirty="0" smtClean="0"/>
                        <a:t>리스트의 </a:t>
                      </a:r>
                      <a:r>
                        <a:rPr lang="en-US" altLang="ko-KR" sz="800" dirty="0" smtClean="0"/>
                        <a:t>2depth </a:t>
                      </a:r>
                      <a:r>
                        <a:rPr lang="ko-KR" altLang="en-US" sz="800" dirty="0" smtClean="0"/>
                        <a:t>카테고리 노출</a:t>
                      </a:r>
                      <a:r>
                        <a:rPr lang="en-US" altLang="ko-KR" sz="800" dirty="0" smtClean="0"/>
                        <a:t>. </a:t>
                      </a:r>
                      <a:r>
                        <a:rPr lang="en-US" altLang="ko-KR" sz="800" b="1" dirty="0" err="1" smtClean="0"/>
                        <a:t>pptx</a:t>
                      </a:r>
                      <a:r>
                        <a:rPr lang="en-US" altLang="ko-KR" sz="800" b="1" baseline="0" dirty="0" smtClean="0"/>
                        <a:t> / txt </a:t>
                      </a:r>
                      <a:r>
                        <a:rPr lang="en-US" altLang="ko-KR" sz="800" baseline="0" dirty="0" smtClean="0"/>
                        <a:t>- </a:t>
                      </a:r>
                      <a:r>
                        <a:rPr lang="ko-KR" altLang="en-US" sz="800" baseline="0" dirty="0" smtClean="0"/>
                        <a:t>총 </a:t>
                      </a:r>
                      <a:r>
                        <a:rPr lang="en-US" altLang="ko-KR" sz="800" baseline="0" dirty="0" smtClean="0"/>
                        <a:t>2</a:t>
                      </a:r>
                      <a:r>
                        <a:rPr lang="ko-KR" altLang="en-US" sz="800" baseline="0" dirty="0" smtClean="0"/>
                        <a:t>종</a:t>
                      </a:r>
                      <a:endParaRPr lang="ko-KR" altLang="en-US" sz="80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/>
                        <a:t>pptx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앞</a:t>
                      </a:r>
                      <a:r>
                        <a:rPr lang="en-US" altLang="ko-KR" sz="800" baseline="0" dirty="0" smtClean="0"/>
                        <a:t>/</a:t>
                      </a:r>
                      <a:r>
                        <a:rPr lang="ko-KR" altLang="en-US" sz="800" baseline="0" dirty="0" smtClean="0"/>
                        <a:t>뒤 이동</a:t>
                      </a:r>
                      <a:endParaRPr lang="ko-KR" altLang="en-US" sz="80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view </a:t>
                      </a:r>
                      <a:r>
                        <a:rPr lang="ko-KR" altLang="en-US" sz="800" dirty="0" smtClean="0"/>
                        <a:t>확대 </a:t>
                      </a:r>
                      <a:r>
                        <a:rPr lang="en-US" altLang="ko-KR" sz="800" dirty="0" smtClean="0"/>
                        <a:t>/ </a:t>
                      </a:r>
                      <a:r>
                        <a:rPr lang="ko-KR" altLang="en-US" sz="800" dirty="0" smtClean="0"/>
                        <a:t>축소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7" name="직사각형 96"/>
          <p:cNvSpPr/>
          <p:nvPr/>
        </p:nvSpPr>
        <p:spPr>
          <a:xfrm>
            <a:off x="3079759" y="4293645"/>
            <a:ext cx="3022582" cy="2774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/>
          <p:cNvGrpSpPr/>
          <p:nvPr/>
        </p:nvGrpSpPr>
        <p:grpSpPr>
          <a:xfrm>
            <a:off x="3672692" y="4352026"/>
            <a:ext cx="1821792" cy="161925"/>
            <a:chOff x="3694442" y="4352026"/>
            <a:chExt cx="1821792" cy="161925"/>
          </a:xfrm>
        </p:grpSpPr>
        <p:sp>
          <p:nvSpPr>
            <p:cNvPr id="99" name="갈매기형 수장 98"/>
            <p:cNvSpPr/>
            <p:nvPr/>
          </p:nvSpPr>
          <p:spPr>
            <a:xfrm>
              <a:off x="5354309" y="4352026"/>
              <a:ext cx="161925" cy="16192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0" name="갈매기형 수장 99"/>
            <p:cNvSpPr/>
            <p:nvPr/>
          </p:nvSpPr>
          <p:spPr>
            <a:xfrm flipH="1">
              <a:off x="3694442" y="4352026"/>
              <a:ext cx="161925" cy="16192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3002034" y="2653305"/>
            <a:ext cx="1512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>
                <a:latin typeface="+mn-ea"/>
              </a:rPr>
              <a:t> Preview Window</a:t>
            </a:r>
            <a:endParaRPr lang="ko-KR" altLang="en-US" dirty="0" smtClean="0">
              <a:latin typeface="+mn-ea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531076" y="4278702"/>
            <a:ext cx="2105025" cy="301924"/>
          </a:xfrm>
          <a:prstGeom prst="rect">
            <a:avLst/>
          </a:prstGeom>
          <a:noFill/>
          <a:ln>
            <a:solidFill>
              <a:srgbClr val="254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1" name="그룹 108"/>
          <p:cNvGrpSpPr/>
          <p:nvPr/>
        </p:nvGrpSpPr>
        <p:grpSpPr>
          <a:xfrm>
            <a:off x="3406899" y="4044631"/>
            <a:ext cx="383223" cy="293414"/>
            <a:chOff x="712151" y="2886076"/>
            <a:chExt cx="383223" cy="293414"/>
          </a:xfrm>
        </p:grpSpPr>
        <p:sp>
          <p:nvSpPr>
            <p:cNvPr id="102" name="타원 101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12" name="그룹 56"/>
          <p:cNvGrpSpPr/>
          <p:nvPr/>
        </p:nvGrpSpPr>
        <p:grpSpPr>
          <a:xfrm>
            <a:off x="1477076" y="4545463"/>
            <a:ext cx="383223" cy="293414"/>
            <a:chOff x="1329493" y="2807073"/>
            <a:chExt cx="383223" cy="293414"/>
          </a:xfrm>
        </p:grpSpPr>
        <p:sp>
          <p:nvSpPr>
            <p:cNvPr id="122" name="직사각형 121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84" name="직선 화살표 연결선 83"/>
          <p:cNvCxnSpPr/>
          <p:nvPr/>
        </p:nvCxnSpPr>
        <p:spPr>
          <a:xfrm rot="5400000">
            <a:off x="378773" y="5390719"/>
            <a:ext cx="1116000" cy="1588"/>
          </a:xfrm>
          <a:prstGeom prst="straightConnector1">
            <a:avLst/>
          </a:prstGeom>
          <a:ln w="25400">
            <a:solidFill>
              <a:srgbClr val="25406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01759" y="5923030"/>
            <a:ext cx="29034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dirty="0" smtClean="0">
                <a:latin typeface="+mn-ea"/>
                <a:ea typeface="+mn-ea"/>
              </a:rPr>
              <a:t>Contents Docs 2depth icon </a:t>
            </a:r>
            <a:r>
              <a:rPr lang="ko-KR" altLang="en-US" dirty="0" smtClean="0">
                <a:latin typeface="+mn-ea"/>
                <a:ea typeface="+mn-ea"/>
              </a:rPr>
              <a:t>종류 </a:t>
            </a:r>
            <a:r>
              <a:rPr lang="en-US" altLang="ko-KR" dirty="0" smtClean="0">
                <a:latin typeface="+mn-ea"/>
                <a:ea typeface="+mn-ea"/>
              </a:rPr>
              <a:t>: </a:t>
            </a:r>
            <a:r>
              <a:rPr lang="en-US" altLang="ko-KR" dirty="0" err="1" smtClean="0">
                <a:latin typeface="+mn-ea"/>
                <a:ea typeface="+mn-ea"/>
              </a:rPr>
              <a:t>pptx</a:t>
            </a:r>
            <a:r>
              <a:rPr lang="en-US" altLang="ko-KR" dirty="0" smtClean="0">
                <a:latin typeface="+mn-ea"/>
                <a:ea typeface="+mn-ea"/>
              </a:rPr>
              <a:t> / txt </a:t>
            </a:r>
            <a:r>
              <a:rPr lang="ko-KR" altLang="en-US" dirty="0" smtClean="0">
                <a:latin typeface="+mn-ea"/>
                <a:ea typeface="+mn-ea"/>
              </a:rPr>
              <a:t>총 </a:t>
            </a:r>
            <a:r>
              <a:rPr lang="en-US" altLang="ko-KR" dirty="0" smtClean="0">
                <a:latin typeface="+mn-ea"/>
                <a:ea typeface="+mn-ea"/>
              </a:rPr>
              <a:t>2</a:t>
            </a:r>
            <a:r>
              <a:rPr lang="ko-KR" altLang="en-US" dirty="0" smtClean="0">
                <a:latin typeface="+mn-ea"/>
                <a:ea typeface="+mn-ea"/>
              </a:rPr>
              <a:t>종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6199" y="471553"/>
            <a:ext cx="284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dirty="0" smtClean="0">
                <a:latin typeface="+mn-ea"/>
                <a:ea typeface="+mn-ea"/>
              </a:rPr>
              <a:t>Index &gt; Enter IP &gt; </a:t>
            </a:r>
            <a:r>
              <a:rPr lang="ko-KR" altLang="en-US" sz="900" dirty="0" smtClean="0">
                <a:latin typeface="+mn-ea"/>
                <a:ea typeface="+mn-ea"/>
              </a:rPr>
              <a:t>로그인 </a:t>
            </a:r>
            <a:r>
              <a:rPr lang="en-US" altLang="ko-KR" sz="900" dirty="0" smtClean="0">
                <a:latin typeface="+mn-ea"/>
                <a:ea typeface="+mn-ea"/>
              </a:rPr>
              <a:t>&gt; Contents &gt; </a:t>
            </a:r>
          </a:p>
          <a:p>
            <a:pPr>
              <a:buNone/>
            </a:pPr>
            <a:r>
              <a:rPr lang="en-US" altLang="ko-KR" sz="900" dirty="0" smtClean="0">
                <a:latin typeface="+mn-ea"/>
                <a:ea typeface="+mn-ea"/>
              </a:rPr>
              <a:t>Docs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141712" y="4318774"/>
            <a:ext cx="883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3/30</a:t>
            </a:r>
            <a:endParaRPr lang="ko-KR" altLang="en-US" sz="900" b="1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000499" y="2652778"/>
            <a:ext cx="17049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7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130905 </a:t>
            </a:r>
            <a:r>
              <a:rPr lang="ko-KR" altLang="en-US" sz="7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강은진 내용 수정</a:t>
            </a:r>
            <a:endParaRPr lang="en-US" altLang="ko-KR" sz="700" b="1" dirty="0" smtClean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4019550" y="2647950"/>
            <a:ext cx="1171575" cy="200026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Search Icon"/>
          <p:cNvSpPr>
            <a:spLocks noChangeAspect="1" noEditPoints="1"/>
          </p:cNvSpPr>
          <p:nvPr>
            <p:custDataLst>
              <p:tags r:id="rId1"/>
            </p:custDataLst>
          </p:nvPr>
        </p:nvSpPr>
        <p:spPr bwMode="auto">
          <a:xfrm flipH="1">
            <a:off x="5621416" y="2966141"/>
            <a:ext cx="368773" cy="358084"/>
          </a:xfrm>
          <a:custGeom>
            <a:avLst/>
            <a:gdLst>
              <a:gd name="T0" fmla="*/ 22 w 592"/>
              <a:gd name="T1" fmla="*/ 483 h 592"/>
              <a:gd name="T2" fmla="*/ 170 w 592"/>
              <a:gd name="T3" fmla="*/ 338 h 592"/>
              <a:gd name="T4" fmla="*/ 147 w 592"/>
              <a:gd name="T5" fmla="*/ 225 h 592"/>
              <a:gd name="T6" fmla="*/ 366 w 592"/>
              <a:gd name="T7" fmla="*/ 0 h 592"/>
              <a:gd name="T8" fmla="*/ 592 w 592"/>
              <a:gd name="T9" fmla="*/ 225 h 592"/>
              <a:gd name="T10" fmla="*/ 366 w 592"/>
              <a:gd name="T11" fmla="*/ 444 h 592"/>
              <a:gd name="T12" fmla="*/ 258 w 592"/>
              <a:gd name="T13" fmla="*/ 424 h 592"/>
              <a:gd name="T14" fmla="*/ 109 w 592"/>
              <a:gd name="T15" fmla="*/ 570 h 592"/>
              <a:gd name="T16" fmla="*/ 22 w 592"/>
              <a:gd name="T17" fmla="*/ 570 h 592"/>
              <a:gd name="T18" fmla="*/ 22 w 592"/>
              <a:gd name="T19" fmla="*/ 483 h 592"/>
              <a:gd name="T20" fmla="*/ 366 w 592"/>
              <a:gd name="T21" fmla="*/ 84 h 592"/>
              <a:gd name="T22" fmla="*/ 225 w 592"/>
              <a:gd name="T23" fmla="*/ 225 h 592"/>
              <a:gd name="T24" fmla="*/ 366 w 592"/>
              <a:gd name="T25" fmla="*/ 367 h 592"/>
              <a:gd name="T26" fmla="*/ 507 w 592"/>
              <a:gd name="T27" fmla="*/ 225 h 592"/>
              <a:gd name="T28" fmla="*/ 366 w 592"/>
              <a:gd name="T29" fmla="*/ 84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92" h="592">
                <a:moveTo>
                  <a:pt x="22" y="483"/>
                </a:moveTo>
                <a:lnTo>
                  <a:pt x="170" y="338"/>
                </a:lnTo>
                <a:cubicBezTo>
                  <a:pt x="151" y="305"/>
                  <a:pt x="147" y="267"/>
                  <a:pt x="147" y="225"/>
                </a:cubicBezTo>
                <a:cubicBezTo>
                  <a:pt x="147" y="101"/>
                  <a:pt x="241" y="0"/>
                  <a:pt x="366" y="0"/>
                </a:cubicBezTo>
                <a:cubicBezTo>
                  <a:pt x="491" y="0"/>
                  <a:pt x="592" y="101"/>
                  <a:pt x="592" y="225"/>
                </a:cubicBezTo>
                <a:cubicBezTo>
                  <a:pt x="592" y="350"/>
                  <a:pt x="491" y="444"/>
                  <a:pt x="366" y="444"/>
                </a:cubicBezTo>
                <a:cubicBezTo>
                  <a:pt x="327" y="444"/>
                  <a:pt x="290" y="441"/>
                  <a:pt x="258" y="424"/>
                </a:cubicBezTo>
                <a:lnTo>
                  <a:pt x="109" y="570"/>
                </a:lnTo>
                <a:cubicBezTo>
                  <a:pt x="87" y="592"/>
                  <a:pt x="44" y="592"/>
                  <a:pt x="22" y="570"/>
                </a:cubicBezTo>
                <a:cubicBezTo>
                  <a:pt x="0" y="548"/>
                  <a:pt x="0" y="505"/>
                  <a:pt x="22" y="483"/>
                </a:cubicBezTo>
                <a:close/>
                <a:moveTo>
                  <a:pt x="366" y="84"/>
                </a:moveTo>
                <a:cubicBezTo>
                  <a:pt x="288" y="84"/>
                  <a:pt x="225" y="148"/>
                  <a:pt x="225" y="225"/>
                </a:cubicBezTo>
                <a:cubicBezTo>
                  <a:pt x="225" y="303"/>
                  <a:pt x="288" y="367"/>
                  <a:pt x="366" y="367"/>
                </a:cubicBezTo>
                <a:cubicBezTo>
                  <a:pt x="444" y="367"/>
                  <a:pt x="507" y="303"/>
                  <a:pt x="507" y="225"/>
                </a:cubicBezTo>
                <a:cubicBezTo>
                  <a:pt x="507" y="148"/>
                  <a:pt x="444" y="84"/>
                  <a:pt x="366" y="84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900">
              <a:latin typeface="+mj-lt"/>
              <a:cs typeface="Calibri" pitchFamily="34" charset="0"/>
            </a:endParaRPr>
          </a:p>
        </p:txBody>
      </p:sp>
      <p:sp>
        <p:nvSpPr>
          <p:cNvPr id="110" name="Search Icon"/>
          <p:cNvSpPr>
            <a:spLocks noChangeAspect="1" noEditPoints="1"/>
          </p:cNvSpPr>
          <p:nvPr>
            <p:custDataLst>
              <p:tags r:id="rId2"/>
            </p:custDataLst>
          </p:nvPr>
        </p:nvSpPr>
        <p:spPr bwMode="auto">
          <a:xfrm flipH="1">
            <a:off x="5621416" y="3413816"/>
            <a:ext cx="368773" cy="358084"/>
          </a:xfrm>
          <a:custGeom>
            <a:avLst/>
            <a:gdLst>
              <a:gd name="T0" fmla="*/ 22 w 592"/>
              <a:gd name="T1" fmla="*/ 483 h 592"/>
              <a:gd name="T2" fmla="*/ 170 w 592"/>
              <a:gd name="T3" fmla="*/ 338 h 592"/>
              <a:gd name="T4" fmla="*/ 147 w 592"/>
              <a:gd name="T5" fmla="*/ 225 h 592"/>
              <a:gd name="T6" fmla="*/ 366 w 592"/>
              <a:gd name="T7" fmla="*/ 0 h 592"/>
              <a:gd name="T8" fmla="*/ 592 w 592"/>
              <a:gd name="T9" fmla="*/ 225 h 592"/>
              <a:gd name="T10" fmla="*/ 366 w 592"/>
              <a:gd name="T11" fmla="*/ 444 h 592"/>
              <a:gd name="T12" fmla="*/ 258 w 592"/>
              <a:gd name="T13" fmla="*/ 424 h 592"/>
              <a:gd name="T14" fmla="*/ 109 w 592"/>
              <a:gd name="T15" fmla="*/ 570 h 592"/>
              <a:gd name="T16" fmla="*/ 22 w 592"/>
              <a:gd name="T17" fmla="*/ 570 h 592"/>
              <a:gd name="T18" fmla="*/ 22 w 592"/>
              <a:gd name="T19" fmla="*/ 483 h 592"/>
              <a:gd name="T20" fmla="*/ 366 w 592"/>
              <a:gd name="T21" fmla="*/ 84 h 592"/>
              <a:gd name="T22" fmla="*/ 225 w 592"/>
              <a:gd name="T23" fmla="*/ 225 h 592"/>
              <a:gd name="T24" fmla="*/ 366 w 592"/>
              <a:gd name="T25" fmla="*/ 367 h 592"/>
              <a:gd name="T26" fmla="*/ 507 w 592"/>
              <a:gd name="T27" fmla="*/ 225 h 592"/>
              <a:gd name="T28" fmla="*/ 366 w 592"/>
              <a:gd name="T29" fmla="*/ 84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92" h="592">
                <a:moveTo>
                  <a:pt x="22" y="483"/>
                </a:moveTo>
                <a:lnTo>
                  <a:pt x="170" y="338"/>
                </a:lnTo>
                <a:cubicBezTo>
                  <a:pt x="151" y="305"/>
                  <a:pt x="147" y="267"/>
                  <a:pt x="147" y="225"/>
                </a:cubicBezTo>
                <a:cubicBezTo>
                  <a:pt x="147" y="101"/>
                  <a:pt x="241" y="0"/>
                  <a:pt x="366" y="0"/>
                </a:cubicBezTo>
                <a:cubicBezTo>
                  <a:pt x="491" y="0"/>
                  <a:pt x="592" y="101"/>
                  <a:pt x="592" y="225"/>
                </a:cubicBezTo>
                <a:cubicBezTo>
                  <a:pt x="592" y="350"/>
                  <a:pt x="491" y="444"/>
                  <a:pt x="366" y="444"/>
                </a:cubicBezTo>
                <a:cubicBezTo>
                  <a:pt x="327" y="444"/>
                  <a:pt x="290" y="441"/>
                  <a:pt x="258" y="424"/>
                </a:cubicBezTo>
                <a:lnTo>
                  <a:pt x="109" y="570"/>
                </a:lnTo>
                <a:cubicBezTo>
                  <a:pt x="87" y="592"/>
                  <a:pt x="44" y="592"/>
                  <a:pt x="22" y="570"/>
                </a:cubicBezTo>
                <a:cubicBezTo>
                  <a:pt x="0" y="548"/>
                  <a:pt x="0" y="505"/>
                  <a:pt x="22" y="483"/>
                </a:cubicBezTo>
                <a:close/>
                <a:moveTo>
                  <a:pt x="366" y="84"/>
                </a:moveTo>
                <a:cubicBezTo>
                  <a:pt x="288" y="84"/>
                  <a:pt x="225" y="148"/>
                  <a:pt x="225" y="225"/>
                </a:cubicBezTo>
                <a:cubicBezTo>
                  <a:pt x="225" y="303"/>
                  <a:pt x="288" y="367"/>
                  <a:pt x="366" y="367"/>
                </a:cubicBezTo>
                <a:cubicBezTo>
                  <a:pt x="444" y="367"/>
                  <a:pt x="507" y="303"/>
                  <a:pt x="507" y="225"/>
                </a:cubicBezTo>
                <a:cubicBezTo>
                  <a:pt x="507" y="148"/>
                  <a:pt x="444" y="84"/>
                  <a:pt x="366" y="84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900">
              <a:latin typeface="+mj-lt"/>
              <a:cs typeface="Calibri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573785" y="2874906"/>
            <a:ext cx="484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+</a:t>
            </a:r>
            <a:endParaRPr lang="ko-KR" altLang="en-US" sz="20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611885" y="3322581"/>
            <a:ext cx="484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-</a:t>
            </a:r>
            <a:endParaRPr lang="ko-KR" altLang="en-US" sz="2000" b="1" dirty="0" smtClean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25" name="그룹 108"/>
          <p:cNvGrpSpPr/>
          <p:nvPr/>
        </p:nvGrpSpPr>
        <p:grpSpPr>
          <a:xfrm>
            <a:off x="5359524" y="2796856"/>
            <a:ext cx="383223" cy="293414"/>
            <a:chOff x="712151" y="2886076"/>
            <a:chExt cx="383223" cy="293414"/>
          </a:xfrm>
        </p:grpSpPr>
        <p:sp>
          <p:nvSpPr>
            <p:cNvPr id="126" name="타원 125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 rot="5400000">
            <a:off x="1443005" y="237339"/>
            <a:ext cx="4079766" cy="6527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157400" y="520465"/>
            <a:ext cx="700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dirty="0" smtClean="0">
                <a:latin typeface="+mn-ea"/>
                <a:ea typeface="+mn-ea"/>
              </a:rPr>
              <a:t>Contents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598339" y="469609"/>
            <a:ext cx="141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smtClean="0">
                <a:solidFill>
                  <a:srgbClr val="C00000"/>
                </a:solidFill>
                <a:latin typeface="+mn-ea"/>
                <a:ea typeface="+mn-ea"/>
              </a:rPr>
              <a:t>DS_mobile_contents_docs2depth_txt</a:t>
            </a:r>
            <a:endParaRPr lang="ko-KR" altLang="en-US" sz="900" b="1" dirty="0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49" name="제목 5"/>
          <p:cNvSpPr txBox="1">
            <a:spLocks/>
          </p:cNvSpPr>
          <p:nvPr/>
        </p:nvSpPr>
        <p:spPr>
          <a:xfrm>
            <a:off x="6968490" y="63879"/>
            <a:ext cx="2175510" cy="46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dirty="0" smtClean="0">
                <a:latin typeface="+mj-ea"/>
                <a:ea typeface="+mj-ea"/>
                <a:cs typeface="+mj-cs"/>
              </a:rPr>
              <a:t>1. Contents</a:t>
            </a:r>
            <a:endParaRPr kumimoji="0" lang="ko-KR" altLang="en-US" sz="1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graphicFrame>
        <p:nvGraphicFramePr>
          <p:cNvPr id="90" name="Group 1498"/>
          <p:cNvGraphicFramePr>
            <a:graphicFrameLocks noGrp="1"/>
          </p:cNvGraphicFramePr>
          <p:nvPr/>
        </p:nvGraphicFramePr>
        <p:xfrm>
          <a:off x="6966159" y="2537126"/>
          <a:ext cx="2165965" cy="53906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993"/>
                <a:gridCol w="1881972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■ 링크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 1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DS_mobile_contents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5" name="직사각형 114"/>
          <p:cNvSpPr/>
          <p:nvPr/>
        </p:nvSpPr>
        <p:spPr>
          <a:xfrm flipV="1">
            <a:off x="233915" y="1652424"/>
            <a:ext cx="6516000" cy="2049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 flipV="1">
            <a:off x="233913" y="1861479"/>
            <a:ext cx="6516000" cy="3959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706509" y="1636657"/>
            <a:ext cx="39893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err="1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SmartGuru</a:t>
            </a:r>
            <a:r>
              <a:rPr lang="en-US" altLang="ko-KR" sz="900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 4K Digital Signage Ingest System</a:t>
            </a:r>
            <a:endParaRPr lang="ko-KR" altLang="en-US" sz="900" b="1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18" name="직사각형 117"/>
          <p:cNvSpPr/>
          <p:nvPr/>
        </p:nvSpPr>
        <p:spPr>
          <a:xfrm flipV="1">
            <a:off x="233915" y="1471450"/>
            <a:ext cx="6516000" cy="1875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6004717" y="1446135"/>
            <a:ext cx="8612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PM 03 : 33</a:t>
            </a:r>
            <a:endParaRPr lang="ko-KR" altLang="en-US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3" name="그룹 95"/>
          <p:cNvGrpSpPr/>
          <p:nvPr/>
        </p:nvGrpSpPr>
        <p:grpSpPr>
          <a:xfrm>
            <a:off x="5813401" y="1496644"/>
            <a:ext cx="237542" cy="237542"/>
            <a:chOff x="4628656" y="995710"/>
            <a:chExt cx="366327" cy="366327"/>
          </a:xfrm>
        </p:grpSpPr>
        <p:sp>
          <p:nvSpPr>
            <p:cNvPr id="127" name="원호 126"/>
            <p:cNvSpPr/>
            <p:nvPr/>
          </p:nvSpPr>
          <p:spPr>
            <a:xfrm rot="18900000">
              <a:off x="4628656" y="995710"/>
              <a:ext cx="366327" cy="366327"/>
            </a:xfrm>
            <a:prstGeom prst="arc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원호 127"/>
            <p:cNvSpPr/>
            <p:nvPr/>
          </p:nvSpPr>
          <p:spPr>
            <a:xfrm rot="18900000">
              <a:off x="4668013" y="1043017"/>
              <a:ext cx="287612" cy="287614"/>
            </a:xfrm>
            <a:prstGeom prst="arc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원호 128"/>
            <p:cNvSpPr/>
            <p:nvPr/>
          </p:nvSpPr>
          <p:spPr>
            <a:xfrm rot="18900000">
              <a:off x="4705558" y="1088515"/>
              <a:ext cx="212522" cy="212524"/>
            </a:xfrm>
            <a:prstGeom prst="arc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/>
            <p:cNvSpPr/>
            <p:nvPr/>
          </p:nvSpPr>
          <p:spPr>
            <a:xfrm>
              <a:off x="4780014" y="1121134"/>
              <a:ext cx="63610" cy="6361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9" name="직사각형 138"/>
          <p:cNvSpPr/>
          <p:nvPr/>
        </p:nvSpPr>
        <p:spPr>
          <a:xfrm>
            <a:off x="729114" y="1857375"/>
            <a:ext cx="623436" cy="390525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TextBox 139"/>
          <p:cNvSpPr txBox="1"/>
          <p:nvPr/>
        </p:nvSpPr>
        <p:spPr>
          <a:xfrm>
            <a:off x="5554734" y="1922406"/>
            <a:ext cx="7317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Log out</a:t>
            </a:r>
            <a:endParaRPr lang="ko-KR" altLang="en-US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2952750" y="2600451"/>
            <a:ext cx="3276600" cy="28002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/>
          <p:cNvSpPr/>
          <p:nvPr/>
        </p:nvSpPr>
        <p:spPr>
          <a:xfrm>
            <a:off x="771525" y="2600452"/>
            <a:ext cx="2038350" cy="2798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TextBox 148"/>
          <p:cNvSpPr txBox="1"/>
          <p:nvPr/>
        </p:nvSpPr>
        <p:spPr>
          <a:xfrm>
            <a:off x="706509" y="2360680"/>
            <a:ext cx="1512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dirty="0" smtClean="0">
                <a:latin typeface="+mn-ea"/>
              </a:rPr>
              <a:t>Source Contents List</a:t>
            </a:r>
            <a:endParaRPr lang="ko-KR" altLang="en-US" dirty="0" smtClean="0">
              <a:latin typeface="+mn-ea"/>
            </a:endParaRPr>
          </a:p>
        </p:txBody>
      </p:sp>
      <p:grpSp>
        <p:nvGrpSpPr>
          <p:cNvPr id="4" name="그룹 51"/>
          <p:cNvGrpSpPr/>
          <p:nvPr/>
        </p:nvGrpSpPr>
        <p:grpSpPr>
          <a:xfrm>
            <a:off x="848471" y="2676153"/>
            <a:ext cx="1884459" cy="310101"/>
            <a:chOff x="834887" y="3371353"/>
            <a:chExt cx="1884459" cy="310101"/>
          </a:xfrm>
        </p:grpSpPr>
        <p:sp>
          <p:nvSpPr>
            <p:cNvPr id="189" name="모서리가 둥근 직사각형 188"/>
            <p:cNvSpPr/>
            <p:nvPr/>
          </p:nvSpPr>
          <p:spPr>
            <a:xfrm>
              <a:off x="834887" y="3371353"/>
              <a:ext cx="1884459" cy="31010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Search Icon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2464583" y="3442266"/>
              <a:ext cx="183203" cy="177893"/>
            </a:xfrm>
            <a:custGeom>
              <a:avLst/>
              <a:gdLst>
                <a:gd name="T0" fmla="*/ 22 w 592"/>
                <a:gd name="T1" fmla="*/ 483 h 592"/>
                <a:gd name="T2" fmla="*/ 170 w 592"/>
                <a:gd name="T3" fmla="*/ 338 h 592"/>
                <a:gd name="T4" fmla="*/ 147 w 592"/>
                <a:gd name="T5" fmla="*/ 225 h 592"/>
                <a:gd name="T6" fmla="*/ 366 w 592"/>
                <a:gd name="T7" fmla="*/ 0 h 592"/>
                <a:gd name="T8" fmla="*/ 592 w 592"/>
                <a:gd name="T9" fmla="*/ 225 h 592"/>
                <a:gd name="T10" fmla="*/ 366 w 592"/>
                <a:gd name="T11" fmla="*/ 444 h 592"/>
                <a:gd name="T12" fmla="*/ 258 w 592"/>
                <a:gd name="T13" fmla="*/ 424 h 592"/>
                <a:gd name="T14" fmla="*/ 109 w 592"/>
                <a:gd name="T15" fmla="*/ 570 h 592"/>
                <a:gd name="T16" fmla="*/ 22 w 592"/>
                <a:gd name="T17" fmla="*/ 570 h 592"/>
                <a:gd name="T18" fmla="*/ 22 w 592"/>
                <a:gd name="T19" fmla="*/ 483 h 592"/>
                <a:gd name="T20" fmla="*/ 366 w 592"/>
                <a:gd name="T21" fmla="*/ 84 h 592"/>
                <a:gd name="T22" fmla="*/ 225 w 592"/>
                <a:gd name="T23" fmla="*/ 225 h 592"/>
                <a:gd name="T24" fmla="*/ 366 w 592"/>
                <a:gd name="T25" fmla="*/ 367 h 592"/>
                <a:gd name="T26" fmla="*/ 507 w 592"/>
                <a:gd name="T27" fmla="*/ 225 h 592"/>
                <a:gd name="T28" fmla="*/ 366 w 592"/>
                <a:gd name="T29" fmla="*/ 84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92" h="592">
                  <a:moveTo>
                    <a:pt x="22" y="483"/>
                  </a:moveTo>
                  <a:lnTo>
                    <a:pt x="170" y="338"/>
                  </a:lnTo>
                  <a:cubicBezTo>
                    <a:pt x="151" y="305"/>
                    <a:pt x="147" y="267"/>
                    <a:pt x="147" y="225"/>
                  </a:cubicBezTo>
                  <a:cubicBezTo>
                    <a:pt x="147" y="101"/>
                    <a:pt x="241" y="0"/>
                    <a:pt x="366" y="0"/>
                  </a:cubicBezTo>
                  <a:cubicBezTo>
                    <a:pt x="491" y="0"/>
                    <a:pt x="592" y="101"/>
                    <a:pt x="592" y="225"/>
                  </a:cubicBezTo>
                  <a:cubicBezTo>
                    <a:pt x="592" y="350"/>
                    <a:pt x="491" y="444"/>
                    <a:pt x="366" y="444"/>
                  </a:cubicBezTo>
                  <a:cubicBezTo>
                    <a:pt x="327" y="444"/>
                    <a:pt x="290" y="441"/>
                    <a:pt x="258" y="424"/>
                  </a:cubicBezTo>
                  <a:lnTo>
                    <a:pt x="109" y="570"/>
                  </a:lnTo>
                  <a:cubicBezTo>
                    <a:pt x="87" y="592"/>
                    <a:pt x="44" y="592"/>
                    <a:pt x="22" y="570"/>
                  </a:cubicBezTo>
                  <a:cubicBezTo>
                    <a:pt x="0" y="548"/>
                    <a:pt x="0" y="505"/>
                    <a:pt x="22" y="483"/>
                  </a:cubicBezTo>
                  <a:close/>
                  <a:moveTo>
                    <a:pt x="366" y="84"/>
                  </a:moveTo>
                  <a:cubicBezTo>
                    <a:pt x="288" y="84"/>
                    <a:pt x="225" y="148"/>
                    <a:pt x="225" y="225"/>
                  </a:cubicBezTo>
                  <a:cubicBezTo>
                    <a:pt x="225" y="303"/>
                    <a:pt x="288" y="367"/>
                    <a:pt x="366" y="367"/>
                  </a:cubicBezTo>
                  <a:cubicBezTo>
                    <a:pt x="444" y="367"/>
                    <a:pt x="507" y="303"/>
                    <a:pt x="507" y="225"/>
                  </a:cubicBezTo>
                  <a:cubicBezTo>
                    <a:pt x="507" y="148"/>
                    <a:pt x="444" y="84"/>
                    <a:pt x="366" y="84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>
                <a:latin typeface="+mj-lt"/>
                <a:cs typeface="Calibri" pitchFamily="34" charset="0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889389" y="3421640"/>
              <a:ext cx="151281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dirty="0" smtClean="0">
                  <a:solidFill>
                    <a:schemeClr val="bg1"/>
                  </a:solidFill>
                  <a:latin typeface="+mn-ea"/>
                </a:rPr>
                <a:t>Search</a:t>
              </a:r>
              <a:endParaRPr lang="ko-KR" altLang="en-US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92" name="직사각형 191"/>
          <p:cNvSpPr/>
          <p:nvPr/>
        </p:nvSpPr>
        <p:spPr>
          <a:xfrm flipV="1">
            <a:off x="774603" y="3096291"/>
            <a:ext cx="2037600" cy="3231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/>
          <p:cNvSpPr/>
          <p:nvPr/>
        </p:nvSpPr>
        <p:spPr>
          <a:xfrm flipV="1">
            <a:off x="774603" y="3420141"/>
            <a:ext cx="2037600" cy="2049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TextBox 164"/>
          <p:cNvSpPr txBox="1"/>
          <p:nvPr/>
        </p:nvSpPr>
        <p:spPr>
          <a:xfrm>
            <a:off x="786022" y="3404374"/>
            <a:ext cx="883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b="1" dirty="0" err="1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pptx</a:t>
            </a:r>
            <a:endParaRPr lang="ko-KR" altLang="en-US" b="1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cxnSp>
        <p:nvCxnSpPr>
          <p:cNvPr id="167" name="직선 연결선 166"/>
          <p:cNvCxnSpPr/>
          <p:nvPr/>
        </p:nvCxnSpPr>
        <p:spPr>
          <a:xfrm rot="10800000" flipH="1">
            <a:off x="771525" y="3950350"/>
            <a:ext cx="1979626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1005097" y="3690621"/>
            <a:ext cx="883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dirty="0" err="1" smtClean="0">
                <a:latin typeface="+mn-ea"/>
              </a:rPr>
              <a:t>ppt</a:t>
            </a:r>
            <a:r>
              <a:rPr lang="en-US" altLang="ko-KR" dirty="0" smtClean="0">
                <a:latin typeface="+mn-ea"/>
              </a:rPr>
              <a:t> list 1</a:t>
            </a:r>
            <a:endParaRPr lang="ko-KR" altLang="en-US" dirty="0" smtClean="0">
              <a:latin typeface="+mn-ea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1005097" y="4032527"/>
            <a:ext cx="883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b="1" dirty="0" err="1" smtClean="0">
                <a:latin typeface="+mn-ea"/>
              </a:rPr>
              <a:t>ppt</a:t>
            </a:r>
            <a:r>
              <a:rPr lang="en-US" altLang="ko-KR" b="1" dirty="0" smtClean="0">
                <a:latin typeface="+mn-ea"/>
              </a:rPr>
              <a:t> list 2</a:t>
            </a:r>
            <a:endParaRPr lang="ko-KR" altLang="en-US" b="1" dirty="0" smtClean="0">
              <a:latin typeface="+mn-ea"/>
            </a:endParaRPr>
          </a:p>
        </p:txBody>
      </p:sp>
      <p:grpSp>
        <p:nvGrpSpPr>
          <p:cNvPr id="5" name="그룹 170"/>
          <p:cNvGrpSpPr/>
          <p:nvPr/>
        </p:nvGrpSpPr>
        <p:grpSpPr>
          <a:xfrm>
            <a:off x="838200" y="3695825"/>
            <a:ext cx="190502" cy="190502"/>
            <a:chOff x="7315200" y="3276600"/>
            <a:chExt cx="333375" cy="333375"/>
          </a:xfrm>
        </p:grpSpPr>
        <p:sp>
          <p:nvSpPr>
            <p:cNvPr id="172" name="타원 171"/>
            <p:cNvSpPr/>
            <p:nvPr/>
          </p:nvSpPr>
          <p:spPr>
            <a:xfrm>
              <a:off x="7315200" y="3276600"/>
              <a:ext cx="333375" cy="33337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142"/>
            <p:cNvGrpSpPr/>
            <p:nvPr/>
          </p:nvGrpSpPr>
          <p:grpSpPr>
            <a:xfrm>
              <a:off x="7373943" y="3342637"/>
              <a:ext cx="215889" cy="201301"/>
              <a:chOff x="7785110" y="3562350"/>
              <a:chExt cx="3022581" cy="1691011"/>
            </a:xfrm>
          </p:grpSpPr>
          <p:cxnSp>
            <p:nvCxnSpPr>
              <p:cNvPr id="174" name="직선 연결선 173"/>
              <p:cNvCxnSpPr/>
              <p:nvPr/>
            </p:nvCxnSpPr>
            <p:spPr>
              <a:xfrm>
                <a:off x="7793279" y="3562350"/>
                <a:ext cx="3014412" cy="169101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/>
              <p:cNvCxnSpPr/>
              <p:nvPr/>
            </p:nvCxnSpPr>
            <p:spPr>
              <a:xfrm flipV="1">
                <a:off x="7785110" y="3562350"/>
                <a:ext cx="3014412" cy="169101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그룹 175"/>
          <p:cNvGrpSpPr/>
          <p:nvPr/>
        </p:nvGrpSpPr>
        <p:grpSpPr>
          <a:xfrm>
            <a:off x="838200" y="4038725"/>
            <a:ext cx="190502" cy="190502"/>
            <a:chOff x="7315200" y="3276600"/>
            <a:chExt cx="333375" cy="333375"/>
          </a:xfrm>
        </p:grpSpPr>
        <p:sp>
          <p:nvSpPr>
            <p:cNvPr id="177" name="타원 176"/>
            <p:cNvSpPr/>
            <p:nvPr/>
          </p:nvSpPr>
          <p:spPr>
            <a:xfrm>
              <a:off x="7315200" y="3276600"/>
              <a:ext cx="333375" cy="33337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146"/>
            <p:cNvGrpSpPr/>
            <p:nvPr/>
          </p:nvGrpSpPr>
          <p:grpSpPr>
            <a:xfrm>
              <a:off x="7373943" y="3342637"/>
              <a:ext cx="215889" cy="201301"/>
              <a:chOff x="7785110" y="3562350"/>
              <a:chExt cx="3022581" cy="1691011"/>
            </a:xfrm>
          </p:grpSpPr>
          <p:cxnSp>
            <p:nvCxnSpPr>
              <p:cNvPr id="179" name="직선 연결선 178"/>
              <p:cNvCxnSpPr/>
              <p:nvPr/>
            </p:nvCxnSpPr>
            <p:spPr>
              <a:xfrm>
                <a:off x="7793279" y="3562350"/>
                <a:ext cx="3014412" cy="169101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/>
              <p:cNvCxnSpPr/>
              <p:nvPr/>
            </p:nvCxnSpPr>
            <p:spPr>
              <a:xfrm flipV="1">
                <a:off x="7785110" y="3562350"/>
                <a:ext cx="3014412" cy="169101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1" name="직사각형 180"/>
          <p:cNvSpPr/>
          <p:nvPr/>
        </p:nvSpPr>
        <p:spPr>
          <a:xfrm flipV="1">
            <a:off x="774603" y="4336694"/>
            <a:ext cx="2037600" cy="2049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786022" y="4320927"/>
            <a:ext cx="883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txt</a:t>
            </a:r>
            <a:endParaRPr lang="ko-KR" altLang="en-US" b="1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1005097" y="4609164"/>
            <a:ext cx="883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b="1" dirty="0" smtClean="0">
                <a:latin typeface="+mn-ea"/>
              </a:rPr>
              <a:t>txt list 1</a:t>
            </a:r>
            <a:endParaRPr lang="ko-KR" altLang="en-US" b="1" dirty="0" smtClean="0">
              <a:latin typeface="+mn-ea"/>
            </a:endParaRPr>
          </a:p>
        </p:txBody>
      </p:sp>
      <p:grpSp>
        <p:nvGrpSpPr>
          <p:cNvPr id="9" name="그룹 184"/>
          <p:cNvGrpSpPr/>
          <p:nvPr/>
        </p:nvGrpSpPr>
        <p:grpSpPr>
          <a:xfrm>
            <a:off x="838200" y="4615362"/>
            <a:ext cx="190502" cy="190502"/>
            <a:chOff x="7315200" y="3276600"/>
            <a:chExt cx="333375" cy="333375"/>
          </a:xfrm>
        </p:grpSpPr>
        <p:sp>
          <p:nvSpPr>
            <p:cNvPr id="186" name="타원 185"/>
            <p:cNvSpPr/>
            <p:nvPr/>
          </p:nvSpPr>
          <p:spPr>
            <a:xfrm>
              <a:off x="7315200" y="3276600"/>
              <a:ext cx="333375" cy="33337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132"/>
            <p:cNvGrpSpPr/>
            <p:nvPr/>
          </p:nvGrpSpPr>
          <p:grpSpPr>
            <a:xfrm>
              <a:off x="7373943" y="3342637"/>
              <a:ext cx="215889" cy="201301"/>
              <a:chOff x="7785110" y="3562350"/>
              <a:chExt cx="3022581" cy="1691011"/>
            </a:xfrm>
          </p:grpSpPr>
          <p:cxnSp>
            <p:nvCxnSpPr>
              <p:cNvPr id="198" name="직선 연결선 197"/>
              <p:cNvCxnSpPr/>
              <p:nvPr/>
            </p:nvCxnSpPr>
            <p:spPr>
              <a:xfrm>
                <a:off x="7793279" y="3562350"/>
                <a:ext cx="3014412" cy="169101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>
              <a:xfrm flipV="1">
                <a:off x="7785110" y="3562350"/>
                <a:ext cx="3014412" cy="169101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2" name="갈매기형 수장 231"/>
          <p:cNvSpPr/>
          <p:nvPr/>
        </p:nvSpPr>
        <p:spPr>
          <a:xfrm flipH="1">
            <a:off x="876300" y="3171825"/>
            <a:ext cx="161925" cy="161925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1014622" y="3137674"/>
            <a:ext cx="883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Back</a:t>
            </a:r>
            <a:endParaRPr lang="ko-KR" altLang="en-US" sz="900" b="1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grpSp>
        <p:nvGrpSpPr>
          <p:cNvPr id="11" name="그룹 56"/>
          <p:cNvGrpSpPr/>
          <p:nvPr/>
        </p:nvGrpSpPr>
        <p:grpSpPr>
          <a:xfrm>
            <a:off x="614436" y="3078967"/>
            <a:ext cx="383223" cy="293414"/>
            <a:chOff x="1329493" y="2807073"/>
            <a:chExt cx="383223" cy="293414"/>
          </a:xfrm>
        </p:grpSpPr>
        <p:sp>
          <p:nvSpPr>
            <p:cNvPr id="240" name="직사각형 239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53" name="TextBox 252"/>
          <p:cNvSpPr txBox="1"/>
          <p:nvPr/>
        </p:nvSpPr>
        <p:spPr>
          <a:xfrm>
            <a:off x="4857750" y="528416"/>
            <a:ext cx="1962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dirty="0" smtClean="0">
                <a:latin typeface="+mn-ea"/>
                <a:ea typeface="+mn-ea"/>
              </a:rPr>
              <a:t>Docs </a:t>
            </a:r>
            <a:r>
              <a:rPr lang="ko-KR" altLang="en-US" sz="900" dirty="0" smtClean="0">
                <a:latin typeface="+mn-ea"/>
                <a:ea typeface="+mn-ea"/>
              </a:rPr>
              <a:t>리스트 </a:t>
            </a:r>
            <a:r>
              <a:rPr lang="en-US" altLang="ko-KR" sz="900" dirty="0" smtClean="0">
                <a:latin typeface="+mn-ea"/>
                <a:ea typeface="+mn-ea"/>
              </a:rPr>
              <a:t>2depth txt (</a:t>
            </a:r>
            <a:r>
              <a:rPr lang="ko-KR" altLang="en-US" sz="900" dirty="0" smtClean="0">
                <a:latin typeface="+mn-ea"/>
                <a:ea typeface="+mn-ea"/>
              </a:rPr>
              <a:t>상단</a:t>
            </a:r>
            <a:r>
              <a:rPr lang="en-US" altLang="ko-KR" sz="900" dirty="0" smtClean="0">
                <a:latin typeface="+mn-ea"/>
                <a:ea typeface="+mn-ea"/>
              </a:rPr>
              <a:t>)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2944884" y="2360680"/>
            <a:ext cx="1512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dirty="0" smtClean="0">
                <a:latin typeface="+mn-ea"/>
              </a:rPr>
              <a:t>Title :  </a:t>
            </a:r>
            <a:r>
              <a:rPr lang="en-US" altLang="ko-KR" b="1" dirty="0" smtClean="0">
                <a:latin typeface="+mn-ea"/>
              </a:rPr>
              <a:t>txt list 1 </a:t>
            </a:r>
            <a:endParaRPr lang="ko-KR" altLang="en-US" b="1" dirty="0" smtClean="0">
              <a:latin typeface="+mn-ea"/>
            </a:endParaRPr>
          </a:p>
        </p:txBody>
      </p:sp>
      <p:cxnSp>
        <p:nvCxnSpPr>
          <p:cNvPr id="148" name="직선 연결선 147"/>
          <p:cNvCxnSpPr/>
          <p:nvPr/>
        </p:nvCxnSpPr>
        <p:spPr>
          <a:xfrm rot="10800000" flipH="1">
            <a:off x="771525" y="4898462"/>
            <a:ext cx="1979626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706509" y="1922406"/>
            <a:ext cx="42083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smtClean="0">
                <a:latin typeface="+mn-ea"/>
              </a:rPr>
              <a:t>Contents          Project          Schedule          Client</a:t>
            </a:r>
            <a:endParaRPr lang="ko-KR" altLang="en-US" sz="900" b="1" dirty="0" smtClean="0">
              <a:latin typeface="+mn-ea"/>
            </a:endParaRPr>
          </a:p>
        </p:txBody>
      </p:sp>
      <p:grpSp>
        <p:nvGrpSpPr>
          <p:cNvPr id="14" name="그룹 140"/>
          <p:cNvGrpSpPr/>
          <p:nvPr/>
        </p:nvGrpSpPr>
        <p:grpSpPr>
          <a:xfrm>
            <a:off x="3068041" y="2886940"/>
            <a:ext cx="3031095" cy="1702311"/>
            <a:chOff x="3068041" y="4620850"/>
            <a:chExt cx="3247603" cy="1823905"/>
          </a:xfrm>
        </p:grpSpPr>
        <p:sp>
          <p:nvSpPr>
            <p:cNvPr id="93" name="직사각형 92"/>
            <p:cNvSpPr/>
            <p:nvPr/>
          </p:nvSpPr>
          <p:spPr>
            <a:xfrm>
              <a:off x="3073145" y="4620850"/>
              <a:ext cx="3242499" cy="18239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4" name="직선 연결선 93"/>
            <p:cNvCxnSpPr/>
            <p:nvPr/>
          </p:nvCxnSpPr>
          <p:spPr>
            <a:xfrm>
              <a:off x="3076808" y="4632659"/>
              <a:ext cx="3235209" cy="180547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 flipV="1">
              <a:off x="3068041" y="4632659"/>
              <a:ext cx="3235209" cy="180547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6" name="Group 1498"/>
          <p:cNvGraphicFramePr>
            <a:graphicFrameLocks noGrp="1"/>
          </p:cNvGraphicFramePr>
          <p:nvPr/>
        </p:nvGraphicFramePr>
        <p:xfrm>
          <a:off x="6970816" y="1243544"/>
          <a:ext cx="2161309" cy="1220949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382"/>
                <a:gridCol w="1877927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Docs</a:t>
                      </a:r>
                      <a:r>
                        <a:rPr lang="ko-KR" altLang="en-US" sz="800" dirty="0" smtClean="0"/>
                        <a:t>의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txt </a:t>
                      </a:r>
                      <a:r>
                        <a:rPr lang="ko-KR" altLang="en-US" sz="800" baseline="0" dirty="0" smtClean="0"/>
                        <a:t>카테고리를 선택했을 때의 화면</a:t>
                      </a:r>
                      <a:endParaRPr lang="ko-KR" altLang="en-US" sz="80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/>
                        <a:t>pptx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앞</a:t>
                      </a:r>
                      <a:r>
                        <a:rPr lang="en-US" altLang="ko-KR" sz="800" baseline="0" dirty="0" smtClean="0"/>
                        <a:t>/</a:t>
                      </a:r>
                      <a:r>
                        <a:rPr lang="ko-KR" altLang="en-US" sz="800" baseline="0" dirty="0" smtClean="0"/>
                        <a:t>뒤 이동</a:t>
                      </a:r>
                      <a:endParaRPr lang="ko-KR" altLang="en-US" sz="80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영역 내부 화면 스크롤</a:t>
                      </a:r>
                      <a:r>
                        <a:rPr lang="en-US" altLang="ko-KR" sz="800" baseline="0" dirty="0" smtClean="0"/>
                        <a:t> (</a:t>
                      </a:r>
                      <a:r>
                        <a:rPr lang="ko-KR" altLang="en-US" sz="800" baseline="0" dirty="0" smtClean="0"/>
                        <a:t>다음 페이지에 이어서 설명</a:t>
                      </a:r>
                      <a:r>
                        <a:rPr lang="en-US" altLang="ko-KR" sz="800" baseline="0" dirty="0" smtClean="0"/>
                        <a:t>)</a:t>
                      </a:r>
                      <a:endParaRPr lang="ko-KR" altLang="en-US" sz="80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7" name="TextBox 106"/>
          <p:cNvSpPr txBox="1"/>
          <p:nvPr/>
        </p:nvSpPr>
        <p:spPr>
          <a:xfrm>
            <a:off x="3002034" y="2653305"/>
            <a:ext cx="1512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>
                <a:latin typeface="+mn-ea"/>
              </a:rPr>
              <a:t> Preview Window</a:t>
            </a:r>
            <a:endParaRPr lang="ko-KR" altLang="en-US" dirty="0" smtClean="0">
              <a:latin typeface="+mn-ea"/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767214" y="4530970"/>
            <a:ext cx="1956936" cy="371475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그룹 108"/>
          <p:cNvGrpSpPr/>
          <p:nvPr/>
        </p:nvGrpSpPr>
        <p:grpSpPr>
          <a:xfrm>
            <a:off x="2738532" y="2276216"/>
            <a:ext cx="383223" cy="293414"/>
            <a:chOff x="712151" y="2886076"/>
            <a:chExt cx="383223" cy="293414"/>
          </a:xfrm>
        </p:grpSpPr>
        <p:sp>
          <p:nvSpPr>
            <p:cNvPr id="92" name="타원 91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44" name="그룹 243"/>
          <p:cNvGrpSpPr/>
          <p:nvPr/>
        </p:nvGrpSpPr>
        <p:grpSpPr>
          <a:xfrm>
            <a:off x="3475510" y="4965920"/>
            <a:ext cx="208782" cy="144553"/>
            <a:chOff x="7199785" y="4851620"/>
            <a:chExt cx="208782" cy="144553"/>
          </a:xfrm>
        </p:grpSpPr>
        <p:sp>
          <p:nvSpPr>
            <p:cNvPr id="156" name="직사각형 155"/>
            <p:cNvSpPr/>
            <p:nvPr/>
          </p:nvSpPr>
          <p:spPr>
            <a:xfrm rot="16200000">
              <a:off x="7296147" y="4755259"/>
              <a:ext cx="16060" cy="20878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직사각형 156"/>
            <p:cNvSpPr/>
            <p:nvPr/>
          </p:nvSpPr>
          <p:spPr>
            <a:xfrm rot="16200000">
              <a:off x="7296147" y="4819506"/>
              <a:ext cx="16060" cy="20878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직사각형 157"/>
            <p:cNvSpPr/>
            <p:nvPr/>
          </p:nvSpPr>
          <p:spPr>
            <a:xfrm rot="16200000">
              <a:off x="7264026" y="4883749"/>
              <a:ext cx="16060" cy="1445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직사각형 158"/>
            <p:cNvSpPr/>
            <p:nvPr/>
          </p:nvSpPr>
          <p:spPr>
            <a:xfrm rot="16200000">
              <a:off x="7296147" y="4883752"/>
              <a:ext cx="16060" cy="20878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 rot="16200000">
              <a:off x="7264026" y="4819503"/>
              <a:ext cx="16060" cy="1445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1" name="TextBox 230"/>
          <p:cNvSpPr txBox="1"/>
          <p:nvPr/>
        </p:nvSpPr>
        <p:spPr>
          <a:xfrm>
            <a:off x="3002034" y="4671115"/>
            <a:ext cx="1512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>
                <a:latin typeface="+mn-ea"/>
              </a:rPr>
              <a:t> Contents Information</a:t>
            </a:r>
            <a:endParaRPr lang="ko-KR" altLang="en-US" dirty="0" smtClean="0">
              <a:latin typeface="+mn-ea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3002034" y="4846807"/>
            <a:ext cx="988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altLang="ko-KR" dirty="0" smtClean="0">
                <a:latin typeface="+mn-ea"/>
              </a:rPr>
              <a:t>Align</a:t>
            </a:r>
          </a:p>
          <a:p>
            <a:pPr>
              <a:lnSpc>
                <a:spcPct val="200000"/>
              </a:lnSpc>
              <a:buNone/>
            </a:pPr>
            <a:r>
              <a:rPr lang="en-US" altLang="ko-KR" dirty="0" smtClean="0">
                <a:latin typeface="+mn-ea"/>
              </a:rPr>
              <a:t>Italic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3383034" y="4846807"/>
            <a:ext cx="1684266" cy="299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    left</a:t>
            </a:r>
          </a:p>
        </p:txBody>
      </p:sp>
      <p:cxnSp>
        <p:nvCxnSpPr>
          <p:cNvPr id="236" name="직선 연결선 235"/>
          <p:cNvCxnSpPr/>
          <p:nvPr/>
        </p:nvCxnSpPr>
        <p:spPr>
          <a:xfrm rot="10800000" flipH="1">
            <a:off x="3058801" y="5153252"/>
            <a:ext cx="298800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연결선 236"/>
          <p:cNvCxnSpPr/>
          <p:nvPr/>
        </p:nvCxnSpPr>
        <p:spPr>
          <a:xfrm rot="10800000" flipH="1">
            <a:off x="3058801" y="5396140"/>
            <a:ext cx="298800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Check Box Rectangle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3476876" y="5210237"/>
            <a:ext cx="151619" cy="151619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262626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4564133" y="4846807"/>
            <a:ext cx="1388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altLang="ko-KR" dirty="0" smtClean="0">
                <a:latin typeface="+mn-ea"/>
              </a:rPr>
              <a:t>Bold</a:t>
            </a:r>
          </a:p>
          <a:p>
            <a:pPr>
              <a:lnSpc>
                <a:spcPct val="200000"/>
              </a:lnSpc>
              <a:buNone/>
            </a:pPr>
            <a:r>
              <a:rPr lang="en-US" altLang="ko-KR" dirty="0" smtClean="0">
                <a:latin typeface="+mn-ea"/>
              </a:rPr>
              <a:t>line through</a:t>
            </a:r>
          </a:p>
        </p:txBody>
      </p:sp>
      <p:sp>
        <p:nvSpPr>
          <p:cNvPr id="257" name="TextBox 256"/>
          <p:cNvSpPr txBox="1"/>
          <p:nvPr/>
        </p:nvSpPr>
        <p:spPr>
          <a:xfrm>
            <a:off x="4945134" y="4846807"/>
            <a:ext cx="1684266" cy="299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    </a:t>
            </a:r>
          </a:p>
        </p:txBody>
      </p:sp>
      <p:sp>
        <p:nvSpPr>
          <p:cNvPr id="258" name="Check Box Rectangle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5372351" y="5210237"/>
            <a:ext cx="151619" cy="151619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262626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1" name="Check Box Rectangle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372351" y="4962587"/>
            <a:ext cx="151619" cy="151619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262626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62" name="직선 화살표 연결선 261"/>
          <p:cNvCxnSpPr/>
          <p:nvPr/>
        </p:nvCxnSpPr>
        <p:spPr>
          <a:xfrm rot="5400000">
            <a:off x="5518298" y="4880344"/>
            <a:ext cx="914400" cy="1588"/>
          </a:xfrm>
          <a:prstGeom prst="straightConnector1">
            <a:avLst/>
          </a:prstGeom>
          <a:ln w="25400">
            <a:solidFill>
              <a:srgbClr val="25406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3" name="그룹 108"/>
          <p:cNvGrpSpPr/>
          <p:nvPr/>
        </p:nvGrpSpPr>
        <p:grpSpPr>
          <a:xfrm>
            <a:off x="5662887" y="4674002"/>
            <a:ext cx="383223" cy="293414"/>
            <a:chOff x="712151" y="2886076"/>
            <a:chExt cx="383223" cy="293414"/>
          </a:xfrm>
        </p:grpSpPr>
        <p:sp>
          <p:nvSpPr>
            <p:cNvPr id="264" name="타원 263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76199" y="471553"/>
            <a:ext cx="284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dirty="0" smtClean="0">
                <a:latin typeface="+mn-ea"/>
                <a:ea typeface="+mn-ea"/>
              </a:rPr>
              <a:t>Index &gt; Enter IP &gt; </a:t>
            </a:r>
            <a:r>
              <a:rPr lang="ko-KR" altLang="en-US" sz="900" dirty="0" smtClean="0">
                <a:latin typeface="+mn-ea"/>
                <a:ea typeface="+mn-ea"/>
              </a:rPr>
              <a:t>로그인 </a:t>
            </a:r>
            <a:r>
              <a:rPr lang="en-US" altLang="ko-KR" sz="900" dirty="0" smtClean="0">
                <a:latin typeface="+mn-ea"/>
                <a:ea typeface="+mn-ea"/>
              </a:rPr>
              <a:t>&gt; Contents &gt; </a:t>
            </a:r>
          </a:p>
          <a:p>
            <a:pPr>
              <a:buNone/>
            </a:pPr>
            <a:r>
              <a:rPr lang="en-US" altLang="ko-KR" sz="900" dirty="0" smtClean="0">
                <a:latin typeface="+mn-ea"/>
                <a:ea typeface="+mn-ea"/>
              </a:rPr>
              <a:t>Docs &gt; txt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000499" y="2652778"/>
            <a:ext cx="17049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7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130905 </a:t>
            </a:r>
            <a:r>
              <a:rPr lang="ko-KR" altLang="en-US" sz="7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강은진 내용 수정</a:t>
            </a:r>
            <a:endParaRPr lang="en-US" altLang="ko-KR" sz="700" b="1" dirty="0" smtClean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4019550" y="2647950"/>
            <a:ext cx="1171575" cy="200026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 rot="5400000">
            <a:off x="1443005" y="237339"/>
            <a:ext cx="4079766" cy="6527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F923-84CE-45F6-A00C-9099A10C2452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157400" y="520465"/>
            <a:ext cx="700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dirty="0" smtClean="0">
                <a:latin typeface="+mn-ea"/>
                <a:ea typeface="+mn-ea"/>
              </a:rPr>
              <a:t>Contents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598339" y="469609"/>
            <a:ext cx="141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smtClean="0">
                <a:solidFill>
                  <a:srgbClr val="C00000"/>
                </a:solidFill>
                <a:latin typeface="+mn-ea"/>
                <a:ea typeface="+mn-ea"/>
              </a:rPr>
              <a:t>DS_mobile_contents_docs2depth_txt</a:t>
            </a:r>
            <a:endParaRPr lang="ko-KR" altLang="en-US" sz="900" b="1" dirty="0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49" name="제목 5"/>
          <p:cNvSpPr txBox="1">
            <a:spLocks/>
          </p:cNvSpPr>
          <p:nvPr/>
        </p:nvSpPr>
        <p:spPr>
          <a:xfrm>
            <a:off x="6968490" y="63879"/>
            <a:ext cx="2175510" cy="46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dirty="0" smtClean="0">
                <a:latin typeface="+mj-ea"/>
                <a:ea typeface="+mj-ea"/>
                <a:cs typeface="+mj-cs"/>
              </a:rPr>
              <a:t>1. Contents</a:t>
            </a:r>
            <a:endParaRPr kumimoji="0" lang="ko-KR" altLang="en-US" sz="1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graphicFrame>
        <p:nvGraphicFramePr>
          <p:cNvPr id="90" name="Group 1498"/>
          <p:cNvGraphicFramePr>
            <a:graphicFrameLocks noGrp="1"/>
          </p:cNvGraphicFramePr>
          <p:nvPr/>
        </p:nvGraphicFramePr>
        <p:xfrm>
          <a:off x="6966159" y="1860851"/>
          <a:ext cx="2165965" cy="53906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993"/>
                <a:gridCol w="1881972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■ 링크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 x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none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5" name="직사각형 114"/>
          <p:cNvSpPr/>
          <p:nvPr/>
        </p:nvSpPr>
        <p:spPr>
          <a:xfrm flipV="1">
            <a:off x="233915" y="1652424"/>
            <a:ext cx="6516000" cy="2049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 flipV="1">
            <a:off x="233913" y="1861479"/>
            <a:ext cx="6516000" cy="3959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706509" y="1636657"/>
            <a:ext cx="39893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err="1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SmartGuru</a:t>
            </a:r>
            <a:r>
              <a:rPr lang="en-US" altLang="ko-KR" sz="900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 4K Digital Signage Ingest System</a:t>
            </a:r>
            <a:endParaRPr lang="ko-KR" altLang="en-US" sz="900" b="1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18" name="직사각형 117"/>
          <p:cNvSpPr/>
          <p:nvPr/>
        </p:nvSpPr>
        <p:spPr>
          <a:xfrm flipV="1">
            <a:off x="233915" y="1471450"/>
            <a:ext cx="6516000" cy="1875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6004717" y="1446135"/>
            <a:ext cx="8612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PM 03 : 33</a:t>
            </a:r>
            <a:endParaRPr lang="ko-KR" altLang="en-US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3" name="그룹 95"/>
          <p:cNvGrpSpPr/>
          <p:nvPr/>
        </p:nvGrpSpPr>
        <p:grpSpPr>
          <a:xfrm>
            <a:off x="5813401" y="1496644"/>
            <a:ext cx="237542" cy="237542"/>
            <a:chOff x="4628656" y="995710"/>
            <a:chExt cx="366327" cy="366327"/>
          </a:xfrm>
        </p:grpSpPr>
        <p:sp>
          <p:nvSpPr>
            <p:cNvPr id="127" name="원호 126"/>
            <p:cNvSpPr/>
            <p:nvPr/>
          </p:nvSpPr>
          <p:spPr>
            <a:xfrm rot="18900000">
              <a:off x="4628656" y="995710"/>
              <a:ext cx="366327" cy="366327"/>
            </a:xfrm>
            <a:prstGeom prst="arc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원호 127"/>
            <p:cNvSpPr/>
            <p:nvPr/>
          </p:nvSpPr>
          <p:spPr>
            <a:xfrm rot="18900000">
              <a:off x="4668013" y="1043017"/>
              <a:ext cx="287612" cy="287614"/>
            </a:xfrm>
            <a:prstGeom prst="arc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원호 128"/>
            <p:cNvSpPr/>
            <p:nvPr/>
          </p:nvSpPr>
          <p:spPr>
            <a:xfrm rot="18900000">
              <a:off x="4705558" y="1088515"/>
              <a:ext cx="212522" cy="212524"/>
            </a:xfrm>
            <a:prstGeom prst="arc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/>
            <p:cNvSpPr/>
            <p:nvPr/>
          </p:nvSpPr>
          <p:spPr>
            <a:xfrm>
              <a:off x="4780014" y="1121134"/>
              <a:ext cx="63610" cy="6361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9" name="직사각형 138"/>
          <p:cNvSpPr/>
          <p:nvPr/>
        </p:nvSpPr>
        <p:spPr>
          <a:xfrm>
            <a:off x="729114" y="1857375"/>
            <a:ext cx="623436" cy="390525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TextBox 139"/>
          <p:cNvSpPr txBox="1"/>
          <p:nvPr/>
        </p:nvSpPr>
        <p:spPr>
          <a:xfrm>
            <a:off x="5554734" y="1922406"/>
            <a:ext cx="7317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Log out</a:t>
            </a:r>
            <a:endParaRPr lang="ko-KR" altLang="en-US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2952750" y="2600451"/>
            <a:ext cx="3276600" cy="28002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/>
          <p:cNvSpPr/>
          <p:nvPr/>
        </p:nvSpPr>
        <p:spPr>
          <a:xfrm>
            <a:off x="771525" y="2600452"/>
            <a:ext cx="2038350" cy="2798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TextBox 148"/>
          <p:cNvSpPr txBox="1"/>
          <p:nvPr/>
        </p:nvSpPr>
        <p:spPr>
          <a:xfrm>
            <a:off x="706509" y="2360680"/>
            <a:ext cx="1512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dirty="0" smtClean="0">
                <a:latin typeface="+mn-ea"/>
              </a:rPr>
              <a:t>Source Contents List</a:t>
            </a:r>
            <a:endParaRPr lang="ko-KR" altLang="en-US" dirty="0" smtClean="0">
              <a:latin typeface="+mn-ea"/>
            </a:endParaRPr>
          </a:p>
        </p:txBody>
      </p:sp>
      <p:grpSp>
        <p:nvGrpSpPr>
          <p:cNvPr id="4" name="그룹 51"/>
          <p:cNvGrpSpPr/>
          <p:nvPr/>
        </p:nvGrpSpPr>
        <p:grpSpPr>
          <a:xfrm>
            <a:off x="848471" y="2676153"/>
            <a:ext cx="1884459" cy="310101"/>
            <a:chOff x="834887" y="3371353"/>
            <a:chExt cx="1884459" cy="310101"/>
          </a:xfrm>
        </p:grpSpPr>
        <p:sp>
          <p:nvSpPr>
            <p:cNvPr id="189" name="모서리가 둥근 직사각형 188"/>
            <p:cNvSpPr/>
            <p:nvPr/>
          </p:nvSpPr>
          <p:spPr>
            <a:xfrm>
              <a:off x="834887" y="3371353"/>
              <a:ext cx="1884459" cy="31010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Search Icon"/>
            <p:cNvSpPr>
              <a:spLocks noChangeAspect="1" noEditPoints="1"/>
            </p:cNvSpPr>
            <p:nvPr>
              <p:custDataLst>
                <p:tags r:id="rId8"/>
              </p:custDataLst>
            </p:nvPr>
          </p:nvSpPr>
          <p:spPr bwMode="auto">
            <a:xfrm flipH="1">
              <a:off x="2464583" y="3442266"/>
              <a:ext cx="183203" cy="177893"/>
            </a:xfrm>
            <a:custGeom>
              <a:avLst/>
              <a:gdLst>
                <a:gd name="T0" fmla="*/ 22 w 592"/>
                <a:gd name="T1" fmla="*/ 483 h 592"/>
                <a:gd name="T2" fmla="*/ 170 w 592"/>
                <a:gd name="T3" fmla="*/ 338 h 592"/>
                <a:gd name="T4" fmla="*/ 147 w 592"/>
                <a:gd name="T5" fmla="*/ 225 h 592"/>
                <a:gd name="T6" fmla="*/ 366 w 592"/>
                <a:gd name="T7" fmla="*/ 0 h 592"/>
                <a:gd name="T8" fmla="*/ 592 w 592"/>
                <a:gd name="T9" fmla="*/ 225 h 592"/>
                <a:gd name="T10" fmla="*/ 366 w 592"/>
                <a:gd name="T11" fmla="*/ 444 h 592"/>
                <a:gd name="T12" fmla="*/ 258 w 592"/>
                <a:gd name="T13" fmla="*/ 424 h 592"/>
                <a:gd name="T14" fmla="*/ 109 w 592"/>
                <a:gd name="T15" fmla="*/ 570 h 592"/>
                <a:gd name="T16" fmla="*/ 22 w 592"/>
                <a:gd name="T17" fmla="*/ 570 h 592"/>
                <a:gd name="T18" fmla="*/ 22 w 592"/>
                <a:gd name="T19" fmla="*/ 483 h 592"/>
                <a:gd name="T20" fmla="*/ 366 w 592"/>
                <a:gd name="T21" fmla="*/ 84 h 592"/>
                <a:gd name="T22" fmla="*/ 225 w 592"/>
                <a:gd name="T23" fmla="*/ 225 h 592"/>
                <a:gd name="T24" fmla="*/ 366 w 592"/>
                <a:gd name="T25" fmla="*/ 367 h 592"/>
                <a:gd name="T26" fmla="*/ 507 w 592"/>
                <a:gd name="T27" fmla="*/ 225 h 592"/>
                <a:gd name="T28" fmla="*/ 366 w 592"/>
                <a:gd name="T29" fmla="*/ 84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92" h="592">
                  <a:moveTo>
                    <a:pt x="22" y="483"/>
                  </a:moveTo>
                  <a:lnTo>
                    <a:pt x="170" y="338"/>
                  </a:lnTo>
                  <a:cubicBezTo>
                    <a:pt x="151" y="305"/>
                    <a:pt x="147" y="267"/>
                    <a:pt x="147" y="225"/>
                  </a:cubicBezTo>
                  <a:cubicBezTo>
                    <a:pt x="147" y="101"/>
                    <a:pt x="241" y="0"/>
                    <a:pt x="366" y="0"/>
                  </a:cubicBezTo>
                  <a:cubicBezTo>
                    <a:pt x="491" y="0"/>
                    <a:pt x="592" y="101"/>
                    <a:pt x="592" y="225"/>
                  </a:cubicBezTo>
                  <a:cubicBezTo>
                    <a:pt x="592" y="350"/>
                    <a:pt x="491" y="444"/>
                    <a:pt x="366" y="444"/>
                  </a:cubicBezTo>
                  <a:cubicBezTo>
                    <a:pt x="327" y="444"/>
                    <a:pt x="290" y="441"/>
                    <a:pt x="258" y="424"/>
                  </a:cubicBezTo>
                  <a:lnTo>
                    <a:pt x="109" y="570"/>
                  </a:lnTo>
                  <a:cubicBezTo>
                    <a:pt x="87" y="592"/>
                    <a:pt x="44" y="592"/>
                    <a:pt x="22" y="570"/>
                  </a:cubicBezTo>
                  <a:cubicBezTo>
                    <a:pt x="0" y="548"/>
                    <a:pt x="0" y="505"/>
                    <a:pt x="22" y="483"/>
                  </a:cubicBezTo>
                  <a:close/>
                  <a:moveTo>
                    <a:pt x="366" y="84"/>
                  </a:moveTo>
                  <a:cubicBezTo>
                    <a:pt x="288" y="84"/>
                    <a:pt x="225" y="148"/>
                    <a:pt x="225" y="225"/>
                  </a:cubicBezTo>
                  <a:cubicBezTo>
                    <a:pt x="225" y="303"/>
                    <a:pt x="288" y="367"/>
                    <a:pt x="366" y="367"/>
                  </a:cubicBezTo>
                  <a:cubicBezTo>
                    <a:pt x="444" y="367"/>
                    <a:pt x="507" y="303"/>
                    <a:pt x="507" y="225"/>
                  </a:cubicBezTo>
                  <a:cubicBezTo>
                    <a:pt x="507" y="148"/>
                    <a:pt x="444" y="84"/>
                    <a:pt x="366" y="84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>
                <a:latin typeface="+mj-lt"/>
                <a:cs typeface="Calibri" pitchFamily="34" charset="0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889389" y="3421640"/>
              <a:ext cx="151281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dirty="0" smtClean="0">
                  <a:solidFill>
                    <a:schemeClr val="bg1"/>
                  </a:solidFill>
                  <a:latin typeface="+mn-ea"/>
                </a:rPr>
                <a:t>Search</a:t>
              </a:r>
              <a:endParaRPr lang="ko-KR" altLang="en-US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92" name="직사각형 191"/>
          <p:cNvSpPr/>
          <p:nvPr/>
        </p:nvSpPr>
        <p:spPr>
          <a:xfrm flipV="1">
            <a:off x="774603" y="3096291"/>
            <a:ext cx="2037600" cy="3231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/>
          <p:cNvSpPr/>
          <p:nvPr/>
        </p:nvSpPr>
        <p:spPr>
          <a:xfrm flipV="1">
            <a:off x="774603" y="3420141"/>
            <a:ext cx="2037600" cy="2049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TextBox 164"/>
          <p:cNvSpPr txBox="1"/>
          <p:nvPr/>
        </p:nvSpPr>
        <p:spPr>
          <a:xfrm>
            <a:off x="786022" y="3404374"/>
            <a:ext cx="883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b="1" dirty="0" err="1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pptx</a:t>
            </a:r>
            <a:endParaRPr lang="ko-KR" altLang="en-US" b="1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cxnSp>
        <p:nvCxnSpPr>
          <p:cNvPr id="167" name="직선 연결선 166"/>
          <p:cNvCxnSpPr/>
          <p:nvPr/>
        </p:nvCxnSpPr>
        <p:spPr>
          <a:xfrm rot="10800000" flipH="1">
            <a:off x="771525" y="3950350"/>
            <a:ext cx="1979626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1005097" y="3690621"/>
            <a:ext cx="883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dirty="0" err="1" smtClean="0">
                <a:latin typeface="+mn-ea"/>
              </a:rPr>
              <a:t>ppt</a:t>
            </a:r>
            <a:r>
              <a:rPr lang="en-US" altLang="ko-KR" dirty="0" smtClean="0">
                <a:latin typeface="+mn-ea"/>
              </a:rPr>
              <a:t> list 1</a:t>
            </a:r>
            <a:endParaRPr lang="ko-KR" altLang="en-US" dirty="0" smtClean="0">
              <a:latin typeface="+mn-ea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1005097" y="4032527"/>
            <a:ext cx="883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b="1" dirty="0" err="1" smtClean="0">
                <a:latin typeface="+mn-ea"/>
              </a:rPr>
              <a:t>ppt</a:t>
            </a:r>
            <a:r>
              <a:rPr lang="en-US" altLang="ko-KR" b="1" dirty="0" smtClean="0">
                <a:latin typeface="+mn-ea"/>
              </a:rPr>
              <a:t> list 2</a:t>
            </a:r>
            <a:endParaRPr lang="ko-KR" altLang="en-US" b="1" dirty="0" smtClean="0">
              <a:latin typeface="+mn-ea"/>
            </a:endParaRPr>
          </a:p>
        </p:txBody>
      </p:sp>
      <p:grpSp>
        <p:nvGrpSpPr>
          <p:cNvPr id="5" name="그룹 170"/>
          <p:cNvGrpSpPr/>
          <p:nvPr/>
        </p:nvGrpSpPr>
        <p:grpSpPr>
          <a:xfrm>
            <a:off x="838200" y="3695825"/>
            <a:ext cx="190502" cy="190502"/>
            <a:chOff x="7315200" y="3276600"/>
            <a:chExt cx="333375" cy="333375"/>
          </a:xfrm>
        </p:grpSpPr>
        <p:sp>
          <p:nvSpPr>
            <p:cNvPr id="172" name="타원 171"/>
            <p:cNvSpPr/>
            <p:nvPr/>
          </p:nvSpPr>
          <p:spPr>
            <a:xfrm>
              <a:off x="7315200" y="3276600"/>
              <a:ext cx="333375" cy="33337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142"/>
            <p:cNvGrpSpPr/>
            <p:nvPr/>
          </p:nvGrpSpPr>
          <p:grpSpPr>
            <a:xfrm>
              <a:off x="7373943" y="3342637"/>
              <a:ext cx="215889" cy="201301"/>
              <a:chOff x="7785110" y="3562350"/>
              <a:chExt cx="3022581" cy="1691011"/>
            </a:xfrm>
          </p:grpSpPr>
          <p:cxnSp>
            <p:nvCxnSpPr>
              <p:cNvPr id="174" name="직선 연결선 173"/>
              <p:cNvCxnSpPr/>
              <p:nvPr/>
            </p:nvCxnSpPr>
            <p:spPr>
              <a:xfrm>
                <a:off x="7793279" y="3562350"/>
                <a:ext cx="3014412" cy="169101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/>
              <p:cNvCxnSpPr/>
              <p:nvPr/>
            </p:nvCxnSpPr>
            <p:spPr>
              <a:xfrm flipV="1">
                <a:off x="7785110" y="3562350"/>
                <a:ext cx="3014412" cy="169101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그룹 175"/>
          <p:cNvGrpSpPr/>
          <p:nvPr/>
        </p:nvGrpSpPr>
        <p:grpSpPr>
          <a:xfrm>
            <a:off x="838200" y="4038725"/>
            <a:ext cx="190502" cy="190502"/>
            <a:chOff x="7315200" y="3276600"/>
            <a:chExt cx="333375" cy="333375"/>
          </a:xfrm>
        </p:grpSpPr>
        <p:sp>
          <p:nvSpPr>
            <p:cNvPr id="177" name="타원 176"/>
            <p:cNvSpPr/>
            <p:nvPr/>
          </p:nvSpPr>
          <p:spPr>
            <a:xfrm>
              <a:off x="7315200" y="3276600"/>
              <a:ext cx="333375" cy="33337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146"/>
            <p:cNvGrpSpPr/>
            <p:nvPr/>
          </p:nvGrpSpPr>
          <p:grpSpPr>
            <a:xfrm>
              <a:off x="7373943" y="3342637"/>
              <a:ext cx="215889" cy="201301"/>
              <a:chOff x="7785110" y="3562350"/>
              <a:chExt cx="3022581" cy="1691011"/>
            </a:xfrm>
          </p:grpSpPr>
          <p:cxnSp>
            <p:nvCxnSpPr>
              <p:cNvPr id="179" name="직선 연결선 178"/>
              <p:cNvCxnSpPr/>
              <p:nvPr/>
            </p:nvCxnSpPr>
            <p:spPr>
              <a:xfrm>
                <a:off x="7793279" y="3562350"/>
                <a:ext cx="3014412" cy="169101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/>
              <p:cNvCxnSpPr/>
              <p:nvPr/>
            </p:nvCxnSpPr>
            <p:spPr>
              <a:xfrm flipV="1">
                <a:off x="7785110" y="3562350"/>
                <a:ext cx="3014412" cy="169101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1" name="직사각형 180"/>
          <p:cNvSpPr/>
          <p:nvPr/>
        </p:nvSpPr>
        <p:spPr>
          <a:xfrm flipV="1">
            <a:off x="774603" y="4336694"/>
            <a:ext cx="2037600" cy="2049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786022" y="4320927"/>
            <a:ext cx="883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txt</a:t>
            </a:r>
            <a:endParaRPr lang="ko-KR" altLang="en-US" b="1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1005097" y="4609164"/>
            <a:ext cx="883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b="1" dirty="0" smtClean="0">
                <a:latin typeface="+mn-ea"/>
              </a:rPr>
              <a:t>txt list 1</a:t>
            </a:r>
            <a:endParaRPr lang="ko-KR" altLang="en-US" b="1" dirty="0" smtClean="0">
              <a:latin typeface="+mn-ea"/>
            </a:endParaRPr>
          </a:p>
        </p:txBody>
      </p:sp>
      <p:grpSp>
        <p:nvGrpSpPr>
          <p:cNvPr id="9" name="그룹 184"/>
          <p:cNvGrpSpPr/>
          <p:nvPr/>
        </p:nvGrpSpPr>
        <p:grpSpPr>
          <a:xfrm>
            <a:off x="838200" y="4615362"/>
            <a:ext cx="190502" cy="190502"/>
            <a:chOff x="7315200" y="3276600"/>
            <a:chExt cx="333375" cy="333375"/>
          </a:xfrm>
        </p:grpSpPr>
        <p:sp>
          <p:nvSpPr>
            <p:cNvPr id="186" name="타원 185"/>
            <p:cNvSpPr/>
            <p:nvPr/>
          </p:nvSpPr>
          <p:spPr>
            <a:xfrm>
              <a:off x="7315200" y="3276600"/>
              <a:ext cx="333375" cy="33337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132"/>
            <p:cNvGrpSpPr/>
            <p:nvPr/>
          </p:nvGrpSpPr>
          <p:grpSpPr>
            <a:xfrm>
              <a:off x="7373943" y="3342637"/>
              <a:ext cx="215889" cy="201301"/>
              <a:chOff x="7785110" y="3562350"/>
              <a:chExt cx="3022581" cy="1691011"/>
            </a:xfrm>
          </p:grpSpPr>
          <p:cxnSp>
            <p:nvCxnSpPr>
              <p:cNvPr id="198" name="직선 연결선 197"/>
              <p:cNvCxnSpPr/>
              <p:nvPr/>
            </p:nvCxnSpPr>
            <p:spPr>
              <a:xfrm>
                <a:off x="7793279" y="3562350"/>
                <a:ext cx="3014412" cy="169101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>
              <a:xfrm flipV="1">
                <a:off x="7785110" y="3562350"/>
                <a:ext cx="3014412" cy="169101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2" name="갈매기형 수장 231"/>
          <p:cNvSpPr/>
          <p:nvPr/>
        </p:nvSpPr>
        <p:spPr>
          <a:xfrm flipH="1">
            <a:off x="876300" y="3171825"/>
            <a:ext cx="161925" cy="161925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1014622" y="3137674"/>
            <a:ext cx="883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Back</a:t>
            </a:r>
            <a:endParaRPr lang="ko-KR" altLang="en-US" sz="900" b="1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4857750" y="528416"/>
            <a:ext cx="1962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dirty="0" smtClean="0">
                <a:latin typeface="+mn-ea"/>
                <a:ea typeface="+mn-ea"/>
              </a:rPr>
              <a:t>Docs </a:t>
            </a:r>
            <a:r>
              <a:rPr lang="ko-KR" altLang="en-US" sz="900" dirty="0" smtClean="0">
                <a:latin typeface="+mn-ea"/>
                <a:ea typeface="+mn-ea"/>
              </a:rPr>
              <a:t>리스트 </a:t>
            </a:r>
            <a:r>
              <a:rPr lang="en-US" altLang="ko-KR" sz="900" dirty="0" smtClean="0">
                <a:latin typeface="+mn-ea"/>
                <a:ea typeface="+mn-ea"/>
              </a:rPr>
              <a:t>2depth txt (</a:t>
            </a:r>
            <a:r>
              <a:rPr lang="ko-KR" altLang="en-US" sz="900" dirty="0" smtClean="0">
                <a:latin typeface="+mn-ea"/>
                <a:ea typeface="+mn-ea"/>
              </a:rPr>
              <a:t>하단</a:t>
            </a:r>
            <a:r>
              <a:rPr lang="en-US" altLang="ko-KR" sz="900" dirty="0" smtClean="0">
                <a:latin typeface="+mn-ea"/>
                <a:ea typeface="+mn-ea"/>
              </a:rPr>
              <a:t>)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2944884" y="2360680"/>
            <a:ext cx="1512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dirty="0" smtClean="0">
                <a:latin typeface="+mn-ea"/>
              </a:rPr>
              <a:t>Title :  </a:t>
            </a:r>
            <a:r>
              <a:rPr lang="en-US" altLang="ko-KR" b="1" dirty="0" smtClean="0">
                <a:latin typeface="+mn-ea"/>
              </a:rPr>
              <a:t>txt list 1 </a:t>
            </a:r>
            <a:endParaRPr lang="ko-KR" altLang="en-US" b="1" dirty="0" smtClean="0">
              <a:latin typeface="+mn-ea"/>
            </a:endParaRPr>
          </a:p>
        </p:txBody>
      </p:sp>
      <p:cxnSp>
        <p:nvCxnSpPr>
          <p:cNvPr id="148" name="직선 연결선 147"/>
          <p:cNvCxnSpPr/>
          <p:nvPr/>
        </p:nvCxnSpPr>
        <p:spPr>
          <a:xfrm rot="10800000" flipH="1">
            <a:off x="771525" y="4898462"/>
            <a:ext cx="1979626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706509" y="1922406"/>
            <a:ext cx="42083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smtClean="0">
                <a:latin typeface="+mn-ea"/>
              </a:rPr>
              <a:t>Contents          Project          Schedule          Client</a:t>
            </a:r>
            <a:endParaRPr lang="ko-KR" altLang="en-US" sz="900" b="1" dirty="0" smtClean="0">
              <a:latin typeface="+mn-ea"/>
            </a:endParaRPr>
          </a:p>
        </p:txBody>
      </p:sp>
      <p:graphicFrame>
        <p:nvGraphicFramePr>
          <p:cNvPr id="96" name="Group 1498"/>
          <p:cNvGraphicFramePr>
            <a:graphicFrameLocks noGrp="1"/>
          </p:cNvGraphicFramePr>
          <p:nvPr/>
        </p:nvGraphicFramePr>
        <p:xfrm>
          <a:off x="6970816" y="1243544"/>
          <a:ext cx="2161309" cy="53906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382"/>
                <a:gridCol w="1877927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영역 내부 화면 스크롤</a:t>
                      </a:r>
                      <a:r>
                        <a:rPr lang="en-US" altLang="ko-KR" sz="800" baseline="0" dirty="0" smtClean="0"/>
                        <a:t> (</a:t>
                      </a:r>
                      <a:r>
                        <a:rPr lang="ko-KR" altLang="en-US" sz="800" baseline="0" dirty="0" smtClean="0"/>
                        <a:t>이전 페이지에 이어서 설명</a:t>
                      </a:r>
                      <a:r>
                        <a:rPr lang="en-US" altLang="ko-KR" sz="800" baseline="0" dirty="0" smtClean="0"/>
                        <a:t>)</a:t>
                      </a:r>
                      <a:endParaRPr lang="ko-KR" altLang="en-US" sz="800" dirty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8" name="직사각형 167"/>
          <p:cNvSpPr/>
          <p:nvPr/>
        </p:nvSpPr>
        <p:spPr>
          <a:xfrm>
            <a:off x="767214" y="4530970"/>
            <a:ext cx="1956936" cy="371475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TextBox 230"/>
          <p:cNvSpPr txBox="1"/>
          <p:nvPr/>
        </p:nvSpPr>
        <p:spPr>
          <a:xfrm>
            <a:off x="3002034" y="3309040"/>
            <a:ext cx="1512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>
                <a:latin typeface="+mn-ea"/>
              </a:rPr>
              <a:t> Contents Information</a:t>
            </a:r>
            <a:endParaRPr lang="ko-KR" altLang="en-US" dirty="0" smtClean="0">
              <a:latin typeface="+mn-ea"/>
            </a:endParaRPr>
          </a:p>
        </p:txBody>
      </p:sp>
      <p:grpSp>
        <p:nvGrpSpPr>
          <p:cNvPr id="257" name="그룹 256"/>
          <p:cNvGrpSpPr/>
          <p:nvPr/>
        </p:nvGrpSpPr>
        <p:grpSpPr>
          <a:xfrm>
            <a:off x="3002035" y="3494257"/>
            <a:ext cx="4132190" cy="1815882"/>
            <a:chOff x="3002035" y="2827507"/>
            <a:chExt cx="4132190" cy="1815882"/>
          </a:xfrm>
        </p:grpSpPr>
        <p:grpSp>
          <p:nvGrpSpPr>
            <p:cNvPr id="147" name="그룹 146"/>
            <p:cNvGrpSpPr/>
            <p:nvPr/>
          </p:nvGrpSpPr>
          <p:grpSpPr>
            <a:xfrm>
              <a:off x="3923185" y="2946620"/>
              <a:ext cx="208782" cy="144553"/>
              <a:chOff x="7199785" y="4851620"/>
              <a:chExt cx="208782" cy="144553"/>
            </a:xfrm>
          </p:grpSpPr>
          <p:sp>
            <p:nvSpPr>
              <p:cNvPr id="155" name="직사각형 154"/>
              <p:cNvSpPr/>
              <p:nvPr/>
            </p:nvSpPr>
            <p:spPr>
              <a:xfrm rot="16200000">
                <a:off x="7296147" y="4755259"/>
                <a:ext cx="16060" cy="20878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 rot="16200000">
                <a:off x="7296147" y="4819506"/>
                <a:ext cx="16060" cy="20878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 rot="16200000">
                <a:off x="7264026" y="4883749"/>
                <a:ext cx="16060" cy="14454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직사각형 182"/>
              <p:cNvSpPr/>
              <p:nvPr/>
            </p:nvSpPr>
            <p:spPr>
              <a:xfrm rot="16200000">
                <a:off x="7296147" y="4883752"/>
                <a:ext cx="16060" cy="20878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직사각형 200"/>
              <p:cNvSpPr/>
              <p:nvPr/>
            </p:nvSpPr>
            <p:spPr>
              <a:xfrm rot="16200000">
                <a:off x="7264026" y="4819503"/>
                <a:ext cx="16060" cy="14454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8" name="TextBox 217"/>
            <p:cNvSpPr txBox="1"/>
            <p:nvPr/>
          </p:nvSpPr>
          <p:spPr>
            <a:xfrm>
              <a:off x="3002035" y="2827507"/>
              <a:ext cx="95084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  <a:buNone/>
              </a:pPr>
              <a:r>
                <a:rPr lang="en-US" altLang="ko-KR" dirty="0" smtClean="0">
                  <a:latin typeface="+mn-ea"/>
                </a:rPr>
                <a:t>Align</a:t>
              </a:r>
            </a:p>
            <a:p>
              <a:pPr>
                <a:lnSpc>
                  <a:spcPct val="200000"/>
                </a:lnSpc>
                <a:buNone/>
              </a:pPr>
              <a:r>
                <a:rPr lang="en-US" altLang="ko-KR" dirty="0" smtClean="0">
                  <a:latin typeface="+mn-ea"/>
                </a:rPr>
                <a:t>Italic</a:t>
              </a:r>
            </a:p>
            <a:p>
              <a:pPr>
                <a:lnSpc>
                  <a:spcPct val="200000"/>
                </a:lnSpc>
                <a:buNone/>
              </a:pPr>
              <a:r>
                <a:rPr lang="en-US" altLang="ko-KR" dirty="0" smtClean="0">
                  <a:latin typeface="+mn-ea"/>
                </a:rPr>
                <a:t>Under Line</a:t>
              </a:r>
            </a:p>
            <a:p>
              <a:pPr>
                <a:lnSpc>
                  <a:spcPct val="200000"/>
                </a:lnSpc>
                <a:buNone/>
              </a:pPr>
              <a:r>
                <a:rPr lang="en-US" altLang="ko-KR" dirty="0" smtClean="0">
                  <a:latin typeface="+mn-ea"/>
                </a:rPr>
                <a:t>Font Family</a:t>
              </a:r>
            </a:p>
            <a:p>
              <a:pPr>
                <a:lnSpc>
                  <a:spcPct val="200000"/>
                </a:lnSpc>
                <a:buNone/>
              </a:pPr>
              <a:r>
                <a:rPr lang="en-US" altLang="ko-KR" dirty="0" smtClean="0">
                  <a:latin typeface="+mn-ea"/>
                </a:rPr>
                <a:t>Font Color</a:t>
              </a:r>
            </a:p>
            <a:p>
              <a:pPr>
                <a:lnSpc>
                  <a:spcPct val="200000"/>
                </a:lnSpc>
                <a:buNone/>
              </a:pPr>
              <a:r>
                <a:rPr lang="en-US" altLang="ko-KR" dirty="0" smtClean="0">
                  <a:latin typeface="+mn-ea"/>
                </a:rPr>
                <a:t>Shadow</a:t>
              </a:r>
            </a:p>
            <a:p>
              <a:pPr>
                <a:lnSpc>
                  <a:spcPct val="200000"/>
                </a:lnSpc>
                <a:buNone/>
              </a:pPr>
              <a:r>
                <a:rPr lang="en-US" altLang="ko-KR" dirty="0" smtClean="0">
                  <a:latin typeface="+mn-ea"/>
                </a:rPr>
                <a:t>Transparency</a:t>
              </a: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830709" y="2827507"/>
              <a:ext cx="168426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  <a:buNone/>
              </a:pP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        left</a:t>
              </a:r>
            </a:p>
            <a:p>
              <a:pPr>
                <a:lnSpc>
                  <a:spcPct val="200000"/>
                </a:lnSpc>
                <a:buNone/>
              </a:pP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>
                <a:lnSpc>
                  <a:spcPct val="200000"/>
                </a:lnSpc>
                <a:buNone/>
              </a:pP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>
                <a:lnSpc>
                  <a:spcPct val="200000"/>
                </a:lnSpc>
                <a:buNone/>
              </a:pP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Helvetica</a:t>
              </a:r>
            </a:p>
            <a:p>
              <a:pPr>
                <a:lnSpc>
                  <a:spcPct val="200000"/>
                </a:lnSpc>
                <a:buNone/>
              </a:pPr>
              <a:r>
                <a:rPr lang="en-US" altLang="ko-KR" dirty="0" smtClean="0">
                  <a:solidFill>
                    <a:srgbClr val="E80C7A"/>
                  </a:solidFill>
                  <a:latin typeface="+mn-ea"/>
                </a:rPr>
                <a:t>#E80C7A</a:t>
              </a:r>
            </a:p>
            <a:p>
              <a:pPr>
                <a:lnSpc>
                  <a:spcPct val="200000"/>
                </a:lnSpc>
                <a:buNone/>
              </a:pP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>
                <a:lnSpc>
                  <a:spcPct val="200000"/>
                </a:lnSpc>
                <a:buNone/>
              </a:pP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50%</a:t>
              </a:r>
            </a:p>
          </p:txBody>
        </p:sp>
        <p:cxnSp>
          <p:nvCxnSpPr>
            <p:cNvPr id="226" name="직선 연결선 225"/>
            <p:cNvCxnSpPr/>
            <p:nvPr/>
          </p:nvCxnSpPr>
          <p:spPr>
            <a:xfrm rot="10800000" flipH="1">
              <a:off x="3058801" y="3133952"/>
              <a:ext cx="298800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/>
            <p:cNvCxnSpPr/>
            <p:nvPr/>
          </p:nvCxnSpPr>
          <p:spPr>
            <a:xfrm rot="10800000" flipH="1">
              <a:off x="3058801" y="3380808"/>
              <a:ext cx="298800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Check Box Rectangle"/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>
              <a:off x="3924551" y="3190937"/>
              <a:ext cx="151619" cy="151619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4468883" y="2827507"/>
              <a:ext cx="107466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  <a:buNone/>
              </a:pPr>
              <a:r>
                <a:rPr lang="en-US" altLang="ko-KR" dirty="0" smtClean="0">
                  <a:latin typeface="+mn-ea"/>
                </a:rPr>
                <a:t>Bold</a:t>
              </a:r>
            </a:p>
            <a:p>
              <a:pPr>
                <a:lnSpc>
                  <a:spcPct val="200000"/>
                </a:lnSpc>
                <a:buNone/>
              </a:pPr>
              <a:r>
                <a:rPr lang="en-US" altLang="ko-KR" dirty="0" smtClean="0">
                  <a:latin typeface="+mn-ea"/>
                </a:rPr>
                <a:t>Line through</a:t>
              </a:r>
            </a:p>
            <a:p>
              <a:pPr>
                <a:lnSpc>
                  <a:spcPct val="200000"/>
                </a:lnSpc>
                <a:buNone/>
              </a:pPr>
              <a:endParaRPr lang="en-US" altLang="ko-KR" dirty="0" smtClean="0">
                <a:latin typeface="+mn-ea"/>
              </a:endParaRPr>
            </a:p>
            <a:p>
              <a:pPr>
                <a:lnSpc>
                  <a:spcPct val="200000"/>
                </a:lnSpc>
                <a:buNone/>
              </a:pPr>
              <a:r>
                <a:rPr lang="en-US" altLang="ko-KR" dirty="0" smtClean="0">
                  <a:latin typeface="+mn-ea"/>
                </a:rPr>
                <a:t>Font Size</a:t>
              </a:r>
            </a:p>
            <a:p>
              <a:pPr>
                <a:lnSpc>
                  <a:spcPct val="200000"/>
                </a:lnSpc>
                <a:buNone/>
              </a:pPr>
              <a:r>
                <a:rPr lang="en-US" altLang="ko-KR" dirty="0" smtClean="0">
                  <a:latin typeface="+mn-ea"/>
                </a:rPr>
                <a:t>Font Outline Color</a:t>
              </a:r>
            </a:p>
            <a:p>
              <a:pPr>
                <a:lnSpc>
                  <a:spcPct val="200000"/>
                </a:lnSpc>
                <a:buNone/>
              </a:pPr>
              <a:r>
                <a:rPr lang="en-US" altLang="ko-KR" dirty="0" smtClean="0">
                  <a:latin typeface="+mn-ea"/>
                </a:rPr>
                <a:t>Rolling Speed</a:t>
              </a:r>
            </a:p>
          </p:txBody>
        </p:sp>
        <p:sp>
          <p:nvSpPr>
            <p:cNvPr id="238" name="Check Box Rectangle"/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5562851" y="3190937"/>
              <a:ext cx="151619" cy="151619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9" name="Check Box Rectangle"/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5562851" y="2943287"/>
              <a:ext cx="151619" cy="151619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42" name="직선 연결선 241"/>
            <p:cNvCxnSpPr/>
            <p:nvPr/>
          </p:nvCxnSpPr>
          <p:spPr>
            <a:xfrm rot="10800000" flipH="1">
              <a:off x="3058801" y="3627664"/>
              <a:ext cx="298800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직선 연결선 243"/>
            <p:cNvCxnSpPr/>
            <p:nvPr/>
          </p:nvCxnSpPr>
          <p:spPr>
            <a:xfrm rot="10800000" flipH="1">
              <a:off x="3058801" y="3874520"/>
              <a:ext cx="298800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직선 연결선 244"/>
            <p:cNvCxnSpPr/>
            <p:nvPr/>
          </p:nvCxnSpPr>
          <p:spPr>
            <a:xfrm rot="10800000" flipH="1">
              <a:off x="3058801" y="4121376"/>
              <a:ext cx="298800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직선 연결선 247"/>
            <p:cNvCxnSpPr/>
            <p:nvPr/>
          </p:nvCxnSpPr>
          <p:spPr>
            <a:xfrm rot="10800000" flipH="1">
              <a:off x="3058801" y="4368232"/>
              <a:ext cx="298800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TextBox 248"/>
            <p:cNvSpPr txBox="1"/>
            <p:nvPr/>
          </p:nvSpPr>
          <p:spPr>
            <a:xfrm>
              <a:off x="5449959" y="2827507"/>
              <a:ext cx="168426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  <a:buNone/>
              </a:pP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>
                <a:lnSpc>
                  <a:spcPct val="200000"/>
                </a:lnSpc>
                <a:buNone/>
              </a:pP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>
                <a:lnSpc>
                  <a:spcPct val="200000"/>
                </a:lnSpc>
                <a:buNone/>
              </a:pP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>
                <a:lnSpc>
                  <a:spcPct val="200000"/>
                </a:lnSpc>
                <a:buNone/>
              </a:pP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25pt</a:t>
              </a:r>
            </a:p>
            <a:p>
              <a:pPr>
                <a:lnSpc>
                  <a:spcPct val="200000"/>
                </a:lnSpc>
                <a:buNone/>
              </a:pPr>
              <a:r>
                <a:rPr lang="en-US" altLang="ko-KR" dirty="0" smtClean="0">
                  <a:solidFill>
                    <a:srgbClr val="AB81FF"/>
                  </a:solidFill>
                  <a:latin typeface="+mn-ea"/>
                </a:rPr>
                <a:t>#AB81FF</a:t>
              </a:r>
            </a:p>
            <a:p>
              <a:pPr>
                <a:lnSpc>
                  <a:spcPct val="200000"/>
                </a:lnSpc>
                <a:buNone/>
              </a:pP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00:02</a:t>
              </a:r>
              <a:endParaRPr lang="en-US" altLang="ko-KR" dirty="0" smtClean="0">
                <a:solidFill>
                  <a:srgbClr val="AB81FF"/>
                </a:solidFill>
                <a:latin typeface="+mn-ea"/>
              </a:endParaRPr>
            </a:p>
          </p:txBody>
        </p:sp>
        <p:sp>
          <p:nvSpPr>
            <p:cNvPr id="250" name="Check Box Rectangle"/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3924551" y="4181537"/>
              <a:ext cx="151619" cy="151619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52" name="직선 연결선 251"/>
            <p:cNvCxnSpPr/>
            <p:nvPr/>
          </p:nvCxnSpPr>
          <p:spPr>
            <a:xfrm rot="10800000" flipH="1">
              <a:off x="3058801" y="4615090"/>
              <a:ext cx="298800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Check Box Rectangle"/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3924551" y="3429062"/>
              <a:ext cx="151619" cy="151619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7" name="Check Mark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>
              <a:off x="5582445" y="2967411"/>
              <a:ext cx="104922" cy="90312"/>
            </a:xfrm>
            <a:custGeom>
              <a:avLst/>
              <a:gdLst>
                <a:gd name="T0" fmla="*/ 20 w 158"/>
                <a:gd name="T1" fmla="*/ 48 h 136"/>
                <a:gd name="T2" fmla="*/ 66 w 158"/>
                <a:gd name="T3" fmla="*/ 95 h 136"/>
                <a:gd name="T4" fmla="*/ 138 w 158"/>
                <a:gd name="T5" fmla="*/ 0 h 136"/>
                <a:gd name="T6" fmla="*/ 158 w 158"/>
                <a:gd name="T7" fmla="*/ 20 h 136"/>
                <a:gd name="T8" fmla="*/ 66 w 158"/>
                <a:gd name="T9" fmla="*/ 136 h 136"/>
                <a:gd name="T10" fmla="*/ 0 w 158"/>
                <a:gd name="T11" fmla="*/ 68 h 136"/>
                <a:gd name="T12" fmla="*/ 20 w 158"/>
                <a:gd name="T13" fmla="*/ 4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8" h="136">
                  <a:moveTo>
                    <a:pt x="20" y="48"/>
                  </a:moveTo>
                  <a:lnTo>
                    <a:pt x="66" y="95"/>
                  </a:lnTo>
                  <a:lnTo>
                    <a:pt x="138" y="0"/>
                  </a:lnTo>
                  <a:lnTo>
                    <a:pt x="158" y="20"/>
                  </a:lnTo>
                  <a:lnTo>
                    <a:pt x="66" y="136"/>
                  </a:lnTo>
                  <a:lnTo>
                    <a:pt x="0" y="68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6" name="Check Mark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>
              <a:off x="3944564" y="4208383"/>
              <a:ext cx="104922" cy="90312"/>
            </a:xfrm>
            <a:custGeom>
              <a:avLst/>
              <a:gdLst>
                <a:gd name="T0" fmla="*/ 20 w 158"/>
                <a:gd name="T1" fmla="*/ 48 h 136"/>
                <a:gd name="T2" fmla="*/ 66 w 158"/>
                <a:gd name="T3" fmla="*/ 95 h 136"/>
                <a:gd name="T4" fmla="*/ 138 w 158"/>
                <a:gd name="T5" fmla="*/ 0 h 136"/>
                <a:gd name="T6" fmla="*/ 158 w 158"/>
                <a:gd name="T7" fmla="*/ 20 h 136"/>
                <a:gd name="T8" fmla="*/ 66 w 158"/>
                <a:gd name="T9" fmla="*/ 136 h 136"/>
                <a:gd name="T10" fmla="*/ 0 w 158"/>
                <a:gd name="T11" fmla="*/ 68 h 136"/>
                <a:gd name="T12" fmla="*/ 20 w 158"/>
                <a:gd name="T13" fmla="*/ 4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8" h="136">
                  <a:moveTo>
                    <a:pt x="20" y="48"/>
                  </a:moveTo>
                  <a:lnTo>
                    <a:pt x="66" y="95"/>
                  </a:lnTo>
                  <a:lnTo>
                    <a:pt x="138" y="0"/>
                  </a:lnTo>
                  <a:lnTo>
                    <a:pt x="158" y="20"/>
                  </a:lnTo>
                  <a:lnTo>
                    <a:pt x="66" y="136"/>
                  </a:lnTo>
                  <a:lnTo>
                    <a:pt x="0" y="68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59" name="직사각형 258"/>
          <p:cNvSpPr/>
          <p:nvPr/>
        </p:nvSpPr>
        <p:spPr>
          <a:xfrm>
            <a:off x="3072805" y="2609850"/>
            <a:ext cx="3026331" cy="5125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0" name="직선 화살표 연결선 269"/>
          <p:cNvCxnSpPr/>
          <p:nvPr/>
        </p:nvCxnSpPr>
        <p:spPr>
          <a:xfrm rot="16200000" flipV="1">
            <a:off x="5518298" y="3198550"/>
            <a:ext cx="914400" cy="1588"/>
          </a:xfrm>
          <a:prstGeom prst="straightConnector1">
            <a:avLst/>
          </a:prstGeom>
          <a:ln w="25400">
            <a:solidFill>
              <a:srgbClr val="25406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1" name="그룹 108"/>
          <p:cNvGrpSpPr/>
          <p:nvPr/>
        </p:nvGrpSpPr>
        <p:grpSpPr>
          <a:xfrm>
            <a:off x="5662887" y="2992208"/>
            <a:ext cx="383223" cy="293414"/>
            <a:chOff x="712151" y="2886076"/>
            <a:chExt cx="383223" cy="293414"/>
          </a:xfrm>
        </p:grpSpPr>
        <p:sp>
          <p:nvSpPr>
            <p:cNvPr id="272" name="타원 271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76199" y="471553"/>
            <a:ext cx="284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dirty="0" smtClean="0">
                <a:latin typeface="+mn-ea"/>
                <a:ea typeface="+mn-ea"/>
              </a:rPr>
              <a:t>Index &gt; Enter IP &gt; </a:t>
            </a:r>
            <a:r>
              <a:rPr lang="ko-KR" altLang="en-US" sz="900" dirty="0" smtClean="0">
                <a:latin typeface="+mn-ea"/>
                <a:ea typeface="+mn-ea"/>
              </a:rPr>
              <a:t>로그인 </a:t>
            </a:r>
            <a:r>
              <a:rPr lang="en-US" altLang="ko-KR" sz="900" dirty="0" smtClean="0">
                <a:latin typeface="+mn-ea"/>
                <a:ea typeface="+mn-ea"/>
              </a:rPr>
              <a:t>&gt; Contents &gt; </a:t>
            </a:r>
          </a:p>
          <a:p>
            <a:pPr>
              <a:buNone/>
            </a:pPr>
            <a:r>
              <a:rPr lang="en-US" altLang="ko-KR" sz="900" dirty="0" smtClean="0">
                <a:latin typeface="+mn-ea"/>
                <a:ea typeface="+mn-ea"/>
              </a:rPr>
              <a:t>Docs &gt; txt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848350" y="4805428"/>
            <a:ext cx="1333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7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130905 </a:t>
            </a:r>
            <a:r>
              <a:rPr lang="ko-KR" altLang="en-US" sz="7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강은진</a:t>
            </a:r>
            <a:r>
              <a:rPr lang="en-US" altLang="ko-KR" sz="7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7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수정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4486276" y="4800599"/>
            <a:ext cx="2305050" cy="219075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7"/>
          <p:cNvSpPr txBox="1">
            <a:spLocks/>
          </p:cNvSpPr>
          <p:nvPr/>
        </p:nvSpPr>
        <p:spPr>
          <a:xfrm>
            <a:off x="560170" y="2865014"/>
            <a:ext cx="7267094" cy="93747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75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2.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rgbClr val="00375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Project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375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제목 7"/>
          <p:cNvSpPr txBox="1">
            <a:spLocks/>
          </p:cNvSpPr>
          <p:nvPr/>
        </p:nvSpPr>
        <p:spPr>
          <a:xfrm>
            <a:off x="2475234" y="3484139"/>
            <a:ext cx="2783105" cy="937472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rgbClr val="00375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Project</a:t>
            </a:r>
            <a:r>
              <a:rPr kumimoji="0" lang="en-US" altLang="ko-KR" sz="1200" i="0" u="none" strike="noStrike" kern="1200" cap="none" spc="0" normalizeH="0" noProof="0" dirty="0" smtClean="0">
                <a:ln>
                  <a:noFill/>
                </a:ln>
                <a:solidFill>
                  <a:srgbClr val="00375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List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200" dirty="0" smtClean="0">
                <a:solidFill>
                  <a:srgbClr val="003755"/>
                </a:solidFill>
                <a:latin typeface="+mj-lt"/>
                <a:ea typeface="+mj-ea"/>
                <a:cs typeface="+mj-cs"/>
              </a:rPr>
              <a:t> Preview Window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200" i="0" u="none" strike="noStrike" kern="1200" cap="none" spc="0" normalizeH="0" noProof="0" dirty="0" smtClean="0">
                <a:ln>
                  <a:noFill/>
                </a:ln>
                <a:solidFill>
                  <a:srgbClr val="00375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Project Information</a:t>
            </a:r>
            <a:endParaRPr kumimoji="0" lang="ko-KR" altLang="en-US" sz="1200" i="0" u="none" strike="noStrike" kern="1200" cap="none" spc="0" normalizeH="0" baseline="0" noProof="0" dirty="0">
              <a:ln>
                <a:noFill/>
              </a:ln>
              <a:solidFill>
                <a:srgbClr val="00375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 rot="5400000">
            <a:off x="1443005" y="237339"/>
            <a:ext cx="4079766" cy="6527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F923-84CE-45F6-A00C-9099A10C2452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61924" y="528702"/>
            <a:ext cx="23717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dirty="0" smtClean="0">
                <a:latin typeface="+mn-ea"/>
                <a:ea typeface="+mn-ea"/>
              </a:rPr>
              <a:t>Index &gt; Enter IP &gt; </a:t>
            </a:r>
            <a:r>
              <a:rPr lang="ko-KR" altLang="en-US" sz="900" dirty="0" smtClean="0">
                <a:latin typeface="+mn-ea"/>
                <a:ea typeface="+mn-ea"/>
              </a:rPr>
              <a:t>로그인 </a:t>
            </a:r>
            <a:r>
              <a:rPr lang="en-US" altLang="ko-KR" sz="900" dirty="0" smtClean="0">
                <a:latin typeface="+mn-ea"/>
                <a:ea typeface="+mn-ea"/>
              </a:rPr>
              <a:t>&gt; Project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157400" y="520465"/>
            <a:ext cx="700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dirty="0" smtClean="0">
                <a:latin typeface="+mn-ea"/>
                <a:ea typeface="+mn-ea"/>
              </a:rPr>
              <a:t>Project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598339" y="469609"/>
            <a:ext cx="1411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err="1" smtClean="0">
                <a:solidFill>
                  <a:srgbClr val="C00000"/>
                </a:solidFill>
                <a:latin typeface="+mn-ea"/>
                <a:ea typeface="+mn-ea"/>
              </a:rPr>
              <a:t>DS_mobile_project</a:t>
            </a:r>
            <a:endParaRPr lang="ko-KR" altLang="en-US" sz="900" b="1" dirty="0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274409" y="528416"/>
            <a:ext cx="1059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dirty="0" smtClean="0">
                <a:latin typeface="+mn-ea"/>
                <a:ea typeface="+mn-ea"/>
              </a:rPr>
              <a:t>Project (</a:t>
            </a:r>
            <a:r>
              <a:rPr lang="ko-KR" altLang="en-US" sz="900" dirty="0" smtClean="0">
                <a:latin typeface="+mn-ea"/>
                <a:ea typeface="+mn-ea"/>
              </a:rPr>
              <a:t>상단</a:t>
            </a:r>
            <a:r>
              <a:rPr lang="en-US" altLang="ko-KR" sz="900" dirty="0" smtClean="0">
                <a:latin typeface="+mn-ea"/>
                <a:ea typeface="+mn-ea"/>
              </a:rPr>
              <a:t>)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49" name="제목 5"/>
          <p:cNvSpPr txBox="1">
            <a:spLocks/>
          </p:cNvSpPr>
          <p:nvPr/>
        </p:nvSpPr>
        <p:spPr>
          <a:xfrm>
            <a:off x="6968490" y="63879"/>
            <a:ext cx="2175510" cy="46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2.</a:t>
            </a:r>
            <a:r>
              <a:rPr kumimoji="0" lang="en-US" altLang="ko-KR" sz="1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 Project</a:t>
            </a:r>
            <a:endParaRPr kumimoji="0" lang="ko-KR" altLang="en-US" sz="1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graphicFrame>
        <p:nvGraphicFramePr>
          <p:cNvPr id="89" name="Group 149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23179277"/>
              </p:ext>
            </p:extLst>
          </p:nvPr>
        </p:nvGraphicFramePr>
        <p:xfrm>
          <a:off x="6970816" y="1243544"/>
          <a:ext cx="2161309" cy="132588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382"/>
                <a:gridCol w="1877927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Project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유형은 알파벳</a:t>
                      </a: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err="1" smtClean="0"/>
                        <a:t>ㄱㄴㄷ순으로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baseline="0" dirty="0" err="1" smtClean="0"/>
                        <a:t>소팅되며</a:t>
                      </a:r>
                      <a:r>
                        <a:rPr lang="ko-KR" altLang="en-US" sz="800" baseline="0" dirty="0" smtClean="0"/>
                        <a:t> 파일명 앞에 아이콘 노출</a:t>
                      </a:r>
                      <a:r>
                        <a:rPr lang="en-US" altLang="ko-KR" sz="800" baseline="0" dirty="0" smtClean="0"/>
                        <a:t>.(Contents</a:t>
                      </a:r>
                      <a:r>
                        <a:rPr lang="ko-KR" altLang="en-US" sz="800" baseline="0" dirty="0" smtClean="0"/>
                        <a:t>를 제외한 </a:t>
                      </a:r>
                      <a:r>
                        <a:rPr lang="en-US" altLang="ko-KR" sz="800" baseline="0" dirty="0" smtClean="0"/>
                        <a:t>Project-Schedule-Client </a:t>
                      </a:r>
                      <a:r>
                        <a:rPr lang="ko-KR" altLang="en-US" sz="800" baseline="0" dirty="0" smtClean="0"/>
                        <a:t>모두 동일한 방식 적용</a:t>
                      </a:r>
                      <a:r>
                        <a:rPr lang="en-US" altLang="ko-KR" sz="800" baseline="0" dirty="0" smtClean="0"/>
                        <a:t>)</a:t>
                      </a:r>
                      <a:endParaRPr lang="ko-KR" altLang="en-US" sz="800" dirty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선택된 </a:t>
                      </a:r>
                      <a:r>
                        <a:rPr lang="en-US" altLang="ko-KR" sz="800" dirty="0" smtClean="0"/>
                        <a:t>Project</a:t>
                      </a:r>
                      <a:r>
                        <a:rPr lang="ko-KR" altLang="en-US" sz="800" dirty="0" smtClean="0"/>
                        <a:t>의 타이틀 노출</a:t>
                      </a:r>
                      <a:endParaRPr lang="en-US" altLang="ko-KR" sz="800" dirty="0" smtClean="0"/>
                    </a:p>
                    <a:p>
                      <a:endParaRPr lang="en-US" altLang="ko-KR" sz="800" dirty="0" smtClean="0"/>
                    </a:p>
                    <a:p>
                      <a:r>
                        <a:rPr lang="en-US" altLang="ko-KR" sz="800" b="1" dirty="0" smtClean="0">
                          <a:solidFill>
                            <a:srgbClr val="254061"/>
                          </a:solidFill>
                        </a:rPr>
                        <a:t>2-1</a:t>
                      </a:r>
                      <a:r>
                        <a:rPr lang="en-US" altLang="ko-KR" sz="800" dirty="0" smtClean="0"/>
                        <a:t> : </a:t>
                      </a:r>
                      <a:r>
                        <a:rPr lang="ko-KR" altLang="en-US" sz="800" dirty="0" smtClean="0"/>
                        <a:t>선택한 프로젝트의 </a:t>
                      </a:r>
                      <a:r>
                        <a:rPr lang="ko-KR" altLang="en-US" sz="800" dirty="0" err="1" smtClean="0"/>
                        <a:t>썸네일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view</a:t>
                      </a:r>
                    </a:p>
                    <a:p>
                      <a:r>
                        <a:rPr lang="en-US" altLang="ko-KR" sz="800" b="1" dirty="0" smtClean="0">
                          <a:solidFill>
                            <a:srgbClr val="254061"/>
                          </a:solidFill>
                        </a:rPr>
                        <a:t>2-2</a:t>
                      </a:r>
                      <a:r>
                        <a:rPr lang="en-US" altLang="ko-KR" sz="800" dirty="0" smtClean="0"/>
                        <a:t> : </a:t>
                      </a:r>
                      <a:r>
                        <a:rPr lang="ko-KR" altLang="en-US" sz="800" dirty="0" smtClean="0"/>
                        <a:t>선택한 프로젝트의 설명 아이콘</a:t>
                      </a:r>
                      <a:endParaRPr lang="ko-KR" altLang="en-US" sz="800" dirty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0" name="Group 1498"/>
          <p:cNvGraphicFramePr>
            <a:graphicFrameLocks noGrp="1"/>
          </p:cNvGraphicFramePr>
          <p:nvPr/>
        </p:nvGraphicFramePr>
        <p:xfrm>
          <a:off x="6966159" y="2638984"/>
          <a:ext cx="2165965" cy="53906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993"/>
                <a:gridCol w="1881972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■ 링크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</a:rPr>
                        <a:t>DS_mobile_project_fullscreen</a:t>
                      </a:r>
                      <a:r>
                        <a:rPr lang="ko-KR" altLang="en-US" sz="800" dirty="0" smtClean="0"/>
                        <a:t>으로 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2" name="직사각형 111"/>
          <p:cNvSpPr/>
          <p:nvPr/>
        </p:nvSpPr>
        <p:spPr>
          <a:xfrm flipV="1">
            <a:off x="233915" y="1652424"/>
            <a:ext cx="6516000" cy="2049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 flipV="1">
            <a:off x="233913" y="1861479"/>
            <a:ext cx="6516000" cy="3959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706509" y="1636657"/>
            <a:ext cx="39893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err="1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SmartGuru</a:t>
            </a:r>
            <a:r>
              <a:rPr lang="en-US" altLang="ko-KR" sz="900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 4K Digital Signage Ingest System</a:t>
            </a:r>
            <a:endParaRPr lang="ko-KR" altLang="en-US" sz="900" b="1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15" name="직사각형 114"/>
          <p:cNvSpPr/>
          <p:nvPr/>
        </p:nvSpPr>
        <p:spPr>
          <a:xfrm flipV="1">
            <a:off x="233915" y="1471450"/>
            <a:ext cx="6516000" cy="1875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6004717" y="1446135"/>
            <a:ext cx="8612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PM 03 : 33</a:t>
            </a:r>
            <a:endParaRPr lang="ko-KR" altLang="en-US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117" name="그룹 95"/>
          <p:cNvGrpSpPr/>
          <p:nvPr/>
        </p:nvGrpSpPr>
        <p:grpSpPr>
          <a:xfrm>
            <a:off x="5813401" y="1496644"/>
            <a:ext cx="237542" cy="237542"/>
            <a:chOff x="4628656" y="995710"/>
            <a:chExt cx="366327" cy="366327"/>
          </a:xfrm>
        </p:grpSpPr>
        <p:sp>
          <p:nvSpPr>
            <p:cNvPr id="118" name="원호 117"/>
            <p:cNvSpPr/>
            <p:nvPr/>
          </p:nvSpPr>
          <p:spPr>
            <a:xfrm rot="18900000">
              <a:off x="4628656" y="995710"/>
              <a:ext cx="366327" cy="366327"/>
            </a:xfrm>
            <a:prstGeom prst="arc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원호 118"/>
            <p:cNvSpPr/>
            <p:nvPr/>
          </p:nvSpPr>
          <p:spPr>
            <a:xfrm rot="18900000">
              <a:off x="4668013" y="1043017"/>
              <a:ext cx="287612" cy="287614"/>
            </a:xfrm>
            <a:prstGeom prst="arc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원호 119"/>
            <p:cNvSpPr/>
            <p:nvPr/>
          </p:nvSpPr>
          <p:spPr>
            <a:xfrm rot="18900000">
              <a:off x="4705558" y="1088515"/>
              <a:ext cx="212522" cy="212524"/>
            </a:xfrm>
            <a:prstGeom prst="arc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4780014" y="1121134"/>
              <a:ext cx="63610" cy="6361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3" name="직사각형 122"/>
          <p:cNvSpPr/>
          <p:nvPr/>
        </p:nvSpPr>
        <p:spPr>
          <a:xfrm>
            <a:off x="1557789" y="1857375"/>
            <a:ext cx="623436" cy="390525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5554734" y="1922406"/>
            <a:ext cx="7317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Log out</a:t>
            </a:r>
            <a:endParaRPr lang="ko-KR" altLang="en-US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2952750" y="2600451"/>
            <a:ext cx="3276600" cy="28002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/>
          <p:cNvSpPr/>
          <p:nvPr/>
        </p:nvSpPr>
        <p:spPr>
          <a:xfrm>
            <a:off x="771525" y="2600452"/>
            <a:ext cx="2038350" cy="2798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/>
          <p:nvPr/>
        </p:nvSpPr>
        <p:spPr>
          <a:xfrm>
            <a:off x="706509" y="2360680"/>
            <a:ext cx="1512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dirty="0" smtClean="0">
                <a:latin typeface="+mn-ea"/>
              </a:rPr>
              <a:t>Project List</a:t>
            </a:r>
            <a:endParaRPr lang="ko-KR" altLang="en-US" dirty="0" smtClean="0">
              <a:latin typeface="+mn-ea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944884" y="2360680"/>
            <a:ext cx="1512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dirty="0" smtClean="0">
                <a:latin typeface="+mn-ea"/>
              </a:rPr>
              <a:t>Title :  </a:t>
            </a:r>
            <a:r>
              <a:rPr lang="en-US" altLang="ko-KR" b="1" dirty="0" smtClean="0">
                <a:latin typeface="+mn-ea"/>
              </a:rPr>
              <a:t>project 2</a:t>
            </a:r>
            <a:endParaRPr lang="ko-KR" altLang="en-US" b="1" dirty="0" smtClean="0">
              <a:latin typeface="+mn-ea"/>
            </a:endParaRPr>
          </a:p>
        </p:txBody>
      </p:sp>
      <p:grpSp>
        <p:nvGrpSpPr>
          <p:cNvPr id="136" name="그룹 51"/>
          <p:cNvGrpSpPr/>
          <p:nvPr/>
        </p:nvGrpSpPr>
        <p:grpSpPr>
          <a:xfrm>
            <a:off x="848471" y="2676153"/>
            <a:ext cx="1884459" cy="310101"/>
            <a:chOff x="834887" y="3371353"/>
            <a:chExt cx="1884459" cy="310101"/>
          </a:xfrm>
        </p:grpSpPr>
        <p:sp>
          <p:nvSpPr>
            <p:cNvPr id="137" name="모서리가 둥근 직사각형 136"/>
            <p:cNvSpPr/>
            <p:nvPr/>
          </p:nvSpPr>
          <p:spPr>
            <a:xfrm>
              <a:off x="834887" y="3371353"/>
              <a:ext cx="1884459" cy="31010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Search Icon"/>
            <p:cNvSpPr>
              <a:spLocks noChangeAspect="1" noEditPoints="1"/>
            </p:cNvSpPr>
            <p:nvPr>
              <p:custDataLst>
                <p:tags r:id="rId2"/>
              </p:custDataLst>
            </p:nvPr>
          </p:nvSpPr>
          <p:spPr bwMode="auto">
            <a:xfrm flipH="1">
              <a:off x="2464583" y="3442266"/>
              <a:ext cx="183203" cy="177893"/>
            </a:xfrm>
            <a:custGeom>
              <a:avLst/>
              <a:gdLst>
                <a:gd name="T0" fmla="*/ 22 w 592"/>
                <a:gd name="T1" fmla="*/ 483 h 592"/>
                <a:gd name="T2" fmla="*/ 170 w 592"/>
                <a:gd name="T3" fmla="*/ 338 h 592"/>
                <a:gd name="T4" fmla="*/ 147 w 592"/>
                <a:gd name="T5" fmla="*/ 225 h 592"/>
                <a:gd name="T6" fmla="*/ 366 w 592"/>
                <a:gd name="T7" fmla="*/ 0 h 592"/>
                <a:gd name="T8" fmla="*/ 592 w 592"/>
                <a:gd name="T9" fmla="*/ 225 h 592"/>
                <a:gd name="T10" fmla="*/ 366 w 592"/>
                <a:gd name="T11" fmla="*/ 444 h 592"/>
                <a:gd name="T12" fmla="*/ 258 w 592"/>
                <a:gd name="T13" fmla="*/ 424 h 592"/>
                <a:gd name="T14" fmla="*/ 109 w 592"/>
                <a:gd name="T15" fmla="*/ 570 h 592"/>
                <a:gd name="T16" fmla="*/ 22 w 592"/>
                <a:gd name="T17" fmla="*/ 570 h 592"/>
                <a:gd name="T18" fmla="*/ 22 w 592"/>
                <a:gd name="T19" fmla="*/ 483 h 592"/>
                <a:gd name="T20" fmla="*/ 366 w 592"/>
                <a:gd name="T21" fmla="*/ 84 h 592"/>
                <a:gd name="T22" fmla="*/ 225 w 592"/>
                <a:gd name="T23" fmla="*/ 225 h 592"/>
                <a:gd name="T24" fmla="*/ 366 w 592"/>
                <a:gd name="T25" fmla="*/ 367 h 592"/>
                <a:gd name="T26" fmla="*/ 507 w 592"/>
                <a:gd name="T27" fmla="*/ 225 h 592"/>
                <a:gd name="T28" fmla="*/ 366 w 592"/>
                <a:gd name="T29" fmla="*/ 84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92" h="592">
                  <a:moveTo>
                    <a:pt x="22" y="483"/>
                  </a:moveTo>
                  <a:lnTo>
                    <a:pt x="170" y="338"/>
                  </a:lnTo>
                  <a:cubicBezTo>
                    <a:pt x="151" y="305"/>
                    <a:pt x="147" y="267"/>
                    <a:pt x="147" y="225"/>
                  </a:cubicBezTo>
                  <a:cubicBezTo>
                    <a:pt x="147" y="101"/>
                    <a:pt x="241" y="0"/>
                    <a:pt x="366" y="0"/>
                  </a:cubicBezTo>
                  <a:cubicBezTo>
                    <a:pt x="491" y="0"/>
                    <a:pt x="592" y="101"/>
                    <a:pt x="592" y="225"/>
                  </a:cubicBezTo>
                  <a:cubicBezTo>
                    <a:pt x="592" y="350"/>
                    <a:pt x="491" y="444"/>
                    <a:pt x="366" y="444"/>
                  </a:cubicBezTo>
                  <a:cubicBezTo>
                    <a:pt x="327" y="444"/>
                    <a:pt x="290" y="441"/>
                    <a:pt x="258" y="424"/>
                  </a:cubicBezTo>
                  <a:lnTo>
                    <a:pt x="109" y="570"/>
                  </a:lnTo>
                  <a:cubicBezTo>
                    <a:pt x="87" y="592"/>
                    <a:pt x="44" y="592"/>
                    <a:pt x="22" y="570"/>
                  </a:cubicBezTo>
                  <a:cubicBezTo>
                    <a:pt x="0" y="548"/>
                    <a:pt x="0" y="505"/>
                    <a:pt x="22" y="483"/>
                  </a:cubicBezTo>
                  <a:close/>
                  <a:moveTo>
                    <a:pt x="366" y="84"/>
                  </a:moveTo>
                  <a:cubicBezTo>
                    <a:pt x="288" y="84"/>
                    <a:pt x="225" y="148"/>
                    <a:pt x="225" y="225"/>
                  </a:cubicBezTo>
                  <a:cubicBezTo>
                    <a:pt x="225" y="303"/>
                    <a:pt x="288" y="367"/>
                    <a:pt x="366" y="367"/>
                  </a:cubicBezTo>
                  <a:cubicBezTo>
                    <a:pt x="444" y="367"/>
                    <a:pt x="507" y="303"/>
                    <a:pt x="507" y="225"/>
                  </a:cubicBezTo>
                  <a:cubicBezTo>
                    <a:pt x="507" y="148"/>
                    <a:pt x="444" y="84"/>
                    <a:pt x="366" y="84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>
                <a:latin typeface="+mj-lt"/>
                <a:cs typeface="Calibri" pitchFamily="34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889389" y="3421640"/>
              <a:ext cx="151281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dirty="0" smtClean="0">
                  <a:solidFill>
                    <a:schemeClr val="bg1"/>
                  </a:solidFill>
                  <a:latin typeface="+mn-ea"/>
                </a:rPr>
                <a:t>Search</a:t>
              </a:r>
              <a:endParaRPr lang="ko-KR" altLang="en-US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40" name="직사각형 139"/>
          <p:cNvSpPr/>
          <p:nvPr/>
        </p:nvSpPr>
        <p:spPr>
          <a:xfrm flipV="1">
            <a:off x="774603" y="3096291"/>
            <a:ext cx="2037600" cy="2049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786022" y="3080524"/>
            <a:ext cx="883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P</a:t>
            </a:r>
            <a:endParaRPr lang="ko-KR" altLang="en-US" b="1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cxnSp>
        <p:nvCxnSpPr>
          <p:cNvPr id="142" name="직선 연결선 141"/>
          <p:cNvCxnSpPr/>
          <p:nvPr/>
        </p:nvCxnSpPr>
        <p:spPr>
          <a:xfrm rot="10800000" flipH="1">
            <a:off x="771525" y="3997975"/>
            <a:ext cx="1979626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/>
          <p:cNvSpPr/>
          <p:nvPr/>
        </p:nvSpPr>
        <p:spPr>
          <a:xfrm flipV="1">
            <a:off x="774603" y="4012844"/>
            <a:ext cx="2037600" cy="2049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786022" y="3997077"/>
            <a:ext cx="883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Q</a:t>
            </a:r>
            <a:endParaRPr lang="ko-KR" altLang="en-US" b="1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3002034" y="2653305"/>
            <a:ext cx="1512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>
                <a:latin typeface="+mn-ea"/>
              </a:rPr>
              <a:t> Preview Window</a:t>
            </a:r>
            <a:endParaRPr lang="ko-KR" altLang="en-US" dirty="0" smtClean="0">
              <a:latin typeface="+mn-ea"/>
            </a:endParaRPr>
          </a:p>
        </p:txBody>
      </p:sp>
      <p:cxnSp>
        <p:nvCxnSpPr>
          <p:cNvPr id="162" name="직선 연결선 161"/>
          <p:cNvCxnSpPr/>
          <p:nvPr/>
        </p:nvCxnSpPr>
        <p:spPr>
          <a:xfrm rot="10800000" flipH="1">
            <a:off x="771525" y="3626500"/>
            <a:ext cx="1979626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직사각형 189"/>
          <p:cNvSpPr/>
          <p:nvPr/>
        </p:nvSpPr>
        <p:spPr>
          <a:xfrm>
            <a:off x="767214" y="3629150"/>
            <a:ext cx="1956936" cy="371475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TextBox 195"/>
          <p:cNvSpPr txBox="1"/>
          <p:nvPr/>
        </p:nvSpPr>
        <p:spPr>
          <a:xfrm>
            <a:off x="3002034" y="3928165"/>
            <a:ext cx="1512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>
                <a:latin typeface="+mn-ea"/>
              </a:rPr>
              <a:t> Project Information</a:t>
            </a:r>
            <a:endParaRPr lang="ko-KR" altLang="en-US" dirty="0" smtClean="0">
              <a:latin typeface="+mn-ea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1005097" y="3366771"/>
            <a:ext cx="883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dirty="0" smtClean="0">
                <a:latin typeface="+mn-ea"/>
              </a:rPr>
              <a:t>project 1</a:t>
            </a:r>
            <a:endParaRPr lang="ko-KR" altLang="en-US" dirty="0" smtClean="0">
              <a:latin typeface="+mn-ea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005097" y="3708677"/>
            <a:ext cx="883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b="1" dirty="0" smtClean="0">
                <a:latin typeface="+mn-ea"/>
              </a:rPr>
              <a:t>project 2</a:t>
            </a:r>
            <a:endParaRPr lang="ko-KR" altLang="en-US" b="1" dirty="0" smtClean="0">
              <a:latin typeface="+mn-ea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05097" y="4299807"/>
            <a:ext cx="883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dirty="0" err="1" smtClean="0">
                <a:latin typeface="+mn-ea"/>
              </a:rPr>
              <a:t>QnA</a:t>
            </a:r>
            <a:r>
              <a:rPr lang="en-US" altLang="ko-KR" dirty="0" smtClean="0">
                <a:latin typeface="+mn-ea"/>
              </a:rPr>
              <a:t> 1</a:t>
            </a:r>
            <a:endParaRPr lang="ko-KR" altLang="en-US" dirty="0" smtClean="0">
              <a:latin typeface="+mn-ea"/>
            </a:endParaRPr>
          </a:p>
        </p:txBody>
      </p:sp>
      <p:grpSp>
        <p:nvGrpSpPr>
          <p:cNvPr id="200" name="그룹 199"/>
          <p:cNvGrpSpPr/>
          <p:nvPr/>
        </p:nvGrpSpPr>
        <p:grpSpPr>
          <a:xfrm>
            <a:off x="838200" y="3371975"/>
            <a:ext cx="190502" cy="190502"/>
            <a:chOff x="7315200" y="3276600"/>
            <a:chExt cx="333375" cy="333375"/>
          </a:xfrm>
        </p:grpSpPr>
        <p:sp>
          <p:nvSpPr>
            <p:cNvPr id="201" name="타원 200"/>
            <p:cNvSpPr/>
            <p:nvPr/>
          </p:nvSpPr>
          <p:spPr>
            <a:xfrm>
              <a:off x="7315200" y="3276600"/>
              <a:ext cx="333375" cy="33337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2" name="그룹 142"/>
            <p:cNvGrpSpPr/>
            <p:nvPr/>
          </p:nvGrpSpPr>
          <p:grpSpPr>
            <a:xfrm>
              <a:off x="7373943" y="3342637"/>
              <a:ext cx="215889" cy="201301"/>
              <a:chOff x="7785110" y="3562350"/>
              <a:chExt cx="3022581" cy="1691011"/>
            </a:xfrm>
          </p:grpSpPr>
          <p:cxnSp>
            <p:nvCxnSpPr>
              <p:cNvPr id="203" name="직선 연결선 202"/>
              <p:cNvCxnSpPr/>
              <p:nvPr/>
            </p:nvCxnSpPr>
            <p:spPr>
              <a:xfrm>
                <a:off x="7793279" y="3562350"/>
                <a:ext cx="3014412" cy="169101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>
              <a:xfrm flipV="1">
                <a:off x="7785110" y="3562350"/>
                <a:ext cx="3014412" cy="169101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5" name="그룹 204"/>
          <p:cNvGrpSpPr/>
          <p:nvPr/>
        </p:nvGrpSpPr>
        <p:grpSpPr>
          <a:xfrm>
            <a:off x="838200" y="3714875"/>
            <a:ext cx="190502" cy="190502"/>
            <a:chOff x="7315200" y="3276600"/>
            <a:chExt cx="333375" cy="333375"/>
          </a:xfrm>
        </p:grpSpPr>
        <p:sp>
          <p:nvSpPr>
            <p:cNvPr id="206" name="타원 205"/>
            <p:cNvSpPr/>
            <p:nvPr/>
          </p:nvSpPr>
          <p:spPr>
            <a:xfrm>
              <a:off x="7315200" y="3276600"/>
              <a:ext cx="333375" cy="33337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7" name="그룹 146"/>
            <p:cNvGrpSpPr/>
            <p:nvPr/>
          </p:nvGrpSpPr>
          <p:grpSpPr>
            <a:xfrm>
              <a:off x="7373943" y="3342637"/>
              <a:ext cx="215889" cy="201301"/>
              <a:chOff x="7785110" y="3562350"/>
              <a:chExt cx="3022581" cy="1691011"/>
            </a:xfrm>
          </p:grpSpPr>
          <p:cxnSp>
            <p:nvCxnSpPr>
              <p:cNvPr id="208" name="직선 연결선 207"/>
              <p:cNvCxnSpPr/>
              <p:nvPr/>
            </p:nvCxnSpPr>
            <p:spPr>
              <a:xfrm>
                <a:off x="7793279" y="3562350"/>
                <a:ext cx="3014412" cy="169101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직선 연결선 208"/>
              <p:cNvCxnSpPr/>
              <p:nvPr/>
            </p:nvCxnSpPr>
            <p:spPr>
              <a:xfrm flipV="1">
                <a:off x="7785110" y="3562350"/>
                <a:ext cx="3014412" cy="169101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0" name="그룹 209"/>
          <p:cNvGrpSpPr/>
          <p:nvPr/>
        </p:nvGrpSpPr>
        <p:grpSpPr>
          <a:xfrm>
            <a:off x="838200" y="4305425"/>
            <a:ext cx="190502" cy="190502"/>
            <a:chOff x="7315200" y="3276600"/>
            <a:chExt cx="333375" cy="333375"/>
          </a:xfrm>
        </p:grpSpPr>
        <p:sp>
          <p:nvSpPr>
            <p:cNvPr id="211" name="타원 210"/>
            <p:cNvSpPr/>
            <p:nvPr/>
          </p:nvSpPr>
          <p:spPr>
            <a:xfrm>
              <a:off x="7315200" y="3276600"/>
              <a:ext cx="333375" cy="33337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2" name="그룹 156"/>
            <p:cNvGrpSpPr/>
            <p:nvPr/>
          </p:nvGrpSpPr>
          <p:grpSpPr>
            <a:xfrm>
              <a:off x="7373943" y="3342637"/>
              <a:ext cx="215889" cy="201301"/>
              <a:chOff x="7785110" y="3562350"/>
              <a:chExt cx="3022581" cy="1691011"/>
            </a:xfrm>
          </p:grpSpPr>
          <p:cxnSp>
            <p:nvCxnSpPr>
              <p:cNvPr id="213" name="직선 연결선 212"/>
              <p:cNvCxnSpPr/>
              <p:nvPr/>
            </p:nvCxnSpPr>
            <p:spPr>
              <a:xfrm>
                <a:off x="7793279" y="3562350"/>
                <a:ext cx="3014412" cy="169101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직선 연결선 213"/>
              <p:cNvCxnSpPr/>
              <p:nvPr/>
            </p:nvCxnSpPr>
            <p:spPr>
              <a:xfrm flipV="1">
                <a:off x="7785110" y="3562350"/>
                <a:ext cx="3014412" cy="169101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5" name="직사각형 214"/>
          <p:cNvSpPr/>
          <p:nvPr/>
        </p:nvSpPr>
        <p:spPr>
          <a:xfrm flipV="1">
            <a:off x="774603" y="4565294"/>
            <a:ext cx="2037600" cy="2049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TextBox 215"/>
          <p:cNvSpPr txBox="1"/>
          <p:nvPr/>
        </p:nvSpPr>
        <p:spPr>
          <a:xfrm>
            <a:off x="786022" y="4549527"/>
            <a:ext cx="883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R</a:t>
            </a:r>
            <a:endParaRPr lang="ko-KR" altLang="en-US" b="1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17" name="Button Up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742155" y="3095751"/>
            <a:ext cx="75942" cy="2304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262626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8" name="모서리가 둥근 직사각형 217"/>
          <p:cNvSpPr/>
          <p:nvPr/>
        </p:nvSpPr>
        <p:spPr>
          <a:xfrm>
            <a:off x="2745541" y="3096618"/>
            <a:ext cx="84148" cy="61147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1" name="직선 연결선 220"/>
          <p:cNvCxnSpPr/>
          <p:nvPr/>
        </p:nvCxnSpPr>
        <p:spPr>
          <a:xfrm rot="10800000" flipH="1">
            <a:off x="771525" y="5127062"/>
            <a:ext cx="1979626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1005097" y="4837764"/>
            <a:ext cx="883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dirty="0" smtClean="0">
                <a:latin typeface="+mn-ea"/>
              </a:rPr>
              <a:t>revolution 1</a:t>
            </a:r>
            <a:endParaRPr lang="ko-KR" altLang="en-US" dirty="0" smtClean="0">
              <a:latin typeface="+mn-ea"/>
            </a:endParaRPr>
          </a:p>
        </p:txBody>
      </p:sp>
      <p:grpSp>
        <p:nvGrpSpPr>
          <p:cNvPr id="223" name="그룹 222"/>
          <p:cNvGrpSpPr/>
          <p:nvPr/>
        </p:nvGrpSpPr>
        <p:grpSpPr>
          <a:xfrm>
            <a:off x="838200" y="4843962"/>
            <a:ext cx="190502" cy="190502"/>
            <a:chOff x="7315200" y="3276600"/>
            <a:chExt cx="333375" cy="333375"/>
          </a:xfrm>
        </p:grpSpPr>
        <p:sp>
          <p:nvSpPr>
            <p:cNvPr id="224" name="타원 223"/>
            <p:cNvSpPr/>
            <p:nvPr/>
          </p:nvSpPr>
          <p:spPr>
            <a:xfrm>
              <a:off x="7315200" y="3276600"/>
              <a:ext cx="333375" cy="33337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5" name="그룹 132"/>
            <p:cNvGrpSpPr/>
            <p:nvPr/>
          </p:nvGrpSpPr>
          <p:grpSpPr>
            <a:xfrm>
              <a:off x="7373943" y="3342637"/>
              <a:ext cx="215889" cy="201301"/>
              <a:chOff x="7785110" y="3562350"/>
              <a:chExt cx="3022581" cy="1691011"/>
            </a:xfrm>
          </p:grpSpPr>
          <p:cxnSp>
            <p:nvCxnSpPr>
              <p:cNvPr id="226" name="직선 연결선 225"/>
              <p:cNvCxnSpPr/>
              <p:nvPr/>
            </p:nvCxnSpPr>
            <p:spPr>
              <a:xfrm>
                <a:off x="7793279" y="3562350"/>
                <a:ext cx="3014412" cy="169101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직선 연결선 226"/>
              <p:cNvCxnSpPr/>
              <p:nvPr/>
            </p:nvCxnSpPr>
            <p:spPr>
              <a:xfrm flipV="1">
                <a:off x="7785110" y="3562350"/>
                <a:ext cx="3014412" cy="169101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5" name="TextBox 234"/>
          <p:cNvSpPr txBox="1"/>
          <p:nvPr/>
        </p:nvSpPr>
        <p:spPr>
          <a:xfrm>
            <a:off x="1005097" y="5203524"/>
            <a:ext cx="883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dirty="0" smtClean="0">
                <a:latin typeface="+mn-ea"/>
              </a:rPr>
              <a:t>revolution 2</a:t>
            </a:r>
            <a:endParaRPr lang="ko-KR" altLang="en-US" dirty="0" smtClean="0">
              <a:latin typeface="+mn-ea"/>
            </a:endParaRPr>
          </a:p>
        </p:txBody>
      </p:sp>
      <p:grpSp>
        <p:nvGrpSpPr>
          <p:cNvPr id="237" name="그룹 236"/>
          <p:cNvGrpSpPr/>
          <p:nvPr/>
        </p:nvGrpSpPr>
        <p:grpSpPr>
          <a:xfrm>
            <a:off x="838200" y="5209722"/>
            <a:ext cx="190502" cy="190502"/>
            <a:chOff x="7315200" y="3276600"/>
            <a:chExt cx="333375" cy="333375"/>
          </a:xfrm>
        </p:grpSpPr>
        <p:sp>
          <p:nvSpPr>
            <p:cNvPr id="238" name="타원 237"/>
            <p:cNvSpPr/>
            <p:nvPr/>
          </p:nvSpPr>
          <p:spPr>
            <a:xfrm>
              <a:off x="7315200" y="3276600"/>
              <a:ext cx="333375" cy="33337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9" name="그룹 141"/>
            <p:cNvGrpSpPr/>
            <p:nvPr/>
          </p:nvGrpSpPr>
          <p:grpSpPr>
            <a:xfrm>
              <a:off x="7373943" y="3342637"/>
              <a:ext cx="215889" cy="201301"/>
              <a:chOff x="7785110" y="3562350"/>
              <a:chExt cx="3022581" cy="1691011"/>
            </a:xfrm>
          </p:grpSpPr>
          <p:cxnSp>
            <p:nvCxnSpPr>
              <p:cNvPr id="240" name="직선 연결선 239"/>
              <p:cNvCxnSpPr/>
              <p:nvPr/>
            </p:nvCxnSpPr>
            <p:spPr>
              <a:xfrm>
                <a:off x="7793279" y="3562350"/>
                <a:ext cx="3014412" cy="169101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직선 연결선 240"/>
              <p:cNvCxnSpPr/>
              <p:nvPr/>
            </p:nvCxnSpPr>
            <p:spPr>
              <a:xfrm flipV="1">
                <a:off x="7785110" y="3562350"/>
                <a:ext cx="3014412" cy="169101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7" name="TextBox 246"/>
          <p:cNvSpPr txBox="1"/>
          <p:nvPr/>
        </p:nvSpPr>
        <p:spPr>
          <a:xfrm>
            <a:off x="3078234" y="4065480"/>
            <a:ext cx="988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altLang="ko-KR" dirty="0" smtClean="0">
                <a:latin typeface="+mn-ea"/>
              </a:rPr>
              <a:t>Project Duration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4059309" y="4065480"/>
            <a:ext cx="636516" cy="299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00:00:20</a:t>
            </a:r>
          </a:p>
        </p:txBody>
      </p:sp>
      <p:cxnSp>
        <p:nvCxnSpPr>
          <p:cNvPr id="250" name="직선 연결선 249"/>
          <p:cNvCxnSpPr/>
          <p:nvPr/>
        </p:nvCxnSpPr>
        <p:spPr>
          <a:xfrm rot="10800000" flipH="1" flipV="1">
            <a:off x="3115050" y="4381450"/>
            <a:ext cx="295200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그룹 108"/>
          <p:cNvGrpSpPr/>
          <p:nvPr/>
        </p:nvGrpSpPr>
        <p:grpSpPr>
          <a:xfrm>
            <a:off x="2786337" y="2226077"/>
            <a:ext cx="383223" cy="293414"/>
            <a:chOff x="712151" y="2886076"/>
            <a:chExt cx="383223" cy="293414"/>
          </a:xfrm>
        </p:grpSpPr>
        <p:sp>
          <p:nvSpPr>
            <p:cNvPr id="102" name="타원 101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9" name="왼쪽 중괄호 98"/>
          <p:cNvSpPr/>
          <p:nvPr/>
        </p:nvSpPr>
        <p:spPr>
          <a:xfrm>
            <a:off x="445866" y="3105150"/>
            <a:ext cx="323776" cy="2304000"/>
          </a:xfrm>
          <a:prstGeom prst="leftBrace">
            <a:avLst/>
          </a:prstGeom>
          <a:noFill/>
          <a:ln w="25400">
            <a:solidFill>
              <a:srgbClr val="2540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0" name="그룹 108"/>
          <p:cNvGrpSpPr/>
          <p:nvPr/>
        </p:nvGrpSpPr>
        <p:grpSpPr>
          <a:xfrm>
            <a:off x="293300" y="4085249"/>
            <a:ext cx="383223" cy="293414"/>
            <a:chOff x="712151" y="2886076"/>
            <a:chExt cx="383223" cy="293414"/>
          </a:xfrm>
        </p:grpSpPr>
        <p:sp>
          <p:nvSpPr>
            <p:cNvPr id="110" name="타원 109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706509" y="1922406"/>
            <a:ext cx="42083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smtClean="0">
                <a:latin typeface="+mn-ea"/>
              </a:rPr>
              <a:t>Contents          Project          Schedule          Client</a:t>
            </a:r>
            <a:endParaRPr lang="ko-KR" altLang="en-US" sz="900" b="1" dirty="0" smtClean="0">
              <a:latin typeface="+mn-ea"/>
            </a:endParaRPr>
          </a:p>
        </p:txBody>
      </p:sp>
      <p:grpSp>
        <p:nvGrpSpPr>
          <p:cNvPr id="128" name="그룹 127"/>
          <p:cNvGrpSpPr/>
          <p:nvPr/>
        </p:nvGrpSpPr>
        <p:grpSpPr>
          <a:xfrm>
            <a:off x="4581524" y="3314703"/>
            <a:ext cx="704851" cy="476534"/>
            <a:chOff x="4781551" y="3464890"/>
            <a:chExt cx="1219200" cy="824269"/>
          </a:xfrm>
        </p:grpSpPr>
        <p:grpSp>
          <p:nvGrpSpPr>
            <p:cNvPr id="129" name="그룹 121"/>
            <p:cNvGrpSpPr/>
            <p:nvPr/>
          </p:nvGrpSpPr>
          <p:grpSpPr>
            <a:xfrm>
              <a:off x="4781551" y="3604544"/>
              <a:ext cx="1219200" cy="684615"/>
              <a:chOff x="3219450" y="3671219"/>
              <a:chExt cx="3035291" cy="1704401"/>
            </a:xfrm>
          </p:grpSpPr>
          <p:sp>
            <p:nvSpPr>
              <p:cNvPr id="145" name="직사각형 144"/>
              <p:cNvSpPr/>
              <p:nvPr/>
            </p:nvSpPr>
            <p:spPr>
              <a:xfrm>
                <a:off x="3232159" y="3675418"/>
                <a:ext cx="3022582" cy="170020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7" name="직선 연결선 146"/>
              <p:cNvCxnSpPr/>
              <p:nvPr/>
            </p:nvCxnSpPr>
            <p:spPr>
              <a:xfrm>
                <a:off x="3219450" y="4524725"/>
                <a:ext cx="3024000" cy="158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/>
              <p:cNvCxnSpPr/>
              <p:nvPr/>
            </p:nvCxnSpPr>
            <p:spPr>
              <a:xfrm rot="16200000">
                <a:off x="3893850" y="4520025"/>
                <a:ext cx="1699200" cy="158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0" name="TextBox 129"/>
            <p:cNvSpPr txBox="1"/>
            <p:nvPr/>
          </p:nvSpPr>
          <p:spPr>
            <a:xfrm>
              <a:off x="4866401" y="3464893"/>
              <a:ext cx="322193" cy="338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  <a:buNone/>
              </a:pPr>
              <a:r>
                <a:rPr lang="en-US" altLang="ko-KR" b="1" dirty="0" smtClean="0">
                  <a:solidFill>
                    <a:schemeClr val="bg1"/>
                  </a:solidFill>
                  <a:latin typeface="+mn-ea"/>
                </a:rPr>
                <a:t>1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478147" y="3464890"/>
              <a:ext cx="322193" cy="299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  <a:buNone/>
              </a:pPr>
              <a:r>
                <a:rPr lang="en-US" altLang="ko-KR" b="1" dirty="0" smtClean="0">
                  <a:solidFill>
                    <a:schemeClr val="bg1"/>
                  </a:solidFill>
                  <a:latin typeface="+mn-ea"/>
                </a:rPr>
                <a:t>2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866401" y="3807791"/>
              <a:ext cx="322193" cy="299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  <a:buNone/>
              </a:pPr>
              <a:r>
                <a:rPr lang="en-US" altLang="ko-KR" b="1" dirty="0" smtClean="0">
                  <a:solidFill>
                    <a:schemeClr val="bg1"/>
                  </a:solidFill>
                  <a:latin typeface="+mn-ea"/>
                </a:rPr>
                <a:t>3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5478147" y="3807786"/>
              <a:ext cx="322193" cy="299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  <a:buNone/>
              </a:pPr>
              <a:r>
                <a:rPr lang="en-US" altLang="ko-KR" b="1" dirty="0" smtClean="0">
                  <a:solidFill>
                    <a:schemeClr val="bg1"/>
                  </a:solidFill>
                  <a:latin typeface="+mn-ea"/>
                </a:rPr>
                <a:t>4</a:t>
              </a:r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3087758" y="4424475"/>
            <a:ext cx="27701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ko-KR" dirty="0" smtClean="0">
                <a:latin typeface="+mn-ea"/>
              </a:rPr>
              <a:t>1)     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content title_2K_0…  | 00:00:20 | 1920x1080</a:t>
            </a:r>
          </a:p>
          <a:p>
            <a:pPr marL="228600" indent="-228600">
              <a:lnSpc>
                <a:spcPct val="150000"/>
              </a:lnSpc>
              <a:buClr>
                <a:schemeClr val="tx1"/>
              </a:buClr>
              <a:buAutoNum type="arabicParenR" startAt="2"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content title_2K_1…  | 00:00:20 | 1920x1080</a:t>
            </a:r>
          </a:p>
          <a:p>
            <a:pPr marL="228600" indent="-228600">
              <a:lnSpc>
                <a:spcPct val="150000"/>
              </a:lnSpc>
              <a:buClr>
                <a:schemeClr val="tx1"/>
              </a:buClr>
              <a:buAutoNum type="arabicParenR" startAt="2"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content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title…  | 00:00:20 |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1920x1080</a:t>
            </a:r>
          </a:p>
          <a:p>
            <a:pPr marL="228600" indent="-228600">
              <a:lnSpc>
                <a:spcPct val="150000"/>
              </a:lnSpc>
              <a:buClr>
                <a:schemeClr val="tx1"/>
              </a:buClr>
              <a:buAutoNum type="arabicParenR" startAt="2"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content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title…  | 00:00:20 | 1920x1080</a:t>
            </a:r>
          </a:p>
          <a:p>
            <a:pPr marL="228600" indent="-228600">
              <a:lnSpc>
                <a:spcPct val="150000"/>
              </a:lnSpc>
              <a:buAutoNum type="arabicParenR" startAt="2"/>
            </a:pP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5345914" y="3403395"/>
            <a:ext cx="769136" cy="35897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Full Screen</a:t>
            </a:r>
            <a:endParaRPr lang="ko-KR" altLang="en-US" sz="1000" b="1" dirty="0" smtClean="0"/>
          </a:p>
        </p:txBody>
      </p:sp>
      <p:sp>
        <p:nvSpPr>
          <p:cNvPr id="153" name="TextBox 152"/>
          <p:cNvSpPr txBox="1"/>
          <p:nvPr/>
        </p:nvSpPr>
        <p:spPr>
          <a:xfrm>
            <a:off x="4000499" y="2652778"/>
            <a:ext cx="17049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7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130905 </a:t>
            </a:r>
            <a:r>
              <a:rPr lang="ko-KR" altLang="en-US" sz="7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강은진 내용 수정</a:t>
            </a:r>
            <a:endParaRPr lang="en-US" altLang="ko-KR" sz="700" b="1" dirty="0" smtClean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4019550" y="2647950"/>
            <a:ext cx="1171575" cy="200026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5" name="그룹 56"/>
          <p:cNvGrpSpPr/>
          <p:nvPr/>
        </p:nvGrpSpPr>
        <p:grpSpPr>
          <a:xfrm>
            <a:off x="5843661" y="3202792"/>
            <a:ext cx="383223" cy="293414"/>
            <a:chOff x="1329493" y="2807073"/>
            <a:chExt cx="383223" cy="293414"/>
          </a:xfrm>
        </p:grpSpPr>
        <p:sp>
          <p:nvSpPr>
            <p:cNvPr id="156" name="직사각형 155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67" name="그룹 166"/>
          <p:cNvGrpSpPr/>
          <p:nvPr/>
        </p:nvGrpSpPr>
        <p:grpSpPr>
          <a:xfrm>
            <a:off x="3283015" y="4476879"/>
            <a:ext cx="171448" cy="171448"/>
            <a:chOff x="838200" y="3695825"/>
            <a:chExt cx="190502" cy="190502"/>
          </a:xfrm>
        </p:grpSpPr>
        <p:sp>
          <p:nvSpPr>
            <p:cNvPr id="164" name="타원 163"/>
            <p:cNvSpPr/>
            <p:nvPr/>
          </p:nvSpPr>
          <p:spPr>
            <a:xfrm>
              <a:off x="838200" y="3695825"/>
              <a:ext cx="190502" cy="19050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5" name="직선 연결선 164"/>
            <p:cNvCxnSpPr/>
            <p:nvPr/>
          </p:nvCxnSpPr>
          <p:spPr>
            <a:xfrm>
              <a:off x="872101" y="3733561"/>
              <a:ext cx="123033" cy="11503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>
            <a:xfrm flipV="1">
              <a:off x="871768" y="3733561"/>
              <a:ext cx="123033" cy="11503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그룹 167"/>
          <p:cNvGrpSpPr/>
          <p:nvPr/>
        </p:nvGrpSpPr>
        <p:grpSpPr>
          <a:xfrm>
            <a:off x="3283015" y="4666775"/>
            <a:ext cx="171448" cy="171448"/>
            <a:chOff x="838200" y="3695825"/>
            <a:chExt cx="190502" cy="190502"/>
          </a:xfrm>
        </p:grpSpPr>
        <p:sp>
          <p:nvSpPr>
            <p:cNvPr id="169" name="타원 168"/>
            <p:cNvSpPr/>
            <p:nvPr/>
          </p:nvSpPr>
          <p:spPr>
            <a:xfrm>
              <a:off x="838200" y="3695825"/>
              <a:ext cx="190502" cy="19050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0" name="직선 연결선 169"/>
            <p:cNvCxnSpPr/>
            <p:nvPr/>
          </p:nvCxnSpPr>
          <p:spPr>
            <a:xfrm>
              <a:off x="872101" y="3733561"/>
              <a:ext cx="123033" cy="11503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>
            <a:xfrm flipV="1">
              <a:off x="871768" y="3733561"/>
              <a:ext cx="123033" cy="11503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7" name="직선 연결선 176"/>
          <p:cNvCxnSpPr/>
          <p:nvPr/>
        </p:nvCxnSpPr>
        <p:spPr>
          <a:xfrm rot="10800000" flipH="1" flipV="1">
            <a:off x="3115050" y="5467300"/>
            <a:ext cx="295200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/>
          <p:cNvCxnSpPr/>
          <p:nvPr/>
        </p:nvCxnSpPr>
        <p:spPr>
          <a:xfrm rot="5400000">
            <a:off x="684773" y="5665744"/>
            <a:ext cx="504000" cy="1588"/>
          </a:xfrm>
          <a:prstGeom prst="straightConnector1">
            <a:avLst/>
          </a:prstGeom>
          <a:ln w="25400">
            <a:solidFill>
              <a:srgbClr val="25406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801758" y="5903980"/>
            <a:ext cx="1817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dirty="0" smtClean="0">
                <a:latin typeface="+mn-ea"/>
                <a:ea typeface="+mn-ea"/>
              </a:rPr>
              <a:t>Project icon </a:t>
            </a:r>
            <a:r>
              <a:rPr lang="ko-KR" altLang="en-US" dirty="0" smtClean="0">
                <a:latin typeface="+mn-ea"/>
                <a:ea typeface="+mn-ea"/>
              </a:rPr>
              <a:t>종류 </a:t>
            </a:r>
            <a:r>
              <a:rPr lang="en-US" altLang="ko-KR" dirty="0" smtClean="0">
                <a:latin typeface="+mn-ea"/>
                <a:ea typeface="+mn-ea"/>
              </a:rPr>
              <a:t>: project </a:t>
            </a:r>
            <a:r>
              <a:rPr lang="ko-KR" altLang="en-US" dirty="0" smtClean="0">
                <a:latin typeface="+mn-ea"/>
                <a:ea typeface="+mn-ea"/>
              </a:rPr>
              <a:t>총 </a:t>
            </a:r>
            <a:r>
              <a:rPr lang="en-US" altLang="ko-KR" dirty="0" smtClean="0">
                <a:latin typeface="+mn-ea"/>
                <a:ea typeface="+mn-ea"/>
              </a:rPr>
              <a:t>1</a:t>
            </a:r>
            <a:r>
              <a:rPr lang="ko-KR" altLang="en-US" dirty="0" smtClean="0">
                <a:latin typeface="+mn-ea"/>
                <a:ea typeface="+mn-ea"/>
              </a:rPr>
              <a:t>종</a:t>
            </a:r>
          </a:p>
        </p:txBody>
      </p:sp>
      <p:cxnSp>
        <p:nvCxnSpPr>
          <p:cNvPr id="178" name="직선 연결선 177"/>
          <p:cNvCxnSpPr/>
          <p:nvPr/>
        </p:nvCxnSpPr>
        <p:spPr>
          <a:xfrm>
            <a:off x="2933699" y="3886200"/>
            <a:ext cx="2340000" cy="1588"/>
          </a:xfrm>
          <a:prstGeom prst="line">
            <a:avLst/>
          </a:prstGeom>
          <a:noFill/>
          <a:ln w="25400">
            <a:solidFill>
              <a:srgbClr val="2540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/>
          <p:cNvCxnSpPr/>
          <p:nvPr/>
        </p:nvCxnSpPr>
        <p:spPr>
          <a:xfrm flipH="1">
            <a:off x="3012429" y="3887788"/>
            <a:ext cx="1588" cy="2000825"/>
          </a:xfrm>
          <a:prstGeom prst="straightConnector1">
            <a:avLst/>
          </a:prstGeom>
          <a:ln w="25400">
            <a:solidFill>
              <a:srgbClr val="25406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2897258" y="5903980"/>
            <a:ext cx="1817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dirty="0" smtClean="0">
                <a:latin typeface="+mn-ea"/>
                <a:ea typeface="+mn-ea"/>
              </a:rPr>
              <a:t>레이아웃 종류</a:t>
            </a:r>
            <a:r>
              <a:rPr lang="en-US" altLang="ko-KR" dirty="0" smtClean="0">
                <a:latin typeface="+mn-ea"/>
                <a:ea typeface="+mn-ea"/>
              </a:rPr>
              <a:t> : </a:t>
            </a:r>
            <a:r>
              <a:rPr lang="ko-KR" altLang="en-US" dirty="0" smtClean="0">
                <a:latin typeface="+mn-ea"/>
                <a:ea typeface="+mn-ea"/>
              </a:rPr>
              <a:t>총 </a:t>
            </a:r>
            <a:r>
              <a:rPr lang="en-US" altLang="ko-KR" dirty="0" smtClean="0">
                <a:latin typeface="+mn-ea"/>
                <a:ea typeface="+mn-ea"/>
              </a:rPr>
              <a:t>6</a:t>
            </a:r>
            <a:r>
              <a:rPr lang="ko-KR" altLang="en-US" dirty="0" smtClean="0">
                <a:latin typeface="+mn-ea"/>
                <a:ea typeface="+mn-ea"/>
              </a:rPr>
              <a:t>종</a:t>
            </a:r>
          </a:p>
        </p:txBody>
      </p:sp>
      <p:grpSp>
        <p:nvGrpSpPr>
          <p:cNvPr id="181" name="그룹 180"/>
          <p:cNvGrpSpPr/>
          <p:nvPr/>
        </p:nvGrpSpPr>
        <p:grpSpPr>
          <a:xfrm>
            <a:off x="4105274" y="5584828"/>
            <a:ext cx="704851" cy="476534"/>
            <a:chOff x="4781551" y="3464890"/>
            <a:chExt cx="1219200" cy="824269"/>
          </a:xfrm>
        </p:grpSpPr>
        <p:grpSp>
          <p:nvGrpSpPr>
            <p:cNvPr id="182" name="그룹 121"/>
            <p:cNvGrpSpPr/>
            <p:nvPr/>
          </p:nvGrpSpPr>
          <p:grpSpPr>
            <a:xfrm>
              <a:off x="4781551" y="3604544"/>
              <a:ext cx="1219200" cy="684615"/>
              <a:chOff x="3219450" y="3671219"/>
              <a:chExt cx="3035291" cy="1704401"/>
            </a:xfrm>
          </p:grpSpPr>
          <p:sp>
            <p:nvSpPr>
              <p:cNvPr id="187" name="직사각형 186"/>
              <p:cNvSpPr/>
              <p:nvPr/>
            </p:nvSpPr>
            <p:spPr>
              <a:xfrm>
                <a:off x="3232159" y="3675418"/>
                <a:ext cx="3022582" cy="170020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8" name="직선 연결선 187"/>
              <p:cNvCxnSpPr/>
              <p:nvPr/>
            </p:nvCxnSpPr>
            <p:spPr>
              <a:xfrm>
                <a:off x="3219450" y="4524725"/>
                <a:ext cx="3024000" cy="158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>
              <a:xfrm rot="16200000">
                <a:off x="3893850" y="4520025"/>
                <a:ext cx="1699200" cy="158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3" name="TextBox 182"/>
            <p:cNvSpPr txBox="1"/>
            <p:nvPr/>
          </p:nvSpPr>
          <p:spPr>
            <a:xfrm>
              <a:off x="4866401" y="3464893"/>
              <a:ext cx="322193" cy="338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  <a:buNone/>
              </a:pPr>
              <a:r>
                <a:rPr lang="en-US" altLang="ko-KR" b="1" dirty="0" smtClean="0">
                  <a:solidFill>
                    <a:schemeClr val="bg1"/>
                  </a:solidFill>
                  <a:latin typeface="+mn-ea"/>
                </a:rPr>
                <a:t>1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5478147" y="3464890"/>
              <a:ext cx="322193" cy="299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  <a:buNone/>
              </a:pPr>
              <a:r>
                <a:rPr lang="en-US" altLang="ko-KR" b="1" dirty="0" smtClean="0">
                  <a:solidFill>
                    <a:schemeClr val="bg1"/>
                  </a:solidFill>
                  <a:latin typeface="+mn-ea"/>
                </a:rPr>
                <a:t>2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4866401" y="3807791"/>
              <a:ext cx="322193" cy="299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  <a:buNone/>
              </a:pPr>
              <a:r>
                <a:rPr lang="en-US" altLang="ko-KR" b="1" dirty="0" smtClean="0">
                  <a:solidFill>
                    <a:schemeClr val="bg1"/>
                  </a:solidFill>
                  <a:latin typeface="+mn-ea"/>
                </a:rPr>
                <a:t>3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5478147" y="3807786"/>
              <a:ext cx="322193" cy="299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  <a:buNone/>
              </a:pPr>
              <a:r>
                <a:rPr lang="en-US" altLang="ko-KR" b="1" dirty="0" smtClean="0">
                  <a:solidFill>
                    <a:schemeClr val="bg1"/>
                  </a:solidFill>
                  <a:latin typeface="+mn-ea"/>
                </a:rPr>
                <a:t>4</a:t>
              </a:r>
            </a:p>
          </p:txBody>
        </p:sp>
      </p:grpSp>
      <p:grpSp>
        <p:nvGrpSpPr>
          <p:cNvPr id="265" name="그룹 264"/>
          <p:cNvGrpSpPr/>
          <p:nvPr/>
        </p:nvGrpSpPr>
        <p:grpSpPr>
          <a:xfrm>
            <a:off x="4921249" y="6136705"/>
            <a:ext cx="704851" cy="451720"/>
            <a:chOff x="4781551" y="3507819"/>
            <a:chExt cx="1219200" cy="781345"/>
          </a:xfrm>
        </p:grpSpPr>
        <p:grpSp>
          <p:nvGrpSpPr>
            <p:cNvPr id="266" name="그룹 121"/>
            <p:cNvGrpSpPr/>
            <p:nvPr/>
          </p:nvGrpSpPr>
          <p:grpSpPr>
            <a:xfrm>
              <a:off x="4781551" y="3606234"/>
              <a:ext cx="1219200" cy="682930"/>
              <a:chOff x="3219450" y="3675418"/>
              <a:chExt cx="3035291" cy="1700202"/>
            </a:xfrm>
          </p:grpSpPr>
          <p:sp>
            <p:nvSpPr>
              <p:cNvPr id="271" name="직사각형 270"/>
              <p:cNvSpPr/>
              <p:nvPr/>
            </p:nvSpPr>
            <p:spPr>
              <a:xfrm>
                <a:off x="3232159" y="3675418"/>
                <a:ext cx="3022582" cy="170020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72" name="직선 연결선 271"/>
              <p:cNvCxnSpPr/>
              <p:nvPr/>
            </p:nvCxnSpPr>
            <p:spPr>
              <a:xfrm>
                <a:off x="3219450" y="4852861"/>
                <a:ext cx="3024000" cy="1589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직선 연결선 272"/>
              <p:cNvCxnSpPr/>
              <p:nvPr/>
            </p:nvCxnSpPr>
            <p:spPr>
              <a:xfrm rot="16200000">
                <a:off x="3680543" y="4260427"/>
                <a:ext cx="1162687" cy="1589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직선 연결선 312"/>
              <p:cNvCxnSpPr/>
              <p:nvPr/>
            </p:nvCxnSpPr>
            <p:spPr>
              <a:xfrm rot="16200000">
                <a:off x="4678328" y="4260429"/>
                <a:ext cx="1162689" cy="1589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7" name="TextBox 266"/>
            <p:cNvSpPr txBox="1"/>
            <p:nvPr/>
          </p:nvSpPr>
          <p:spPr>
            <a:xfrm>
              <a:off x="4816298" y="3507823"/>
              <a:ext cx="322193" cy="338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  <a:buNone/>
              </a:pPr>
              <a:r>
                <a:rPr lang="en-US" altLang="ko-KR" b="1" dirty="0" smtClean="0">
                  <a:solidFill>
                    <a:schemeClr val="bg1"/>
                  </a:solidFill>
                  <a:latin typeface="+mn-ea"/>
                </a:rPr>
                <a:t>1</a:t>
              </a: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5592800" y="3507819"/>
              <a:ext cx="322193" cy="517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  <a:buNone/>
              </a:pPr>
              <a:r>
                <a:rPr lang="en-US" altLang="ko-KR" b="1" dirty="0" smtClean="0">
                  <a:solidFill>
                    <a:schemeClr val="bg1"/>
                  </a:solidFill>
                  <a:latin typeface="+mn-ea"/>
                </a:rPr>
                <a:t>3</a:t>
              </a: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5213485" y="3840736"/>
              <a:ext cx="322193" cy="299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  <a:buNone/>
              </a:pPr>
              <a:r>
                <a:rPr lang="en-US" altLang="ko-KR" b="1" dirty="0" smtClean="0">
                  <a:solidFill>
                    <a:schemeClr val="bg1"/>
                  </a:solidFill>
                  <a:latin typeface="+mn-ea"/>
                </a:rPr>
                <a:t>4</a:t>
              </a:r>
            </a:p>
          </p:txBody>
        </p:sp>
        <p:sp>
          <p:nvSpPr>
            <p:cNvPr id="314" name="TextBox 313"/>
            <p:cNvSpPr txBox="1"/>
            <p:nvPr/>
          </p:nvSpPr>
          <p:spPr>
            <a:xfrm>
              <a:off x="5217076" y="3507822"/>
              <a:ext cx="322193" cy="517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  <a:buNone/>
              </a:pPr>
              <a:r>
                <a:rPr lang="en-US" altLang="ko-KR" b="1" dirty="0" smtClean="0">
                  <a:solidFill>
                    <a:schemeClr val="bg1"/>
                  </a:solidFill>
                  <a:latin typeface="+mn-ea"/>
                </a:rPr>
                <a:t>2</a:t>
              </a:r>
            </a:p>
          </p:txBody>
        </p:sp>
      </p:grpSp>
      <p:grpSp>
        <p:nvGrpSpPr>
          <p:cNvPr id="274" name="그룹 273"/>
          <p:cNvGrpSpPr/>
          <p:nvPr/>
        </p:nvGrpSpPr>
        <p:grpSpPr>
          <a:xfrm>
            <a:off x="5734048" y="6058087"/>
            <a:ext cx="704851" cy="580726"/>
            <a:chOff x="4781551" y="3371860"/>
            <a:chExt cx="1219200" cy="1004496"/>
          </a:xfrm>
        </p:grpSpPr>
        <p:grpSp>
          <p:nvGrpSpPr>
            <p:cNvPr id="275" name="그룹 121"/>
            <p:cNvGrpSpPr/>
            <p:nvPr/>
          </p:nvGrpSpPr>
          <p:grpSpPr>
            <a:xfrm>
              <a:off x="4781551" y="3606234"/>
              <a:ext cx="1219200" cy="682928"/>
              <a:chOff x="3219450" y="3675431"/>
              <a:chExt cx="3035291" cy="1700202"/>
            </a:xfrm>
          </p:grpSpPr>
          <p:sp>
            <p:nvSpPr>
              <p:cNvPr id="280" name="직사각형 279"/>
              <p:cNvSpPr/>
              <p:nvPr/>
            </p:nvSpPr>
            <p:spPr>
              <a:xfrm>
                <a:off x="3232158" y="3675431"/>
                <a:ext cx="3022583" cy="170020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81" name="직선 연결선 280"/>
              <p:cNvCxnSpPr/>
              <p:nvPr/>
            </p:nvCxnSpPr>
            <p:spPr>
              <a:xfrm>
                <a:off x="3219450" y="4852861"/>
                <a:ext cx="3024000" cy="1589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직선 연결선 281"/>
              <p:cNvCxnSpPr/>
              <p:nvPr/>
            </p:nvCxnSpPr>
            <p:spPr>
              <a:xfrm rot="16200000">
                <a:off x="4394641" y="4521898"/>
                <a:ext cx="697616" cy="1589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직선 연결선 317"/>
              <p:cNvCxnSpPr/>
              <p:nvPr/>
            </p:nvCxnSpPr>
            <p:spPr>
              <a:xfrm>
                <a:off x="3219450" y="4157989"/>
                <a:ext cx="3024000" cy="1589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6" name="TextBox 275"/>
            <p:cNvSpPr txBox="1"/>
            <p:nvPr/>
          </p:nvSpPr>
          <p:spPr>
            <a:xfrm>
              <a:off x="5174981" y="3371860"/>
              <a:ext cx="322193" cy="338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  <a:buNone/>
              </a:pPr>
              <a:r>
                <a:rPr lang="en-US" altLang="ko-KR" b="1" dirty="0" smtClean="0">
                  <a:solidFill>
                    <a:schemeClr val="bg1"/>
                  </a:solidFill>
                  <a:latin typeface="+mn-ea"/>
                </a:rPr>
                <a:t>1</a:t>
              </a:r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4869952" y="3608021"/>
              <a:ext cx="322193" cy="299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  <a:buNone/>
              </a:pPr>
              <a:r>
                <a:rPr lang="en-US" altLang="ko-KR" b="1" dirty="0" smtClean="0">
                  <a:solidFill>
                    <a:schemeClr val="bg1"/>
                  </a:solidFill>
                  <a:latin typeface="+mn-ea"/>
                </a:rPr>
                <a:t>2</a:t>
              </a:r>
            </a:p>
          </p:txBody>
        </p:sp>
        <p:sp>
          <p:nvSpPr>
            <p:cNvPr id="319" name="TextBox 318"/>
            <p:cNvSpPr txBox="1"/>
            <p:nvPr/>
          </p:nvSpPr>
          <p:spPr>
            <a:xfrm>
              <a:off x="5506910" y="3608021"/>
              <a:ext cx="322193" cy="517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  <a:buNone/>
              </a:pPr>
              <a:r>
                <a:rPr lang="en-US" altLang="ko-KR" b="1" dirty="0" smtClean="0">
                  <a:solidFill>
                    <a:schemeClr val="bg1"/>
                  </a:solidFill>
                  <a:latin typeface="+mn-ea"/>
                </a:rPr>
                <a:t>3</a:t>
              </a:r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5174981" y="3858516"/>
              <a:ext cx="322193" cy="517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  <a:buNone/>
              </a:pPr>
              <a:r>
                <a:rPr lang="en-US" altLang="ko-KR" b="1" dirty="0" smtClean="0">
                  <a:solidFill>
                    <a:schemeClr val="bg1"/>
                  </a:solidFill>
                  <a:latin typeface="+mn-ea"/>
                </a:rPr>
                <a:t>4</a:t>
              </a:r>
            </a:p>
          </p:txBody>
        </p:sp>
      </p:grpSp>
      <p:grpSp>
        <p:nvGrpSpPr>
          <p:cNvPr id="292" name="그룹 291"/>
          <p:cNvGrpSpPr/>
          <p:nvPr/>
        </p:nvGrpSpPr>
        <p:grpSpPr>
          <a:xfrm>
            <a:off x="4126830" y="5684514"/>
            <a:ext cx="95920" cy="95920"/>
            <a:chOff x="4362315" y="4135704"/>
            <a:chExt cx="473811" cy="473809"/>
          </a:xfrm>
        </p:grpSpPr>
        <p:sp>
          <p:nvSpPr>
            <p:cNvPr id="293" name="타원 292"/>
            <p:cNvSpPr/>
            <p:nvPr/>
          </p:nvSpPr>
          <p:spPr>
            <a:xfrm>
              <a:off x="4362315" y="4135704"/>
              <a:ext cx="473811" cy="47380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4" name="이등변 삼각형 293"/>
            <p:cNvSpPr/>
            <p:nvPr/>
          </p:nvSpPr>
          <p:spPr>
            <a:xfrm rot="5400000">
              <a:off x="4522702" y="4270069"/>
              <a:ext cx="237895" cy="20508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5" name="그룹 294"/>
          <p:cNvGrpSpPr/>
          <p:nvPr/>
        </p:nvGrpSpPr>
        <p:grpSpPr>
          <a:xfrm>
            <a:off x="4482430" y="5684514"/>
            <a:ext cx="95920" cy="95920"/>
            <a:chOff x="4362315" y="4135704"/>
            <a:chExt cx="473811" cy="473809"/>
          </a:xfrm>
        </p:grpSpPr>
        <p:sp>
          <p:nvSpPr>
            <p:cNvPr id="296" name="타원 295"/>
            <p:cNvSpPr/>
            <p:nvPr/>
          </p:nvSpPr>
          <p:spPr>
            <a:xfrm>
              <a:off x="4362315" y="4135704"/>
              <a:ext cx="473811" cy="47380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이등변 삼각형 296"/>
            <p:cNvSpPr/>
            <p:nvPr/>
          </p:nvSpPr>
          <p:spPr>
            <a:xfrm rot="5400000">
              <a:off x="4522702" y="4270069"/>
              <a:ext cx="237895" cy="20508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8" name="그룹 297"/>
          <p:cNvGrpSpPr/>
          <p:nvPr/>
        </p:nvGrpSpPr>
        <p:grpSpPr>
          <a:xfrm>
            <a:off x="4126830" y="5881364"/>
            <a:ext cx="95920" cy="95920"/>
            <a:chOff x="4362315" y="4135704"/>
            <a:chExt cx="473811" cy="473809"/>
          </a:xfrm>
        </p:grpSpPr>
        <p:sp>
          <p:nvSpPr>
            <p:cNvPr id="299" name="타원 298"/>
            <p:cNvSpPr/>
            <p:nvPr/>
          </p:nvSpPr>
          <p:spPr>
            <a:xfrm>
              <a:off x="4362315" y="4135704"/>
              <a:ext cx="473811" cy="47380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이등변 삼각형 299"/>
            <p:cNvSpPr/>
            <p:nvPr/>
          </p:nvSpPr>
          <p:spPr>
            <a:xfrm rot="5400000">
              <a:off x="4522702" y="4270069"/>
              <a:ext cx="237895" cy="20508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1" name="그룹 300"/>
          <p:cNvGrpSpPr/>
          <p:nvPr/>
        </p:nvGrpSpPr>
        <p:grpSpPr>
          <a:xfrm>
            <a:off x="4482430" y="5881364"/>
            <a:ext cx="95920" cy="95920"/>
            <a:chOff x="4362315" y="4135704"/>
            <a:chExt cx="473811" cy="473809"/>
          </a:xfrm>
        </p:grpSpPr>
        <p:sp>
          <p:nvSpPr>
            <p:cNvPr id="302" name="타원 301"/>
            <p:cNvSpPr/>
            <p:nvPr/>
          </p:nvSpPr>
          <p:spPr>
            <a:xfrm>
              <a:off x="4362315" y="4135704"/>
              <a:ext cx="473811" cy="47380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3" name="이등변 삼각형 302"/>
            <p:cNvSpPr/>
            <p:nvPr/>
          </p:nvSpPr>
          <p:spPr>
            <a:xfrm rot="5400000">
              <a:off x="4522702" y="4270069"/>
              <a:ext cx="237895" cy="20508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6" name="그룹 365"/>
          <p:cNvGrpSpPr/>
          <p:nvPr/>
        </p:nvGrpSpPr>
        <p:grpSpPr>
          <a:xfrm>
            <a:off x="5734048" y="5584828"/>
            <a:ext cx="704851" cy="476534"/>
            <a:chOff x="4921249" y="5584828"/>
            <a:chExt cx="704851" cy="476534"/>
          </a:xfrm>
        </p:grpSpPr>
        <p:grpSp>
          <p:nvGrpSpPr>
            <p:cNvPr id="228" name="그룹 227"/>
            <p:cNvGrpSpPr/>
            <p:nvPr/>
          </p:nvGrpSpPr>
          <p:grpSpPr>
            <a:xfrm>
              <a:off x="4921249" y="5584828"/>
              <a:ext cx="704851" cy="476534"/>
              <a:chOff x="4781551" y="3464890"/>
              <a:chExt cx="1219200" cy="824269"/>
            </a:xfrm>
          </p:grpSpPr>
          <p:grpSp>
            <p:nvGrpSpPr>
              <p:cNvPr id="229" name="그룹 121"/>
              <p:cNvGrpSpPr/>
              <p:nvPr/>
            </p:nvGrpSpPr>
            <p:grpSpPr>
              <a:xfrm>
                <a:off x="4781551" y="3604549"/>
                <a:ext cx="1219200" cy="684610"/>
                <a:chOff x="3219450" y="3671232"/>
                <a:chExt cx="3035291" cy="1704388"/>
              </a:xfrm>
            </p:grpSpPr>
            <p:sp>
              <p:nvSpPr>
                <p:cNvPr id="234" name="직사각형 233"/>
                <p:cNvSpPr/>
                <p:nvPr/>
              </p:nvSpPr>
              <p:spPr>
                <a:xfrm>
                  <a:off x="3232159" y="3675418"/>
                  <a:ext cx="3022582" cy="1700202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36" name="직선 연결선 235"/>
                <p:cNvCxnSpPr/>
                <p:nvPr/>
              </p:nvCxnSpPr>
              <p:spPr>
                <a:xfrm>
                  <a:off x="3219450" y="4852861"/>
                  <a:ext cx="3024000" cy="158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직선 연결선 241"/>
                <p:cNvCxnSpPr/>
                <p:nvPr/>
              </p:nvCxnSpPr>
              <p:spPr>
                <a:xfrm rot="16200000">
                  <a:off x="4659507" y="4520038"/>
                  <a:ext cx="1699201" cy="158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0" name="TextBox 229"/>
              <p:cNvSpPr txBox="1"/>
              <p:nvPr/>
            </p:nvSpPr>
            <p:spPr>
              <a:xfrm>
                <a:off x="5042141" y="3464893"/>
                <a:ext cx="322193" cy="338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  <a:buNone/>
                </a:pPr>
                <a:r>
                  <a:rPr lang="en-US" altLang="ko-KR" b="1" dirty="0" smtClean="0">
                    <a:solidFill>
                      <a:schemeClr val="bg1"/>
                    </a:solidFill>
                    <a:latin typeface="+mn-ea"/>
                  </a:rPr>
                  <a:t>1</a:t>
                </a:r>
              </a:p>
            </p:txBody>
          </p:sp>
          <p:sp>
            <p:nvSpPr>
              <p:cNvPr id="231" name="TextBox 230"/>
              <p:cNvSpPr txBox="1"/>
              <p:nvPr/>
            </p:nvSpPr>
            <p:spPr>
              <a:xfrm>
                <a:off x="5642903" y="3464890"/>
                <a:ext cx="322193" cy="299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  <a:buNone/>
                </a:pPr>
                <a:r>
                  <a:rPr lang="en-US" altLang="ko-KR" b="1" dirty="0" smtClean="0">
                    <a:solidFill>
                      <a:schemeClr val="bg1"/>
                    </a:solidFill>
                    <a:latin typeface="+mn-ea"/>
                  </a:rPr>
                  <a:t>2</a:t>
                </a:r>
              </a:p>
            </p:txBody>
          </p:sp>
          <p:sp>
            <p:nvSpPr>
              <p:cNvPr id="232" name="TextBox 231"/>
              <p:cNvSpPr txBox="1"/>
              <p:nvPr/>
            </p:nvSpPr>
            <p:spPr>
              <a:xfrm>
                <a:off x="5042141" y="3840742"/>
                <a:ext cx="322193" cy="299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  <a:buNone/>
                </a:pPr>
                <a:r>
                  <a:rPr lang="en-US" altLang="ko-KR" b="1" dirty="0" smtClean="0">
                    <a:solidFill>
                      <a:schemeClr val="bg1"/>
                    </a:solidFill>
                    <a:latin typeface="+mn-ea"/>
                  </a:rPr>
                  <a:t>3</a:t>
                </a:r>
              </a:p>
            </p:txBody>
          </p:sp>
          <p:sp>
            <p:nvSpPr>
              <p:cNvPr id="233" name="TextBox 232"/>
              <p:cNvSpPr txBox="1"/>
              <p:nvPr/>
            </p:nvSpPr>
            <p:spPr>
              <a:xfrm>
                <a:off x="5642903" y="3840737"/>
                <a:ext cx="322193" cy="299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  <a:buNone/>
                </a:pPr>
                <a:r>
                  <a:rPr lang="en-US" altLang="ko-KR" b="1" dirty="0" smtClean="0">
                    <a:solidFill>
                      <a:schemeClr val="bg1"/>
                    </a:solidFill>
                    <a:latin typeface="+mn-ea"/>
                  </a:rPr>
                  <a:t>4</a:t>
                </a:r>
              </a:p>
            </p:txBody>
          </p:sp>
        </p:grpSp>
        <p:grpSp>
          <p:nvGrpSpPr>
            <p:cNvPr id="304" name="그룹 303"/>
            <p:cNvGrpSpPr/>
            <p:nvPr/>
          </p:nvGrpSpPr>
          <p:grpSpPr>
            <a:xfrm>
              <a:off x="4952330" y="5684514"/>
              <a:ext cx="95920" cy="95920"/>
              <a:chOff x="4362315" y="4135704"/>
              <a:chExt cx="473811" cy="473809"/>
            </a:xfrm>
          </p:grpSpPr>
          <p:sp>
            <p:nvSpPr>
              <p:cNvPr id="305" name="타원 304"/>
              <p:cNvSpPr/>
              <p:nvPr/>
            </p:nvSpPr>
            <p:spPr>
              <a:xfrm>
                <a:off x="4362315" y="4135704"/>
                <a:ext cx="473811" cy="47380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이등변 삼각형 305"/>
              <p:cNvSpPr/>
              <p:nvPr/>
            </p:nvSpPr>
            <p:spPr>
              <a:xfrm rot="5400000">
                <a:off x="4522702" y="4270069"/>
                <a:ext cx="237895" cy="205082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65" name="그룹 364"/>
          <p:cNvGrpSpPr/>
          <p:nvPr/>
        </p:nvGrpSpPr>
        <p:grpSpPr>
          <a:xfrm>
            <a:off x="4084479" y="6114265"/>
            <a:ext cx="725646" cy="476531"/>
            <a:chOff x="5713252" y="5584827"/>
            <a:chExt cx="725646" cy="476531"/>
          </a:xfrm>
        </p:grpSpPr>
        <p:grpSp>
          <p:nvGrpSpPr>
            <p:cNvPr id="243" name="그룹 242"/>
            <p:cNvGrpSpPr/>
            <p:nvPr/>
          </p:nvGrpSpPr>
          <p:grpSpPr>
            <a:xfrm>
              <a:off x="5713252" y="5584827"/>
              <a:ext cx="725646" cy="476531"/>
              <a:chOff x="4745581" y="3464893"/>
              <a:chExt cx="1255170" cy="824265"/>
            </a:xfrm>
          </p:grpSpPr>
          <p:grpSp>
            <p:nvGrpSpPr>
              <p:cNvPr id="244" name="그룹 121"/>
              <p:cNvGrpSpPr/>
              <p:nvPr/>
            </p:nvGrpSpPr>
            <p:grpSpPr>
              <a:xfrm>
                <a:off x="4781551" y="3604549"/>
                <a:ext cx="1219200" cy="684609"/>
                <a:chOff x="3219450" y="3671234"/>
                <a:chExt cx="3035291" cy="1704386"/>
              </a:xfrm>
            </p:grpSpPr>
            <p:sp>
              <p:nvSpPr>
                <p:cNvPr id="253" name="직사각형 252"/>
                <p:cNvSpPr/>
                <p:nvPr/>
              </p:nvSpPr>
              <p:spPr>
                <a:xfrm>
                  <a:off x="3232159" y="3675418"/>
                  <a:ext cx="3022582" cy="1700202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54" name="직선 연결선 253"/>
                <p:cNvCxnSpPr/>
                <p:nvPr/>
              </p:nvCxnSpPr>
              <p:spPr>
                <a:xfrm>
                  <a:off x="3219450" y="4852861"/>
                  <a:ext cx="3024000" cy="158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직선 연결선 254"/>
                <p:cNvCxnSpPr/>
                <p:nvPr/>
              </p:nvCxnSpPr>
              <p:spPr>
                <a:xfrm rot="16200000">
                  <a:off x="3155541" y="4520039"/>
                  <a:ext cx="1699199" cy="158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5" name="TextBox 244"/>
              <p:cNvSpPr txBox="1"/>
              <p:nvPr/>
            </p:nvSpPr>
            <p:spPr>
              <a:xfrm>
                <a:off x="4745581" y="3464897"/>
                <a:ext cx="322193" cy="338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  <a:buNone/>
                </a:pPr>
                <a:r>
                  <a:rPr lang="en-US" altLang="ko-KR" b="1" dirty="0" smtClean="0">
                    <a:solidFill>
                      <a:schemeClr val="bg1"/>
                    </a:solidFill>
                    <a:latin typeface="+mn-ea"/>
                  </a:rPr>
                  <a:t>1</a:t>
                </a:r>
              </a:p>
            </p:txBody>
          </p:sp>
          <p:sp>
            <p:nvSpPr>
              <p:cNvPr id="249" name="TextBox 248"/>
              <p:cNvSpPr txBox="1"/>
              <p:nvPr/>
            </p:nvSpPr>
            <p:spPr>
              <a:xfrm>
                <a:off x="5335361" y="3464893"/>
                <a:ext cx="322193" cy="299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  <a:buNone/>
                </a:pPr>
                <a:r>
                  <a:rPr lang="en-US" altLang="ko-KR" b="1" dirty="0" smtClean="0">
                    <a:solidFill>
                      <a:schemeClr val="bg1"/>
                    </a:solidFill>
                    <a:latin typeface="+mn-ea"/>
                  </a:rPr>
                  <a:t>2</a:t>
                </a:r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4745583" y="3840746"/>
                <a:ext cx="322193" cy="299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  <a:buNone/>
                </a:pPr>
                <a:r>
                  <a:rPr lang="en-US" altLang="ko-KR" b="1" dirty="0" smtClean="0">
                    <a:solidFill>
                      <a:schemeClr val="bg1"/>
                    </a:solidFill>
                    <a:latin typeface="+mn-ea"/>
                  </a:rPr>
                  <a:t>3</a:t>
                </a:r>
              </a:p>
            </p:txBody>
          </p:sp>
          <p:sp>
            <p:nvSpPr>
              <p:cNvPr id="252" name="TextBox 251"/>
              <p:cNvSpPr txBox="1"/>
              <p:nvPr/>
            </p:nvSpPr>
            <p:spPr>
              <a:xfrm>
                <a:off x="5335361" y="3840742"/>
                <a:ext cx="322193" cy="299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  <a:buNone/>
                </a:pPr>
                <a:r>
                  <a:rPr lang="en-US" altLang="ko-KR" b="1" dirty="0" smtClean="0">
                    <a:solidFill>
                      <a:schemeClr val="bg1"/>
                    </a:solidFill>
                    <a:latin typeface="+mn-ea"/>
                  </a:rPr>
                  <a:t>4</a:t>
                </a:r>
              </a:p>
            </p:txBody>
          </p:sp>
        </p:grpSp>
        <p:grpSp>
          <p:nvGrpSpPr>
            <p:cNvPr id="307" name="그룹 306"/>
            <p:cNvGrpSpPr/>
            <p:nvPr/>
          </p:nvGrpSpPr>
          <p:grpSpPr>
            <a:xfrm>
              <a:off x="5955630" y="5684514"/>
              <a:ext cx="95920" cy="95920"/>
              <a:chOff x="4362315" y="4135704"/>
              <a:chExt cx="473811" cy="473809"/>
            </a:xfrm>
          </p:grpSpPr>
          <p:sp>
            <p:nvSpPr>
              <p:cNvPr id="308" name="타원 307"/>
              <p:cNvSpPr/>
              <p:nvPr/>
            </p:nvSpPr>
            <p:spPr>
              <a:xfrm>
                <a:off x="4362315" y="4135704"/>
                <a:ext cx="473811" cy="47380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9" name="이등변 삼각형 308"/>
              <p:cNvSpPr/>
              <p:nvPr/>
            </p:nvSpPr>
            <p:spPr>
              <a:xfrm rot="5400000">
                <a:off x="4522702" y="4270069"/>
                <a:ext cx="237895" cy="205082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15" name="그룹 314"/>
          <p:cNvGrpSpPr/>
          <p:nvPr/>
        </p:nvGrpSpPr>
        <p:grpSpPr>
          <a:xfrm>
            <a:off x="5173632" y="6214062"/>
            <a:ext cx="95920" cy="95920"/>
            <a:chOff x="4362315" y="4135704"/>
            <a:chExt cx="473811" cy="473809"/>
          </a:xfrm>
        </p:grpSpPr>
        <p:sp>
          <p:nvSpPr>
            <p:cNvPr id="316" name="타원 315"/>
            <p:cNvSpPr/>
            <p:nvPr/>
          </p:nvSpPr>
          <p:spPr>
            <a:xfrm>
              <a:off x="4362315" y="4135704"/>
              <a:ext cx="473811" cy="47380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7" name="이등변 삼각형 316"/>
            <p:cNvSpPr/>
            <p:nvPr/>
          </p:nvSpPr>
          <p:spPr>
            <a:xfrm rot="5400000">
              <a:off x="4522702" y="4270069"/>
              <a:ext cx="237895" cy="20508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1" name="그룹 320"/>
          <p:cNvGrpSpPr/>
          <p:nvPr/>
        </p:nvGrpSpPr>
        <p:grpSpPr>
          <a:xfrm>
            <a:off x="5761165" y="6317501"/>
            <a:ext cx="95920" cy="95920"/>
            <a:chOff x="4362315" y="4135704"/>
            <a:chExt cx="473811" cy="473809"/>
          </a:xfrm>
        </p:grpSpPr>
        <p:sp>
          <p:nvSpPr>
            <p:cNvPr id="322" name="타원 321"/>
            <p:cNvSpPr/>
            <p:nvPr/>
          </p:nvSpPr>
          <p:spPr>
            <a:xfrm>
              <a:off x="4362315" y="4135704"/>
              <a:ext cx="473811" cy="47380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이등변 삼각형 322"/>
            <p:cNvSpPr/>
            <p:nvPr/>
          </p:nvSpPr>
          <p:spPr>
            <a:xfrm rot="5400000">
              <a:off x="4522702" y="4270069"/>
              <a:ext cx="237895" cy="20508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4" name="그룹 323"/>
          <p:cNvGrpSpPr/>
          <p:nvPr/>
        </p:nvGrpSpPr>
        <p:grpSpPr>
          <a:xfrm>
            <a:off x="6108720" y="6317501"/>
            <a:ext cx="95920" cy="95920"/>
            <a:chOff x="4362315" y="4135704"/>
            <a:chExt cx="473811" cy="473809"/>
          </a:xfrm>
        </p:grpSpPr>
        <p:sp>
          <p:nvSpPr>
            <p:cNvPr id="325" name="타원 324"/>
            <p:cNvSpPr/>
            <p:nvPr/>
          </p:nvSpPr>
          <p:spPr>
            <a:xfrm>
              <a:off x="4362315" y="4135704"/>
              <a:ext cx="473811" cy="47380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6" name="이등변 삼각형 325"/>
            <p:cNvSpPr/>
            <p:nvPr/>
          </p:nvSpPr>
          <p:spPr>
            <a:xfrm rot="5400000">
              <a:off x="4522702" y="4270069"/>
              <a:ext cx="237895" cy="20508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8" name="그룹 327"/>
          <p:cNvGrpSpPr/>
          <p:nvPr/>
        </p:nvGrpSpPr>
        <p:grpSpPr>
          <a:xfrm>
            <a:off x="4603080" y="3427089"/>
            <a:ext cx="95920" cy="95920"/>
            <a:chOff x="4362315" y="4135704"/>
            <a:chExt cx="473811" cy="473809"/>
          </a:xfrm>
        </p:grpSpPr>
        <p:sp>
          <p:nvSpPr>
            <p:cNvPr id="329" name="타원 328"/>
            <p:cNvSpPr/>
            <p:nvPr/>
          </p:nvSpPr>
          <p:spPr>
            <a:xfrm>
              <a:off x="4362315" y="4135704"/>
              <a:ext cx="473811" cy="47380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0" name="이등변 삼각형 329"/>
            <p:cNvSpPr/>
            <p:nvPr/>
          </p:nvSpPr>
          <p:spPr>
            <a:xfrm rot="5400000">
              <a:off x="4522702" y="4270069"/>
              <a:ext cx="237895" cy="20508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1" name="그룹 330"/>
          <p:cNvGrpSpPr/>
          <p:nvPr/>
        </p:nvGrpSpPr>
        <p:grpSpPr>
          <a:xfrm>
            <a:off x="4958680" y="3427089"/>
            <a:ext cx="95920" cy="95920"/>
            <a:chOff x="4362315" y="4135704"/>
            <a:chExt cx="473811" cy="473809"/>
          </a:xfrm>
        </p:grpSpPr>
        <p:sp>
          <p:nvSpPr>
            <p:cNvPr id="332" name="타원 331"/>
            <p:cNvSpPr/>
            <p:nvPr/>
          </p:nvSpPr>
          <p:spPr>
            <a:xfrm>
              <a:off x="4362315" y="4135704"/>
              <a:ext cx="473811" cy="47380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3" name="이등변 삼각형 332"/>
            <p:cNvSpPr/>
            <p:nvPr/>
          </p:nvSpPr>
          <p:spPr>
            <a:xfrm rot="5400000">
              <a:off x="4522702" y="4270069"/>
              <a:ext cx="237895" cy="20508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4" name="그룹 333"/>
          <p:cNvGrpSpPr/>
          <p:nvPr/>
        </p:nvGrpSpPr>
        <p:grpSpPr>
          <a:xfrm>
            <a:off x="4603080" y="3623939"/>
            <a:ext cx="95920" cy="95920"/>
            <a:chOff x="4362315" y="4135704"/>
            <a:chExt cx="473811" cy="473809"/>
          </a:xfrm>
        </p:grpSpPr>
        <p:sp>
          <p:nvSpPr>
            <p:cNvPr id="335" name="타원 334"/>
            <p:cNvSpPr/>
            <p:nvPr/>
          </p:nvSpPr>
          <p:spPr>
            <a:xfrm>
              <a:off x="4362315" y="4135704"/>
              <a:ext cx="473811" cy="47380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이등변 삼각형 335"/>
            <p:cNvSpPr/>
            <p:nvPr/>
          </p:nvSpPr>
          <p:spPr>
            <a:xfrm rot="5400000">
              <a:off x="4522702" y="4270069"/>
              <a:ext cx="237895" cy="20508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7" name="그룹 336"/>
          <p:cNvGrpSpPr/>
          <p:nvPr/>
        </p:nvGrpSpPr>
        <p:grpSpPr>
          <a:xfrm>
            <a:off x="4958680" y="3623939"/>
            <a:ext cx="95920" cy="95920"/>
            <a:chOff x="4362315" y="4135704"/>
            <a:chExt cx="473811" cy="473809"/>
          </a:xfrm>
        </p:grpSpPr>
        <p:sp>
          <p:nvSpPr>
            <p:cNvPr id="338" name="타원 337"/>
            <p:cNvSpPr/>
            <p:nvPr/>
          </p:nvSpPr>
          <p:spPr>
            <a:xfrm>
              <a:off x="4362315" y="4135704"/>
              <a:ext cx="473811" cy="47380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9" name="이등변 삼각형 338"/>
            <p:cNvSpPr/>
            <p:nvPr/>
          </p:nvSpPr>
          <p:spPr>
            <a:xfrm rot="5400000">
              <a:off x="4522702" y="4270069"/>
              <a:ext cx="237895" cy="20508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3000374" y="2894111"/>
            <a:ext cx="1538605" cy="922287"/>
            <a:chOff x="3067050" y="2894112"/>
            <a:chExt cx="1352550" cy="759494"/>
          </a:xfrm>
        </p:grpSpPr>
        <p:sp>
          <p:nvSpPr>
            <p:cNvPr id="98" name="직사각형 97"/>
            <p:cNvSpPr/>
            <p:nvPr/>
          </p:nvSpPr>
          <p:spPr>
            <a:xfrm>
              <a:off x="3072713" y="2895983"/>
              <a:ext cx="1346887" cy="75762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1" name="직선 연결선 190"/>
            <p:cNvCxnSpPr/>
            <p:nvPr/>
          </p:nvCxnSpPr>
          <p:spPr>
            <a:xfrm>
              <a:off x="3067050" y="3274441"/>
              <a:ext cx="1347519" cy="7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 rot="16200000">
              <a:off x="3367568" y="3272346"/>
              <a:ext cx="757176" cy="7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2" name="그룹 156"/>
            <p:cNvGrpSpPr/>
            <p:nvPr/>
          </p:nvGrpSpPr>
          <p:grpSpPr>
            <a:xfrm>
              <a:off x="3073013" y="2897466"/>
              <a:ext cx="670676" cy="373272"/>
              <a:chOff x="7785110" y="3562350"/>
              <a:chExt cx="3022581" cy="1691011"/>
            </a:xfrm>
          </p:grpSpPr>
          <p:cxnSp>
            <p:nvCxnSpPr>
              <p:cNvPr id="343" name="직선 연결선 342"/>
              <p:cNvCxnSpPr/>
              <p:nvPr/>
            </p:nvCxnSpPr>
            <p:spPr>
              <a:xfrm>
                <a:off x="7793279" y="3562350"/>
                <a:ext cx="3014412" cy="169101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직선 연결선 343"/>
              <p:cNvCxnSpPr/>
              <p:nvPr/>
            </p:nvCxnSpPr>
            <p:spPr>
              <a:xfrm flipV="1">
                <a:off x="7785110" y="3562350"/>
                <a:ext cx="3014412" cy="169101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5" name="그룹 156"/>
            <p:cNvGrpSpPr/>
            <p:nvPr/>
          </p:nvGrpSpPr>
          <p:grpSpPr>
            <a:xfrm>
              <a:off x="3746253" y="2897466"/>
              <a:ext cx="670676" cy="373272"/>
              <a:chOff x="7785110" y="3562350"/>
              <a:chExt cx="3022581" cy="1691011"/>
            </a:xfrm>
          </p:grpSpPr>
          <p:cxnSp>
            <p:nvCxnSpPr>
              <p:cNvPr id="346" name="직선 연결선 345"/>
              <p:cNvCxnSpPr/>
              <p:nvPr/>
            </p:nvCxnSpPr>
            <p:spPr>
              <a:xfrm>
                <a:off x="7793279" y="3562350"/>
                <a:ext cx="3014412" cy="169101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직선 연결선 346"/>
              <p:cNvCxnSpPr/>
              <p:nvPr/>
            </p:nvCxnSpPr>
            <p:spPr>
              <a:xfrm flipV="1">
                <a:off x="7785110" y="3562350"/>
                <a:ext cx="3014412" cy="169101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8" name="그룹 156"/>
            <p:cNvGrpSpPr/>
            <p:nvPr/>
          </p:nvGrpSpPr>
          <p:grpSpPr>
            <a:xfrm>
              <a:off x="3073013" y="3279304"/>
              <a:ext cx="670676" cy="373272"/>
              <a:chOff x="7785110" y="3562350"/>
              <a:chExt cx="3022581" cy="1691011"/>
            </a:xfrm>
          </p:grpSpPr>
          <p:cxnSp>
            <p:nvCxnSpPr>
              <p:cNvPr id="349" name="직선 연결선 348"/>
              <p:cNvCxnSpPr/>
              <p:nvPr/>
            </p:nvCxnSpPr>
            <p:spPr>
              <a:xfrm>
                <a:off x="7793279" y="3562350"/>
                <a:ext cx="3014412" cy="169101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직선 연결선 349"/>
              <p:cNvCxnSpPr/>
              <p:nvPr/>
            </p:nvCxnSpPr>
            <p:spPr>
              <a:xfrm flipV="1">
                <a:off x="7785110" y="3562350"/>
                <a:ext cx="3014412" cy="169101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1" name="그룹 156"/>
            <p:cNvGrpSpPr/>
            <p:nvPr/>
          </p:nvGrpSpPr>
          <p:grpSpPr>
            <a:xfrm>
              <a:off x="3746253" y="3279304"/>
              <a:ext cx="670676" cy="373272"/>
              <a:chOff x="7785110" y="3562350"/>
              <a:chExt cx="3022581" cy="1691011"/>
            </a:xfrm>
          </p:grpSpPr>
          <p:cxnSp>
            <p:nvCxnSpPr>
              <p:cNvPr id="352" name="직선 연결선 351"/>
              <p:cNvCxnSpPr/>
              <p:nvPr/>
            </p:nvCxnSpPr>
            <p:spPr>
              <a:xfrm>
                <a:off x="7793279" y="3562350"/>
                <a:ext cx="3014412" cy="169101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직선 연결선 352"/>
              <p:cNvCxnSpPr/>
              <p:nvPr/>
            </p:nvCxnSpPr>
            <p:spPr>
              <a:xfrm flipV="1">
                <a:off x="7785110" y="3562350"/>
                <a:ext cx="3014412" cy="169101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5" name="그룹 194"/>
            <p:cNvGrpSpPr/>
            <p:nvPr/>
          </p:nvGrpSpPr>
          <p:grpSpPr>
            <a:xfrm>
              <a:off x="3294980" y="2991201"/>
              <a:ext cx="211134" cy="211133"/>
              <a:chOff x="4362315" y="4135704"/>
              <a:chExt cx="473811" cy="473809"/>
            </a:xfrm>
          </p:grpSpPr>
          <p:sp>
            <p:nvSpPr>
              <p:cNvPr id="193" name="타원 192"/>
              <p:cNvSpPr/>
              <p:nvPr/>
            </p:nvSpPr>
            <p:spPr>
              <a:xfrm>
                <a:off x="4362315" y="4135704"/>
                <a:ext cx="473811" cy="47380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이등변 삼각형 193"/>
              <p:cNvSpPr/>
              <p:nvPr/>
            </p:nvSpPr>
            <p:spPr>
              <a:xfrm rot="5400000">
                <a:off x="4522702" y="4270069"/>
                <a:ext cx="237895" cy="205082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83" name="그룹 282"/>
            <p:cNvGrpSpPr/>
            <p:nvPr/>
          </p:nvGrpSpPr>
          <p:grpSpPr>
            <a:xfrm>
              <a:off x="3974430" y="2991201"/>
              <a:ext cx="211134" cy="211133"/>
              <a:chOff x="4362315" y="4135704"/>
              <a:chExt cx="473811" cy="473809"/>
            </a:xfrm>
          </p:grpSpPr>
          <p:sp>
            <p:nvSpPr>
              <p:cNvPr id="284" name="타원 283"/>
              <p:cNvSpPr/>
              <p:nvPr/>
            </p:nvSpPr>
            <p:spPr>
              <a:xfrm>
                <a:off x="4362315" y="4135704"/>
                <a:ext cx="473811" cy="47380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이등변 삼각형 284"/>
              <p:cNvSpPr/>
              <p:nvPr/>
            </p:nvSpPr>
            <p:spPr>
              <a:xfrm rot="5400000">
                <a:off x="4522702" y="4270069"/>
                <a:ext cx="237895" cy="205082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89" name="그룹 288"/>
            <p:cNvGrpSpPr/>
            <p:nvPr/>
          </p:nvGrpSpPr>
          <p:grpSpPr>
            <a:xfrm>
              <a:off x="3974430" y="3359501"/>
              <a:ext cx="211134" cy="211133"/>
              <a:chOff x="4362315" y="4135704"/>
              <a:chExt cx="473811" cy="473809"/>
            </a:xfrm>
          </p:grpSpPr>
          <p:sp>
            <p:nvSpPr>
              <p:cNvPr id="290" name="타원 289"/>
              <p:cNvSpPr/>
              <p:nvPr/>
            </p:nvSpPr>
            <p:spPr>
              <a:xfrm>
                <a:off x="4362315" y="4135704"/>
                <a:ext cx="473811" cy="47380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이등변 삼각형 290"/>
              <p:cNvSpPr/>
              <p:nvPr/>
            </p:nvSpPr>
            <p:spPr>
              <a:xfrm rot="5400000">
                <a:off x="4522702" y="4270069"/>
                <a:ext cx="237895" cy="205082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86" name="그룹 285"/>
            <p:cNvGrpSpPr/>
            <p:nvPr/>
          </p:nvGrpSpPr>
          <p:grpSpPr>
            <a:xfrm>
              <a:off x="3294980" y="3359501"/>
              <a:ext cx="211134" cy="211133"/>
              <a:chOff x="4362315" y="4135704"/>
              <a:chExt cx="473811" cy="473809"/>
            </a:xfrm>
          </p:grpSpPr>
          <p:sp>
            <p:nvSpPr>
              <p:cNvPr id="287" name="타원 286"/>
              <p:cNvSpPr/>
              <p:nvPr/>
            </p:nvSpPr>
            <p:spPr>
              <a:xfrm>
                <a:off x="4362315" y="4135704"/>
                <a:ext cx="473811" cy="47380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이등변 삼각형 287"/>
              <p:cNvSpPr/>
              <p:nvPr/>
            </p:nvSpPr>
            <p:spPr>
              <a:xfrm rot="5400000">
                <a:off x="4522702" y="4270069"/>
                <a:ext cx="237895" cy="205082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54" name="그룹 108"/>
          <p:cNvGrpSpPr/>
          <p:nvPr/>
        </p:nvGrpSpPr>
        <p:grpSpPr>
          <a:xfrm>
            <a:off x="2898483" y="3416521"/>
            <a:ext cx="383223" cy="259871"/>
            <a:chOff x="669021" y="2911954"/>
            <a:chExt cx="383223" cy="259871"/>
          </a:xfrm>
        </p:grpSpPr>
        <p:sp>
          <p:nvSpPr>
            <p:cNvPr id="355" name="타원 354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TextBox 355"/>
            <p:cNvSpPr txBox="1"/>
            <p:nvPr/>
          </p:nvSpPr>
          <p:spPr>
            <a:xfrm>
              <a:off x="669021" y="2911954"/>
              <a:ext cx="383223" cy="253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2-1</a:t>
              </a:r>
              <a:endPara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57" name="그룹 108"/>
          <p:cNvGrpSpPr/>
          <p:nvPr/>
        </p:nvGrpSpPr>
        <p:grpSpPr>
          <a:xfrm>
            <a:off x="4650903" y="3188462"/>
            <a:ext cx="383223" cy="259871"/>
            <a:chOff x="669021" y="2911954"/>
            <a:chExt cx="383223" cy="259871"/>
          </a:xfrm>
        </p:grpSpPr>
        <p:sp>
          <p:nvSpPr>
            <p:cNvPr id="358" name="타원 357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9" name="TextBox 358"/>
            <p:cNvSpPr txBox="1"/>
            <p:nvPr/>
          </p:nvSpPr>
          <p:spPr>
            <a:xfrm>
              <a:off x="669021" y="2911954"/>
              <a:ext cx="383223" cy="253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2-2</a:t>
              </a:r>
              <a:endPara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61" name="그룹 260"/>
          <p:cNvGrpSpPr/>
          <p:nvPr/>
        </p:nvGrpSpPr>
        <p:grpSpPr>
          <a:xfrm>
            <a:off x="3283015" y="4855969"/>
            <a:ext cx="171448" cy="171448"/>
            <a:chOff x="838200" y="3695825"/>
            <a:chExt cx="190502" cy="190502"/>
          </a:xfrm>
        </p:grpSpPr>
        <p:sp>
          <p:nvSpPr>
            <p:cNvPr id="269" name="타원 268"/>
            <p:cNvSpPr/>
            <p:nvPr/>
          </p:nvSpPr>
          <p:spPr>
            <a:xfrm>
              <a:off x="838200" y="3695825"/>
              <a:ext cx="190502" cy="19050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8" name="직선 연결선 277"/>
            <p:cNvCxnSpPr/>
            <p:nvPr/>
          </p:nvCxnSpPr>
          <p:spPr>
            <a:xfrm>
              <a:off x="872101" y="3733561"/>
              <a:ext cx="123033" cy="11503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 278"/>
            <p:cNvCxnSpPr/>
            <p:nvPr/>
          </p:nvCxnSpPr>
          <p:spPr>
            <a:xfrm flipV="1">
              <a:off x="871768" y="3733561"/>
              <a:ext cx="123033" cy="11503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7" name="그룹 326"/>
          <p:cNvGrpSpPr/>
          <p:nvPr/>
        </p:nvGrpSpPr>
        <p:grpSpPr>
          <a:xfrm>
            <a:off x="3283015" y="5050607"/>
            <a:ext cx="171448" cy="171448"/>
            <a:chOff x="838200" y="3695825"/>
            <a:chExt cx="190502" cy="190502"/>
          </a:xfrm>
        </p:grpSpPr>
        <p:sp>
          <p:nvSpPr>
            <p:cNvPr id="340" name="타원 339"/>
            <p:cNvSpPr/>
            <p:nvPr/>
          </p:nvSpPr>
          <p:spPr>
            <a:xfrm>
              <a:off x="838200" y="3695825"/>
              <a:ext cx="190502" cy="19050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1" name="직선 연결선 340"/>
            <p:cNvCxnSpPr/>
            <p:nvPr/>
          </p:nvCxnSpPr>
          <p:spPr>
            <a:xfrm>
              <a:off x="872101" y="3733561"/>
              <a:ext cx="123033" cy="11503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직선 연결선 359"/>
            <p:cNvCxnSpPr/>
            <p:nvPr/>
          </p:nvCxnSpPr>
          <p:spPr>
            <a:xfrm flipV="1">
              <a:off x="871768" y="3733561"/>
              <a:ext cx="123033" cy="11503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2" name="TextBox 361"/>
          <p:cNvSpPr txBox="1"/>
          <p:nvPr/>
        </p:nvSpPr>
        <p:spPr>
          <a:xfrm>
            <a:off x="2800350" y="6138928"/>
            <a:ext cx="12668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7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130906 </a:t>
            </a:r>
            <a:r>
              <a:rPr lang="ko-KR" altLang="en-US" sz="7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강은진 내용 수정</a:t>
            </a:r>
            <a:endParaRPr lang="en-US" altLang="ko-KR" sz="700" b="1" dirty="0" smtClean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63" name="직사각형 362"/>
          <p:cNvSpPr/>
          <p:nvPr/>
        </p:nvSpPr>
        <p:spPr>
          <a:xfrm>
            <a:off x="2819400" y="6134100"/>
            <a:ext cx="1171575" cy="200026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67" name="그룹 366"/>
          <p:cNvGrpSpPr/>
          <p:nvPr/>
        </p:nvGrpSpPr>
        <p:grpSpPr>
          <a:xfrm>
            <a:off x="4932868" y="5657755"/>
            <a:ext cx="701900" cy="403612"/>
            <a:chOff x="4786653" y="3591029"/>
            <a:chExt cx="1214095" cy="698134"/>
          </a:xfrm>
        </p:grpSpPr>
        <p:sp>
          <p:nvSpPr>
            <p:cNvPr id="373" name="직사각형 372"/>
            <p:cNvSpPr/>
            <p:nvPr/>
          </p:nvSpPr>
          <p:spPr>
            <a:xfrm>
              <a:off x="4786653" y="3606234"/>
              <a:ext cx="1214095" cy="68292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9" name="TextBox 368"/>
            <p:cNvSpPr txBox="1"/>
            <p:nvPr/>
          </p:nvSpPr>
          <p:spPr>
            <a:xfrm>
              <a:off x="5157499" y="3591029"/>
              <a:ext cx="322193" cy="338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  <a:buNone/>
              </a:pPr>
              <a:r>
                <a:rPr lang="en-US" altLang="ko-KR" b="1" dirty="0" smtClean="0">
                  <a:solidFill>
                    <a:schemeClr val="bg1"/>
                  </a:solidFill>
                  <a:latin typeface="+mn-ea"/>
                </a:rPr>
                <a:t>1</a:t>
              </a:r>
            </a:p>
          </p:txBody>
        </p:sp>
      </p:grpSp>
      <p:grpSp>
        <p:nvGrpSpPr>
          <p:cNvPr id="376" name="그룹 375"/>
          <p:cNvGrpSpPr/>
          <p:nvPr/>
        </p:nvGrpSpPr>
        <p:grpSpPr>
          <a:xfrm>
            <a:off x="4964874" y="5684514"/>
            <a:ext cx="95920" cy="95920"/>
            <a:chOff x="4362315" y="4135704"/>
            <a:chExt cx="473811" cy="473809"/>
          </a:xfrm>
        </p:grpSpPr>
        <p:sp>
          <p:nvSpPr>
            <p:cNvPr id="377" name="타원 376"/>
            <p:cNvSpPr/>
            <p:nvPr/>
          </p:nvSpPr>
          <p:spPr>
            <a:xfrm>
              <a:off x="4362315" y="4135704"/>
              <a:ext cx="473811" cy="47380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8" name="이등변 삼각형 377"/>
            <p:cNvSpPr/>
            <p:nvPr/>
          </p:nvSpPr>
          <p:spPr>
            <a:xfrm rot="5400000">
              <a:off x="4522702" y="4270069"/>
              <a:ext cx="237895" cy="20508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11790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 rot="5400000">
            <a:off x="1443005" y="237339"/>
            <a:ext cx="4079766" cy="6527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F923-84CE-45F6-A00C-9099A10C2452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49" name="제목 5"/>
          <p:cNvSpPr txBox="1">
            <a:spLocks/>
          </p:cNvSpPr>
          <p:nvPr/>
        </p:nvSpPr>
        <p:spPr>
          <a:xfrm>
            <a:off x="6968490" y="63879"/>
            <a:ext cx="2175510" cy="46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dirty="0" smtClean="0">
                <a:latin typeface="+mj-ea"/>
                <a:ea typeface="+mj-ea"/>
                <a:cs typeface="+mj-cs"/>
              </a:rPr>
              <a:t>1. Contents</a:t>
            </a:r>
            <a:endParaRPr kumimoji="0" lang="ko-KR" altLang="en-US" sz="1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115" name="직사각형 114"/>
          <p:cNvSpPr/>
          <p:nvPr/>
        </p:nvSpPr>
        <p:spPr>
          <a:xfrm flipV="1">
            <a:off x="233915" y="1652424"/>
            <a:ext cx="6516000" cy="2049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706509" y="1636657"/>
            <a:ext cx="39893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err="1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SmartGuru</a:t>
            </a:r>
            <a:r>
              <a:rPr lang="en-US" altLang="ko-KR" sz="900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 4K Digital Signage Ingest System</a:t>
            </a:r>
            <a:endParaRPr lang="ko-KR" altLang="en-US" sz="900" b="1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18" name="직사각형 117"/>
          <p:cNvSpPr/>
          <p:nvPr/>
        </p:nvSpPr>
        <p:spPr>
          <a:xfrm flipV="1">
            <a:off x="233915" y="1471450"/>
            <a:ext cx="6516000" cy="1875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6004717" y="1446135"/>
            <a:ext cx="8612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PM 03 : 33</a:t>
            </a:r>
            <a:endParaRPr lang="ko-KR" altLang="en-US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3" name="그룹 95"/>
          <p:cNvGrpSpPr/>
          <p:nvPr/>
        </p:nvGrpSpPr>
        <p:grpSpPr>
          <a:xfrm>
            <a:off x="5813401" y="1496644"/>
            <a:ext cx="237542" cy="237542"/>
            <a:chOff x="4628656" y="995710"/>
            <a:chExt cx="366327" cy="366327"/>
          </a:xfrm>
        </p:grpSpPr>
        <p:sp>
          <p:nvSpPr>
            <p:cNvPr id="127" name="원호 126"/>
            <p:cNvSpPr/>
            <p:nvPr/>
          </p:nvSpPr>
          <p:spPr>
            <a:xfrm rot="18900000">
              <a:off x="4628656" y="995710"/>
              <a:ext cx="366327" cy="366327"/>
            </a:xfrm>
            <a:prstGeom prst="arc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원호 127"/>
            <p:cNvSpPr/>
            <p:nvPr/>
          </p:nvSpPr>
          <p:spPr>
            <a:xfrm rot="18900000">
              <a:off x="4668013" y="1043017"/>
              <a:ext cx="287612" cy="287614"/>
            </a:xfrm>
            <a:prstGeom prst="arc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원호 128"/>
            <p:cNvSpPr/>
            <p:nvPr/>
          </p:nvSpPr>
          <p:spPr>
            <a:xfrm rot="18900000">
              <a:off x="4705558" y="1088515"/>
              <a:ext cx="212522" cy="212524"/>
            </a:xfrm>
            <a:prstGeom prst="arc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/>
            <p:cNvSpPr/>
            <p:nvPr/>
          </p:nvSpPr>
          <p:spPr>
            <a:xfrm>
              <a:off x="4780014" y="1121134"/>
              <a:ext cx="63610" cy="6361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4857750" y="528416"/>
            <a:ext cx="1962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dirty="0" smtClean="0">
                <a:latin typeface="+mn-ea"/>
                <a:ea typeface="+mn-ea"/>
              </a:rPr>
              <a:t>Project Full Screen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graphicFrame>
        <p:nvGraphicFramePr>
          <p:cNvPr id="143" name="Group 1498"/>
          <p:cNvGraphicFramePr>
            <a:graphicFrameLocks noGrp="1"/>
          </p:cNvGraphicFramePr>
          <p:nvPr/>
        </p:nvGraphicFramePr>
        <p:xfrm>
          <a:off x="6966159" y="1854021"/>
          <a:ext cx="2165965" cy="53906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993"/>
                <a:gridCol w="1881972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■ 링크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 1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이전 화면으로 이동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현재 페이지에서는</a:t>
                      </a:r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DS_mobile_project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18" name="Group 1498"/>
          <p:cNvGraphicFramePr>
            <a:graphicFrameLocks noGrp="1"/>
          </p:cNvGraphicFramePr>
          <p:nvPr/>
        </p:nvGraphicFramePr>
        <p:xfrm>
          <a:off x="6970816" y="1243544"/>
          <a:ext cx="2161309" cy="53906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382"/>
                <a:gridCol w="1877927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Project</a:t>
                      </a:r>
                      <a:r>
                        <a:rPr lang="ko-KR" altLang="en-US" sz="800" dirty="0" smtClean="0"/>
                        <a:t>의 </a:t>
                      </a:r>
                      <a:r>
                        <a:rPr lang="en-US" altLang="ko-KR" sz="800" dirty="0" smtClean="0"/>
                        <a:t>Full Screen </a:t>
                      </a:r>
                      <a:r>
                        <a:rPr lang="ko-KR" altLang="en-US" sz="800" dirty="0" smtClean="0"/>
                        <a:t>화면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3" name="직사각형 172"/>
          <p:cNvSpPr/>
          <p:nvPr/>
        </p:nvSpPr>
        <p:spPr>
          <a:xfrm flipV="1">
            <a:off x="233913" y="1861479"/>
            <a:ext cx="6516000" cy="3959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/>
          <p:cNvSpPr/>
          <p:nvPr/>
        </p:nvSpPr>
        <p:spPr>
          <a:xfrm>
            <a:off x="771525" y="2676524"/>
            <a:ext cx="5467350" cy="27220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174"/>
          <p:cNvGrpSpPr/>
          <p:nvPr/>
        </p:nvGrpSpPr>
        <p:grpSpPr>
          <a:xfrm>
            <a:off x="876300" y="1937524"/>
            <a:ext cx="1022074" cy="230832"/>
            <a:chOff x="876300" y="3137674"/>
            <a:chExt cx="1022074" cy="230832"/>
          </a:xfrm>
        </p:grpSpPr>
        <p:sp>
          <p:nvSpPr>
            <p:cNvPr id="176" name="갈매기형 수장 175"/>
            <p:cNvSpPr/>
            <p:nvPr/>
          </p:nvSpPr>
          <p:spPr>
            <a:xfrm flipH="1">
              <a:off x="876300" y="3171825"/>
              <a:ext cx="161925" cy="161925"/>
            </a:xfrm>
            <a:prstGeom prst="chevro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1014622" y="3137674"/>
              <a:ext cx="88375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Back</a:t>
              </a:r>
              <a:endParaRPr lang="ko-KR" altLang="en-US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5" name="그룹 56"/>
          <p:cNvGrpSpPr/>
          <p:nvPr/>
        </p:nvGrpSpPr>
        <p:grpSpPr>
          <a:xfrm>
            <a:off x="690636" y="2031217"/>
            <a:ext cx="383223" cy="293414"/>
            <a:chOff x="1329493" y="2807073"/>
            <a:chExt cx="383223" cy="293414"/>
          </a:xfrm>
        </p:grpSpPr>
        <p:sp>
          <p:nvSpPr>
            <p:cNvPr id="179" name="직사각형 178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" name="그룹 108"/>
          <p:cNvGrpSpPr/>
          <p:nvPr/>
        </p:nvGrpSpPr>
        <p:grpSpPr>
          <a:xfrm>
            <a:off x="626675" y="2519735"/>
            <a:ext cx="383223" cy="293414"/>
            <a:chOff x="712151" y="2886076"/>
            <a:chExt cx="383223" cy="293414"/>
          </a:xfrm>
        </p:grpSpPr>
        <p:sp>
          <p:nvSpPr>
            <p:cNvPr id="203" name="타원 202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20" name="TextBox 219"/>
          <p:cNvSpPr txBox="1"/>
          <p:nvPr/>
        </p:nvSpPr>
        <p:spPr>
          <a:xfrm>
            <a:off x="792233" y="2360680"/>
            <a:ext cx="18388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dirty="0" smtClean="0">
                <a:latin typeface="+mn-ea"/>
              </a:rPr>
              <a:t>Title :  </a:t>
            </a:r>
            <a:r>
              <a:rPr lang="en-US" altLang="ko-KR" b="1" dirty="0" smtClean="0">
                <a:latin typeface="+mn-ea"/>
              </a:rPr>
              <a:t>project 2</a:t>
            </a:r>
            <a:endParaRPr lang="ko-KR" altLang="en-US" b="1" dirty="0" smtClean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4300" y="462027"/>
            <a:ext cx="230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dirty="0" smtClean="0">
                <a:latin typeface="+mn-ea"/>
                <a:ea typeface="+mn-ea"/>
              </a:rPr>
              <a:t>Index &gt; Enter IP &gt; </a:t>
            </a:r>
            <a:r>
              <a:rPr lang="ko-KR" altLang="en-US" sz="900" dirty="0" smtClean="0">
                <a:latin typeface="+mn-ea"/>
                <a:ea typeface="+mn-ea"/>
              </a:rPr>
              <a:t>로그인 </a:t>
            </a:r>
            <a:r>
              <a:rPr lang="en-US" altLang="ko-KR" sz="900" dirty="0" smtClean="0">
                <a:latin typeface="+mn-ea"/>
                <a:ea typeface="+mn-ea"/>
              </a:rPr>
              <a:t>&gt; Project &gt; </a:t>
            </a:r>
          </a:p>
          <a:p>
            <a:pPr>
              <a:buNone/>
            </a:pPr>
            <a:r>
              <a:rPr lang="en-US" altLang="ko-KR" sz="900" dirty="0" smtClean="0">
                <a:latin typeface="+mn-ea"/>
                <a:ea typeface="+mn-ea"/>
              </a:rPr>
              <a:t>Full Screen </a:t>
            </a:r>
            <a:r>
              <a:rPr lang="en-US" altLang="ko-KR" sz="900" dirty="0" err="1" smtClean="0">
                <a:latin typeface="+mn-ea"/>
                <a:ea typeface="+mn-ea"/>
              </a:rPr>
              <a:t>btn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57400" y="520465"/>
            <a:ext cx="700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dirty="0" smtClean="0">
                <a:latin typeface="+mn-ea"/>
                <a:ea typeface="+mn-ea"/>
              </a:rPr>
              <a:t>Project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598339" y="469609"/>
            <a:ext cx="141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err="1" smtClean="0">
                <a:solidFill>
                  <a:srgbClr val="C00000"/>
                </a:solidFill>
                <a:latin typeface="+mn-ea"/>
                <a:ea typeface="+mn-ea"/>
              </a:rPr>
              <a:t>DS_mobile_project_fullscreen</a:t>
            </a:r>
            <a:endParaRPr lang="ko-KR" altLang="en-US" sz="900" b="1" dirty="0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1390650" y="2850166"/>
            <a:ext cx="4229100" cy="2374757"/>
            <a:chOff x="3067050" y="7066060"/>
            <a:chExt cx="3035291" cy="1704401"/>
          </a:xfrm>
        </p:grpSpPr>
        <p:sp>
          <p:nvSpPr>
            <p:cNvPr id="53" name="직사각형 52"/>
            <p:cNvSpPr/>
            <p:nvPr/>
          </p:nvSpPr>
          <p:spPr>
            <a:xfrm>
              <a:off x="3079759" y="7070259"/>
              <a:ext cx="3022582" cy="170020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연결선 53"/>
            <p:cNvCxnSpPr/>
            <p:nvPr/>
          </p:nvCxnSpPr>
          <p:spPr>
            <a:xfrm>
              <a:off x="3067050" y="7919566"/>
              <a:ext cx="3024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rot="16200000">
              <a:off x="3741450" y="7914866"/>
              <a:ext cx="16992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그룹 194"/>
            <p:cNvGrpSpPr/>
            <p:nvPr/>
          </p:nvGrpSpPr>
          <p:grpSpPr>
            <a:xfrm>
              <a:off x="4362315" y="7682946"/>
              <a:ext cx="473810" cy="473810"/>
              <a:chOff x="4362315" y="4135705"/>
              <a:chExt cx="473810" cy="473810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4362315" y="4135705"/>
                <a:ext cx="473810" cy="47381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이등변 삼각형 57"/>
              <p:cNvSpPr/>
              <p:nvPr/>
            </p:nvSpPr>
            <p:spPr>
              <a:xfrm rot="5400000">
                <a:off x="4522702" y="4270069"/>
                <a:ext cx="237895" cy="205082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61" name="TextBox 60"/>
          <p:cNvSpPr txBox="1"/>
          <p:nvPr/>
        </p:nvSpPr>
        <p:spPr>
          <a:xfrm>
            <a:off x="126023" y="1138303"/>
            <a:ext cx="16837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130905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강은진 페이지 추가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7"/>
          <p:cNvSpPr txBox="1">
            <a:spLocks/>
          </p:cNvSpPr>
          <p:nvPr/>
        </p:nvSpPr>
        <p:spPr>
          <a:xfrm>
            <a:off x="560170" y="2865014"/>
            <a:ext cx="7267094" cy="93747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dirty="0" smtClean="0">
                <a:solidFill>
                  <a:srgbClr val="003755"/>
                </a:solidFill>
                <a:latin typeface="+mj-lt"/>
                <a:ea typeface="+mj-ea"/>
                <a:cs typeface="+mj-cs"/>
              </a:rPr>
              <a:t>3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75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rgbClr val="00375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Schedule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375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제목 7"/>
          <p:cNvSpPr txBox="1">
            <a:spLocks/>
          </p:cNvSpPr>
          <p:nvPr/>
        </p:nvSpPr>
        <p:spPr>
          <a:xfrm>
            <a:off x="2826108" y="3484139"/>
            <a:ext cx="2783105" cy="937472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rgbClr val="00375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ko-KR" sz="1200" dirty="0" smtClean="0">
                <a:solidFill>
                  <a:srgbClr val="003755"/>
                </a:solidFill>
                <a:latin typeface="+mj-lt"/>
                <a:ea typeface="+mj-ea"/>
                <a:cs typeface="+mj-cs"/>
              </a:rPr>
              <a:t>Schedule List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200" i="0" u="none" strike="noStrike" kern="1200" cap="none" spc="0" normalizeH="0" noProof="0" dirty="0" smtClean="0">
                <a:ln>
                  <a:noFill/>
                </a:ln>
                <a:solidFill>
                  <a:srgbClr val="00375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Schedule Information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200" baseline="0" dirty="0" smtClean="0">
                <a:solidFill>
                  <a:srgbClr val="003755"/>
                </a:solidFill>
                <a:latin typeface="+mj-lt"/>
                <a:ea typeface="+mj-ea"/>
                <a:cs typeface="+mj-cs"/>
              </a:rPr>
              <a:t> Timeline</a:t>
            </a:r>
            <a:r>
              <a:rPr kumimoji="0" lang="en-US" altLang="ko-KR" sz="1200" dirty="0" smtClean="0">
                <a:solidFill>
                  <a:srgbClr val="003755"/>
                </a:solidFill>
                <a:latin typeface="+mj-lt"/>
                <a:ea typeface="+mj-ea"/>
                <a:cs typeface="+mj-cs"/>
              </a:rPr>
              <a:t> Window</a:t>
            </a:r>
            <a:endParaRPr kumimoji="0" lang="ko-KR" altLang="en-US" sz="1200" i="0" u="none" strike="noStrike" kern="1200" cap="none" spc="0" normalizeH="0" baseline="0" noProof="0" dirty="0">
              <a:ln>
                <a:noFill/>
              </a:ln>
              <a:solidFill>
                <a:srgbClr val="00375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 rot="5400000">
            <a:off x="1443005" y="237339"/>
            <a:ext cx="4079766" cy="6527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F923-84CE-45F6-A00C-9099A10C2452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04775" y="528702"/>
            <a:ext cx="25699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dirty="0" smtClean="0">
                <a:latin typeface="+mn-ea"/>
                <a:ea typeface="+mn-ea"/>
              </a:rPr>
              <a:t>Index &gt; Enter IP &gt; </a:t>
            </a:r>
            <a:r>
              <a:rPr lang="ko-KR" altLang="en-US" sz="900" dirty="0" smtClean="0">
                <a:latin typeface="+mn-ea"/>
                <a:ea typeface="+mn-ea"/>
              </a:rPr>
              <a:t>로그인 </a:t>
            </a:r>
            <a:r>
              <a:rPr lang="en-US" altLang="ko-KR" sz="900" dirty="0" smtClean="0">
                <a:latin typeface="+mn-ea"/>
                <a:ea typeface="+mn-ea"/>
              </a:rPr>
              <a:t>&gt; Schedule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157400" y="520465"/>
            <a:ext cx="700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dirty="0" smtClean="0">
                <a:latin typeface="+mn-ea"/>
                <a:ea typeface="+mn-ea"/>
              </a:rPr>
              <a:t>Schedule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598339" y="469609"/>
            <a:ext cx="1411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err="1" smtClean="0">
                <a:solidFill>
                  <a:srgbClr val="C00000"/>
                </a:solidFill>
                <a:latin typeface="+mn-ea"/>
                <a:ea typeface="+mn-ea"/>
              </a:rPr>
              <a:t>DS_mobile_schedule</a:t>
            </a:r>
            <a:endParaRPr lang="ko-KR" altLang="en-US" sz="900" b="1" dirty="0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274409" y="528416"/>
            <a:ext cx="1059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dirty="0" smtClean="0">
                <a:latin typeface="+mn-ea"/>
                <a:ea typeface="+mn-ea"/>
              </a:rPr>
              <a:t>Schedule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49" name="제목 5"/>
          <p:cNvSpPr txBox="1">
            <a:spLocks/>
          </p:cNvSpPr>
          <p:nvPr/>
        </p:nvSpPr>
        <p:spPr>
          <a:xfrm>
            <a:off x="6968490" y="63879"/>
            <a:ext cx="2175510" cy="46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dirty="0" smtClean="0">
                <a:latin typeface="+mj-ea"/>
                <a:ea typeface="+mj-ea"/>
                <a:cs typeface="+mj-cs"/>
              </a:rPr>
              <a:t>3</a:t>
            </a:r>
            <a:r>
              <a:rPr kumimoji="0" lang="en-US" altLang="ko-KR" sz="1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.</a:t>
            </a:r>
            <a:r>
              <a:rPr kumimoji="0" lang="en-US" altLang="ko-KR" sz="1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 Schedule</a:t>
            </a:r>
            <a:endParaRPr kumimoji="0" lang="ko-KR" altLang="en-US" sz="1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graphicFrame>
        <p:nvGraphicFramePr>
          <p:cNvPr id="90" name="Group 1498"/>
          <p:cNvGraphicFramePr>
            <a:graphicFrameLocks noGrp="1"/>
          </p:cNvGraphicFramePr>
          <p:nvPr/>
        </p:nvGraphicFramePr>
        <p:xfrm>
          <a:off x="6966159" y="2192066"/>
          <a:ext cx="2165965" cy="88000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993"/>
                <a:gridCol w="1881972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■ 링크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DS_mobile_schedule_moreinfo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DS_mobile_schedule_timelinewindow</a:t>
                      </a:r>
                      <a:endParaRPr lang="ko-KR" altLang="en-US" sz="800" b="1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" name="모서리가 둥근 직사각형 101"/>
          <p:cNvSpPr/>
          <p:nvPr/>
        </p:nvSpPr>
        <p:spPr>
          <a:xfrm>
            <a:off x="2945614" y="5048250"/>
            <a:ext cx="3283736" cy="35031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Timeline Window</a:t>
            </a:r>
            <a:endParaRPr lang="ko-KR" altLang="en-US" sz="1000" b="1" dirty="0" smtClean="0"/>
          </a:p>
        </p:txBody>
      </p:sp>
      <p:sp>
        <p:nvSpPr>
          <p:cNvPr id="114" name="직사각형 113"/>
          <p:cNvSpPr/>
          <p:nvPr/>
        </p:nvSpPr>
        <p:spPr>
          <a:xfrm flipV="1">
            <a:off x="233915" y="1652424"/>
            <a:ext cx="6516000" cy="2049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 flipV="1">
            <a:off x="233913" y="1861479"/>
            <a:ext cx="6516000" cy="3959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/>
          <p:nvPr/>
        </p:nvSpPr>
        <p:spPr>
          <a:xfrm>
            <a:off x="706509" y="1636657"/>
            <a:ext cx="39893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err="1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SmartGuru</a:t>
            </a:r>
            <a:r>
              <a:rPr lang="en-US" altLang="ko-KR" sz="900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 4K Digital Signage Ingest System</a:t>
            </a:r>
            <a:endParaRPr lang="ko-KR" altLang="en-US" sz="900" b="1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32" name="직사각형 131"/>
          <p:cNvSpPr/>
          <p:nvPr/>
        </p:nvSpPr>
        <p:spPr>
          <a:xfrm flipV="1">
            <a:off x="233915" y="1471450"/>
            <a:ext cx="6516000" cy="1875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6004717" y="1446135"/>
            <a:ext cx="8612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PM 03 : 33</a:t>
            </a:r>
            <a:endParaRPr lang="ko-KR" altLang="en-US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134" name="그룹 95"/>
          <p:cNvGrpSpPr/>
          <p:nvPr/>
        </p:nvGrpSpPr>
        <p:grpSpPr>
          <a:xfrm>
            <a:off x="5813401" y="1496644"/>
            <a:ext cx="237542" cy="237542"/>
            <a:chOff x="4628656" y="995710"/>
            <a:chExt cx="366327" cy="366327"/>
          </a:xfrm>
        </p:grpSpPr>
        <p:sp>
          <p:nvSpPr>
            <p:cNvPr id="135" name="원호 134"/>
            <p:cNvSpPr/>
            <p:nvPr/>
          </p:nvSpPr>
          <p:spPr>
            <a:xfrm rot="18900000">
              <a:off x="4628656" y="995710"/>
              <a:ext cx="366327" cy="366327"/>
            </a:xfrm>
            <a:prstGeom prst="arc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원호 135"/>
            <p:cNvSpPr/>
            <p:nvPr/>
          </p:nvSpPr>
          <p:spPr>
            <a:xfrm rot="18900000">
              <a:off x="4668013" y="1043017"/>
              <a:ext cx="287612" cy="287614"/>
            </a:xfrm>
            <a:prstGeom prst="arc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원호 136"/>
            <p:cNvSpPr/>
            <p:nvPr/>
          </p:nvSpPr>
          <p:spPr>
            <a:xfrm rot="18900000">
              <a:off x="4705558" y="1088515"/>
              <a:ext cx="212522" cy="212524"/>
            </a:xfrm>
            <a:prstGeom prst="arc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/>
            <p:cNvSpPr/>
            <p:nvPr/>
          </p:nvSpPr>
          <p:spPr>
            <a:xfrm>
              <a:off x="4780014" y="1121134"/>
              <a:ext cx="63610" cy="6361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0" name="직사각형 139"/>
          <p:cNvSpPr/>
          <p:nvPr/>
        </p:nvSpPr>
        <p:spPr>
          <a:xfrm>
            <a:off x="2386464" y="1857375"/>
            <a:ext cx="623436" cy="390525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5554734" y="1922406"/>
            <a:ext cx="7317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Log out</a:t>
            </a:r>
            <a:endParaRPr lang="ko-KR" altLang="en-US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2952750" y="2600451"/>
            <a:ext cx="3276600" cy="23334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/>
          <p:cNvSpPr/>
          <p:nvPr/>
        </p:nvSpPr>
        <p:spPr>
          <a:xfrm>
            <a:off x="771525" y="2600452"/>
            <a:ext cx="2038350" cy="2798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706509" y="2360680"/>
            <a:ext cx="1512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dirty="0" smtClean="0">
                <a:latin typeface="+mn-ea"/>
              </a:rPr>
              <a:t>Schedule List</a:t>
            </a:r>
            <a:endParaRPr lang="ko-KR" altLang="en-US" dirty="0" smtClean="0">
              <a:latin typeface="+mn-ea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944884" y="2360680"/>
            <a:ext cx="1512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dirty="0" smtClean="0">
                <a:latin typeface="+mn-ea"/>
              </a:rPr>
              <a:t>Title :  </a:t>
            </a:r>
            <a:r>
              <a:rPr lang="en-US" altLang="ko-KR" b="1" dirty="0" smtClean="0">
                <a:latin typeface="+mn-ea"/>
              </a:rPr>
              <a:t>schedule 2</a:t>
            </a:r>
            <a:endParaRPr lang="ko-KR" altLang="en-US" b="1" dirty="0" smtClean="0">
              <a:latin typeface="+mn-ea"/>
            </a:endParaRPr>
          </a:p>
        </p:txBody>
      </p:sp>
      <p:grpSp>
        <p:nvGrpSpPr>
          <p:cNvPr id="149" name="그룹 51"/>
          <p:cNvGrpSpPr/>
          <p:nvPr/>
        </p:nvGrpSpPr>
        <p:grpSpPr>
          <a:xfrm>
            <a:off x="848471" y="2676153"/>
            <a:ext cx="1884459" cy="310101"/>
            <a:chOff x="834887" y="3371353"/>
            <a:chExt cx="1884459" cy="310101"/>
          </a:xfrm>
        </p:grpSpPr>
        <p:sp>
          <p:nvSpPr>
            <p:cNvPr id="156" name="모서리가 둥근 직사각형 155"/>
            <p:cNvSpPr/>
            <p:nvPr/>
          </p:nvSpPr>
          <p:spPr>
            <a:xfrm>
              <a:off x="834887" y="3371353"/>
              <a:ext cx="1884459" cy="31010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Search Icon"/>
            <p:cNvSpPr>
              <a:spLocks noChangeAspect="1" noEditPoints="1"/>
            </p:cNvSpPr>
            <p:nvPr>
              <p:custDataLst>
                <p:tags r:id="rId3"/>
              </p:custDataLst>
            </p:nvPr>
          </p:nvSpPr>
          <p:spPr bwMode="auto">
            <a:xfrm flipH="1">
              <a:off x="2464583" y="3442266"/>
              <a:ext cx="183203" cy="177893"/>
            </a:xfrm>
            <a:custGeom>
              <a:avLst/>
              <a:gdLst>
                <a:gd name="T0" fmla="*/ 22 w 592"/>
                <a:gd name="T1" fmla="*/ 483 h 592"/>
                <a:gd name="T2" fmla="*/ 170 w 592"/>
                <a:gd name="T3" fmla="*/ 338 h 592"/>
                <a:gd name="T4" fmla="*/ 147 w 592"/>
                <a:gd name="T5" fmla="*/ 225 h 592"/>
                <a:gd name="T6" fmla="*/ 366 w 592"/>
                <a:gd name="T7" fmla="*/ 0 h 592"/>
                <a:gd name="T8" fmla="*/ 592 w 592"/>
                <a:gd name="T9" fmla="*/ 225 h 592"/>
                <a:gd name="T10" fmla="*/ 366 w 592"/>
                <a:gd name="T11" fmla="*/ 444 h 592"/>
                <a:gd name="T12" fmla="*/ 258 w 592"/>
                <a:gd name="T13" fmla="*/ 424 h 592"/>
                <a:gd name="T14" fmla="*/ 109 w 592"/>
                <a:gd name="T15" fmla="*/ 570 h 592"/>
                <a:gd name="T16" fmla="*/ 22 w 592"/>
                <a:gd name="T17" fmla="*/ 570 h 592"/>
                <a:gd name="T18" fmla="*/ 22 w 592"/>
                <a:gd name="T19" fmla="*/ 483 h 592"/>
                <a:gd name="T20" fmla="*/ 366 w 592"/>
                <a:gd name="T21" fmla="*/ 84 h 592"/>
                <a:gd name="T22" fmla="*/ 225 w 592"/>
                <a:gd name="T23" fmla="*/ 225 h 592"/>
                <a:gd name="T24" fmla="*/ 366 w 592"/>
                <a:gd name="T25" fmla="*/ 367 h 592"/>
                <a:gd name="T26" fmla="*/ 507 w 592"/>
                <a:gd name="T27" fmla="*/ 225 h 592"/>
                <a:gd name="T28" fmla="*/ 366 w 592"/>
                <a:gd name="T29" fmla="*/ 84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92" h="592">
                  <a:moveTo>
                    <a:pt x="22" y="483"/>
                  </a:moveTo>
                  <a:lnTo>
                    <a:pt x="170" y="338"/>
                  </a:lnTo>
                  <a:cubicBezTo>
                    <a:pt x="151" y="305"/>
                    <a:pt x="147" y="267"/>
                    <a:pt x="147" y="225"/>
                  </a:cubicBezTo>
                  <a:cubicBezTo>
                    <a:pt x="147" y="101"/>
                    <a:pt x="241" y="0"/>
                    <a:pt x="366" y="0"/>
                  </a:cubicBezTo>
                  <a:cubicBezTo>
                    <a:pt x="491" y="0"/>
                    <a:pt x="592" y="101"/>
                    <a:pt x="592" y="225"/>
                  </a:cubicBezTo>
                  <a:cubicBezTo>
                    <a:pt x="592" y="350"/>
                    <a:pt x="491" y="444"/>
                    <a:pt x="366" y="444"/>
                  </a:cubicBezTo>
                  <a:cubicBezTo>
                    <a:pt x="327" y="444"/>
                    <a:pt x="290" y="441"/>
                    <a:pt x="258" y="424"/>
                  </a:cubicBezTo>
                  <a:lnTo>
                    <a:pt x="109" y="570"/>
                  </a:lnTo>
                  <a:cubicBezTo>
                    <a:pt x="87" y="592"/>
                    <a:pt x="44" y="592"/>
                    <a:pt x="22" y="570"/>
                  </a:cubicBezTo>
                  <a:cubicBezTo>
                    <a:pt x="0" y="548"/>
                    <a:pt x="0" y="505"/>
                    <a:pt x="22" y="483"/>
                  </a:cubicBezTo>
                  <a:close/>
                  <a:moveTo>
                    <a:pt x="366" y="84"/>
                  </a:moveTo>
                  <a:cubicBezTo>
                    <a:pt x="288" y="84"/>
                    <a:pt x="225" y="148"/>
                    <a:pt x="225" y="225"/>
                  </a:cubicBezTo>
                  <a:cubicBezTo>
                    <a:pt x="225" y="303"/>
                    <a:pt x="288" y="367"/>
                    <a:pt x="366" y="367"/>
                  </a:cubicBezTo>
                  <a:cubicBezTo>
                    <a:pt x="444" y="367"/>
                    <a:pt x="507" y="303"/>
                    <a:pt x="507" y="225"/>
                  </a:cubicBezTo>
                  <a:cubicBezTo>
                    <a:pt x="507" y="148"/>
                    <a:pt x="444" y="84"/>
                    <a:pt x="366" y="84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>
                <a:latin typeface="+mj-lt"/>
                <a:cs typeface="Calibri" pitchFamily="34" charset="0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889389" y="3421640"/>
              <a:ext cx="151281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dirty="0" smtClean="0">
                  <a:solidFill>
                    <a:schemeClr val="bg1"/>
                  </a:solidFill>
                  <a:latin typeface="+mn-ea"/>
                </a:rPr>
                <a:t>Search</a:t>
              </a:r>
              <a:endParaRPr lang="ko-KR" altLang="en-US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61" name="직사각형 160"/>
          <p:cNvSpPr/>
          <p:nvPr/>
        </p:nvSpPr>
        <p:spPr>
          <a:xfrm flipV="1">
            <a:off x="774603" y="3096291"/>
            <a:ext cx="2037600" cy="2049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TextBox 161"/>
          <p:cNvSpPr txBox="1"/>
          <p:nvPr/>
        </p:nvSpPr>
        <p:spPr>
          <a:xfrm>
            <a:off x="786022" y="3080524"/>
            <a:ext cx="883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S</a:t>
            </a:r>
            <a:endParaRPr lang="ko-KR" altLang="en-US" b="1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cxnSp>
        <p:nvCxnSpPr>
          <p:cNvPr id="167" name="직선 연결선 166"/>
          <p:cNvCxnSpPr/>
          <p:nvPr/>
        </p:nvCxnSpPr>
        <p:spPr>
          <a:xfrm rot="10800000" flipH="1">
            <a:off x="771525" y="3997975"/>
            <a:ext cx="1979626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직사각형 168"/>
          <p:cNvSpPr/>
          <p:nvPr/>
        </p:nvSpPr>
        <p:spPr>
          <a:xfrm flipV="1">
            <a:off x="774603" y="4012844"/>
            <a:ext cx="2037600" cy="2049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TextBox 171"/>
          <p:cNvSpPr txBox="1"/>
          <p:nvPr/>
        </p:nvSpPr>
        <p:spPr>
          <a:xfrm>
            <a:off x="786022" y="3997077"/>
            <a:ext cx="883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T</a:t>
            </a:r>
            <a:endParaRPr lang="ko-KR" altLang="en-US" b="1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3002034" y="2653305"/>
            <a:ext cx="1512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>
                <a:latin typeface="+mn-ea"/>
              </a:rPr>
              <a:t> Schedule Information</a:t>
            </a:r>
            <a:endParaRPr lang="ko-KR" altLang="en-US" dirty="0" smtClean="0">
              <a:latin typeface="+mn-ea"/>
            </a:endParaRPr>
          </a:p>
        </p:txBody>
      </p:sp>
      <p:cxnSp>
        <p:nvCxnSpPr>
          <p:cNvPr id="177" name="직선 연결선 176"/>
          <p:cNvCxnSpPr/>
          <p:nvPr/>
        </p:nvCxnSpPr>
        <p:spPr>
          <a:xfrm rot="10800000" flipH="1">
            <a:off x="771525" y="3626500"/>
            <a:ext cx="1979626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직사각형 178"/>
          <p:cNvSpPr/>
          <p:nvPr/>
        </p:nvSpPr>
        <p:spPr>
          <a:xfrm>
            <a:off x="767214" y="3629150"/>
            <a:ext cx="1956936" cy="371475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TextBox 189"/>
          <p:cNvSpPr txBox="1"/>
          <p:nvPr/>
        </p:nvSpPr>
        <p:spPr>
          <a:xfrm>
            <a:off x="1005097" y="3366771"/>
            <a:ext cx="883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dirty="0" smtClean="0">
                <a:latin typeface="+mn-ea"/>
              </a:rPr>
              <a:t>schedule 1</a:t>
            </a:r>
            <a:endParaRPr lang="ko-KR" altLang="en-US" dirty="0" smtClean="0">
              <a:latin typeface="+mn-ea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1005097" y="3708677"/>
            <a:ext cx="883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b="1" dirty="0" smtClean="0">
                <a:latin typeface="+mn-ea"/>
              </a:rPr>
              <a:t>schedule 2</a:t>
            </a:r>
            <a:endParaRPr lang="ko-KR" altLang="en-US" b="1" dirty="0" smtClean="0">
              <a:latin typeface="+mn-ea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1005097" y="4299807"/>
            <a:ext cx="883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dirty="0" smtClean="0">
                <a:latin typeface="+mn-ea"/>
              </a:rPr>
              <a:t>timeline 1</a:t>
            </a:r>
            <a:endParaRPr lang="ko-KR" altLang="en-US" dirty="0" smtClean="0">
              <a:latin typeface="+mn-ea"/>
            </a:endParaRPr>
          </a:p>
        </p:txBody>
      </p:sp>
      <p:grpSp>
        <p:nvGrpSpPr>
          <p:cNvPr id="193" name="그룹 192"/>
          <p:cNvGrpSpPr/>
          <p:nvPr/>
        </p:nvGrpSpPr>
        <p:grpSpPr>
          <a:xfrm>
            <a:off x="838200" y="3371975"/>
            <a:ext cx="190502" cy="190502"/>
            <a:chOff x="7315200" y="3276600"/>
            <a:chExt cx="333375" cy="333375"/>
          </a:xfrm>
        </p:grpSpPr>
        <p:sp>
          <p:nvSpPr>
            <p:cNvPr id="194" name="타원 193"/>
            <p:cNvSpPr/>
            <p:nvPr/>
          </p:nvSpPr>
          <p:spPr>
            <a:xfrm>
              <a:off x="7315200" y="3276600"/>
              <a:ext cx="333375" cy="33337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5" name="그룹 142"/>
            <p:cNvGrpSpPr/>
            <p:nvPr/>
          </p:nvGrpSpPr>
          <p:grpSpPr>
            <a:xfrm>
              <a:off x="7373943" y="3342637"/>
              <a:ext cx="215889" cy="201301"/>
              <a:chOff x="7785110" y="3562350"/>
              <a:chExt cx="3022581" cy="1691011"/>
            </a:xfrm>
          </p:grpSpPr>
          <p:cxnSp>
            <p:nvCxnSpPr>
              <p:cNvPr id="196" name="직선 연결선 195"/>
              <p:cNvCxnSpPr/>
              <p:nvPr/>
            </p:nvCxnSpPr>
            <p:spPr>
              <a:xfrm>
                <a:off x="7793279" y="3562350"/>
                <a:ext cx="3014412" cy="169101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>
              <a:xfrm flipV="1">
                <a:off x="7785110" y="3562350"/>
                <a:ext cx="3014412" cy="169101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8" name="그룹 197"/>
          <p:cNvGrpSpPr/>
          <p:nvPr/>
        </p:nvGrpSpPr>
        <p:grpSpPr>
          <a:xfrm>
            <a:off x="838200" y="3714875"/>
            <a:ext cx="190502" cy="190502"/>
            <a:chOff x="7315200" y="3276600"/>
            <a:chExt cx="333375" cy="333375"/>
          </a:xfrm>
        </p:grpSpPr>
        <p:sp>
          <p:nvSpPr>
            <p:cNvPr id="199" name="타원 198"/>
            <p:cNvSpPr/>
            <p:nvPr/>
          </p:nvSpPr>
          <p:spPr>
            <a:xfrm>
              <a:off x="7315200" y="3276600"/>
              <a:ext cx="333375" cy="33337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0" name="그룹 146"/>
            <p:cNvGrpSpPr/>
            <p:nvPr/>
          </p:nvGrpSpPr>
          <p:grpSpPr>
            <a:xfrm>
              <a:off x="7373943" y="3342637"/>
              <a:ext cx="215889" cy="201301"/>
              <a:chOff x="7785110" y="3562350"/>
              <a:chExt cx="3022581" cy="1691011"/>
            </a:xfrm>
          </p:grpSpPr>
          <p:cxnSp>
            <p:nvCxnSpPr>
              <p:cNvPr id="201" name="직선 연결선 200"/>
              <p:cNvCxnSpPr/>
              <p:nvPr/>
            </p:nvCxnSpPr>
            <p:spPr>
              <a:xfrm>
                <a:off x="7793279" y="3562350"/>
                <a:ext cx="3014412" cy="169101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직선 연결선 201"/>
              <p:cNvCxnSpPr/>
              <p:nvPr/>
            </p:nvCxnSpPr>
            <p:spPr>
              <a:xfrm flipV="1">
                <a:off x="7785110" y="3562350"/>
                <a:ext cx="3014412" cy="169101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3" name="그룹 202"/>
          <p:cNvGrpSpPr/>
          <p:nvPr/>
        </p:nvGrpSpPr>
        <p:grpSpPr>
          <a:xfrm>
            <a:off x="838200" y="4305425"/>
            <a:ext cx="190502" cy="190502"/>
            <a:chOff x="7315200" y="3276600"/>
            <a:chExt cx="333375" cy="333375"/>
          </a:xfrm>
        </p:grpSpPr>
        <p:sp>
          <p:nvSpPr>
            <p:cNvPr id="204" name="타원 203"/>
            <p:cNvSpPr/>
            <p:nvPr/>
          </p:nvSpPr>
          <p:spPr>
            <a:xfrm>
              <a:off x="7315200" y="3276600"/>
              <a:ext cx="333375" cy="33337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5" name="그룹 156"/>
            <p:cNvGrpSpPr/>
            <p:nvPr/>
          </p:nvGrpSpPr>
          <p:grpSpPr>
            <a:xfrm>
              <a:off x="7373943" y="3342637"/>
              <a:ext cx="215889" cy="201301"/>
              <a:chOff x="7785110" y="3562350"/>
              <a:chExt cx="3022581" cy="1691011"/>
            </a:xfrm>
          </p:grpSpPr>
          <p:cxnSp>
            <p:nvCxnSpPr>
              <p:cNvPr id="206" name="직선 연결선 205"/>
              <p:cNvCxnSpPr/>
              <p:nvPr/>
            </p:nvCxnSpPr>
            <p:spPr>
              <a:xfrm>
                <a:off x="7793279" y="3562350"/>
                <a:ext cx="3014412" cy="169101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직선 연결선 206"/>
              <p:cNvCxnSpPr/>
              <p:nvPr/>
            </p:nvCxnSpPr>
            <p:spPr>
              <a:xfrm flipV="1">
                <a:off x="7785110" y="3562350"/>
                <a:ext cx="3014412" cy="169101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8" name="직사각형 207"/>
          <p:cNvSpPr/>
          <p:nvPr/>
        </p:nvSpPr>
        <p:spPr>
          <a:xfrm flipV="1">
            <a:off x="774603" y="4565294"/>
            <a:ext cx="2037600" cy="2049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TextBox 208"/>
          <p:cNvSpPr txBox="1"/>
          <p:nvPr/>
        </p:nvSpPr>
        <p:spPr>
          <a:xfrm>
            <a:off x="786022" y="4549527"/>
            <a:ext cx="883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U</a:t>
            </a:r>
            <a:endParaRPr lang="ko-KR" altLang="en-US" b="1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10" name="Button Up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742155" y="3095751"/>
            <a:ext cx="75942" cy="2304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262626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1" name="모서리가 둥근 직사각형 210"/>
          <p:cNvSpPr/>
          <p:nvPr/>
        </p:nvSpPr>
        <p:spPr>
          <a:xfrm>
            <a:off x="2745541" y="3096618"/>
            <a:ext cx="84148" cy="61147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4" name="직선 연결선 213"/>
          <p:cNvCxnSpPr/>
          <p:nvPr/>
        </p:nvCxnSpPr>
        <p:spPr>
          <a:xfrm rot="10800000" flipH="1">
            <a:off x="771525" y="5127062"/>
            <a:ext cx="1979626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1005096" y="4837764"/>
            <a:ext cx="1490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dirty="0" err="1" smtClean="0">
                <a:latin typeface="+mn-ea"/>
              </a:rPr>
              <a:t>user_experience</a:t>
            </a:r>
            <a:r>
              <a:rPr lang="en-US" altLang="ko-KR" dirty="0" smtClean="0">
                <a:latin typeface="+mn-ea"/>
              </a:rPr>
              <a:t> 1</a:t>
            </a:r>
            <a:endParaRPr lang="ko-KR" altLang="en-US" dirty="0" smtClean="0">
              <a:latin typeface="+mn-ea"/>
            </a:endParaRPr>
          </a:p>
        </p:txBody>
      </p:sp>
      <p:grpSp>
        <p:nvGrpSpPr>
          <p:cNvPr id="216" name="그룹 215"/>
          <p:cNvGrpSpPr/>
          <p:nvPr/>
        </p:nvGrpSpPr>
        <p:grpSpPr>
          <a:xfrm>
            <a:off x="838200" y="4843962"/>
            <a:ext cx="190502" cy="190502"/>
            <a:chOff x="7315200" y="3276600"/>
            <a:chExt cx="333375" cy="333375"/>
          </a:xfrm>
        </p:grpSpPr>
        <p:sp>
          <p:nvSpPr>
            <p:cNvPr id="217" name="타원 216"/>
            <p:cNvSpPr/>
            <p:nvPr/>
          </p:nvSpPr>
          <p:spPr>
            <a:xfrm>
              <a:off x="7315200" y="3276600"/>
              <a:ext cx="333375" cy="33337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8" name="그룹 132"/>
            <p:cNvGrpSpPr/>
            <p:nvPr/>
          </p:nvGrpSpPr>
          <p:grpSpPr>
            <a:xfrm>
              <a:off x="7373943" y="3342637"/>
              <a:ext cx="215889" cy="201301"/>
              <a:chOff x="7785110" y="3562350"/>
              <a:chExt cx="3022581" cy="1691011"/>
            </a:xfrm>
          </p:grpSpPr>
          <p:cxnSp>
            <p:nvCxnSpPr>
              <p:cNvPr id="219" name="직선 연결선 218"/>
              <p:cNvCxnSpPr/>
              <p:nvPr/>
            </p:nvCxnSpPr>
            <p:spPr>
              <a:xfrm>
                <a:off x="7793279" y="3562350"/>
                <a:ext cx="3014412" cy="169101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직선 연결선 219"/>
              <p:cNvCxnSpPr/>
              <p:nvPr/>
            </p:nvCxnSpPr>
            <p:spPr>
              <a:xfrm flipV="1">
                <a:off x="7785110" y="3562350"/>
                <a:ext cx="3014412" cy="169101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1" name="TextBox 220"/>
          <p:cNvSpPr txBox="1"/>
          <p:nvPr/>
        </p:nvSpPr>
        <p:spPr>
          <a:xfrm>
            <a:off x="1005097" y="5203524"/>
            <a:ext cx="14428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dirty="0" err="1" smtClean="0">
                <a:latin typeface="+mn-ea"/>
              </a:rPr>
              <a:t>user_experience</a:t>
            </a:r>
            <a:r>
              <a:rPr lang="en-US" altLang="ko-KR" dirty="0" smtClean="0">
                <a:latin typeface="+mn-ea"/>
              </a:rPr>
              <a:t> 2</a:t>
            </a:r>
            <a:endParaRPr lang="ko-KR" altLang="en-US" dirty="0" smtClean="0">
              <a:latin typeface="+mn-ea"/>
            </a:endParaRPr>
          </a:p>
        </p:txBody>
      </p:sp>
      <p:grpSp>
        <p:nvGrpSpPr>
          <p:cNvPr id="222" name="그룹 221"/>
          <p:cNvGrpSpPr/>
          <p:nvPr/>
        </p:nvGrpSpPr>
        <p:grpSpPr>
          <a:xfrm>
            <a:off x="838200" y="5209722"/>
            <a:ext cx="190502" cy="190502"/>
            <a:chOff x="7315200" y="3276600"/>
            <a:chExt cx="333375" cy="333375"/>
          </a:xfrm>
        </p:grpSpPr>
        <p:sp>
          <p:nvSpPr>
            <p:cNvPr id="223" name="타원 222"/>
            <p:cNvSpPr/>
            <p:nvPr/>
          </p:nvSpPr>
          <p:spPr>
            <a:xfrm>
              <a:off x="7315200" y="3276600"/>
              <a:ext cx="333375" cy="33337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4" name="그룹 141"/>
            <p:cNvGrpSpPr/>
            <p:nvPr/>
          </p:nvGrpSpPr>
          <p:grpSpPr>
            <a:xfrm>
              <a:off x="7373943" y="3342637"/>
              <a:ext cx="215889" cy="201301"/>
              <a:chOff x="7785110" y="3562350"/>
              <a:chExt cx="3022581" cy="1691011"/>
            </a:xfrm>
          </p:grpSpPr>
          <p:cxnSp>
            <p:nvCxnSpPr>
              <p:cNvPr id="225" name="직선 연결선 224"/>
              <p:cNvCxnSpPr/>
              <p:nvPr/>
            </p:nvCxnSpPr>
            <p:spPr>
              <a:xfrm>
                <a:off x="7793279" y="3562350"/>
                <a:ext cx="3014412" cy="169101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직선 연결선 225"/>
              <p:cNvCxnSpPr/>
              <p:nvPr/>
            </p:nvCxnSpPr>
            <p:spPr>
              <a:xfrm flipV="1">
                <a:off x="7785110" y="3562350"/>
                <a:ext cx="3014412" cy="169101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5" name="TextBox 244"/>
          <p:cNvSpPr txBox="1"/>
          <p:nvPr/>
        </p:nvSpPr>
        <p:spPr>
          <a:xfrm>
            <a:off x="3002034" y="2829664"/>
            <a:ext cx="9889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  <a:buNone/>
            </a:pPr>
            <a:r>
              <a:rPr lang="en-US" altLang="ko-KR" dirty="0" smtClean="0">
                <a:latin typeface="+mn-ea"/>
              </a:rPr>
              <a:t>1) project 1</a:t>
            </a:r>
          </a:p>
          <a:p>
            <a:pPr>
              <a:lnSpc>
                <a:spcPct val="300000"/>
              </a:lnSpc>
              <a:buNone/>
            </a:pPr>
            <a:r>
              <a:rPr lang="en-US" altLang="ko-KR" dirty="0" smtClean="0">
                <a:latin typeface="+mn-ea"/>
              </a:rPr>
              <a:t>2) project 2</a:t>
            </a:r>
          </a:p>
          <a:p>
            <a:pPr>
              <a:lnSpc>
                <a:spcPct val="300000"/>
              </a:lnSpc>
              <a:buNone/>
            </a:pPr>
            <a:r>
              <a:rPr lang="en-US" altLang="ko-KR" dirty="0" smtClean="0">
                <a:latin typeface="+mn-ea"/>
              </a:rPr>
              <a:t>3) project 3</a:t>
            </a:r>
          </a:p>
          <a:p>
            <a:pPr>
              <a:lnSpc>
                <a:spcPct val="300000"/>
              </a:lnSpc>
              <a:buNone/>
            </a:pPr>
            <a:r>
              <a:rPr lang="en-US" altLang="ko-KR" dirty="0" smtClean="0">
                <a:latin typeface="+mn-ea"/>
              </a:rPr>
              <a:t>4) project 4</a:t>
            </a:r>
          </a:p>
          <a:p>
            <a:pPr>
              <a:lnSpc>
                <a:spcPct val="300000"/>
              </a:lnSpc>
              <a:buNone/>
            </a:pPr>
            <a:r>
              <a:rPr lang="en-US" altLang="ko-KR" dirty="0" smtClean="0">
                <a:latin typeface="+mn-ea"/>
              </a:rPr>
              <a:t>5) project 5</a:t>
            </a:r>
          </a:p>
        </p:txBody>
      </p:sp>
      <p:sp>
        <p:nvSpPr>
          <p:cNvPr id="252" name="Button Up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6161630" y="2619501"/>
            <a:ext cx="75942" cy="2304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262626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3" name="모서리가 둥근 직사각형 252"/>
          <p:cNvSpPr/>
          <p:nvPr/>
        </p:nvSpPr>
        <p:spPr>
          <a:xfrm>
            <a:off x="6165016" y="2620368"/>
            <a:ext cx="84148" cy="61147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TextBox 253"/>
          <p:cNvSpPr txBox="1"/>
          <p:nvPr/>
        </p:nvSpPr>
        <p:spPr>
          <a:xfrm>
            <a:off x="3935484" y="2829664"/>
            <a:ext cx="7793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  <a:buNone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00:00:20</a:t>
            </a:r>
          </a:p>
          <a:p>
            <a:pPr algn="ctr">
              <a:lnSpc>
                <a:spcPct val="300000"/>
              </a:lnSpc>
              <a:buNone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00:00:20</a:t>
            </a:r>
          </a:p>
          <a:p>
            <a:pPr algn="ctr">
              <a:lnSpc>
                <a:spcPct val="300000"/>
              </a:lnSpc>
              <a:buNone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00:09:00</a:t>
            </a:r>
          </a:p>
          <a:p>
            <a:pPr algn="ctr">
              <a:lnSpc>
                <a:spcPct val="300000"/>
              </a:lnSpc>
              <a:buNone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00:01:00</a:t>
            </a:r>
          </a:p>
          <a:p>
            <a:pPr algn="ctr">
              <a:lnSpc>
                <a:spcPct val="300000"/>
              </a:lnSpc>
              <a:buNone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00:05:00</a:t>
            </a:r>
          </a:p>
        </p:txBody>
      </p:sp>
      <p:sp>
        <p:nvSpPr>
          <p:cNvPr id="255" name="모서리가 둥근 직사각형 254"/>
          <p:cNvSpPr/>
          <p:nvPr/>
        </p:nvSpPr>
        <p:spPr>
          <a:xfrm>
            <a:off x="4829175" y="3348038"/>
            <a:ext cx="1209675" cy="2455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&gt; more info</a:t>
            </a:r>
            <a:endParaRPr lang="ko-KR" altLang="en-US" sz="1000" b="1" dirty="0" smtClean="0"/>
          </a:p>
        </p:txBody>
      </p:sp>
      <p:cxnSp>
        <p:nvCxnSpPr>
          <p:cNvPr id="256" name="직선 연결선 255"/>
          <p:cNvCxnSpPr/>
          <p:nvPr/>
        </p:nvCxnSpPr>
        <p:spPr>
          <a:xfrm rot="10800000" flipH="1">
            <a:off x="3058801" y="3283601"/>
            <a:ext cx="298800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연결선 256"/>
          <p:cNvCxnSpPr/>
          <p:nvPr/>
        </p:nvCxnSpPr>
        <p:spPr>
          <a:xfrm rot="10800000" flipH="1">
            <a:off x="3058801" y="3652695"/>
            <a:ext cx="298800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연결선 257"/>
          <p:cNvCxnSpPr/>
          <p:nvPr/>
        </p:nvCxnSpPr>
        <p:spPr>
          <a:xfrm rot="10800000" flipH="1">
            <a:off x="3058801" y="4021789"/>
            <a:ext cx="298800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연결선 258"/>
          <p:cNvCxnSpPr/>
          <p:nvPr/>
        </p:nvCxnSpPr>
        <p:spPr>
          <a:xfrm rot="10800000" flipH="1">
            <a:off x="3058801" y="4390883"/>
            <a:ext cx="298800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연결선 259"/>
          <p:cNvCxnSpPr/>
          <p:nvPr/>
        </p:nvCxnSpPr>
        <p:spPr>
          <a:xfrm rot="10800000" flipH="1">
            <a:off x="3058801" y="4759976"/>
            <a:ext cx="298800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모서리가 둥근 직사각형 260"/>
          <p:cNvSpPr/>
          <p:nvPr/>
        </p:nvSpPr>
        <p:spPr>
          <a:xfrm>
            <a:off x="4829175" y="2981325"/>
            <a:ext cx="1209675" cy="2455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&gt; more info</a:t>
            </a:r>
            <a:endParaRPr lang="ko-KR" altLang="en-US" sz="1000" b="1" dirty="0" smtClean="0"/>
          </a:p>
        </p:txBody>
      </p:sp>
      <p:sp>
        <p:nvSpPr>
          <p:cNvPr id="262" name="모서리가 둥근 직사각형 261"/>
          <p:cNvSpPr/>
          <p:nvPr/>
        </p:nvSpPr>
        <p:spPr>
          <a:xfrm>
            <a:off x="4829175" y="3714751"/>
            <a:ext cx="1209675" cy="2455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&gt; more info</a:t>
            </a:r>
            <a:endParaRPr lang="ko-KR" altLang="en-US" sz="1000" b="1" dirty="0" smtClean="0"/>
          </a:p>
        </p:txBody>
      </p:sp>
      <p:sp>
        <p:nvSpPr>
          <p:cNvPr id="263" name="모서리가 둥근 직사각형 262"/>
          <p:cNvSpPr/>
          <p:nvPr/>
        </p:nvSpPr>
        <p:spPr>
          <a:xfrm>
            <a:off x="4829175" y="4081464"/>
            <a:ext cx="1209675" cy="2455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&gt; more info</a:t>
            </a:r>
            <a:endParaRPr lang="ko-KR" altLang="en-US" sz="1000" b="1" dirty="0" smtClean="0"/>
          </a:p>
        </p:txBody>
      </p:sp>
      <p:sp>
        <p:nvSpPr>
          <p:cNvPr id="264" name="모서리가 둥근 직사각형 263"/>
          <p:cNvSpPr/>
          <p:nvPr/>
        </p:nvSpPr>
        <p:spPr>
          <a:xfrm>
            <a:off x="4829175" y="4448175"/>
            <a:ext cx="1209675" cy="2455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&gt; more info</a:t>
            </a:r>
            <a:endParaRPr lang="ko-KR" altLang="en-US" sz="1000" b="1" dirty="0" smtClean="0"/>
          </a:p>
        </p:txBody>
      </p:sp>
      <p:graphicFrame>
        <p:nvGraphicFramePr>
          <p:cNvPr id="94" name="Group 1498"/>
          <p:cNvGraphicFramePr>
            <a:graphicFrameLocks noGrp="1"/>
          </p:cNvGraphicFramePr>
          <p:nvPr/>
        </p:nvGraphicFramePr>
        <p:xfrm>
          <a:off x="6970816" y="1243544"/>
          <a:ext cx="2161309" cy="88000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382"/>
                <a:gridCol w="1877927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선택된 </a:t>
                      </a:r>
                      <a:r>
                        <a:rPr lang="en-US" altLang="ko-KR" sz="800" dirty="0" smtClean="0"/>
                        <a:t>Schedule</a:t>
                      </a:r>
                      <a:r>
                        <a:rPr lang="ko-KR" altLang="en-US" sz="800" dirty="0" smtClean="0"/>
                        <a:t>의 타이틀 노출</a:t>
                      </a:r>
                      <a:endParaRPr lang="ko-KR" altLang="en-US" sz="800" dirty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선택된 </a:t>
                      </a:r>
                      <a:r>
                        <a:rPr lang="en-US" altLang="ko-KR" sz="800" dirty="0" smtClean="0"/>
                        <a:t>Schedule</a:t>
                      </a:r>
                      <a:r>
                        <a:rPr lang="ko-KR" altLang="en-US" sz="800" dirty="0" smtClean="0"/>
                        <a:t>을 구성하는 </a:t>
                      </a:r>
                      <a:r>
                        <a:rPr lang="en-US" altLang="ko-KR" sz="800" dirty="0" smtClean="0"/>
                        <a:t>Project </a:t>
                      </a:r>
                      <a:r>
                        <a:rPr lang="ko-KR" altLang="en-US" sz="800" dirty="0" smtClean="0"/>
                        <a:t>리스트 목록</a:t>
                      </a:r>
                      <a:r>
                        <a:rPr lang="en-US" altLang="ko-KR" sz="800" dirty="0" smtClean="0"/>
                        <a:t>. </a:t>
                      </a:r>
                      <a:r>
                        <a:rPr lang="ko-KR" altLang="en-US" sz="800" dirty="0" smtClean="0"/>
                        <a:t>타이틀</a:t>
                      </a:r>
                      <a:r>
                        <a:rPr lang="en-US" altLang="ko-KR" sz="800" dirty="0" smtClean="0"/>
                        <a:t>/duration </a:t>
                      </a:r>
                      <a:r>
                        <a:rPr lang="ko-KR" altLang="en-US" sz="800" dirty="0" smtClean="0"/>
                        <a:t>노출</a:t>
                      </a:r>
                      <a:endParaRPr lang="ko-KR" altLang="en-US" sz="800" dirty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95" name="그룹 108"/>
          <p:cNvGrpSpPr/>
          <p:nvPr/>
        </p:nvGrpSpPr>
        <p:grpSpPr>
          <a:xfrm>
            <a:off x="2786337" y="2226077"/>
            <a:ext cx="383223" cy="293414"/>
            <a:chOff x="712151" y="2886076"/>
            <a:chExt cx="383223" cy="293414"/>
          </a:xfrm>
        </p:grpSpPr>
        <p:sp>
          <p:nvSpPr>
            <p:cNvPr id="96" name="타원 95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8" name="그룹 56"/>
          <p:cNvGrpSpPr/>
          <p:nvPr/>
        </p:nvGrpSpPr>
        <p:grpSpPr>
          <a:xfrm>
            <a:off x="4691136" y="3298042"/>
            <a:ext cx="383223" cy="293414"/>
            <a:chOff x="1329493" y="2807073"/>
            <a:chExt cx="383223" cy="293414"/>
          </a:xfrm>
        </p:grpSpPr>
        <p:sp>
          <p:nvSpPr>
            <p:cNvPr id="99" name="직사각형 98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1" name="그룹 56"/>
          <p:cNvGrpSpPr/>
          <p:nvPr/>
        </p:nvGrpSpPr>
        <p:grpSpPr>
          <a:xfrm>
            <a:off x="2843286" y="5212567"/>
            <a:ext cx="383223" cy="293414"/>
            <a:chOff x="1329493" y="2807073"/>
            <a:chExt cx="383223" cy="293414"/>
          </a:xfrm>
        </p:grpSpPr>
        <p:sp>
          <p:nvSpPr>
            <p:cNvPr id="103" name="직사각형 102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5" name="왼쪽 중괄호 104"/>
          <p:cNvSpPr/>
          <p:nvPr/>
        </p:nvSpPr>
        <p:spPr>
          <a:xfrm flipH="1" flipV="1">
            <a:off x="6237066" y="2609850"/>
            <a:ext cx="323776" cy="2324100"/>
          </a:xfrm>
          <a:prstGeom prst="leftBrace">
            <a:avLst/>
          </a:prstGeom>
          <a:noFill/>
          <a:ln w="25400">
            <a:solidFill>
              <a:srgbClr val="2540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8" name="그룹 108"/>
          <p:cNvGrpSpPr/>
          <p:nvPr/>
        </p:nvGrpSpPr>
        <p:grpSpPr>
          <a:xfrm>
            <a:off x="6453462" y="3597677"/>
            <a:ext cx="383223" cy="293414"/>
            <a:chOff x="712151" y="2886076"/>
            <a:chExt cx="383223" cy="293414"/>
          </a:xfrm>
        </p:grpSpPr>
        <p:sp>
          <p:nvSpPr>
            <p:cNvPr id="109" name="타원 108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706509" y="1922406"/>
            <a:ext cx="42083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smtClean="0">
                <a:latin typeface="+mn-ea"/>
              </a:rPr>
              <a:t>Contents          Project          Schedule          Client</a:t>
            </a:r>
            <a:endParaRPr lang="ko-KR" altLang="en-US" sz="900" b="1" dirty="0" smtClean="0">
              <a:latin typeface="+mn-ea"/>
            </a:endParaRPr>
          </a:p>
        </p:txBody>
      </p:sp>
      <p:cxnSp>
        <p:nvCxnSpPr>
          <p:cNvPr id="112" name="직선 화살표 연결선 111"/>
          <p:cNvCxnSpPr/>
          <p:nvPr/>
        </p:nvCxnSpPr>
        <p:spPr>
          <a:xfrm rot="5400000">
            <a:off x="684773" y="5665744"/>
            <a:ext cx="504000" cy="1588"/>
          </a:xfrm>
          <a:prstGeom prst="straightConnector1">
            <a:avLst/>
          </a:prstGeom>
          <a:ln w="25400">
            <a:solidFill>
              <a:srgbClr val="25406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801758" y="5903980"/>
            <a:ext cx="3160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dirty="0" smtClean="0">
                <a:latin typeface="+mn-ea"/>
                <a:ea typeface="+mn-ea"/>
              </a:rPr>
              <a:t>Schedule icon </a:t>
            </a:r>
            <a:r>
              <a:rPr lang="ko-KR" altLang="en-US" dirty="0" smtClean="0">
                <a:latin typeface="+mn-ea"/>
                <a:ea typeface="+mn-ea"/>
              </a:rPr>
              <a:t>종류 </a:t>
            </a:r>
            <a:r>
              <a:rPr lang="en-US" altLang="ko-KR" dirty="0" smtClean="0">
                <a:latin typeface="+mn-ea"/>
                <a:ea typeface="+mn-ea"/>
              </a:rPr>
              <a:t>: schedule </a:t>
            </a:r>
            <a:r>
              <a:rPr lang="ko-KR" altLang="en-US" dirty="0" smtClean="0">
                <a:latin typeface="+mn-ea"/>
                <a:ea typeface="+mn-ea"/>
              </a:rPr>
              <a:t>총 </a:t>
            </a:r>
            <a:r>
              <a:rPr lang="en-US" altLang="ko-KR" dirty="0" smtClean="0">
                <a:latin typeface="+mn-ea"/>
                <a:ea typeface="+mn-ea"/>
              </a:rPr>
              <a:t>1</a:t>
            </a:r>
            <a:r>
              <a:rPr lang="ko-KR" altLang="en-US" dirty="0" smtClean="0">
                <a:latin typeface="+mn-ea"/>
                <a:ea typeface="+mn-ea"/>
              </a:rPr>
              <a:t>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F923-84CE-45F6-A00C-9099A10C2452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157400" y="520465"/>
            <a:ext cx="700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dirty="0" smtClean="0">
                <a:latin typeface="+mn-ea"/>
                <a:ea typeface="+mn-ea"/>
              </a:rPr>
              <a:t>Schedule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598339" y="469609"/>
            <a:ext cx="141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err="1" smtClean="0">
                <a:solidFill>
                  <a:srgbClr val="C00000"/>
                </a:solidFill>
                <a:latin typeface="+mn-ea"/>
                <a:ea typeface="+mn-ea"/>
              </a:rPr>
              <a:t>DS_mobile_schedule_moreinfo</a:t>
            </a:r>
            <a:endParaRPr lang="ko-KR" altLang="en-US" sz="900" b="1" dirty="0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274409" y="528416"/>
            <a:ext cx="1059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dirty="0" smtClean="0">
                <a:latin typeface="+mn-ea"/>
                <a:ea typeface="+mn-ea"/>
              </a:rPr>
              <a:t>more info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49" name="제목 5"/>
          <p:cNvSpPr txBox="1">
            <a:spLocks/>
          </p:cNvSpPr>
          <p:nvPr/>
        </p:nvSpPr>
        <p:spPr>
          <a:xfrm>
            <a:off x="6968490" y="63879"/>
            <a:ext cx="2175510" cy="46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dirty="0" smtClean="0">
                <a:latin typeface="+mj-ea"/>
                <a:ea typeface="+mj-ea"/>
                <a:cs typeface="+mj-cs"/>
              </a:rPr>
              <a:t>3</a:t>
            </a:r>
            <a:r>
              <a:rPr kumimoji="0" lang="en-US" altLang="ko-KR" sz="1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.</a:t>
            </a:r>
            <a:r>
              <a:rPr kumimoji="0" lang="en-US" altLang="ko-KR" sz="1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 Schedule</a:t>
            </a:r>
            <a:endParaRPr kumimoji="0" lang="ko-KR" altLang="en-US" sz="1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graphicFrame>
        <p:nvGraphicFramePr>
          <p:cNvPr id="89" name="Group 1498"/>
          <p:cNvGraphicFramePr>
            <a:graphicFrameLocks noGrp="1"/>
          </p:cNvGraphicFramePr>
          <p:nvPr/>
        </p:nvGraphicFramePr>
        <p:xfrm>
          <a:off x="6970816" y="1243544"/>
          <a:ext cx="2161309" cy="76200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382"/>
                <a:gridCol w="1877927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err="1" smtClean="0">
                          <a:solidFill>
                            <a:srgbClr val="254061"/>
                          </a:solidFill>
                          <a:latin typeface="+mn-ea"/>
                          <a:ea typeface="+mn-ea"/>
                        </a:rPr>
                        <a:t>DS_mobile_schedule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Schedule Information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에서 선택한 프로젝트의 정보 가져옴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en-US" altLang="ko-KR" sz="800" b="1" dirty="0" err="1" smtClean="0">
                          <a:solidFill>
                            <a:srgbClr val="254061"/>
                          </a:solidFill>
                          <a:latin typeface="+mn-ea"/>
                          <a:ea typeface="+mn-ea"/>
                        </a:rPr>
                        <a:t>DS_mobile_project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상세 정보와 동일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레이아웃만 다름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0" name="Group 1498"/>
          <p:cNvGraphicFramePr>
            <a:graphicFrameLocks noGrp="1"/>
          </p:cNvGraphicFramePr>
          <p:nvPr/>
        </p:nvGraphicFramePr>
        <p:xfrm>
          <a:off x="6966159" y="2077766"/>
          <a:ext cx="2165965" cy="88000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993"/>
                <a:gridCol w="1881972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■ 링크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</a:rPr>
                        <a:t>DS_mobile_schedule</a:t>
                      </a:r>
                      <a:r>
                        <a:rPr lang="ko-KR" altLang="en-US" sz="800" dirty="0" smtClean="0"/>
                        <a:t>로 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DS_mobile_project_fullscreen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8" name="직사각형 127"/>
          <p:cNvSpPr/>
          <p:nvPr/>
        </p:nvSpPr>
        <p:spPr>
          <a:xfrm rot="5400000">
            <a:off x="1443005" y="237339"/>
            <a:ext cx="4079766" cy="6527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/>
          <p:cNvSpPr/>
          <p:nvPr/>
        </p:nvSpPr>
        <p:spPr>
          <a:xfrm flipV="1">
            <a:off x="233915" y="1652424"/>
            <a:ext cx="6516000" cy="2049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/>
          <p:nvPr/>
        </p:nvSpPr>
        <p:spPr>
          <a:xfrm>
            <a:off x="706509" y="1636657"/>
            <a:ext cx="39893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err="1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SmartGuru</a:t>
            </a:r>
            <a:r>
              <a:rPr lang="en-US" altLang="ko-KR" sz="900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 4K Digital Signage Ingest System</a:t>
            </a:r>
            <a:endParaRPr lang="ko-KR" altLang="en-US" sz="900" b="1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38" name="직사각형 137"/>
          <p:cNvSpPr/>
          <p:nvPr/>
        </p:nvSpPr>
        <p:spPr>
          <a:xfrm flipV="1">
            <a:off x="233915" y="1471450"/>
            <a:ext cx="6516000" cy="1875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9" name="그룹 95"/>
          <p:cNvGrpSpPr/>
          <p:nvPr/>
        </p:nvGrpSpPr>
        <p:grpSpPr>
          <a:xfrm>
            <a:off x="5813401" y="1496644"/>
            <a:ext cx="237542" cy="237542"/>
            <a:chOff x="4628656" y="995710"/>
            <a:chExt cx="366327" cy="366327"/>
          </a:xfrm>
        </p:grpSpPr>
        <p:sp>
          <p:nvSpPr>
            <p:cNvPr id="140" name="원호 139"/>
            <p:cNvSpPr/>
            <p:nvPr/>
          </p:nvSpPr>
          <p:spPr>
            <a:xfrm rot="18900000">
              <a:off x="4628656" y="995710"/>
              <a:ext cx="366327" cy="366327"/>
            </a:xfrm>
            <a:prstGeom prst="arc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원호 142"/>
            <p:cNvSpPr/>
            <p:nvPr/>
          </p:nvSpPr>
          <p:spPr>
            <a:xfrm rot="18900000">
              <a:off x="4668013" y="1043017"/>
              <a:ext cx="287612" cy="287614"/>
            </a:xfrm>
            <a:prstGeom prst="arc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원호 143"/>
            <p:cNvSpPr/>
            <p:nvPr/>
          </p:nvSpPr>
          <p:spPr>
            <a:xfrm rot="18900000">
              <a:off x="4705558" y="1088515"/>
              <a:ext cx="212522" cy="212524"/>
            </a:xfrm>
            <a:prstGeom prst="arc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/>
            <p:cNvSpPr/>
            <p:nvPr/>
          </p:nvSpPr>
          <p:spPr>
            <a:xfrm>
              <a:off x="4780014" y="1121134"/>
              <a:ext cx="63610" cy="6361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6" name="TextBox 305"/>
          <p:cNvSpPr txBox="1"/>
          <p:nvPr/>
        </p:nvSpPr>
        <p:spPr>
          <a:xfrm>
            <a:off x="6004717" y="1446135"/>
            <a:ext cx="8612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PM 03 : 33</a:t>
            </a:r>
            <a:endParaRPr lang="ko-KR" altLang="en-US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5" name="직사각형 124"/>
          <p:cNvSpPr/>
          <p:nvPr/>
        </p:nvSpPr>
        <p:spPr>
          <a:xfrm flipV="1">
            <a:off x="233913" y="1861479"/>
            <a:ext cx="6516000" cy="3959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>
            <a:off x="771525" y="2600452"/>
            <a:ext cx="5467350" cy="2798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7" name="그룹 126"/>
          <p:cNvGrpSpPr/>
          <p:nvPr/>
        </p:nvGrpSpPr>
        <p:grpSpPr>
          <a:xfrm>
            <a:off x="876300" y="1937524"/>
            <a:ext cx="1022074" cy="230832"/>
            <a:chOff x="876300" y="3137674"/>
            <a:chExt cx="1022074" cy="230832"/>
          </a:xfrm>
        </p:grpSpPr>
        <p:sp>
          <p:nvSpPr>
            <p:cNvPr id="145" name="갈매기형 수장 144"/>
            <p:cNvSpPr/>
            <p:nvPr/>
          </p:nvSpPr>
          <p:spPr>
            <a:xfrm flipH="1">
              <a:off x="876300" y="3171825"/>
              <a:ext cx="161925" cy="161925"/>
            </a:xfrm>
            <a:prstGeom prst="chevro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1014622" y="3137674"/>
              <a:ext cx="88375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Back</a:t>
              </a:r>
              <a:endParaRPr lang="ko-KR" altLang="en-US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56" name="그룹 56"/>
          <p:cNvGrpSpPr/>
          <p:nvPr/>
        </p:nvGrpSpPr>
        <p:grpSpPr>
          <a:xfrm>
            <a:off x="690636" y="2031217"/>
            <a:ext cx="383223" cy="293414"/>
            <a:chOff x="1329493" y="2807073"/>
            <a:chExt cx="383223" cy="293414"/>
          </a:xfrm>
        </p:grpSpPr>
        <p:sp>
          <p:nvSpPr>
            <p:cNvPr id="158" name="직사각형 157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61" name="그룹 108"/>
          <p:cNvGrpSpPr/>
          <p:nvPr/>
        </p:nvGrpSpPr>
        <p:grpSpPr>
          <a:xfrm>
            <a:off x="607625" y="2446949"/>
            <a:ext cx="383223" cy="293414"/>
            <a:chOff x="712151" y="2886076"/>
            <a:chExt cx="383223" cy="293414"/>
          </a:xfrm>
        </p:grpSpPr>
        <p:sp>
          <p:nvSpPr>
            <p:cNvPr id="162" name="타원 161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69" name="TextBox 168"/>
          <p:cNvSpPr txBox="1"/>
          <p:nvPr/>
        </p:nvSpPr>
        <p:spPr>
          <a:xfrm>
            <a:off x="792234" y="2360680"/>
            <a:ext cx="1512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dirty="0" smtClean="0">
                <a:latin typeface="+mn-ea"/>
              </a:rPr>
              <a:t>Title :  </a:t>
            </a:r>
            <a:r>
              <a:rPr lang="en-US" altLang="ko-KR" b="1" dirty="0" smtClean="0">
                <a:latin typeface="+mn-ea"/>
              </a:rPr>
              <a:t>project 2</a:t>
            </a:r>
            <a:endParaRPr lang="ko-KR" altLang="en-US" b="1" dirty="0" smtClean="0">
              <a:latin typeface="+mn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49384" y="2653305"/>
            <a:ext cx="1512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>
                <a:latin typeface="+mn-ea"/>
              </a:rPr>
              <a:t> Preview Window</a:t>
            </a:r>
            <a:endParaRPr lang="ko-KR" altLang="en-US" dirty="0" smtClean="0">
              <a:latin typeface="+mn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49384" y="3756715"/>
            <a:ext cx="1512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>
                <a:latin typeface="+mn-ea"/>
              </a:rPr>
              <a:t> Project Information</a:t>
            </a:r>
            <a:endParaRPr lang="ko-KR" altLang="en-US" dirty="0" smtClean="0">
              <a:latin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25584" y="3913080"/>
            <a:ext cx="988941" cy="299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altLang="ko-KR" dirty="0" smtClean="0">
                <a:latin typeface="+mn-ea"/>
              </a:rPr>
              <a:t>Total Duration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906659" y="3913080"/>
            <a:ext cx="636516" cy="299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00:00:20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819400" y="3913080"/>
            <a:ext cx="1028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Download &amp; Play</a:t>
            </a:r>
          </a:p>
        </p:txBody>
      </p:sp>
      <p:grpSp>
        <p:nvGrpSpPr>
          <p:cNvPr id="97" name="그룹 96"/>
          <p:cNvGrpSpPr/>
          <p:nvPr/>
        </p:nvGrpSpPr>
        <p:grpSpPr>
          <a:xfrm>
            <a:off x="1676402" y="5115052"/>
            <a:ext cx="171448" cy="171448"/>
            <a:chOff x="838200" y="3695825"/>
            <a:chExt cx="190502" cy="190502"/>
          </a:xfrm>
        </p:grpSpPr>
        <p:sp>
          <p:nvSpPr>
            <p:cNvPr id="98" name="타원 97"/>
            <p:cNvSpPr/>
            <p:nvPr/>
          </p:nvSpPr>
          <p:spPr>
            <a:xfrm>
              <a:off x="838200" y="3695825"/>
              <a:ext cx="190502" cy="19050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/>
            <p:cNvCxnSpPr/>
            <p:nvPr/>
          </p:nvCxnSpPr>
          <p:spPr>
            <a:xfrm>
              <a:off x="872101" y="3733561"/>
              <a:ext cx="123033" cy="11503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 flipV="1">
              <a:off x="871768" y="3733561"/>
              <a:ext cx="123033" cy="11503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그룹 187"/>
          <p:cNvGrpSpPr/>
          <p:nvPr/>
        </p:nvGrpSpPr>
        <p:grpSpPr>
          <a:xfrm>
            <a:off x="947925" y="4229050"/>
            <a:ext cx="5114550" cy="1133475"/>
            <a:chOff x="962400" y="4229050"/>
            <a:chExt cx="2952000" cy="1133475"/>
          </a:xfrm>
        </p:grpSpPr>
        <p:cxnSp>
          <p:nvCxnSpPr>
            <p:cNvPr id="72" name="직선 연결선 71"/>
            <p:cNvCxnSpPr/>
            <p:nvPr/>
          </p:nvCxnSpPr>
          <p:spPr>
            <a:xfrm rot="10800000" flipH="1" flipV="1">
              <a:off x="962400" y="4229050"/>
              <a:ext cx="295200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 rot="10800000" flipH="1" flipV="1">
              <a:off x="962400" y="4848175"/>
              <a:ext cx="295200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 rot="10800000" flipH="1" flipV="1">
              <a:off x="962400" y="5362525"/>
              <a:ext cx="295200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TextBox 169"/>
          <p:cNvSpPr txBox="1"/>
          <p:nvPr/>
        </p:nvSpPr>
        <p:spPr>
          <a:xfrm>
            <a:off x="1866899" y="2633728"/>
            <a:ext cx="17049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7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130905 </a:t>
            </a:r>
            <a:r>
              <a:rPr lang="ko-KR" altLang="en-US" sz="7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강은진 내용 수정</a:t>
            </a:r>
            <a:endParaRPr lang="en-US" altLang="ko-KR" sz="700" b="1" dirty="0" smtClean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1885950" y="2628900"/>
            <a:ext cx="1171575" cy="200026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3" name="그룹 182"/>
          <p:cNvGrpSpPr/>
          <p:nvPr/>
        </p:nvGrpSpPr>
        <p:grpSpPr>
          <a:xfrm>
            <a:off x="4048127" y="5115052"/>
            <a:ext cx="171448" cy="171448"/>
            <a:chOff x="838200" y="3695825"/>
            <a:chExt cx="190502" cy="190502"/>
          </a:xfrm>
        </p:grpSpPr>
        <p:sp>
          <p:nvSpPr>
            <p:cNvPr id="185" name="타원 184"/>
            <p:cNvSpPr/>
            <p:nvPr/>
          </p:nvSpPr>
          <p:spPr>
            <a:xfrm>
              <a:off x="838200" y="3695825"/>
              <a:ext cx="190502" cy="19050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872101" y="3733561"/>
              <a:ext cx="123033" cy="11503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/>
            <p:cNvCxnSpPr/>
            <p:nvPr/>
          </p:nvCxnSpPr>
          <p:spPr>
            <a:xfrm flipV="1">
              <a:off x="871768" y="3733561"/>
              <a:ext cx="123033" cy="11503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/>
          <p:cNvSpPr txBox="1"/>
          <p:nvPr/>
        </p:nvSpPr>
        <p:spPr>
          <a:xfrm>
            <a:off x="935109" y="4319700"/>
            <a:ext cx="23033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ko-KR" dirty="0" smtClean="0">
                <a:latin typeface="+mn-ea"/>
              </a:rPr>
              <a:t>1)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media video contents title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00:00:20</a:t>
            </a:r>
          </a:p>
          <a:p>
            <a:pPr>
              <a:lnSpc>
                <a:spcPct val="150000"/>
              </a:lnSpc>
              <a:buNone/>
            </a:pP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ko-KR" dirty="0" smtClean="0">
                <a:latin typeface="+mn-ea"/>
              </a:rPr>
              <a:t>3)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docs </a:t>
            </a: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pptx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contetns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title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00:00:20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792358" y="4538775"/>
            <a:ext cx="10365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Video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792358" y="5081700"/>
            <a:ext cx="10365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pptx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1676402" y="4562602"/>
            <a:ext cx="171448" cy="171448"/>
            <a:chOff x="838200" y="3695825"/>
            <a:chExt cx="190502" cy="190502"/>
          </a:xfrm>
        </p:grpSpPr>
        <p:sp>
          <p:nvSpPr>
            <p:cNvPr id="94" name="타원 93"/>
            <p:cNvSpPr/>
            <p:nvPr/>
          </p:nvSpPr>
          <p:spPr>
            <a:xfrm>
              <a:off x="838200" y="3695825"/>
              <a:ext cx="190502" cy="19050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5" name="직선 연결선 94"/>
            <p:cNvCxnSpPr/>
            <p:nvPr/>
          </p:nvCxnSpPr>
          <p:spPr>
            <a:xfrm>
              <a:off x="872101" y="3733561"/>
              <a:ext cx="123033" cy="11503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 flipV="1">
              <a:off x="871768" y="3733561"/>
              <a:ext cx="123033" cy="11503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3" name="TextBox 172"/>
          <p:cNvSpPr txBox="1"/>
          <p:nvPr/>
        </p:nvSpPr>
        <p:spPr>
          <a:xfrm>
            <a:off x="3306834" y="4319700"/>
            <a:ext cx="23033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ko-KR" dirty="0" smtClean="0">
                <a:latin typeface="+mn-ea"/>
              </a:rPr>
              <a:t>2)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image </a:t>
            </a: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image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contents title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00:00:20</a:t>
            </a:r>
          </a:p>
          <a:p>
            <a:pPr>
              <a:lnSpc>
                <a:spcPct val="150000"/>
              </a:lnSpc>
              <a:buNone/>
            </a:pP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ko-KR" dirty="0" smtClean="0">
                <a:latin typeface="+mn-ea"/>
              </a:rPr>
              <a:t>4)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docs txt </a:t>
            </a: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contetns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title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00:00:20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4164083" y="4538775"/>
            <a:ext cx="10365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Image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4164083" y="5081700"/>
            <a:ext cx="10365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txt</a:t>
            </a:r>
          </a:p>
        </p:txBody>
      </p:sp>
      <p:grpSp>
        <p:nvGrpSpPr>
          <p:cNvPr id="178" name="그룹 177"/>
          <p:cNvGrpSpPr/>
          <p:nvPr/>
        </p:nvGrpSpPr>
        <p:grpSpPr>
          <a:xfrm>
            <a:off x="4048127" y="4562602"/>
            <a:ext cx="171448" cy="171448"/>
            <a:chOff x="838200" y="3695825"/>
            <a:chExt cx="190502" cy="190502"/>
          </a:xfrm>
        </p:grpSpPr>
        <p:sp>
          <p:nvSpPr>
            <p:cNvPr id="180" name="타원 179"/>
            <p:cNvSpPr/>
            <p:nvPr/>
          </p:nvSpPr>
          <p:spPr>
            <a:xfrm>
              <a:off x="838200" y="3695825"/>
              <a:ext cx="190502" cy="19050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1" name="직선 연결선 180"/>
            <p:cNvCxnSpPr/>
            <p:nvPr/>
          </p:nvCxnSpPr>
          <p:spPr>
            <a:xfrm>
              <a:off x="872101" y="3733561"/>
              <a:ext cx="123033" cy="11503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/>
            <p:cNvCxnSpPr/>
            <p:nvPr/>
          </p:nvCxnSpPr>
          <p:spPr>
            <a:xfrm flipV="1">
              <a:off x="871768" y="3733561"/>
              <a:ext cx="123033" cy="11503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3" name="TextBox 192"/>
          <p:cNvSpPr txBox="1"/>
          <p:nvPr/>
        </p:nvSpPr>
        <p:spPr>
          <a:xfrm>
            <a:off x="66675" y="462027"/>
            <a:ext cx="2569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dirty="0" smtClean="0">
                <a:latin typeface="+mn-ea"/>
                <a:ea typeface="+mn-ea"/>
              </a:rPr>
              <a:t>Index &gt; Enter IP &gt; </a:t>
            </a:r>
            <a:r>
              <a:rPr lang="ko-KR" altLang="en-US" sz="900" dirty="0" smtClean="0">
                <a:latin typeface="+mn-ea"/>
                <a:ea typeface="+mn-ea"/>
              </a:rPr>
              <a:t>로그인 </a:t>
            </a:r>
            <a:r>
              <a:rPr lang="en-US" altLang="ko-KR" sz="900" dirty="0" smtClean="0">
                <a:latin typeface="+mn-ea"/>
                <a:ea typeface="+mn-ea"/>
              </a:rPr>
              <a:t>&gt; Schedule &gt;</a:t>
            </a:r>
          </a:p>
          <a:p>
            <a:pPr>
              <a:buNone/>
            </a:pPr>
            <a:r>
              <a:rPr lang="en-US" altLang="ko-KR" sz="900" dirty="0" smtClean="0">
                <a:latin typeface="+mn-ea"/>
                <a:ea typeface="+mn-ea"/>
              </a:rPr>
              <a:t>more info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183134" y="3894030"/>
            <a:ext cx="988941" cy="299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altLang="ko-KR" dirty="0" smtClean="0">
                <a:latin typeface="+mn-ea"/>
              </a:rPr>
              <a:t>Overlay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830833" y="3894030"/>
            <a:ext cx="1560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txt_000000000000001</a:t>
            </a:r>
          </a:p>
        </p:txBody>
      </p:sp>
      <p:grpSp>
        <p:nvGrpSpPr>
          <p:cNvPr id="261" name="그룹 260"/>
          <p:cNvGrpSpPr/>
          <p:nvPr/>
        </p:nvGrpSpPr>
        <p:grpSpPr>
          <a:xfrm>
            <a:off x="912247" y="2894112"/>
            <a:ext cx="3083634" cy="759494"/>
            <a:chOff x="7066556" y="2894112"/>
            <a:chExt cx="3083634" cy="759494"/>
          </a:xfrm>
        </p:grpSpPr>
        <p:sp>
          <p:nvSpPr>
            <p:cNvPr id="206" name="직사각형 205"/>
            <p:cNvSpPr/>
            <p:nvPr/>
          </p:nvSpPr>
          <p:spPr>
            <a:xfrm>
              <a:off x="7072219" y="2895983"/>
              <a:ext cx="1346887" cy="75762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7" name="직선 연결선 206"/>
            <p:cNvCxnSpPr/>
            <p:nvPr/>
          </p:nvCxnSpPr>
          <p:spPr>
            <a:xfrm>
              <a:off x="7066556" y="3274441"/>
              <a:ext cx="1347519" cy="7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 rot="16200000">
              <a:off x="7367074" y="3272346"/>
              <a:ext cx="757176" cy="7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9" name="그룹 208"/>
            <p:cNvGrpSpPr/>
            <p:nvPr/>
          </p:nvGrpSpPr>
          <p:grpSpPr>
            <a:xfrm>
              <a:off x="8476255" y="3171828"/>
              <a:ext cx="704851" cy="476534"/>
              <a:chOff x="4781551" y="3464890"/>
              <a:chExt cx="1219200" cy="824269"/>
            </a:xfrm>
          </p:grpSpPr>
          <p:grpSp>
            <p:nvGrpSpPr>
              <p:cNvPr id="210" name="그룹 121"/>
              <p:cNvGrpSpPr/>
              <p:nvPr/>
            </p:nvGrpSpPr>
            <p:grpSpPr>
              <a:xfrm>
                <a:off x="4781551" y="3604544"/>
                <a:ext cx="1219200" cy="684615"/>
                <a:chOff x="3219450" y="3671219"/>
                <a:chExt cx="3035291" cy="1704401"/>
              </a:xfrm>
            </p:grpSpPr>
            <p:sp>
              <p:nvSpPr>
                <p:cNvPr id="215" name="직사각형 214"/>
                <p:cNvSpPr/>
                <p:nvPr/>
              </p:nvSpPr>
              <p:spPr>
                <a:xfrm>
                  <a:off x="3232159" y="3675418"/>
                  <a:ext cx="3022582" cy="1700202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16" name="직선 연결선 215"/>
                <p:cNvCxnSpPr/>
                <p:nvPr/>
              </p:nvCxnSpPr>
              <p:spPr>
                <a:xfrm>
                  <a:off x="3219450" y="4524725"/>
                  <a:ext cx="3024000" cy="1588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직선 연결선 216"/>
                <p:cNvCxnSpPr/>
                <p:nvPr/>
              </p:nvCxnSpPr>
              <p:spPr>
                <a:xfrm rot="16200000">
                  <a:off x="3893850" y="4520025"/>
                  <a:ext cx="1699200" cy="1588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1" name="TextBox 210"/>
              <p:cNvSpPr txBox="1"/>
              <p:nvPr/>
            </p:nvSpPr>
            <p:spPr>
              <a:xfrm>
                <a:off x="4866401" y="3464893"/>
                <a:ext cx="322193" cy="338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  <a:buNone/>
                </a:pPr>
                <a:r>
                  <a:rPr lang="en-US" altLang="ko-KR" b="1" dirty="0" smtClean="0">
                    <a:solidFill>
                      <a:schemeClr val="bg1"/>
                    </a:solidFill>
                    <a:latin typeface="+mn-ea"/>
                  </a:rPr>
                  <a:t>1</a:t>
                </a: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5478147" y="3464890"/>
                <a:ext cx="322193" cy="299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  <a:buNone/>
                </a:pPr>
                <a:r>
                  <a:rPr lang="en-US" altLang="ko-KR" b="1" dirty="0" smtClean="0">
                    <a:solidFill>
                      <a:schemeClr val="bg1"/>
                    </a:solidFill>
                    <a:latin typeface="+mn-ea"/>
                  </a:rPr>
                  <a:t>2</a:t>
                </a:r>
              </a:p>
            </p:txBody>
          </p:sp>
          <p:sp>
            <p:nvSpPr>
              <p:cNvPr id="213" name="TextBox 212"/>
              <p:cNvSpPr txBox="1"/>
              <p:nvPr/>
            </p:nvSpPr>
            <p:spPr>
              <a:xfrm>
                <a:off x="4866401" y="3807791"/>
                <a:ext cx="322193" cy="299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  <a:buNone/>
                </a:pPr>
                <a:r>
                  <a:rPr lang="en-US" altLang="ko-KR" b="1" dirty="0" smtClean="0">
                    <a:solidFill>
                      <a:schemeClr val="bg1"/>
                    </a:solidFill>
                    <a:latin typeface="+mn-ea"/>
                  </a:rPr>
                  <a:t>3</a:t>
                </a: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5478147" y="3807786"/>
                <a:ext cx="322193" cy="299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  <a:buNone/>
                </a:pPr>
                <a:r>
                  <a:rPr lang="en-US" altLang="ko-KR" b="1" dirty="0" smtClean="0">
                    <a:solidFill>
                      <a:schemeClr val="bg1"/>
                    </a:solidFill>
                    <a:latin typeface="+mn-ea"/>
                  </a:rPr>
                  <a:t>4</a:t>
                </a:r>
              </a:p>
            </p:txBody>
          </p:sp>
        </p:grpSp>
        <p:sp>
          <p:nvSpPr>
            <p:cNvPr id="218" name="모서리가 둥근 직사각형 217"/>
            <p:cNvSpPr/>
            <p:nvPr/>
          </p:nvSpPr>
          <p:spPr>
            <a:xfrm>
              <a:off x="9269220" y="3260520"/>
              <a:ext cx="769136" cy="35897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/>
                <a:t>Full Screen</a:t>
              </a:r>
              <a:endParaRPr lang="ko-KR" altLang="en-US" sz="1000" b="1" dirty="0" smtClean="0"/>
            </a:p>
          </p:txBody>
        </p:sp>
        <p:grpSp>
          <p:nvGrpSpPr>
            <p:cNvPr id="219" name="그룹 56"/>
            <p:cNvGrpSpPr/>
            <p:nvPr/>
          </p:nvGrpSpPr>
          <p:grpSpPr>
            <a:xfrm>
              <a:off x="9766967" y="3059917"/>
              <a:ext cx="383223" cy="293414"/>
              <a:chOff x="1329493" y="2807073"/>
              <a:chExt cx="383223" cy="293414"/>
            </a:xfrm>
          </p:grpSpPr>
          <p:sp>
            <p:nvSpPr>
              <p:cNvPr id="220" name="직사각형 219"/>
              <p:cNvSpPr/>
              <p:nvPr/>
            </p:nvSpPr>
            <p:spPr>
              <a:xfrm>
                <a:off x="1363161" y="2887280"/>
                <a:ext cx="199504" cy="19950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1329493" y="2807073"/>
                <a:ext cx="383223" cy="293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0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222" name="그룹 221"/>
            <p:cNvGrpSpPr/>
            <p:nvPr/>
          </p:nvGrpSpPr>
          <p:grpSpPr>
            <a:xfrm>
              <a:off x="8497811" y="3284214"/>
              <a:ext cx="95920" cy="95920"/>
              <a:chOff x="4362315" y="4135704"/>
              <a:chExt cx="473811" cy="473809"/>
            </a:xfrm>
          </p:grpSpPr>
          <p:sp>
            <p:nvSpPr>
              <p:cNvPr id="223" name="타원 222"/>
              <p:cNvSpPr/>
              <p:nvPr/>
            </p:nvSpPr>
            <p:spPr>
              <a:xfrm>
                <a:off x="4362315" y="4135704"/>
                <a:ext cx="473811" cy="47380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이등변 삼각형 223"/>
              <p:cNvSpPr/>
              <p:nvPr/>
            </p:nvSpPr>
            <p:spPr>
              <a:xfrm rot="5400000">
                <a:off x="4522702" y="4270069"/>
                <a:ext cx="237895" cy="205082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25" name="그룹 224"/>
            <p:cNvGrpSpPr/>
            <p:nvPr/>
          </p:nvGrpSpPr>
          <p:grpSpPr>
            <a:xfrm>
              <a:off x="8853411" y="3284214"/>
              <a:ext cx="95920" cy="95920"/>
              <a:chOff x="4362315" y="4135704"/>
              <a:chExt cx="473811" cy="473809"/>
            </a:xfrm>
          </p:grpSpPr>
          <p:sp>
            <p:nvSpPr>
              <p:cNvPr id="226" name="타원 225"/>
              <p:cNvSpPr/>
              <p:nvPr/>
            </p:nvSpPr>
            <p:spPr>
              <a:xfrm>
                <a:off x="4362315" y="4135704"/>
                <a:ext cx="473811" cy="47380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이등변 삼각형 226"/>
              <p:cNvSpPr/>
              <p:nvPr/>
            </p:nvSpPr>
            <p:spPr>
              <a:xfrm rot="5400000">
                <a:off x="4522702" y="4270069"/>
                <a:ext cx="237895" cy="205082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28" name="그룹 227"/>
            <p:cNvGrpSpPr/>
            <p:nvPr/>
          </p:nvGrpSpPr>
          <p:grpSpPr>
            <a:xfrm>
              <a:off x="8497811" y="3481064"/>
              <a:ext cx="95920" cy="95920"/>
              <a:chOff x="4362315" y="4135704"/>
              <a:chExt cx="473811" cy="473809"/>
            </a:xfrm>
          </p:grpSpPr>
          <p:sp>
            <p:nvSpPr>
              <p:cNvPr id="229" name="타원 228"/>
              <p:cNvSpPr/>
              <p:nvPr/>
            </p:nvSpPr>
            <p:spPr>
              <a:xfrm>
                <a:off x="4362315" y="4135704"/>
                <a:ext cx="473811" cy="47380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이등변 삼각형 229"/>
              <p:cNvSpPr/>
              <p:nvPr/>
            </p:nvSpPr>
            <p:spPr>
              <a:xfrm rot="5400000">
                <a:off x="4522702" y="4270069"/>
                <a:ext cx="237895" cy="205082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31" name="그룹 230"/>
            <p:cNvGrpSpPr/>
            <p:nvPr/>
          </p:nvGrpSpPr>
          <p:grpSpPr>
            <a:xfrm>
              <a:off x="8853411" y="3481064"/>
              <a:ext cx="95920" cy="95920"/>
              <a:chOff x="4362315" y="4135704"/>
              <a:chExt cx="473811" cy="473809"/>
            </a:xfrm>
          </p:grpSpPr>
          <p:sp>
            <p:nvSpPr>
              <p:cNvPr id="232" name="타원 231"/>
              <p:cNvSpPr/>
              <p:nvPr/>
            </p:nvSpPr>
            <p:spPr>
              <a:xfrm>
                <a:off x="4362315" y="4135704"/>
                <a:ext cx="473811" cy="47380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이등변 삼각형 232"/>
              <p:cNvSpPr/>
              <p:nvPr/>
            </p:nvSpPr>
            <p:spPr>
              <a:xfrm rot="5400000">
                <a:off x="4522702" y="4270069"/>
                <a:ext cx="237895" cy="205082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34" name="그룹 156"/>
            <p:cNvGrpSpPr/>
            <p:nvPr/>
          </p:nvGrpSpPr>
          <p:grpSpPr>
            <a:xfrm>
              <a:off x="7072519" y="2897466"/>
              <a:ext cx="670676" cy="373272"/>
              <a:chOff x="7785110" y="3562350"/>
              <a:chExt cx="3022581" cy="1691011"/>
            </a:xfrm>
          </p:grpSpPr>
          <p:cxnSp>
            <p:nvCxnSpPr>
              <p:cNvPr id="235" name="직선 연결선 234"/>
              <p:cNvCxnSpPr/>
              <p:nvPr/>
            </p:nvCxnSpPr>
            <p:spPr>
              <a:xfrm>
                <a:off x="7793279" y="3562350"/>
                <a:ext cx="3014412" cy="169101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직선 연결선 235"/>
              <p:cNvCxnSpPr/>
              <p:nvPr/>
            </p:nvCxnSpPr>
            <p:spPr>
              <a:xfrm flipV="1">
                <a:off x="7785110" y="3562350"/>
                <a:ext cx="3014412" cy="169101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7" name="그룹 156"/>
            <p:cNvGrpSpPr/>
            <p:nvPr/>
          </p:nvGrpSpPr>
          <p:grpSpPr>
            <a:xfrm>
              <a:off x="7745759" y="2897466"/>
              <a:ext cx="670676" cy="373272"/>
              <a:chOff x="7785110" y="3562350"/>
              <a:chExt cx="3022581" cy="1691011"/>
            </a:xfrm>
          </p:grpSpPr>
          <p:cxnSp>
            <p:nvCxnSpPr>
              <p:cNvPr id="238" name="직선 연결선 237"/>
              <p:cNvCxnSpPr/>
              <p:nvPr/>
            </p:nvCxnSpPr>
            <p:spPr>
              <a:xfrm>
                <a:off x="7793279" y="3562350"/>
                <a:ext cx="3014412" cy="169101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직선 연결선 238"/>
              <p:cNvCxnSpPr/>
              <p:nvPr/>
            </p:nvCxnSpPr>
            <p:spPr>
              <a:xfrm flipV="1">
                <a:off x="7785110" y="3562350"/>
                <a:ext cx="3014412" cy="169101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0" name="그룹 156"/>
            <p:cNvGrpSpPr/>
            <p:nvPr/>
          </p:nvGrpSpPr>
          <p:grpSpPr>
            <a:xfrm>
              <a:off x="7072519" y="3279304"/>
              <a:ext cx="670676" cy="373272"/>
              <a:chOff x="7785110" y="3562350"/>
              <a:chExt cx="3022581" cy="1691011"/>
            </a:xfrm>
          </p:grpSpPr>
          <p:cxnSp>
            <p:nvCxnSpPr>
              <p:cNvPr id="241" name="직선 연결선 240"/>
              <p:cNvCxnSpPr/>
              <p:nvPr/>
            </p:nvCxnSpPr>
            <p:spPr>
              <a:xfrm>
                <a:off x="7793279" y="3562350"/>
                <a:ext cx="3014412" cy="169101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직선 연결선 241"/>
              <p:cNvCxnSpPr/>
              <p:nvPr/>
            </p:nvCxnSpPr>
            <p:spPr>
              <a:xfrm flipV="1">
                <a:off x="7785110" y="3562350"/>
                <a:ext cx="3014412" cy="169101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3" name="그룹 156"/>
            <p:cNvGrpSpPr/>
            <p:nvPr/>
          </p:nvGrpSpPr>
          <p:grpSpPr>
            <a:xfrm>
              <a:off x="7745759" y="3279304"/>
              <a:ext cx="670676" cy="373272"/>
              <a:chOff x="7785110" y="3562350"/>
              <a:chExt cx="3022581" cy="1691011"/>
            </a:xfrm>
          </p:grpSpPr>
          <p:cxnSp>
            <p:nvCxnSpPr>
              <p:cNvPr id="244" name="직선 연결선 243"/>
              <p:cNvCxnSpPr/>
              <p:nvPr/>
            </p:nvCxnSpPr>
            <p:spPr>
              <a:xfrm>
                <a:off x="7793279" y="3562350"/>
                <a:ext cx="3014412" cy="169101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직선 연결선 244"/>
              <p:cNvCxnSpPr/>
              <p:nvPr/>
            </p:nvCxnSpPr>
            <p:spPr>
              <a:xfrm flipV="1">
                <a:off x="7785110" y="3562350"/>
                <a:ext cx="3014412" cy="169101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6" name="그룹 245"/>
            <p:cNvGrpSpPr/>
            <p:nvPr/>
          </p:nvGrpSpPr>
          <p:grpSpPr>
            <a:xfrm>
              <a:off x="7294486" y="2991201"/>
              <a:ext cx="211134" cy="211133"/>
              <a:chOff x="4362315" y="4135704"/>
              <a:chExt cx="473811" cy="473809"/>
            </a:xfrm>
          </p:grpSpPr>
          <p:sp>
            <p:nvSpPr>
              <p:cNvPr id="247" name="타원 246"/>
              <p:cNvSpPr/>
              <p:nvPr/>
            </p:nvSpPr>
            <p:spPr>
              <a:xfrm>
                <a:off x="4362315" y="4135704"/>
                <a:ext cx="473811" cy="47380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이등변 삼각형 247"/>
              <p:cNvSpPr/>
              <p:nvPr/>
            </p:nvSpPr>
            <p:spPr>
              <a:xfrm rot="5400000">
                <a:off x="4522702" y="4270069"/>
                <a:ext cx="237895" cy="205082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9" name="그룹 248"/>
            <p:cNvGrpSpPr/>
            <p:nvPr/>
          </p:nvGrpSpPr>
          <p:grpSpPr>
            <a:xfrm>
              <a:off x="7973936" y="2991201"/>
              <a:ext cx="211134" cy="211133"/>
              <a:chOff x="4362315" y="4135704"/>
              <a:chExt cx="473811" cy="473809"/>
            </a:xfrm>
          </p:grpSpPr>
          <p:sp>
            <p:nvSpPr>
              <p:cNvPr id="250" name="타원 249"/>
              <p:cNvSpPr/>
              <p:nvPr/>
            </p:nvSpPr>
            <p:spPr>
              <a:xfrm>
                <a:off x="4362315" y="4135704"/>
                <a:ext cx="473811" cy="47380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이등변 삼각형 250"/>
              <p:cNvSpPr/>
              <p:nvPr/>
            </p:nvSpPr>
            <p:spPr>
              <a:xfrm rot="5400000">
                <a:off x="4522702" y="4270069"/>
                <a:ext cx="237895" cy="205082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52" name="그룹 251"/>
            <p:cNvGrpSpPr/>
            <p:nvPr/>
          </p:nvGrpSpPr>
          <p:grpSpPr>
            <a:xfrm>
              <a:off x="7973936" y="3359501"/>
              <a:ext cx="211134" cy="211133"/>
              <a:chOff x="4362315" y="4135704"/>
              <a:chExt cx="473811" cy="473809"/>
            </a:xfrm>
          </p:grpSpPr>
          <p:sp>
            <p:nvSpPr>
              <p:cNvPr id="253" name="타원 252"/>
              <p:cNvSpPr/>
              <p:nvPr/>
            </p:nvSpPr>
            <p:spPr>
              <a:xfrm>
                <a:off x="4362315" y="4135704"/>
                <a:ext cx="473811" cy="47380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4" name="이등변 삼각형 253"/>
              <p:cNvSpPr/>
              <p:nvPr/>
            </p:nvSpPr>
            <p:spPr>
              <a:xfrm rot="5400000">
                <a:off x="4522702" y="4270069"/>
                <a:ext cx="237895" cy="205082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55" name="그룹 254"/>
            <p:cNvGrpSpPr/>
            <p:nvPr/>
          </p:nvGrpSpPr>
          <p:grpSpPr>
            <a:xfrm>
              <a:off x="7294486" y="3359501"/>
              <a:ext cx="211134" cy="211133"/>
              <a:chOff x="4362315" y="4135704"/>
              <a:chExt cx="473811" cy="473809"/>
            </a:xfrm>
          </p:grpSpPr>
          <p:sp>
            <p:nvSpPr>
              <p:cNvPr id="256" name="타원 255"/>
              <p:cNvSpPr/>
              <p:nvPr/>
            </p:nvSpPr>
            <p:spPr>
              <a:xfrm>
                <a:off x="4362315" y="4135704"/>
                <a:ext cx="473811" cy="47380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7" name="이등변 삼각형 256"/>
              <p:cNvSpPr/>
              <p:nvPr/>
            </p:nvSpPr>
            <p:spPr>
              <a:xfrm rot="5400000">
                <a:off x="4522702" y="4270069"/>
                <a:ext cx="237895" cy="205082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직사각형 150"/>
          <p:cNvSpPr/>
          <p:nvPr/>
        </p:nvSpPr>
        <p:spPr>
          <a:xfrm rot="5400000">
            <a:off x="1443005" y="237339"/>
            <a:ext cx="4079766" cy="6527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직사각형 213"/>
          <p:cNvSpPr/>
          <p:nvPr/>
        </p:nvSpPr>
        <p:spPr>
          <a:xfrm>
            <a:off x="771525" y="2676524"/>
            <a:ext cx="5467350" cy="27220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/>
          <p:cNvSpPr/>
          <p:nvPr/>
        </p:nvSpPr>
        <p:spPr>
          <a:xfrm flipV="1">
            <a:off x="233915" y="1652424"/>
            <a:ext cx="6516000" cy="2049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TextBox 156"/>
          <p:cNvSpPr txBox="1"/>
          <p:nvPr/>
        </p:nvSpPr>
        <p:spPr>
          <a:xfrm>
            <a:off x="706509" y="1636657"/>
            <a:ext cx="39893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err="1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SmartGuru</a:t>
            </a:r>
            <a:r>
              <a:rPr lang="en-US" altLang="ko-KR" sz="900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 4K Digital Signage Ingest System</a:t>
            </a:r>
            <a:endParaRPr lang="ko-KR" altLang="en-US" sz="900" b="1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59" name="직사각형 158"/>
          <p:cNvSpPr/>
          <p:nvPr/>
        </p:nvSpPr>
        <p:spPr>
          <a:xfrm flipV="1">
            <a:off x="233915" y="1471450"/>
            <a:ext cx="6516000" cy="1875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0" name="그룹 95"/>
          <p:cNvGrpSpPr/>
          <p:nvPr/>
        </p:nvGrpSpPr>
        <p:grpSpPr>
          <a:xfrm>
            <a:off x="5813401" y="1496644"/>
            <a:ext cx="237542" cy="237542"/>
            <a:chOff x="4628656" y="995710"/>
            <a:chExt cx="366327" cy="366327"/>
          </a:xfrm>
        </p:grpSpPr>
        <p:sp>
          <p:nvSpPr>
            <p:cNvPr id="163" name="원호 162"/>
            <p:cNvSpPr/>
            <p:nvPr/>
          </p:nvSpPr>
          <p:spPr>
            <a:xfrm rot="18900000">
              <a:off x="4628656" y="995710"/>
              <a:ext cx="366327" cy="366327"/>
            </a:xfrm>
            <a:prstGeom prst="arc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원호 163"/>
            <p:cNvSpPr/>
            <p:nvPr/>
          </p:nvSpPr>
          <p:spPr>
            <a:xfrm rot="18900000">
              <a:off x="4668013" y="1043017"/>
              <a:ext cx="287612" cy="287614"/>
            </a:xfrm>
            <a:prstGeom prst="arc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원호 164"/>
            <p:cNvSpPr/>
            <p:nvPr/>
          </p:nvSpPr>
          <p:spPr>
            <a:xfrm rot="18900000">
              <a:off x="4705558" y="1088515"/>
              <a:ext cx="212522" cy="212524"/>
            </a:xfrm>
            <a:prstGeom prst="arc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/>
            <p:cNvSpPr/>
            <p:nvPr/>
          </p:nvSpPr>
          <p:spPr>
            <a:xfrm>
              <a:off x="4780014" y="1121134"/>
              <a:ext cx="63610" cy="6361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4" name="TextBox 313"/>
          <p:cNvSpPr txBox="1"/>
          <p:nvPr/>
        </p:nvSpPr>
        <p:spPr>
          <a:xfrm>
            <a:off x="6004717" y="1446135"/>
            <a:ext cx="8612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PM 03 : 33</a:t>
            </a:r>
            <a:endParaRPr lang="ko-KR" altLang="en-US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F923-84CE-45F6-A00C-9099A10C2452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157400" y="520465"/>
            <a:ext cx="700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dirty="0" smtClean="0">
                <a:latin typeface="+mn-ea"/>
                <a:ea typeface="+mn-ea"/>
              </a:rPr>
              <a:t>Schedule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598339" y="469609"/>
            <a:ext cx="141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err="1" smtClean="0">
                <a:solidFill>
                  <a:srgbClr val="C00000"/>
                </a:solidFill>
                <a:latin typeface="+mn-ea"/>
                <a:ea typeface="+mn-ea"/>
              </a:rPr>
              <a:t>DS_mobile_schedule_timelinewindow</a:t>
            </a:r>
            <a:endParaRPr lang="ko-KR" altLang="en-US" sz="900" b="1" dirty="0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045809" y="528416"/>
            <a:ext cx="15740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dirty="0" smtClean="0">
                <a:latin typeface="+mn-ea"/>
                <a:ea typeface="+mn-ea"/>
              </a:rPr>
              <a:t>Timeline Window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49" name="제목 5"/>
          <p:cNvSpPr txBox="1">
            <a:spLocks/>
          </p:cNvSpPr>
          <p:nvPr/>
        </p:nvSpPr>
        <p:spPr>
          <a:xfrm>
            <a:off x="6968490" y="63879"/>
            <a:ext cx="2175510" cy="46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dirty="0" smtClean="0">
                <a:latin typeface="+mj-ea"/>
                <a:ea typeface="+mj-ea"/>
                <a:cs typeface="+mj-cs"/>
              </a:rPr>
              <a:t>3</a:t>
            </a:r>
            <a:r>
              <a:rPr kumimoji="0" lang="en-US" altLang="ko-KR" sz="1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.</a:t>
            </a:r>
            <a:r>
              <a:rPr kumimoji="0" lang="en-US" altLang="ko-KR" sz="1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 Schedule</a:t>
            </a:r>
            <a:endParaRPr kumimoji="0" lang="ko-KR" altLang="en-US" sz="1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graphicFrame>
        <p:nvGraphicFramePr>
          <p:cNvPr id="89" name="Group 1498"/>
          <p:cNvGraphicFramePr>
            <a:graphicFrameLocks noGrp="1"/>
          </p:cNvGraphicFramePr>
          <p:nvPr/>
        </p:nvGraphicFramePr>
        <p:xfrm>
          <a:off x="6970816" y="1243544"/>
          <a:ext cx="2161309" cy="264218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382"/>
                <a:gridCol w="1877927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list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선택하여 해당 화면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접근시에는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dirty="0" err="1" smtClean="0">
                          <a:solidFill>
                            <a:srgbClr val="254061"/>
                          </a:solidFill>
                          <a:latin typeface="+mn-ea"/>
                          <a:ea typeface="+mn-ea"/>
                        </a:rPr>
                        <a:t>DS_mobile_schedule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Schedule list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에서 선택한 프로젝트의 타임라인 가져옴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list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에서 선택하지 않고 바로 버튼 선택하여 해당 화면 접근시에는 리스트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최상단에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있던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schedule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타임라인이 처음 노출됨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드롭다운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리스트에서 다른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Schedule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선택하여 다른 타임라인도 볼 수 있음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Schedule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Timeline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은 웹과 동일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view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만 가능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err="1" smtClean="0"/>
                        <a:t>터치시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baseline="0" dirty="0" err="1" smtClean="0"/>
                        <a:t>드롭다운</a:t>
                      </a:r>
                      <a:r>
                        <a:rPr lang="ko-KR" altLang="en-US" sz="800" baseline="0" dirty="0" smtClean="0"/>
                        <a:t> 리스트 나타나며 </a:t>
                      </a:r>
                      <a:r>
                        <a:rPr lang="ko-KR" altLang="en-US" sz="800" dirty="0" smtClean="0"/>
                        <a:t>현재 적용되어 있는 스케줄에 체크 표시가 되어 있는 상태</a:t>
                      </a:r>
                      <a:r>
                        <a:rPr lang="en-US" altLang="ko-KR" sz="800" dirty="0" smtClean="0"/>
                        <a:t>.</a:t>
                      </a:r>
                      <a:r>
                        <a:rPr lang="ko-KR" altLang="en-US" sz="800" dirty="0" smtClean="0"/>
                        <a:t> 다른 스케줄 선택하여 변경 가능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0" name="Group 1498"/>
          <p:cNvGraphicFramePr>
            <a:graphicFrameLocks noGrp="1"/>
          </p:cNvGraphicFramePr>
          <p:nvPr/>
        </p:nvGraphicFramePr>
        <p:xfrm>
          <a:off x="6966159" y="3954191"/>
          <a:ext cx="2165965" cy="53906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993"/>
                <a:gridCol w="1881972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■ 링크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</a:rPr>
                        <a:t>DS_mobile_schedule</a:t>
                      </a:r>
                      <a:r>
                        <a:rPr lang="ko-KR" altLang="en-US" sz="800" dirty="0" smtClean="0"/>
                        <a:t>로 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3" name="TextBox 152"/>
          <p:cNvSpPr txBox="1"/>
          <p:nvPr/>
        </p:nvSpPr>
        <p:spPr>
          <a:xfrm>
            <a:off x="467643" y="6320851"/>
            <a:ext cx="310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00:00</a:t>
            </a:r>
            <a:endParaRPr lang="ko-KR" altLang="en-US" dirty="0" smtClean="0">
              <a:solidFill>
                <a:schemeClr val="bg1">
                  <a:lumMod val="9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0" name="직사각형 139"/>
          <p:cNvSpPr/>
          <p:nvPr/>
        </p:nvSpPr>
        <p:spPr>
          <a:xfrm flipV="1">
            <a:off x="233913" y="1861479"/>
            <a:ext cx="6516000" cy="3959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1" name="그룹 140"/>
          <p:cNvGrpSpPr/>
          <p:nvPr/>
        </p:nvGrpSpPr>
        <p:grpSpPr>
          <a:xfrm>
            <a:off x="876300" y="1937524"/>
            <a:ext cx="1022074" cy="230832"/>
            <a:chOff x="876300" y="3137674"/>
            <a:chExt cx="1022074" cy="230832"/>
          </a:xfrm>
        </p:grpSpPr>
        <p:sp>
          <p:nvSpPr>
            <p:cNvPr id="142" name="갈매기형 수장 141"/>
            <p:cNvSpPr/>
            <p:nvPr/>
          </p:nvSpPr>
          <p:spPr>
            <a:xfrm flipH="1">
              <a:off x="876300" y="3171825"/>
              <a:ext cx="161925" cy="161925"/>
            </a:xfrm>
            <a:prstGeom prst="chevro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014622" y="3137674"/>
              <a:ext cx="88375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Back</a:t>
              </a:r>
              <a:endParaRPr lang="ko-KR" altLang="en-US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792234" y="2360680"/>
            <a:ext cx="1512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dirty="0" smtClean="0">
                <a:latin typeface="+mn-ea"/>
              </a:rPr>
              <a:t>Timeline Window</a:t>
            </a:r>
            <a:endParaRPr lang="ko-KR" altLang="en-US" b="1" dirty="0" smtClean="0">
              <a:latin typeface="+mn-ea"/>
            </a:endParaRPr>
          </a:p>
        </p:txBody>
      </p:sp>
      <p:grpSp>
        <p:nvGrpSpPr>
          <p:cNvPr id="145" name="그룹 262"/>
          <p:cNvGrpSpPr/>
          <p:nvPr/>
        </p:nvGrpSpPr>
        <p:grpSpPr>
          <a:xfrm>
            <a:off x="1762176" y="2356872"/>
            <a:ext cx="1431626" cy="215444"/>
            <a:chOff x="2762301" y="6966972"/>
            <a:chExt cx="1431626" cy="215444"/>
          </a:xfrm>
        </p:grpSpPr>
        <p:sp>
          <p:nvSpPr>
            <p:cNvPr id="146" name="Search Box Rectangle"/>
            <p:cNvSpPr>
              <a:spLocks/>
            </p:cNvSpPr>
            <p:nvPr/>
          </p:nvSpPr>
          <p:spPr bwMode="auto">
            <a:xfrm>
              <a:off x="2789927" y="6976727"/>
              <a:ext cx="1404000" cy="18857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28" rIns="109728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2762301" y="6966972"/>
              <a:ext cx="10845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schedule 2</a:t>
              </a:r>
              <a:endParaRPr lang="ko-KR" altLang="en-US" dirty="0" smtClean="0">
                <a:latin typeface="+mn-ea"/>
              </a:endParaRPr>
            </a:p>
          </p:txBody>
        </p:sp>
        <p:grpSp>
          <p:nvGrpSpPr>
            <p:cNvPr id="148" name="그룹 261"/>
            <p:cNvGrpSpPr/>
            <p:nvPr/>
          </p:nvGrpSpPr>
          <p:grpSpPr>
            <a:xfrm>
              <a:off x="4012635" y="6982592"/>
              <a:ext cx="180097" cy="178863"/>
              <a:chOff x="4012635" y="6982592"/>
              <a:chExt cx="180097" cy="178863"/>
            </a:xfrm>
          </p:grpSpPr>
          <p:sp>
            <p:nvSpPr>
              <p:cNvPr id="149" name="Search Button Rectangle"/>
              <p:cNvSpPr>
                <a:spLocks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4012635" y="6982592"/>
                <a:ext cx="180097" cy="17886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</p:txBody>
          </p:sp>
          <p:sp>
            <p:nvSpPr>
              <p:cNvPr id="150" name="이등변 삼각형 149"/>
              <p:cNvSpPr/>
              <p:nvPr/>
            </p:nvSpPr>
            <p:spPr>
              <a:xfrm rot="10800000">
                <a:off x="4055751" y="7030000"/>
                <a:ext cx="96728" cy="83387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aphicFrame>
        <p:nvGraphicFramePr>
          <p:cNvPr id="156" name="표 155"/>
          <p:cNvGraphicFramePr>
            <a:graphicFrameLocks noGrp="1"/>
          </p:cNvGraphicFramePr>
          <p:nvPr/>
        </p:nvGraphicFramePr>
        <p:xfrm>
          <a:off x="884608" y="2773319"/>
          <a:ext cx="5309158" cy="2618185"/>
        </p:xfrm>
        <a:graphic>
          <a:graphicData uri="http://schemas.openxmlformats.org/drawingml/2006/table">
            <a:tbl>
              <a:tblPr>
                <a:tableStyleId>{E8034E78-7F5D-4C2E-B375-FC64B27BC917}</a:tableStyleId>
              </a:tblPr>
              <a:tblGrid>
                <a:gridCol w="212269"/>
                <a:gridCol w="5096889"/>
              </a:tblGrid>
              <a:tr h="244785">
                <a:tc>
                  <a:txBody>
                    <a:bodyPr/>
                    <a:lstStyle/>
                    <a:p>
                      <a:pPr algn="ctr" latinLnBrk="1"/>
                      <a:endParaRPr lang="ko-KR" altLang="en-US" sz="400" b="0" dirty="0">
                        <a:solidFill>
                          <a:schemeClr val="tx1"/>
                        </a:solidFill>
                      </a:endParaRPr>
                    </a:p>
                  </a:txBody>
                  <a:tcPr marL="58608" marR="58608" marT="29304" marB="2930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b="0" dirty="0">
                        <a:solidFill>
                          <a:schemeClr val="tx1"/>
                        </a:solidFill>
                      </a:endParaRPr>
                    </a:p>
                  </a:txBody>
                  <a:tcPr marL="58608" marR="58608" marT="29304" marB="2930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274109">
                <a:tc rowSpan="7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8608" marR="58608" marT="29304" marB="2930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400" dirty="0" smtClean="0"/>
                    </a:p>
                  </a:txBody>
                  <a:tcPr marL="58608" marR="58608" marT="29304" marB="2930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74109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700" dirty="0" smtClean="0"/>
                    </a:p>
                  </a:txBody>
                  <a:tcP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400" dirty="0" smtClean="0"/>
                    </a:p>
                  </a:txBody>
                  <a:tcPr marL="58608" marR="58608" marT="29304" marB="2930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74109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700" dirty="0" smtClean="0"/>
                    </a:p>
                  </a:txBody>
                  <a:tcP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400" dirty="0" smtClean="0"/>
                    </a:p>
                  </a:txBody>
                  <a:tcPr marL="58608" marR="58608" marT="29304" marB="2930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74109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700" dirty="0" smtClean="0"/>
                    </a:p>
                  </a:txBody>
                  <a:tcP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400" dirty="0" smtClean="0"/>
                    </a:p>
                  </a:txBody>
                  <a:tcPr marL="58608" marR="58608" marT="29304" marB="2930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74109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700" dirty="0" smtClean="0"/>
                    </a:p>
                  </a:txBody>
                  <a:tcP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400" dirty="0" smtClean="0"/>
                    </a:p>
                  </a:txBody>
                  <a:tcPr marL="58608" marR="58608" marT="29304" marB="2930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74109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700" dirty="0" smtClean="0"/>
                    </a:p>
                  </a:txBody>
                  <a:tcP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400" dirty="0" smtClean="0"/>
                    </a:p>
                  </a:txBody>
                  <a:tcPr marL="58608" marR="58608" marT="29304" marB="2930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74109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700" dirty="0" smtClean="0"/>
                    </a:p>
                  </a:txBody>
                  <a:tcP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400" dirty="0" smtClean="0"/>
                    </a:p>
                  </a:txBody>
                  <a:tcPr marL="58608" marR="58608" marT="29304" marB="2930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7410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400" dirty="0" smtClean="0"/>
                    </a:p>
                  </a:txBody>
                  <a:tcPr marL="58608" marR="58608" marT="29304" marB="2930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400" dirty="0" smtClean="0"/>
                    </a:p>
                  </a:txBody>
                  <a:tcPr marL="58608" marR="58608" marT="29304" marB="2930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356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400" dirty="0" smtClean="0"/>
                    </a:p>
                  </a:txBody>
                  <a:tcPr marL="58608" marR="58608" marT="29304" marB="2930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400" dirty="0" smtClean="0"/>
                    </a:p>
                  </a:txBody>
                  <a:tcPr marL="58608" marR="58608" marT="29304" marB="2930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8" name="직사각형 157"/>
          <p:cNvSpPr/>
          <p:nvPr/>
        </p:nvSpPr>
        <p:spPr>
          <a:xfrm>
            <a:off x="1120240" y="3015131"/>
            <a:ext cx="1232946" cy="27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TextBox 160"/>
          <p:cNvSpPr txBox="1"/>
          <p:nvPr/>
        </p:nvSpPr>
        <p:spPr>
          <a:xfrm>
            <a:off x="1154901" y="3039073"/>
            <a:ext cx="1238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project 1 (2x2)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51562" y="3064578"/>
            <a:ext cx="286095" cy="233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 smtClean="0"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00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920369" y="2784528"/>
            <a:ext cx="20424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M</a:t>
            </a:r>
            <a:endParaRPr lang="ko-KR" altLang="en-US" sz="600" dirty="0" smtClean="0">
              <a:solidFill>
                <a:schemeClr val="bg1">
                  <a:lumMod val="9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828294" y="2858391"/>
            <a:ext cx="1620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H</a:t>
            </a:r>
            <a:endParaRPr lang="ko-KR" altLang="en-US" sz="600" dirty="0" smtClean="0">
              <a:solidFill>
                <a:schemeClr val="bg1">
                  <a:lumMod val="9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2" name="직선 연결선 171"/>
          <p:cNvCxnSpPr/>
          <p:nvPr/>
        </p:nvCxnSpPr>
        <p:spPr>
          <a:xfrm rot="10800000">
            <a:off x="895297" y="2827302"/>
            <a:ext cx="212249" cy="182307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직사각형 173"/>
          <p:cNvSpPr/>
          <p:nvPr/>
        </p:nvSpPr>
        <p:spPr>
          <a:xfrm>
            <a:off x="3009424" y="3015131"/>
            <a:ext cx="2697685" cy="27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/>
          <p:cNvSpPr/>
          <p:nvPr/>
        </p:nvSpPr>
        <p:spPr>
          <a:xfrm>
            <a:off x="2008759" y="3837859"/>
            <a:ext cx="4104127" cy="26949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TextBox 178"/>
          <p:cNvSpPr txBox="1"/>
          <p:nvPr/>
        </p:nvSpPr>
        <p:spPr>
          <a:xfrm>
            <a:off x="3035460" y="3039073"/>
            <a:ext cx="1238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project 2 (2x2)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2017544" y="3855755"/>
            <a:ext cx="1238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project 3 (2x2)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851562" y="3338765"/>
            <a:ext cx="286095" cy="233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 smtClean="0"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01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851562" y="3612952"/>
            <a:ext cx="286095" cy="233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 smtClean="0"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02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851562" y="3887139"/>
            <a:ext cx="286095" cy="233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 smtClean="0"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03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851562" y="4161326"/>
            <a:ext cx="286095" cy="233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 smtClean="0"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04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851562" y="4435513"/>
            <a:ext cx="286095" cy="233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 smtClean="0"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05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851562" y="4709700"/>
            <a:ext cx="286095" cy="233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 smtClean="0"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06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1785012" y="2786661"/>
            <a:ext cx="483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 smtClean="0"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 min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3135632" y="2786661"/>
            <a:ext cx="483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 smtClean="0"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 min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4486252" y="2786661"/>
            <a:ext cx="483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 smtClean="0"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30 min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5836872" y="2786661"/>
            <a:ext cx="483154" cy="233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 smtClean="0"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40 mi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851562" y="4983890"/>
            <a:ext cx="286095" cy="233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 smtClean="0"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07</a:t>
            </a:r>
          </a:p>
        </p:txBody>
      </p:sp>
      <p:grpSp>
        <p:nvGrpSpPr>
          <p:cNvPr id="209" name="그룹 350"/>
          <p:cNvGrpSpPr/>
          <p:nvPr/>
        </p:nvGrpSpPr>
        <p:grpSpPr>
          <a:xfrm rot="16200000">
            <a:off x="3525716" y="131960"/>
            <a:ext cx="59014" cy="5328000"/>
            <a:chOff x="7547162" y="2180163"/>
            <a:chExt cx="87534" cy="2556000"/>
          </a:xfrm>
        </p:grpSpPr>
        <p:sp>
          <p:nvSpPr>
            <p:cNvPr id="211" name="Button Up"/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7547162" y="2180163"/>
              <a:ext cx="75942" cy="2556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2" name="모서리가 둥근 직사각형 211"/>
            <p:cNvSpPr/>
            <p:nvPr/>
          </p:nvSpPr>
          <p:spPr>
            <a:xfrm>
              <a:off x="7550548" y="2182491"/>
              <a:ext cx="84148" cy="86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3" name="그룹 212"/>
          <p:cNvGrpSpPr/>
          <p:nvPr/>
        </p:nvGrpSpPr>
        <p:grpSpPr>
          <a:xfrm>
            <a:off x="6161630" y="2671257"/>
            <a:ext cx="87534" cy="2736000"/>
            <a:chOff x="6161630" y="2619501"/>
            <a:chExt cx="87534" cy="2772000"/>
          </a:xfrm>
        </p:grpSpPr>
        <p:sp>
          <p:nvSpPr>
            <p:cNvPr id="204" name="Button Up"/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6161630" y="2619501"/>
              <a:ext cx="75942" cy="277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5" name="모서리가 둥근 직사각형 204"/>
            <p:cNvSpPr/>
            <p:nvPr/>
          </p:nvSpPr>
          <p:spPr>
            <a:xfrm>
              <a:off x="6165016" y="2620368"/>
              <a:ext cx="84148" cy="2088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5" name="그룹 56"/>
          <p:cNvGrpSpPr/>
          <p:nvPr/>
        </p:nvGrpSpPr>
        <p:grpSpPr>
          <a:xfrm>
            <a:off x="690636" y="2031217"/>
            <a:ext cx="383223" cy="293414"/>
            <a:chOff x="1329493" y="2807073"/>
            <a:chExt cx="383223" cy="293414"/>
          </a:xfrm>
        </p:grpSpPr>
        <p:sp>
          <p:nvSpPr>
            <p:cNvPr id="216" name="직사각형 215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19" name="그룹 108"/>
          <p:cNvGrpSpPr/>
          <p:nvPr/>
        </p:nvGrpSpPr>
        <p:grpSpPr>
          <a:xfrm>
            <a:off x="607625" y="2317553"/>
            <a:ext cx="383223" cy="293414"/>
            <a:chOff x="712151" y="2886076"/>
            <a:chExt cx="383223" cy="293414"/>
          </a:xfrm>
        </p:grpSpPr>
        <p:sp>
          <p:nvSpPr>
            <p:cNvPr id="220" name="타원 219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22" name="그룹 108"/>
          <p:cNvGrpSpPr/>
          <p:nvPr/>
        </p:nvGrpSpPr>
        <p:grpSpPr>
          <a:xfrm>
            <a:off x="633506" y="2722995"/>
            <a:ext cx="383223" cy="293414"/>
            <a:chOff x="712151" y="2886076"/>
            <a:chExt cx="383223" cy="293414"/>
          </a:xfrm>
        </p:grpSpPr>
        <p:sp>
          <p:nvSpPr>
            <p:cNvPr id="223" name="타원 222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1352550" y="2472533"/>
            <a:ext cx="1838325" cy="1508918"/>
            <a:chOff x="3581400" y="3758408"/>
            <a:chExt cx="1838325" cy="1508918"/>
          </a:xfrm>
        </p:grpSpPr>
        <p:sp>
          <p:nvSpPr>
            <p:cNvPr id="72" name="직사각형 71"/>
            <p:cNvSpPr/>
            <p:nvPr/>
          </p:nvSpPr>
          <p:spPr>
            <a:xfrm>
              <a:off x="3581400" y="3838576"/>
              <a:ext cx="1838325" cy="14287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3" name="그룹 152"/>
            <p:cNvGrpSpPr/>
            <p:nvPr/>
          </p:nvGrpSpPr>
          <p:grpSpPr>
            <a:xfrm>
              <a:off x="5325822" y="3855085"/>
              <a:ext cx="87534" cy="1404000"/>
              <a:chOff x="6144972" y="2585494"/>
              <a:chExt cx="87534" cy="2824593"/>
            </a:xfrm>
          </p:grpSpPr>
          <p:sp>
            <p:nvSpPr>
              <p:cNvPr id="86" name="Button Up"/>
              <p:cNvSpPr>
                <a:spLocks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6144972" y="2602087"/>
                <a:ext cx="75942" cy="2808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262626"/>
                  </a:soli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7" name="모서리가 둥근 직사각형 86"/>
              <p:cNvSpPr/>
              <p:nvPr/>
            </p:nvSpPr>
            <p:spPr>
              <a:xfrm>
                <a:off x="6148358" y="2585494"/>
                <a:ext cx="84148" cy="21600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3657601" y="3758408"/>
              <a:ext cx="123825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en-US" altLang="ko-KR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Schedule 1</a:t>
              </a:r>
            </a:p>
            <a:p>
              <a:pPr>
                <a:lnSpc>
                  <a:spcPct val="250000"/>
                </a:lnSpc>
              </a:pPr>
              <a:r>
                <a:rPr lang="en-US" altLang="ko-KR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Schedule 2</a:t>
              </a:r>
            </a:p>
            <a:p>
              <a:pPr>
                <a:lnSpc>
                  <a:spcPct val="250000"/>
                </a:lnSpc>
              </a:pPr>
              <a:r>
                <a:rPr lang="en-US" altLang="ko-KR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Schedule 3</a:t>
              </a:r>
            </a:p>
            <a:p>
              <a:pPr>
                <a:lnSpc>
                  <a:spcPct val="250000"/>
                </a:lnSpc>
              </a:pPr>
              <a:r>
                <a:rPr lang="en-US" altLang="ko-KR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Schedule 4</a:t>
              </a:r>
              <a:endPara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grpSp>
          <p:nvGrpSpPr>
            <p:cNvPr id="75" name="그룹 179"/>
            <p:cNvGrpSpPr/>
            <p:nvPr/>
          </p:nvGrpSpPr>
          <p:grpSpPr>
            <a:xfrm>
              <a:off x="3623176" y="4162652"/>
              <a:ext cx="1656000" cy="1034415"/>
              <a:chOff x="3080251" y="4162652"/>
              <a:chExt cx="2376000" cy="1034415"/>
            </a:xfrm>
          </p:grpSpPr>
          <p:cxnSp>
            <p:nvCxnSpPr>
              <p:cNvPr id="82" name="직선 연결선 81"/>
              <p:cNvCxnSpPr/>
              <p:nvPr/>
            </p:nvCxnSpPr>
            <p:spPr>
              <a:xfrm rot="10800000" flipH="1">
                <a:off x="3080251" y="4162652"/>
                <a:ext cx="2376000" cy="0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/>
              <p:nvPr/>
            </p:nvCxnSpPr>
            <p:spPr>
              <a:xfrm rot="10800000" flipH="1">
                <a:off x="3080251" y="4507457"/>
                <a:ext cx="2376000" cy="0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/>
              <p:nvPr/>
            </p:nvCxnSpPr>
            <p:spPr>
              <a:xfrm rot="10800000" flipH="1">
                <a:off x="3080251" y="4852262"/>
                <a:ext cx="2376000" cy="0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/>
              <p:nvPr/>
            </p:nvCxnSpPr>
            <p:spPr>
              <a:xfrm rot="10800000" flipH="1">
                <a:off x="3080251" y="5197067"/>
                <a:ext cx="2376000" cy="0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Check Box Rectangle"/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4981575" y="3905061"/>
              <a:ext cx="199496" cy="199496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7" name="Check Box Rectangle"/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4981575" y="4238436"/>
              <a:ext cx="199496" cy="199496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8" name="Check Box Rectangle"/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4981575" y="4586099"/>
              <a:ext cx="199496" cy="199496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9" name="Check Box Rectangle"/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4981575" y="4933761"/>
              <a:ext cx="199496" cy="199496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8" name="Check Mark"/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>
            <a:off x="2778506" y="2993828"/>
            <a:ext cx="138053" cy="118830"/>
          </a:xfrm>
          <a:custGeom>
            <a:avLst/>
            <a:gdLst>
              <a:gd name="T0" fmla="*/ 20 w 158"/>
              <a:gd name="T1" fmla="*/ 48 h 136"/>
              <a:gd name="T2" fmla="*/ 66 w 158"/>
              <a:gd name="T3" fmla="*/ 95 h 136"/>
              <a:gd name="T4" fmla="*/ 138 w 158"/>
              <a:gd name="T5" fmla="*/ 0 h 136"/>
              <a:gd name="T6" fmla="*/ 158 w 158"/>
              <a:gd name="T7" fmla="*/ 20 h 136"/>
              <a:gd name="T8" fmla="*/ 66 w 158"/>
              <a:gd name="T9" fmla="*/ 136 h 136"/>
              <a:gd name="T10" fmla="*/ 0 w 158"/>
              <a:gd name="T11" fmla="*/ 68 h 136"/>
              <a:gd name="T12" fmla="*/ 20 w 158"/>
              <a:gd name="T13" fmla="*/ 48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8" h="136">
                <a:moveTo>
                  <a:pt x="20" y="48"/>
                </a:moveTo>
                <a:lnTo>
                  <a:pt x="66" y="95"/>
                </a:lnTo>
                <a:lnTo>
                  <a:pt x="138" y="0"/>
                </a:lnTo>
                <a:lnTo>
                  <a:pt x="158" y="20"/>
                </a:lnTo>
                <a:lnTo>
                  <a:pt x="66" y="136"/>
                </a:lnTo>
                <a:lnTo>
                  <a:pt x="0" y="68"/>
                </a:lnTo>
                <a:lnTo>
                  <a:pt x="20" y="4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900" dirty="0">
              <a:latin typeface="+mj-l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91" name="그룹 108"/>
          <p:cNvGrpSpPr/>
          <p:nvPr/>
        </p:nvGrpSpPr>
        <p:grpSpPr>
          <a:xfrm>
            <a:off x="2528981" y="2189595"/>
            <a:ext cx="383223" cy="293414"/>
            <a:chOff x="712151" y="2886076"/>
            <a:chExt cx="383223" cy="293414"/>
          </a:xfrm>
        </p:grpSpPr>
        <p:sp>
          <p:nvSpPr>
            <p:cNvPr id="92" name="타원 91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3286124" y="2357503"/>
            <a:ext cx="17049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7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130905 </a:t>
            </a:r>
            <a:r>
              <a:rPr lang="ko-KR" altLang="en-US" sz="7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강은진 내용 추가</a:t>
            </a:r>
            <a:endParaRPr lang="en-US" altLang="ko-KR" sz="700" b="1" dirty="0" smtClean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3305175" y="2352675"/>
            <a:ext cx="1171575" cy="200026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66675" y="462027"/>
            <a:ext cx="2569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dirty="0" smtClean="0">
                <a:latin typeface="+mn-ea"/>
                <a:ea typeface="+mn-ea"/>
              </a:rPr>
              <a:t>Index &gt; Enter IP &gt; </a:t>
            </a:r>
            <a:r>
              <a:rPr lang="ko-KR" altLang="en-US" sz="900" dirty="0" smtClean="0">
                <a:latin typeface="+mn-ea"/>
                <a:ea typeface="+mn-ea"/>
              </a:rPr>
              <a:t>로그인 </a:t>
            </a:r>
            <a:r>
              <a:rPr lang="en-US" altLang="ko-KR" sz="900" dirty="0" smtClean="0">
                <a:latin typeface="+mn-ea"/>
                <a:ea typeface="+mn-ea"/>
              </a:rPr>
              <a:t>&gt; Schedule &gt;</a:t>
            </a:r>
          </a:p>
          <a:p>
            <a:pPr>
              <a:buNone/>
            </a:pPr>
            <a:r>
              <a:rPr lang="en-US" altLang="ko-KR" sz="900" dirty="0" smtClean="0">
                <a:latin typeface="+mn-ea"/>
                <a:ea typeface="+mn-ea"/>
              </a:rPr>
              <a:t>Timeline Window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 idx="4294967295"/>
          </p:nvPr>
        </p:nvSpPr>
        <p:spPr>
          <a:xfrm>
            <a:off x="329610" y="327802"/>
            <a:ext cx="2828260" cy="352682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altLang="ko-KR" sz="1800" dirty="0" smtClean="0"/>
              <a:t> Information</a:t>
            </a:r>
            <a:endParaRPr lang="ko-KR" altLang="en-US" sz="18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61508" y="770053"/>
          <a:ext cx="8325291" cy="3031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197"/>
                <a:gridCol w="1125197"/>
                <a:gridCol w="3916632"/>
                <a:gridCol w="2158265"/>
              </a:tblGrid>
              <a:tr h="3368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기호 및 표시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이름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정의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비고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368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PAGE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ID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PAGE ID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해당 페이지의 화면 </a:t>
                      </a:r>
                      <a:r>
                        <a:rPr lang="en-US" altLang="ko-KR" sz="800" dirty="0" smtClean="0"/>
                        <a:t>ID </a:t>
                      </a:r>
                      <a:r>
                        <a:rPr lang="ko-KR" altLang="en-US" sz="800" dirty="0" smtClean="0"/>
                        <a:t>정의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68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PATH / LOCATION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PATH / LOCATION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해당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페이지로 들어가는 경로 및 위치 표시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68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MENU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MENU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해당 페이지가 위치하고 있는 메뉴 표시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68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PAGE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PAGE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해당 페이지 위치 표시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68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설명 기호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페이지내의 설명이 필요한 부분 표시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68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링크 기호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페이지내의 링크로 연결되는 부분 표시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68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선택 기호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현재 선택되어 있는 메뉴 혹은 버튼 표시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68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수정항목 기호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문서 작성 후 </a:t>
                      </a:r>
                      <a:r>
                        <a:rPr lang="ko-KR" altLang="en-US" sz="800" dirty="0" err="1" smtClean="0"/>
                        <a:t>업데이트시에</a:t>
                      </a:r>
                      <a:r>
                        <a:rPr lang="ko-KR" altLang="en-US" sz="800" dirty="0" smtClean="0"/>
                        <a:t> 수정된 항목 표시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6" name="그룹 108"/>
          <p:cNvGrpSpPr/>
          <p:nvPr/>
        </p:nvGrpSpPr>
        <p:grpSpPr>
          <a:xfrm>
            <a:off x="799034" y="2440745"/>
            <a:ext cx="383223" cy="293414"/>
            <a:chOff x="712151" y="2886076"/>
            <a:chExt cx="383223" cy="293414"/>
          </a:xfrm>
        </p:grpSpPr>
        <p:sp>
          <p:nvSpPr>
            <p:cNvPr id="7" name="타원 6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n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1" name="그룹 56"/>
          <p:cNvGrpSpPr/>
          <p:nvPr/>
        </p:nvGrpSpPr>
        <p:grpSpPr>
          <a:xfrm>
            <a:off x="791874" y="2772810"/>
            <a:ext cx="383223" cy="293414"/>
            <a:chOff x="1329493" y="2807073"/>
            <a:chExt cx="383223" cy="293414"/>
          </a:xfrm>
        </p:grpSpPr>
        <p:sp>
          <p:nvSpPr>
            <p:cNvPr id="12" name="직사각형 11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n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681489" y="3200399"/>
            <a:ext cx="483078" cy="181155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81489" y="3543299"/>
            <a:ext cx="483078" cy="181155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7"/>
          <p:cNvSpPr txBox="1">
            <a:spLocks/>
          </p:cNvSpPr>
          <p:nvPr/>
        </p:nvSpPr>
        <p:spPr>
          <a:xfrm>
            <a:off x="560170" y="2865014"/>
            <a:ext cx="7267094" cy="93747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75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4.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rgbClr val="00375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Client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375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제목 7"/>
          <p:cNvSpPr txBox="1">
            <a:spLocks/>
          </p:cNvSpPr>
          <p:nvPr/>
        </p:nvSpPr>
        <p:spPr>
          <a:xfrm>
            <a:off x="2235558" y="3484139"/>
            <a:ext cx="2783105" cy="937472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rgbClr val="00375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Client</a:t>
            </a:r>
            <a:r>
              <a:rPr kumimoji="0" lang="en-US" altLang="ko-KR" sz="1200" i="0" u="none" strike="noStrike" kern="1200" cap="none" spc="0" normalizeH="0" noProof="0" dirty="0" smtClean="0">
                <a:ln>
                  <a:noFill/>
                </a:ln>
                <a:solidFill>
                  <a:srgbClr val="00375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List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200" baseline="0" dirty="0" smtClean="0">
                <a:solidFill>
                  <a:srgbClr val="003755"/>
                </a:solidFill>
                <a:latin typeface="+mj-lt"/>
                <a:ea typeface="+mj-ea"/>
                <a:cs typeface="+mj-cs"/>
              </a:rPr>
              <a:t> Client Information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200" i="0" u="none" strike="noStrike" kern="1200" cap="none" spc="0" normalizeH="0" noProof="0" dirty="0" smtClean="0">
                <a:ln>
                  <a:noFill/>
                </a:ln>
                <a:solidFill>
                  <a:srgbClr val="00375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Snapshot Window</a:t>
            </a:r>
            <a:endParaRPr kumimoji="0" lang="ko-KR" altLang="en-US" sz="1200" i="0" u="none" strike="noStrike" kern="1200" cap="none" spc="0" normalizeH="0" baseline="0" noProof="0" dirty="0">
              <a:ln>
                <a:noFill/>
              </a:ln>
              <a:solidFill>
                <a:srgbClr val="00375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 rot="5400000">
            <a:off x="1443005" y="237339"/>
            <a:ext cx="4079766" cy="6527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F923-84CE-45F6-A00C-9099A10C2452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63697" y="528702"/>
            <a:ext cx="22461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dirty="0" smtClean="0">
                <a:latin typeface="+mn-ea"/>
                <a:ea typeface="+mn-ea"/>
              </a:rPr>
              <a:t>Index &gt; Enter IP &gt; </a:t>
            </a:r>
            <a:r>
              <a:rPr lang="ko-KR" altLang="en-US" sz="900" dirty="0" smtClean="0">
                <a:latin typeface="+mn-ea"/>
                <a:ea typeface="+mn-ea"/>
              </a:rPr>
              <a:t>로그인 </a:t>
            </a:r>
            <a:r>
              <a:rPr lang="en-US" altLang="ko-KR" sz="900" dirty="0" smtClean="0">
                <a:latin typeface="+mn-ea"/>
                <a:ea typeface="+mn-ea"/>
              </a:rPr>
              <a:t>&gt; Client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157400" y="520465"/>
            <a:ext cx="700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dirty="0" smtClean="0">
                <a:latin typeface="+mn-ea"/>
                <a:ea typeface="+mn-ea"/>
              </a:rPr>
              <a:t>Client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598339" y="469609"/>
            <a:ext cx="1411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err="1" smtClean="0">
                <a:solidFill>
                  <a:srgbClr val="C00000"/>
                </a:solidFill>
                <a:latin typeface="+mn-ea"/>
                <a:ea typeface="+mn-ea"/>
              </a:rPr>
              <a:t>DS_mobile_client</a:t>
            </a:r>
            <a:endParaRPr lang="ko-KR" altLang="en-US" sz="900" b="1" dirty="0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274409" y="528416"/>
            <a:ext cx="1059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dirty="0" smtClean="0">
                <a:latin typeface="+mn-ea"/>
                <a:ea typeface="+mn-ea"/>
              </a:rPr>
              <a:t>Client (</a:t>
            </a:r>
            <a:r>
              <a:rPr lang="ko-KR" altLang="en-US" sz="900" dirty="0" smtClean="0">
                <a:latin typeface="+mn-ea"/>
                <a:ea typeface="+mn-ea"/>
              </a:rPr>
              <a:t>상단</a:t>
            </a:r>
            <a:r>
              <a:rPr lang="en-US" altLang="ko-KR" sz="900" dirty="0" smtClean="0">
                <a:latin typeface="+mn-ea"/>
                <a:ea typeface="+mn-ea"/>
              </a:rPr>
              <a:t>)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49" name="제목 5"/>
          <p:cNvSpPr txBox="1">
            <a:spLocks/>
          </p:cNvSpPr>
          <p:nvPr/>
        </p:nvSpPr>
        <p:spPr>
          <a:xfrm>
            <a:off x="6968490" y="63879"/>
            <a:ext cx="2175510" cy="46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4.</a:t>
            </a:r>
            <a:r>
              <a:rPr kumimoji="0" lang="en-US" altLang="ko-KR" sz="1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 Client</a:t>
            </a:r>
            <a:endParaRPr kumimoji="0" lang="ko-KR" altLang="en-US" sz="1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graphicFrame>
        <p:nvGraphicFramePr>
          <p:cNvPr id="89" name="Group 1498"/>
          <p:cNvGraphicFramePr>
            <a:graphicFrameLocks noGrp="1"/>
          </p:cNvGraphicFramePr>
          <p:nvPr/>
        </p:nvGraphicFramePr>
        <p:xfrm>
          <a:off x="6970816" y="1243544"/>
          <a:ext cx="2161309" cy="2125772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382"/>
                <a:gridCol w="1877927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Error</a:t>
                      </a:r>
                      <a:r>
                        <a:rPr lang="en-US" altLang="ko-KR" sz="800" baseline="0" dirty="0" smtClean="0"/>
                        <a:t> List</a:t>
                      </a:r>
                      <a:r>
                        <a:rPr lang="ko-KR" altLang="en-US" sz="800" baseline="0" dirty="0" smtClean="0"/>
                        <a:t>를 상단에 우선적으로 노출함</a:t>
                      </a:r>
                      <a:r>
                        <a:rPr lang="en-US" altLang="ko-KR" sz="800" baseline="0" dirty="0" smtClean="0"/>
                        <a:t>. Error List </a:t>
                      </a:r>
                      <a:r>
                        <a:rPr lang="ko-KR" altLang="en-US" sz="800" baseline="0" dirty="0" smtClean="0"/>
                        <a:t>없을 시 노출되지 않으며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알파벳</a:t>
                      </a: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err="1" smtClean="0"/>
                        <a:t>ㄱㄴㄷ순으로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baseline="0" dirty="0" err="1" smtClean="0"/>
                        <a:t>소팅</a:t>
                      </a:r>
                      <a:r>
                        <a:rPr lang="en-US" altLang="ko-KR" sz="800" baseline="0" dirty="0" smtClean="0"/>
                        <a:t>. </a:t>
                      </a:r>
                      <a:r>
                        <a:rPr lang="ko-KR" altLang="en-US" sz="800" baseline="0" dirty="0" smtClean="0"/>
                        <a:t>파일명 앞에 아이콘 노출</a:t>
                      </a:r>
                      <a:endParaRPr lang="ko-KR" altLang="en-US" sz="800" dirty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선택된 </a:t>
                      </a:r>
                      <a:r>
                        <a:rPr lang="en-US" altLang="ko-KR" sz="800" dirty="0" smtClean="0"/>
                        <a:t>Client</a:t>
                      </a:r>
                      <a:r>
                        <a:rPr lang="ko-KR" altLang="en-US" sz="800" dirty="0" smtClean="0"/>
                        <a:t>의 </a:t>
                      </a:r>
                      <a:r>
                        <a:rPr lang="en-US" altLang="ko-KR" sz="800" dirty="0" smtClean="0"/>
                        <a:t>ID </a:t>
                      </a:r>
                      <a:r>
                        <a:rPr lang="ko-KR" altLang="en-US" sz="800" dirty="0" smtClean="0"/>
                        <a:t>노출</a:t>
                      </a:r>
                      <a:endParaRPr lang="ko-KR" altLang="en-US" sz="800" dirty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선택한 </a:t>
                      </a:r>
                      <a:r>
                        <a:rPr lang="en-US" altLang="ko-KR" sz="800" dirty="0" smtClean="0"/>
                        <a:t>Client</a:t>
                      </a:r>
                      <a:r>
                        <a:rPr lang="ko-KR" altLang="en-US" sz="800" dirty="0" smtClean="0"/>
                        <a:t>에 에러 있을 경우에만 노출되는 버튼</a:t>
                      </a:r>
                      <a:endParaRPr lang="ko-KR" altLang="en-US" sz="800" dirty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영역 내부 화면 스크롤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다음 페이지에 이어서 설명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/>
                        <a:t>Edit</a:t>
                      </a:r>
                      <a:r>
                        <a:rPr lang="ko-KR" altLang="en-US" sz="800" baseline="0" dirty="0" smtClean="0"/>
                        <a:t> 버튼 선택하여 새로운 스케줄 선택하기 전에는 비활성화 상태</a:t>
                      </a:r>
                      <a:endParaRPr lang="ko-KR" altLang="en-US" sz="80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0" name="Group 1498"/>
          <p:cNvGraphicFramePr>
            <a:graphicFrameLocks noGrp="1"/>
          </p:cNvGraphicFramePr>
          <p:nvPr/>
        </p:nvGraphicFramePr>
        <p:xfrm>
          <a:off x="6966159" y="3439841"/>
          <a:ext cx="2165965" cy="88000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993"/>
                <a:gridCol w="1881972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■ 링크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 1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DS_mobile_client_moreinfo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DS_mobile_client_snapshotwindow</a:t>
                      </a:r>
                      <a:endParaRPr lang="ko-KR" altLang="en-US" sz="800" b="1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로</a:t>
                      </a:r>
                      <a:r>
                        <a:rPr lang="ko-KR" altLang="en-US" sz="800" dirty="0" smtClean="0"/>
                        <a:t> 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15" name="그룹 114"/>
          <p:cNvGrpSpPr/>
          <p:nvPr/>
        </p:nvGrpSpPr>
        <p:grpSpPr>
          <a:xfrm>
            <a:off x="3662572" y="2343776"/>
            <a:ext cx="299828" cy="215444"/>
            <a:chOff x="3786397" y="3004324"/>
            <a:chExt cx="299828" cy="215444"/>
          </a:xfrm>
        </p:grpSpPr>
        <p:sp>
          <p:nvSpPr>
            <p:cNvPr id="112" name="타원 111"/>
            <p:cNvSpPr/>
            <p:nvPr/>
          </p:nvSpPr>
          <p:spPr>
            <a:xfrm>
              <a:off x="3800475" y="3010025"/>
              <a:ext cx="190502" cy="19050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786397" y="3004324"/>
              <a:ext cx="2998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b="1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!</a:t>
              </a:r>
              <a:endParaRPr lang="ko-KR" altLang="en-US" b="1" dirty="0" smtClean="0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</p:grpSp>
      <p:sp>
        <p:nvSpPr>
          <p:cNvPr id="114" name="모서리가 둥근 직사각형 113"/>
          <p:cNvSpPr/>
          <p:nvPr/>
        </p:nvSpPr>
        <p:spPr>
          <a:xfrm>
            <a:off x="3945739" y="2355646"/>
            <a:ext cx="1159661" cy="18097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&gt; more info</a:t>
            </a:r>
            <a:endParaRPr lang="ko-KR" altLang="en-US" sz="1000" b="1" dirty="0" smtClean="0"/>
          </a:p>
        </p:txBody>
      </p:sp>
      <p:sp>
        <p:nvSpPr>
          <p:cNvPr id="99" name="직사각형 98"/>
          <p:cNvSpPr/>
          <p:nvPr/>
        </p:nvSpPr>
        <p:spPr>
          <a:xfrm flipV="1">
            <a:off x="233915" y="1652424"/>
            <a:ext cx="6516000" cy="2049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 flipV="1">
            <a:off x="233913" y="1861479"/>
            <a:ext cx="6516000" cy="3959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706509" y="1636657"/>
            <a:ext cx="39893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err="1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SmartGuru</a:t>
            </a:r>
            <a:r>
              <a:rPr lang="en-US" altLang="ko-KR" sz="900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 4K Digital Signage Ingest System</a:t>
            </a:r>
            <a:endParaRPr lang="ko-KR" altLang="en-US" sz="900" b="1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17" name="직사각형 116"/>
          <p:cNvSpPr/>
          <p:nvPr/>
        </p:nvSpPr>
        <p:spPr>
          <a:xfrm flipV="1">
            <a:off x="233915" y="1471450"/>
            <a:ext cx="6516000" cy="1875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/>
          <p:nvPr/>
        </p:nvSpPr>
        <p:spPr>
          <a:xfrm>
            <a:off x="6004717" y="1446135"/>
            <a:ext cx="8612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PM 03 : 33</a:t>
            </a:r>
            <a:endParaRPr lang="ko-KR" altLang="en-US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119" name="그룹 95"/>
          <p:cNvGrpSpPr/>
          <p:nvPr/>
        </p:nvGrpSpPr>
        <p:grpSpPr>
          <a:xfrm>
            <a:off x="5813401" y="1496644"/>
            <a:ext cx="237542" cy="237542"/>
            <a:chOff x="4628656" y="995710"/>
            <a:chExt cx="366327" cy="366327"/>
          </a:xfrm>
        </p:grpSpPr>
        <p:sp>
          <p:nvSpPr>
            <p:cNvPr id="120" name="원호 119"/>
            <p:cNvSpPr/>
            <p:nvPr/>
          </p:nvSpPr>
          <p:spPr>
            <a:xfrm rot="18900000">
              <a:off x="4628656" y="995710"/>
              <a:ext cx="366327" cy="366327"/>
            </a:xfrm>
            <a:prstGeom prst="arc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원호 120"/>
            <p:cNvSpPr/>
            <p:nvPr/>
          </p:nvSpPr>
          <p:spPr>
            <a:xfrm rot="18900000">
              <a:off x="4668013" y="1043017"/>
              <a:ext cx="287612" cy="287614"/>
            </a:xfrm>
            <a:prstGeom prst="arc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원호 121"/>
            <p:cNvSpPr/>
            <p:nvPr/>
          </p:nvSpPr>
          <p:spPr>
            <a:xfrm rot="18900000">
              <a:off x="4705558" y="1088515"/>
              <a:ext cx="212522" cy="212524"/>
            </a:xfrm>
            <a:prstGeom prst="arc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/>
            <p:cNvSpPr/>
            <p:nvPr/>
          </p:nvSpPr>
          <p:spPr>
            <a:xfrm>
              <a:off x="4780014" y="1121134"/>
              <a:ext cx="63610" cy="6361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5" name="직사각형 124"/>
          <p:cNvSpPr/>
          <p:nvPr/>
        </p:nvSpPr>
        <p:spPr>
          <a:xfrm>
            <a:off x="3195964" y="1857375"/>
            <a:ext cx="623436" cy="390525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5554734" y="1922406"/>
            <a:ext cx="7317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Log out</a:t>
            </a:r>
            <a:endParaRPr lang="ko-KR" altLang="en-US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2945614" y="5048250"/>
            <a:ext cx="3283736" cy="35031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Snapshot Window</a:t>
            </a:r>
            <a:endParaRPr lang="ko-KR" altLang="en-US" sz="1000" b="1" dirty="0" smtClean="0"/>
          </a:p>
        </p:txBody>
      </p:sp>
      <p:sp>
        <p:nvSpPr>
          <p:cNvPr id="83" name="직사각형 82"/>
          <p:cNvSpPr/>
          <p:nvPr/>
        </p:nvSpPr>
        <p:spPr>
          <a:xfrm>
            <a:off x="2952750" y="2600451"/>
            <a:ext cx="3276600" cy="23334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771525" y="2600452"/>
            <a:ext cx="2038350" cy="2798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706509" y="2360680"/>
            <a:ext cx="1512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dirty="0" smtClean="0">
                <a:latin typeface="+mn-ea"/>
              </a:rPr>
              <a:t>Client List</a:t>
            </a:r>
            <a:endParaRPr lang="ko-KR" altLang="en-US" dirty="0" smtClean="0">
              <a:latin typeface="+mn-ea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944884" y="2360680"/>
            <a:ext cx="1512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dirty="0" smtClean="0">
                <a:latin typeface="+mn-ea"/>
              </a:rPr>
              <a:t>ID :  </a:t>
            </a:r>
            <a:r>
              <a:rPr lang="en-US" altLang="ko-KR" b="1" dirty="0" smtClean="0">
                <a:latin typeface="+mn-ea"/>
              </a:rPr>
              <a:t>client 2</a:t>
            </a:r>
            <a:endParaRPr lang="ko-KR" altLang="en-US" b="1" dirty="0" smtClean="0">
              <a:latin typeface="+mn-ea"/>
            </a:endParaRPr>
          </a:p>
        </p:txBody>
      </p:sp>
      <p:grpSp>
        <p:nvGrpSpPr>
          <p:cNvPr id="87" name="그룹 51"/>
          <p:cNvGrpSpPr/>
          <p:nvPr/>
        </p:nvGrpSpPr>
        <p:grpSpPr>
          <a:xfrm>
            <a:off x="848471" y="2676153"/>
            <a:ext cx="1884459" cy="310101"/>
            <a:chOff x="834887" y="3371353"/>
            <a:chExt cx="1884459" cy="310101"/>
          </a:xfrm>
        </p:grpSpPr>
        <p:sp>
          <p:nvSpPr>
            <p:cNvPr id="88" name="모서리가 둥근 직사각형 87"/>
            <p:cNvSpPr/>
            <p:nvPr/>
          </p:nvSpPr>
          <p:spPr>
            <a:xfrm>
              <a:off x="834887" y="3371353"/>
              <a:ext cx="1884459" cy="31010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Search Icon"/>
            <p:cNvSpPr>
              <a:spLocks noChangeAspect="1" noEditPoints="1"/>
            </p:cNvSpPr>
            <p:nvPr>
              <p:custDataLst>
                <p:tags r:id="rId3"/>
              </p:custDataLst>
            </p:nvPr>
          </p:nvSpPr>
          <p:spPr bwMode="auto">
            <a:xfrm flipH="1">
              <a:off x="2464583" y="3442266"/>
              <a:ext cx="183203" cy="177893"/>
            </a:xfrm>
            <a:custGeom>
              <a:avLst/>
              <a:gdLst>
                <a:gd name="T0" fmla="*/ 22 w 592"/>
                <a:gd name="T1" fmla="*/ 483 h 592"/>
                <a:gd name="T2" fmla="*/ 170 w 592"/>
                <a:gd name="T3" fmla="*/ 338 h 592"/>
                <a:gd name="T4" fmla="*/ 147 w 592"/>
                <a:gd name="T5" fmla="*/ 225 h 592"/>
                <a:gd name="T6" fmla="*/ 366 w 592"/>
                <a:gd name="T7" fmla="*/ 0 h 592"/>
                <a:gd name="T8" fmla="*/ 592 w 592"/>
                <a:gd name="T9" fmla="*/ 225 h 592"/>
                <a:gd name="T10" fmla="*/ 366 w 592"/>
                <a:gd name="T11" fmla="*/ 444 h 592"/>
                <a:gd name="T12" fmla="*/ 258 w 592"/>
                <a:gd name="T13" fmla="*/ 424 h 592"/>
                <a:gd name="T14" fmla="*/ 109 w 592"/>
                <a:gd name="T15" fmla="*/ 570 h 592"/>
                <a:gd name="T16" fmla="*/ 22 w 592"/>
                <a:gd name="T17" fmla="*/ 570 h 592"/>
                <a:gd name="T18" fmla="*/ 22 w 592"/>
                <a:gd name="T19" fmla="*/ 483 h 592"/>
                <a:gd name="T20" fmla="*/ 366 w 592"/>
                <a:gd name="T21" fmla="*/ 84 h 592"/>
                <a:gd name="T22" fmla="*/ 225 w 592"/>
                <a:gd name="T23" fmla="*/ 225 h 592"/>
                <a:gd name="T24" fmla="*/ 366 w 592"/>
                <a:gd name="T25" fmla="*/ 367 h 592"/>
                <a:gd name="T26" fmla="*/ 507 w 592"/>
                <a:gd name="T27" fmla="*/ 225 h 592"/>
                <a:gd name="T28" fmla="*/ 366 w 592"/>
                <a:gd name="T29" fmla="*/ 84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92" h="592">
                  <a:moveTo>
                    <a:pt x="22" y="483"/>
                  </a:moveTo>
                  <a:lnTo>
                    <a:pt x="170" y="338"/>
                  </a:lnTo>
                  <a:cubicBezTo>
                    <a:pt x="151" y="305"/>
                    <a:pt x="147" y="267"/>
                    <a:pt x="147" y="225"/>
                  </a:cubicBezTo>
                  <a:cubicBezTo>
                    <a:pt x="147" y="101"/>
                    <a:pt x="241" y="0"/>
                    <a:pt x="366" y="0"/>
                  </a:cubicBezTo>
                  <a:cubicBezTo>
                    <a:pt x="491" y="0"/>
                    <a:pt x="592" y="101"/>
                    <a:pt x="592" y="225"/>
                  </a:cubicBezTo>
                  <a:cubicBezTo>
                    <a:pt x="592" y="350"/>
                    <a:pt x="491" y="444"/>
                    <a:pt x="366" y="444"/>
                  </a:cubicBezTo>
                  <a:cubicBezTo>
                    <a:pt x="327" y="444"/>
                    <a:pt x="290" y="441"/>
                    <a:pt x="258" y="424"/>
                  </a:cubicBezTo>
                  <a:lnTo>
                    <a:pt x="109" y="570"/>
                  </a:lnTo>
                  <a:cubicBezTo>
                    <a:pt x="87" y="592"/>
                    <a:pt x="44" y="592"/>
                    <a:pt x="22" y="570"/>
                  </a:cubicBezTo>
                  <a:cubicBezTo>
                    <a:pt x="0" y="548"/>
                    <a:pt x="0" y="505"/>
                    <a:pt x="22" y="483"/>
                  </a:cubicBezTo>
                  <a:close/>
                  <a:moveTo>
                    <a:pt x="366" y="84"/>
                  </a:moveTo>
                  <a:cubicBezTo>
                    <a:pt x="288" y="84"/>
                    <a:pt x="225" y="148"/>
                    <a:pt x="225" y="225"/>
                  </a:cubicBezTo>
                  <a:cubicBezTo>
                    <a:pt x="225" y="303"/>
                    <a:pt x="288" y="367"/>
                    <a:pt x="366" y="367"/>
                  </a:cubicBezTo>
                  <a:cubicBezTo>
                    <a:pt x="444" y="367"/>
                    <a:pt x="507" y="303"/>
                    <a:pt x="507" y="225"/>
                  </a:cubicBezTo>
                  <a:cubicBezTo>
                    <a:pt x="507" y="148"/>
                    <a:pt x="444" y="84"/>
                    <a:pt x="366" y="84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>
                <a:latin typeface="+mj-lt"/>
                <a:cs typeface="Calibri" pitchFamily="34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89389" y="3421640"/>
              <a:ext cx="151281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dirty="0" smtClean="0">
                  <a:solidFill>
                    <a:schemeClr val="bg1"/>
                  </a:solidFill>
                  <a:latin typeface="+mn-ea"/>
                </a:rPr>
                <a:t>Search</a:t>
              </a:r>
              <a:endParaRPr lang="ko-KR" altLang="en-US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 flipV="1">
            <a:off x="774603" y="3096291"/>
            <a:ext cx="2037600" cy="2049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786022" y="3080524"/>
            <a:ext cx="883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Error List</a:t>
            </a:r>
            <a:endParaRPr lang="ko-KR" altLang="en-US" b="1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cxnSp>
        <p:nvCxnSpPr>
          <p:cNvPr id="96" name="직선 연결선 95"/>
          <p:cNvCxnSpPr/>
          <p:nvPr/>
        </p:nvCxnSpPr>
        <p:spPr>
          <a:xfrm rot="10800000" flipH="1">
            <a:off x="771525" y="3997975"/>
            <a:ext cx="1979626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 flipV="1">
            <a:off x="774603" y="4012844"/>
            <a:ext cx="2037600" cy="2049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786022" y="3997077"/>
            <a:ext cx="883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A</a:t>
            </a:r>
            <a:endParaRPr lang="ko-KR" altLang="en-US" b="1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3002034" y="2653305"/>
            <a:ext cx="1512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>
                <a:latin typeface="+mn-ea"/>
              </a:rPr>
              <a:t> Client Information</a:t>
            </a:r>
            <a:endParaRPr lang="ko-KR" altLang="en-US" dirty="0" smtClean="0">
              <a:latin typeface="+mn-ea"/>
            </a:endParaRPr>
          </a:p>
        </p:txBody>
      </p:sp>
      <p:cxnSp>
        <p:nvCxnSpPr>
          <p:cNvPr id="140" name="직선 연결선 139"/>
          <p:cNvCxnSpPr/>
          <p:nvPr/>
        </p:nvCxnSpPr>
        <p:spPr>
          <a:xfrm rot="10800000" flipH="1">
            <a:off x="771525" y="3626500"/>
            <a:ext cx="1979626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직사각형 140"/>
          <p:cNvSpPr/>
          <p:nvPr/>
        </p:nvSpPr>
        <p:spPr>
          <a:xfrm>
            <a:off x="767214" y="3629150"/>
            <a:ext cx="1956936" cy="371475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TextBox 141"/>
          <p:cNvSpPr txBox="1"/>
          <p:nvPr/>
        </p:nvSpPr>
        <p:spPr>
          <a:xfrm>
            <a:off x="1005097" y="3366771"/>
            <a:ext cx="883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area 0</a:t>
            </a:r>
            <a:endParaRPr lang="ko-KR" altLang="en-US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1005097" y="3708677"/>
            <a:ext cx="883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client 2</a:t>
            </a:r>
            <a:endParaRPr lang="ko-KR" altLang="en-US" b="1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1005097" y="4299807"/>
            <a:ext cx="883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dirty="0" smtClean="0">
                <a:latin typeface="+mn-ea"/>
              </a:rPr>
              <a:t>area 1</a:t>
            </a:r>
            <a:endParaRPr lang="ko-KR" altLang="en-US" dirty="0" smtClean="0">
              <a:latin typeface="+mn-ea"/>
            </a:endParaRPr>
          </a:p>
        </p:txBody>
      </p:sp>
      <p:grpSp>
        <p:nvGrpSpPr>
          <p:cNvPr id="169" name="그룹 168"/>
          <p:cNvGrpSpPr/>
          <p:nvPr/>
        </p:nvGrpSpPr>
        <p:grpSpPr>
          <a:xfrm>
            <a:off x="838200" y="4305425"/>
            <a:ext cx="190502" cy="190502"/>
            <a:chOff x="7315200" y="3276600"/>
            <a:chExt cx="333375" cy="333375"/>
          </a:xfrm>
        </p:grpSpPr>
        <p:sp>
          <p:nvSpPr>
            <p:cNvPr id="170" name="타원 169"/>
            <p:cNvSpPr/>
            <p:nvPr/>
          </p:nvSpPr>
          <p:spPr>
            <a:xfrm>
              <a:off x="7315200" y="3276600"/>
              <a:ext cx="333375" cy="33337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1" name="그룹 156"/>
            <p:cNvGrpSpPr/>
            <p:nvPr/>
          </p:nvGrpSpPr>
          <p:grpSpPr>
            <a:xfrm>
              <a:off x="7373943" y="3342637"/>
              <a:ext cx="215889" cy="201301"/>
              <a:chOff x="7785110" y="3562350"/>
              <a:chExt cx="3022581" cy="1691011"/>
            </a:xfrm>
          </p:grpSpPr>
          <p:cxnSp>
            <p:nvCxnSpPr>
              <p:cNvPr id="172" name="직선 연결선 171"/>
              <p:cNvCxnSpPr/>
              <p:nvPr/>
            </p:nvCxnSpPr>
            <p:spPr>
              <a:xfrm>
                <a:off x="7793279" y="3562350"/>
                <a:ext cx="3014412" cy="169101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직선 연결선 172"/>
              <p:cNvCxnSpPr/>
              <p:nvPr/>
            </p:nvCxnSpPr>
            <p:spPr>
              <a:xfrm flipV="1">
                <a:off x="7785110" y="3562350"/>
                <a:ext cx="3014412" cy="169101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4" name="직사각형 173"/>
          <p:cNvSpPr/>
          <p:nvPr/>
        </p:nvSpPr>
        <p:spPr>
          <a:xfrm flipV="1">
            <a:off x="774603" y="4565294"/>
            <a:ext cx="2037600" cy="2049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TextBox 174"/>
          <p:cNvSpPr txBox="1"/>
          <p:nvPr/>
        </p:nvSpPr>
        <p:spPr>
          <a:xfrm>
            <a:off x="786022" y="4549527"/>
            <a:ext cx="883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B</a:t>
            </a:r>
            <a:endParaRPr lang="ko-KR" altLang="en-US" b="1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76" name="Button Up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742155" y="3095751"/>
            <a:ext cx="75942" cy="2304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262626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7" name="모서리가 둥근 직사각형 176"/>
          <p:cNvSpPr/>
          <p:nvPr/>
        </p:nvSpPr>
        <p:spPr>
          <a:xfrm>
            <a:off x="2745541" y="3096618"/>
            <a:ext cx="84148" cy="61147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9" name="직선 연결선 178"/>
          <p:cNvCxnSpPr/>
          <p:nvPr/>
        </p:nvCxnSpPr>
        <p:spPr>
          <a:xfrm rot="10800000" flipH="1">
            <a:off x="771525" y="5127062"/>
            <a:ext cx="1979626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1005096" y="4837764"/>
            <a:ext cx="1490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dirty="0" smtClean="0">
                <a:latin typeface="+mn-ea"/>
              </a:rPr>
              <a:t>business 1</a:t>
            </a:r>
            <a:endParaRPr lang="ko-KR" altLang="en-US" dirty="0" smtClean="0">
              <a:latin typeface="+mn-ea"/>
            </a:endParaRPr>
          </a:p>
        </p:txBody>
      </p:sp>
      <p:grpSp>
        <p:nvGrpSpPr>
          <p:cNvPr id="190" name="그룹 189"/>
          <p:cNvGrpSpPr/>
          <p:nvPr/>
        </p:nvGrpSpPr>
        <p:grpSpPr>
          <a:xfrm>
            <a:off x="838200" y="4843962"/>
            <a:ext cx="190502" cy="190502"/>
            <a:chOff x="7315200" y="3276600"/>
            <a:chExt cx="333375" cy="333375"/>
          </a:xfrm>
        </p:grpSpPr>
        <p:sp>
          <p:nvSpPr>
            <p:cNvPr id="191" name="타원 190"/>
            <p:cNvSpPr/>
            <p:nvPr/>
          </p:nvSpPr>
          <p:spPr>
            <a:xfrm>
              <a:off x="7315200" y="3276600"/>
              <a:ext cx="333375" cy="33337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2" name="그룹 132"/>
            <p:cNvGrpSpPr/>
            <p:nvPr/>
          </p:nvGrpSpPr>
          <p:grpSpPr>
            <a:xfrm>
              <a:off x="7373943" y="3342637"/>
              <a:ext cx="215889" cy="201301"/>
              <a:chOff x="7785110" y="3562350"/>
              <a:chExt cx="3022581" cy="1691011"/>
            </a:xfrm>
          </p:grpSpPr>
          <p:cxnSp>
            <p:nvCxnSpPr>
              <p:cNvPr id="193" name="직선 연결선 192"/>
              <p:cNvCxnSpPr/>
              <p:nvPr/>
            </p:nvCxnSpPr>
            <p:spPr>
              <a:xfrm>
                <a:off x="7793279" y="3562350"/>
                <a:ext cx="3014412" cy="169101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/>
              <p:nvPr/>
            </p:nvCxnSpPr>
            <p:spPr>
              <a:xfrm flipV="1">
                <a:off x="7785110" y="3562350"/>
                <a:ext cx="3014412" cy="169101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5" name="TextBox 194"/>
          <p:cNvSpPr txBox="1"/>
          <p:nvPr/>
        </p:nvSpPr>
        <p:spPr>
          <a:xfrm>
            <a:off x="1005097" y="5203524"/>
            <a:ext cx="14428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dirty="0" smtClean="0">
                <a:latin typeface="+mn-ea"/>
              </a:rPr>
              <a:t>business 2</a:t>
            </a:r>
            <a:endParaRPr lang="ko-KR" altLang="en-US" dirty="0" smtClean="0">
              <a:latin typeface="+mn-ea"/>
            </a:endParaRPr>
          </a:p>
        </p:txBody>
      </p:sp>
      <p:grpSp>
        <p:nvGrpSpPr>
          <p:cNvPr id="196" name="그룹 195"/>
          <p:cNvGrpSpPr/>
          <p:nvPr/>
        </p:nvGrpSpPr>
        <p:grpSpPr>
          <a:xfrm>
            <a:off x="838200" y="5209722"/>
            <a:ext cx="190502" cy="190502"/>
            <a:chOff x="7315200" y="3276600"/>
            <a:chExt cx="333375" cy="333375"/>
          </a:xfrm>
        </p:grpSpPr>
        <p:sp>
          <p:nvSpPr>
            <p:cNvPr id="197" name="타원 196"/>
            <p:cNvSpPr/>
            <p:nvPr/>
          </p:nvSpPr>
          <p:spPr>
            <a:xfrm>
              <a:off x="7315200" y="3276600"/>
              <a:ext cx="333375" cy="33337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8" name="그룹 141"/>
            <p:cNvGrpSpPr/>
            <p:nvPr/>
          </p:nvGrpSpPr>
          <p:grpSpPr>
            <a:xfrm>
              <a:off x="7373943" y="3342637"/>
              <a:ext cx="215889" cy="201301"/>
              <a:chOff x="7785110" y="3562350"/>
              <a:chExt cx="3022581" cy="1691011"/>
            </a:xfrm>
          </p:grpSpPr>
          <p:cxnSp>
            <p:nvCxnSpPr>
              <p:cNvPr id="199" name="직선 연결선 198"/>
              <p:cNvCxnSpPr/>
              <p:nvPr/>
            </p:nvCxnSpPr>
            <p:spPr>
              <a:xfrm>
                <a:off x="7793279" y="3562350"/>
                <a:ext cx="3014412" cy="169101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>
              <a:xfrm flipV="1">
                <a:off x="7785110" y="3562350"/>
                <a:ext cx="3014412" cy="169101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5" name="그룹 214"/>
          <p:cNvGrpSpPr/>
          <p:nvPr/>
        </p:nvGrpSpPr>
        <p:grpSpPr>
          <a:xfrm>
            <a:off x="824122" y="3384582"/>
            <a:ext cx="299828" cy="215444"/>
            <a:chOff x="824122" y="6721548"/>
            <a:chExt cx="299828" cy="215444"/>
          </a:xfrm>
        </p:grpSpPr>
        <p:sp>
          <p:nvSpPr>
            <p:cNvPr id="168" name="타원 167"/>
            <p:cNvSpPr/>
            <p:nvPr/>
          </p:nvSpPr>
          <p:spPr>
            <a:xfrm>
              <a:off x="838200" y="6727249"/>
              <a:ext cx="190502" cy="19050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824122" y="6721548"/>
              <a:ext cx="2998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b="1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!</a:t>
              </a:r>
              <a:endParaRPr lang="ko-KR" altLang="en-US" b="1" dirty="0" smtClean="0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16" name="그룹 215"/>
          <p:cNvGrpSpPr/>
          <p:nvPr/>
        </p:nvGrpSpPr>
        <p:grpSpPr>
          <a:xfrm>
            <a:off x="824122" y="3727482"/>
            <a:ext cx="299828" cy="215444"/>
            <a:chOff x="824122" y="7064448"/>
            <a:chExt cx="299828" cy="215444"/>
          </a:xfrm>
        </p:grpSpPr>
        <p:sp>
          <p:nvSpPr>
            <p:cNvPr id="109" name="타원 108"/>
            <p:cNvSpPr/>
            <p:nvPr/>
          </p:nvSpPr>
          <p:spPr>
            <a:xfrm>
              <a:off x="838200" y="7070149"/>
              <a:ext cx="190502" cy="19050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824122" y="7064448"/>
              <a:ext cx="2998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b="1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!</a:t>
              </a:r>
              <a:endParaRPr lang="ko-KR" altLang="en-US" b="1" dirty="0" smtClean="0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3002034" y="2911663"/>
            <a:ext cx="9889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  <a:buNone/>
            </a:pPr>
            <a:r>
              <a:rPr lang="en-US" altLang="ko-KR" dirty="0" smtClean="0">
                <a:latin typeface="+mn-ea"/>
              </a:rPr>
              <a:t>IP</a:t>
            </a:r>
          </a:p>
          <a:p>
            <a:pPr>
              <a:lnSpc>
                <a:spcPct val="250000"/>
              </a:lnSpc>
              <a:buNone/>
            </a:pPr>
            <a:r>
              <a:rPr lang="en-US" altLang="ko-KR" dirty="0" smtClean="0">
                <a:latin typeface="+mn-ea"/>
              </a:rPr>
              <a:t>Status</a:t>
            </a:r>
          </a:p>
          <a:p>
            <a:pPr>
              <a:lnSpc>
                <a:spcPct val="250000"/>
              </a:lnSpc>
              <a:buNone/>
            </a:pPr>
            <a:r>
              <a:rPr lang="en-US" altLang="ko-KR" dirty="0" smtClean="0">
                <a:latin typeface="+mn-ea"/>
              </a:rPr>
              <a:t>Location</a:t>
            </a:r>
          </a:p>
          <a:p>
            <a:pPr>
              <a:lnSpc>
                <a:spcPct val="250000"/>
              </a:lnSpc>
              <a:buNone/>
            </a:pPr>
            <a:r>
              <a:rPr lang="en-US" altLang="ko-KR" dirty="0" smtClean="0">
                <a:latin typeface="+mn-ea"/>
              </a:rPr>
              <a:t>Layout</a:t>
            </a:r>
          </a:p>
          <a:p>
            <a:pPr>
              <a:lnSpc>
                <a:spcPct val="250000"/>
              </a:lnSpc>
              <a:buNone/>
            </a:pPr>
            <a:r>
              <a:rPr lang="en-US" altLang="ko-KR" dirty="0" smtClean="0">
                <a:latin typeface="+mn-ea"/>
              </a:rPr>
              <a:t>Resolution</a:t>
            </a:r>
          </a:p>
          <a:p>
            <a:pPr>
              <a:lnSpc>
                <a:spcPct val="250000"/>
              </a:lnSpc>
              <a:buNone/>
            </a:pPr>
            <a:r>
              <a:rPr lang="en-US" altLang="ko-KR" dirty="0" smtClean="0">
                <a:latin typeface="+mn-ea"/>
              </a:rPr>
              <a:t>Schedule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4002159" y="2911663"/>
            <a:ext cx="16842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  <a:buNone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192.168.0.115</a:t>
            </a:r>
          </a:p>
          <a:p>
            <a:pPr>
              <a:lnSpc>
                <a:spcPct val="250000"/>
              </a:lnSpc>
              <a:buNone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Error</a:t>
            </a:r>
          </a:p>
          <a:p>
            <a:pPr>
              <a:lnSpc>
                <a:spcPct val="250000"/>
              </a:lnSpc>
              <a:buNone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</a:t>
            </a:r>
          </a:p>
          <a:p>
            <a:pPr>
              <a:lnSpc>
                <a:spcPct val="250000"/>
              </a:lnSpc>
              <a:buNone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2x2</a:t>
            </a:r>
          </a:p>
          <a:p>
            <a:pPr>
              <a:lnSpc>
                <a:spcPct val="250000"/>
              </a:lnSpc>
              <a:buNone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3840 x 2160</a:t>
            </a:r>
          </a:p>
          <a:p>
            <a:pPr>
              <a:lnSpc>
                <a:spcPct val="250000"/>
              </a:lnSpc>
              <a:buNone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Schedule 1</a:t>
            </a:r>
          </a:p>
        </p:txBody>
      </p:sp>
      <p:cxnSp>
        <p:nvCxnSpPr>
          <p:cNvPr id="138" name="직선 연결선 137"/>
          <p:cNvCxnSpPr/>
          <p:nvPr/>
        </p:nvCxnSpPr>
        <p:spPr>
          <a:xfrm rot="10800000" flipH="1">
            <a:off x="3058801" y="4824335"/>
            <a:ext cx="298800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 218"/>
          <p:cNvCxnSpPr/>
          <p:nvPr/>
        </p:nvCxnSpPr>
        <p:spPr>
          <a:xfrm rot="10800000" flipH="1">
            <a:off x="3058801" y="4218149"/>
            <a:ext cx="298800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/>
          <p:nvPr/>
        </p:nvCxnSpPr>
        <p:spPr>
          <a:xfrm rot="10800000" flipH="1">
            <a:off x="3058801" y="3915055"/>
            <a:ext cx="298800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/>
          <p:cNvCxnSpPr/>
          <p:nvPr/>
        </p:nvCxnSpPr>
        <p:spPr>
          <a:xfrm rot="10800000" flipH="1">
            <a:off x="3058801" y="3611961"/>
            <a:ext cx="298800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/>
          <p:nvPr/>
        </p:nvCxnSpPr>
        <p:spPr>
          <a:xfrm rot="10800000" flipH="1">
            <a:off x="3058801" y="3308867"/>
            <a:ext cx="298800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그룹 56"/>
          <p:cNvGrpSpPr/>
          <p:nvPr/>
        </p:nvGrpSpPr>
        <p:grpSpPr>
          <a:xfrm>
            <a:off x="5053086" y="2107417"/>
            <a:ext cx="383223" cy="293414"/>
            <a:chOff x="1329493" y="2807073"/>
            <a:chExt cx="383223" cy="293414"/>
          </a:xfrm>
        </p:grpSpPr>
        <p:sp>
          <p:nvSpPr>
            <p:cNvPr id="104" name="직사각형 103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1" name="왼쪽 중괄호 110"/>
          <p:cNvSpPr/>
          <p:nvPr/>
        </p:nvSpPr>
        <p:spPr>
          <a:xfrm>
            <a:off x="445866" y="3105150"/>
            <a:ext cx="323776" cy="904875"/>
          </a:xfrm>
          <a:prstGeom prst="leftBrace">
            <a:avLst/>
          </a:prstGeom>
          <a:noFill/>
          <a:ln w="25400">
            <a:solidFill>
              <a:srgbClr val="2540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7" name="그룹 108"/>
          <p:cNvGrpSpPr/>
          <p:nvPr/>
        </p:nvGrpSpPr>
        <p:grpSpPr>
          <a:xfrm>
            <a:off x="293300" y="3389924"/>
            <a:ext cx="383223" cy="293414"/>
            <a:chOff x="712151" y="2886076"/>
            <a:chExt cx="383223" cy="293414"/>
          </a:xfrm>
        </p:grpSpPr>
        <p:sp>
          <p:nvSpPr>
            <p:cNvPr id="128" name="타원 127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35" name="그룹 56"/>
          <p:cNvGrpSpPr/>
          <p:nvPr/>
        </p:nvGrpSpPr>
        <p:grpSpPr>
          <a:xfrm>
            <a:off x="2843286" y="5212567"/>
            <a:ext cx="383223" cy="293414"/>
            <a:chOff x="1329493" y="2807073"/>
            <a:chExt cx="383223" cy="293414"/>
          </a:xfrm>
        </p:grpSpPr>
        <p:sp>
          <p:nvSpPr>
            <p:cNvPr id="136" name="직사각형 135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44" name="그룹 108"/>
          <p:cNvGrpSpPr/>
          <p:nvPr/>
        </p:nvGrpSpPr>
        <p:grpSpPr>
          <a:xfrm>
            <a:off x="2786337" y="2226077"/>
            <a:ext cx="383223" cy="293414"/>
            <a:chOff x="712151" y="2886076"/>
            <a:chExt cx="383223" cy="293414"/>
          </a:xfrm>
        </p:grpSpPr>
        <p:sp>
          <p:nvSpPr>
            <p:cNvPr id="146" name="타원 145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48" name="그룹 108"/>
          <p:cNvGrpSpPr/>
          <p:nvPr/>
        </p:nvGrpSpPr>
        <p:grpSpPr>
          <a:xfrm>
            <a:off x="4815162" y="2111777"/>
            <a:ext cx="383223" cy="293414"/>
            <a:chOff x="712151" y="2886076"/>
            <a:chExt cx="383223" cy="293414"/>
          </a:xfrm>
        </p:grpSpPr>
        <p:sp>
          <p:nvSpPr>
            <p:cNvPr id="149" name="타원 148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706509" y="1922406"/>
            <a:ext cx="42083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smtClean="0">
                <a:latin typeface="+mn-ea"/>
              </a:rPr>
              <a:t>Contents          Project          Schedule          Client</a:t>
            </a:r>
            <a:endParaRPr lang="ko-KR" altLang="en-US" sz="900" b="1" dirty="0" smtClean="0">
              <a:latin typeface="+mn-ea"/>
            </a:endParaRPr>
          </a:p>
        </p:txBody>
      </p:sp>
      <p:grpSp>
        <p:nvGrpSpPr>
          <p:cNvPr id="151" name="그룹 150"/>
          <p:cNvGrpSpPr/>
          <p:nvPr/>
        </p:nvGrpSpPr>
        <p:grpSpPr>
          <a:xfrm>
            <a:off x="6144972" y="2602087"/>
            <a:ext cx="87534" cy="2340000"/>
            <a:chOff x="6144972" y="2602087"/>
            <a:chExt cx="87534" cy="2808000"/>
          </a:xfrm>
        </p:grpSpPr>
        <p:sp>
          <p:nvSpPr>
            <p:cNvPr id="152" name="Button Up"/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6144972" y="2602087"/>
              <a:ext cx="75942" cy="280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3" name="모서리가 둥근 직사각형 152"/>
            <p:cNvSpPr/>
            <p:nvPr/>
          </p:nvSpPr>
          <p:spPr>
            <a:xfrm>
              <a:off x="6148358" y="2619784"/>
              <a:ext cx="84148" cy="2160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4" name="TextBox 153"/>
          <p:cNvSpPr txBox="1"/>
          <p:nvPr/>
        </p:nvSpPr>
        <p:spPr>
          <a:xfrm>
            <a:off x="4143374" y="2652778"/>
            <a:ext cx="17049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7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130905 </a:t>
            </a:r>
            <a:r>
              <a:rPr lang="ko-KR" altLang="en-US" sz="7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강은진 내용 수정</a:t>
            </a:r>
            <a:endParaRPr lang="en-US" altLang="ko-KR" sz="700" b="1" dirty="0" smtClean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4162425" y="2647950"/>
            <a:ext cx="1171575" cy="200026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6" name="모서리가 둥근 직사각형 155"/>
          <p:cNvSpPr/>
          <p:nvPr/>
        </p:nvSpPr>
        <p:spPr>
          <a:xfrm>
            <a:off x="4743449" y="4574971"/>
            <a:ext cx="591139" cy="16847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Edit</a:t>
            </a:r>
            <a:endParaRPr lang="ko-KR" altLang="en-US" sz="1000" b="1" dirty="0" smtClean="0"/>
          </a:p>
        </p:txBody>
      </p:sp>
      <p:cxnSp>
        <p:nvCxnSpPr>
          <p:cNvPr id="157" name="직선 화살표 연결선 156"/>
          <p:cNvCxnSpPr/>
          <p:nvPr/>
        </p:nvCxnSpPr>
        <p:spPr>
          <a:xfrm rot="5400000">
            <a:off x="684773" y="5665744"/>
            <a:ext cx="504000" cy="1588"/>
          </a:xfrm>
          <a:prstGeom prst="straightConnector1">
            <a:avLst/>
          </a:prstGeom>
          <a:ln w="25400">
            <a:solidFill>
              <a:srgbClr val="25406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801758" y="5903980"/>
            <a:ext cx="3160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dirty="0" smtClean="0">
                <a:latin typeface="+mn-ea"/>
                <a:ea typeface="+mn-ea"/>
              </a:rPr>
              <a:t>Client icon </a:t>
            </a:r>
            <a:r>
              <a:rPr lang="ko-KR" altLang="en-US" dirty="0" smtClean="0">
                <a:latin typeface="+mn-ea"/>
                <a:ea typeface="+mn-ea"/>
              </a:rPr>
              <a:t>종류 </a:t>
            </a:r>
            <a:r>
              <a:rPr lang="en-US" altLang="ko-KR" dirty="0" smtClean="0">
                <a:latin typeface="+mn-ea"/>
                <a:ea typeface="+mn-ea"/>
              </a:rPr>
              <a:t>: client / error client </a:t>
            </a:r>
            <a:r>
              <a:rPr lang="ko-KR" altLang="en-US" dirty="0" smtClean="0">
                <a:latin typeface="+mn-ea"/>
                <a:ea typeface="+mn-ea"/>
              </a:rPr>
              <a:t>총 </a:t>
            </a:r>
            <a:r>
              <a:rPr lang="en-US" altLang="ko-KR" dirty="0" smtClean="0">
                <a:latin typeface="+mn-ea"/>
                <a:ea typeface="+mn-ea"/>
              </a:rPr>
              <a:t>2</a:t>
            </a:r>
            <a:r>
              <a:rPr lang="ko-KR" altLang="en-US" dirty="0" smtClean="0">
                <a:latin typeface="+mn-ea"/>
                <a:ea typeface="+mn-ea"/>
              </a:rPr>
              <a:t>종</a:t>
            </a:r>
          </a:p>
        </p:txBody>
      </p:sp>
      <p:cxnSp>
        <p:nvCxnSpPr>
          <p:cNvPr id="160" name="직선 연결선 159"/>
          <p:cNvCxnSpPr/>
          <p:nvPr/>
        </p:nvCxnSpPr>
        <p:spPr>
          <a:xfrm rot="10800000" flipH="1">
            <a:off x="3058801" y="4521243"/>
            <a:ext cx="298800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/>
          <p:nvPr/>
        </p:nvCxnSpPr>
        <p:spPr>
          <a:xfrm rot="5400000">
            <a:off x="5518298" y="4023094"/>
            <a:ext cx="914400" cy="1588"/>
          </a:xfrm>
          <a:prstGeom prst="straightConnector1">
            <a:avLst/>
          </a:prstGeom>
          <a:ln w="25400">
            <a:solidFill>
              <a:srgbClr val="25406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그룹 108"/>
          <p:cNvGrpSpPr/>
          <p:nvPr/>
        </p:nvGrpSpPr>
        <p:grpSpPr>
          <a:xfrm>
            <a:off x="5662887" y="3816752"/>
            <a:ext cx="383223" cy="293414"/>
            <a:chOff x="712151" y="2886076"/>
            <a:chExt cx="383223" cy="293414"/>
          </a:xfrm>
        </p:grpSpPr>
        <p:sp>
          <p:nvSpPr>
            <p:cNvPr id="131" name="타원 130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62" name="모서리가 둥근 직사각형 161"/>
          <p:cNvSpPr/>
          <p:nvPr/>
        </p:nvSpPr>
        <p:spPr>
          <a:xfrm>
            <a:off x="5410199" y="4574971"/>
            <a:ext cx="591139" cy="16847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Apply</a:t>
            </a:r>
            <a:endParaRPr lang="ko-KR" altLang="en-US" sz="1000" b="1" dirty="0" smtClean="0"/>
          </a:p>
        </p:txBody>
      </p:sp>
      <p:grpSp>
        <p:nvGrpSpPr>
          <p:cNvPr id="165" name="그룹 108"/>
          <p:cNvGrpSpPr/>
          <p:nvPr/>
        </p:nvGrpSpPr>
        <p:grpSpPr>
          <a:xfrm>
            <a:off x="5358087" y="4283477"/>
            <a:ext cx="383223" cy="293414"/>
            <a:chOff x="712151" y="2886076"/>
            <a:chExt cx="383223" cy="293414"/>
          </a:xfrm>
        </p:grpSpPr>
        <p:sp>
          <p:nvSpPr>
            <p:cNvPr id="166" name="타원 165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78" name="TextBox 177"/>
          <p:cNvSpPr txBox="1"/>
          <p:nvPr/>
        </p:nvSpPr>
        <p:spPr>
          <a:xfrm>
            <a:off x="5029199" y="4081528"/>
            <a:ext cx="733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7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130906 </a:t>
            </a:r>
          </a:p>
          <a:p>
            <a:pPr>
              <a:buNone/>
            </a:pPr>
            <a:r>
              <a:rPr lang="ko-KR" altLang="en-US" sz="7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강은진 추가</a:t>
            </a:r>
            <a:endParaRPr lang="en-US" altLang="ko-KR" sz="700" b="1" dirty="0" smtClean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5057774" y="4029075"/>
            <a:ext cx="581025" cy="571500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 rot="5400000">
            <a:off x="1443005" y="237339"/>
            <a:ext cx="4079766" cy="6527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F923-84CE-45F6-A00C-9099A10C2452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157400" y="520465"/>
            <a:ext cx="700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dirty="0" smtClean="0">
                <a:latin typeface="+mn-ea"/>
                <a:ea typeface="+mn-ea"/>
              </a:rPr>
              <a:t>Client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598339" y="469609"/>
            <a:ext cx="1411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err="1" smtClean="0">
                <a:solidFill>
                  <a:srgbClr val="C00000"/>
                </a:solidFill>
                <a:latin typeface="+mn-ea"/>
                <a:ea typeface="+mn-ea"/>
              </a:rPr>
              <a:t>DS_mobile_client</a:t>
            </a:r>
            <a:endParaRPr lang="ko-KR" altLang="en-US" sz="900" b="1" dirty="0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274409" y="528416"/>
            <a:ext cx="1059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dirty="0" smtClean="0">
                <a:latin typeface="+mn-ea"/>
                <a:ea typeface="+mn-ea"/>
              </a:rPr>
              <a:t>Client (</a:t>
            </a:r>
            <a:r>
              <a:rPr lang="ko-KR" altLang="en-US" sz="900" dirty="0" smtClean="0">
                <a:latin typeface="+mn-ea"/>
                <a:ea typeface="+mn-ea"/>
              </a:rPr>
              <a:t>하단</a:t>
            </a:r>
            <a:r>
              <a:rPr lang="en-US" altLang="ko-KR" sz="900" dirty="0" smtClean="0">
                <a:latin typeface="+mn-ea"/>
                <a:ea typeface="+mn-ea"/>
              </a:rPr>
              <a:t>)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49" name="제목 5"/>
          <p:cNvSpPr txBox="1">
            <a:spLocks/>
          </p:cNvSpPr>
          <p:nvPr/>
        </p:nvSpPr>
        <p:spPr>
          <a:xfrm>
            <a:off x="6968490" y="63879"/>
            <a:ext cx="2175510" cy="46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4.</a:t>
            </a:r>
            <a:r>
              <a:rPr kumimoji="0" lang="en-US" altLang="ko-KR" sz="1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 Client</a:t>
            </a:r>
            <a:endParaRPr kumimoji="0" lang="ko-KR" altLang="en-US" sz="1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graphicFrame>
        <p:nvGraphicFramePr>
          <p:cNvPr id="89" name="Group 1498"/>
          <p:cNvGraphicFramePr>
            <a:graphicFrameLocks noGrp="1"/>
          </p:cNvGraphicFramePr>
          <p:nvPr/>
        </p:nvGraphicFramePr>
        <p:xfrm>
          <a:off x="6970816" y="1243544"/>
          <a:ext cx="2161309" cy="154490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382"/>
                <a:gridCol w="1877927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영역 내부 화면 스크롤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이전 페이지에 이어서 설명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Edit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버튼 </a:t>
                      </a:r>
                      <a:r>
                        <a:rPr lang="ko-KR" altLang="en-US" sz="800" baseline="0" dirty="0" err="1" smtClean="0"/>
                        <a:t>선택시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baseline="0" dirty="0" err="1" smtClean="0"/>
                        <a:t>드롭다운</a:t>
                      </a:r>
                      <a:r>
                        <a:rPr lang="ko-KR" altLang="en-US" sz="800" baseline="0" dirty="0" smtClean="0"/>
                        <a:t> 리스트 나타나며 </a:t>
                      </a:r>
                      <a:r>
                        <a:rPr lang="ko-KR" altLang="en-US" sz="800" dirty="0" smtClean="0"/>
                        <a:t>현재 적용되어 있는 스케줄에 체크 표시가 되어 있는 상태</a:t>
                      </a:r>
                      <a:r>
                        <a:rPr lang="en-US" altLang="ko-KR" sz="800" dirty="0" smtClean="0"/>
                        <a:t>.</a:t>
                      </a:r>
                      <a:r>
                        <a:rPr lang="ko-KR" altLang="en-US" sz="800" dirty="0" smtClean="0"/>
                        <a:t> 다른 스케줄 선택하여 변경 가능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다른 스케줄 선택 후 활성화되며 해당 버튼 </a:t>
                      </a:r>
                      <a:r>
                        <a:rPr lang="ko-KR" altLang="en-US" sz="800" dirty="0" err="1" smtClean="0"/>
                        <a:t>선택시</a:t>
                      </a:r>
                      <a:r>
                        <a:rPr lang="ko-KR" altLang="en-US" sz="800" dirty="0" smtClean="0"/>
                        <a:t> 지정한 스케줄로 </a:t>
                      </a:r>
                      <a:r>
                        <a:rPr lang="en-US" altLang="ko-KR" sz="800" dirty="0" smtClean="0"/>
                        <a:t>Client</a:t>
                      </a:r>
                      <a:r>
                        <a:rPr lang="ko-KR" altLang="en-US" sz="800" dirty="0" smtClean="0"/>
                        <a:t>에 적용됨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0" name="Group 1498"/>
          <p:cNvGraphicFramePr>
            <a:graphicFrameLocks noGrp="1"/>
          </p:cNvGraphicFramePr>
          <p:nvPr/>
        </p:nvGraphicFramePr>
        <p:xfrm>
          <a:off x="6966159" y="2858816"/>
          <a:ext cx="2165965" cy="53906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993"/>
                <a:gridCol w="1881972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■ 링크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 x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none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" name="그룹 114"/>
          <p:cNvGrpSpPr/>
          <p:nvPr/>
        </p:nvGrpSpPr>
        <p:grpSpPr>
          <a:xfrm>
            <a:off x="3662572" y="2343776"/>
            <a:ext cx="299828" cy="215444"/>
            <a:chOff x="3786397" y="3004324"/>
            <a:chExt cx="299828" cy="215444"/>
          </a:xfrm>
        </p:grpSpPr>
        <p:sp>
          <p:nvSpPr>
            <p:cNvPr id="112" name="타원 111"/>
            <p:cNvSpPr/>
            <p:nvPr/>
          </p:nvSpPr>
          <p:spPr>
            <a:xfrm>
              <a:off x="3800475" y="3010025"/>
              <a:ext cx="190502" cy="19050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786397" y="3004324"/>
              <a:ext cx="2998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b="1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!</a:t>
              </a:r>
              <a:endParaRPr lang="ko-KR" altLang="en-US" b="1" dirty="0" smtClean="0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</p:grpSp>
      <p:sp>
        <p:nvSpPr>
          <p:cNvPr id="114" name="모서리가 둥근 직사각형 113"/>
          <p:cNvSpPr/>
          <p:nvPr/>
        </p:nvSpPr>
        <p:spPr>
          <a:xfrm>
            <a:off x="3945739" y="2355646"/>
            <a:ext cx="1159661" cy="18097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&gt; more info</a:t>
            </a:r>
            <a:endParaRPr lang="ko-KR" altLang="en-US" sz="1000" b="1" dirty="0" smtClean="0"/>
          </a:p>
        </p:txBody>
      </p:sp>
      <p:sp>
        <p:nvSpPr>
          <p:cNvPr id="99" name="직사각형 98"/>
          <p:cNvSpPr/>
          <p:nvPr/>
        </p:nvSpPr>
        <p:spPr>
          <a:xfrm flipV="1">
            <a:off x="233915" y="1652424"/>
            <a:ext cx="6516000" cy="2049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 flipV="1">
            <a:off x="233913" y="1861479"/>
            <a:ext cx="6516000" cy="3959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706509" y="1636657"/>
            <a:ext cx="39893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err="1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SmartGuru</a:t>
            </a:r>
            <a:r>
              <a:rPr lang="en-US" altLang="ko-KR" sz="900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 4K Digital Signage Ingest System</a:t>
            </a:r>
            <a:endParaRPr lang="ko-KR" altLang="en-US" sz="900" b="1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17" name="직사각형 116"/>
          <p:cNvSpPr/>
          <p:nvPr/>
        </p:nvSpPr>
        <p:spPr>
          <a:xfrm flipV="1">
            <a:off x="233915" y="1471450"/>
            <a:ext cx="6516000" cy="1875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/>
          <p:nvPr/>
        </p:nvSpPr>
        <p:spPr>
          <a:xfrm>
            <a:off x="6004717" y="1446135"/>
            <a:ext cx="8612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PM 03 : 33</a:t>
            </a:r>
            <a:endParaRPr lang="ko-KR" altLang="en-US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4" name="그룹 95"/>
          <p:cNvGrpSpPr/>
          <p:nvPr/>
        </p:nvGrpSpPr>
        <p:grpSpPr>
          <a:xfrm>
            <a:off x="5813401" y="1496644"/>
            <a:ext cx="237542" cy="237542"/>
            <a:chOff x="4628656" y="995710"/>
            <a:chExt cx="366327" cy="366327"/>
          </a:xfrm>
        </p:grpSpPr>
        <p:sp>
          <p:nvSpPr>
            <p:cNvPr id="120" name="원호 119"/>
            <p:cNvSpPr/>
            <p:nvPr/>
          </p:nvSpPr>
          <p:spPr>
            <a:xfrm rot="18900000">
              <a:off x="4628656" y="995710"/>
              <a:ext cx="366327" cy="366327"/>
            </a:xfrm>
            <a:prstGeom prst="arc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원호 120"/>
            <p:cNvSpPr/>
            <p:nvPr/>
          </p:nvSpPr>
          <p:spPr>
            <a:xfrm rot="18900000">
              <a:off x="4668013" y="1043017"/>
              <a:ext cx="287612" cy="287614"/>
            </a:xfrm>
            <a:prstGeom prst="arc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원호 121"/>
            <p:cNvSpPr/>
            <p:nvPr/>
          </p:nvSpPr>
          <p:spPr>
            <a:xfrm rot="18900000">
              <a:off x="4705558" y="1088515"/>
              <a:ext cx="212522" cy="212524"/>
            </a:xfrm>
            <a:prstGeom prst="arc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/>
            <p:cNvSpPr/>
            <p:nvPr/>
          </p:nvSpPr>
          <p:spPr>
            <a:xfrm>
              <a:off x="4780014" y="1121134"/>
              <a:ext cx="63610" cy="6361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5" name="직사각형 124"/>
          <p:cNvSpPr/>
          <p:nvPr/>
        </p:nvSpPr>
        <p:spPr>
          <a:xfrm>
            <a:off x="3195964" y="1857375"/>
            <a:ext cx="623436" cy="390525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5554734" y="1922406"/>
            <a:ext cx="7317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Log out</a:t>
            </a:r>
            <a:endParaRPr lang="ko-KR" altLang="en-US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2945614" y="5048250"/>
            <a:ext cx="3283736" cy="35031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Snapshot Window</a:t>
            </a:r>
            <a:endParaRPr lang="ko-KR" altLang="en-US" sz="1000" b="1" dirty="0" smtClean="0"/>
          </a:p>
        </p:txBody>
      </p:sp>
      <p:sp>
        <p:nvSpPr>
          <p:cNvPr id="83" name="직사각형 82"/>
          <p:cNvSpPr/>
          <p:nvPr/>
        </p:nvSpPr>
        <p:spPr>
          <a:xfrm>
            <a:off x="2952750" y="2600451"/>
            <a:ext cx="3276600" cy="23334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771525" y="2600452"/>
            <a:ext cx="2038350" cy="2798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706509" y="2360680"/>
            <a:ext cx="1512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dirty="0" smtClean="0">
                <a:latin typeface="+mn-ea"/>
              </a:rPr>
              <a:t>Client List</a:t>
            </a:r>
            <a:endParaRPr lang="ko-KR" altLang="en-US" dirty="0" smtClean="0">
              <a:latin typeface="+mn-ea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944884" y="2360680"/>
            <a:ext cx="1512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dirty="0" smtClean="0">
                <a:latin typeface="+mn-ea"/>
              </a:rPr>
              <a:t>ID :  </a:t>
            </a:r>
            <a:r>
              <a:rPr lang="en-US" altLang="ko-KR" b="1" dirty="0" smtClean="0">
                <a:latin typeface="+mn-ea"/>
              </a:rPr>
              <a:t>client 2</a:t>
            </a:r>
            <a:endParaRPr lang="ko-KR" altLang="en-US" b="1" dirty="0" smtClean="0">
              <a:latin typeface="+mn-ea"/>
            </a:endParaRPr>
          </a:p>
        </p:txBody>
      </p:sp>
      <p:grpSp>
        <p:nvGrpSpPr>
          <p:cNvPr id="5" name="그룹 51"/>
          <p:cNvGrpSpPr/>
          <p:nvPr/>
        </p:nvGrpSpPr>
        <p:grpSpPr>
          <a:xfrm>
            <a:off x="848471" y="2676153"/>
            <a:ext cx="1884459" cy="310101"/>
            <a:chOff x="834887" y="3371353"/>
            <a:chExt cx="1884459" cy="310101"/>
          </a:xfrm>
        </p:grpSpPr>
        <p:sp>
          <p:nvSpPr>
            <p:cNvPr id="88" name="모서리가 둥근 직사각형 87"/>
            <p:cNvSpPr/>
            <p:nvPr/>
          </p:nvSpPr>
          <p:spPr>
            <a:xfrm>
              <a:off x="834887" y="3371353"/>
              <a:ext cx="1884459" cy="31010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Search Icon"/>
            <p:cNvSpPr>
              <a:spLocks noChangeAspect="1" noEditPoints="1"/>
            </p:cNvSpPr>
            <p:nvPr>
              <p:custDataLst>
                <p:tags r:id="rId9"/>
              </p:custDataLst>
            </p:nvPr>
          </p:nvSpPr>
          <p:spPr bwMode="auto">
            <a:xfrm flipH="1">
              <a:off x="2464583" y="3442266"/>
              <a:ext cx="183203" cy="177893"/>
            </a:xfrm>
            <a:custGeom>
              <a:avLst/>
              <a:gdLst>
                <a:gd name="T0" fmla="*/ 22 w 592"/>
                <a:gd name="T1" fmla="*/ 483 h 592"/>
                <a:gd name="T2" fmla="*/ 170 w 592"/>
                <a:gd name="T3" fmla="*/ 338 h 592"/>
                <a:gd name="T4" fmla="*/ 147 w 592"/>
                <a:gd name="T5" fmla="*/ 225 h 592"/>
                <a:gd name="T6" fmla="*/ 366 w 592"/>
                <a:gd name="T7" fmla="*/ 0 h 592"/>
                <a:gd name="T8" fmla="*/ 592 w 592"/>
                <a:gd name="T9" fmla="*/ 225 h 592"/>
                <a:gd name="T10" fmla="*/ 366 w 592"/>
                <a:gd name="T11" fmla="*/ 444 h 592"/>
                <a:gd name="T12" fmla="*/ 258 w 592"/>
                <a:gd name="T13" fmla="*/ 424 h 592"/>
                <a:gd name="T14" fmla="*/ 109 w 592"/>
                <a:gd name="T15" fmla="*/ 570 h 592"/>
                <a:gd name="T16" fmla="*/ 22 w 592"/>
                <a:gd name="T17" fmla="*/ 570 h 592"/>
                <a:gd name="T18" fmla="*/ 22 w 592"/>
                <a:gd name="T19" fmla="*/ 483 h 592"/>
                <a:gd name="T20" fmla="*/ 366 w 592"/>
                <a:gd name="T21" fmla="*/ 84 h 592"/>
                <a:gd name="T22" fmla="*/ 225 w 592"/>
                <a:gd name="T23" fmla="*/ 225 h 592"/>
                <a:gd name="T24" fmla="*/ 366 w 592"/>
                <a:gd name="T25" fmla="*/ 367 h 592"/>
                <a:gd name="T26" fmla="*/ 507 w 592"/>
                <a:gd name="T27" fmla="*/ 225 h 592"/>
                <a:gd name="T28" fmla="*/ 366 w 592"/>
                <a:gd name="T29" fmla="*/ 84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92" h="592">
                  <a:moveTo>
                    <a:pt x="22" y="483"/>
                  </a:moveTo>
                  <a:lnTo>
                    <a:pt x="170" y="338"/>
                  </a:lnTo>
                  <a:cubicBezTo>
                    <a:pt x="151" y="305"/>
                    <a:pt x="147" y="267"/>
                    <a:pt x="147" y="225"/>
                  </a:cubicBezTo>
                  <a:cubicBezTo>
                    <a:pt x="147" y="101"/>
                    <a:pt x="241" y="0"/>
                    <a:pt x="366" y="0"/>
                  </a:cubicBezTo>
                  <a:cubicBezTo>
                    <a:pt x="491" y="0"/>
                    <a:pt x="592" y="101"/>
                    <a:pt x="592" y="225"/>
                  </a:cubicBezTo>
                  <a:cubicBezTo>
                    <a:pt x="592" y="350"/>
                    <a:pt x="491" y="444"/>
                    <a:pt x="366" y="444"/>
                  </a:cubicBezTo>
                  <a:cubicBezTo>
                    <a:pt x="327" y="444"/>
                    <a:pt x="290" y="441"/>
                    <a:pt x="258" y="424"/>
                  </a:cubicBezTo>
                  <a:lnTo>
                    <a:pt x="109" y="570"/>
                  </a:lnTo>
                  <a:cubicBezTo>
                    <a:pt x="87" y="592"/>
                    <a:pt x="44" y="592"/>
                    <a:pt x="22" y="570"/>
                  </a:cubicBezTo>
                  <a:cubicBezTo>
                    <a:pt x="0" y="548"/>
                    <a:pt x="0" y="505"/>
                    <a:pt x="22" y="483"/>
                  </a:cubicBezTo>
                  <a:close/>
                  <a:moveTo>
                    <a:pt x="366" y="84"/>
                  </a:moveTo>
                  <a:cubicBezTo>
                    <a:pt x="288" y="84"/>
                    <a:pt x="225" y="148"/>
                    <a:pt x="225" y="225"/>
                  </a:cubicBezTo>
                  <a:cubicBezTo>
                    <a:pt x="225" y="303"/>
                    <a:pt x="288" y="367"/>
                    <a:pt x="366" y="367"/>
                  </a:cubicBezTo>
                  <a:cubicBezTo>
                    <a:pt x="444" y="367"/>
                    <a:pt x="507" y="303"/>
                    <a:pt x="507" y="225"/>
                  </a:cubicBezTo>
                  <a:cubicBezTo>
                    <a:pt x="507" y="148"/>
                    <a:pt x="444" y="84"/>
                    <a:pt x="366" y="84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>
                <a:latin typeface="+mj-lt"/>
                <a:cs typeface="Calibri" pitchFamily="34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89389" y="3421640"/>
              <a:ext cx="151281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dirty="0" smtClean="0">
                  <a:solidFill>
                    <a:schemeClr val="bg1"/>
                  </a:solidFill>
                  <a:latin typeface="+mn-ea"/>
                </a:rPr>
                <a:t>Search</a:t>
              </a:r>
              <a:endParaRPr lang="ko-KR" altLang="en-US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 flipV="1">
            <a:off x="774603" y="3096291"/>
            <a:ext cx="2037600" cy="2049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786022" y="3080524"/>
            <a:ext cx="883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Error List</a:t>
            </a:r>
            <a:endParaRPr lang="ko-KR" altLang="en-US" b="1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cxnSp>
        <p:nvCxnSpPr>
          <p:cNvPr id="96" name="직선 연결선 95"/>
          <p:cNvCxnSpPr/>
          <p:nvPr/>
        </p:nvCxnSpPr>
        <p:spPr>
          <a:xfrm rot="10800000" flipH="1">
            <a:off x="771525" y="3997975"/>
            <a:ext cx="1979626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 flipV="1">
            <a:off x="774603" y="4012844"/>
            <a:ext cx="2037600" cy="2049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786022" y="3997077"/>
            <a:ext cx="883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A</a:t>
            </a:r>
            <a:endParaRPr lang="ko-KR" altLang="en-US" b="1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cxnSp>
        <p:nvCxnSpPr>
          <p:cNvPr id="140" name="직선 연결선 139"/>
          <p:cNvCxnSpPr/>
          <p:nvPr/>
        </p:nvCxnSpPr>
        <p:spPr>
          <a:xfrm rot="10800000" flipH="1">
            <a:off x="771525" y="3626500"/>
            <a:ext cx="1979626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직사각형 140"/>
          <p:cNvSpPr/>
          <p:nvPr/>
        </p:nvSpPr>
        <p:spPr>
          <a:xfrm>
            <a:off x="767214" y="3629150"/>
            <a:ext cx="1956936" cy="371475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TextBox 141"/>
          <p:cNvSpPr txBox="1"/>
          <p:nvPr/>
        </p:nvSpPr>
        <p:spPr>
          <a:xfrm>
            <a:off x="1005097" y="3366771"/>
            <a:ext cx="883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area 0</a:t>
            </a:r>
            <a:endParaRPr lang="ko-KR" altLang="en-US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1005097" y="3708677"/>
            <a:ext cx="883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client 2</a:t>
            </a:r>
            <a:endParaRPr lang="ko-KR" altLang="en-US" b="1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1005097" y="4299807"/>
            <a:ext cx="883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dirty="0" smtClean="0">
                <a:latin typeface="+mn-ea"/>
              </a:rPr>
              <a:t>area 1</a:t>
            </a:r>
            <a:endParaRPr lang="ko-KR" altLang="en-US" dirty="0" smtClean="0">
              <a:latin typeface="+mn-ea"/>
            </a:endParaRPr>
          </a:p>
        </p:txBody>
      </p:sp>
      <p:grpSp>
        <p:nvGrpSpPr>
          <p:cNvPr id="6" name="그룹 168"/>
          <p:cNvGrpSpPr/>
          <p:nvPr/>
        </p:nvGrpSpPr>
        <p:grpSpPr>
          <a:xfrm>
            <a:off x="838200" y="4305425"/>
            <a:ext cx="190502" cy="190502"/>
            <a:chOff x="7315200" y="3276600"/>
            <a:chExt cx="333375" cy="333375"/>
          </a:xfrm>
        </p:grpSpPr>
        <p:sp>
          <p:nvSpPr>
            <p:cNvPr id="170" name="타원 169"/>
            <p:cNvSpPr/>
            <p:nvPr/>
          </p:nvSpPr>
          <p:spPr>
            <a:xfrm>
              <a:off x="7315200" y="3276600"/>
              <a:ext cx="333375" cy="33337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156"/>
            <p:cNvGrpSpPr/>
            <p:nvPr/>
          </p:nvGrpSpPr>
          <p:grpSpPr>
            <a:xfrm>
              <a:off x="7373943" y="3342637"/>
              <a:ext cx="215889" cy="201301"/>
              <a:chOff x="7785110" y="3562350"/>
              <a:chExt cx="3022581" cy="1691011"/>
            </a:xfrm>
          </p:grpSpPr>
          <p:cxnSp>
            <p:nvCxnSpPr>
              <p:cNvPr id="172" name="직선 연결선 171"/>
              <p:cNvCxnSpPr/>
              <p:nvPr/>
            </p:nvCxnSpPr>
            <p:spPr>
              <a:xfrm>
                <a:off x="7793279" y="3562350"/>
                <a:ext cx="3014412" cy="169101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직선 연결선 172"/>
              <p:cNvCxnSpPr/>
              <p:nvPr/>
            </p:nvCxnSpPr>
            <p:spPr>
              <a:xfrm flipV="1">
                <a:off x="7785110" y="3562350"/>
                <a:ext cx="3014412" cy="169101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4" name="직사각형 173"/>
          <p:cNvSpPr/>
          <p:nvPr/>
        </p:nvSpPr>
        <p:spPr>
          <a:xfrm flipV="1">
            <a:off x="774603" y="4565294"/>
            <a:ext cx="2037600" cy="2049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TextBox 174"/>
          <p:cNvSpPr txBox="1"/>
          <p:nvPr/>
        </p:nvSpPr>
        <p:spPr>
          <a:xfrm>
            <a:off x="786022" y="4549527"/>
            <a:ext cx="883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B</a:t>
            </a:r>
            <a:endParaRPr lang="ko-KR" altLang="en-US" b="1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76" name="Button Up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742155" y="3095751"/>
            <a:ext cx="75942" cy="2304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262626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7" name="모서리가 둥근 직사각형 176"/>
          <p:cNvSpPr/>
          <p:nvPr/>
        </p:nvSpPr>
        <p:spPr>
          <a:xfrm>
            <a:off x="2745541" y="3096618"/>
            <a:ext cx="84148" cy="61147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9" name="직선 연결선 178"/>
          <p:cNvCxnSpPr/>
          <p:nvPr/>
        </p:nvCxnSpPr>
        <p:spPr>
          <a:xfrm rot="10800000" flipH="1">
            <a:off x="771525" y="5127062"/>
            <a:ext cx="1979626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1005096" y="4837764"/>
            <a:ext cx="1490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dirty="0" smtClean="0">
                <a:latin typeface="+mn-ea"/>
              </a:rPr>
              <a:t>business 1</a:t>
            </a:r>
            <a:endParaRPr lang="ko-KR" altLang="en-US" dirty="0" smtClean="0">
              <a:latin typeface="+mn-ea"/>
            </a:endParaRPr>
          </a:p>
        </p:txBody>
      </p:sp>
      <p:grpSp>
        <p:nvGrpSpPr>
          <p:cNvPr id="8" name="그룹 189"/>
          <p:cNvGrpSpPr/>
          <p:nvPr/>
        </p:nvGrpSpPr>
        <p:grpSpPr>
          <a:xfrm>
            <a:off x="838200" y="4843962"/>
            <a:ext cx="190502" cy="190502"/>
            <a:chOff x="7315200" y="3276600"/>
            <a:chExt cx="333375" cy="333375"/>
          </a:xfrm>
        </p:grpSpPr>
        <p:sp>
          <p:nvSpPr>
            <p:cNvPr id="191" name="타원 190"/>
            <p:cNvSpPr/>
            <p:nvPr/>
          </p:nvSpPr>
          <p:spPr>
            <a:xfrm>
              <a:off x="7315200" y="3276600"/>
              <a:ext cx="333375" cy="33337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132"/>
            <p:cNvGrpSpPr/>
            <p:nvPr/>
          </p:nvGrpSpPr>
          <p:grpSpPr>
            <a:xfrm>
              <a:off x="7373943" y="3342637"/>
              <a:ext cx="215889" cy="201301"/>
              <a:chOff x="7785110" y="3562350"/>
              <a:chExt cx="3022581" cy="1691011"/>
            </a:xfrm>
          </p:grpSpPr>
          <p:cxnSp>
            <p:nvCxnSpPr>
              <p:cNvPr id="193" name="직선 연결선 192"/>
              <p:cNvCxnSpPr/>
              <p:nvPr/>
            </p:nvCxnSpPr>
            <p:spPr>
              <a:xfrm>
                <a:off x="7793279" y="3562350"/>
                <a:ext cx="3014412" cy="169101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/>
              <p:nvPr/>
            </p:nvCxnSpPr>
            <p:spPr>
              <a:xfrm flipV="1">
                <a:off x="7785110" y="3562350"/>
                <a:ext cx="3014412" cy="169101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5" name="TextBox 194"/>
          <p:cNvSpPr txBox="1"/>
          <p:nvPr/>
        </p:nvSpPr>
        <p:spPr>
          <a:xfrm>
            <a:off x="1005097" y="5203524"/>
            <a:ext cx="14428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dirty="0" smtClean="0">
                <a:latin typeface="+mn-ea"/>
              </a:rPr>
              <a:t>business 2</a:t>
            </a:r>
            <a:endParaRPr lang="ko-KR" altLang="en-US" dirty="0" smtClean="0">
              <a:latin typeface="+mn-ea"/>
            </a:endParaRPr>
          </a:p>
        </p:txBody>
      </p:sp>
      <p:grpSp>
        <p:nvGrpSpPr>
          <p:cNvPr id="10" name="그룹 195"/>
          <p:cNvGrpSpPr/>
          <p:nvPr/>
        </p:nvGrpSpPr>
        <p:grpSpPr>
          <a:xfrm>
            <a:off x="838200" y="5209722"/>
            <a:ext cx="190502" cy="190502"/>
            <a:chOff x="7315200" y="3276600"/>
            <a:chExt cx="333375" cy="333375"/>
          </a:xfrm>
        </p:grpSpPr>
        <p:sp>
          <p:nvSpPr>
            <p:cNvPr id="197" name="타원 196"/>
            <p:cNvSpPr/>
            <p:nvPr/>
          </p:nvSpPr>
          <p:spPr>
            <a:xfrm>
              <a:off x="7315200" y="3276600"/>
              <a:ext cx="333375" cy="33337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41"/>
            <p:cNvGrpSpPr/>
            <p:nvPr/>
          </p:nvGrpSpPr>
          <p:grpSpPr>
            <a:xfrm>
              <a:off x="7373943" y="3342637"/>
              <a:ext cx="215889" cy="201301"/>
              <a:chOff x="7785110" y="3562350"/>
              <a:chExt cx="3022581" cy="1691011"/>
            </a:xfrm>
          </p:grpSpPr>
          <p:cxnSp>
            <p:nvCxnSpPr>
              <p:cNvPr id="199" name="직선 연결선 198"/>
              <p:cNvCxnSpPr/>
              <p:nvPr/>
            </p:nvCxnSpPr>
            <p:spPr>
              <a:xfrm>
                <a:off x="7793279" y="3562350"/>
                <a:ext cx="3014412" cy="169101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>
              <a:xfrm flipV="1">
                <a:off x="7785110" y="3562350"/>
                <a:ext cx="3014412" cy="169101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그룹 214"/>
          <p:cNvGrpSpPr/>
          <p:nvPr/>
        </p:nvGrpSpPr>
        <p:grpSpPr>
          <a:xfrm>
            <a:off x="824122" y="3384582"/>
            <a:ext cx="299828" cy="215444"/>
            <a:chOff x="824122" y="6721548"/>
            <a:chExt cx="299828" cy="215444"/>
          </a:xfrm>
        </p:grpSpPr>
        <p:sp>
          <p:nvSpPr>
            <p:cNvPr id="168" name="타원 167"/>
            <p:cNvSpPr/>
            <p:nvPr/>
          </p:nvSpPr>
          <p:spPr>
            <a:xfrm>
              <a:off x="838200" y="6727249"/>
              <a:ext cx="190502" cy="19050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824122" y="6721548"/>
              <a:ext cx="2998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b="1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!</a:t>
              </a:r>
              <a:endParaRPr lang="ko-KR" altLang="en-US" b="1" dirty="0" smtClean="0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3" name="그룹 215"/>
          <p:cNvGrpSpPr/>
          <p:nvPr/>
        </p:nvGrpSpPr>
        <p:grpSpPr>
          <a:xfrm>
            <a:off x="824122" y="3727482"/>
            <a:ext cx="299828" cy="215444"/>
            <a:chOff x="824122" y="7064448"/>
            <a:chExt cx="299828" cy="215444"/>
          </a:xfrm>
        </p:grpSpPr>
        <p:sp>
          <p:nvSpPr>
            <p:cNvPr id="109" name="타원 108"/>
            <p:cNvSpPr/>
            <p:nvPr/>
          </p:nvSpPr>
          <p:spPr>
            <a:xfrm>
              <a:off x="838200" y="7070149"/>
              <a:ext cx="190502" cy="19050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824122" y="7064448"/>
              <a:ext cx="2998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b="1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!</a:t>
              </a:r>
              <a:endParaRPr lang="ko-KR" altLang="en-US" b="1" dirty="0" smtClean="0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3002034" y="2587813"/>
            <a:ext cx="98894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  <a:buNone/>
            </a:pPr>
            <a:r>
              <a:rPr lang="en-US" altLang="ko-KR" dirty="0" smtClean="0">
                <a:latin typeface="+mn-ea"/>
              </a:rPr>
              <a:t>Location</a:t>
            </a:r>
          </a:p>
          <a:p>
            <a:pPr>
              <a:lnSpc>
                <a:spcPct val="250000"/>
              </a:lnSpc>
              <a:buNone/>
            </a:pPr>
            <a:r>
              <a:rPr lang="en-US" altLang="ko-KR" dirty="0" smtClean="0">
                <a:latin typeface="+mn-ea"/>
              </a:rPr>
              <a:t>Layout</a:t>
            </a:r>
          </a:p>
          <a:p>
            <a:pPr>
              <a:lnSpc>
                <a:spcPct val="250000"/>
              </a:lnSpc>
              <a:buNone/>
            </a:pPr>
            <a:r>
              <a:rPr lang="en-US" altLang="ko-KR" dirty="0" smtClean="0">
                <a:latin typeface="+mn-ea"/>
              </a:rPr>
              <a:t>Resolution</a:t>
            </a:r>
          </a:p>
          <a:p>
            <a:pPr>
              <a:lnSpc>
                <a:spcPct val="250000"/>
              </a:lnSpc>
              <a:buNone/>
            </a:pPr>
            <a:r>
              <a:rPr lang="en-US" altLang="ko-KR" dirty="0" smtClean="0">
                <a:latin typeface="+mn-ea"/>
              </a:rPr>
              <a:t>Schedule</a:t>
            </a:r>
          </a:p>
          <a:p>
            <a:pPr>
              <a:lnSpc>
                <a:spcPct val="250000"/>
              </a:lnSpc>
              <a:buNone/>
            </a:pPr>
            <a:r>
              <a:rPr lang="en-US" altLang="ko-KR" dirty="0" smtClean="0">
                <a:latin typeface="+mn-ea"/>
              </a:rPr>
              <a:t>Duration</a:t>
            </a:r>
          </a:p>
          <a:p>
            <a:pPr>
              <a:lnSpc>
                <a:spcPct val="250000"/>
              </a:lnSpc>
              <a:buNone/>
            </a:pPr>
            <a:r>
              <a:rPr lang="en-US" altLang="ko-KR" dirty="0" err="1" smtClean="0">
                <a:latin typeface="+mn-ea"/>
              </a:rPr>
              <a:t>Mem</a:t>
            </a:r>
            <a:r>
              <a:rPr lang="en-US" altLang="ko-KR" dirty="0" smtClean="0">
                <a:latin typeface="+mn-ea"/>
              </a:rPr>
              <a:t> Used</a:t>
            </a:r>
          </a:p>
          <a:p>
            <a:pPr>
              <a:lnSpc>
                <a:spcPct val="250000"/>
              </a:lnSpc>
              <a:buNone/>
            </a:pPr>
            <a:r>
              <a:rPr lang="en-US" altLang="ko-KR" dirty="0" smtClean="0">
                <a:latin typeface="+mn-ea"/>
              </a:rPr>
              <a:t>Disk Used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4002159" y="2587813"/>
            <a:ext cx="16842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  <a:buNone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</a:t>
            </a:r>
          </a:p>
          <a:p>
            <a:pPr>
              <a:lnSpc>
                <a:spcPct val="250000"/>
              </a:lnSpc>
              <a:buNone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2x2</a:t>
            </a:r>
          </a:p>
          <a:p>
            <a:pPr>
              <a:lnSpc>
                <a:spcPct val="250000"/>
              </a:lnSpc>
              <a:buNone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3840 x 2160</a:t>
            </a:r>
          </a:p>
          <a:p>
            <a:pPr>
              <a:lnSpc>
                <a:spcPct val="250000"/>
              </a:lnSpc>
              <a:buNone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Schedule 1</a:t>
            </a:r>
          </a:p>
          <a:p>
            <a:pPr>
              <a:lnSpc>
                <a:spcPct val="250000"/>
              </a:lnSpc>
              <a:buNone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2013.03.01 ~ 2013.04.02</a:t>
            </a:r>
          </a:p>
          <a:p>
            <a:pPr>
              <a:lnSpc>
                <a:spcPct val="250000"/>
              </a:lnSpc>
              <a:buNone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700/819MB</a:t>
            </a:r>
          </a:p>
          <a:p>
            <a:pPr>
              <a:lnSpc>
                <a:spcPct val="250000"/>
              </a:lnSpc>
              <a:buNone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50/300GB</a:t>
            </a:r>
          </a:p>
        </p:txBody>
      </p:sp>
      <p:cxnSp>
        <p:nvCxnSpPr>
          <p:cNvPr id="138" name="직선 연결선 137"/>
          <p:cNvCxnSpPr/>
          <p:nvPr/>
        </p:nvCxnSpPr>
        <p:spPr>
          <a:xfrm rot="10800000" flipH="1">
            <a:off x="3058801" y="4496261"/>
            <a:ext cx="298800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 218"/>
          <p:cNvCxnSpPr/>
          <p:nvPr/>
        </p:nvCxnSpPr>
        <p:spPr>
          <a:xfrm rot="10800000" flipH="1">
            <a:off x="3058801" y="4196762"/>
            <a:ext cx="298800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/>
          <p:nvPr/>
        </p:nvCxnSpPr>
        <p:spPr>
          <a:xfrm rot="10800000" flipH="1">
            <a:off x="3058801" y="3597764"/>
            <a:ext cx="298800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/>
          <p:cNvCxnSpPr/>
          <p:nvPr/>
        </p:nvCxnSpPr>
        <p:spPr>
          <a:xfrm rot="10800000" flipH="1">
            <a:off x="3058801" y="3298265"/>
            <a:ext cx="298800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/>
          <p:nvPr/>
        </p:nvCxnSpPr>
        <p:spPr>
          <a:xfrm rot="10800000" flipH="1">
            <a:off x="3058801" y="2998766"/>
            <a:ext cx="298800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706509" y="1922406"/>
            <a:ext cx="42083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smtClean="0">
                <a:latin typeface="+mn-ea"/>
              </a:rPr>
              <a:t>Contents          Project          Schedule          Client</a:t>
            </a:r>
            <a:endParaRPr lang="ko-KR" altLang="en-US" sz="900" b="1" dirty="0" smtClean="0">
              <a:latin typeface="+mn-ea"/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6144972" y="2602087"/>
            <a:ext cx="87534" cy="2340000"/>
            <a:chOff x="6144972" y="2602087"/>
            <a:chExt cx="87534" cy="2808000"/>
          </a:xfrm>
        </p:grpSpPr>
        <p:sp>
          <p:nvSpPr>
            <p:cNvPr id="115" name="Button Up"/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6144972" y="2602087"/>
              <a:ext cx="75942" cy="280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9" name="모서리가 둥근 직사각형 118"/>
            <p:cNvSpPr/>
            <p:nvPr/>
          </p:nvSpPr>
          <p:spPr>
            <a:xfrm>
              <a:off x="6148358" y="3237005"/>
              <a:ext cx="84148" cy="2160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7" name="직선 연결선 126"/>
          <p:cNvCxnSpPr/>
          <p:nvPr/>
        </p:nvCxnSpPr>
        <p:spPr>
          <a:xfrm rot="10800000" flipH="1">
            <a:off x="3058801" y="4795760"/>
            <a:ext cx="298800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 rot="10800000" flipH="1">
            <a:off x="3058801" y="2699267"/>
            <a:ext cx="298800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/>
          <p:nvPr/>
        </p:nvCxnSpPr>
        <p:spPr>
          <a:xfrm rot="16200000" flipV="1">
            <a:off x="5518298" y="3146794"/>
            <a:ext cx="914400" cy="1588"/>
          </a:xfrm>
          <a:prstGeom prst="straightConnector1">
            <a:avLst/>
          </a:prstGeom>
          <a:ln w="25400">
            <a:solidFill>
              <a:srgbClr val="25406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그룹 108"/>
          <p:cNvGrpSpPr/>
          <p:nvPr/>
        </p:nvGrpSpPr>
        <p:grpSpPr>
          <a:xfrm>
            <a:off x="5662887" y="2940452"/>
            <a:ext cx="383223" cy="293414"/>
            <a:chOff x="712151" y="2886076"/>
            <a:chExt cx="383223" cy="293414"/>
          </a:xfrm>
        </p:grpSpPr>
        <p:sp>
          <p:nvSpPr>
            <p:cNvPr id="135" name="타원 134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67" name="TextBox 166"/>
          <p:cNvSpPr txBox="1"/>
          <p:nvPr/>
        </p:nvSpPr>
        <p:spPr>
          <a:xfrm>
            <a:off x="126023" y="1138303"/>
            <a:ext cx="16837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130905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강은진 페이지 추가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63697" y="528702"/>
            <a:ext cx="22461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dirty="0" smtClean="0">
                <a:latin typeface="+mn-ea"/>
                <a:ea typeface="+mn-ea"/>
              </a:rPr>
              <a:t>Index &gt; Enter IP &gt; </a:t>
            </a:r>
            <a:r>
              <a:rPr lang="ko-KR" altLang="en-US" sz="900" dirty="0" smtClean="0">
                <a:latin typeface="+mn-ea"/>
                <a:ea typeface="+mn-ea"/>
              </a:rPr>
              <a:t>로그인 </a:t>
            </a:r>
            <a:r>
              <a:rPr lang="en-US" altLang="ko-KR" sz="900" dirty="0" smtClean="0">
                <a:latin typeface="+mn-ea"/>
                <a:ea typeface="+mn-ea"/>
              </a:rPr>
              <a:t>&gt; Client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cxnSp>
        <p:nvCxnSpPr>
          <p:cNvPr id="136" name="직선 연결선 135"/>
          <p:cNvCxnSpPr/>
          <p:nvPr/>
        </p:nvCxnSpPr>
        <p:spPr>
          <a:xfrm rot="10800000" flipH="1">
            <a:off x="3058801" y="3897263"/>
            <a:ext cx="298800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그룹 187"/>
          <p:cNvGrpSpPr/>
          <p:nvPr/>
        </p:nvGrpSpPr>
        <p:grpSpPr>
          <a:xfrm>
            <a:off x="3562350" y="2110583"/>
            <a:ext cx="1838325" cy="1508918"/>
            <a:chOff x="3581400" y="3758408"/>
            <a:chExt cx="1838325" cy="1508918"/>
          </a:xfrm>
        </p:grpSpPr>
        <p:sp>
          <p:nvSpPr>
            <p:cNvPr id="146" name="직사각형 145"/>
            <p:cNvSpPr/>
            <p:nvPr/>
          </p:nvSpPr>
          <p:spPr>
            <a:xfrm>
              <a:off x="3581400" y="3838576"/>
              <a:ext cx="1838325" cy="14287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7" name="그룹 152"/>
            <p:cNvGrpSpPr/>
            <p:nvPr/>
          </p:nvGrpSpPr>
          <p:grpSpPr>
            <a:xfrm>
              <a:off x="5325822" y="3855085"/>
              <a:ext cx="87534" cy="1404000"/>
              <a:chOff x="6144972" y="2585494"/>
              <a:chExt cx="87534" cy="2824593"/>
            </a:xfrm>
          </p:grpSpPr>
          <p:sp>
            <p:nvSpPr>
              <p:cNvPr id="192" name="Button Up"/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6144972" y="2602087"/>
                <a:ext cx="75942" cy="2808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262626"/>
                  </a:soli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6" name="모서리가 둥근 직사각형 195"/>
              <p:cNvSpPr/>
              <p:nvPr/>
            </p:nvSpPr>
            <p:spPr>
              <a:xfrm>
                <a:off x="6148358" y="2585494"/>
                <a:ext cx="84148" cy="21600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8" name="TextBox 147"/>
            <p:cNvSpPr txBox="1"/>
            <p:nvPr/>
          </p:nvSpPr>
          <p:spPr>
            <a:xfrm>
              <a:off x="3657601" y="3758408"/>
              <a:ext cx="123825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en-US" altLang="ko-KR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Schedule 1</a:t>
              </a:r>
            </a:p>
            <a:p>
              <a:pPr>
                <a:lnSpc>
                  <a:spcPct val="250000"/>
                </a:lnSpc>
              </a:pPr>
              <a:r>
                <a:rPr lang="en-US" altLang="ko-KR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Schedule 2</a:t>
              </a:r>
            </a:p>
            <a:p>
              <a:pPr>
                <a:lnSpc>
                  <a:spcPct val="250000"/>
                </a:lnSpc>
              </a:pPr>
              <a:r>
                <a:rPr lang="en-US" altLang="ko-KR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Schedule 3</a:t>
              </a:r>
            </a:p>
            <a:p>
              <a:pPr>
                <a:lnSpc>
                  <a:spcPct val="250000"/>
                </a:lnSpc>
              </a:pPr>
              <a:r>
                <a:rPr lang="en-US" altLang="ko-KR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Schedule 4</a:t>
              </a:r>
              <a:endPara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grpSp>
          <p:nvGrpSpPr>
            <p:cNvPr id="149" name="그룹 179"/>
            <p:cNvGrpSpPr/>
            <p:nvPr/>
          </p:nvGrpSpPr>
          <p:grpSpPr>
            <a:xfrm>
              <a:off x="3623176" y="4162652"/>
              <a:ext cx="1656000" cy="1034415"/>
              <a:chOff x="3080251" y="4162652"/>
              <a:chExt cx="2376000" cy="1034415"/>
            </a:xfrm>
          </p:grpSpPr>
          <p:cxnSp>
            <p:nvCxnSpPr>
              <p:cNvPr id="183" name="직선 연결선 182"/>
              <p:cNvCxnSpPr/>
              <p:nvPr/>
            </p:nvCxnSpPr>
            <p:spPr>
              <a:xfrm rot="10800000" flipH="1">
                <a:off x="3080251" y="4162652"/>
                <a:ext cx="2376000" cy="0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>
              <a:xfrm rot="10800000" flipH="1">
                <a:off x="3080251" y="4507457"/>
                <a:ext cx="2376000" cy="0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>
              <a:xfrm rot="10800000" flipH="1">
                <a:off x="3080251" y="4852262"/>
                <a:ext cx="2376000" cy="0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>
              <a:xfrm rot="10800000" flipH="1">
                <a:off x="3080251" y="5197067"/>
                <a:ext cx="2376000" cy="0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그룹 168"/>
            <p:cNvGrpSpPr/>
            <p:nvPr/>
          </p:nvGrpSpPr>
          <p:grpSpPr>
            <a:xfrm>
              <a:off x="4981575" y="3905061"/>
              <a:ext cx="199496" cy="199496"/>
              <a:chOff x="4096001" y="5067362"/>
              <a:chExt cx="151619" cy="151619"/>
            </a:xfrm>
          </p:grpSpPr>
          <p:sp>
            <p:nvSpPr>
              <p:cNvPr id="163" name="Check Box Rectangle"/>
              <p:cNvSpPr>
                <a:spLocks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4096001" y="5067362"/>
                <a:ext cx="151619" cy="151619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262626"/>
                  </a:soli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81" name="Check Mark"/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4115595" y="5091486"/>
                <a:ext cx="104922" cy="90312"/>
              </a:xfrm>
              <a:custGeom>
                <a:avLst/>
                <a:gdLst>
                  <a:gd name="T0" fmla="*/ 20 w 158"/>
                  <a:gd name="T1" fmla="*/ 48 h 136"/>
                  <a:gd name="T2" fmla="*/ 66 w 158"/>
                  <a:gd name="T3" fmla="*/ 95 h 136"/>
                  <a:gd name="T4" fmla="*/ 138 w 158"/>
                  <a:gd name="T5" fmla="*/ 0 h 136"/>
                  <a:gd name="T6" fmla="*/ 158 w 158"/>
                  <a:gd name="T7" fmla="*/ 20 h 136"/>
                  <a:gd name="T8" fmla="*/ 66 w 158"/>
                  <a:gd name="T9" fmla="*/ 136 h 136"/>
                  <a:gd name="T10" fmla="*/ 0 w 158"/>
                  <a:gd name="T11" fmla="*/ 68 h 136"/>
                  <a:gd name="T12" fmla="*/ 20 w 158"/>
                  <a:gd name="T13" fmla="*/ 48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" h="136">
                    <a:moveTo>
                      <a:pt x="20" y="48"/>
                    </a:moveTo>
                    <a:lnTo>
                      <a:pt x="66" y="95"/>
                    </a:lnTo>
                    <a:lnTo>
                      <a:pt x="138" y="0"/>
                    </a:lnTo>
                    <a:lnTo>
                      <a:pt x="158" y="20"/>
                    </a:lnTo>
                    <a:lnTo>
                      <a:pt x="66" y="136"/>
                    </a:lnTo>
                    <a:lnTo>
                      <a:pt x="0" y="68"/>
                    </a:lnTo>
                    <a:lnTo>
                      <a:pt x="20" y="48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 dirty="0"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151" name="Check Box Rectangle"/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4981575" y="4238436"/>
              <a:ext cx="199496" cy="199496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1" name="Check Box Rectangle"/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4981575" y="4586099"/>
              <a:ext cx="199496" cy="199496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2" name="Check Box Rectangle"/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4981575" y="4933761"/>
              <a:ext cx="199496" cy="199496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29" name="모서리가 둥근 직사각형 128"/>
          <p:cNvSpPr/>
          <p:nvPr/>
        </p:nvSpPr>
        <p:spPr>
          <a:xfrm>
            <a:off x="4743449" y="3660571"/>
            <a:ext cx="591139" cy="16847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Edit</a:t>
            </a:r>
            <a:endParaRPr lang="ko-KR" altLang="en-US" sz="1000" b="1" dirty="0" smtClean="0"/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5410199" y="3660571"/>
            <a:ext cx="591139" cy="16847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Apply</a:t>
            </a:r>
            <a:endParaRPr lang="ko-KR" altLang="en-US" sz="1000" b="1" dirty="0" smtClean="0"/>
          </a:p>
        </p:txBody>
      </p:sp>
      <p:grpSp>
        <p:nvGrpSpPr>
          <p:cNvPr id="164" name="그룹 108"/>
          <p:cNvGrpSpPr/>
          <p:nvPr/>
        </p:nvGrpSpPr>
        <p:grpSpPr>
          <a:xfrm>
            <a:off x="4583708" y="3666509"/>
            <a:ext cx="383223" cy="293414"/>
            <a:chOff x="712151" y="2886076"/>
            <a:chExt cx="383223" cy="293414"/>
          </a:xfrm>
        </p:grpSpPr>
        <p:sp>
          <p:nvSpPr>
            <p:cNvPr id="165" name="타원 164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5876924" y="3938653"/>
            <a:ext cx="733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7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130906 </a:t>
            </a:r>
          </a:p>
          <a:p>
            <a:pPr>
              <a:buNone/>
            </a:pPr>
            <a:r>
              <a:rPr lang="ko-KR" altLang="en-US" sz="7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강은진 추가</a:t>
            </a:r>
            <a:endParaRPr lang="en-US" altLang="ko-KR" sz="700" b="1" dirty="0" smtClean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5905499" y="3714750"/>
            <a:ext cx="581025" cy="571500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8" name="그룹 108"/>
          <p:cNvGrpSpPr/>
          <p:nvPr/>
        </p:nvGrpSpPr>
        <p:grpSpPr>
          <a:xfrm>
            <a:off x="5917208" y="3666509"/>
            <a:ext cx="383223" cy="293414"/>
            <a:chOff x="712151" y="2886076"/>
            <a:chExt cx="383223" cy="293414"/>
          </a:xfrm>
        </p:grpSpPr>
        <p:sp>
          <p:nvSpPr>
            <p:cNvPr id="159" name="타원 158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F923-84CE-45F6-A00C-9099A10C2452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23826" y="462027"/>
            <a:ext cx="217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dirty="0" smtClean="0">
                <a:latin typeface="+mn-ea"/>
                <a:ea typeface="+mn-ea"/>
              </a:rPr>
              <a:t>Index &gt; Enter IP &gt; </a:t>
            </a:r>
            <a:r>
              <a:rPr lang="ko-KR" altLang="en-US" sz="900" dirty="0" smtClean="0">
                <a:latin typeface="+mn-ea"/>
                <a:ea typeface="+mn-ea"/>
              </a:rPr>
              <a:t>로그인 </a:t>
            </a:r>
            <a:r>
              <a:rPr lang="en-US" altLang="ko-KR" sz="900" dirty="0" smtClean="0">
                <a:latin typeface="+mn-ea"/>
                <a:ea typeface="+mn-ea"/>
              </a:rPr>
              <a:t>&gt; Client &gt; </a:t>
            </a:r>
          </a:p>
          <a:p>
            <a:pPr>
              <a:buNone/>
            </a:pPr>
            <a:r>
              <a:rPr lang="en-US" altLang="ko-KR" sz="900" dirty="0" smtClean="0">
                <a:latin typeface="+mn-ea"/>
                <a:ea typeface="+mn-ea"/>
              </a:rPr>
              <a:t>more info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157400" y="520465"/>
            <a:ext cx="700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dirty="0" smtClean="0">
                <a:latin typeface="+mn-ea"/>
                <a:ea typeface="+mn-ea"/>
              </a:rPr>
              <a:t>Client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598339" y="469609"/>
            <a:ext cx="141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err="1" smtClean="0">
                <a:solidFill>
                  <a:srgbClr val="C00000"/>
                </a:solidFill>
                <a:latin typeface="+mn-ea"/>
                <a:ea typeface="+mn-ea"/>
              </a:rPr>
              <a:t>DS_mobile_client_moreinfo</a:t>
            </a:r>
            <a:endParaRPr lang="ko-KR" altLang="en-US" sz="900" b="1" dirty="0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826734" y="528416"/>
            <a:ext cx="19741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dirty="0" smtClean="0">
                <a:latin typeface="+mn-ea"/>
                <a:ea typeface="+mn-ea"/>
              </a:rPr>
              <a:t>more info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49" name="제목 5"/>
          <p:cNvSpPr txBox="1">
            <a:spLocks/>
          </p:cNvSpPr>
          <p:nvPr/>
        </p:nvSpPr>
        <p:spPr>
          <a:xfrm>
            <a:off x="6968490" y="63879"/>
            <a:ext cx="2175510" cy="46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4.</a:t>
            </a:r>
            <a:r>
              <a:rPr kumimoji="0" lang="en-US" altLang="ko-KR" sz="1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 Client</a:t>
            </a:r>
            <a:endParaRPr kumimoji="0" lang="ko-KR" altLang="en-US" sz="1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graphicFrame>
        <p:nvGraphicFramePr>
          <p:cNvPr id="89" name="Group 1498"/>
          <p:cNvGraphicFramePr>
            <a:graphicFrameLocks noGrp="1"/>
          </p:cNvGraphicFramePr>
          <p:nvPr/>
        </p:nvGraphicFramePr>
        <p:xfrm>
          <a:off x="6970816" y="1243544"/>
          <a:ext cx="2161309" cy="53906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382"/>
                <a:gridCol w="1877927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에러 유형 확인</a:t>
                      </a:r>
                      <a:endParaRPr lang="ko-KR" altLang="en-US" sz="800" dirty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0" name="Group 1498"/>
          <p:cNvGraphicFramePr>
            <a:graphicFrameLocks noGrp="1"/>
          </p:cNvGraphicFramePr>
          <p:nvPr/>
        </p:nvGraphicFramePr>
        <p:xfrm>
          <a:off x="6966159" y="1849166"/>
          <a:ext cx="2165965" cy="53906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993"/>
                <a:gridCol w="1881972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■ 링크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</a:rPr>
                        <a:t>DS_mobile_client</a:t>
                      </a:r>
                      <a:r>
                        <a:rPr lang="ko-KR" altLang="en-US" sz="800" dirty="0" smtClean="0"/>
                        <a:t>로 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6" name="직사각형 115"/>
          <p:cNvSpPr/>
          <p:nvPr/>
        </p:nvSpPr>
        <p:spPr>
          <a:xfrm rot="5400000">
            <a:off x="1443005" y="237339"/>
            <a:ext cx="4079766" cy="6527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 flipV="1">
            <a:off x="233915" y="1652424"/>
            <a:ext cx="6516000" cy="2049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 flipV="1">
            <a:off x="233913" y="1861479"/>
            <a:ext cx="6516000" cy="3959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706509" y="1636657"/>
            <a:ext cx="39893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err="1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SmartGuru</a:t>
            </a:r>
            <a:r>
              <a:rPr lang="en-US" altLang="ko-KR" sz="900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 4K Digital Signage Ingest System</a:t>
            </a:r>
            <a:endParaRPr lang="ko-KR" altLang="en-US" sz="900" b="1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24" name="직사각형 123"/>
          <p:cNvSpPr/>
          <p:nvPr/>
        </p:nvSpPr>
        <p:spPr>
          <a:xfrm flipV="1">
            <a:off x="233915" y="1471450"/>
            <a:ext cx="6516000" cy="1875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5" name="그룹 95"/>
          <p:cNvGrpSpPr/>
          <p:nvPr/>
        </p:nvGrpSpPr>
        <p:grpSpPr>
          <a:xfrm>
            <a:off x="5813401" y="1496644"/>
            <a:ext cx="237542" cy="237542"/>
            <a:chOff x="4628656" y="995710"/>
            <a:chExt cx="366327" cy="366327"/>
          </a:xfrm>
        </p:grpSpPr>
        <p:sp>
          <p:nvSpPr>
            <p:cNvPr id="126" name="원호 125"/>
            <p:cNvSpPr/>
            <p:nvPr/>
          </p:nvSpPr>
          <p:spPr>
            <a:xfrm rot="18900000">
              <a:off x="4628656" y="995710"/>
              <a:ext cx="366327" cy="366327"/>
            </a:xfrm>
            <a:prstGeom prst="arc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원호 138"/>
            <p:cNvSpPr/>
            <p:nvPr/>
          </p:nvSpPr>
          <p:spPr>
            <a:xfrm rot="18900000">
              <a:off x="4668013" y="1043017"/>
              <a:ext cx="287612" cy="287614"/>
            </a:xfrm>
            <a:prstGeom prst="arc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원호 139"/>
            <p:cNvSpPr/>
            <p:nvPr/>
          </p:nvSpPr>
          <p:spPr>
            <a:xfrm rot="18900000">
              <a:off x="4705558" y="1088515"/>
              <a:ext cx="212522" cy="212524"/>
            </a:xfrm>
            <a:prstGeom prst="arc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/>
            <p:cNvSpPr/>
            <p:nvPr/>
          </p:nvSpPr>
          <p:spPr>
            <a:xfrm>
              <a:off x="4780014" y="1121134"/>
              <a:ext cx="63610" cy="6361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0" name="TextBox 249"/>
          <p:cNvSpPr txBox="1"/>
          <p:nvPr/>
        </p:nvSpPr>
        <p:spPr>
          <a:xfrm>
            <a:off x="6004717" y="1446135"/>
            <a:ext cx="8612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PM 03 : 33</a:t>
            </a:r>
            <a:endParaRPr lang="ko-KR" altLang="en-US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771525" y="2600452"/>
            <a:ext cx="5467350" cy="2798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0" name="그룹 109"/>
          <p:cNvGrpSpPr/>
          <p:nvPr/>
        </p:nvGrpSpPr>
        <p:grpSpPr>
          <a:xfrm>
            <a:off x="876300" y="1937524"/>
            <a:ext cx="1022074" cy="230832"/>
            <a:chOff x="876300" y="3137674"/>
            <a:chExt cx="1022074" cy="230832"/>
          </a:xfrm>
        </p:grpSpPr>
        <p:sp>
          <p:nvSpPr>
            <p:cNvPr id="108" name="갈매기형 수장 107"/>
            <p:cNvSpPr/>
            <p:nvPr/>
          </p:nvSpPr>
          <p:spPr>
            <a:xfrm flipH="1">
              <a:off x="876300" y="3171825"/>
              <a:ext cx="161925" cy="161925"/>
            </a:xfrm>
            <a:prstGeom prst="chevro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014622" y="3137674"/>
              <a:ext cx="88375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Back</a:t>
              </a:r>
              <a:endParaRPr lang="ko-KR" altLang="en-US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254" name="TextBox 253"/>
          <p:cNvSpPr txBox="1"/>
          <p:nvPr/>
        </p:nvSpPr>
        <p:spPr>
          <a:xfrm>
            <a:off x="924477" y="2688584"/>
            <a:ext cx="1512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>
                <a:latin typeface="+mn-ea"/>
              </a:rPr>
              <a:t> Type of Error</a:t>
            </a:r>
            <a:endParaRPr lang="ko-KR" altLang="en-US" dirty="0" smtClean="0">
              <a:latin typeface="+mn-ea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1059927" y="2936064"/>
            <a:ext cx="323455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700" dirty="0" smtClean="0">
                <a:latin typeface="+mj-ea"/>
              </a:rPr>
              <a:t>Type of Error TXT</a:t>
            </a:r>
          </a:p>
          <a:p>
            <a:pPr>
              <a:buNone/>
            </a:pPr>
            <a:r>
              <a:rPr lang="en-US" altLang="ko-KR" sz="700" dirty="0" smtClean="0">
                <a:latin typeface="+mj-ea"/>
                <a:ea typeface="+mj-ea"/>
              </a:rPr>
              <a:t>Type of Error TXT</a:t>
            </a:r>
          </a:p>
          <a:p>
            <a:r>
              <a:rPr lang="en-US" altLang="ko-KR" sz="700" dirty="0" smtClean="0">
                <a:latin typeface="+mj-ea"/>
              </a:rPr>
              <a:t>Type of Error TXT</a:t>
            </a:r>
          </a:p>
          <a:p>
            <a:r>
              <a:rPr lang="en-US" altLang="ko-KR" sz="700" dirty="0" smtClean="0">
                <a:latin typeface="+mj-ea"/>
              </a:rPr>
              <a:t>Type of Error TXT</a:t>
            </a:r>
          </a:p>
          <a:p>
            <a:r>
              <a:rPr lang="en-US" altLang="ko-KR" sz="700" dirty="0" smtClean="0">
                <a:latin typeface="+mj-ea"/>
              </a:rPr>
              <a:t>Type of Error TXT</a:t>
            </a:r>
          </a:p>
        </p:txBody>
      </p:sp>
      <p:grpSp>
        <p:nvGrpSpPr>
          <p:cNvPr id="111" name="그룹 56"/>
          <p:cNvGrpSpPr/>
          <p:nvPr/>
        </p:nvGrpSpPr>
        <p:grpSpPr>
          <a:xfrm>
            <a:off x="690636" y="2031217"/>
            <a:ext cx="383223" cy="293414"/>
            <a:chOff x="1329493" y="2807073"/>
            <a:chExt cx="383223" cy="293414"/>
          </a:xfrm>
        </p:grpSpPr>
        <p:sp>
          <p:nvSpPr>
            <p:cNvPr id="112" name="직사각형 111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14" name="그룹 108"/>
          <p:cNvGrpSpPr/>
          <p:nvPr/>
        </p:nvGrpSpPr>
        <p:grpSpPr>
          <a:xfrm>
            <a:off x="1750625" y="2608874"/>
            <a:ext cx="383223" cy="293414"/>
            <a:chOff x="712151" y="2886076"/>
            <a:chExt cx="383223" cy="293414"/>
          </a:xfrm>
        </p:grpSpPr>
        <p:sp>
          <p:nvSpPr>
            <p:cNvPr id="115" name="타원 114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792234" y="2360680"/>
            <a:ext cx="1512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dirty="0" smtClean="0">
                <a:latin typeface="+mn-ea"/>
              </a:rPr>
              <a:t>ID :  </a:t>
            </a:r>
            <a:r>
              <a:rPr lang="en-US" altLang="ko-KR" b="1" dirty="0" smtClean="0">
                <a:latin typeface="+mn-ea"/>
              </a:rPr>
              <a:t>client 2</a:t>
            </a:r>
            <a:endParaRPr lang="ko-KR" altLang="en-US" b="1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F923-84CE-45F6-A00C-9099A10C2452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157400" y="520465"/>
            <a:ext cx="700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dirty="0" smtClean="0">
                <a:latin typeface="+mn-ea"/>
                <a:ea typeface="+mn-ea"/>
              </a:rPr>
              <a:t>Client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598339" y="469609"/>
            <a:ext cx="141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err="1" smtClean="0">
                <a:solidFill>
                  <a:srgbClr val="C00000"/>
                </a:solidFill>
                <a:latin typeface="+mn-ea"/>
                <a:ea typeface="+mn-ea"/>
              </a:rPr>
              <a:t>DS_mobile_client_snapshotwindow</a:t>
            </a:r>
            <a:endParaRPr lang="ko-KR" altLang="en-US" sz="900" b="1" dirty="0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826734" y="528416"/>
            <a:ext cx="19741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dirty="0" smtClean="0">
                <a:latin typeface="+mn-ea"/>
                <a:ea typeface="+mn-ea"/>
              </a:rPr>
              <a:t>Snapshot Window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49" name="제목 5"/>
          <p:cNvSpPr txBox="1">
            <a:spLocks/>
          </p:cNvSpPr>
          <p:nvPr/>
        </p:nvSpPr>
        <p:spPr>
          <a:xfrm>
            <a:off x="6968490" y="63879"/>
            <a:ext cx="2175510" cy="46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4.</a:t>
            </a:r>
            <a:r>
              <a:rPr kumimoji="0" lang="en-US" altLang="ko-KR" sz="1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 Client</a:t>
            </a:r>
            <a:endParaRPr kumimoji="0" lang="ko-KR" altLang="en-US" sz="1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120" name="직사각형 119"/>
          <p:cNvSpPr/>
          <p:nvPr/>
        </p:nvSpPr>
        <p:spPr>
          <a:xfrm rot="5400000">
            <a:off x="1443005" y="237339"/>
            <a:ext cx="4079766" cy="6527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/>
          <p:cNvSpPr/>
          <p:nvPr/>
        </p:nvSpPr>
        <p:spPr>
          <a:xfrm flipV="1">
            <a:off x="233915" y="1471450"/>
            <a:ext cx="6516000" cy="1875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6004717" y="1446135"/>
            <a:ext cx="8612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PM 03 : 33</a:t>
            </a:r>
            <a:endParaRPr lang="ko-KR" altLang="en-US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172" name="그룹 95"/>
          <p:cNvGrpSpPr/>
          <p:nvPr/>
        </p:nvGrpSpPr>
        <p:grpSpPr>
          <a:xfrm>
            <a:off x="5813401" y="1496644"/>
            <a:ext cx="237542" cy="237542"/>
            <a:chOff x="4628656" y="995710"/>
            <a:chExt cx="366327" cy="366327"/>
          </a:xfrm>
        </p:grpSpPr>
        <p:sp>
          <p:nvSpPr>
            <p:cNvPr id="173" name="원호 172"/>
            <p:cNvSpPr/>
            <p:nvPr/>
          </p:nvSpPr>
          <p:spPr>
            <a:xfrm rot="18900000">
              <a:off x="4628656" y="995710"/>
              <a:ext cx="366327" cy="366327"/>
            </a:xfrm>
            <a:prstGeom prst="arc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원호 173"/>
            <p:cNvSpPr/>
            <p:nvPr/>
          </p:nvSpPr>
          <p:spPr>
            <a:xfrm rot="18900000">
              <a:off x="4668013" y="1043017"/>
              <a:ext cx="287612" cy="287614"/>
            </a:xfrm>
            <a:prstGeom prst="arc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원호 174"/>
            <p:cNvSpPr/>
            <p:nvPr/>
          </p:nvSpPr>
          <p:spPr>
            <a:xfrm rot="18900000">
              <a:off x="4705558" y="1088515"/>
              <a:ext cx="212522" cy="212524"/>
            </a:xfrm>
            <a:prstGeom prst="arc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/>
            <p:cNvSpPr/>
            <p:nvPr/>
          </p:nvSpPr>
          <p:spPr>
            <a:xfrm>
              <a:off x="4780014" y="1121134"/>
              <a:ext cx="63610" cy="6361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6" name="직사각형 115"/>
          <p:cNvSpPr/>
          <p:nvPr/>
        </p:nvSpPr>
        <p:spPr>
          <a:xfrm flipV="1">
            <a:off x="233913" y="1861479"/>
            <a:ext cx="6516000" cy="3959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>
            <a:off x="771525" y="2676524"/>
            <a:ext cx="5467350" cy="27220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8" name="그룹 117"/>
          <p:cNvGrpSpPr/>
          <p:nvPr/>
        </p:nvGrpSpPr>
        <p:grpSpPr>
          <a:xfrm>
            <a:off x="876300" y="1937524"/>
            <a:ext cx="1022074" cy="230832"/>
            <a:chOff x="876300" y="3137674"/>
            <a:chExt cx="1022074" cy="230832"/>
          </a:xfrm>
        </p:grpSpPr>
        <p:sp>
          <p:nvSpPr>
            <p:cNvPr id="119" name="갈매기형 수장 118"/>
            <p:cNvSpPr/>
            <p:nvPr/>
          </p:nvSpPr>
          <p:spPr>
            <a:xfrm flipH="1">
              <a:off x="876300" y="3171825"/>
              <a:ext cx="161925" cy="161925"/>
            </a:xfrm>
            <a:prstGeom prst="chevro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014622" y="3137674"/>
              <a:ext cx="88375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Back</a:t>
              </a:r>
              <a:endParaRPr lang="ko-KR" altLang="en-US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29" name="그룹 56"/>
          <p:cNvGrpSpPr/>
          <p:nvPr/>
        </p:nvGrpSpPr>
        <p:grpSpPr>
          <a:xfrm>
            <a:off x="690636" y="1964542"/>
            <a:ext cx="383223" cy="293414"/>
            <a:chOff x="1329493" y="2807073"/>
            <a:chExt cx="383223" cy="293414"/>
          </a:xfrm>
        </p:grpSpPr>
        <p:sp>
          <p:nvSpPr>
            <p:cNvPr id="130" name="직사각형 129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792234" y="2360680"/>
            <a:ext cx="1512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dirty="0" smtClean="0">
                <a:latin typeface="+mn-ea"/>
              </a:rPr>
              <a:t>Snapshot Window</a:t>
            </a:r>
            <a:endParaRPr lang="ko-KR" altLang="en-US" b="1" dirty="0" smtClean="0">
              <a:latin typeface="+mn-ea"/>
            </a:endParaRPr>
          </a:p>
        </p:txBody>
      </p:sp>
      <p:sp>
        <p:nvSpPr>
          <p:cNvPr id="136" name="직사각형 135"/>
          <p:cNvSpPr/>
          <p:nvPr/>
        </p:nvSpPr>
        <p:spPr>
          <a:xfrm flipV="1">
            <a:off x="233915" y="1652424"/>
            <a:ext cx="6516000" cy="2049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xtBox 136"/>
          <p:cNvSpPr txBox="1"/>
          <p:nvPr/>
        </p:nvSpPr>
        <p:spPr>
          <a:xfrm>
            <a:off x="706509" y="1636657"/>
            <a:ext cx="39893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err="1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SmartGuru</a:t>
            </a:r>
            <a:r>
              <a:rPr lang="en-US" altLang="ko-KR" sz="900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 4K Digital Signage Ingest System</a:t>
            </a:r>
            <a:endParaRPr lang="ko-KR" altLang="en-US" sz="900" b="1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graphicFrame>
        <p:nvGraphicFramePr>
          <p:cNvPr id="140" name="Group 1498"/>
          <p:cNvGraphicFramePr>
            <a:graphicFrameLocks noGrp="1"/>
          </p:cNvGraphicFramePr>
          <p:nvPr/>
        </p:nvGraphicFramePr>
        <p:xfrm>
          <a:off x="6966159" y="3839891"/>
          <a:ext cx="2165965" cy="53906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993"/>
                <a:gridCol w="1881972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■ 링크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</a:rPr>
                        <a:t>DS_mobile_client</a:t>
                      </a:r>
                      <a:r>
                        <a:rPr lang="ko-KR" altLang="en-US" sz="800" dirty="0" smtClean="0"/>
                        <a:t>로 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41" name="그룹 262"/>
          <p:cNvGrpSpPr/>
          <p:nvPr/>
        </p:nvGrpSpPr>
        <p:grpSpPr>
          <a:xfrm>
            <a:off x="1781226" y="2356872"/>
            <a:ext cx="1431626" cy="215444"/>
            <a:chOff x="2762301" y="6966972"/>
            <a:chExt cx="1431626" cy="215444"/>
          </a:xfrm>
        </p:grpSpPr>
        <p:sp>
          <p:nvSpPr>
            <p:cNvPr id="142" name="Search Box Rectangle"/>
            <p:cNvSpPr>
              <a:spLocks/>
            </p:cNvSpPr>
            <p:nvPr/>
          </p:nvSpPr>
          <p:spPr bwMode="auto">
            <a:xfrm>
              <a:off x="2789927" y="6976727"/>
              <a:ext cx="1404000" cy="18857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28" rIns="109728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2762301" y="6966972"/>
              <a:ext cx="10845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client 2</a:t>
              </a:r>
              <a:endParaRPr lang="ko-KR" altLang="en-US" dirty="0" smtClean="0">
                <a:latin typeface="+mn-ea"/>
              </a:endParaRPr>
            </a:p>
          </p:txBody>
        </p:sp>
        <p:grpSp>
          <p:nvGrpSpPr>
            <p:cNvPr id="144" name="그룹 261"/>
            <p:cNvGrpSpPr/>
            <p:nvPr/>
          </p:nvGrpSpPr>
          <p:grpSpPr>
            <a:xfrm>
              <a:off x="4012635" y="6982592"/>
              <a:ext cx="180097" cy="178863"/>
              <a:chOff x="4012635" y="6982592"/>
              <a:chExt cx="180097" cy="178863"/>
            </a:xfrm>
          </p:grpSpPr>
          <p:sp>
            <p:nvSpPr>
              <p:cNvPr id="145" name="Search Button Rectangle"/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4012635" y="6982592"/>
                <a:ext cx="180097" cy="17886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</p:txBody>
          </p:sp>
          <p:sp>
            <p:nvSpPr>
              <p:cNvPr id="147" name="이등변 삼각형 146"/>
              <p:cNvSpPr/>
              <p:nvPr/>
            </p:nvSpPr>
            <p:spPr>
              <a:xfrm rot="10800000">
                <a:off x="4055751" y="7030000"/>
                <a:ext cx="96728" cy="83387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50" name="TextBox 149"/>
          <p:cNvSpPr txBox="1"/>
          <p:nvPr/>
        </p:nvSpPr>
        <p:spPr>
          <a:xfrm>
            <a:off x="2586038" y="2832202"/>
            <a:ext cx="18383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+mn-ea"/>
              </a:rPr>
              <a:t>Last Update : 2013-09-27 13:48:30</a:t>
            </a:r>
            <a:endParaRPr lang="ko-KR" altLang="en-US" sz="700" dirty="0" smtClean="0">
              <a:latin typeface="+mn-ea"/>
            </a:endParaRPr>
          </a:p>
        </p:txBody>
      </p:sp>
      <p:grpSp>
        <p:nvGrpSpPr>
          <p:cNvPr id="151" name="그룹 265"/>
          <p:cNvGrpSpPr/>
          <p:nvPr/>
        </p:nvGrpSpPr>
        <p:grpSpPr>
          <a:xfrm>
            <a:off x="1654521" y="3074925"/>
            <a:ext cx="3701358" cy="2078741"/>
            <a:chOff x="1922476" y="2700387"/>
            <a:chExt cx="3027340" cy="1700202"/>
          </a:xfrm>
        </p:grpSpPr>
        <p:sp>
          <p:nvSpPr>
            <p:cNvPr id="152" name="직사각형 151"/>
            <p:cNvSpPr/>
            <p:nvPr/>
          </p:nvSpPr>
          <p:spPr>
            <a:xfrm>
              <a:off x="1927234" y="2700387"/>
              <a:ext cx="3022582" cy="170020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3" name="그룹 156"/>
            <p:cNvGrpSpPr/>
            <p:nvPr/>
          </p:nvGrpSpPr>
          <p:grpSpPr>
            <a:xfrm>
              <a:off x="1922476" y="2711395"/>
              <a:ext cx="3023959" cy="1683017"/>
              <a:chOff x="7785110" y="3562350"/>
              <a:chExt cx="3022581" cy="1691011"/>
            </a:xfrm>
          </p:grpSpPr>
          <p:cxnSp>
            <p:nvCxnSpPr>
              <p:cNvPr id="154" name="직선 연결선 153"/>
              <p:cNvCxnSpPr/>
              <p:nvPr/>
            </p:nvCxnSpPr>
            <p:spPr>
              <a:xfrm>
                <a:off x="7793279" y="3562350"/>
                <a:ext cx="3014412" cy="169101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/>
              <p:cNvCxnSpPr/>
              <p:nvPr/>
            </p:nvCxnSpPr>
            <p:spPr>
              <a:xfrm flipV="1">
                <a:off x="7785110" y="3562350"/>
                <a:ext cx="3014412" cy="169101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60" name="Group 1498"/>
          <p:cNvGraphicFramePr>
            <a:graphicFrameLocks noGrp="1"/>
          </p:cNvGraphicFramePr>
          <p:nvPr/>
        </p:nvGraphicFramePr>
        <p:xfrm>
          <a:off x="6970816" y="1243544"/>
          <a:ext cx="2161309" cy="252026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382"/>
                <a:gridCol w="1877927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list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선택하여 해당 화면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접근시에는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dirty="0" err="1" smtClean="0">
                          <a:solidFill>
                            <a:srgbClr val="254061"/>
                          </a:solidFill>
                          <a:latin typeface="+mn-ea"/>
                          <a:ea typeface="+mn-ea"/>
                        </a:rPr>
                        <a:t>DS_mobile_client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client list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에서 선택한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클라이언트의 스냅샷 가져옴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list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에서 선택하지 않고 바로 버튼 선택하여 해당 화면 접근시에는 리스트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최상단에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있던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client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스냅샷이 처음 노출됨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드롭다운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리스트에서 다른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Client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선택하여 다른 스냅샷도 볼 수 있음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가장 마지막 스냅샷 업데이트 일시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err="1" smtClean="0"/>
                        <a:t>터치시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baseline="0" dirty="0" err="1" smtClean="0"/>
                        <a:t>드롭다운</a:t>
                      </a:r>
                      <a:r>
                        <a:rPr lang="ko-KR" altLang="en-US" sz="800" baseline="0" dirty="0" smtClean="0"/>
                        <a:t> 리스트 나타나며 </a:t>
                      </a:r>
                      <a:r>
                        <a:rPr lang="ko-KR" altLang="en-US" sz="800" dirty="0" smtClean="0"/>
                        <a:t>현재 적용되어 있는 클라이언트에 체크 표시가 되어 있는 상태</a:t>
                      </a:r>
                      <a:r>
                        <a:rPr lang="en-US" altLang="ko-KR" sz="800" dirty="0" smtClean="0"/>
                        <a:t>.</a:t>
                      </a:r>
                      <a:r>
                        <a:rPr lang="ko-KR" altLang="en-US" sz="800" dirty="0" smtClean="0"/>
                        <a:t> 다른</a:t>
                      </a:r>
                      <a:r>
                        <a:rPr lang="ko-KR" altLang="en-US" sz="800" baseline="0" dirty="0" smtClean="0"/>
                        <a:t> 클라이언트</a:t>
                      </a:r>
                      <a:r>
                        <a:rPr lang="ko-KR" altLang="en-US" sz="800" dirty="0" smtClean="0"/>
                        <a:t> 선택하여 변경 가능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32" name="그룹 108"/>
          <p:cNvGrpSpPr/>
          <p:nvPr/>
        </p:nvGrpSpPr>
        <p:grpSpPr>
          <a:xfrm>
            <a:off x="655250" y="2208824"/>
            <a:ext cx="383223" cy="293414"/>
            <a:chOff x="712151" y="2886076"/>
            <a:chExt cx="383223" cy="293414"/>
          </a:xfrm>
        </p:grpSpPr>
        <p:sp>
          <p:nvSpPr>
            <p:cNvPr id="133" name="타원 132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63" name="그룹 108"/>
          <p:cNvGrpSpPr/>
          <p:nvPr/>
        </p:nvGrpSpPr>
        <p:grpSpPr>
          <a:xfrm>
            <a:off x="2398325" y="2742224"/>
            <a:ext cx="383223" cy="293414"/>
            <a:chOff x="712151" y="2886076"/>
            <a:chExt cx="383223" cy="293414"/>
          </a:xfrm>
        </p:grpSpPr>
        <p:sp>
          <p:nvSpPr>
            <p:cNvPr id="164" name="타원 163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466725" y="2472533"/>
            <a:ext cx="1838325" cy="1508918"/>
            <a:chOff x="3581400" y="3758408"/>
            <a:chExt cx="1838325" cy="1508918"/>
          </a:xfrm>
        </p:grpSpPr>
        <p:sp>
          <p:nvSpPr>
            <p:cNvPr id="68" name="직사각형 67"/>
            <p:cNvSpPr/>
            <p:nvPr/>
          </p:nvSpPr>
          <p:spPr>
            <a:xfrm>
              <a:off x="3581400" y="3838576"/>
              <a:ext cx="1838325" cy="14287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9" name="그룹 152"/>
            <p:cNvGrpSpPr/>
            <p:nvPr/>
          </p:nvGrpSpPr>
          <p:grpSpPr>
            <a:xfrm>
              <a:off x="5325822" y="3855085"/>
              <a:ext cx="87534" cy="1404000"/>
              <a:chOff x="6144972" y="2585494"/>
              <a:chExt cx="87534" cy="2824593"/>
            </a:xfrm>
          </p:grpSpPr>
          <p:sp>
            <p:nvSpPr>
              <p:cNvPr id="80" name="Button Up"/>
              <p:cNvSpPr>
                <a:spLocks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6144972" y="2602087"/>
                <a:ext cx="75942" cy="2808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262626"/>
                  </a:soli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1" name="모서리가 둥근 직사각형 80"/>
              <p:cNvSpPr/>
              <p:nvPr/>
            </p:nvSpPr>
            <p:spPr>
              <a:xfrm>
                <a:off x="6148358" y="2585494"/>
                <a:ext cx="84148" cy="21600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3657601" y="3758408"/>
              <a:ext cx="123825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en-US" altLang="ko-KR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Client 1</a:t>
              </a:r>
            </a:p>
            <a:p>
              <a:pPr>
                <a:lnSpc>
                  <a:spcPct val="250000"/>
                </a:lnSpc>
              </a:pPr>
              <a:r>
                <a:rPr lang="en-US" altLang="ko-KR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Client 2</a:t>
              </a:r>
            </a:p>
            <a:p>
              <a:pPr>
                <a:lnSpc>
                  <a:spcPct val="250000"/>
                </a:lnSpc>
              </a:pPr>
              <a:r>
                <a:rPr lang="en-US" altLang="ko-KR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Client 3</a:t>
              </a:r>
            </a:p>
            <a:p>
              <a:pPr>
                <a:lnSpc>
                  <a:spcPct val="250000"/>
                </a:lnSpc>
              </a:pPr>
              <a:r>
                <a:rPr lang="en-US" altLang="ko-KR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Client 4</a:t>
              </a:r>
              <a:endPara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grpSp>
          <p:nvGrpSpPr>
            <p:cNvPr id="71" name="그룹 179"/>
            <p:cNvGrpSpPr/>
            <p:nvPr/>
          </p:nvGrpSpPr>
          <p:grpSpPr>
            <a:xfrm>
              <a:off x="3623176" y="4162652"/>
              <a:ext cx="1656000" cy="1034415"/>
              <a:chOff x="3080251" y="4162652"/>
              <a:chExt cx="2376000" cy="1034415"/>
            </a:xfrm>
          </p:grpSpPr>
          <p:cxnSp>
            <p:nvCxnSpPr>
              <p:cNvPr id="76" name="직선 연결선 75"/>
              <p:cNvCxnSpPr/>
              <p:nvPr/>
            </p:nvCxnSpPr>
            <p:spPr>
              <a:xfrm rot="10800000" flipH="1">
                <a:off x="3080251" y="4162652"/>
                <a:ext cx="2376000" cy="0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/>
              <p:nvPr/>
            </p:nvCxnSpPr>
            <p:spPr>
              <a:xfrm rot="10800000" flipH="1">
                <a:off x="3080251" y="4507457"/>
                <a:ext cx="2376000" cy="0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/>
              <p:nvPr/>
            </p:nvCxnSpPr>
            <p:spPr>
              <a:xfrm rot="10800000" flipH="1">
                <a:off x="3080251" y="4852262"/>
                <a:ext cx="2376000" cy="0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 rot="10800000" flipH="1">
                <a:off x="3080251" y="5197067"/>
                <a:ext cx="2376000" cy="0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Check Box Rectangle"/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4981575" y="3905061"/>
              <a:ext cx="199496" cy="199496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3" name="Check Box Rectangle"/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4981575" y="4238436"/>
              <a:ext cx="199496" cy="199496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4" name="Check Box Rectangle"/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4981575" y="4586099"/>
              <a:ext cx="199496" cy="199496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5" name="Check Box Rectangle"/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4981575" y="4933761"/>
              <a:ext cx="199496" cy="199496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2" name="Check Mark"/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>
            <a:off x="1892681" y="2993828"/>
            <a:ext cx="138053" cy="118830"/>
          </a:xfrm>
          <a:custGeom>
            <a:avLst/>
            <a:gdLst>
              <a:gd name="T0" fmla="*/ 20 w 158"/>
              <a:gd name="T1" fmla="*/ 48 h 136"/>
              <a:gd name="T2" fmla="*/ 66 w 158"/>
              <a:gd name="T3" fmla="*/ 95 h 136"/>
              <a:gd name="T4" fmla="*/ 138 w 158"/>
              <a:gd name="T5" fmla="*/ 0 h 136"/>
              <a:gd name="T6" fmla="*/ 158 w 158"/>
              <a:gd name="T7" fmla="*/ 20 h 136"/>
              <a:gd name="T8" fmla="*/ 66 w 158"/>
              <a:gd name="T9" fmla="*/ 136 h 136"/>
              <a:gd name="T10" fmla="*/ 0 w 158"/>
              <a:gd name="T11" fmla="*/ 68 h 136"/>
              <a:gd name="T12" fmla="*/ 20 w 158"/>
              <a:gd name="T13" fmla="*/ 48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8" h="136">
                <a:moveTo>
                  <a:pt x="20" y="48"/>
                </a:moveTo>
                <a:lnTo>
                  <a:pt x="66" y="95"/>
                </a:lnTo>
                <a:lnTo>
                  <a:pt x="138" y="0"/>
                </a:lnTo>
                <a:lnTo>
                  <a:pt x="158" y="20"/>
                </a:lnTo>
                <a:lnTo>
                  <a:pt x="66" y="136"/>
                </a:lnTo>
                <a:lnTo>
                  <a:pt x="0" y="68"/>
                </a:lnTo>
                <a:lnTo>
                  <a:pt x="20" y="4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900" dirty="0"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286124" y="2357503"/>
            <a:ext cx="17049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7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130905 </a:t>
            </a:r>
            <a:r>
              <a:rPr lang="ko-KR" altLang="en-US" sz="7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강은진 내용 추가</a:t>
            </a:r>
            <a:endParaRPr lang="en-US" altLang="ko-KR" sz="700" b="1" dirty="0" smtClean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305175" y="2352675"/>
            <a:ext cx="1171575" cy="200026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123826" y="462027"/>
            <a:ext cx="217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dirty="0" smtClean="0">
                <a:latin typeface="+mn-ea"/>
                <a:ea typeface="+mn-ea"/>
              </a:rPr>
              <a:t>Index &gt; Enter IP &gt; </a:t>
            </a:r>
            <a:r>
              <a:rPr lang="ko-KR" altLang="en-US" sz="900" dirty="0" smtClean="0">
                <a:latin typeface="+mn-ea"/>
                <a:ea typeface="+mn-ea"/>
              </a:rPr>
              <a:t>로그인 </a:t>
            </a:r>
            <a:r>
              <a:rPr lang="en-US" altLang="ko-KR" sz="900" dirty="0" smtClean="0">
                <a:latin typeface="+mn-ea"/>
                <a:ea typeface="+mn-ea"/>
              </a:rPr>
              <a:t>&gt; Client &gt; </a:t>
            </a:r>
          </a:p>
          <a:p>
            <a:pPr>
              <a:buNone/>
            </a:pPr>
            <a:r>
              <a:rPr lang="en-US" altLang="ko-KR" sz="900" dirty="0" smtClean="0">
                <a:latin typeface="+mn-ea"/>
                <a:ea typeface="+mn-ea"/>
              </a:rPr>
              <a:t>Snapshot Window</a:t>
            </a:r>
          </a:p>
        </p:txBody>
      </p:sp>
      <p:grpSp>
        <p:nvGrpSpPr>
          <p:cNvPr id="88" name="그룹 108"/>
          <p:cNvGrpSpPr/>
          <p:nvPr/>
        </p:nvGrpSpPr>
        <p:grpSpPr>
          <a:xfrm>
            <a:off x="2138456" y="2418195"/>
            <a:ext cx="383223" cy="293414"/>
            <a:chOff x="712151" y="2886076"/>
            <a:chExt cx="383223" cy="293414"/>
          </a:xfrm>
        </p:grpSpPr>
        <p:sp>
          <p:nvSpPr>
            <p:cNvPr id="89" name="타원 88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292734" y="701772"/>
            <a:ext cx="3692670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900" dirty="0" smtClean="0">
                <a:latin typeface="+mj-ea"/>
                <a:ea typeface="+mj-ea"/>
              </a:rPr>
              <a:t> Samsung Galaxy Note (8</a:t>
            </a:r>
            <a:r>
              <a:rPr lang="ko-KR" altLang="en-US" sz="900" dirty="0" smtClean="0">
                <a:latin typeface="+mj-ea"/>
                <a:ea typeface="+mj-ea"/>
              </a:rPr>
              <a:t>인치</a:t>
            </a:r>
            <a:r>
              <a:rPr lang="en-US" altLang="ko-KR" sz="900" dirty="0" smtClean="0">
                <a:latin typeface="+mj-ea"/>
                <a:ea typeface="+mj-ea"/>
              </a:rPr>
              <a:t>) </a:t>
            </a:r>
            <a:r>
              <a:rPr lang="ko-KR" altLang="en-US" sz="900" dirty="0" smtClean="0">
                <a:latin typeface="+mj-ea"/>
                <a:ea typeface="+mj-ea"/>
              </a:rPr>
              <a:t>기준으로 화면 제작</a:t>
            </a:r>
            <a:endParaRPr lang="en-US" altLang="ko-KR" sz="9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900" dirty="0" smtClean="0">
                <a:latin typeface="+mj-ea"/>
              </a:rPr>
              <a:t> Android 4.2 Jelly Bean OS</a:t>
            </a:r>
            <a:endParaRPr lang="en-US" altLang="ko-KR" sz="9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900" dirty="0" smtClean="0">
                <a:latin typeface="+mj-ea"/>
                <a:ea typeface="+mj-ea"/>
              </a:rPr>
              <a:t> 디바이스 해상도 </a:t>
            </a:r>
            <a:r>
              <a:rPr lang="en-US" altLang="ko-KR" sz="900" dirty="0" smtClean="0">
                <a:latin typeface="+mj-ea"/>
                <a:ea typeface="+mj-ea"/>
              </a:rPr>
              <a:t> - 16:10, 1280x800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9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900" dirty="0" smtClean="0">
                <a:latin typeface="+mj-ea"/>
                <a:ea typeface="+mj-ea"/>
              </a:rPr>
              <a:t> </a:t>
            </a:r>
            <a:r>
              <a:rPr lang="ko-KR" altLang="en-US" sz="900" dirty="0" err="1" smtClean="0">
                <a:latin typeface="+mj-ea"/>
                <a:ea typeface="+mj-ea"/>
              </a:rPr>
              <a:t>하이브리드</a:t>
            </a:r>
            <a:r>
              <a:rPr lang="ko-KR" altLang="en-US" sz="900" dirty="0" smtClean="0">
                <a:latin typeface="+mj-ea"/>
                <a:ea typeface="+mj-ea"/>
              </a:rPr>
              <a:t> 웹 </a:t>
            </a:r>
            <a:r>
              <a:rPr lang="ko-KR" altLang="en-US" sz="900" dirty="0" err="1" smtClean="0">
                <a:latin typeface="+mj-ea"/>
                <a:ea typeface="+mj-ea"/>
              </a:rPr>
              <a:t>앱</a:t>
            </a:r>
            <a:r>
              <a:rPr lang="ko-KR" altLang="en-US" sz="900" dirty="0" smtClean="0">
                <a:latin typeface="+mj-ea"/>
                <a:ea typeface="+mj-ea"/>
              </a:rPr>
              <a:t> 형태로 제작</a:t>
            </a:r>
            <a:r>
              <a:rPr lang="en-US" altLang="ko-KR" sz="900" dirty="0" smtClean="0">
                <a:latin typeface="+mj-ea"/>
                <a:ea typeface="+mj-ea"/>
              </a:rPr>
              <a:t>, </a:t>
            </a:r>
            <a:r>
              <a:rPr lang="ko-KR" altLang="en-US" sz="900" dirty="0" smtClean="0">
                <a:latin typeface="+mj-ea"/>
                <a:ea typeface="+mj-ea"/>
              </a:rPr>
              <a:t>브라우저에서도 접속 가능</a:t>
            </a:r>
            <a:endParaRPr lang="en-US" altLang="ko-KR" sz="9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9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900" dirty="0" smtClean="0">
                <a:latin typeface="+mj-ea"/>
                <a:ea typeface="+mj-ea"/>
              </a:rPr>
              <a:t> Mobile view</a:t>
            </a:r>
            <a:r>
              <a:rPr lang="ko-KR" altLang="en-US" sz="900" dirty="0" smtClean="0">
                <a:latin typeface="+mj-ea"/>
                <a:ea typeface="+mj-ea"/>
              </a:rPr>
              <a:t> 해상도 비율 </a:t>
            </a:r>
            <a:r>
              <a:rPr lang="en-US" altLang="ko-KR" sz="900" dirty="0" smtClean="0">
                <a:latin typeface="+mj-ea"/>
                <a:ea typeface="+mj-ea"/>
              </a:rPr>
              <a:t>16:9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97840" y="393018"/>
            <a:ext cx="11628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200" b="1" dirty="0" smtClean="0">
                <a:latin typeface="+mj-ea"/>
                <a:ea typeface="+mj-ea"/>
              </a:rPr>
              <a:t> Information</a:t>
            </a:r>
            <a:endParaRPr lang="ko-KR" altLang="en-US" sz="1200" b="1" dirty="0">
              <a:latin typeface="+mj-ea"/>
              <a:ea typeface="+mj-ea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 rot="10800000">
            <a:off x="1585341" y="3336261"/>
            <a:ext cx="2088000" cy="4"/>
          </a:xfrm>
          <a:prstGeom prst="line">
            <a:avLst/>
          </a:prstGeom>
          <a:ln>
            <a:solidFill>
              <a:srgbClr val="2540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7840" y="2678657"/>
            <a:ext cx="2157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200" b="1" dirty="0" smtClean="0">
                <a:latin typeface="+mj-ea"/>
                <a:ea typeface="+mj-ea"/>
              </a:rPr>
              <a:t> Menu Structure </a:t>
            </a:r>
            <a:r>
              <a:rPr lang="en-US" altLang="ko-KR" sz="900" b="1" dirty="0" smtClean="0">
                <a:latin typeface="+mj-ea"/>
                <a:ea typeface="+mj-ea"/>
              </a:rPr>
              <a:t>(v0.8.0)</a:t>
            </a:r>
            <a:endParaRPr lang="ko-KR" altLang="en-US" sz="900" b="1" dirty="0">
              <a:latin typeface="+mj-ea"/>
              <a:ea typeface="+mj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05446" y="3111974"/>
            <a:ext cx="1337090" cy="44857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4K Ingest System Mobile View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999174" y="3111974"/>
            <a:ext cx="1337090" cy="44857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Enter IP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40" name="직선 연결선 39"/>
          <p:cNvCxnSpPr>
            <a:stCxn id="31" idx="2"/>
            <a:endCxn id="35" idx="0"/>
          </p:cNvCxnSpPr>
          <p:nvPr/>
        </p:nvCxnSpPr>
        <p:spPr>
          <a:xfrm rot="5400000">
            <a:off x="3298978" y="2929294"/>
            <a:ext cx="318633" cy="15811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80324" y="3111974"/>
            <a:ext cx="1337090" cy="44857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Log In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999174" y="3879186"/>
            <a:ext cx="6113968" cy="2498798"/>
            <a:chOff x="405445" y="3879186"/>
            <a:chExt cx="6113968" cy="2498798"/>
          </a:xfrm>
        </p:grpSpPr>
        <p:cxnSp>
          <p:nvCxnSpPr>
            <p:cNvPr id="39" name="직선 연결선 38"/>
            <p:cNvCxnSpPr/>
            <p:nvPr/>
          </p:nvCxnSpPr>
          <p:spPr>
            <a:xfrm rot="16200000" flipH="1">
              <a:off x="101990" y="5247292"/>
              <a:ext cx="1944000" cy="431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rot="16200000" flipH="1">
              <a:off x="1695719" y="5247292"/>
              <a:ext cx="1944000" cy="431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 rot="16200000" flipH="1">
              <a:off x="3285137" y="5247292"/>
              <a:ext cx="1944000" cy="431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 rot="16200000" flipH="1">
              <a:off x="4860870" y="5166752"/>
              <a:ext cx="1980000" cy="431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0800000">
              <a:off x="1109333" y="4103477"/>
              <a:ext cx="5184000" cy="4"/>
            </a:xfrm>
            <a:prstGeom prst="line">
              <a:avLst/>
            </a:prstGeom>
            <a:ln>
              <a:solidFill>
                <a:srgbClr val="2540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/>
            <p:cNvSpPr/>
            <p:nvPr/>
          </p:nvSpPr>
          <p:spPr>
            <a:xfrm>
              <a:off x="405445" y="3879186"/>
              <a:ext cx="1337090" cy="448579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Contents</a:t>
              </a:r>
              <a:endParaRPr lang="ko-KR" altLang="en-US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999174" y="3879186"/>
              <a:ext cx="1337090" cy="448579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Project</a:t>
              </a:r>
              <a:endParaRPr lang="ko-KR" altLang="en-US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588592" y="3879186"/>
              <a:ext cx="1337090" cy="448579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Schedule</a:t>
              </a:r>
              <a:endParaRPr lang="ko-KR" altLang="en-US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182323" y="3879186"/>
              <a:ext cx="1337090" cy="448579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Client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05445" y="4629689"/>
              <a:ext cx="1337090" cy="448579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Source Contents List</a:t>
              </a:r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05445" y="5278588"/>
              <a:ext cx="1337090" cy="448579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Preview Window</a:t>
              </a:r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05445" y="5929405"/>
              <a:ext cx="1337090" cy="448579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Contents Information</a:t>
              </a:r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999174" y="4629689"/>
              <a:ext cx="1337090" cy="448579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Project List</a:t>
              </a:r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999174" y="5278588"/>
              <a:ext cx="1337090" cy="448579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Preview Window</a:t>
              </a:r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999174" y="5929405"/>
              <a:ext cx="1337090" cy="448579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Project Information</a:t>
              </a:r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3588592" y="4629689"/>
              <a:ext cx="1337090" cy="448579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Schedule List</a:t>
              </a:r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3588592" y="5278588"/>
              <a:ext cx="1337090" cy="448579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Schedule Information</a:t>
              </a:r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3588592" y="5929405"/>
              <a:ext cx="1337090" cy="448579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Timeline Window</a:t>
              </a:r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5182323" y="4629689"/>
              <a:ext cx="1337090" cy="448579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Client List</a:t>
              </a:r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5182323" y="5278588"/>
              <a:ext cx="1337090" cy="448579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Client Information</a:t>
              </a:r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182323" y="5929405"/>
              <a:ext cx="1337090" cy="448579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Snapshot Window</a:t>
              </a:r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7"/>
          <p:cNvSpPr txBox="1">
            <a:spLocks/>
          </p:cNvSpPr>
          <p:nvPr/>
        </p:nvSpPr>
        <p:spPr>
          <a:xfrm>
            <a:off x="560170" y="2865014"/>
            <a:ext cx="7267094" cy="93747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75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0.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rgbClr val="00375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Index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375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제목 7"/>
          <p:cNvSpPr txBox="1">
            <a:spLocks/>
          </p:cNvSpPr>
          <p:nvPr/>
        </p:nvSpPr>
        <p:spPr>
          <a:xfrm>
            <a:off x="2218059" y="3484139"/>
            <a:ext cx="2783105" cy="937472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200" dirty="0" smtClean="0">
                <a:solidFill>
                  <a:srgbClr val="003755"/>
                </a:solidFill>
                <a:latin typeface="+mj-lt"/>
                <a:ea typeface="+mj-ea"/>
                <a:cs typeface="+mj-cs"/>
              </a:rPr>
              <a:t> Enter IP</a:t>
            </a:r>
            <a:endParaRPr kumimoji="0" lang="en-US" altLang="ko-KR" sz="1200" i="0" u="none" strike="noStrike" kern="1200" cap="none" spc="0" normalizeH="0" baseline="0" noProof="0" dirty="0" smtClean="0">
              <a:ln>
                <a:noFill/>
              </a:ln>
              <a:solidFill>
                <a:srgbClr val="00375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rgbClr val="00375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Log in</a:t>
            </a:r>
            <a:endParaRPr kumimoji="0" lang="ko-KR" altLang="en-US" sz="1200" i="0" u="none" strike="noStrike" kern="1200" cap="none" spc="0" normalizeH="0" baseline="0" noProof="0" dirty="0">
              <a:ln>
                <a:noFill/>
              </a:ln>
              <a:solidFill>
                <a:srgbClr val="00375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F923-84CE-45F6-A00C-9099A10C245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aphicFrame>
        <p:nvGraphicFramePr>
          <p:cNvPr id="13" name="Group 1498"/>
          <p:cNvGraphicFramePr>
            <a:graphicFrameLocks noGrp="1"/>
          </p:cNvGraphicFramePr>
          <p:nvPr/>
        </p:nvGraphicFramePr>
        <p:xfrm>
          <a:off x="6970816" y="1243544"/>
          <a:ext cx="2161309" cy="132196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382"/>
                <a:gridCol w="1877927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IP</a:t>
                      </a:r>
                      <a:r>
                        <a:rPr lang="en-US" altLang="ko-KR" sz="800" baseline="0" dirty="0" smtClean="0"/>
                        <a:t> Address </a:t>
                      </a:r>
                      <a:r>
                        <a:rPr lang="ko-KR" altLang="en-US" sz="800" baseline="0" dirty="0" smtClean="0"/>
                        <a:t>입력 영역</a:t>
                      </a:r>
                      <a:endParaRPr lang="ko-KR" altLang="en-US" sz="800" dirty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과거 입력했던 </a:t>
                      </a:r>
                      <a:r>
                        <a:rPr lang="en-US" altLang="ko-KR" sz="800" dirty="0" smtClean="0"/>
                        <a:t>IP Address </a:t>
                      </a:r>
                      <a:r>
                        <a:rPr lang="ko-KR" altLang="en-US" sz="800" dirty="0" smtClean="0"/>
                        <a:t>리스트 최근 순으로 노출</a:t>
                      </a:r>
                      <a:endParaRPr lang="en-US" altLang="ko-KR" sz="80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입력한 </a:t>
                      </a:r>
                      <a:r>
                        <a:rPr lang="en-US" altLang="ko-KR" sz="800" dirty="0" smtClean="0"/>
                        <a:t>IP</a:t>
                      </a:r>
                      <a:r>
                        <a:rPr lang="ko-KR" altLang="en-US" sz="800" dirty="0" smtClean="0"/>
                        <a:t>나 </a:t>
                      </a:r>
                      <a:r>
                        <a:rPr lang="en-US" altLang="ko-KR" sz="800" dirty="0" smtClean="0"/>
                        <a:t>Current IP Address List</a:t>
                      </a:r>
                      <a:r>
                        <a:rPr lang="ko-KR" altLang="en-US" sz="800" dirty="0" smtClean="0"/>
                        <a:t>에서 선택한 </a:t>
                      </a:r>
                      <a:r>
                        <a:rPr lang="en-US" altLang="ko-KR" sz="800" dirty="0" smtClean="0"/>
                        <a:t>IP</a:t>
                      </a:r>
                      <a:r>
                        <a:rPr lang="ko-KR" altLang="en-US" sz="800" dirty="0" smtClean="0"/>
                        <a:t>가 오류일 시에는 해당 화면으로 돌아와 메시지를 노출함</a:t>
                      </a:r>
                      <a:endParaRPr lang="en-US" altLang="ko-KR" sz="80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916598" y="528703"/>
            <a:ext cx="5326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dirty="0" smtClean="0">
                <a:latin typeface="+mn-ea"/>
                <a:ea typeface="+mn-ea"/>
              </a:rPr>
              <a:t>Index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147875" y="520465"/>
            <a:ext cx="700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dirty="0" smtClean="0">
                <a:latin typeface="+mn-ea"/>
                <a:ea typeface="+mn-ea"/>
              </a:rPr>
              <a:t>Enter IP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598339" y="469609"/>
            <a:ext cx="1411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err="1" smtClean="0">
                <a:solidFill>
                  <a:srgbClr val="C00000"/>
                </a:solidFill>
                <a:latin typeface="+mn-ea"/>
                <a:ea typeface="+mn-ea"/>
              </a:rPr>
              <a:t>DS_mobile_enterIP</a:t>
            </a:r>
            <a:endParaRPr lang="ko-KR" altLang="en-US" sz="900" b="1" dirty="0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388709" y="528416"/>
            <a:ext cx="920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dirty="0" smtClean="0">
                <a:latin typeface="+mn-ea"/>
                <a:ea typeface="+mn-ea"/>
              </a:rPr>
              <a:t>IP </a:t>
            </a:r>
            <a:r>
              <a:rPr lang="ko-KR" altLang="en-US" sz="900" dirty="0" smtClean="0">
                <a:latin typeface="+mn-ea"/>
                <a:ea typeface="+mn-ea"/>
              </a:rPr>
              <a:t>입력</a:t>
            </a:r>
          </a:p>
        </p:txBody>
      </p:sp>
      <p:graphicFrame>
        <p:nvGraphicFramePr>
          <p:cNvPr id="42" name="Group 1498"/>
          <p:cNvGraphicFramePr>
            <a:graphicFrameLocks noGrp="1"/>
          </p:cNvGraphicFramePr>
          <p:nvPr/>
        </p:nvGraphicFramePr>
        <p:xfrm>
          <a:off x="6966159" y="2646750"/>
          <a:ext cx="2165965" cy="1220949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993"/>
                <a:gridCol w="1881972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■ 링크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</a:rPr>
                        <a:t>DS_mobile_enterIP_keypad</a:t>
                      </a:r>
                      <a:r>
                        <a:rPr lang="ko-KR" altLang="en-US" sz="800" dirty="0" smtClean="0"/>
                        <a:t>로 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</a:rPr>
                        <a:t>DS_mobile_enterIP_list</a:t>
                      </a:r>
                      <a:r>
                        <a:rPr lang="ko-KR" altLang="en-US" sz="800" dirty="0" smtClean="0"/>
                        <a:t>로 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IP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Address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오류 없을 시</a:t>
                      </a:r>
                      <a:r>
                        <a:rPr lang="ko-KR" altLang="en-US" sz="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</a:rPr>
                        <a:t>DS_mobile_login</a:t>
                      </a:r>
                      <a:r>
                        <a:rPr lang="ko-KR" altLang="en-US" sz="800" dirty="0" smtClean="0"/>
                        <a:t>으로 이동</a:t>
                      </a:r>
                      <a:endParaRPr lang="en-US" altLang="ko-KR" sz="80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9" name="제목 5"/>
          <p:cNvSpPr txBox="1">
            <a:spLocks/>
          </p:cNvSpPr>
          <p:nvPr/>
        </p:nvSpPr>
        <p:spPr>
          <a:xfrm>
            <a:off x="6968490" y="63879"/>
            <a:ext cx="2175510" cy="46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dirty="0" smtClean="0">
                <a:latin typeface="+mj-ea"/>
                <a:ea typeface="+mj-ea"/>
                <a:cs typeface="+mj-cs"/>
              </a:rPr>
              <a:t>0. Index</a:t>
            </a:r>
            <a:endParaRPr kumimoji="0" lang="ko-KR" altLang="en-US" sz="1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66" name="직사각형 65"/>
          <p:cNvSpPr/>
          <p:nvPr/>
        </p:nvSpPr>
        <p:spPr>
          <a:xfrm rot="5400000">
            <a:off x="1443005" y="237339"/>
            <a:ext cx="4079766" cy="6527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직사각형 242"/>
          <p:cNvSpPr/>
          <p:nvPr/>
        </p:nvSpPr>
        <p:spPr>
          <a:xfrm>
            <a:off x="742950" y="2419351"/>
            <a:ext cx="5479878" cy="2376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TextBox 243"/>
          <p:cNvSpPr txBox="1"/>
          <p:nvPr/>
        </p:nvSpPr>
        <p:spPr>
          <a:xfrm>
            <a:off x="2049377" y="2566764"/>
            <a:ext cx="2867025" cy="23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b="1" dirty="0" err="1" smtClean="0">
                <a:latin typeface="+mn-ea"/>
                <a:ea typeface="+mn-ea"/>
              </a:rPr>
              <a:t>SmartGuru</a:t>
            </a:r>
            <a:r>
              <a:rPr lang="en-US" altLang="ko-KR" sz="900" b="1" dirty="0" smtClean="0">
                <a:latin typeface="+mn-ea"/>
                <a:ea typeface="+mn-ea"/>
              </a:rPr>
              <a:t> 4K Digital Signage Ingest System</a:t>
            </a:r>
            <a:endParaRPr lang="ko-KR" altLang="en-US" sz="900" b="1" dirty="0" smtClean="0">
              <a:latin typeface="+mn-ea"/>
              <a:ea typeface="+mn-ea"/>
            </a:endParaRPr>
          </a:p>
        </p:txBody>
      </p:sp>
      <p:grpSp>
        <p:nvGrpSpPr>
          <p:cNvPr id="253" name="그룹 252"/>
          <p:cNvGrpSpPr/>
          <p:nvPr/>
        </p:nvGrpSpPr>
        <p:grpSpPr>
          <a:xfrm>
            <a:off x="2220827" y="2962275"/>
            <a:ext cx="2524125" cy="257175"/>
            <a:chOff x="2425614" y="3524250"/>
            <a:chExt cx="2524125" cy="257175"/>
          </a:xfrm>
        </p:grpSpPr>
        <p:sp>
          <p:nvSpPr>
            <p:cNvPr id="246" name="직사각형 245"/>
            <p:cNvSpPr/>
            <p:nvPr/>
          </p:nvSpPr>
          <p:spPr>
            <a:xfrm>
              <a:off x="2425614" y="3524250"/>
              <a:ext cx="2524125" cy="2571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2430378" y="3538314"/>
              <a:ext cx="2317834" cy="233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Enter Ingest IP Address (ex.100.000.0.000)</a:t>
              </a:r>
              <a:endPara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86" name="직사각형 85"/>
          <p:cNvSpPr/>
          <p:nvPr/>
        </p:nvSpPr>
        <p:spPr>
          <a:xfrm flipV="1">
            <a:off x="233915" y="1471450"/>
            <a:ext cx="6516000" cy="1875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6004717" y="1446135"/>
            <a:ext cx="8612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PM 03 : 33</a:t>
            </a:r>
            <a:endParaRPr lang="ko-KR" altLang="en-US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96" name="그룹 95"/>
          <p:cNvGrpSpPr/>
          <p:nvPr/>
        </p:nvGrpSpPr>
        <p:grpSpPr>
          <a:xfrm>
            <a:off x="5813401" y="1496644"/>
            <a:ext cx="237542" cy="237542"/>
            <a:chOff x="4628656" y="995710"/>
            <a:chExt cx="366327" cy="366327"/>
          </a:xfrm>
        </p:grpSpPr>
        <p:sp>
          <p:nvSpPr>
            <p:cNvPr id="91" name="원호 90"/>
            <p:cNvSpPr/>
            <p:nvPr/>
          </p:nvSpPr>
          <p:spPr>
            <a:xfrm rot="18900000">
              <a:off x="4628656" y="995710"/>
              <a:ext cx="366327" cy="366327"/>
            </a:xfrm>
            <a:prstGeom prst="arc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원호 92"/>
            <p:cNvSpPr/>
            <p:nvPr/>
          </p:nvSpPr>
          <p:spPr>
            <a:xfrm rot="18900000">
              <a:off x="4668013" y="1043017"/>
              <a:ext cx="287612" cy="287614"/>
            </a:xfrm>
            <a:prstGeom prst="arc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원호 93"/>
            <p:cNvSpPr/>
            <p:nvPr/>
          </p:nvSpPr>
          <p:spPr>
            <a:xfrm rot="18900000">
              <a:off x="4705558" y="1088515"/>
              <a:ext cx="212522" cy="212524"/>
            </a:xfrm>
            <a:prstGeom prst="arc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/>
            <p:cNvSpPr/>
            <p:nvPr/>
          </p:nvSpPr>
          <p:spPr>
            <a:xfrm>
              <a:off x="4780014" y="1121134"/>
              <a:ext cx="63610" cy="6361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108"/>
          <p:cNvGrpSpPr/>
          <p:nvPr/>
        </p:nvGrpSpPr>
        <p:grpSpPr>
          <a:xfrm>
            <a:off x="2059583" y="2914034"/>
            <a:ext cx="383223" cy="293414"/>
            <a:chOff x="712151" y="2886076"/>
            <a:chExt cx="383223" cy="293414"/>
          </a:xfrm>
        </p:grpSpPr>
        <p:sp>
          <p:nvSpPr>
            <p:cNvPr id="32" name="타원 31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2216074" y="3320487"/>
            <a:ext cx="2536901" cy="282297"/>
            <a:chOff x="1692200" y="1148788"/>
            <a:chExt cx="1694680" cy="188578"/>
          </a:xfrm>
        </p:grpSpPr>
        <p:sp>
          <p:nvSpPr>
            <p:cNvPr id="46" name="Search Box Rectangle"/>
            <p:cNvSpPr>
              <a:spLocks/>
            </p:cNvSpPr>
            <p:nvPr/>
          </p:nvSpPr>
          <p:spPr bwMode="auto">
            <a:xfrm>
              <a:off x="1692200" y="1148788"/>
              <a:ext cx="1685795" cy="18857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28" rIns="109728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48" name="그룹 327"/>
            <p:cNvGrpSpPr/>
            <p:nvPr/>
          </p:nvGrpSpPr>
          <p:grpSpPr>
            <a:xfrm>
              <a:off x="3206783" y="1154653"/>
              <a:ext cx="180097" cy="178863"/>
              <a:chOff x="2969277" y="2733249"/>
              <a:chExt cx="180097" cy="178863"/>
            </a:xfrm>
          </p:grpSpPr>
          <p:sp>
            <p:nvSpPr>
              <p:cNvPr id="53" name="Search Button Rectangle"/>
              <p:cNvSpPr>
                <a:spLocks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2969277" y="2733249"/>
                <a:ext cx="180097" cy="17886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</p:txBody>
          </p:sp>
          <p:sp>
            <p:nvSpPr>
              <p:cNvPr id="54" name="이등변 삼각형 53"/>
              <p:cNvSpPr/>
              <p:nvPr/>
            </p:nvSpPr>
            <p:spPr>
              <a:xfrm rot="10800000">
                <a:off x="3021919" y="2780657"/>
                <a:ext cx="96728" cy="83387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7" name="그룹 108"/>
          <p:cNvGrpSpPr/>
          <p:nvPr/>
        </p:nvGrpSpPr>
        <p:grpSpPr>
          <a:xfrm>
            <a:off x="2059583" y="3295034"/>
            <a:ext cx="383223" cy="293414"/>
            <a:chOff x="712151" y="2886076"/>
            <a:chExt cx="383223" cy="293414"/>
          </a:xfrm>
        </p:grpSpPr>
        <p:sp>
          <p:nvSpPr>
            <p:cNvPr id="38" name="타원 37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2236074" y="3348833"/>
            <a:ext cx="19168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+mn-ea"/>
              </a:rPr>
              <a:t>- Current IP Address List-</a:t>
            </a:r>
            <a:endParaRPr lang="ko-KR" altLang="en-US" sz="900" dirty="0" smtClean="0">
              <a:latin typeface="+mn-ea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2249402" y="3810001"/>
            <a:ext cx="2466975" cy="4000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CONNECT</a:t>
            </a:r>
            <a:endParaRPr lang="ko-KR" altLang="en-US" sz="1000" b="1" dirty="0" smtClean="0"/>
          </a:p>
        </p:txBody>
      </p:sp>
      <p:grpSp>
        <p:nvGrpSpPr>
          <p:cNvPr id="57" name="그룹 56"/>
          <p:cNvGrpSpPr/>
          <p:nvPr/>
        </p:nvGrpSpPr>
        <p:grpSpPr>
          <a:xfrm>
            <a:off x="4576836" y="3831442"/>
            <a:ext cx="383223" cy="293414"/>
            <a:chOff x="1329493" y="2807073"/>
            <a:chExt cx="383223" cy="293414"/>
          </a:xfrm>
        </p:grpSpPr>
        <p:sp>
          <p:nvSpPr>
            <p:cNvPr id="60" name="직사각형 59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4605411" y="2907517"/>
            <a:ext cx="383223" cy="293414"/>
            <a:chOff x="1329493" y="2807073"/>
            <a:chExt cx="383223" cy="293414"/>
          </a:xfrm>
        </p:grpSpPr>
        <p:sp>
          <p:nvSpPr>
            <p:cNvPr id="41" name="직사각형 40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26023" y="1138303"/>
            <a:ext cx="16837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130905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강은진 페이지 수정</a:t>
            </a:r>
          </a:p>
        </p:txBody>
      </p:sp>
      <p:grpSp>
        <p:nvGrpSpPr>
          <p:cNvPr id="52" name="그룹 51"/>
          <p:cNvGrpSpPr/>
          <p:nvPr/>
        </p:nvGrpSpPr>
        <p:grpSpPr>
          <a:xfrm>
            <a:off x="4691136" y="3269467"/>
            <a:ext cx="383223" cy="293414"/>
            <a:chOff x="1329493" y="2807073"/>
            <a:chExt cx="383223" cy="293414"/>
          </a:xfrm>
        </p:grpSpPr>
        <p:sp>
          <p:nvSpPr>
            <p:cNvPr id="62" name="직사각형 61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2049377" y="4319364"/>
            <a:ext cx="286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b="1" dirty="0" smtClean="0">
                <a:solidFill>
                  <a:srgbClr val="C00000"/>
                </a:solidFill>
                <a:latin typeface="+mn-ea"/>
                <a:ea typeface="+mn-ea"/>
              </a:rPr>
              <a:t>Incorrect IP address. </a:t>
            </a:r>
          </a:p>
          <a:p>
            <a:pPr algn="ctr">
              <a:buNone/>
            </a:pPr>
            <a:r>
              <a:rPr lang="en-US" altLang="ko-KR" sz="900" b="1" dirty="0" smtClean="0">
                <a:solidFill>
                  <a:srgbClr val="C00000"/>
                </a:solidFill>
                <a:latin typeface="+mn-ea"/>
                <a:ea typeface="+mn-ea"/>
              </a:rPr>
              <a:t>Please enter correct IP address.</a:t>
            </a:r>
            <a:endParaRPr lang="ko-KR" altLang="en-US" sz="900" b="1" dirty="0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247900" y="4305300"/>
            <a:ext cx="2476500" cy="390525"/>
          </a:xfrm>
          <a:prstGeom prst="rect">
            <a:avLst/>
          </a:prstGeom>
          <a:noFill/>
          <a:ln>
            <a:solidFill>
              <a:srgbClr val="254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108"/>
          <p:cNvGrpSpPr/>
          <p:nvPr/>
        </p:nvGrpSpPr>
        <p:grpSpPr>
          <a:xfrm>
            <a:off x="2116733" y="4323734"/>
            <a:ext cx="383223" cy="293414"/>
            <a:chOff x="712151" y="2886076"/>
            <a:chExt cx="383223" cy="293414"/>
          </a:xfrm>
        </p:grpSpPr>
        <p:sp>
          <p:nvSpPr>
            <p:cNvPr id="72" name="타원 71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F923-84CE-45F6-A00C-9099A10C245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graphicFrame>
        <p:nvGraphicFramePr>
          <p:cNvPr id="13" name="Group 1498"/>
          <p:cNvGraphicFramePr>
            <a:graphicFrameLocks noGrp="1"/>
          </p:cNvGraphicFramePr>
          <p:nvPr/>
        </p:nvGraphicFramePr>
        <p:xfrm>
          <a:off x="6970816" y="1243544"/>
          <a:ext cx="2161309" cy="53906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382"/>
                <a:gridCol w="1877927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입력 부분이 확대되며 </a:t>
                      </a:r>
                      <a:r>
                        <a:rPr lang="en-US" altLang="ko-KR" sz="800" dirty="0" smtClean="0"/>
                        <a:t>keypad </a:t>
                      </a:r>
                      <a:r>
                        <a:rPr lang="ko-KR" altLang="en-US" sz="800" dirty="0" smtClean="0"/>
                        <a:t>올라옴</a:t>
                      </a:r>
                      <a:r>
                        <a:rPr lang="en-US" altLang="ko-KR" sz="800" dirty="0" smtClean="0"/>
                        <a:t>.</a:t>
                      </a:r>
                      <a:r>
                        <a:rPr lang="en-US" altLang="ko-KR" sz="800" baseline="0" dirty="0" smtClean="0"/>
                        <a:t> input area </a:t>
                      </a:r>
                      <a:r>
                        <a:rPr lang="ko-KR" altLang="en-US" sz="800" baseline="0" dirty="0" smtClean="0"/>
                        <a:t>활성화</a:t>
                      </a:r>
                      <a:endParaRPr lang="ko-KR" altLang="en-US" sz="800" dirty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487973" y="528703"/>
            <a:ext cx="14646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dirty="0" smtClean="0">
                <a:latin typeface="+mn-ea"/>
                <a:ea typeface="+mn-ea"/>
              </a:rPr>
              <a:t>Index &gt; IP</a:t>
            </a:r>
            <a:r>
              <a:rPr lang="ko-KR" altLang="en-US" sz="900" dirty="0" smtClean="0">
                <a:latin typeface="+mn-ea"/>
                <a:ea typeface="+mn-ea"/>
              </a:rPr>
              <a:t> </a:t>
            </a:r>
            <a:r>
              <a:rPr lang="en-US" altLang="ko-KR" sz="900" dirty="0" smtClean="0">
                <a:latin typeface="+mn-ea"/>
                <a:ea typeface="+mn-ea"/>
              </a:rPr>
              <a:t>input box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598339" y="469609"/>
            <a:ext cx="141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err="1" smtClean="0">
                <a:solidFill>
                  <a:srgbClr val="C00000"/>
                </a:solidFill>
                <a:latin typeface="+mn-ea"/>
                <a:ea typeface="+mn-ea"/>
              </a:rPr>
              <a:t>DS_mobile_enterIP_keypad</a:t>
            </a:r>
            <a:endParaRPr lang="ko-KR" altLang="en-US" sz="900" b="1" dirty="0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274409" y="528416"/>
            <a:ext cx="11168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dirty="0" smtClean="0">
                <a:latin typeface="+mn-ea"/>
                <a:ea typeface="+mn-ea"/>
              </a:rPr>
              <a:t>IP </a:t>
            </a:r>
            <a:r>
              <a:rPr lang="ko-KR" altLang="en-US" sz="900" dirty="0" smtClean="0">
                <a:latin typeface="+mn-ea"/>
                <a:ea typeface="+mn-ea"/>
              </a:rPr>
              <a:t>입력 </a:t>
            </a:r>
            <a:r>
              <a:rPr lang="en-US" altLang="ko-KR" sz="900" dirty="0" smtClean="0">
                <a:latin typeface="+mn-ea"/>
                <a:ea typeface="+mn-ea"/>
              </a:rPr>
              <a:t>keypad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graphicFrame>
        <p:nvGraphicFramePr>
          <p:cNvPr id="42" name="Group 1498"/>
          <p:cNvGraphicFramePr>
            <a:graphicFrameLocks noGrp="1"/>
          </p:cNvGraphicFramePr>
          <p:nvPr/>
        </p:nvGraphicFramePr>
        <p:xfrm>
          <a:off x="6966159" y="1856175"/>
          <a:ext cx="2165965" cy="159062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993"/>
                <a:gridCol w="1881972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■ 링크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 1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화면의 다른 부분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dirty="0" err="1" smtClean="0"/>
                        <a:t>터치시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keypad </a:t>
                      </a:r>
                      <a:r>
                        <a:rPr lang="ko-KR" altLang="en-US" sz="800" dirty="0" smtClean="0"/>
                        <a:t>내려가며 </a:t>
                      </a: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</a:rPr>
                        <a:t>DS_mobile_enterIP</a:t>
                      </a:r>
                      <a:r>
                        <a:rPr lang="ko-KR" altLang="en-US" sz="800" dirty="0" smtClean="0"/>
                        <a:t>로 이동</a:t>
                      </a:r>
                      <a:r>
                        <a:rPr lang="en-US" altLang="ko-KR" sz="800" dirty="0" smtClean="0"/>
                        <a:t>. </a:t>
                      </a:r>
                      <a:r>
                        <a:rPr lang="ko-KR" altLang="en-US" sz="800" dirty="0" smtClean="0"/>
                        <a:t>입력한 값이 있을</a:t>
                      </a:r>
                      <a:r>
                        <a:rPr lang="ko-KR" altLang="en-US" sz="800" baseline="0" dirty="0" smtClean="0"/>
                        <a:t> 경우 해당 값 유지됨</a:t>
                      </a:r>
                      <a:endParaRPr lang="en-US" altLang="ko-KR" sz="800" baseline="0" dirty="0" smtClean="0"/>
                    </a:p>
                    <a:p>
                      <a:endParaRPr lang="en-US" altLang="ko-KR" sz="800" baseline="0" dirty="0" smtClean="0"/>
                    </a:p>
                    <a:p>
                      <a:r>
                        <a:rPr lang="ko-KR" altLang="en-US" sz="800" dirty="0" smtClean="0"/>
                        <a:t>디바이스의 </a:t>
                      </a:r>
                      <a:r>
                        <a:rPr lang="en-US" altLang="ko-KR" sz="800" dirty="0" smtClean="0"/>
                        <a:t>back</a:t>
                      </a:r>
                      <a:r>
                        <a:rPr lang="ko-KR" altLang="en-US" sz="800" dirty="0" smtClean="0"/>
                        <a:t>버튼 </a:t>
                      </a:r>
                      <a:r>
                        <a:rPr lang="ko-KR" altLang="en-US" sz="800" dirty="0" err="1" smtClean="0"/>
                        <a:t>선택시에도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keypad </a:t>
                      </a:r>
                      <a:r>
                        <a:rPr lang="ko-KR" altLang="en-US" sz="800" dirty="0" smtClean="0"/>
                        <a:t>내려가며 </a:t>
                      </a: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</a:rPr>
                        <a:t>DS_mobile_enterIP</a:t>
                      </a:r>
                      <a:r>
                        <a:rPr lang="ko-KR" altLang="en-US" sz="800" dirty="0" smtClean="0"/>
                        <a:t>로 이동하나 이 경우 입력 값 유지되지 않고 초기화됨</a:t>
                      </a:r>
                      <a:endParaRPr lang="ko-KR" altLang="en-US" sz="800" dirty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IP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Address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오류 없을 시</a:t>
                      </a:r>
                      <a:r>
                        <a:rPr lang="ko-KR" altLang="en-US" sz="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</a:rPr>
                        <a:t>DS_mobile_login</a:t>
                      </a:r>
                      <a:r>
                        <a:rPr lang="ko-KR" altLang="en-US" sz="800" dirty="0" smtClean="0"/>
                        <a:t>으로 이동</a:t>
                      </a:r>
                      <a:endParaRPr lang="en-US" altLang="ko-KR" sz="80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9" name="제목 5"/>
          <p:cNvSpPr txBox="1">
            <a:spLocks/>
          </p:cNvSpPr>
          <p:nvPr/>
        </p:nvSpPr>
        <p:spPr>
          <a:xfrm>
            <a:off x="6968490" y="63879"/>
            <a:ext cx="2175510" cy="46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dirty="0" smtClean="0">
                <a:latin typeface="+mj-ea"/>
                <a:ea typeface="+mj-ea"/>
                <a:cs typeface="+mj-cs"/>
              </a:rPr>
              <a:t>0. Index</a:t>
            </a:r>
            <a:endParaRPr kumimoji="0" lang="ko-KR" altLang="en-US" sz="1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66" name="직사각형 65"/>
          <p:cNvSpPr/>
          <p:nvPr/>
        </p:nvSpPr>
        <p:spPr>
          <a:xfrm rot="5400000">
            <a:off x="1443005" y="237339"/>
            <a:ext cx="4079766" cy="6527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 flipV="1">
            <a:off x="233915" y="1471450"/>
            <a:ext cx="6516000" cy="1875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6004717" y="1446135"/>
            <a:ext cx="8612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PM 03 : 33</a:t>
            </a:r>
            <a:endParaRPr lang="ko-KR" altLang="en-US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4" name="그룹 95"/>
          <p:cNvGrpSpPr/>
          <p:nvPr/>
        </p:nvGrpSpPr>
        <p:grpSpPr>
          <a:xfrm>
            <a:off x="5813401" y="1496644"/>
            <a:ext cx="237542" cy="237542"/>
            <a:chOff x="4628656" y="995710"/>
            <a:chExt cx="366327" cy="366327"/>
          </a:xfrm>
        </p:grpSpPr>
        <p:sp>
          <p:nvSpPr>
            <p:cNvPr id="91" name="원호 90"/>
            <p:cNvSpPr/>
            <p:nvPr/>
          </p:nvSpPr>
          <p:spPr>
            <a:xfrm rot="18900000">
              <a:off x="4628656" y="995710"/>
              <a:ext cx="366327" cy="366327"/>
            </a:xfrm>
            <a:prstGeom prst="arc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원호 92"/>
            <p:cNvSpPr/>
            <p:nvPr/>
          </p:nvSpPr>
          <p:spPr>
            <a:xfrm rot="18900000">
              <a:off x="4668013" y="1043017"/>
              <a:ext cx="287612" cy="287614"/>
            </a:xfrm>
            <a:prstGeom prst="arc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원호 93"/>
            <p:cNvSpPr/>
            <p:nvPr/>
          </p:nvSpPr>
          <p:spPr>
            <a:xfrm rot="18900000">
              <a:off x="4705558" y="1088515"/>
              <a:ext cx="212522" cy="212524"/>
            </a:xfrm>
            <a:prstGeom prst="arc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/>
            <p:cNvSpPr/>
            <p:nvPr/>
          </p:nvSpPr>
          <p:spPr>
            <a:xfrm>
              <a:off x="4780014" y="1121134"/>
              <a:ext cx="63610" cy="6361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3" name="직사각형 242"/>
          <p:cNvSpPr/>
          <p:nvPr/>
        </p:nvSpPr>
        <p:spPr>
          <a:xfrm>
            <a:off x="222078" y="2305050"/>
            <a:ext cx="6521622" cy="31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TextBox 243"/>
          <p:cNvSpPr txBox="1"/>
          <p:nvPr/>
        </p:nvSpPr>
        <p:spPr>
          <a:xfrm>
            <a:off x="1481255" y="2510885"/>
            <a:ext cx="4003269" cy="326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b="1" dirty="0" err="1" smtClean="0">
                <a:latin typeface="+mn-ea"/>
                <a:ea typeface="+mn-ea"/>
              </a:rPr>
              <a:t>SmartGuru</a:t>
            </a:r>
            <a:r>
              <a:rPr lang="en-US" altLang="ko-KR" sz="900" b="1" dirty="0" smtClean="0">
                <a:latin typeface="+mn-ea"/>
                <a:ea typeface="+mn-ea"/>
              </a:rPr>
              <a:t> 4K Digital Signage Ingest System</a:t>
            </a:r>
            <a:endParaRPr lang="ko-KR" altLang="en-US" sz="900" b="1" dirty="0" smtClean="0">
              <a:latin typeface="+mn-ea"/>
              <a:ea typeface="+mn-ea"/>
            </a:endParaRPr>
          </a:p>
        </p:txBody>
      </p:sp>
      <p:grpSp>
        <p:nvGrpSpPr>
          <p:cNvPr id="3" name="그룹 252"/>
          <p:cNvGrpSpPr/>
          <p:nvPr/>
        </p:nvGrpSpPr>
        <p:grpSpPr>
          <a:xfrm>
            <a:off x="1720653" y="3063147"/>
            <a:ext cx="3524473" cy="374366"/>
            <a:chOff x="2425614" y="3524250"/>
            <a:chExt cx="2524125" cy="268110"/>
          </a:xfrm>
        </p:grpSpPr>
        <p:sp>
          <p:nvSpPr>
            <p:cNvPr id="246" name="직사각형 245"/>
            <p:cNvSpPr/>
            <p:nvPr/>
          </p:nvSpPr>
          <p:spPr>
            <a:xfrm>
              <a:off x="2425614" y="3524250"/>
              <a:ext cx="2524125" cy="2571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2430378" y="3558775"/>
              <a:ext cx="2317834" cy="233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Enter Ingest IP Address (ex.100.000.0.000)</a:t>
              </a:r>
              <a:endPara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6" name="그룹 54"/>
          <p:cNvGrpSpPr/>
          <p:nvPr/>
        </p:nvGrpSpPr>
        <p:grpSpPr>
          <a:xfrm>
            <a:off x="1714017" y="3563319"/>
            <a:ext cx="3542312" cy="394175"/>
            <a:chOff x="1692200" y="1148788"/>
            <a:chExt cx="1694680" cy="188578"/>
          </a:xfrm>
        </p:grpSpPr>
        <p:sp>
          <p:nvSpPr>
            <p:cNvPr id="46" name="Search Box Rectangle"/>
            <p:cNvSpPr>
              <a:spLocks/>
            </p:cNvSpPr>
            <p:nvPr/>
          </p:nvSpPr>
          <p:spPr bwMode="auto">
            <a:xfrm>
              <a:off x="1692200" y="1148788"/>
              <a:ext cx="1685795" cy="18857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28" rIns="109728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7" name="그룹 327"/>
            <p:cNvGrpSpPr/>
            <p:nvPr/>
          </p:nvGrpSpPr>
          <p:grpSpPr>
            <a:xfrm>
              <a:off x="3206783" y="1154653"/>
              <a:ext cx="180097" cy="178863"/>
              <a:chOff x="2969277" y="2733249"/>
              <a:chExt cx="180097" cy="178863"/>
            </a:xfrm>
          </p:grpSpPr>
          <p:sp>
            <p:nvSpPr>
              <p:cNvPr id="53" name="Search Button Rectangle"/>
              <p:cNvSpPr>
                <a:spLocks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2969277" y="2733249"/>
                <a:ext cx="180097" cy="17886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</p:txBody>
          </p:sp>
          <p:sp>
            <p:nvSpPr>
              <p:cNvPr id="54" name="이등변 삼각형 53"/>
              <p:cNvSpPr/>
              <p:nvPr/>
            </p:nvSpPr>
            <p:spPr>
              <a:xfrm rot="10800000">
                <a:off x="3021919" y="2780657"/>
                <a:ext cx="96728" cy="83387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1" name="TextBox 50"/>
          <p:cNvSpPr txBox="1"/>
          <p:nvPr/>
        </p:nvSpPr>
        <p:spPr>
          <a:xfrm>
            <a:off x="1741944" y="3602899"/>
            <a:ext cx="1514390" cy="322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+mn-ea"/>
              </a:rPr>
              <a:t>-IP Address List-</a:t>
            </a:r>
            <a:endParaRPr lang="ko-KR" altLang="en-US" sz="900" dirty="0" smtClean="0">
              <a:latin typeface="+mn-ea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1760553" y="4246835"/>
            <a:ext cx="3444673" cy="55859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CONNECT</a:t>
            </a:r>
            <a:endParaRPr lang="ko-KR" altLang="en-US" sz="1000" b="1" dirty="0" smtClean="0"/>
          </a:p>
        </p:txBody>
      </p:sp>
      <p:pic>
        <p:nvPicPr>
          <p:cNvPr id="41" name="그림 40" descr="android_tablet_keypad_edit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101" y="3574104"/>
            <a:ext cx="6505575" cy="1964684"/>
          </a:xfrm>
          <a:prstGeom prst="rect">
            <a:avLst/>
          </a:prstGeom>
        </p:spPr>
      </p:pic>
      <p:cxnSp>
        <p:nvCxnSpPr>
          <p:cNvPr id="45" name="직선 연결선 44"/>
          <p:cNvCxnSpPr/>
          <p:nvPr/>
        </p:nvCxnSpPr>
        <p:spPr>
          <a:xfrm rot="5400000">
            <a:off x="1657350" y="3238500"/>
            <a:ext cx="247650" cy="15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26023" y="1138303"/>
            <a:ext cx="16837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130905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강은진 페이지 추가</a:t>
            </a:r>
          </a:p>
        </p:txBody>
      </p:sp>
      <p:grpSp>
        <p:nvGrpSpPr>
          <p:cNvPr id="50" name="그룹 108"/>
          <p:cNvGrpSpPr/>
          <p:nvPr/>
        </p:nvGrpSpPr>
        <p:grpSpPr>
          <a:xfrm>
            <a:off x="1526183" y="2847359"/>
            <a:ext cx="383223" cy="293414"/>
            <a:chOff x="712151" y="2886076"/>
            <a:chExt cx="383223" cy="293414"/>
          </a:xfrm>
        </p:grpSpPr>
        <p:sp>
          <p:nvSpPr>
            <p:cNvPr id="52" name="타원 51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319161" y="2412217"/>
            <a:ext cx="383223" cy="293414"/>
            <a:chOff x="1329493" y="2807073"/>
            <a:chExt cx="383223" cy="293414"/>
          </a:xfrm>
        </p:grpSpPr>
        <p:sp>
          <p:nvSpPr>
            <p:cNvPr id="65" name="직사각형 64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5729361" y="5164942"/>
            <a:ext cx="383223" cy="293414"/>
            <a:chOff x="1329493" y="2807073"/>
            <a:chExt cx="383223" cy="293414"/>
          </a:xfrm>
        </p:grpSpPr>
        <p:sp>
          <p:nvSpPr>
            <p:cNvPr id="69" name="직사각형 68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3147875" y="520465"/>
            <a:ext cx="700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dirty="0" smtClean="0">
                <a:latin typeface="+mn-ea"/>
                <a:ea typeface="+mn-ea"/>
              </a:rPr>
              <a:t>Enter IP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F923-84CE-45F6-A00C-9099A10C245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aphicFrame>
        <p:nvGraphicFramePr>
          <p:cNvPr id="13" name="Group 1498"/>
          <p:cNvGraphicFramePr>
            <a:graphicFrameLocks noGrp="1"/>
          </p:cNvGraphicFramePr>
          <p:nvPr/>
        </p:nvGraphicFramePr>
        <p:xfrm>
          <a:off x="6970816" y="1243544"/>
          <a:ext cx="2161309" cy="64008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382"/>
                <a:gridCol w="1877927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리스트에 맞춰 화면 상단으로 이동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리스트 길이 길어질 경우 </a:t>
                      </a:r>
                      <a:r>
                        <a:rPr lang="ko-KR" altLang="en-US" sz="800" dirty="0" err="1" smtClean="0"/>
                        <a:t>스크롤바</a:t>
                      </a:r>
                      <a:r>
                        <a:rPr lang="ko-KR" altLang="en-US" sz="800" dirty="0" smtClean="0"/>
                        <a:t> 생성됨</a:t>
                      </a:r>
                      <a:endParaRPr lang="ko-KR" altLang="en-US" sz="800" dirty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247650" y="528703"/>
            <a:ext cx="1809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dirty="0" smtClean="0">
                <a:latin typeface="+mn-ea"/>
                <a:ea typeface="+mn-ea"/>
              </a:rPr>
              <a:t>Index &gt; Current IP Address list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598339" y="469609"/>
            <a:ext cx="1411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err="1" smtClean="0">
                <a:solidFill>
                  <a:srgbClr val="C00000"/>
                </a:solidFill>
                <a:latin typeface="+mn-ea"/>
                <a:ea typeface="+mn-ea"/>
              </a:rPr>
              <a:t>DS_mobile_enterIP_list</a:t>
            </a:r>
            <a:endParaRPr lang="ko-KR" altLang="en-US" sz="900" b="1" dirty="0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181600" y="528416"/>
            <a:ext cx="13342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900" dirty="0" smtClean="0">
                <a:latin typeface="+mn-ea"/>
                <a:ea typeface="+mn-ea"/>
              </a:rPr>
              <a:t> </a:t>
            </a:r>
            <a:r>
              <a:rPr lang="en-US" altLang="ko-KR" sz="900" dirty="0" smtClean="0">
                <a:latin typeface="+mn-ea"/>
                <a:ea typeface="+mn-ea"/>
              </a:rPr>
              <a:t>IP </a:t>
            </a:r>
            <a:r>
              <a:rPr lang="ko-KR" altLang="en-US" sz="900" dirty="0" smtClean="0">
                <a:latin typeface="+mn-ea"/>
                <a:ea typeface="+mn-ea"/>
              </a:rPr>
              <a:t>리스트 선택</a:t>
            </a:r>
          </a:p>
        </p:txBody>
      </p:sp>
      <p:graphicFrame>
        <p:nvGraphicFramePr>
          <p:cNvPr id="42" name="Group 1498"/>
          <p:cNvGraphicFramePr>
            <a:graphicFrameLocks noGrp="1"/>
          </p:cNvGraphicFramePr>
          <p:nvPr/>
        </p:nvGraphicFramePr>
        <p:xfrm>
          <a:off x="6966159" y="1960950"/>
          <a:ext cx="2165965" cy="88000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993"/>
                <a:gridCol w="1881972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■ 링크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화면 다른 부분이나 디바이스의 </a:t>
                      </a:r>
                      <a:r>
                        <a:rPr lang="en-US" altLang="ko-KR" sz="800" dirty="0" smtClean="0"/>
                        <a:t>back</a:t>
                      </a:r>
                      <a:r>
                        <a:rPr lang="ko-KR" altLang="en-US" sz="800" dirty="0" smtClean="0"/>
                        <a:t>버튼 </a:t>
                      </a:r>
                      <a:r>
                        <a:rPr lang="ko-KR" altLang="en-US" sz="800" dirty="0" err="1" smtClean="0"/>
                        <a:t>터치시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</a:rPr>
                        <a:t>DS_mobile_enterIP</a:t>
                      </a:r>
                      <a:r>
                        <a:rPr lang="ko-KR" altLang="en-US" sz="800" dirty="0" smtClean="0"/>
                        <a:t>로 이동</a:t>
                      </a:r>
                      <a:endParaRPr lang="ko-KR" altLang="en-US" sz="800" dirty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IP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Address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오류 없을 시</a:t>
                      </a:r>
                      <a:r>
                        <a:rPr lang="ko-KR" altLang="en-US" sz="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</a:rPr>
                        <a:t>DS_mobile_login</a:t>
                      </a:r>
                      <a:r>
                        <a:rPr lang="ko-KR" altLang="en-US" sz="800" dirty="0" smtClean="0"/>
                        <a:t>으로 이동</a:t>
                      </a:r>
                      <a:endParaRPr lang="en-US" altLang="ko-KR" sz="80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9" name="제목 5"/>
          <p:cNvSpPr txBox="1">
            <a:spLocks/>
          </p:cNvSpPr>
          <p:nvPr/>
        </p:nvSpPr>
        <p:spPr>
          <a:xfrm>
            <a:off x="6968490" y="63879"/>
            <a:ext cx="2175510" cy="46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dirty="0" smtClean="0">
                <a:latin typeface="+mj-ea"/>
                <a:ea typeface="+mj-ea"/>
                <a:cs typeface="+mj-cs"/>
              </a:rPr>
              <a:t>0. Index</a:t>
            </a:r>
            <a:endParaRPr kumimoji="0" lang="ko-KR" altLang="en-US" sz="1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66" name="직사각형 65"/>
          <p:cNvSpPr/>
          <p:nvPr/>
        </p:nvSpPr>
        <p:spPr>
          <a:xfrm rot="5400000">
            <a:off x="1443005" y="237339"/>
            <a:ext cx="4079766" cy="6527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 flipV="1">
            <a:off x="233915" y="1471450"/>
            <a:ext cx="6516000" cy="1875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6004717" y="1446135"/>
            <a:ext cx="8612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PM 03 : 33</a:t>
            </a:r>
            <a:endParaRPr lang="ko-KR" altLang="en-US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4" name="그룹 95"/>
          <p:cNvGrpSpPr/>
          <p:nvPr/>
        </p:nvGrpSpPr>
        <p:grpSpPr>
          <a:xfrm>
            <a:off x="5813401" y="1496644"/>
            <a:ext cx="237542" cy="237542"/>
            <a:chOff x="4628656" y="995710"/>
            <a:chExt cx="366327" cy="366327"/>
          </a:xfrm>
        </p:grpSpPr>
        <p:sp>
          <p:nvSpPr>
            <p:cNvPr id="91" name="원호 90"/>
            <p:cNvSpPr/>
            <p:nvPr/>
          </p:nvSpPr>
          <p:spPr>
            <a:xfrm rot="18900000">
              <a:off x="4628656" y="995710"/>
              <a:ext cx="366327" cy="366327"/>
            </a:xfrm>
            <a:prstGeom prst="arc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원호 92"/>
            <p:cNvSpPr/>
            <p:nvPr/>
          </p:nvSpPr>
          <p:spPr>
            <a:xfrm rot="18900000">
              <a:off x="4668013" y="1043017"/>
              <a:ext cx="287612" cy="287614"/>
            </a:xfrm>
            <a:prstGeom prst="arc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원호 93"/>
            <p:cNvSpPr/>
            <p:nvPr/>
          </p:nvSpPr>
          <p:spPr>
            <a:xfrm rot="18900000">
              <a:off x="4705558" y="1088515"/>
              <a:ext cx="212522" cy="212524"/>
            </a:xfrm>
            <a:prstGeom prst="arc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/>
            <p:cNvSpPr/>
            <p:nvPr/>
          </p:nvSpPr>
          <p:spPr>
            <a:xfrm>
              <a:off x="4780014" y="1121134"/>
              <a:ext cx="63610" cy="6361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3" name="직사각형 242"/>
          <p:cNvSpPr/>
          <p:nvPr/>
        </p:nvSpPr>
        <p:spPr>
          <a:xfrm>
            <a:off x="742950" y="1657351"/>
            <a:ext cx="5479878" cy="2376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TextBox 243"/>
          <p:cNvSpPr txBox="1"/>
          <p:nvPr/>
        </p:nvSpPr>
        <p:spPr>
          <a:xfrm>
            <a:off x="2049377" y="1804764"/>
            <a:ext cx="2867025" cy="23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b="1" dirty="0" err="1" smtClean="0">
                <a:latin typeface="+mn-ea"/>
                <a:ea typeface="+mn-ea"/>
              </a:rPr>
              <a:t>SmartGuru</a:t>
            </a:r>
            <a:r>
              <a:rPr lang="en-US" altLang="ko-KR" sz="900" b="1" dirty="0" smtClean="0">
                <a:latin typeface="+mn-ea"/>
                <a:ea typeface="+mn-ea"/>
              </a:rPr>
              <a:t> 4K Digital Signage Ingest System</a:t>
            </a:r>
            <a:endParaRPr lang="ko-KR" altLang="en-US" sz="900" b="1" dirty="0" smtClean="0">
              <a:latin typeface="+mn-ea"/>
              <a:ea typeface="+mn-ea"/>
            </a:endParaRPr>
          </a:p>
        </p:txBody>
      </p:sp>
      <p:grpSp>
        <p:nvGrpSpPr>
          <p:cNvPr id="3" name="그룹 252"/>
          <p:cNvGrpSpPr/>
          <p:nvPr/>
        </p:nvGrpSpPr>
        <p:grpSpPr>
          <a:xfrm>
            <a:off x="2220827" y="2200275"/>
            <a:ext cx="2524125" cy="257175"/>
            <a:chOff x="2425614" y="3524250"/>
            <a:chExt cx="2524125" cy="257175"/>
          </a:xfrm>
        </p:grpSpPr>
        <p:sp>
          <p:nvSpPr>
            <p:cNvPr id="246" name="직사각형 245"/>
            <p:cNvSpPr/>
            <p:nvPr/>
          </p:nvSpPr>
          <p:spPr>
            <a:xfrm>
              <a:off x="2425614" y="3524250"/>
              <a:ext cx="2524125" cy="2571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2430378" y="3538314"/>
              <a:ext cx="2317834" cy="233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Enter Ingest IP Address (ex.100.000.0.000)</a:t>
              </a:r>
              <a:endPara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6" name="그룹 54"/>
          <p:cNvGrpSpPr/>
          <p:nvPr/>
        </p:nvGrpSpPr>
        <p:grpSpPr>
          <a:xfrm>
            <a:off x="2216074" y="2558487"/>
            <a:ext cx="2536901" cy="282297"/>
            <a:chOff x="1692200" y="1148788"/>
            <a:chExt cx="1694680" cy="188578"/>
          </a:xfrm>
        </p:grpSpPr>
        <p:sp>
          <p:nvSpPr>
            <p:cNvPr id="46" name="Search Box Rectangle"/>
            <p:cNvSpPr>
              <a:spLocks/>
            </p:cNvSpPr>
            <p:nvPr/>
          </p:nvSpPr>
          <p:spPr bwMode="auto">
            <a:xfrm>
              <a:off x="1692200" y="1148788"/>
              <a:ext cx="1685795" cy="18857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28" rIns="109728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7" name="그룹 327"/>
            <p:cNvGrpSpPr/>
            <p:nvPr/>
          </p:nvGrpSpPr>
          <p:grpSpPr>
            <a:xfrm>
              <a:off x="3206783" y="1154653"/>
              <a:ext cx="180097" cy="178863"/>
              <a:chOff x="2969277" y="2733249"/>
              <a:chExt cx="180097" cy="178863"/>
            </a:xfrm>
          </p:grpSpPr>
          <p:sp>
            <p:nvSpPr>
              <p:cNvPr id="53" name="Search Button Rectangle"/>
              <p:cNvSpPr>
                <a:spLocks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2969277" y="2733249"/>
                <a:ext cx="180097" cy="17886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</p:txBody>
          </p:sp>
          <p:sp>
            <p:nvSpPr>
              <p:cNvPr id="54" name="이등변 삼각형 53"/>
              <p:cNvSpPr/>
              <p:nvPr/>
            </p:nvSpPr>
            <p:spPr>
              <a:xfrm rot="10800000">
                <a:off x="3021919" y="2780657"/>
                <a:ext cx="96728" cy="83387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1" name="TextBox 50"/>
          <p:cNvSpPr txBox="1"/>
          <p:nvPr/>
        </p:nvSpPr>
        <p:spPr>
          <a:xfrm>
            <a:off x="2236074" y="2586833"/>
            <a:ext cx="19168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+mn-ea"/>
              </a:rPr>
              <a:t>- Current IP Address List-</a:t>
            </a:r>
            <a:endParaRPr lang="ko-KR" altLang="en-US" sz="900" dirty="0" smtClean="0">
              <a:latin typeface="+mn-ea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2249402" y="3048001"/>
            <a:ext cx="2466975" cy="4000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CONNECT</a:t>
            </a:r>
            <a:endParaRPr lang="ko-KR" altLang="en-US" sz="1000" b="1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126023" y="1138303"/>
            <a:ext cx="16837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130905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강은진 페이지 추가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209800" y="2828925"/>
            <a:ext cx="2543175" cy="23717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/>
          <p:cNvGrpSpPr/>
          <p:nvPr/>
        </p:nvGrpSpPr>
        <p:grpSpPr>
          <a:xfrm>
            <a:off x="4659072" y="2845435"/>
            <a:ext cx="87534" cy="2353828"/>
            <a:chOff x="6144972" y="2585494"/>
            <a:chExt cx="87534" cy="2824593"/>
          </a:xfrm>
        </p:grpSpPr>
        <p:sp>
          <p:nvSpPr>
            <p:cNvPr id="57" name="Button Up"/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>
              <a:off x="6144972" y="2602087"/>
              <a:ext cx="75942" cy="280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6148358" y="2585494"/>
              <a:ext cx="84148" cy="2160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2236074" y="2748758"/>
            <a:ext cx="1916825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100.000.0.000</a:t>
            </a:r>
          </a:p>
          <a:p>
            <a:pPr>
              <a:lnSpc>
                <a:spcPct val="250000"/>
              </a:lnSpc>
            </a:pP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110.000.0.000</a:t>
            </a:r>
          </a:p>
          <a:p>
            <a:pPr>
              <a:lnSpc>
                <a:spcPct val="250000"/>
              </a:lnSpc>
            </a:pP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111.000.0.000</a:t>
            </a:r>
          </a:p>
          <a:p>
            <a:pPr>
              <a:lnSpc>
                <a:spcPct val="250000"/>
              </a:lnSpc>
            </a:pP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111.100.0.000</a:t>
            </a:r>
          </a:p>
          <a:p>
            <a:pPr>
              <a:lnSpc>
                <a:spcPct val="250000"/>
              </a:lnSpc>
            </a:pP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111.110.0.000</a:t>
            </a:r>
          </a:p>
          <a:p>
            <a:pPr>
              <a:lnSpc>
                <a:spcPct val="250000"/>
              </a:lnSpc>
            </a:pP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111.111.0.000</a:t>
            </a:r>
          </a:p>
          <a:p>
            <a:pPr>
              <a:lnSpc>
                <a:spcPct val="250000"/>
              </a:lnSpc>
            </a:pP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111.111.1.000</a:t>
            </a:r>
            <a:endParaRPr lang="ko-KR" altLang="en-US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68" name="직선 연결선 67"/>
          <p:cNvCxnSpPr/>
          <p:nvPr/>
        </p:nvCxnSpPr>
        <p:spPr>
          <a:xfrm rot="10800000" flipH="1">
            <a:off x="2242051" y="3153002"/>
            <a:ext cx="237600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 rot="10800000" flipH="1">
            <a:off x="2242051" y="3497807"/>
            <a:ext cx="237600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 rot="10800000" flipH="1">
            <a:off x="2242051" y="3842612"/>
            <a:ext cx="237600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rot="10800000" flipH="1">
            <a:off x="2242051" y="4187417"/>
            <a:ext cx="237600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rot="10800000" flipH="1">
            <a:off x="2242051" y="4532222"/>
            <a:ext cx="237600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 rot="10800000" flipH="1">
            <a:off x="2242051" y="4877027"/>
            <a:ext cx="237600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그룹 108"/>
          <p:cNvGrpSpPr/>
          <p:nvPr/>
        </p:nvGrpSpPr>
        <p:grpSpPr>
          <a:xfrm>
            <a:off x="2059583" y="2447309"/>
            <a:ext cx="383223" cy="293414"/>
            <a:chOff x="712151" y="2886076"/>
            <a:chExt cx="383223" cy="293414"/>
          </a:xfrm>
        </p:grpSpPr>
        <p:sp>
          <p:nvSpPr>
            <p:cNvPr id="75" name="타원 74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900186" y="2031217"/>
            <a:ext cx="383223" cy="293414"/>
            <a:chOff x="1329493" y="2807073"/>
            <a:chExt cx="383223" cy="293414"/>
          </a:xfrm>
        </p:grpSpPr>
        <p:sp>
          <p:nvSpPr>
            <p:cNvPr id="82" name="직사각형 81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3109986" y="2812267"/>
            <a:ext cx="383223" cy="293414"/>
            <a:chOff x="1329493" y="2807073"/>
            <a:chExt cx="383223" cy="293414"/>
          </a:xfrm>
        </p:grpSpPr>
        <p:sp>
          <p:nvSpPr>
            <p:cNvPr id="85" name="직사각형 84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3147875" y="520465"/>
            <a:ext cx="700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dirty="0" smtClean="0">
                <a:latin typeface="+mn-ea"/>
                <a:ea typeface="+mn-ea"/>
              </a:rPr>
              <a:t>Enter IP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F923-84CE-45F6-A00C-9099A10C245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graphicFrame>
        <p:nvGraphicFramePr>
          <p:cNvPr id="13" name="Group 1498"/>
          <p:cNvGraphicFramePr>
            <a:graphicFrameLocks noGrp="1"/>
          </p:cNvGraphicFramePr>
          <p:nvPr/>
        </p:nvGraphicFramePr>
        <p:xfrm>
          <a:off x="6970816" y="1243544"/>
          <a:ext cx="2161309" cy="1220949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382"/>
                <a:gridCol w="1877927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ID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입력 영역</a:t>
                      </a:r>
                      <a:endParaRPr lang="ko-KR" altLang="en-US" sz="800" dirty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Password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입력 영역</a:t>
                      </a:r>
                      <a:endParaRPr lang="ko-KR" altLang="en-US" sz="800" dirty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입력한 </a:t>
                      </a:r>
                      <a:r>
                        <a:rPr lang="en-US" altLang="ko-KR" sz="800" dirty="0" smtClean="0"/>
                        <a:t>ID</a:t>
                      </a:r>
                      <a:r>
                        <a:rPr lang="ko-KR" altLang="en-US" sz="800" dirty="0" smtClean="0"/>
                        <a:t>나 </a:t>
                      </a:r>
                      <a:r>
                        <a:rPr lang="en-US" altLang="ko-KR" sz="800" dirty="0" smtClean="0"/>
                        <a:t>Password </a:t>
                      </a:r>
                      <a:r>
                        <a:rPr lang="ko-KR" altLang="en-US" sz="800" dirty="0" smtClean="0"/>
                        <a:t>오류일 시에는 해당 화면으로 돌아와 메시지를 노출함</a:t>
                      </a:r>
                      <a:endParaRPr lang="ko-KR" altLang="en-US" sz="800" dirty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449872" y="528703"/>
            <a:ext cx="15884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dirty="0" smtClean="0">
                <a:latin typeface="+mn-ea"/>
                <a:ea typeface="+mn-ea"/>
              </a:rPr>
              <a:t>Index &gt; Enter IP &gt; login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233600" y="520465"/>
            <a:ext cx="700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900" dirty="0" smtClean="0">
                <a:latin typeface="+mn-ea"/>
                <a:ea typeface="+mn-ea"/>
              </a:rPr>
              <a:t>로그인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598339" y="469609"/>
            <a:ext cx="1411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err="1" smtClean="0">
                <a:solidFill>
                  <a:srgbClr val="C00000"/>
                </a:solidFill>
                <a:latin typeface="+mn-ea"/>
                <a:ea typeface="+mn-ea"/>
              </a:rPr>
              <a:t>DS_mobile_login</a:t>
            </a:r>
            <a:endParaRPr lang="ko-KR" altLang="en-US" sz="900" b="1" dirty="0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369659" y="528416"/>
            <a:ext cx="920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900" smtClean="0">
                <a:latin typeface="+mn-ea"/>
                <a:ea typeface="+mn-ea"/>
              </a:rPr>
              <a:t>로그인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graphicFrame>
        <p:nvGraphicFramePr>
          <p:cNvPr id="42" name="Group 1498"/>
          <p:cNvGraphicFramePr>
            <a:graphicFrameLocks noGrp="1"/>
          </p:cNvGraphicFramePr>
          <p:nvPr/>
        </p:nvGraphicFramePr>
        <p:xfrm>
          <a:off x="6966159" y="2541975"/>
          <a:ext cx="2165965" cy="88000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993"/>
                <a:gridCol w="1881972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■ 링크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</a:rPr>
                        <a:t>DS_mobile_login_keypad</a:t>
                      </a:r>
                      <a:r>
                        <a:rPr lang="ko-KR" altLang="en-US" sz="800" dirty="0" smtClean="0"/>
                        <a:t>로 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ID/PW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오류 없을 시</a:t>
                      </a:r>
                      <a:r>
                        <a:rPr lang="ko-KR" altLang="en-US" sz="8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</a:rPr>
                        <a:t>DS_mobile_contents</a:t>
                      </a:r>
                      <a:r>
                        <a:rPr lang="ko-KR" altLang="en-US" sz="800" dirty="0" smtClean="0"/>
                        <a:t>로 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9" name="제목 5"/>
          <p:cNvSpPr txBox="1">
            <a:spLocks/>
          </p:cNvSpPr>
          <p:nvPr/>
        </p:nvSpPr>
        <p:spPr>
          <a:xfrm>
            <a:off x="6968490" y="63879"/>
            <a:ext cx="2175510" cy="46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dirty="0" smtClean="0">
                <a:latin typeface="+mj-ea"/>
                <a:ea typeface="+mj-ea"/>
                <a:cs typeface="+mj-cs"/>
              </a:rPr>
              <a:t>0. Index</a:t>
            </a:r>
            <a:endParaRPr kumimoji="0" lang="ko-KR" altLang="en-US" sz="1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66" name="직사각형 65"/>
          <p:cNvSpPr/>
          <p:nvPr/>
        </p:nvSpPr>
        <p:spPr>
          <a:xfrm rot="5400000">
            <a:off x="1443005" y="237339"/>
            <a:ext cx="4079766" cy="6527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46"/>
          <p:cNvGrpSpPr/>
          <p:nvPr/>
        </p:nvGrpSpPr>
        <p:grpSpPr>
          <a:xfrm>
            <a:off x="742950" y="2419351"/>
            <a:ext cx="5479878" cy="2376000"/>
            <a:chOff x="742950" y="2952751"/>
            <a:chExt cx="5479878" cy="2376000"/>
          </a:xfrm>
        </p:grpSpPr>
        <p:sp>
          <p:nvSpPr>
            <p:cNvPr id="243" name="직사각형 242"/>
            <p:cNvSpPr/>
            <p:nvPr/>
          </p:nvSpPr>
          <p:spPr>
            <a:xfrm>
              <a:off x="742950" y="2952751"/>
              <a:ext cx="5479878" cy="2376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2049377" y="3100164"/>
              <a:ext cx="2867025" cy="233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altLang="ko-KR" sz="900" b="1" dirty="0" err="1" smtClean="0">
                  <a:latin typeface="+mn-ea"/>
                  <a:ea typeface="+mn-ea"/>
                </a:rPr>
                <a:t>SmartGuru</a:t>
              </a:r>
              <a:r>
                <a:rPr lang="en-US" altLang="ko-KR" sz="900" b="1" dirty="0" smtClean="0">
                  <a:latin typeface="+mn-ea"/>
                  <a:ea typeface="+mn-ea"/>
                </a:rPr>
                <a:t> 4K Digital Signage Ingest System</a:t>
              </a:r>
              <a:endParaRPr lang="ko-KR" altLang="en-US" sz="900" b="1" dirty="0" smtClean="0">
                <a:latin typeface="+mn-ea"/>
                <a:ea typeface="+mn-ea"/>
              </a:endParaRPr>
            </a:p>
          </p:txBody>
        </p:sp>
        <p:grpSp>
          <p:nvGrpSpPr>
            <p:cNvPr id="4" name="그룹 252"/>
            <p:cNvGrpSpPr/>
            <p:nvPr/>
          </p:nvGrpSpPr>
          <p:grpSpPr>
            <a:xfrm>
              <a:off x="2220827" y="3495675"/>
              <a:ext cx="2524125" cy="257175"/>
              <a:chOff x="2425614" y="3524250"/>
              <a:chExt cx="2524125" cy="257175"/>
            </a:xfrm>
          </p:grpSpPr>
          <p:sp>
            <p:nvSpPr>
              <p:cNvPr id="246" name="직사각형 245"/>
              <p:cNvSpPr/>
              <p:nvPr/>
            </p:nvSpPr>
            <p:spPr>
              <a:xfrm>
                <a:off x="2425614" y="3524250"/>
                <a:ext cx="2524125" cy="2571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9" name="TextBox 248"/>
              <p:cNvSpPr txBox="1"/>
              <p:nvPr/>
            </p:nvSpPr>
            <p:spPr>
              <a:xfrm>
                <a:off x="2430378" y="3538314"/>
                <a:ext cx="608098" cy="233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altLang="ko-KR" sz="9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</a:rPr>
                  <a:t>Your ID</a:t>
                </a:r>
                <a:endParaRPr lang="ko-KR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5" name="그룹 253"/>
            <p:cNvGrpSpPr/>
            <p:nvPr/>
          </p:nvGrpSpPr>
          <p:grpSpPr>
            <a:xfrm>
              <a:off x="2220827" y="3867150"/>
              <a:ext cx="2524125" cy="257175"/>
              <a:chOff x="2425614" y="3867150"/>
              <a:chExt cx="2524125" cy="257175"/>
            </a:xfrm>
          </p:grpSpPr>
          <p:sp>
            <p:nvSpPr>
              <p:cNvPr id="247" name="직사각형 246"/>
              <p:cNvSpPr/>
              <p:nvPr/>
            </p:nvSpPr>
            <p:spPr>
              <a:xfrm>
                <a:off x="2425614" y="3867150"/>
                <a:ext cx="2524125" cy="2571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TextBox 249"/>
              <p:cNvSpPr txBox="1"/>
              <p:nvPr/>
            </p:nvSpPr>
            <p:spPr>
              <a:xfrm>
                <a:off x="2430377" y="3881214"/>
                <a:ext cx="100814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altLang="ko-KR" sz="9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</a:rPr>
                  <a:t>Password</a:t>
                </a:r>
                <a:endParaRPr lang="ko-KR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252" name="모서리가 둥근 직사각형 251"/>
            <p:cNvSpPr/>
            <p:nvPr/>
          </p:nvSpPr>
          <p:spPr>
            <a:xfrm>
              <a:off x="2249402" y="4343401"/>
              <a:ext cx="2466975" cy="40005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/>
                <a:t>LOG IN</a:t>
              </a:r>
              <a:endParaRPr lang="ko-KR" altLang="en-US" sz="1000" b="1" dirty="0" smtClean="0"/>
            </a:p>
          </p:txBody>
        </p:sp>
      </p:grpSp>
      <p:sp>
        <p:nvSpPr>
          <p:cNvPr id="86" name="직사각형 85"/>
          <p:cNvSpPr/>
          <p:nvPr/>
        </p:nvSpPr>
        <p:spPr>
          <a:xfrm flipV="1">
            <a:off x="233915" y="1471450"/>
            <a:ext cx="6516000" cy="1875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6004717" y="1446135"/>
            <a:ext cx="8612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PM 03 : 33</a:t>
            </a:r>
            <a:endParaRPr lang="ko-KR" altLang="en-US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6" name="그룹 95"/>
          <p:cNvGrpSpPr/>
          <p:nvPr/>
        </p:nvGrpSpPr>
        <p:grpSpPr>
          <a:xfrm>
            <a:off x="5813401" y="1496644"/>
            <a:ext cx="237542" cy="237542"/>
            <a:chOff x="4628656" y="995710"/>
            <a:chExt cx="366327" cy="366327"/>
          </a:xfrm>
        </p:grpSpPr>
        <p:sp>
          <p:nvSpPr>
            <p:cNvPr id="91" name="원호 90"/>
            <p:cNvSpPr/>
            <p:nvPr/>
          </p:nvSpPr>
          <p:spPr>
            <a:xfrm rot="18900000">
              <a:off x="4628656" y="995710"/>
              <a:ext cx="366327" cy="366327"/>
            </a:xfrm>
            <a:prstGeom prst="arc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원호 92"/>
            <p:cNvSpPr/>
            <p:nvPr/>
          </p:nvSpPr>
          <p:spPr>
            <a:xfrm rot="18900000">
              <a:off x="4668013" y="1043017"/>
              <a:ext cx="287612" cy="287614"/>
            </a:xfrm>
            <a:prstGeom prst="arc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원호 93"/>
            <p:cNvSpPr/>
            <p:nvPr/>
          </p:nvSpPr>
          <p:spPr>
            <a:xfrm rot="18900000">
              <a:off x="4705558" y="1088515"/>
              <a:ext cx="212522" cy="212524"/>
            </a:xfrm>
            <a:prstGeom prst="arc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/>
            <p:cNvSpPr/>
            <p:nvPr/>
          </p:nvSpPr>
          <p:spPr>
            <a:xfrm>
              <a:off x="4780014" y="1121134"/>
              <a:ext cx="63610" cy="6361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108"/>
          <p:cNvGrpSpPr/>
          <p:nvPr/>
        </p:nvGrpSpPr>
        <p:grpSpPr>
          <a:xfrm>
            <a:off x="2059583" y="2914034"/>
            <a:ext cx="383223" cy="293414"/>
            <a:chOff x="712151" y="2886076"/>
            <a:chExt cx="383223" cy="293414"/>
          </a:xfrm>
        </p:grpSpPr>
        <p:sp>
          <p:nvSpPr>
            <p:cNvPr id="32" name="타원 31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" name="그룹 108"/>
          <p:cNvGrpSpPr/>
          <p:nvPr/>
        </p:nvGrpSpPr>
        <p:grpSpPr>
          <a:xfrm>
            <a:off x="2059583" y="3295034"/>
            <a:ext cx="383223" cy="293414"/>
            <a:chOff x="712151" y="2886076"/>
            <a:chExt cx="383223" cy="293414"/>
          </a:xfrm>
        </p:grpSpPr>
        <p:sp>
          <p:nvSpPr>
            <p:cNvPr id="38" name="타원 37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26023" y="1138303"/>
            <a:ext cx="16837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130905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강은진 페이지 수정</a:t>
            </a:r>
          </a:p>
        </p:txBody>
      </p:sp>
      <p:grpSp>
        <p:nvGrpSpPr>
          <p:cNvPr id="52" name="그룹 51"/>
          <p:cNvGrpSpPr/>
          <p:nvPr/>
        </p:nvGrpSpPr>
        <p:grpSpPr>
          <a:xfrm>
            <a:off x="4576836" y="3831442"/>
            <a:ext cx="383223" cy="293414"/>
            <a:chOff x="1329493" y="2807073"/>
            <a:chExt cx="383223" cy="293414"/>
          </a:xfrm>
        </p:grpSpPr>
        <p:sp>
          <p:nvSpPr>
            <p:cNvPr id="53" name="직사각형 52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4605411" y="2907517"/>
            <a:ext cx="383223" cy="293414"/>
            <a:chOff x="1329493" y="2807073"/>
            <a:chExt cx="383223" cy="293414"/>
          </a:xfrm>
        </p:grpSpPr>
        <p:sp>
          <p:nvSpPr>
            <p:cNvPr id="56" name="직사각형 55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4691136" y="3269467"/>
            <a:ext cx="383223" cy="293414"/>
            <a:chOff x="1329493" y="2807073"/>
            <a:chExt cx="383223" cy="293414"/>
          </a:xfrm>
        </p:grpSpPr>
        <p:sp>
          <p:nvSpPr>
            <p:cNvPr id="61" name="직사각형 60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2049377" y="4319364"/>
            <a:ext cx="286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b="1" dirty="0" smtClean="0">
                <a:solidFill>
                  <a:srgbClr val="C00000"/>
                </a:solidFill>
                <a:latin typeface="+mn-ea"/>
                <a:ea typeface="+mn-ea"/>
              </a:rPr>
              <a:t>Incorrect ID or Password. </a:t>
            </a:r>
          </a:p>
          <a:p>
            <a:pPr algn="ctr">
              <a:buNone/>
            </a:pPr>
            <a:r>
              <a:rPr lang="en-US" altLang="ko-KR" sz="900" b="1" dirty="0" smtClean="0">
                <a:solidFill>
                  <a:srgbClr val="C00000"/>
                </a:solidFill>
                <a:latin typeface="+mn-ea"/>
                <a:ea typeface="+mn-ea"/>
              </a:rPr>
              <a:t>Please enter correct ID or Password.</a:t>
            </a:r>
            <a:endParaRPr lang="ko-KR" altLang="en-US" sz="900" b="1" dirty="0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247900" y="4305300"/>
            <a:ext cx="2476500" cy="390525"/>
          </a:xfrm>
          <a:prstGeom prst="rect">
            <a:avLst/>
          </a:prstGeom>
          <a:noFill/>
          <a:ln>
            <a:solidFill>
              <a:srgbClr val="254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108"/>
          <p:cNvGrpSpPr/>
          <p:nvPr/>
        </p:nvGrpSpPr>
        <p:grpSpPr>
          <a:xfrm>
            <a:off x="2116733" y="4323734"/>
            <a:ext cx="383223" cy="293414"/>
            <a:chOff x="712151" y="2886076"/>
            <a:chExt cx="383223" cy="293414"/>
          </a:xfrm>
        </p:grpSpPr>
        <p:sp>
          <p:nvSpPr>
            <p:cNvPr id="67" name="타원 66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Non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None"/>
  <p:tag name="ANCHORBOTTOM" val="Non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Non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Non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Non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Non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Non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Non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Non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Non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Non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Non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Non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Non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Non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Non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Non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Non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Non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Non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Non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Non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Non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Non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Absolute"/>
  <p:tag name="ANCHORBOTTOM" val="Absolu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Non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None"/>
  <p:tag name="ANCHORBOTTOM" val="Absolute"/>
</p:tagLst>
</file>

<file path=ppt/theme/theme1.xml><?xml version="1.0" encoding="utf-8"?>
<a:theme xmlns:a="http://schemas.openxmlformats.org/drawingml/2006/main" name="테마1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1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000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50223</TotalTime>
  <Words>3751</Words>
  <Application>Microsoft Office PowerPoint</Application>
  <PresentationFormat>화면 슬라이드 쇼(4:3)</PresentationFormat>
  <Paragraphs>1282</Paragraphs>
  <Slides>34</Slides>
  <Notes>25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34</vt:i4>
      </vt:variant>
    </vt:vector>
  </HeadingPairs>
  <TitlesOfParts>
    <vt:vector size="37" baseType="lpstr">
      <vt:lpstr>테마1</vt:lpstr>
      <vt:lpstr>디자인 사용자 지정</vt:lpstr>
      <vt:lpstr>1_디자인 사용자 지정</vt:lpstr>
      <vt:lpstr>슬라이드 1</vt:lpstr>
      <vt:lpstr> History</vt:lpstr>
      <vt:lpstr> Information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</vt:vector>
  </TitlesOfParts>
  <Company>포위드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포위드_ajstyles</dc:creator>
  <cp:lastModifiedBy>버드나무</cp:lastModifiedBy>
  <cp:revision>12246</cp:revision>
  <dcterms:created xsi:type="dcterms:W3CDTF">2003-08-28T09:11:59Z</dcterms:created>
  <dcterms:modified xsi:type="dcterms:W3CDTF">2013-09-06T06:53:43Z</dcterms:modified>
</cp:coreProperties>
</file>