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A670A2-12D2-DDEC-ADE2-7B7054CE03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D27EE1A-A062-398B-8B00-0A98BEBD7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76B562-4EE6-361E-C559-1FF03D3CB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62E4-83D6-421A-BAFF-B54C09498FCB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315CA4-DAB7-C414-A5E8-259B4DBA8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D47216-C952-9417-9BE2-BE35451DC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F1B5-8257-4615-985B-B0DDEA2212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127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7D66CD-0792-B27F-C499-B092C5E2C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314E85B-1885-365B-13C7-8B243CD9B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18CA19-EE10-47FF-E46A-89067DDE1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62E4-83D6-421A-BAFF-B54C09498FCB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AEE940-9E59-9359-8517-5A7A6C8E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FDEFD8-CC86-B971-4062-CE92B4594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F1B5-8257-4615-985B-B0DDEA2212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9660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4CC9821-F5E6-F482-0751-B7C46B9AC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2FCB21E-A571-2BEA-9A52-F7E3F26BE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2ED3C8-71AB-F40D-53B1-20872CBB0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62E4-83D6-421A-BAFF-B54C09498FCB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1E042E-3632-767E-7219-50ED1D60E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25B4FF-D411-E56D-6104-01679D50B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F1B5-8257-4615-985B-B0DDEA2212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880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B95CC9-B0D5-8462-D544-FDA2D936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08061C-837A-75AF-4BEC-321E021F6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6CD5D9-2665-9590-F8FA-6B3BCB1A7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62E4-83D6-421A-BAFF-B54C09498FCB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2EDE48-1763-ED25-6844-423F4569B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8D2219-EECA-3832-FA9C-7242806D9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F1B5-8257-4615-985B-B0DDEA2212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7159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1D0AE2-E00D-71CB-99CC-6DEF0BD9E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C66B1A-D7C2-3CFB-5C5D-8C8B5616B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DFE3D8-75F8-3C81-5EA5-CCBE348B3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62E4-83D6-421A-BAFF-B54C09498FCB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03A5DE-F015-23C2-FFFA-29602F9ED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EB994C-5DB8-26B1-651B-CC3B98B8F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F1B5-8257-4615-985B-B0DDEA2212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616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219DAA-AED9-C3EC-A9A8-C24FA9A83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8BBBDB-746D-B804-5BFA-3A0DA1945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E00B502-84D9-9146-9FB7-1A6390424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477E4B-3AB0-62CA-5375-3AFE642D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62E4-83D6-421A-BAFF-B54C09498FCB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49B730B-AD07-53C3-6865-E51800BB1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EF408D1-41E2-47D2-A424-592F1DB6E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F1B5-8257-4615-985B-B0DDEA2212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883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9A0EEE-4472-E898-F44D-54954BE4F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1C10B4B-0D44-545C-1B8D-49FDCC92E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FCBBBA3-30C6-A5B8-0413-DDCB5087A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634F824-84EB-CA54-3E03-4EB50F3FA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6CF137A-70E0-3197-3704-3EF5A80356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464DB32-9407-07F7-68AF-4E8E4E82C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62E4-83D6-421A-BAFF-B54C09498FCB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0B85CC3-0FF0-8044-A461-0F4FF55A3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ECB3871-8136-A64A-9BE6-252520AFE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F1B5-8257-4615-985B-B0DDEA2212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029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179581-4592-B91F-41BC-44C21E1AD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3F5A635-A37F-77B3-463D-F79A39007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62E4-83D6-421A-BAFF-B54C09498FCB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DE64F5D-D142-ACAE-16A8-31769636F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C6B37AB-E9D5-D850-3588-FB20C6E01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F1B5-8257-4615-985B-B0DDEA2212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2409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90C444F-2CBD-5258-F231-371C29D49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62E4-83D6-421A-BAFF-B54C09498FCB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1293215-7D8A-0316-0CDE-85DC5380A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D6B275C-9514-5B5E-141B-63A37183C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F1B5-8257-4615-985B-B0DDEA2212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2582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7D9409-0735-F682-F029-E80248247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F69147-C198-C97F-2F53-7CE9305A0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8856D1B-3941-1EA3-7CEE-276A330B8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1BED9C-12FF-2740-69FF-4B523BF59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62E4-83D6-421A-BAFF-B54C09498FCB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ACA8784-AC6D-1A31-87D7-E68B0B55C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BA9DC59-EBC1-35D3-3B66-547979382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F1B5-8257-4615-985B-B0DDEA2212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1670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382932-2A4F-7831-0660-17C0353D2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D5FE5C2-9DB9-D893-4D59-F18811E9D4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83CAC2E-F800-353B-9052-F40BF03C0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13DF7FF-290A-DD0C-23B8-3BE7FADE9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662E4-83D6-421A-BAFF-B54C09498FCB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D218E7B-BA01-18F2-72E5-71FABAA9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DBA4D98-7460-5A70-29D7-C8DE02A9F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0F1B5-8257-4615-985B-B0DDEA2212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11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FA33593-27C9-9795-80D2-03A60807A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A896914-6957-87E1-C1AB-C42AF1432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23C992-E304-38F3-FB50-A9810D704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662E4-83D6-421A-BAFF-B54C09498FCB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B2FEEE-4DF0-619C-7AC0-6643CEFA50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35B0E8-80DF-61A9-6FB0-91CE46AF5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0F1B5-8257-4615-985B-B0DDEA2212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43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パソコンの画面&#10;&#10;自動的に生成された説明">
            <a:extLst>
              <a:ext uri="{FF2B5EF4-FFF2-40B4-BE49-F238E27FC236}">
                <a16:creationId xmlns:a16="http://schemas.microsoft.com/office/drawing/2014/main" id="{ADEA4274-4E50-9760-225C-D14DD04BB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348" y="0"/>
            <a:ext cx="8833304" cy="3168813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A86590E-4B56-F5D1-F9F5-E4FAFA0BA47C}"/>
              </a:ext>
            </a:extLst>
          </p:cNvPr>
          <p:cNvSpPr/>
          <p:nvPr/>
        </p:nvSpPr>
        <p:spPr>
          <a:xfrm>
            <a:off x="783772" y="3505201"/>
            <a:ext cx="2220686" cy="3015342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3747AB1-C69C-1A3A-5CA8-C05E6FD58EC5}"/>
              </a:ext>
            </a:extLst>
          </p:cNvPr>
          <p:cNvSpPr txBox="1"/>
          <p:nvPr/>
        </p:nvSpPr>
        <p:spPr>
          <a:xfrm>
            <a:off x="1061357" y="3628349"/>
            <a:ext cx="1665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002060"/>
                </a:solidFill>
              </a:rPr>
              <a:t>01</a:t>
            </a:r>
          </a:p>
          <a:p>
            <a:pPr algn="ctr"/>
            <a:r>
              <a:rPr lang="ja-JP" altLang="en-US" b="1" dirty="0">
                <a:solidFill>
                  <a:srgbClr val="002060"/>
                </a:solidFill>
              </a:rPr>
              <a:t>ゴール設定</a:t>
            </a:r>
            <a:endParaRPr kumimoji="1" lang="ja-JP" altLang="en-US" b="1" dirty="0">
              <a:solidFill>
                <a:srgbClr val="002060"/>
              </a:solidFill>
            </a:endParaRPr>
          </a:p>
        </p:txBody>
      </p:sp>
      <p:pic>
        <p:nvPicPr>
          <p:cNvPr id="9" name="図 8" descr="テキスト&#10;&#10;自動的に生成された説明">
            <a:extLst>
              <a:ext uri="{FF2B5EF4-FFF2-40B4-BE49-F238E27FC236}">
                <a16:creationId xmlns:a16="http://schemas.microsoft.com/office/drawing/2014/main" id="{B3F9E960-D5B2-1758-3C85-0EE5E6764E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34" t="30558" r="27033" b="46481"/>
          <a:stretch/>
        </p:blipFill>
        <p:spPr>
          <a:xfrm>
            <a:off x="1223140" y="4214243"/>
            <a:ext cx="1254144" cy="901524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7BF51E2-9082-3861-ECAA-DACFC950CDE3}"/>
              </a:ext>
            </a:extLst>
          </p:cNvPr>
          <p:cNvSpPr txBox="1"/>
          <p:nvPr/>
        </p:nvSpPr>
        <p:spPr>
          <a:xfrm>
            <a:off x="949365" y="5402584"/>
            <a:ext cx="13965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200" b="1" dirty="0">
                <a:solidFill>
                  <a:srgbClr val="002060"/>
                </a:solidFill>
              </a:rPr>
              <a:t>評価エリア</a:t>
            </a:r>
            <a:endParaRPr kumimoji="1" lang="en-US" altLang="ja-JP" sz="1200" b="1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b="1" dirty="0">
                <a:solidFill>
                  <a:srgbClr val="002060"/>
                </a:solidFill>
              </a:rPr>
              <a:t>スケール</a:t>
            </a:r>
            <a:endParaRPr lang="en-US" altLang="ja-JP" sz="1200" b="1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200" b="1" dirty="0">
                <a:solidFill>
                  <a:srgbClr val="002060"/>
                </a:solidFill>
              </a:rPr>
              <a:t>予算</a:t>
            </a:r>
            <a:endParaRPr kumimoji="1" lang="en-US" altLang="ja-JP" sz="1200" b="1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200" b="1" dirty="0">
                <a:solidFill>
                  <a:srgbClr val="002060"/>
                </a:solidFill>
              </a:rPr>
              <a:t>スケジュール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8D3A36C5-A5B8-C132-E8F8-48254B0F3F1D}"/>
              </a:ext>
            </a:extLst>
          </p:cNvPr>
          <p:cNvSpPr/>
          <p:nvPr/>
        </p:nvSpPr>
        <p:spPr>
          <a:xfrm>
            <a:off x="3415828" y="3505201"/>
            <a:ext cx="2220686" cy="3015342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6288152-5498-840F-2D1B-C49487914C9A}"/>
              </a:ext>
            </a:extLst>
          </p:cNvPr>
          <p:cNvSpPr txBox="1"/>
          <p:nvPr/>
        </p:nvSpPr>
        <p:spPr>
          <a:xfrm>
            <a:off x="3693413" y="3628349"/>
            <a:ext cx="1665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002060"/>
                </a:solidFill>
              </a:rPr>
              <a:t>0</a:t>
            </a:r>
            <a:r>
              <a:rPr lang="en-US" altLang="ja-JP" b="1" dirty="0">
                <a:solidFill>
                  <a:srgbClr val="002060"/>
                </a:solidFill>
              </a:rPr>
              <a:t>2</a:t>
            </a:r>
            <a:endParaRPr kumimoji="1" lang="en-US" altLang="ja-JP" b="1" dirty="0">
              <a:solidFill>
                <a:srgbClr val="002060"/>
              </a:solidFill>
            </a:endParaRPr>
          </a:p>
          <a:p>
            <a:pPr algn="ctr"/>
            <a:r>
              <a:rPr lang="ja-JP" altLang="en-US" b="1" dirty="0">
                <a:solidFill>
                  <a:srgbClr val="002060"/>
                </a:solidFill>
              </a:rPr>
              <a:t>データ収集</a:t>
            </a:r>
            <a:endParaRPr kumimoji="1" lang="ja-JP" altLang="en-US" b="1" dirty="0">
              <a:solidFill>
                <a:srgbClr val="002060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531DEAE-A7E1-247F-9EEC-EA194A377416}"/>
              </a:ext>
            </a:extLst>
          </p:cNvPr>
          <p:cNvSpPr txBox="1"/>
          <p:nvPr/>
        </p:nvSpPr>
        <p:spPr>
          <a:xfrm>
            <a:off x="3552821" y="5471706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b="1" dirty="0">
                <a:solidFill>
                  <a:srgbClr val="002060"/>
                </a:solidFill>
              </a:rPr>
              <a:t>植栽本数や時期</a:t>
            </a:r>
            <a:endParaRPr lang="en-US" altLang="ja-JP" sz="1200" b="1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b="1" dirty="0">
                <a:solidFill>
                  <a:srgbClr val="002060"/>
                </a:solidFill>
              </a:rPr>
              <a:t>森林維持活動の内容</a:t>
            </a:r>
            <a:endParaRPr lang="en-US" altLang="ja-JP" sz="1200" b="1" dirty="0">
              <a:solidFill>
                <a:srgbClr val="002060"/>
              </a:solidFill>
            </a:endParaRPr>
          </a:p>
        </p:txBody>
      </p:sp>
      <p:pic>
        <p:nvPicPr>
          <p:cNvPr id="15" name="図 14" descr="パソコンの画面&#10;&#10;自動的に生成された説明">
            <a:extLst>
              <a:ext uri="{FF2B5EF4-FFF2-40B4-BE49-F238E27FC236}">
                <a16:creationId xmlns:a16="http://schemas.microsoft.com/office/drawing/2014/main" id="{51E49552-2BBF-63FF-31E7-4419551E6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38" t="31948" r="55546" b="46067"/>
          <a:stretch/>
        </p:blipFill>
        <p:spPr>
          <a:xfrm>
            <a:off x="3774786" y="4286454"/>
            <a:ext cx="1501359" cy="923914"/>
          </a:xfrm>
          <a:prstGeom prst="rect">
            <a:avLst/>
          </a:prstGeom>
        </p:spPr>
      </p:pic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DC5B0DEC-7D8A-BF2F-96C1-0F1DA10A6874}"/>
              </a:ext>
            </a:extLst>
          </p:cNvPr>
          <p:cNvSpPr/>
          <p:nvPr/>
        </p:nvSpPr>
        <p:spPr>
          <a:xfrm>
            <a:off x="6046474" y="3505201"/>
            <a:ext cx="2220686" cy="3015342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4913352-0478-5037-E1F1-3F871776EE85}"/>
              </a:ext>
            </a:extLst>
          </p:cNvPr>
          <p:cNvSpPr txBox="1"/>
          <p:nvPr/>
        </p:nvSpPr>
        <p:spPr>
          <a:xfrm>
            <a:off x="6324059" y="3628349"/>
            <a:ext cx="1665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002060"/>
                </a:solidFill>
              </a:rPr>
              <a:t>03</a:t>
            </a:r>
          </a:p>
          <a:p>
            <a:pPr algn="ctr"/>
            <a:r>
              <a:rPr lang="ja-JP" altLang="en-US" b="1" dirty="0">
                <a:solidFill>
                  <a:srgbClr val="002060"/>
                </a:solidFill>
              </a:rPr>
              <a:t>分析評価</a:t>
            </a:r>
            <a:endParaRPr kumimoji="1" lang="ja-JP" altLang="en-US" b="1" dirty="0">
              <a:solidFill>
                <a:srgbClr val="00206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F99A35A-63B1-EA69-FD6D-8A49C6E6ED13}"/>
              </a:ext>
            </a:extLst>
          </p:cNvPr>
          <p:cNvSpPr txBox="1"/>
          <p:nvPr/>
        </p:nvSpPr>
        <p:spPr>
          <a:xfrm>
            <a:off x="6183467" y="5395506"/>
            <a:ext cx="1806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b="1" dirty="0">
                <a:solidFill>
                  <a:srgbClr val="002060"/>
                </a:solidFill>
              </a:rPr>
              <a:t>ニーズに対応したシナリオ分析</a:t>
            </a:r>
            <a:endParaRPr lang="en-US" altLang="ja-JP" sz="1200" b="1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b="1" dirty="0">
                <a:solidFill>
                  <a:srgbClr val="002060"/>
                </a:solidFill>
              </a:rPr>
              <a:t>種ごとの情報</a:t>
            </a:r>
            <a:endParaRPr lang="en-US" altLang="ja-JP" sz="1200" b="1" dirty="0">
              <a:solidFill>
                <a:srgbClr val="002060"/>
              </a:solidFill>
            </a:endParaRPr>
          </a:p>
        </p:txBody>
      </p:sp>
      <p:pic>
        <p:nvPicPr>
          <p:cNvPr id="20" name="図 19" descr="パソコンの画面&#10;&#10;自動的に生成された説明">
            <a:extLst>
              <a:ext uri="{FF2B5EF4-FFF2-40B4-BE49-F238E27FC236}">
                <a16:creationId xmlns:a16="http://schemas.microsoft.com/office/drawing/2014/main" id="{AA68F1F5-2195-8900-ABD3-6D4CDE9ED3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79" t="31641" r="31205" b="46374"/>
          <a:stretch/>
        </p:blipFill>
        <p:spPr>
          <a:xfrm>
            <a:off x="6395250" y="4196314"/>
            <a:ext cx="1501359" cy="923914"/>
          </a:xfrm>
          <a:prstGeom prst="rect">
            <a:avLst/>
          </a:prstGeom>
        </p:spPr>
      </p:pic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11F3A46A-D8F2-7CEB-8623-2698FCABAA1F}"/>
              </a:ext>
            </a:extLst>
          </p:cNvPr>
          <p:cNvSpPr/>
          <p:nvPr/>
        </p:nvSpPr>
        <p:spPr>
          <a:xfrm>
            <a:off x="8677120" y="3505201"/>
            <a:ext cx="2220686" cy="3015342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976FB2B-E236-845D-EF60-8B482BF68D6B}"/>
              </a:ext>
            </a:extLst>
          </p:cNvPr>
          <p:cNvSpPr txBox="1"/>
          <p:nvPr/>
        </p:nvSpPr>
        <p:spPr>
          <a:xfrm>
            <a:off x="8954705" y="3628349"/>
            <a:ext cx="1665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rgbClr val="002060"/>
                </a:solidFill>
              </a:rPr>
              <a:t>04</a:t>
            </a:r>
          </a:p>
          <a:p>
            <a:pPr algn="ctr"/>
            <a:r>
              <a:rPr lang="ja-JP" altLang="en-US" b="1" dirty="0">
                <a:solidFill>
                  <a:srgbClr val="002060"/>
                </a:solidFill>
              </a:rPr>
              <a:t>改善提案</a:t>
            </a:r>
            <a:endParaRPr kumimoji="1" lang="ja-JP" altLang="en-US" b="1" dirty="0">
              <a:solidFill>
                <a:srgbClr val="002060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2067356-F16D-79CA-B77E-5F418BC148E8}"/>
              </a:ext>
            </a:extLst>
          </p:cNvPr>
          <p:cNvSpPr txBox="1"/>
          <p:nvPr/>
        </p:nvSpPr>
        <p:spPr>
          <a:xfrm>
            <a:off x="8814113" y="5395506"/>
            <a:ext cx="18061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b="1" dirty="0">
                <a:solidFill>
                  <a:srgbClr val="002060"/>
                </a:solidFill>
              </a:rPr>
              <a:t>中長期の自然再生</a:t>
            </a:r>
            <a:r>
              <a:rPr lang="ja-JP" altLang="en-US" sz="1200" b="1">
                <a:solidFill>
                  <a:srgbClr val="002060"/>
                </a:solidFill>
              </a:rPr>
              <a:t>計画の立案</a:t>
            </a:r>
            <a:endParaRPr lang="en-US" altLang="ja-JP" sz="1200" b="1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200" b="1" dirty="0">
                <a:solidFill>
                  <a:srgbClr val="002060"/>
                </a:solidFill>
              </a:rPr>
              <a:t>KPI</a:t>
            </a:r>
            <a:r>
              <a:rPr lang="ja-JP" altLang="en-US" sz="1200" b="1" dirty="0">
                <a:solidFill>
                  <a:srgbClr val="002060"/>
                </a:solidFill>
              </a:rPr>
              <a:t>化支援</a:t>
            </a:r>
            <a:endParaRPr lang="en-US" altLang="ja-JP" sz="1200" b="1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200" b="1" dirty="0">
                <a:solidFill>
                  <a:srgbClr val="002060"/>
                </a:solidFill>
              </a:rPr>
              <a:t>PR</a:t>
            </a:r>
            <a:r>
              <a:rPr lang="ja-JP" altLang="en-US" sz="1200" b="1" dirty="0">
                <a:solidFill>
                  <a:srgbClr val="002060"/>
                </a:solidFill>
              </a:rPr>
              <a:t>への活用支援</a:t>
            </a:r>
            <a:endParaRPr lang="en-US" altLang="ja-JP" sz="1200" b="1" dirty="0">
              <a:solidFill>
                <a:srgbClr val="002060"/>
              </a:solidFill>
            </a:endParaRPr>
          </a:p>
        </p:txBody>
      </p:sp>
      <p:pic>
        <p:nvPicPr>
          <p:cNvPr id="24" name="図 23" descr="パソコンの画面&#10;&#10;自動的に生成された説明">
            <a:extLst>
              <a:ext uri="{FF2B5EF4-FFF2-40B4-BE49-F238E27FC236}">
                <a16:creationId xmlns:a16="http://schemas.microsoft.com/office/drawing/2014/main" id="{A62F1ED0-5B0B-13D8-AB39-561D22813F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58" t="32418" r="6326" b="45597"/>
          <a:stretch/>
        </p:blipFill>
        <p:spPr>
          <a:xfrm>
            <a:off x="9036782" y="4261627"/>
            <a:ext cx="1501359" cy="923914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0ADAAAA-7DB9-55F2-DA9B-A31B08B8D3E8}"/>
              </a:ext>
            </a:extLst>
          </p:cNvPr>
          <p:cNvSpPr txBox="1"/>
          <p:nvPr/>
        </p:nvSpPr>
        <p:spPr>
          <a:xfrm>
            <a:off x="1427348" y="511920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b="1" dirty="0">
                <a:solidFill>
                  <a:schemeClr val="bg1">
                    <a:lumMod val="50000"/>
                  </a:schemeClr>
                </a:solidFill>
              </a:rPr>
              <a:t>打ち合わせ</a:t>
            </a:r>
            <a:endParaRPr kumimoji="1" lang="ja-JP" alt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386BC4A-EEE7-1A8E-73C9-A1910090B18F}"/>
              </a:ext>
            </a:extLst>
          </p:cNvPr>
          <p:cNvSpPr txBox="1"/>
          <p:nvPr/>
        </p:nvSpPr>
        <p:spPr>
          <a:xfrm>
            <a:off x="4079958" y="5200899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b="1" dirty="0">
                <a:solidFill>
                  <a:schemeClr val="bg1">
                    <a:lumMod val="50000"/>
                  </a:schemeClr>
                </a:solidFill>
              </a:rPr>
              <a:t>データ共有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9A938AC-6A71-AAE4-6A08-9EB40B2ACCEE}"/>
              </a:ext>
            </a:extLst>
          </p:cNvPr>
          <p:cNvSpPr txBox="1"/>
          <p:nvPr/>
        </p:nvSpPr>
        <p:spPr>
          <a:xfrm>
            <a:off x="6592076" y="5148995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b="1" dirty="0">
                <a:solidFill>
                  <a:schemeClr val="bg1">
                    <a:lumMod val="50000"/>
                  </a:schemeClr>
                </a:solidFill>
              </a:rPr>
              <a:t>定量評価の共有</a:t>
            </a:r>
            <a:endParaRPr kumimoji="1" lang="ja-JP" alt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E398701-FCAA-0EC8-FC50-CBA464D15283}"/>
              </a:ext>
            </a:extLst>
          </p:cNvPr>
          <p:cNvSpPr txBox="1"/>
          <p:nvPr/>
        </p:nvSpPr>
        <p:spPr>
          <a:xfrm>
            <a:off x="8954705" y="5159881"/>
            <a:ext cx="1736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b="1" dirty="0">
                <a:solidFill>
                  <a:schemeClr val="bg1">
                    <a:lumMod val="50000"/>
                  </a:schemeClr>
                </a:solidFill>
              </a:rPr>
              <a:t>専門家によるアドバイス</a:t>
            </a:r>
          </a:p>
        </p:txBody>
      </p:sp>
    </p:spTree>
    <p:extLst>
      <p:ext uri="{BB962C8B-B14F-4D97-AF65-F5344CB8AC3E}">
        <p14:creationId xmlns:p14="http://schemas.microsoft.com/office/powerpoint/2010/main" val="1748445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62</Words>
  <Application>Microsoft Office PowerPoint</Application>
  <PresentationFormat>ワイド画面</PresentationFormat>
  <Paragraphs>23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五十里　翔吾</dc:creator>
  <cp:lastModifiedBy>五十里　翔吾</cp:lastModifiedBy>
  <cp:revision>14</cp:revision>
  <dcterms:created xsi:type="dcterms:W3CDTF">2023-09-19T02:48:02Z</dcterms:created>
  <dcterms:modified xsi:type="dcterms:W3CDTF">2023-09-26T02:43:56Z</dcterms:modified>
</cp:coreProperties>
</file>