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600"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6D838-CE04-419F-A0DF-EF116AB3F2C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2FC5E1-2677-8CB9-0E1D-FFBB80DFA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DD028F5-008A-1FD4-980F-384CBFF87650}"/>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5B08B931-E143-3F2E-3DFF-9A27E329B2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D687-EB07-0F4A-CFB3-9C7EC12AC0DB}"/>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269780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95C7C9-12E2-D9FD-EBAF-A77328CB6EA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FE2D98-12AE-6231-5A0D-AF4F130C6D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AF4F21-C139-397A-61B3-2DADBF5632D0}"/>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84426C82-A5AA-87E9-93FA-1F2AFF967F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A3DE20-E1F6-AA01-FFD2-C638A76578B2}"/>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146569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E22CC55-281F-611D-D9BD-EFB842A08C4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7BFC31-51B9-A059-7E08-0755F3F66D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039E94-0169-6393-A552-637508676731}"/>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6E0F9685-2B37-D897-9866-1AB23346CD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6ABA72-03FF-B89A-4010-F37E4327838F}"/>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84367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D24FF-F3B0-D4C3-9070-4C52AAC18B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8EBA545-9797-E6E1-1EFF-45DDC12AE7C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E3024A-00D3-1F87-5344-A5F09EEFD269}"/>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1EA575A3-44DA-BF76-5E9D-F620CA1FD5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6DC688-8C79-8820-389E-5F9A23F1512A}"/>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28049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AE8F-CAF0-0390-4764-C4393F5031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005C0A-26C7-8F75-F756-B7A5F4B5F5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1F2FC3-D21D-68C1-CA51-A12E9A1B77A9}"/>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9B399928-D675-1777-6F31-B709E93289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1A81D8-F787-97DF-F0B8-E2A1C8E9BC1B}"/>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289337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8B86D-2494-C53D-538D-98121F438F9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93A39E-F6AD-E15E-58E1-9A00973A7E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5D62C3-0980-17B4-998A-8340BE25AF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522C01-6AF3-B243-19DB-CD3A49AFBB40}"/>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2C29599C-70FB-A061-A6BE-B09896AA5F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F790F4-724C-DD62-FB8E-BCC348C46C1B}"/>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9086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E16249-57DD-598E-132B-78B4C38446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21C90A-5163-9711-E396-C242D4E54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4789F7-FF46-C4C8-15FE-634088CF184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CA77379-D0A5-EE07-2767-660492AA7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C2F6318-4F7C-4E8F-61A0-44F54A4E595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3909D73-74BB-8F84-692F-1999C2B02A15}"/>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8" name="フッター プレースホルダー 7">
            <a:extLst>
              <a:ext uri="{FF2B5EF4-FFF2-40B4-BE49-F238E27FC236}">
                <a16:creationId xmlns:a16="http://schemas.microsoft.com/office/drawing/2014/main" id="{F58DDE4F-B038-C06A-C7E6-62AA9CDFBD5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95E17FB-CBB9-EEF9-3956-6AE89135A556}"/>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197541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1BAFEE-C735-E52F-1F5D-2F70B05901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2DE480-49FB-995D-624D-3E8CD55EC380}"/>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4" name="フッター プレースホルダー 3">
            <a:extLst>
              <a:ext uri="{FF2B5EF4-FFF2-40B4-BE49-F238E27FC236}">
                <a16:creationId xmlns:a16="http://schemas.microsoft.com/office/drawing/2014/main" id="{A275B541-1D2B-443A-0971-C2A7913CE17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B84F281-D88E-6666-AB22-0E5F6E7245E4}"/>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69235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6FDE084-13D9-FFE6-8DD1-20E303D33157}"/>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3" name="フッター プレースホルダー 2">
            <a:extLst>
              <a:ext uri="{FF2B5EF4-FFF2-40B4-BE49-F238E27FC236}">
                <a16:creationId xmlns:a16="http://schemas.microsoft.com/office/drawing/2014/main" id="{12DA0BF4-8F9F-2093-E386-8142FEDCBA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2AFF59C-06D0-9B4D-30F2-90792A1A3C6F}"/>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48733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C38DC-FEA5-BF54-6289-5744F0C2E1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0D19C8-6905-4591-42C6-840408280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100D8F-12D4-3F8B-4372-729A682B3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671ACD-C783-D7BE-FA20-77C72B92C0B6}"/>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34FB21ED-CF71-E5D9-3E41-9D20A5AF2A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A5BFCA-DB26-0271-85D6-81AD52EA6475}"/>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65575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A33EB-D001-04A5-341E-1CC4ACBE95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A6DBB5-7D7B-A1A1-5FDC-5CAE3E8B7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6627167-9751-BDE9-E601-CE74E6F8D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1465B4-093B-3D81-E923-4892D0621145}"/>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957AAA8D-CE1C-2BAC-D239-ED2B33C664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83AA553-2847-E0F6-0970-5B50E867825D}"/>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72851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A805889-A9C8-B582-06E0-124E258A3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A09452-332A-4CB0-81B0-9E75B9E7C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4E474E-E86F-A2EE-0ED3-EB24731E5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2A8C8AB4-AC3F-52A2-CEA7-F294E7634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A59629B-DCF2-DE4E-7360-DD9BA78F1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677258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F98AFC90-6FDE-FBFA-8A57-17D57E785F25}"/>
              </a:ext>
            </a:extLst>
          </p:cNvPr>
          <p:cNvSpPr/>
          <p:nvPr/>
        </p:nvSpPr>
        <p:spPr>
          <a:xfrm>
            <a:off x="6663550" y="866283"/>
            <a:ext cx="5447663" cy="492565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44BD2404-BAAD-BB6C-2B5C-85267F610229}"/>
              </a:ext>
            </a:extLst>
          </p:cNvPr>
          <p:cNvCxnSpPr>
            <a:cxnSpLocks/>
          </p:cNvCxnSpPr>
          <p:nvPr/>
        </p:nvCxnSpPr>
        <p:spPr>
          <a:xfrm>
            <a:off x="106779" y="3529114"/>
            <a:ext cx="5832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22F9F72E-D612-C5BF-E461-6737E0CCB428}"/>
              </a:ext>
            </a:extLst>
          </p:cNvPr>
          <p:cNvCxnSpPr>
            <a:cxnSpLocks/>
          </p:cNvCxnSpPr>
          <p:nvPr/>
        </p:nvCxnSpPr>
        <p:spPr>
          <a:xfrm flipV="1">
            <a:off x="2993067" y="866283"/>
            <a:ext cx="0" cy="5205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正方形/長方形 11">
            <a:extLst>
              <a:ext uri="{FF2B5EF4-FFF2-40B4-BE49-F238E27FC236}">
                <a16:creationId xmlns:a16="http://schemas.microsoft.com/office/drawing/2014/main" id="{89A322F5-F675-DBAD-E40C-738B34FFDF53}"/>
              </a:ext>
            </a:extLst>
          </p:cNvPr>
          <p:cNvSpPr/>
          <p:nvPr/>
        </p:nvSpPr>
        <p:spPr>
          <a:xfrm>
            <a:off x="3122332" y="3011612"/>
            <a:ext cx="389740" cy="434713"/>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a:t>
            </a:r>
            <a:endParaRPr kumimoji="1" lang="ja-JP" altLang="en-US" sz="1600" dirty="0"/>
          </a:p>
        </p:txBody>
      </p:sp>
      <p:sp>
        <p:nvSpPr>
          <p:cNvPr id="13" name="正方形/長方形 12">
            <a:extLst>
              <a:ext uri="{FF2B5EF4-FFF2-40B4-BE49-F238E27FC236}">
                <a16:creationId xmlns:a16="http://schemas.microsoft.com/office/drawing/2014/main" id="{34373A40-D2A4-3EC1-4824-8724277E8D66}"/>
              </a:ext>
            </a:extLst>
          </p:cNvPr>
          <p:cNvSpPr/>
          <p:nvPr/>
        </p:nvSpPr>
        <p:spPr>
          <a:xfrm>
            <a:off x="3122332" y="3611904"/>
            <a:ext cx="389723" cy="42347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a:t>
            </a:r>
            <a:r>
              <a:rPr lang="en-US" altLang="ja-JP" sz="1600" dirty="0"/>
              <a:t>I</a:t>
            </a:r>
            <a:endParaRPr kumimoji="1" lang="en-US" altLang="ja-JP" sz="1600" dirty="0"/>
          </a:p>
        </p:txBody>
      </p:sp>
      <p:sp>
        <p:nvSpPr>
          <p:cNvPr id="17" name="正方形/長方形 16">
            <a:extLst>
              <a:ext uri="{FF2B5EF4-FFF2-40B4-BE49-F238E27FC236}">
                <a16:creationId xmlns:a16="http://schemas.microsoft.com/office/drawing/2014/main" id="{0A9245A3-4C52-6ACC-63A9-254B4D2561C6}"/>
              </a:ext>
            </a:extLst>
          </p:cNvPr>
          <p:cNvSpPr/>
          <p:nvPr/>
        </p:nvSpPr>
        <p:spPr>
          <a:xfrm>
            <a:off x="2473107" y="3011612"/>
            <a:ext cx="389740" cy="434713"/>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IV</a:t>
            </a:r>
            <a:endParaRPr kumimoji="1" lang="ja-JP" altLang="en-US" sz="1600" dirty="0"/>
          </a:p>
        </p:txBody>
      </p:sp>
      <p:sp>
        <p:nvSpPr>
          <p:cNvPr id="18" name="正方形/長方形 17">
            <a:extLst>
              <a:ext uri="{FF2B5EF4-FFF2-40B4-BE49-F238E27FC236}">
                <a16:creationId xmlns:a16="http://schemas.microsoft.com/office/drawing/2014/main" id="{3AF25A0D-36D8-A508-3EE7-F28C74EA81F1}"/>
              </a:ext>
            </a:extLst>
          </p:cNvPr>
          <p:cNvSpPr/>
          <p:nvPr/>
        </p:nvSpPr>
        <p:spPr>
          <a:xfrm>
            <a:off x="2473107" y="3611904"/>
            <a:ext cx="389723" cy="42347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II</a:t>
            </a:r>
            <a:r>
              <a:rPr lang="en-US" altLang="ja-JP" sz="1600" dirty="0"/>
              <a:t>I</a:t>
            </a:r>
            <a:endParaRPr kumimoji="1" lang="en-US" altLang="ja-JP" sz="1600" dirty="0"/>
          </a:p>
        </p:txBody>
      </p:sp>
      <p:sp>
        <p:nvSpPr>
          <p:cNvPr id="19" name="テキスト ボックス 18">
            <a:extLst>
              <a:ext uri="{FF2B5EF4-FFF2-40B4-BE49-F238E27FC236}">
                <a16:creationId xmlns:a16="http://schemas.microsoft.com/office/drawing/2014/main" id="{959B2D0D-18B0-524C-2BBB-E6F727BC25BD}"/>
              </a:ext>
            </a:extLst>
          </p:cNvPr>
          <p:cNvSpPr txBox="1"/>
          <p:nvPr/>
        </p:nvSpPr>
        <p:spPr>
          <a:xfrm>
            <a:off x="4911693" y="4021425"/>
            <a:ext cx="1338828" cy="646331"/>
          </a:xfrm>
          <a:prstGeom prst="rect">
            <a:avLst/>
          </a:prstGeom>
          <a:noFill/>
        </p:spPr>
        <p:txBody>
          <a:bodyPr wrap="none" rtlCol="0">
            <a:spAutoFit/>
          </a:bodyPr>
          <a:lstStyle/>
          <a:p>
            <a:r>
              <a:rPr lang="ja-JP" altLang="en-US" b="1" dirty="0"/>
              <a:t>生物多様性</a:t>
            </a:r>
            <a:endParaRPr lang="en-US" altLang="ja-JP" b="1" dirty="0"/>
          </a:p>
          <a:p>
            <a:r>
              <a:rPr lang="ja-JP" altLang="en-US" b="1" dirty="0"/>
              <a:t>の重要度</a:t>
            </a:r>
            <a:endParaRPr kumimoji="1" lang="ja-JP" altLang="en-US" b="1" dirty="0"/>
          </a:p>
        </p:txBody>
      </p:sp>
      <p:sp>
        <p:nvSpPr>
          <p:cNvPr id="20" name="テキスト ボックス 19">
            <a:extLst>
              <a:ext uri="{FF2B5EF4-FFF2-40B4-BE49-F238E27FC236}">
                <a16:creationId xmlns:a16="http://schemas.microsoft.com/office/drawing/2014/main" id="{44BA7438-7521-EE91-CC65-4D6AF096019A}"/>
              </a:ext>
            </a:extLst>
          </p:cNvPr>
          <p:cNvSpPr txBox="1"/>
          <p:nvPr/>
        </p:nvSpPr>
        <p:spPr>
          <a:xfrm>
            <a:off x="1632875" y="405343"/>
            <a:ext cx="1325939" cy="646331"/>
          </a:xfrm>
          <a:prstGeom prst="rect">
            <a:avLst/>
          </a:prstGeom>
          <a:noFill/>
        </p:spPr>
        <p:txBody>
          <a:bodyPr wrap="square" rtlCol="0">
            <a:spAutoFit/>
          </a:bodyPr>
          <a:lstStyle/>
          <a:p>
            <a:r>
              <a:rPr lang="ja-JP" altLang="en-US" b="1" dirty="0"/>
              <a:t>生物多様性の完全性</a:t>
            </a:r>
            <a:endParaRPr kumimoji="1" lang="ja-JP" altLang="en-US" b="1" dirty="0"/>
          </a:p>
        </p:txBody>
      </p:sp>
      <p:sp>
        <p:nvSpPr>
          <p:cNvPr id="36" name="テキスト ボックス 35">
            <a:extLst>
              <a:ext uri="{FF2B5EF4-FFF2-40B4-BE49-F238E27FC236}">
                <a16:creationId xmlns:a16="http://schemas.microsoft.com/office/drawing/2014/main" id="{8F5A0059-E385-0A0C-56D8-24FB2DAA1B83}"/>
              </a:ext>
            </a:extLst>
          </p:cNvPr>
          <p:cNvSpPr txBox="1"/>
          <p:nvPr/>
        </p:nvSpPr>
        <p:spPr>
          <a:xfrm>
            <a:off x="5277174" y="3652093"/>
            <a:ext cx="678391" cy="369332"/>
          </a:xfrm>
          <a:prstGeom prst="rect">
            <a:avLst/>
          </a:prstGeom>
          <a:noFill/>
        </p:spPr>
        <p:txBody>
          <a:bodyPr wrap="none" rtlCol="0">
            <a:spAutoFit/>
          </a:bodyPr>
          <a:lstStyle/>
          <a:p>
            <a:r>
              <a:rPr kumimoji="1" lang="en-US" altLang="ja-JP" dirty="0"/>
              <a:t>High</a:t>
            </a:r>
            <a:endParaRPr kumimoji="1" lang="ja-JP" altLang="en-US" dirty="0"/>
          </a:p>
        </p:txBody>
      </p:sp>
      <p:sp>
        <p:nvSpPr>
          <p:cNvPr id="37" name="テキスト ボックス 36">
            <a:extLst>
              <a:ext uri="{FF2B5EF4-FFF2-40B4-BE49-F238E27FC236}">
                <a16:creationId xmlns:a16="http://schemas.microsoft.com/office/drawing/2014/main" id="{F4FD2CC4-3E3F-DDE6-3253-66A79F5DEA35}"/>
              </a:ext>
            </a:extLst>
          </p:cNvPr>
          <p:cNvSpPr txBox="1"/>
          <p:nvPr/>
        </p:nvSpPr>
        <p:spPr>
          <a:xfrm>
            <a:off x="48094" y="3666352"/>
            <a:ext cx="631904" cy="369332"/>
          </a:xfrm>
          <a:prstGeom prst="rect">
            <a:avLst/>
          </a:prstGeom>
          <a:noFill/>
        </p:spPr>
        <p:txBody>
          <a:bodyPr wrap="none" rtlCol="0">
            <a:spAutoFit/>
          </a:bodyPr>
          <a:lstStyle/>
          <a:p>
            <a:r>
              <a:rPr kumimoji="1" lang="en-US" altLang="ja-JP" dirty="0"/>
              <a:t>Low</a:t>
            </a:r>
            <a:endParaRPr kumimoji="1" lang="ja-JP" altLang="en-US" dirty="0"/>
          </a:p>
        </p:txBody>
      </p:sp>
      <p:sp>
        <p:nvSpPr>
          <p:cNvPr id="38" name="テキスト ボックス 37">
            <a:extLst>
              <a:ext uri="{FF2B5EF4-FFF2-40B4-BE49-F238E27FC236}">
                <a16:creationId xmlns:a16="http://schemas.microsoft.com/office/drawing/2014/main" id="{ADF64570-8E6D-7368-3C44-4BB2162A6690}"/>
              </a:ext>
            </a:extLst>
          </p:cNvPr>
          <p:cNvSpPr txBox="1"/>
          <p:nvPr/>
        </p:nvSpPr>
        <p:spPr>
          <a:xfrm>
            <a:off x="2268832" y="1013072"/>
            <a:ext cx="678391" cy="369332"/>
          </a:xfrm>
          <a:prstGeom prst="rect">
            <a:avLst/>
          </a:prstGeom>
          <a:noFill/>
        </p:spPr>
        <p:txBody>
          <a:bodyPr wrap="none" rtlCol="0">
            <a:spAutoFit/>
          </a:bodyPr>
          <a:lstStyle/>
          <a:p>
            <a:r>
              <a:rPr kumimoji="1" lang="en-US" altLang="ja-JP" dirty="0"/>
              <a:t>High</a:t>
            </a:r>
            <a:endParaRPr kumimoji="1" lang="ja-JP" altLang="en-US" dirty="0"/>
          </a:p>
        </p:txBody>
      </p:sp>
      <p:sp>
        <p:nvSpPr>
          <p:cNvPr id="39" name="テキスト ボックス 38">
            <a:extLst>
              <a:ext uri="{FF2B5EF4-FFF2-40B4-BE49-F238E27FC236}">
                <a16:creationId xmlns:a16="http://schemas.microsoft.com/office/drawing/2014/main" id="{2047C169-6B59-2D4A-9FB2-D60247AB4A98}"/>
              </a:ext>
            </a:extLst>
          </p:cNvPr>
          <p:cNvSpPr txBox="1"/>
          <p:nvPr/>
        </p:nvSpPr>
        <p:spPr>
          <a:xfrm>
            <a:off x="2295844" y="5612737"/>
            <a:ext cx="631904" cy="369332"/>
          </a:xfrm>
          <a:prstGeom prst="rect">
            <a:avLst/>
          </a:prstGeom>
          <a:noFill/>
        </p:spPr>
        <p:txBody>
          <a:bodyPr wrap="none" rtlCol="0">
            <a:spAutoFit/>
          </a:bodyPr>
          <a:lstStyle/>
          <a:p>
            <a:r>
              <a:rPr kumimoji="1" lang="en-US" altLang="ja-JP" dirty="0"/>
              <a:t>Low</a:t>
            </a:r>
            <a:endParaRPr kumimoji="1" lang="ja-JP" altLang="en-US" dirty="0"/>
          </a:p>
        </p:txBody>
      </p:sp>
      <p:cxnSp>
        <p:nvCxnSpPr>
          <p:cNvPr id="41" name="直線矢印コネクタ 40">
            <a:extLst>
              <a:ext uri="{FF2B5EF4-FFF2-40B4-BE49-F238E27FC236}">
                <a16:creationId xmlns:a16="http://schemas.microsoft.com/office/drawing/2014/main" id="{A0A47B3E-5128-D2BE-7729-25CEC2A84523}"/>
              </a:ext>
            </a:extLst>
          </p:cNvPr>
          <p:cNvCxnSpPr>
            <a:cxnSpLocks/>
          </p:cNvCxnSpPr>
          <p:nvPr/>
        </p:nvCxnSpPr>
        <p:spPr>
          <a:xfrm flipV="1">
            <a:off x="4303596" y="1047842"/>
            <a:ext cx="0" cy="1337145"/>
          </a:xfrm>
          <a:prstGeom prst="straightConnector1">
            <a:avLst/>
          </a:prstGeom>
          <a:ln w="38100">
            <a:solidFill>
              <a:schemeClr val="accent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4794EBF4-6DE7-780E-AC13-2E229DC57EFE}"/>
              </a:ext>
            </a:extLst>
          </p:cNvPr>
          <p:cNvSpPr txBox="1"/>
          <p:nvPr/>
        </p:nvSpPr>
        <p:spPr>
          <a:xfrm>
            <a:off x="4394329" y="1539893"/>
            <a:ext cx="2017057" cy="523220"/>
          </a:xfrm>
          <a:prstGeom prst="rect">
            <a:avLst/>
          </a:prstGeom>
          <a:noFill/>
        </p:spPr>
        <p:txBody>
          <a:bodyPr wrap="square" rtlCol="0">
            <a:spAutoFit/>
          </a:bodyPr>
          <a:lstStyle/>
          <a:p>
            <a:r>
              <a:rPr kumimoji="1" lang="ja-JP" altLang="en-US" sz="1400" dirty="0"/>
              <a:t>自然再生による</a:t>
            </a:r>
            <a:endParaRPr kumimoji="1" lang="en-US" altLang="ja-JP" sz="1400" dirty="0"/>
          </a:p>
          <a:p>
            <a:r>
              <a:rPr kumimoji="1" lang="ja-JP" altLang="en-US" sz="1400" dirty="0"/>
              <a:t>ポジティブインパクト</a:t>
            </a:r>
          </a:p>
        </p:txBody>
      </p:sp>
      <p:sp>
        <p:nvSpPr>
          <p:cNvPr id="45" name="テキスト ボックス 44">
            <a:extLst>
              <a:ext uri="{FF2B5EF4-FFF2-40B4-BE49-F238E27FC236}">
                <a16:creationId xmlns:a16="http://schemas.microsoft.com/office/drawing/2014/main" id="{D258DBC7-1AB3-52E8-F9A0-338BBFB9D274}"/>
              </a:ext>
            </a:extLst>
          </p:cNvPr>
          <p:cNvSpPr txBox="1"/>
          <p:nvPr/>
        </p:nvSpPr>
        <p:spPr>
          <a:xfrm>
            <a:off x="3317193" y="1874947"/>
            <a:ext cx="800219" cy="276999"/>
          </a:xfrm>
          <a:prstGeom prst="rect">
            <a:avLst/>
          </a:prstGeom>
          <a:noFill/>
        </p:spPr>
        <p:txBody>
          <a:bodyPr wrap="none" rtlCol="0">
            <a:spAutoFit/>
          </a:bodyPr>
          <a:lstStyle/>
          <a:p>
            <a:r>
              <a:rPr kumimoji="1" lang="ja-JP" altLang="en-US" sz="1200" dirty="0"/>
              <a:t>事業拠点</a:t>
            </a:r>
          </a:p>
        </p:txBody>
      </p:sp>
      <p:cxnSp>
        <p:nvCxnSpPr>
          <p:cNvPr id="51" name="直線コネクタ 50">
            <a:extLst>
              <a:ext uri="{FF2B5EF4-FFF2-40B4-BE49-F238E27FC236}">
                <a16:creationId xmlns:a16="http://schemas.microsoft.com/office/drawing/2014/main" id="{FA7BD7DF-F3A4-A476-B9E1-EB25BCEDC221}"/>
              </a:ext>
            </a:extLst>
          </p:cNvPr>
          <p:cNvCxnSpPr>
            <a:cxnSpLocks/>
            <a:endCxn id="45" idx="2"/>
          </p:cNvCxnSpPr>
          <p:nvPr/>
        </p:nvCxnSpPr>
        <p:spPr>
          <a:xfrm flipH="1" flipV="1">
            <a:off x="3717303" y="2151946"/>
            <a:ext cx="520438" cy="263971"/>
          </a:xfrm>
          <a:prstGeom prst="line">
            <a:avLst/>
          </a:prstGeom>
        </p:spPr>
        <p:style>
          <a:lnRef idx="2">
            <a:schemeClr val="accent1"/>
          </a:lnRef>
          <a:fillRef idx="0">
            <a:schemeClr val="accent1"/>
          </a:fillRef>
          <a:effectRef idx="1">
            <a:schemeClr val="accent1"/>
          </a:effectRef>
          <a:fontRef idx="minor">
            <a:schemeClr val="tx1"/>
          </a:fontRef>
        </p:style>
      </p:cxnSp>
      <p:sp>
        <p:nvSpPr>
          <p:cNvPr id="52" name="テキスト ボックス 51">
            <a:extLst>
              <a:ext uri="{FF2B5EF4-FFF2-40B4-BE49-F238E27FC236}">
                <a16:creationId xmlns:a16="http://schemas.microsoft.com/office/drawing/2014/main" id="{187ECA2C-074F-B67B-03EE-440026F70132}"/>
              </a:ext>
            </a:extLst>
          </p:cNvPr>
          <p:cNvSpPr txBox="1"/>
          <p:nvPr/>
        </p:nvSpPr>
        <p:spPr>
          <a:xfrm>
            <a:off x="4388362" y="2603184"/>
            <a:ext cx="2023670" cy="523220"/>
          </a:xfrm>
          <a:prstGeom prst="rect">
            <a:avLst/>
          </a:prstGeom>
          <a:noFill/>
        </p:spPr>
        <p:txBody>
          <a:bodyPr wrap="square" rtlCol="0">
            <a:spAutoFit/>
          </a:bodyPr>
          <a:lstStyle/>
          <a:p>
            <a:r>
              <a:rPr kumimoji="1" lang="ja-JP" altLang="en-US" sz="1400" dirty="0"/>
              <a:t>事業による</a:t>
            </a:r>
            <a:endParaRPr kumimoji="1" lang="en-US" altLang="ja-JP" sz="1400" dirty="0"/>
          </a:p>
          <a:p>
            <a:r>
              <a:rPr kumimoji="1" lang="ja-JP" altLang="en-US" sz="1400" dirty="0"/>
              <a:t>ネガティブインパクト</a:t>
            </a:r>
          </a:p>
        </p:txBody>
      </p:sp>
      <p:cxnSp>
        <p:nvCxnSpPr>
          <p:cNvPr id="53" name="直線矢印コネクタ 52">
            <a:extLst>
              <a:ext uri="{FF2B5EF4-FFF2-40B4-BE49-F238E27FC236}">
                <a16:creationId xmlns:a16="http://schemas.microsoft.com/office/drawing/2014/main" id="{15798E1C-287B-9A07-B288-21FAE0A66C23}"/>
              </a:ext>
            </a:extLst>
          </p:cNvPr>
          <p:cNvCxnSpPr>
            <a:cxnSpLocks/>
          </p:cNvCxnSpPr>
          <p:nvPr/>
        </p:nvCxnSpPr>
        <p:spPr>
          <a:xfrm>
            <a:off x="4303596" y="2418357"/>
            <a:ext cx="0" cy="1478507"/>
          </a:xfrm>
          <a:prstGeom prst="straightConnector1">
            <a:avLst/>
          </a:prstGeom>
          <a:ln w="38100">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5" name="楕円 54">
            <a:extLst>
              <a:ext uri="{FF2B5EF4-FFF2-40B4-BE49-F238E27FC236}">
                <a16:creationId xmlns:a16="http://schemas.microsoft.com/office/drawing/2014/main" id="{CC58EF7C-A04D-980F-4DCA-B4828CD61A43}"/>
              </a:ext>
            </a:extLst>
          </p:cNvPr>
          <p:cNvSpPr/>
          <p:nvPr/>
        </p:nvSpPr>
        <p:spPr>
          <a:xfrm>
            <a:off x="4237741" y="2346069"/>
            <a:ext cx="139701" cy="139696"/>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17FF3640-7DEA-0D76-3FD8-A33E9FF3B3C4}"/>
              </a:ext>
            </a:extLst>
          </p:cNvPr>
          <p:cNvSpPr/>
          <p:nvPr/>
        </p:nvSpPr>
        <p:spPr>
          <a:xfrm>
            <a:off x="7037545" y="1314213"/>
            <a:ext cx="389740" cy="434713"/>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a:t>
            </a:r>
            <a:endParaRPr kumimoji="1" lang="ja-JP" altLang="en-US" sz="1600" dirty="0"/>
          </a:p>
        </p:txBody>
      </p:sp>
      <p:sp>
        <p:nvSpPr>
          <p:cNvPr id="73" name="正方形/長方形 72">
            <a:extLst>
              <a:ext uri="{FF2B5EF4-FFF2-40B4-BE49-F238E27FC236}">
                <a16:creationId xmlns:a16="http://schemas.microsoft.com/office/drawing/2014/main" id="{DBEA7E19-C0BE-E0A6-BAC8-AAA9B0A72C41}"/>
              </a:ext>
            </a:extLst>
          </p:cNvPr>
          <p:cNvSpPr/>
          <p:nvPr/>
        </p:nvSpPr>
        <p:spPr>
          <a:xfrm>
            <a:off x="7037545" y="2285438"/>
            <a:ext cx="389723" cy="42347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a:t>
            </a:r>
            <a:r>
              <a:rPr lang="en-US" altLang="ja-JP" sz="1600" dirty="0"/>
              <a:t>I</a:t>
            </a:r>
            <a:endParaRPr kumimoji="1" lang="en-US" altLang="ja-JP" sz="1600" dirty="0"/>
          </a:p>
        </p:txBody>
      </p:sp>
      <p:sp>
        <p:nvSpPr>
          <p:cNvPr id="74" name="正方形/長方形 73">
            <a:extLst>
              <a:ext uri="{FF2B5EF4-FFF2-40B4-BE49-F238E27FC236}">
                <a16:creationId xmlns:a16="http://schemas.microsoft.com/office/drawing/2014/main" id="{828E62CB-46B3-9063-BD1F-96D3DD4B1264}"/>
              </a:ext>
            </a:extLst>
          </p:cNvPr>
          <p:cNvSpPr/>
          <p:nvPr/>
        </p:nvSpPr>
        <p:spPr>
          <a:xfrm>
            <a:off x="7029080" y="3245421"/>
            <a:ext cx="389723" cy="42347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II</a:t>
            </a:r>
            <a:r>
              <a:rPr lang="en-US" altLang="ja-JP" sz="1600" dirty="0"/>
              <a:t>I</a:t>
            </a:r>
            <a:endParaRPr kumimoji="1" lang="en-US" altLang="ja-JP" sz="1600" dirty="0"/>
          </a:p>
        </p:txBody>
      </p:sp>
      <p:sp>
        <p:nvSpPr>
          <p:cNvPr id="75" name="正方形/長方形 74">
            <a:extLst>
              <a:ext uri="{FF2B5EF4-FFF2-40B4-BE49-F238E27FC236}">
                <a16:creationId xmlns:a16="http://schemas.microsoft.com/office/drawing/2014/main" id="{771F0123-DC0B-C05B-8383-3801F5DD08AD}"/>
              </a:ext>
            </a:extLst>
          </p:cNvPr>
          <p:cNvSpPr/>
          <p:nvPr/>
        </p:nvSpPr>
        <p:spPr>
          <a:xfrm>
            <a:off x="7043317" y="4205404"/>
            <a:ext cx="389740" cy="434713"/>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IV</a:t>
            </a:r>
            <a:endParaRPr kumimoji="1" lang="ja-JP" altLang="en-US" sz="1600" dirty="0"/>
          </a:p>
        </p:txBody>
      </p:sp>
      <p:sp>
        <p:nvSpPr>
          <p:cNvPr id="77" name="テキスト ボックス 76">
            <a:extLst>
              <a:ext uri="{FF2B5EF4-FFF2-40B4-BE49-F238E27FC236}">
                <a16:creationId xmlns:a16="http://schemas.microsoft.com/office/drawing/2014/main" id="{321B4CCA-9BA9-AF4B-88E4-986638A3BF10}"/>
              </a:ext>
            </a:extLst>
          </p:cNvPr>
          <p:cNvSpPr txBox="1"/>
          <p:nvPr/>
        </p:nvSpPr>
        <p:spPr>
          <a:xfrm>
            <a:off x="7503468" y="1240418"/>
            <a:ext cx="4229100" cy="738664"/>
          </a:xfrm>
          <a:prstGeom prst="rect">
            <a:avLst/>
          </a:prstGeom>
          <a:noFill/>
        </p:spPr>
        <p:txBody>
          <a:bodyPr wrap="square">
            <a:spAutoFit/>
          </a:bodyPr>
          <a:lstStyle/>
          <a:p>
            <a:r>
              <a:rPr lang="ja-JP" altLang="en-US" sz="1400" dirty="0"/>
              <a:t>重要度と完全性がともに高く、 優先的に保護すべき地域。事業活動の悪影響が生物多様性に重大なリスクをもたらす可能性がある。</a:t>
            </a:r>
          </a:p>
        </p:txBody>
      </p:sp>
      <p:sp>
        <p:nvSpPr>
          <p:cNvPr id="80" name="テキスト ボックス 79">
            <a:extLst>
              <a:ext uri="{FF2B5EF4-FFF2-40B4-BE49-F238E27FC236}">
                <a16:creationId xmlns:a16="http://schemas.microsoft.com/office/drawing/2014/main" id="{C81631C9-C6BC-FC84-3364-A4E59C56FD35}"/>
              </a:ext>
            </a:extLst>
          </p:cNvPr>
          <p:cNvSpPr txBox="1"/>
          <p:nvPr/>
        </p:nvSpPr>
        <p:spPr>
          <a:xfrm>
            <a:off x="7503468" y="2202537"/>
            <a:ext cx="4229100" cy="738664"/>
          </a:xfrm>
          <a:prstGeom prst="rect">
            <a:avLst/>
          </a:prstGeom>
          <a:noFill/>
        </p:spPr>
        <p:txBody>
          <a:bodyPr wrap="square">
            <a:spAutoFit/>
          </a:bodyPr>
          <a:lstStyle/>
          <a:p>
            <a:r>
              <a:rPr lang="ja-JP" altLang="en-US" sz="1400" dirty="0"/>
              <a:t>生物多様性の重要性は高いが、完全性は低い。 潜在的な保全の重要性は高いが、すでに自然が劣化している。 自然保護活動の高い効果が期待される。</a:t>
            </a:r>
          </a:p>
        </p:txBody>
      </p:sp>
      <p:sp>
        <p:nvSpPr>
          <p:cNvPr id="81" name="テキスト ボックス 80">
            <a:extLst>
              <a:ext uri="{FF2B5EF4-FFF2-40B4-BE49-F238E27FC236}">
                <a16:creationId xmlns:a16="http://schemas.microsoft.com/office/drawing/2014/main" id="{0016008F-91AE-1223-6AA3-145411F0EF06}"/>
              </a:ext>
            </a:extLst>
          </p:cNvPr>
          <p:cNvSpPr txBox="1"/>
          <p:nvPr/>
        </p:nvSpPr>
        <p:spPr>
          <a:xfrm>
            <a:off x="7503468" y="3164656"/>
            <a:ext cx="4229100" cy="954107"/>
          </a:xfrm>
          <a:prstGeom prst="rect">
            <a:avLst/>
          </a:prstGeom>
          <a:noFill/>
        </p:spPr>
        <p:txBody>
          <a:bodyPr wrap="square">
            <a:spAutoFit/>
          </a:bodyPr>
          <a:lstStyle/>
          <a:p>
            <a:r>
              <a:rPr lang="ja-JP" altLang="en-US" sz="1400" dirty="0"/>
              <a:t>重要度も完全性も低い。保全の有効性は高くないが、修復活動によって自然地域を改善できる可能性は大きい。 修復活動を通じて自然地域を改善する大きな可能性がある。</a:t>
            </a:r>
          </a:p>
        </p:txBody>
      </p:sp>
      <p:sp>
        <p:nvSpPr>
          <p:cNvPr id="82" name="テキスト ボックス 81">
            <a:extLst>
              <a:ext uri="{FF2B5EF4-FFF2-40B4-BE49-F238E27FC236}">
                <a16:creationId xmlns:a16="http://schemas.microsoft.com/office/drawing/2014/main" id="{270244C6-B172-7185-CC91-BDA0541753A3}"/>
              </a:ext>
            </a:extLst>
          </p:cNvPr>
          <p:cNvSpPr txBox="1"/>
          <p:nvPr/>
        </p:nvSpPr>
        <p:spPr>
          <a:xfrm>
            <a:off x="7503468" y="4132179"/>
            <a:ext cx="4229100" cy="1384995"/>
          </a:xfrm>
          <a:prstGeom prst="rect">
            <a:avLst/>
          </a:prstGeom>
          <a:noFill/>
        </p:spPr>
        <p:txBody>
          <a:bodyPr wrap="square">
            <a:spAutoFit/>
          </a:bodyPr>
          <a:lstStyle/>
          <a:p>
            <a:r>
              <a:rPr lang="ja-JP" altLang="en-US" sz="1400" dirty="0"/>
              <a:t>生物多様性の重要性が低く、手付かずの状態、すなわち人間による圧力が低い。 他の人間活動との衝突が少ないため、自然商品や生態系サービス（再生可能エネルギー植物など）の利用に適している。 自然商品や生態系サービス（再生可能エネルギープラントなど）の利用に適している。</a:t>
            </a:r>
          </a:p>
        </p:txBody>
      </p:sp>
    </p:spTree>
    <p:extLst>
      <p:ext uri="{BB962C8B-B14F-4D97-AF65-F5344CB8AC3E}">
        <p14:creationId xmlns:p14="http://schemas.microsoft.com/office/powerpoint/2010/main" val="35077688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211</Words>
  <Application>Microsoft Office PowerPoint</Application>
  <PresentationFormat>ワイド画面</PresentationFormat>
  <Paragraphs>24</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Shogo Ikari</dc:creator>
  <cp:lastModifiedBy>Shogo Ikari</cp:lastModifiedBy>
  <cp:revision>21</cp:revision>
  <dcterms:created xsi:type="dcterms:W3CDTF">2024-11-25T07:48:43Z</dcterms:created>
  <dcterms:modified xsi:type="dcterms:W3CDTF">2024-11-25T08:11:37Z</dcterms:modified>
</cp:coreProperties>
</file>