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906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76040-9C3C-44B2-8CAB-9A88CC8380D3}" type="datetimeFigureOut">
              <a:rPr kumimoji="1" lang="ja-JP" altLang="en-US" smtClean="0"/>
              <a:t>2023/10/24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5635DC-1FEE-421C-81C8-7685DF6102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7685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5635DC-1FEE-421C-81C8-7685DF61027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0070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18D2DA-214A-CAFB-6C3D-C99D5727A8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509B29E-4A86-3BBE-F621-BB19AFAFF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A640F2-7198-4D3F-E7AF-BAC42F26B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4EBBD-4BBE-46D7-8032-32838183551C}" type="datetimeFigureOut">
              <a:rPr kumimoji="1" lang="ja-JP" altLang="en-US" smtClean="0"/>
              <a:t>2023/10/24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FD3BC4-E9DD-330F-D913-59D68CBD2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5DFE05-827F-7D33-3CAE-25236F97C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CB353-89ED-4A5F-B439-BB1F4D33D8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9003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83448F-9D15-FE7F-F3F3-1CD88CA86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CBAE831-1605-14C7-4DDB-3BCB14FA1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05A031-2180-0F5A-9CB6-5FB3D8EAE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4EBBD-4BBE-46D7-8032-32838183551C}" type="datetimeFigureOut">
              <a:rPr kumimoji="1" lang="ja-JP" altLang="en-US" smtClean="0"/>
              <a:t>2023/10/24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99C6F8-F314-0759-98C5-2F66C5AE3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561CC8C-9581-7B08-8EA6-CA5D88808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CB353-89ED-4A5F-B439-BB1F4D33D8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241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D5DC35A-8F27-7287-13DA-490551F55A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D5FD065-33C7-6978-AD4B-2A74402A9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7E173F-016F-BAB1-5787-9D839059B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4EBBD-4BBE-46D7-8032-32838183551C}" type="datetimeFigureOut">
              <a:rPr kumimoji="1" lang="ja-JP" altLang="en-US" smtClean="0"/>
              <a:t>2023/10/24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23A584-2F61-A6DC-9AA5-112046895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0CFE8F-8F34-7FF6-B73F-671043E33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CB353-89ED-4A5F-B439-BB1F4D33D8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0354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F186BD-CFAF-5923-113E-01A6AB351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F2E734C-970E-753D-FA34-66738C7D3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6EEC03-88EF-01D7-2AF9-762B3CFC4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4EBBD-4BBE-46D7-8032-32838183551C}" type="datetimeFigureOut">
              <a:rPr kumimoji="1" lang="ja-JP" altLang="en-US" smtClean="0"/>
              <a:t>2023/10/24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846C2E-5D21-8982-7155-7D5A7D47F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3D939D-3933-0664-08A5-3E84381AA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CB353-89ED-4A5F-B439-BB1F4D33D8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2725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0C1755-FE15-B104-FAB2-55FCB37A3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38B72AA-C00E-4A77-5D61-898D53888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177DBA-139F-36D6-7468-A94CD59F2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4EBBD-4BBE-46D7-8032-32838183551C}" type="datetimeFigureOut">
              <a:rPr kumimoji="1" lang="ja-JP" altLang="en-US" smtClean="0"/>
              <a:t>2023/10/24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F669E4-F824-2933-5C05-EB0305B30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9B91F54-1DED-D2AC-3BDE-EB63942E1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CB353-89ED-4A5F-B439-BB1F4D33D8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4546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84D933-D1C2-85C2-A8B6-CF5943F53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AA6733-C6D9-9AF9-8AC4-6693D2CF6A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2BD286B-9B97-64C3-7580-FFE5A9628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213A202-EE51-3D85-1783-A0C5A8655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4EBBD-4BBE-46D7-8032-32838183551C}" type="datetimeFigureOut">
              <a:rPr kumimoji="1" lang="ja-JP" altLang="en-US" smtClean="0"/>
              <a:t>2023/10/24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6703530-0325-A14F-62E4-F60F82BA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7B9BEA2-48AE-C20C-63E7-6CC590A5F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CB353-89ED-4A5F-B439-BB1F4D33D8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1004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77D7FA-BE6E-F4B9-2BCF-559417B5E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C65D24E-10A4-0887-9440-B0BCF91B1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CD61FE5-F421-FCD6-5310-F81AE1155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BA03D39-75AB-7316-C2D8-3EA23AB8F9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01128DC-0ACE-A06A-839D-947A6D613C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CFB0F30-CF5B-0A62-8CA4-B7BE835E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4EBBD-4BBE-46D7-8032-32838183551C}" type="datetimeFigureOut">
              <a:rPr kumimoji="1" lang="ja-JP" altLang="en-US" smtClean="0"/>
              <a:t>2023/10/24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13CA297-728B-73D8-36DE-CBE9E8347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F5C972C-4DF6-6FCF-7137-D0905A9AB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CB353-89ED-4A5F-B439-BB1F4D33D8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4364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6E2A13-182D-0F6B-BCD1-A25BB52C6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5319781-8441-49B8-4ABE-699354847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4EBBD-4BBE-46D7-8032-32838183551C}" type="datetimeFigureOut">
              <a:rPr kumimoji="1" lang="ja-JP" altLang="en-US" smtClean="0"/>
              <a:t>2023/10/24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1FF7E9B-F3A9-73B6-DA2A-46C9AB4B2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6E4ED58-6359-A006-19CF-6A02C6190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CB353-89ED-4A5F-B439-BB1F4D33D8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7634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4A1BF5B-B156-A38C-545B-ADA02601F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4EBBD-4BBE-46D7-8032-32838183551C}" type="datetimeFigureOut">
              <a:rPr kumimoji="1" lang="ja-JP" altLang="en-US" smtClean="0"/>
              <a:t>2023/10/24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550582B-3D8E-7F02-EB68-D64A35B66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17B80D2-BA0F-0B47-800C-4269EFB33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CB353-89ED-4A5F-B439-BB1F4D33D8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1988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317AB1-6844-6698-E691-9E1D6C2D8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8EB27F-CF7E-4DCA-3C6B-CBE819145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2893B94-D778-23A9-C986-6B82A8361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DBA1639-D2F4-AACD-3269-0B6B64222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4EBBD-4BBE-46D7-8032-32838183551C}" type="datetimeFigureOut">
              <a:rPr kumimoji="1" lang="ja-JP" altLang="en-US" smtClean="0"/>
              <a:t>2023/10/24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50BED7D-E488-6F7E-0CE1-EC0DD0A6D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22B8F9D-7820-6692-2392-01F7BFC73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CB353-89ED-4A5F-B439-BB1F4D33D8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1169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F44195-A3F1-6C06-5618-9A4DD4E63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0E4BB8E-87A0-5A78-4E6D-644FA783BC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AFBD46B-9D30-9D59-5D21-BDB1A5BB8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21FB573-945C-C999-65C0-CD6FF9ACA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4EBBD-4BBE-46D7-8032-32838183551C}" type="datetimeFigureOut">
              <a:rPr kumimoji="1" lang="ja-JP" altLang="en-US" smtClean="0"/>
              <a:t>2023/10/24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8F68442-A964-AFFE-3131-C423DDF23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3D0E61B-D76D-127C-BA75-2A0C7CCF5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CB353-89ED-4A5F-B439-BB1F4D33D8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4728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AD69ACD-2E50-57E5-E903-504238244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F62B06D-9A7D-9AC7-C2EE-E0DA0FBCA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FBE524-A18D-30F7-A9CD-0949BB5E2F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4EBBD-4BBE-46D7-8032-32838183551C}" type="datetimeFigureOut">
              <a:rPr kumimoji="1" lang="ja-JP" altLang="en-US" smtClean="0"/>
              <a:t>2023/10/24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AB0228-BF77-03D8-5A4F-95246511AC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27CD9B-BD44-7AF2-EB0C-72432BFC07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CB353-89ED-4A5F-B439-BB1F4D33D8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9225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svg"/><Relationship Id="rId3" Type="http://schemas.openxmlformats.org/officeDocument/2006/relationships/image" Target="../media/image13.sv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12.png"/><Relationship Id="rId16" Type="http://schemas.openxmlformats.org/officeDocument/2006/relationships/image" Target="../media/image23.sv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11" Type="http://schemas.openxmlformats.org/officeDocument/2006/relationships/image" Target="../media/image18.svg"/><Relationship Id="rId5" Type="http://schemas.openxmlformats.org/officeDocument/2006/relationships/image" Target="../media/image8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5.png"/><Relationship Id="rId9" Type="http://schemas.openxmlformats.org/officeDocument/2006/relationships/image" Target="../media/image16.svg"/><Relationship Id="rId14" Type="http://schemas.openxmlformats.org/officeDocument/2006/relationships/image" Target="../media/image21.svg"/><Relationship Id="rId22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9C5173A-577F-B709-852B-E99E4734CAC9}"/>
              </a:ext>
            </a:extLst>
          </p:cNvPr>
          <p:cNvSpPr/>
          <p:nvPr/>
        </p:nvSpPr>
        <p:spPr>
          <a:xfrm>
            <a:off x="1425682" y="276888"/>
            <a:ext cx="4857131" cy="49947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39C4BA1-A5A7-D98E-6327-A3D1CE1A5175}"/>
              </a:ext>
            </a:extLst>
          </p:cNvPr>
          <p:cNvSpPr txBox="1"/>
          <p:nvPr/>
        </p:nvSpPr>
        <p:spPr>
          <a:xfrm>
            <a:off x="1661651" y="463702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Site #23</a:t>
            </a:r>
            <a:endParaRPr kumimoji="1" lang="ja-JP" altLang="en-US" sz="1400" b="1" dirty="0"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4103FCE-3042-9F69-7A4D-B7B9EE4B7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638" y="1956195"/>
            <a:ext cx="2691294" cy="2147506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D09A0F2-19DB-B157-DAE0-1F9B71295556}"/>
              </a:ext>
            </a:extLst>
          </p:cNvPr>
          <p:cNvSpPr txBox="1"/>
          <p:nvPr/>
        </p:nvSpPr>
        <p:spPr>
          <a:xfrm>
            <a:off x="1661651" y="814026"/>
            <a:ext cx="3422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Activity: Electronics and hardware production</a:t>
            </a:r>
            <a:endParaRPr kumimoji="1" lang="ja-JP" altLang="en-US" sz="1100" dirty="0"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2FE6E4C-A9AD-079F-00D7-E22D2B3BB1F5}"/>
              </a:ext>
            </a:extLst>
          </p:cNvPr>
          <p:cNvSpPr txBox="1"/>
          <p:nvPr/>
        </p:nvSpPr>
        <p:spPr>
          <a:xfrm>
            <a:off x="1837502" y="1143928"/>
            <a:ext cx="12585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Overview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3C112E6-1F11-6B24-D11B-D0E1A03104F2}"/>
              </a:ext>
            </a:extLst>
          </p:cNvPr>
          <p:cNvSpPr txBox="1"/>
          <p:nvPr/>
        </p:nvSpPr>
        <p:spPr>
          <a:xfrm>
            <a:off x="2810895" y="1146140"/>
            <a:ext cx="12585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Biodiversity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EF61236-3941-FA4B-C571-5B5D70A3B275}"/>
              </a:ext>
            </a:extLst>
          </p:cNvPr>
          <p:cNvSpPr txBox="1"/>
          <p:nvPr/>
        </p:nvSpPr>
        <p:spPr>
          <a:xfrm>
            <a:off x="3922506" y="1146140"/>
            <a:ext cx="12585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Dependency</a:t>
            </a: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57CC5F8A-C50A-2FFC-B232-EDCD3107F43C}"/>
              </a:ext>
            </a:extLst>
          </p:cNvPr>
          <p:cNvCxnSpPr/>
          <p:nvPr/>
        </p:nvCxnSpPr>
        <p:spPr>
          <a:xfrm>
            <a:off x="1789325" y="1395706"/>
            <a:ext cx="895866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C3621CF-8F23-30A4-2B35-5DDEAA8AFFCC}"/>
              </a:ext>
            </a:extLst>
          </p:cNvPr>
          <p:cNvSpPr txBox="1"/>
          <p:nvPr/>
        </p:nvSpPr>
        <p:spPr>
          <a:xfrm>
            <a:off x="1692148" y="1624299"/>
            <a:ext cx="1063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Around map</a:t>
            </a:r>
            <a:endParaRPr kumimoji="1" lang="ja-JP" altLang="en-US" sz="1000" b="1" dirty="0"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B5B3F5A-17B8-C2B7-EB95-8F3711359199}"/>
              </a:ext>
            </a:extLst>
          </p:cNvPr>
          <p:cNvSpPr txBox="1"/>
          <p:nvPr/>
        </p:nvSpPr>
        <p:spPr>
          <a:xfrm>
            <a:off x="1695653" y="4353420"/>
            <a:ext cx="15456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Ecoregion &amp; Biome</a:t>
            </a:r>
            <a:endParaRPr kumimoji="1" lang="ja-JP" altLang="en-US" sz="1000" b="1" dirty="0"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CE6FF30-3922-77AE-0BC8-27D9A2339992}"/>
              </a:ext>
            </a:extLst>
          </p:cNvPr>
          <p:cNvSpPr txBox="1"/>
          <p:nvPr/>
        </p:nvSpPr>
        <p:spPr>
          <a:xfrm>
            <a:off x="5171203" y="1143928"/>
            <a:ext cx="12585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Impact</a:t>
            </a:r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5481F75D-3A27-86B6-D9D5-560B52AEA6E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3282"/>
          <a:stretch/>
        </p:blipFill>
        <p:spPr>
          <a:xfrm>
            <a:off x="1889571" y="4712330"/>
            <a:ext cx="2703396" cy="559346"/>
          </a:xfrm>
          <a:prstGeom prst="rect">
            <a:avLst/>
          </a:prstGeom>
        </p:spPr>
      </p:pic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1414D09-4C63-08C5-CC22-AC194A8B9E30}"/>
              </a:ext>
            </a:extLst>
          </p:cNvPr>
          <p:cNvCxnSpPr/>
          <p:nvPr/>
        </p:nvCxnSpPr>
        <p:spPr>
          <a:xfrm>
            <a:off x="4896465" y="1968037"/>
            <a:ext cx="104221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43FE33E5-5F70-951A-3D33-DCF8B83BD5E6}"/>
              </a:ext>
            </a:extLst>
          </p:cNvPr>
          <p:cNvCxnSpPr/>
          <p:nvPr/>
        </p:nvCxnSpPr>
        <p:spPr>
          <a:xfrm>
            <a:off x="4896465" y="2149934"/>
            <a:ext cx="104221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9C096913-4F8F-A551-7E08-EDBE632BD425}"/>
              </a:ext>
            </a:extLst>
          </p:cNvPr>
          <p:cNvCxnSpPr/>
          <p:nvPr/>
        </p:nvCxnSpPr>
        <p:spPr>
          <a:xfrm>
            <a:off x="4896465" y="2331830"/>
            <a:ext cx="104221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ABA422F4-B3DB-DD47-56F5-2A321614B500}"/>
              </a:ext>
            </a:extLst>
          </p:cNvPr>
          <p:cNvCxnSpPr/>
          <p:nvPr/>
        </p:nvCxnSpPr>
        <p:spPr>
          <a:xfrm>
            <a:off x="4896465" y="2528476"/>
            <a:ext cx="104221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四角形: 上の 2 つの角を丸める 35">
            <a:extLst>
              <a:ext uri="{FF2B5EF4-FFF2-40B4-BE49-F238E27FC236}">
                <a16:creationId xmlns:a16="http://schemas.microsoft.com/office/drawing/2014/main" id="{22846337-BE14-FB64-2006-5BDAB6AA763D}"/>
              </a:ext>
            </a:extLst>
          </p:cNvPr>
          <p:cNvSpPr/>
          <p:nvPr/>
        </p:nvSpPr>
        <p:spPr>
          <a:xfrm rot="16200000">
            <a:off x="1633456" y="3495930"/>
            <a:ext cx="4994787" cy="924233"/>
          </a:xfrm>
          <a:prstGeom prst="round2Same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E5892F49-10D3-6E8A-871A-8AB3F456AA06}"/>
              </a:ext>
            </a:extLst>
          </p:cNvPr>
          <p:cNvSpPr/>
          <p:nvPr/>
        </p:nvSpPr>
        <p:spPr>
          <a:xfrm>
            <a:off x="4592967" y="1460653"/>
            <a:ext cx="4857131" cy="49947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C617F54C-6933-57C4-FB7A-94F35C5611E4}"/>
              </a:ext>
            </a:extLst>
          </p:cNvPr>
          <p:cNvSpPr txBox="1"/>
          <p:nvPr/>
        </p:nvSpPr>
        <p:spPr>
          <a:xfrm>
            <a:off x="4828936" y="1647467"/>
            <a:ext cx="918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Site #3</a:t>
            </a:r>
            <a:endParaRPr kumimoji="1" lang="ja-JP" altLang="en-US" sz="1400" b="1" dirty="0"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45A3111-5DC2-92CD-8AE0-3970B113831D}"/>
              </a:ext>
            </a:extLst>
          </p:cNvPr>
          <p:cNvSpPr txBox="1"/>
          <p:nvPr/>
        </p:nvSpPr>
        <p:spPr>
          <a:xfrm>
            <a:off x="4828936" y="1997791"/>
            <a:ext cx="35445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Activity: Electronics and hardware production</a:t>
            </a:r>
            <a:endParaRPr kumimoji="1" lang="ja-JP" altLang="en-US" sz="1100" dirty="0"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8FEC2845-1C51-E47F-0664-C0EAEF53A45D}"/>
              </a:ext>
            </a:extLst>
          </p:cNvPr>
          <p:cNvSpPr txBox="1"/>
          <p:nvPr/>
        </p:nvSpPr>
        <p:spPr>
          <a:xfrm>
            <a:off x="5004787" y="2327693"/>
            <a:ext cx="12585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Overview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03D53575-0419-4EFE-782C-C20FE8FF1E3A}"/>
              </a:ext>
            </a:extLst>
          </p:cNvPr>
          <p:cNvSpPr txBox="1"/>
          <p:nvPr/>
        </p:nvSpPr>
        <p:spPr>
          <a:xfrm>
            <a:off x="5978180" y="2329905"/>
            <a:ext cx="12585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Biodiversity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3285E82B-8AFB-724F-6EAE-51EF23C59717}"/>
              </a:ext>
            </a:extLst>
          </p:cNvPr>
          <p:cNvSpPr txBox="1"/>
          <p:nvPr/>
        </p:nvSpPr>
        <p:spPr>
          <a:xfrm>
            <a:off x="7089791" y="2329905"/>
            <a:ext cx="12585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Dependency</a:t>
            </a:r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E877D934-FA87-76CF-0D11-CDC3E88CD095}"/>
              </a:ext>
            </a:extLst>
          </p:cNvPr>
          <p:cNvCxnSpPr/>
          <p:nvPr/>
        </p:nvCxnSpPr>
        <p:spPr>
          <a:xfrm>
            <a:off x="5979165" y="2579471"/>
            <a:ext cx="895866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6A812E1B-0FAB-29D7-0DD9-618DEBBCDE7B}"/>
              </a:ext>
            </a:extLst>
          </p:cNvPr>
          <p:cNvSpPr txBox="1"/>
          <p:nvPr/>
        </p:nvSpPr>
        <p:spPr>
          <a:xfrm>
            <a:off x="4859433" y="2808064"/>
            <a:ext cx="19688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Biodiversity Importance</a:t>
            </a:r>
            <a:endParaRPr kumimoji="1" lang="ja-JP" altLang="en-US" sz="1000" b="1" dirty="0"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7849385E-166F-2D6B-57CA-1D634B2FBFB6}"/>
              </a:ext>
            </a:extLst>
          </p:cNvPr>
          <p:cNvSpPr txBox="1"/>
          <p:nvPr/>
        </p:nvSpPr>
        <p:spPr>
          <a:xfrm>
            <a:off x="4859433" y="5339967"/>
            <a:ext cx="1410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Species Richness</a:t>
            </a:r>
            <a:endParaRPr kumimoji="1" lang="ja-JP" altLang="en-US" sz="1000" b="1" dirty="0"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1849FDC5-61F8-A809-FE8E-4404652D568A}"/>
              </a:ext>
            </a:extLst>
          </p:cNvPr>
          <p:cNvSpPr txBox="1"/>
          <p:nvPr/>
        </p:nvSpPr>
        <p:spPr>
          <a:xfrm>
            <a:off x="8338488" y="2327693"/>
            <a:ext cx="12585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Impact</a:t>
            </a:r>
          </a:p>
        </p:txBody>
      </p: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700C0CB3-3EB3-08D2-4922-F0571208E6CE}"/>
              </a:ext>
            </a:extLst>
          </p:cNvPr>
          <p:cNvCxnSpPr>
            <a:cxnSpLocks/>
          </p:cNvCxnSpPr>
          <p:nvPr/>
        </p:nvCxnSpPr>
        <p:spPr>
          <a:xfrm>
            <a:off x="7736232" y="4221248"/>
            <a:ext cx="126108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C82BCF6C-5D75-5FC0-625E-B0B395E6BF37}"/>
              </a:ext>
            </a:extLst>
          </p:cNvPr>
          <p:cNvCxnSpPr>
            <a:cxnSpLocks/>
          </p:cNvCxnSpPr>
          <p:nvPr/>
        </p:nvCxnSpPr>
        <p:spPr>
          <a:xfrm>
            <a:off x="7736232" y="4403145"/>
            <a:ext cx="126108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4D15697F-838E-697E-2334-C39DCD6D4394}"/>
              </a:ext>
            </a:extLst>
          </p:cNvPr>
          <p:cNvCxnSpPr>
            <a:cxnSpLocks/>
          </p:cNvCxnSpPr>
          <p:nvPr/>
        </p:nvCxnSpPr>
        <p:spPr>
          <a:xfrm>
            <a:off x="7736232" y="4585041"/>
            <a:ext cx="126108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3DCFCE33-F744-5908-12F8-2D28204FF86D}"/>
              </a:ext>
            </a:extLst>
          </p:cNvPr>
          <p:cNvCxnSpPr>
            <a:cxnSpLocks/>
          </p:cNvCxnSpPr>
          <p:nvPr/>
        </p:nvCxnSpPr>
        <p:spPr>
          <a:xfrm>
            <a:off x="7736232" y="4781687"/>
            <a:ext cx="126108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図 52">
            <a:extLst>
              <a:ext uri="{FF2B5EF4-FFF2-40B4-BE49-F238E27FC236}">
                <a16:creationId xmlns:a16="http://schemas.microsoft.com/office/drawing/2014/main" id="{CC05944C-CB4A-7051-9CB3-3E6140B0EB8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192"/>
          <a:stretch/>
        </p:blipFill>
        <p:spPr>
          <a:xfrm>
            <a:off x="4953187" y="3198334"/>
            <a:ext cx="2501936" cy="1776639"/>
          </a:xfrm>
          <a:prstGeom prst="rect">
            <a:avLst/>
          </a:prstGeom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7881A28E-9F5F-C255-A7AB-E52B7B2F31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5200" y="3302749"/>
            <a:ext cx="1516162" cy="736876"/>
          </a:xfrm>
          <a:prstGeom prst="rect">
            <a:avLst/>
          </a:prstGeom>
        </p:spPr>
      </p:pic>
      <p:pic>
        <p:nvPicPr>
          <p:cNvPr id="58" name="図 57">
            <a:extLst>
              <a:ext uri="{FF2B5EF4-FFF2-40B4-BE49-F238E27FC236}">
                <a16:creationId xmlns:a16="http://schemas.microsoft.com/office/drawing/2014/main" id="{375001FB-E082-E8D5-227A-AE8ACA999A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53187" y="5715719"/>
            <a:ext cx="2501936" cy="763618"/>
          </a:xfrm>
          <a:prstGeom prst="rect">
            <a:avLst/>
          </a:prstGeom>
        </p:spPr>
      </p:pic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A64D2A9C-F15B-C129-AC60-7BE7083B15DB}"/>
              </a:ext>
            </a:extLst>
          </p:cNvPr>
          <p:cNvSpPr txBox="1"/>
          <p:nvPr/>
        </p:nvSpPr>
        <p:spPr>
          <a:xfrm>
            <a:off x="7660393" y="4206025"/>
            <a:ext cx="6960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" dirty="0">
                <a:latin typeface="Verdana" panose="020B0604030504040204" pitchFamily="34" charset="0"/>
                <a:ea typeface="Verdana" panose="020B0604030504040204" pitchFamily="34" charset="0"/>
              </a:rPr>
              <a:t>Priority: High</a:t>
            </a:r>
            <a:endParaRPr kumimoji="1" lang="ja-JP" altLang="en-US" sz="600" dirty="0">
              <a:latin typeface="Verdana" panose="020B0604030504040204" pitchFamily="34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0BBAE0F-0703-99A6-1937-1B37A7E977EE}"/>
              </a:ext>
            </a:extLst>
          </p:cNvPr>
          <p:cNvSpPr txBox="1"/>
          <p:nvPr/>
        </p:nvSpPr>
        <p:spPr>
          <a:xfrm>
            <a:off x="7658666" y="4398685"/>
            <a:ext cx="11528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" dirty="0">
                <a:latin typeface="Verdana" panose="020B0604030504040204" pitchFamily="34" charset="0"/>
                <a:ea typeface="Verdana" panose="020B0604030504040204" pitchFamily="34" charset="0"/>
              </a:rPr>
              <a:t>Intactness: Intermediate</a:t>
            </a:r>
            <a:endParaRPr kumimoji="1" lang="ja-JP" altLang="en-US" sz="600" dirty="0">
              <a:latin typeface="Verdana" panose="020B0604030504040204" pitchFamily="34" charset="0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47B5D37D-FB73-A3E8-2091-EEC9435ABD5C}"/>
              </a:ext>
            </a:extLst>
          </p:cNvPr>
          <p:cNvSpPr txBox="1"/>
          <p:nvPr/>
        </p:nvSpPr>
        <p:spPr>
          <a:xfrm>
            <a:off x="7658666" y="4592032"/>
            <a:ext cx="143340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" dirty="0">
                <a:latin typeface="Verdana" panose="020B0604030504040204" pitchFamily="34" charset="0"/>
                <a:ea typeface="Verdana" panose="020B0604030504040204" pitchFamily="34" charset="0"/>
              </a:rPr>
              <a:t>Notable taxonomic group: Trees</a:t>
            </a:r>
            <a:endParaRPr kumimoji="1" lang="ja-JP" altLang="en-US" sz="600" dirty="0">
              <a:latin typeface="Verdana" panose="020B0604030504040204" pitchFamily="34" charset="0"/>
            </a:endParaRPr>
          </a:p>
        </p:txBody>
      </p:sp>
      <p:pic>
        <p:nvPicPr>
          <p:cNvPr id="69" name="グラフィックス 68">
            <a:extLst>
              <a:ext uri="{FF2B5EF4-FFF2-40B4-BE49-F238E27FC236}">
                <a16:creationId xmlns:a16="http://schemas.microsoft.com/office/drawing/2014/main" id="{D6E90913-B3A6-BB91-D988-F2E9C7D047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40096" y="2920019"/>
            <a:ext cx="181506" cy="242009"/>
          </a:xfrm>
          <a:prstGeom prst="rect">
            <a:avLst/>
          </a:prstGeom>
        </p:spPr>
      </p:pic>
      <p:pic>
        <p:nvPicPr>
          <p:cNvPr id="71" name="グラフィックス 70">
            <a:extLst>
              <a:ext uri="{FF2B5EF4-FFF2-40B4-BE49-F238E27FC236}">
                <a16:creationId xmlns:a16="http://schemas.microsoft.com/office/drawing/2014/main" id="{B95897D8-194B-C004-6B9D-00BC85ED89B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994474" y="2356185"/>
            <a:ext cx="272260" cy="242009"/>
          </a:xfrm>
          <a:prstGeom prst="rect">
            <a:avLst/>
          </a:prstGeom>
        </p:spPr>
      </p:pic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31D7277A-70E2-0C54-2857-4F2CD8888509}"/>
              </a:ext>
            </a:extLst>
          </p:cNvPr>
          <p:cNvCxnSpPr>
            <a:cxnSpLocks/>
          </p:cNvCxnSpPr>
          <p:nvPr/>
        </p:nvCxnSpPr>
        <p:spPr>
          <a:xfrm>
            <a:off x="4572647" y="2307373"/>
            <a:ext cx="0" cy="37410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グラフィックス 74">
            <a:extLst>
              <a:ext uri="{FF2B5EF4-FFF2-40B4-BE49-F238E27FC236}">
                <a16:creationId xmlns:a16="http://schemas.microsoft.com/office/drawing/2014/main" id="{DAAB9CA4-BC9F-D8E6-C663-B9E0543FB92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89516" y="3402573"/>
            <a:ext cx="272260" cy="272260"/>
          </a:xfrm>
          <a:prstGeom prst="rect">
            <a:avLst/>
          </a:prstGeom>
        </p:spPr>
      </p:pic>
      <p:sp>
        <p:nvSpPr>
          <p:cNvPr id="80" name="四角形: 上の 2 つの角を丸める 79">
            <a:extLst>
              <a:ext uri="{FF2B5EF4-FFF2-40B4-BE49-F238E27FC236}">
                <a16:creationId xmlns:a16="http://schemas.microsoft.com/office/drawing/2014/main" id="{AEF44D74-B0A0-242B-3B2D-63A8DE74B5E8}"/>
              </a:ext>
            </a:extLst>
          </p:cNvPr>
          <p:cNvSpPr/>
          <p:nvPr/>
        </p:nvSpPr>
        <p:spPr>
          <a:xfrm rot="16200000">
            <a:off x="-1458685" y="2457902"/>
            <a:ext cx="4994787" cy="924233"/>
          </a:xfrm>
          <a:prstGeom prst="round2Same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1" name="グラフィックス 80">
            <a:extLst>
              <a:ext uri="{FF2B5EF4-FFF2-40B4-BE49-F238E27FC236}">
                <a16:creationId xmlns:a16="http://schemas.microsoft.com/office/drawing/2014/main" id="{68CD74CD-959D-D106-BE43-617D33C28F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7955" y="1881991"/>
            <a:ext cx="181506" cy="242009"/>
          </a:xfrm>
          <a:prstGeom prst="rect">
            <a:avLst/>
          </a:prstGeom>
        </p:spPr>
      </p:pic>
      <p:pic>
        <p:nvPicPr>
          <p:cNvPr id="82" name="グラフィックス 81">
            <a:extLst>
              <a:ext uri="{FF2B5EF4-FFF2-40B4-BE49-F238E27FC236}">
                <a16:creationId xmlns:a16="http://schemas.microsoft.com/office/drawing/2014/main" id="{F0A6E767-52F2-0D75-CE62-7F2FD3C1C51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02333" y="1318157"/>
            <a:ext cx="272260" cy="242009"/>
          </a:xfrm>
          <a:prstGeom prst="rect">
            <a:avLst/>
          </a:prstGeom>
        </p:spPr>
      </p:pic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DFCAAE3B-D1CD-475C-15D2-E22E7F5AA9FE}"/>
              </a:ext>
            </a:extLst>
          </p:cNvPr>
          <p:cNvCxnSpPr>
            <a:cxnSpLocks/>
          </p:cNvCxnSpPr>
          <p:nvPr/>
        </p:nvCxnSpPr>
        <p:spPr>
          <a:xfrm>
            <a:off x="1480506" y="1269345"/>
            <a:ext cx="0" cy="37410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グラフィックス 83">
            <a:extLst>
              <a:ext uri="{FF2B5EF4-FFF2-40B4-BE49-F238E27FC236}">
                <a16:creationId xmlns:a16="http://schemas.microsoft.com/office/drawing/2014/main" id="{A098F325-FB27-CB22-5047-8C339AB4B3F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97375" y="2364545"/>
            <a:ext cx="272260" cy="27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223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グラフィックス 97">
            <a:extLst>
              <a:ext uri="{FF2B5EF4-FFF2-40B4-BE49-F238E27FC236}">
                <a16:creationId xmlns:a16="http://schemas.microsoft.com/office/drawing/2014/main" id="{137C5A9D-4117-F88C-17C2-A53E16D72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04464" y="475675"/>
            <a:ext cx="229956" cy="231685"/>
          </a:xfrm>
          <a:prstGeom prst="rect">
            <a:avLst/>
          </a:prstGeom>
        </p:spPr>
      </p:pic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5F9D7A56-5E57-2552-7697-8E826B7AFB82}"/>
              </a:ext>
            </a:extLst>
          </p:cNvPr>
          <p:cNvCxnSpPr/>
          <p:nvPr/>
        </p:nvCxnSpPr>
        <p:spPr>
          <a:xfrm>
            <a:off x="6572957" y="865913"/>
            <a:ext cx="104221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コネクタ 101">
            <a:extLst>
              <a:ext uri="{FF2B5EF4-FFF2-40B4-BE49-F238E27FC236}">
                <a16:creationId xmlns:a16="http://schemas.microsoft.com/office/drawing/2014/main" id="{94929041-C55B-F141-78B6-901FEC4728CA}"/>
              </a:ext>
            </a:extLst>
          </p:cNvPr>
          <p:cNvCxnSpPr/>
          <p:nvPr/>
        </p:nvCxnSpPr>
        <p:spPr>
          <a:xfrm>
            <a:off x="6572957" y="1047810"/>
            <a:ext cx="104221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32683DC5-BBA2-2EBA-33D3-DC469F9F3FDA}"/>
              </a:ext>
            </a:extLst>
          </p:cNvPr>
          <p:cNvCxnSpPr/>
          <p:nvPr/>
        </p:nvCxnSpPr>
        <p:spPr>
          <a:xfrm>
            <a:off x="6572957" y="1229706"/>
            <a:ext cx="104221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8472B283-3ECA-DFBB-17F8-E7F5DAC30C2B}"/>
              </a:ext>
            </a:extLst>
          </p:cNvPr>
          <p:cNvCxnSpPr/>
          <p:nvPr/>
        </p:nvCxnSpPr>
        <p:spPr>
          <a:xfrm>
            <a:off x="6572957" y="1426352"/>
            <a:ext cx="104221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四角形: 上の 2 つの角を丸める 104">
            <a:extLst>
              <a:ext uri="{FF2B5EF4-FFF2-40B4-BE49-F238E27FC236}">
                <a16:creationId xmlns:a16="http://schemas.microsoft.com/office/drawing/2014/main" id="{7952F1E4-89C3-D146-61BE-3736E6550D97}"/>
              </a:ext>
            </a:extLst>
          </p:cNvPr>
          <p:cNvSpPr/>
          <p:nvPr/>
        </p:nvSpPr>
        <p:spPr>
          <a:xfrm rot="16200000">
            <a:off x="3309948" y="2393806"/>
            <a:ext cx="4994787" cy="924233"/>
          </a:xfrm>
          <a:prstGeom prst="round2Same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72F56877-6228-5D34-B712-D936E81B4284}"/>
              </a:ext>
            </a:extLst>
          </p:cNvPr>
          <p:cNvSpPr/>
          <p:nvPr/>
        </p:nvSpPr>
        <p:spPr>
          <a:xfrm>
            <a:off x="6269459" y="358529"/>
            <a:ext cx="4857131" cy="49947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2D60B176-E9E4-DFFA-C159-9C9413D5E1BF}"/>
              </a:ext>
            </a:extLst>
          </p:cNvPr>
          <p:cNvSpPr txBox="1"/>
          <p:nvPr/>
        </p:nvSpPr>
        <p:spPr>
          <a:xfrm>
            <a:off x="6505428" y="545343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Site #10</a:t>
            </a:r>
            <a:endParaRPr kumimoji="1" lang="ja-JP" altLang="en-US" sz="1400" b="1" dirty="0"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B93418CB-7B38-0319-259B-A26BCA282F81}"/>
              </a:ext>
            </a:extLst>
          </p:cNvPr>
          <p:cNvSpPr txBox="1"/>
          <p:nvPr/>
        </p:nvSpPr>
        <p:spPr>
          <a:xfrm>
            <a:off x="6505428" y="895667"/>
            <a:ext cx="1441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Activity: Shipping</a:t>
            </a:r>
            <a:endParaRPr kumimoji="1" lang="ja-JP" altLang="en-US" sz="1100" dirty="0"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7CE38268-A3BD-FE57-67BB-3F2B71FA35CF}"/>
              </a:ext>
            </a:extLst>
          </p:cNvPr>
          <p:cNvSpPr txBox="1"/>
          <p:nvPr/>
        </p:nvSpPr>
        <p:spPr>
          <a:xfrm>
            <a:off x="6681279" y="1225569"/>
            <a:ext cx="12585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Overview</a:t>
            </a:r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9CCEFA57-086E-A26E-F3B7-F86524656512}"/>
              </a:ext>
            </a:extLst>
          </p:cNvPr>
          <p:cNvSpPr txBox="1"/>
          <p:nvPr/>
        </p:nvSpPr>
        <p:spPr>
          <a:xfrm>
            <a:off x="7654672" y="1227781"/>
            <a:ext cx="12585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Biodiversity</a:t>
            </a:r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A1392031-97E3-477C-C154-FB6B97A5153F}"/>
              </a:ext>
            </a:extLst>
          </p:cNvPr>
          <p:cNvSpPr txBox="1"/>
          <p:nvPr/>
        </p:nvSpPr>
        <p:spPr>
          <a:xfrm>
            <a:off x="8766283" y="1227781"/>
            <a:ext cx="12585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Dependency</a:t>
            </a:r>
          </a:p>
        </p:txBody>
      </p:sp>
      <p:cxnSp>
        <p:nvCxnSpPr>
          <p:cNvPr id="112" name="直線コネクタ 111">
            <a:extLst>
              <a:ext uri="{FF2B5EF4-FFF2-40B4-BE49-F238E27FC236}">
                <a16:creationId xmlns:a16="http://schemas.microsoft.com/office/drawing/2014/main" id="{FDA261D6-18B2-AB02-34D2-39E20255204A}"/>
              </a:ext>
            </a:extLst>
          </p:cNvPr>
          <p:cNvCxnSpPr/>
          <p:nvPr/>
        </p:nvCxnSpPr>
        <p:spPr>
          <a:xfrm>
            <a:off x="7655657" y="1477347"/>
            <a:ext cx="895866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15BD116C-1F04-CD65-8292-19D1138FC1DF}"/>
              </a:ext>
            </a:extLst>
          </p:cNvPr>
          <p:cNvSpPr txBox="1"/>
          <p:nvPr/>
        </p:nvSpPr>
        <p:spPr>
          <a:xfrm>
            <a:off x="6535925" y="1705940"/>
            <a:ext cx="19688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Biodiversity Importance</a:t>
            </a:r>
            <a:endParaRPr kumimoji="1" lang="ja-JP" altLang="en-US" sz="1000" b="1" dirty="0"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5DFD339A-EA78-7617-408D-E9C773E891E1}"/>
              </a:ext>
            </a:extLst>
          </p:cNvPr>
          <p:cNvSpPr txBox="1"/>
          <p:nvPr/>
        </p:nvSpPr>
        <p:spPr>
          <a:xfrm>
            <a:off x="6535925" y="4237843"/>
            <a:ext cx="1410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Species Richness</a:t>
            </a:r>
            <a:endParaRPr kumimoji="1" lang="ja-JP" altLang="en-US" sz="1000" b="1" dirty="0"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41E00782-EE71-C53B-C411-BF82F54E9FD4}"/>
              </a:ext>
            </a:extLst>
          </p:cNvPr>
          <p:cNvSpPr txBox="1"/>
          <p:nvPr/>
        </p:nvSpPr>
        <p:spPr>
          <a:xfrm>
            <a:off x="10014980" y="1225569"/>
            <a:ext cx="12585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Impact</a:t>
            </a:r>
          </a:p>
        </p:txBody>
      </p:sp>
      <p:cxnSp>
        <p:nvCxnSpPr>
          <p:cNvPr id="116" name="直線コネクタ 115">
            <a:extLst>
              <a:ext uri="{FF2B5EF4-FFF2-40B4-BE49-F238E27FC236}">
                <a16:creationId xmlns:a16="http://schemas.microsoft.com/office/drawing/2014/main" id="{407613D3-E779-4BDA-B52A-C8C2FB6E88DD}"/>
              </a:ext>
            </a:extLst>
          </p:cNvPr>
          <p:cNvCxnSpPr>
            <a:cxnSpLocks/>
          </p:cNvCxnSpPr>
          <p:nvPr/>
        </p:nvCxnSpPr>
        <p:spPr>
          <a:xfrm>
            <a:off x="9412724" y="3119124"/>
            <a:ext cx="126108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コネクタ 116">
            <a:extLst>
              <a:ext uri="{FF2B5EF4-FFF2-40B4-BE49-F238E27FC236}">
                <a16:creationId xmlns:a16="http://schemas.microsoft.com/office/drawing/2014/main" id="{AB248D3F-B67B-715E-415B-851076968F34}"/>
              </a:ext>
            </a:extLst>
          </p:cNvPr>
          <p:cNvCxnSpPr>
            <a:cxnSpLocks/>
          </p:cNvCxnSpPr>
          <p:nvPr/>
        </p:nvCxnSpPr>
        <p:spPr>
          <a:xfrm>
            <a:off x="9412724" y="3301021"/>
            <a:ext cx="126108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DCED598E-4B5C-7143-78EF-BB4EAAD38EE2}"/>
              </a:ext>
            </a:extLst>
          </p:cNvPr>
          <p:cNvCxnSpPr>
            <a:cxnSpLocks/>
          </p:cNvCxnSpPr>
          <p:nvPr/>
        </p:nvCxnSpPr>
        <p:spPr>
          <a:xfrm>
            <a:off x="9412724" y="3482917"/>
            <a:ext cx="126108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コネクタ 118">
            <a:extLst>
              <a:ext uri="{FF2B5EF4-FFF2-40B4-BE49-F238E27FC236}">
                <a16:creationId xmlns:a16="http://schemas.microsoft.com/office/drawing/2014/main" id="{0284A9FA-EC79-61FC-B0E7-EA622BF28543}"/>
              </a:ext>
            </a:extLst>
          </p:cNvPr>
          <p:cNvCxnSpPr>
            <a:cxnSpLocks/>
          </p:cNvCxnSpPr>
          <p:nvPr/>
        </p:nvCxnSpPr>
        <p:spPr>
          <a:xfrm>
            <a:off x="9412724" y="3679563"/>
            <a:ext cx="126108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図 120">
            <a:extLst>
              <a:ext uri="{FF2B5EF4-FFF2-40B4-BE49-F238E27FC236}">
                <a16:creationId xmlns:a16="http://schemas.microsoft.com/office/drawing/2014/main" id="{960DFDDC-8B59-D057-F69E-7EF96D8C3E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679" y="4613595"/>
            <a:ext cx="2501936" cy="763618"/>
          </a:xfrm>
          <a:prstGeom prst="rect">
            <a:avLst/>
          </a:prstGeom>
        </p:spPr>
      </p:pic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6626F40B-F1D1-72F9-B9F3-91930FA8B4DB}"/>
              </a:ext>
            </a:extLst>
          </p:cNvPr>
          <p:cNvSpPr txBox="1"/>
          <p:nvPr/>
        </p:nvSpPr>
        <p:spPr>
          <a:xfrm>
            <a:off x="9336885" y="3103901"/>
            <a:ext cx="6960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" dirty="0">
                <a:latin typeface="Verdana" panose="020B0604030504040204" pitchFamily="34" charset="0"/>
                <a:ea typeface="Verdana" panose="020B0604030504040204" pitchFamily="34" charset="0"/>
              </a:rPr>
              <a:t>Priority: High</a:t>
            </a:r>
            <a:endParaRPr kumimoji="1" lang="ja-JP" altLang="en-US" sz="600" dirty="0">
              <a:latin typeface="Verdana" panose="020B0604030504040204" pitchFamily="34" charset="0"/>
            </a:endParaRPr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2CD2D576-DC5E-2D89-945D-26E8FA6906B8}"/>
              </a:ext>
            </a:extLst>
          </p:cNvPr>
          <p:cNvSpPr txBox="1"/>
          <p:nvPr/>
        </p:nvSpPr>
        <p:spPr>
          <a:xfrm>
            <a:off x="9335158" y="3296561"/>
            <a:ext cx="103265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" dirty="0">
                <a:latin typeface="Verdana" panose="020B0604030504040204" pitchFamily="34" charset="0"/>
                <a:ea typeface="Verdana" panose="020B0604030504040204" pitchFamily="34" charset="0"/>
              </a:rPr>
              <a:t>Marine Footprint: Low</a:t>
            </a:r>
            <a:endParaRPr kumimoji="1" lang="ja-JP" altLang="en-US" sz="600" dirty="0">
              <a:latin typeface="Verdana" panose="020B0604030504040204" pitchFamily="34" charset="0"/>
            </a:endParaRPr>
          </a:p>
        </p:txBody>
      </p: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5C95AB7A-67EB-1515-9604-E760888A64E2}"/>
              </a:ext>
            </a:extLst>
          </p:cNvPr>
          <p:cNvSpPr txBox="1"/>
          <p:nvPr/>
        </p:nvSpPr>
        <p:spPr>
          <a:xfrm>
            <a:off x="9335158" y="3489908"/>
            <a:ext cx="14606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" dirty="0">
                <a:latin typeface="Verdana" panose="020B0604030504040204" pitchFamily="34" charset="0"/>
                <a:ea typeface="Verdana" panose="020B0604030504040204" pitchFamily="34" charset="0"/>
              </a:rPr>
              <a:t>Notable taxonomic group: Coral</a:t>
            </a:r>
            <a:endParaRPr kumimoji="1" lang="ja-JP" altLang="en-US" sz="600" dirty="0">
              <a:latin typeface="Verdana" panose="020B0604030504040204" pitchFamily="34" charset="0"/>
            </a:endParaRPr>
          </a:p>
        </p:txBody>
      </p:sp>
      <p:pic>
        <p:nvPicPr>
          <p:cNvPr id="126" name="グラフィックス 125">
            <a:extLst>
              <a:ext uri="{FF2B5EF4-FFF2-40B4-BE49-F238E27FC236}">
                <a16:creationId xmlns:a16="http://schemas.microsoft.com/office/drawing/2014/main" id="{695FB861-C876-A781-4BB6-3EA59A1742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70966" y="1254061"/>
            <a:ext cx="272260" cy="242009"/>
          </a:xfrm>
          <a:prstGeom prst="rect">
            <a:avLst/>
          </a:prstGeom>
        </p:spPr>
      </p:pic>
      <p:cxnSp>
        <p:nvCxnSpPr>
          <p:cNvPr id="127" name="直線コネクタ 126">
            <a:extLst>
              <a:ext uri="{FF2B5EF4-FFF2-40B4-BE49-F238E27FC236}">
                <a16:creationId xmlns:a16="http://schemas.microsoft.com/office/drawing/2014/main" id="{8D13FDF8-5B0A-B113-7F95-CBA7B693C06F}"/>
              </a:ext>
            </a:extLst>
          </p:cNvPr>
          <p:cNvCxnSpPr>
            <a:cxnSpLocks/>
          </p:cNvCxnSpPr>
          <p:nvPr/>
        </p:nvCxnSpPr>
        <p:spPr>
          <a:xfrm>
            <a:off x="6249139" y="1205249"/>
            <a:ext cx="0" cy="37410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9" name="図 128">
            <a:extLst>
              <a:ext uri="{FF2B5EF4-FFF2-40B4-BE49-F238E27FC236}">
                <a16:creationId xmlns:a16="http://schemas.microsoft.com/office/drawing/2014/main" id="{1ABCA8FF-992E-D714-18CE-803EF9DA0D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35159" y="2096210"/>
            <a:ext cx="1535970" cy="759063"/>
          </a:xfrm>
          <a:prstGeom prst="rect">
            <a:avLst/>
          </a:prstGeom>
        </p:spPr>
      </p:pic>
      <p:pic>
        <p:nvPicPr>
          <p:cNvPr id="130" name="グラフィックス 129">
            <a:extLst>
              <a:ext uri="{FF2B5EF4-FFF2-40B4-BE49-F238E27FC236}">
                <a16:creationId xmlns:a16="http://schemas.microsoft.com/office/drawing/2014/main" id="{7AD6F516-8128-6EF7-E6B3-51AEF067E6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16588" y="1817895"/>
            <a:ext cx="181506" cy="242009"/>
          </a:xfrm>
          <a:prstGeom prst="rect">
            <a:avLst/>
          </a:prstGeom>
        </p:spPr>
      </p:pic>
      <p:pic>
        <p:nvPicPr>
          <p:cNvPr id="131" name="グラフィックス 130">
            <a:extLst>
              <a:ext uri="{FF2B5EF4-FFF2-40B4-BE49-F238E27FC236}">
                <a16:creationId xmlns:a16="http://schemas.microsoft.com/office/drawing/2014/main" id="{D1158D22-1A36-A24D-D84A-D33A7757569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78298" y="2266310"/>
            <a:ext cx="229956" cy="231685"/>
          </a:xfrm>
          <a:prstGeom prst="rect">
            <a:avLst/>
          </a:prstGeom>
        </p:spPr>
      </p:pic>
      <p:pic>
        <p:nvPicPr>
          <p:cNvPr id="258" name="図 257">
            <a:extLst>
              <a:ext uri="{FF2B5EF4-FFF2-40B4-BE49-F238E27FC236}">
                <a16:creationId xmlns:a16="http://schemas.microsoft.com/office/drawing/2014/main" id="{DCF60AE4-065D-93D8-696D-7B95CAF8052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88476" y="2122500"/>
            <a:ext cx="2415606" cy="1624236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pic>
        <p:nvPicPr>
          <p:cNvPr id="259" name="グラフィックス 258">
            <a:extLst>
              <a:ext uri="{FF2B5EF4-FFF2-40B4-BE49-F238E27FC236}">
                <a16:creationId xmlns:a16="http://schemas.microsoft.com/office/drawing/2014/main" id="{265DAC5C-B7DA-7BC8-EEAC-7589B36A5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7568" y="2972419"/>
            <a:ext cx="229956" cy="231685"/>
          </a:xfrm>
          <a:prstGeom prst="rect">
            <a:avLst/>
          </a:prstGeom>
        </p:spPr>
      </p:pic>
      <p:cxnSp>
        <p:nvCxnSpPr>
          <p:cNvPr id="260" name="直線コネクタ 259">
            <a:extLst>
              <a:ext uri="{FF2B5EF4-FFF2-40B4-BE49-F238E27FC236}">
                <a16:creationId xmlns:a16="http://schemas.microsoft.com/office/drawing/2014/main" id="{48FE971A-670A-65CA-1FCE-FB0E0A46C235}"/>
              </a:ext>
            </a:extLst>
          </p:cNvPr>
          <p:cNvCxnSpPr/>
          <p:nvPr/>
        </p:nvCxnSpPr>
        <p:spPr>
          <a:xfrm>
            <a:off x="8746061" y="3362657"/>
            <a:ext cx="104221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コネクタ 260">
            <a:extLst>
              <a:ext uri="{FF2B5EF4-FFF2-40B4-BE49-F238E27FC236}">
                <a16:creationId xmlns:a16="http://schemas.microsoft.com/office/drawing/2014/main" id="{D2C96D9B-5C2C-DFEE-A841-83125D2EEE02}"/>
              </a:ext>
            </a:extLst>
          </p:cNvPr>
          <p:cNvCxnSpPr/>
          <p:nvPr/>
        </p:nvCxnSpPr>
        <p:spPr>
          <a:xfrm>
            <a:off x="8746061" y="3544554"/>
            <a:ext cx="104221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コネクタ 261">
            <a:extLst>
              <a:ext uri="{FF2B5EF4-FFF2-40B4-BE49-F238E27FC236}">
                <a16:creationId xmlns:a16="http://schemas.microsoft.com/office/drawing/2014/main" id="{7D4D9D66-8AF6-B92E-C6E2-FBF521E3A2F7}"/>
              </a:ext>
            </a:extLst>
          </p:cNvPr>
          <p:cNvCxnSpPr/>
          <p:nvPr/>
        </p:nvCxnSpPr>
        <p:spPr>
          <a:xfrm>
            <a:off x="8746061" y="3726450"/>
            <a:ext cx="104221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コネクタ 262">
            <a:extLst>
              <a:ext uri="{FF2B5EF4-FFF2-40B4-BE49-F238E27FC236}">
                <a16:creationId xmlns:a16="http://schemas.microsoft.com/office/drawing/2014/main" id="{76CDDAB0-DD92-149B-CFB4-5005F5DBF764}"/>
              </a:ext>
            </a:extLst>
          </p:cNvPr>
          <p:cNvCxnSpPr/>
          <p:nvPr/>
        </p:nvCxnSpPr>
        <p:spPr>
          <a:xfrm>
            <a:off x="8746061" y="3923096"/>
            <a:ext cx="104221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四角形: 上の 2 つの角を丸める 263">
            <a:extLst>
              <a:ext uri="{FF2B5EF4-FFF2-40B4-BE49-F238E27FC236}">
                <a16:creationId xmlns:a16="http://schemas.microsoft.com/office/drawing/2014/main" id="{4215372B-6D09-3E10-56BD-816C15EA4618}"/>
              </a:ext>
            </a:extLst>
          </p:cNvPr>
          <p:cNvSpPr/>
          <p:nvPr/>
        </p:nvSpPr>
        <p:spPr>
          <a:xfrm rot="16200000">
            <a:off x="5483052" y="4890550"/>
            <a:ext cx="4994787" cy="924233"/>
          </a:xfrm>
          <a:prstGeom prst="round2Same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5" name="正方形/長方形 264">
            <a:extLst>
              <a:ext uri="{FF2B5EF4-FFF2-40B4-BE49-F238E27FC236}">
                <a16:creationId xmlns:a16="http://schemas.microsoft.com/office/drawing/2014/main" id="{9EA9F0A0-3539-E4AD-6879-112D6BDEB563}"/>
              </a:ext>
            </a:extLst>
          </p:cNvPr>
          <p:cNvSpPr/>
          <p:nvPr/>
        </p:nvSpPr>
        <p:spPr>
          <a:xfrm>
            <a:off x="8442563" y="2855273"/>
            <a:ext cx="4857131" cy="49947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6" name="テキスト ボックス 265">
            <a:extLst>
              <a:ext uri="{FF2B5EF4-FFF2-40B4-BE49-F238E27FC236}">
                <a16:creationId xmlns:a16="http://schemas.microsoft.com/office/drawing/2014/main" id="{FEF8F620-8F92-CF2D-EAE9-033BA40C8848}"/>
              </a:ext>
            </a:extLst>
          </p:cNvPr>
          <p:cNvSpPr txBox="1"/>
          <p:nvPr/>
        </p:nvSpPr>
        <p:spPr>
          <a:xfrm>
            <a:off x="8678532" y="3042087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Site #10</a:t>
            </a:r>
            <a:endParaRPr kumimoji="1" lang="ja-JP" altLang="en-US" sz="1400" b="1" dirty="0"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67" name="テキスト ボックス 266">
            <a:extLst>
              <a:ext uri="{FF2B5EF4-FFF2-40B4-BE49-F238E27FC236}">
                <a16:creationId xmlns:a16="http://schemas.microsoft.com/office/drawing/2014/main" id="{C08E4A2D-8172-837A-EAA1-DAD2B939483B}"/>
              </a:ext>
            </a:extLst>
          </p:cNvPr>
          <p:cNvSpPr txBox="1"/>
          <p:nvPr/>
        </p:nvSpPr>
        <p:spPr>
          <a:xfrm>
            <a:off x="8678532" y="3392411"/>
            <a:ext cx="1441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Activity: Shipping</a:t>
            </a:r>
            <a:endParaRPr kumimoji="1" lang="ja-JP" altLang="en-US" sz="1100" dirty="0"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68" name="テキスト ボックス 267">
            <a:extLst>
              <a:ext uri="{FF2B5EF4-FFF2-40B4-BE49-F238E27FC236}">
                <a16:creationId xmlns:a16="http://schemas.microsoft.com/office/drawing/2014/main" id="{B245414A-A83B-EEAF-94DC-DBF4450BFC54}"/>
              </a:ext>
            </a:extLst>
          </p:cNvPr>
          <p:cNvSpPr txBox="1"/>
          <p:nvPr/>
        </p:nvSpPr>
        <p:spPr>
          <a:xfrm>
            <a:off x="8854383" y="3722313"/>
            <a:ext cx="12585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Overview</a:t>
            </a:r>
          </a:p>
        </p:txBody>
      </p:sp>
      <p:sp>
        <p:nvSpPr>
          <p:cNvPr id="269" name="テキスト ボックス 268">
            <a:extLst>
              <a:ext uri="{FF2B5EF4-FFF2-40B4-BE49-F238E27FC236}">
                <a16:creationId xmlns:a16="http://schemas.microsoft.com/office/drawing/2014/main" id="{C5DF6F17-E7B7-11F7-6A86-FEB606A8F804}"/>
              </a:ext>
            </a:extLst>
          </p:cNvPr>
          <p:cNvSpPr txBox="1"/>
          <p:nvPr/>
        </p:nvSpPr>
        <p:spPr>
          <a:xfrm>
            <a:off x="9827776" y="3724525"/>
            <a:ext cx="12585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Biodiversity</a:t>
            </a:r>
          </a:p>
        </p:txBody>
      </p:sp>
      <p:sp>
        <p:nvSpPr>
          <p:cNvPr id="270" name="テキスト ボックス 269">
            <a:extLst>
              <a:ext uri="{FF2B5EF4-FFF2-40B4-BE49-F238E27FC236}">
                <a16:creationId xmlns:a16="http://schemas.microsoft.com/office/drawing/2014/main" id="{AD6DE8A5-69D7-70F6-65E7-CC6E37F5F9CB}"/>
              </a:ext>
            </a:extLst>
          </p:cNvPr>
          <p:cNvSpPr txBox="1"/>
          <p:nvPr/>
        </p:nvSpPr>
        <p:spPr>
          <a:xfrm>
            <a:off x="10939387" y="3724525"/>
            <a:ext cx="12585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Dependency</a:t>
            </a:r>
          </a:p>
        </p:txBody>
      </p:sp>
      <p:cxnSp>
        <p:nvCxnSpPr>
          <p:cNvPr id="271" name="直線コネクタ 270">
            <a:extLst>
              <a:ext uri="{FF2B5EF4-FFF2-40B4-BE49-F238E27FC236}">
                <a16:creationId xmlns:a16="http://schemas.microsoft.com/office/drawing/2014/main" id="{67CBDD0D-86AE-DE70-3287-3AB1E2715403}"/>
              </a:ext>
            </a:extLst>
          </p:cNvPr>
          <p:cNvCxnSpPr/>
          <p:nvPr/>
        </p:nvCxnSpPr>
        <p:spPr>
          <a:xfrm>
            <a:off x="12039524" y="3974091"/>
            <a:ext cx="895866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テキスト ボックス 271">
            <a:extLst>
              <a:ext uri="{FF2B5EF4-FFF2-40B4-BE49-F238E27FC236}">
                <a16:creationId xmlns:a16="http://schemas.microsoft.com/office/drawing/2014/main" id="{8A3C2311-573A-6836-D5F4-8C085D4BD4C0}"/>
              </a:ext>
            </a:extLst>
          </p:cNvPr>
          <p:cNvSpPr txBox="1"/>
          <p:nvPr/>
        </p:nvSpPr>
        <p:spPr>
          <a:xfrm>
            <a:off x="12188084" y="3722313"/>
            <a:ext cx="12585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Impact</a:t>
            </a:r>
          </a:p>
        </p:txBody>
      </p:sp>
      <p:pic>
        <p:nvPicPr>
          <p:cNvPr id="273" name="グラフィックス 272">
            <a:extLst>
              <a:ext uri="{FF2B5EF4-FFF2-40B4-BE49-F238E27FC236}">
                <a16:creationId xmlns:a16="http://schemas.microsoft.com/office/drawing/2014/main" id="{C021AB33-2606-EE4A-1400-837F881EA4F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844070" y="3750805"/>
            <a:ext cx="272260" cy="242009"/>
          </a:xfrm>
          <a:prstGeom prst="rect">
            <a:avLst/>
          </a:prstGeom>
        </p:spPr>
      </p:pic>
      <p:cxnSp>
        <p:nvCxnSpPr>
          <p:cNvPr id="274" name="直線コネクタ 273">
            <a:extLst>
              <a:ext uri="{FF2B5EF4-FFF2-40B4-BE49-F238E27FC236}">
                <a16:creationId xmlns:a16="http://schemas.microsoft.com/office/drawing/2014/main" id="{2E828807-5944-6A1D-3955-F48A292CDAF1}"/>
              </a:ext>
            </a:extLst>
          </p:cNvPr>
          <p:cNvCxnSpPr>
            <a:cxnSpLocks/>
          </p:cNvCxnSpPr>
          <p:nvPr/>
        </p:nvCxnSpPr>
        <p:spPr>
          <a:xfrm>
            <a:off x="8422243" y="4662113"/>
            <a:ext cx="0" cy="37410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5" name="グラフィックス 274">
            <a:extLst>
              <a:ext uri="{FF2B5EF4-FFF2-40B4-BE49-F238E27FC236}">
                <a16:creationId xmlns:a16="http://schemas.microsoft.com/office/drawing/2014/main" id="{34E5CE5E-A7E6-73D5-4B24-3A772E9EF1D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889692" y="4268919"/>
            <a:ext cx="181506" cy="242009"/>
          </a:xfrm>
          <a:prstGeom prst="rect">
            <a:avLst/>
          </a:prstGeom>
        </p:spPr>
      </p:pic>
      <p:pic>
        <p:nvPicPr>
          <p:cNvPr id="276" name="グラフィックス 275">
            <a:extLst>
              <a:ext uri="{FF2B5EF4-FFF2-40B4-BE49-F238E27FC236}">
                <a16:creationId xmlns:a16="http://schemas.microsoft.com/office/drawing/2014/main" id="{9A42C863-3265-DFAE-C969-307C7E1A508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851402" y="4763054"/>
            <a:ext cx="229956" cy="231685"/>
          </a:xfrm>
          <a:prstGeom prst="rect">
            <a:avLst/>
          </a:prstGeom>
        </p:spPr>
      </p:pic>
      <p:sp>
        <p:nvSpPr>
          <p:cNvPr id="277" name="テキスト ボックス 276">
            <a:extLst>
              <a:ext uri="{FF2B5EF4-FFF2-40B4-BE49-F238E27FC236}">
                <a16:creationId xmlns:a16="http://schemas.microsoft.com/office/drawing/2014/main" id="{7EC74284-1965-F066-19B5-A51D755A4EC9}"/>
              </a:ext>
            </a:extLst>
          </p:cNvPr>
          <p:cNvSpPr txBox="1"/>
          <p:nvPr/>
        </p:nvSpPr>
        <p:spPr>
          <a:xfrm>
            <a:off x="8690032" y="4253421"/>
            <a:ext cx="16241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Species Distribution</a:t>
            </a:r>
            <a:endParaRPr kumimoji="1" lang="ja-JP" altLang="en-US" sz="1000" b="1" dirty="0"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278" name="直線コネクタ 277">
            <a:extLst>
              <a:ext uri="{FF2B5EF4-FFF2-40B4-BE49-F238E27FC236}">
                <a16:creationId xmlns:a16="http://schemas.microsoft.com/office/drawing/2014/main" id="{80E7FEC5-C034-1C15-BCDF-DE9F641DF9D6}"/>
              </a:ext>
            </a:extLst>
          </p:cNvPr>
          <p:cNvCxnSpPr>
            <a:cxnSpLocks/>
          </p:cNvCxnSpPr>
          <p:nvPr/>
        </p:nvCxnSpPr>
        <p:spPr>
          <a:xfrm>
            <a:off x="8867925" y="4889020"/>
            <a:ext cx="0" cy="37410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9" name="図 278">
            <a:extLst>
              <a:ext uri="{FF2B5EF4-FFF2-40B4-BE49-F238E27FC236}">
                <a16:creationId xmlns:a16="http://schemas.microsoft.com/office/drawing/2014/main" id="{4F495DD0-6006-9602-E756-3C0D6C1C9031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b="14796"/>
          <a:stretch/>
        </p:blipFill>
        <p:spPr>
          <a:xfrm>
            <a:off x="9128593" y="4721048"/>
            <a:ext cx="3022066" cy="741168"/>
          </a:xfrm>
          <a:prstGeom prst="rect">
            <a:avLst/>
          </a:prstGeom>
        </p:spPr>
      </p:pic>
      <p:pic>
        <p:nvPicPr>
          <p:cNvPr id="280" name="図 279">
            <a:extLst>
              <a:ext uri="{FF2B5EF4-FFF2-40B4-BE49-F238E27FC236}">
                <a16:creationId xmlns:a16="http://schemas.microsoft.com/office/drawing/2014/main" id="{29DAF45F-7AD6-714B-1422-3BBD74B9624C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b="43020"/>
          <a:stretch/>
        </p:blipFill>
        <p:spPr>
          <a:xfrm>
            <a:off x="9104976" y="7351185"/>
            <a:ext cx="3069299" cy="498875"/>
          </a:xfrm>
          <a:prstGeom prst="rect">
            <a:avLst/>
          </a:prstGeom>
        </p:spPr>
      </p:pic>
      <p:pic>
        <p:nvPicPr>
          <p:cNvPr id="281" name="図 280">
            <a:extLst>
              <a:ext uri="{FF2B5EF4-FFF2-40B4-BE49-F238E27FC236}">
                <a16:creationId xmlns:a16="http://schemas.microsoft.com/office/drawing/2014/main" id="{C0B4CF95-2F56-9EC9-212C-92A42D4A2C66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128593" y="6436563"/>
            <a:ext cx="3022066" cy="780099"/>
          </a:xfrm>
          <a:prstGeom prst="rect">
            <a:avLst/>
          </a:prstGeom>
        </p:spPr>
      </p:pic>
      <p:pic>
        <p:nvPicPr>
          <p:cNvPr id="282" name="図 281">
            <a:extLst>
              <a:ext uri="{FF2B5EF4-FFF2-40B4-BE49-F238E27FC236}">
                <a16:creationId xmlns:a16="http://schemas.microsoft.com/office/drawing/2014/main" id="{2272BB9E-377C-727D-69FE-4A087135C97C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128593" y="5557987"/>
            <a:ext cx="3050033" cy="791695"/>
          </a:xfrm>
          <a:prstGeom prst="rect">
            <a:avLst/>
          </a:prstGeom>
        </p:spPr>
      </p:pic>
      <p:sp>
        <p:nvSpPr>
          <p:cNvPr id="283" name="正方形/長方形 282">
            <a:extLst>
              <a:ext uri="{FF2B5EF4-FFF2-40B4-BE49-F238E27FC236}">
                <a16:creationId xmlns:a16="http://schemas.microsoft.com/office/drawing/2014/main" id="{2FA907E9-909F-EDAF-BFC8-1F8DABD2BEBF}"/>
              </a:ext>
            </a:extLst>
          </p:cNvPr>
          <p:cNvSpPr/>
          <p:nvPr/>
        </p:nvSpPr>
        <p:spPr>
          <a:xfrm>
            <a:off x="4633849" y="2913212"/>
            <a:ext cx="565821" cy="4994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9962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F4035D0F-DECB-C428-59E5-7827D429A7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796"/>
          <a:stretch/>
        </p:blipFill>
        <p:spPr>
          <a:xfrm>
            <a:off x="6689093" y="1478245"/>
            <a:ext cx="5118363" cy="125528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6377DCA7-7AD7-C622-8A0D-BE7BC5FFB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6722" y="5298880"/>
            <a:ext cx="5198360" cy="1482847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F1A96AD1-53E6-CDA7-AC5B-E4A920E8DA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352" y="3996499"/>
            <a:ext cx="5118363" cy="132122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18BE4CD3-41CF-CC7A-A6F8-BAD2EBCE70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9352" y="2714691"/>
            <a:ext cx="5165730" cy="134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590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85</Words>
  <Application>Microsoft Office PowerPoint</Application>
  <PresentationFormat>ワイド画面</PresentationFormat>
  <Paragraphs>38</Paragraphs>
  <Slides>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游ゴシック</vt:lpstr>
      <vt:lpstr>游ゴシック Light</vt:lpstr>
      <vt:lpstr>Arial</vt:lpstr>
      <vt:lpstr>Verdana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五十里　翔吾</dc:creator>
  <cp:lastModifiedBy>五十里　翔吾</cp:lastModifiedBy>
  <cp:revision>21</cp:revision>
  <dcterms:created xsi:type="dcterms:W3CDTF">2023-10-24T01:12:15Z</dcterms:created>
  <dcterms:modified xsi:type="dcterms:W3CDTF">2023-10-24T02:16:11Z</dcterms:modified>
</cp:coreProperties>
</file>