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2D97B67-932E-4FD4-9B76-786955977644}"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16755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2D97B67-932E-4FD4-9B76-786955977644}"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406910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2D97B67-932E-4FD4-9B76-786955977644}"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17368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2D97B67-932E-4FD4-9B76-786955977644}"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94348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D97B67-932E-4FD4-9B76-786955977644}"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4375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32D97B67-932E-4FD4-9B76-786955977644}"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31602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32D97B67-932E-4FD4-9B76-786955977644}" type="datetimeFigureOut">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28904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2D97B67-932E-4FD4-9B76-786955977644}" type="datetimeFigureOut">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99732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97B67-932E-4FD4-9B76-786955977644}" type="datetimeFigureOut">
              <a:rPr lang="en-US" smtClean="0"/>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333716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D97B67-932E-4FD4-9B76-786955977644}"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254062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D97B67-932E-4FD4-9B76-786955977644}"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14079-F5A8-4789-BAEC-7FAAF4D59F19}" type="slidenum">
              <a:rPr lang="en-US" smtClean="0"/>
              <a:t>‹#›</a:t>
            </a:fld>
            <a:endParaRPr lang="en-US"/>
          </a:p>
        </p:txBody>
      </p:sp>
    </p:spTree>
    <p:extLst>
      <p:ext uri="{BB962C8B-B14F-4D97-AF65-F5344CB8AC3E}">
        <p14:creationId xmlns:p14="http://schemas.microsoft.com/office/powerpoint/2010/main" val="236767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97B67-932E-4FD4-9B76-786955977644}" type="datetimeFigureOut">
              <a:rPr lang="en-US" smtClean="0"/>
              <a:t>2/16/2017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14079-F5A8-4789-BAEC-7FAAF4D59F19}" type="slidenum">
              <a:rPr lang="en-US" smtClean="0"/>
              <a:t>‹#›</a:t>
            </a:fld>
            <a:endParaRPr lang="en-US"/>
          </a:p>
        </p:txBody>
      </p:sp>
    </p:spTree>
    <p:extLst>
      <p:ext uri="{BB962C8B-B14F-4D97-AF65-F5344CB8AC3E}">
        <p14:creationId xmlns:p14="http://schemas.microsoft.com/office/powerpoint/2010/main" val="632251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Descriptions</a:t>
            </a:r>
          </a:p>
        </p:txBody>
      </p:sp>
      <p:graphicFrame>
        <p:nvGraphicFramePr>
          <p:cNvPr id="5" name="Table 4"/>
          <p:cNvGraphicFramePr>
            <a:graphicFrameLocks noGrp="1"/>
          </p:cNvGraphicFramePr>
          <p:nvPr>
            <p:extLst>
              <p:ext uri="{D42A27DB-BD31-4B8C-83A1-F6EECF244321}">
                <p14:modId xmlns:p14="http://schemas.microsoft.com/office/powerpoint/2010/main" val="59221551"/>
              </p:ext>
            </p:extLst>
          </p:nvPr>
        </p:nvGraphicFramePr>
        <p:xfrm>
          <a:off x="321438" y="1435101"/>
          <a:ext cx="5623560" cy="1844040"/>
        </p:xfrm>
        <a:graphic>
          <a:graphicData uri="http://schemas.openxmlformats.org/drawingml/2006/table">
            <a:tbl>
              <a:tblPr firstRow="1" firstCol="1" lastRow="1" lastCol="1" bandRow="1" bandCol="1">
                <a:tableStyleId>{5C22544A-7EE6-4342-B048-85BDC9FD1C3A}</a:tableStyleId>
              </a:tblPr>
              <a:tblGrid>
                <a:gridCol w="1211580">
                  <a:extLst>
                    <a:ext uri="{9D8B030D-6E8A-4147-A177-3AD203B41FA5}">
                      <a16:colId xmlns:a16="http://schemas.microsoft.com/office/drawing/2014/main" val="3145549211"/>
                    </a:ext>
                  </a:extLst>
                </a:gridCol>
                <a:gridCol w="4411980">
                  <a:extLst>
                    <a:ext uri="{9D8B030D-6E8A-4147-A177-3AD203B41FA5}">
                      <a16:colId xmlns:a16="http://schemas.microsoft.com/office/drawing/2014/main" val="2275392458"/>
                    </a:ext>
                  </a:extLst>
                </a:gridCol>
              </a:tblGrid>
              <a:tr h="0">
                <a:tc>
                  <a:txBody>
                    <a:bodyPr/>
                    <a:lstStyle/>
                    <a:p>
                      <a:pPr marL="0" marR="0">
                        <a:spcBef>
                          <a:spcPts val="0"/>
                        </a:spcBef>
                        <a:spcAft>
                          <a:spcPts val="0"/>
                        </a:spcAft>
                      </a:pPr>
                      <a:r>
                        <a:rPr lang="en-US" sz="1100" b="0">
                          <a:solidFill>
                            <a:schemeClr val="tx1"/>
                          </a:solidFill>
                          <a:effectLst/>
                        </a:rPr>
                        <a:t>Use case name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0">
                          <a:solidFill>
                            <a:schemeClr val="tx1"/>
                          </a:solidFill>
                          <a:effectLst/>
                        </a:rPr>
                        <a:t>FilterResults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203646"/>
                  </a:ext>
                </a:extLst>
              </a:tr>
              <a:tr h="0">
                <a:tc>
                  <a:txBody>
                    <a:bodyPr/>
                    <a:lstStyle/>
                    <a:p>
                      <a:pPr marL="0" marR="0">
                        <a:spcBef>
                          <a:spcPts val="0"/>
                        </a:spcBef>
                        <a:spcAft>
                          <a:spcPts val="0"/>
                        </a:spcAft>
                      </a:pPr>
                      <a:r>
                        <a:rPr lang="en-US" sz="1100" b="0">
                          <a:solidFill>
                            <a:schemeClr val="tx1"/>
                          </a:solidFill>
                          <a:effectLst/>
                        </a:rPr>
                        <a:t>Participating </a:t>
                      </a:r>
                      <a:endParaRPr lang="en-US" sz="1400" b="0">
                        <a:solidFill>
                          <a:schemeClr val="tx1"/>
                        </a:solidFill>
                        <a:effectLst/>
                      </a:endParaRPr>
                    </a:p>
                    <a:p>
                      <a:pPr marL="0" marR="0">
                        <a:spcBef>
                          <a:spcPts val="0"/>
                        </a:spcBef>
                        <a:spcAft>
                          <a:spcPts val="0"/>
                        </a:spcAft>
                      </a:pPr>
                      <a:r>
                        <a:rPr lang="en-US" sz="1100" b="0">
                          <a:solidFill>
                            <a:schemeClr val="tx1"/>
                          </a:solidFill>
                          <a:effectLst/>
                        </a:rPr>
                        <a:t>actors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0" dirty="0">
                          <a:solidFill>
                            <a:schemeClr val="tx1"/>
                          </a:solidFill>
                          <a:effectLst/>
                        </a:rPr>
                        <a:t>Initiated by User</a:t>
                      </a:r>
                      <a:endParaRPr lang="en-US" sz="1400" b="0" dirty="0">
                        <a:solidFill>
                          <a:schemeClr val="tx1"/>
                        </a:solidFill>
                        <a:effectLst/>
                      </a:endParaRPr>
                    </a:p>
                    <a:p>
                      <a:pPr marL="0" marR="0">
                        <a:spcBef>
                          <a:spcPts val="0"/>
                        </a:spcBef>
                        <a:spcAft>
                          <a:spcPts val="0"/>
                        </a:spcAf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9121647"/>
                  </a:ext>
                </a:extLst>
              </a:tr>
              <a:tr h="0">
                <a:tc>
                  <a:txBody>
                    <a:bodyPr/>
                    <a:lstStyle/>
                    <a:p>
                      <a:pPr marL="0" marR="0">
                        <a:spcBef>
                          <a:spcPts val="0"/>
                        </a:spcBef>
                        <a:spcAft>
                          <a:spcPts val="0"/>
                        </a:spcAft>
                      </a:pPr>
                      <a:r>
                        <a:rPr lang="en-US" sz="1100" b="0">
                          <a:solidFill>
                            <a:schemeClr val="tx1"/>
                          </a:solidFill>
                          <a:effectLst/>
                        </a:rPr>
                        <a:t>Flow of events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lvl="0" indent="-342900">
                        <a:buFont typeface="+mj-lt"/>
                        <a:buAutoNum type="arabicPeriod"/>
                        <a:tabLst>
                          <a:tab pos="228600" algn="l"/>
                        </a:tabLst>
                      </a:pPr>
                      <a:r>
                        <a:rPr lang="en-US" sz="1100" b="0" dirty="0">
                          <a:solidFill>
                            <a:schemeClr val="tx1"/>
                          </a:solidFill>
                          <a:effectLst/>
                        </a:rPr>
                        <a:t>The User selects any number of filtering options available to them in order to narrow their </a:t>
                      </a:r>
                      <a:r>
                        <a:rPr lang="en-US" sz="1100" b="0" dirty="0" err="1">
                          <a:solidFill>
                            <a:schemeClr val="tx1"/>
                          </a:solidFill>
                          <a:effectLst/>
                        </a:rPr>
                        <a:t>ParkSearch</a:t>
                      </a:r>
                      <a:r>
                        <a:rPr lang="en-US" sz="1100" b="0" dirty="0">
                          <a:solidFill>
                            <a:schemeClr val="tx1"/>
                          </a:solidFill>
                          <a:effectLst/>
                        </a:rPr>
                        <a:t> results. </a:t>
                      </a:r>
                      <a:endParaRPr lang="en-US" sz="1000" b="0" dirty="0">
                        <a:solidFill>
                          <a:schemeClr val="tx1"/>
                        </a:solidFill>
                        <a:effectLst/>
                      </a:endParaRPr>
                    </a:p>
                    <a:p>
                      <a:pPr marL="342900" lvl="0" indent="-342900">
                        <a:buFont typeface="+mj-lt"/>
                        <a:buAutoNum type="arabicPeriod"/>
                        <a:tabLst>
                          <a:tab pos="228600" algn="l"/>
                        </a:tabLst>
                      </a:pPr>
                      <a:r>
                        <a:rPr lang="en-US" sz="1100" b="1" dirty="0">
                          <a:solidFill>
                            <a:schemeClr val="tx1"/>
                          </a:solidFill>
                          <a:effectLst/>
                        </a:rPr>
                        <a:t>The </a:t>
                      </a:r>
                      <a:r>
                        <a:rPr lang="en-US" sz="1100" b="1" dirty="0" err="1">
                          <a:solidFill>
                            <a:schemeClr val="tx1"/>
                          </a:solidFill>
                          <a:effectLst/>
                        </a:rPr>
                        <a:t>eCPAT</a:t>
                      </a:r>
                      <a:r>
                        <a:rPr lang="en-US" sz="1100" b="1" dirty="0">
                          <a:solidFill>
                            <a:schemeClr val="tx1"/>
                          </a:solidFill>
                          <a:effectLst/>
                        </a:rPr>
                        <a:t> Park Search returns a new list of parks relevant to the filtering criteria supplied by the User.</a:t>
                      </a:r>
                      <a:endParaRPr lang="en-US" sz="1000" b="1" dirty="0">
                        <a:solidFill>
                          <a:schemeClr val="tx1"/>
                        </a:solidFill>
                        <a:effectLst/>
                        <a:latin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68747171"/>
                  </a:ext>
                </a:extLst>
              </a:tr>
              <a:tr h="0">
                <a:tc>
                  <a:txBody>
                    <a:bodyPr/>
                    <a:lstStyle/>
                    <a:p>
                      <a:pPr marL="0" marR="0">
                        <a:spcBef>
                          <a:spcPts val="0"/>
                        </a:spcBef>
                        <a:spcAft>
                          <a:spcPts val="0"/>
                        </a:spcAft>
                      </a:pPr>
                      <a:r>
                        <a:rPr lang="en-US" sz="1100" b="0">
                          <a:solidFill>
                            <a:schemeClr val="tx1"/>
                          </a:solidFill>
                          <a:effectLst/>
                        </a:rPr>
                        <a:t>Entry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The User is viewing the Park Search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5910971"/>
                  </a:ext>
                </a:extLst>
              </a:tr>
              <a:tr h="0">
                <a:tc>
                  <a:txBody>
                    <a:bodyPr/>
                    <a:lstStyle/>
                    <a:p>
                      <a:pPr marL="0" marR="0">
                        <a:spcBef>
                          <a:spcPts val="0"/>
                        </a:spcBef>
                        <a:spcAft>
                          <a:spcPts val="0"/>
                        </a:spcAft>
                      </a:pPr>
                      <a:r>
                        <a:rPr lang="en-US" sz="1100" b="0">
                          <a:solidFill>
                            <a:schemeClr val="tx1"/>
                          </a:solidFill>
                          <a:effectLst/>
                        </a:rPr>
                        <a:t>Exit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Returns filtered results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775241"/>
                  </a:ext>
                </a:extLst>
              </a:tr>
              <a:tr h="0">
                <a:tc>
                  <a:txBody>
                    <a:bodyPr/>
                    <a:lstStyle/>
                    <a:p>
                      <a:pPr marL="0" marR="0">
                        <a:spcBef>
                          <a:spcPts val="0"/>
                        </a:spcBef>
                        <a:spcAft>
                          <a:spcPts val="0"/>
                        </a:spcAft>
                      </a:pPr>
                      <a:r>
                        <a:rPr lang="en-US" sz="1100" b="0">
                          <a:solidFill>
                            <a:schemeClr val="tx1"/>
                          </a:solidFill>
                          <a:effectLst/>
                        </a:rPr>
                        <a:t>Quality</a:t>
                      </a:r>
                      <a:endParaRPr lang="en-US" sz="1400" b="0">
                        <a:solidFill>
                          <a:schemeClr val="tx1"/>
                        </a:solidFill>
                        <a:effectLst/>
                      </a:endParaRPr>
                    </a:p>
                    <a:p>
                      <a:pPr marL="0" marR="0">
                        <a:spcBef>
                          <a:spcPts val="0"/>
                        </a:spcBef>
                        <a:spcAft>
                          <a:spcPts val="0"/>
                        </a:spcAft>
                      </a:pPr>
                      <a:r>
                        <a:rPr lang="en-US" sz="1100" b="0">
                          <a:solidFill>
                            <a:schemeClr val="tx1"/>
                          </a:solidFill>
                          <a:effectLst/>
                        </a:rPr>
                        <a:t>requirements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180178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76187855"/>
              </p:ext>
            </p:extLst>
          </p:nvPr>
        </p:nvGraphicFramePr>
        <p:xfrm>
          <a:off x="6686195" y="1435101"/>
          <a:ext cx="5033365" cy="4049901"/>
        </p:xfrm>
        <a:graphic>
          <a:graphicData uri="http://schemas.openxmlformats.org/drawingml/2006/table">
            <a:tbl>
              <a:tblPr firstRow="1" firstCol="1" lastRow="1" lastCol="1" bandRow="1" bandCol="1">
                <a:tableStyleId>{5C22544A-7EE6-4342-B048-85BDC9FD1C3A}</a:tableStyleId>
              </a:tblPr>
              <a:tblGrid>
                <a:gridCol w="1084424">
                  <a:extLst>
                    <a:ext uri="{9D8B030D-6E8A-4147-A177-3AD203B41FA5}">
                      <a16:colId xmlns:a16="http://schemas.microsoft.com/office/drawing/2014/main" val="3490461563"/>
                    </a:ext>
                  </a:extLst>
                </a:gridCol>
                <a:gridCol w="3948941">
                  <a:extLst>
                    <a:ext uri="{9D8B030D-6E8A-4147-A177-3AD203B41FA5}">
                      <a16:colId xmlns:a16="http://schemas.microsoft.com/office/drawing/2014/main" val="3332886904"/>
                    </a:ext>
                  </a:extLst>
                </a:gridCol>
              </a:tblGrid>
              <a:tr h="150046">
                <a:tc>
                  <a:txBody>
                    <a:bodyPr/>
                    <a:lstStyle/>
                    <a:p>
                      <a:pPr marL="0" marR="0">
                        <a:spcBef>
                          <a:spcPts val="0"/>
                        </a:spcBef>
                        <a:spcAft>
                          <a:spcPts val="0"/>
                        </a:spcAft>
                      </a:pPr>
                      <a:r>
                        <a:rPr lang="en-US" sz="1000" b="0">
                          <a:solidFill>
                            <a:schemeClr val="tx1"/>
                          </a:solidFill>
                          <a:effectLst/>
                        </a:rPr>
                        <a:t>Use case name</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000" b="0">
                          <a:solidFill>
                            <a:schemeClr val="tx1"/>
                          </a:solidFill>
                          <a:effectLst/>
                        </a:rPr>
                        <a:t>ParkSearch</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5769329"/>
                  </a:ext>
                </a:extLst>
              </a:tr>
              <a:tr h="300092">
                <a:tc>
                  <a:txBody>
                    <a:bodyPr/>
                    <a:lstStyle/>
                    <a:p>
                      <a:pPr marL="0" marR="0">
                        <a:spcBef>
                          <a:spcPts val="0"/>
                        </a:spcBef>
                        <a:spcAft>
                          <a:spcPts val="0"/>
                        </a:spcAft>
                      </a:pPr>
                      <a:r>
                        <a:rPr lang="en-US" sz="1000" b="0">
                          <a:solidFill>
                            <a:schemeClr val="tx1"/>
                          </a:solidFill>
                          <a:effectLst/>
                        </a:rPr>
                        <a:t>Participating </a:t>
                      </a:r>
                      <a:endParaRPr lang="en-US" sz="1300" b="0">
                        <a:solidFill>
                          <a:schemeClr val="tx1"/>
                        </a:solidFill>
                        <a:effectLst/>
                      </a:endParaRPr>
                    </a:p>
                    <a:p>
                      <a:pPr marL="0" marR="0">
                        <a:spcBef>
                          <a:spcPts val="0"/>
                        </a:spcBef>
                        <a:spcAft>
                          <a:spcPts val="0"/>
                        </a:spcAft>
                      </a:pPr>
                      <a:r>
                        <a:rPr lang="en-US" sz="1000" b="0">
                          <a:solidFill>
                            <a:schemeClr val="tx1"/>
                          </a:solidFill>
                          <a:effectLst/>
                        </a:rPr>
                        <a:t>actors</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000" b="0">
                          <a:solidFill>
                            <a:schemeClr val="tx1"/>
                          </a:solidFill>
                          <a:effectLst/>
                        </a:rPr>
                        <a:t>Initiated by User</a:t>
                      </a:r>
                      <a:endParaRPr lang="en-US" sz="1300" b="0">
                        <a:solidFill>
                          <a:schemeClr val="tx1"/>
                        </a:solidFill>
                        <a:effectLst/>
                      </a:endParaRPr>
                    </a:p>
                    <a:p>
                      <a:pPr marL="0" marR="0">
                        <a:spcBef>
                          <a:spcPts val="0"/>
                        </a:spcBef>
                        <a:spcAft>
                          <a:spcPts val="0"/>
                        </a:spcAft>
                      </a:pPr>
                      <a:r>
                        <a:rPr lang="en-US" sz="1000" b="0">
                          <a:solidFill>
                            <a:schemeClr val="tx1"/>
                          </a:solidFill>
                          <a:effectLst/>
                        </a:rPr>
                        <a:t> </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5620288"/>
                  </a:ext>
                </a:extLst>
              </a:tr>
              <a:tr h="2830701">
                <a:tc>
                  <a:txBody>
                    <a:bodyPr/>
                    <a:lstStyle/>
                    <a:p>
                      <a:pPr marL="0" marR="0" indent="0">
                        <a:spcBef>
                          <a:spcPts val="0"/>
                        </a:spcBef>
                        <a:spcAft>
                          <a:spcPts val="0"/>
                        </a:spcAft>
                        <a:buFont typeface="+mj-lt"/>
                        <a:buNone/>
                      </a:pPr>
                      <a:r>
                        <a:rPr lang="en-US" sz="1000" b="0" dirty="0">
                          <a:solidFill>
                            <a:schemeClr val="tx1"/>
                          </a:solidFill>
                          <a:effectLst/>
                        </a:rPr>
                        <a:t>Flow of events</a:t>
                      </a:r>
                      <a:endParaRPr lang="en-US" sz="13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buFont typeface="+mj-lt"/>
                        <a:buAutoNum type="arabicPeriod"/>
                        <a:tabLst>
                          <a:tab pos="228600" algn="l"/>
                        </a:tabLst>
                      </a:pPr>
                      <a:r>
                        <a:rPr lang="en-US" sz="1000" b="0" dirty="0">
                          <a:solidFill>
                            <a:schemeClr val="tx1"/>
                          </a:solidFill>
                          <a:effectLst/>
                        </a:rPr>
                        <a:t>The User fills out the form by entering an address or zip code inside the search box and clicking search located on the Park Search page.  </a:t>
                      </a:r>
                      <a:endParaRPr lang="en-US" sz="900" b="0" dirty="0">
                        <a:solidFill>
                          <a:schemeClr val="tx1"/>
                        </a:solidFill>
                        <a:effectLst/>
                      </a:endParaRPr>
                    </a:p>
                    <a:p>
                      <a:pPr marL="342900" lvl="0" indent="-342900">
                        <a:buFont typeface="+mj-lt"/>
                        <a:buAutoNum type="arabicPeriod"/>
                        <a:tabLst>
                          <a:tab pos="228600" algn="l"/>
                        </a:tabLst>
                      </a:pPr>
                      <a:r>
                        <a:rPr lang="en-US" sz="1000" b="1" dirty="0">
                          <a:solidFill>
                            <a:schemeClr val="tx1"/>
                          </a:solidFill>
                          <a:effectLst/>
                        </a:rPr>
                        <a:t>The </a:t>
                      </a:r>
                      <a:r>
                        <a:rPr lang="en-US" sz="1000" b="1" dirty="0" err="1">
                          <a:solidFill>
                            <a:schemeClr val="tx1"/>
                          </a:solidFill>
                          <a:effectLst/>
                        </a:rPr>
                        <a:t>eCPAT</a:t>
                      </a:r>
                      <a:r>
                        <a:rPr lang="en-US" sz="1000" b="1" dirty="0">
                          <a:solidFill>
                            <a:schemeClr val="tx1"/>
                          </a:solidFill>
                          <a:effectLst/>
                        </a:rPr>
                        <a:t> Park Search will find locations in our parks table that are within a certain radius of a given latitude/longitude by using an SQL statement that will find all locations that are within a radius of ‘n’ miles to the search coordinate. Outputting the search results into an XML format that our map API can retrieve through asynchronous JavaScript calls that are displayed on the Park Search page in a list along with a map containing markers that represent the search results</a:t>
                      </a:r>
                      <a:r>
                        <a:rPr lang="en-US" sz="1000" b="0" dirty="0">
                          <a:solidFill>
                            <a:schemeClr val="tx1"/>
                          </a:solidFill>
                          <a:effectLst/>
                        </a:rPr>
                        <a:t>. </a:t>
                      </a:r>
                      <a:endParaRPr lang="en-US" sz="900" b="0" dirty="0">
                        <a:solidFill>
                          <a:schemeClr val="tx1"/>
                        </a:solidFill>
                        <a:effectLst/>
                      </a:endParaRPr>
                    </a:p>
                    <a:p>
                      <a:pPr marL="342900" lvl="0" indent="-342900">
                        <a:buFont typeface="+mj-lt"/>
                        <a:buAutoNum type="arabicPeriod"/>
                        <a:tabLst>
                          <a:tab pos="228600" algn="l"/>
                        </a:tabLst>
                      </a:pPr>
                      <a:r>
                        <a:rPr lang="en-US" sz="1000" b="0" dirty="0">
                          <a:solidFill>
                            <a:schemeClr val="tx1"/>
                          </a:solidFill>
                          <a:effectLst/>
                        </a:rPr>
                        <a:t>The User filters results by proximity, activities, and amenities by selecting checkboxes located on the Park Search page. </a:t>
                      </a:r>
                      <a:endParaRPr lang="en-US" sz="13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000" b="1" dirty="0">
                          <a:solidFill>
                            <a:schemeClr val="tx1"/>
                          </a:solidFill>
                          <a:effectLst/>
                        </a:rPr>
                        <a:t>The </a:t>
                      </a:r>
                      <a:r>
                        <a:rPr lang="en-US" sz="1000" b="1" dirty="0" err="1">
                          <a:solidFill>
                            <a:schemeClr val="tx1"/>
                          </a:solidFill>
                          <a:effectLst/>
                        </a:rPr>
                        <a:t>eCPAT</a:t>
                      </a:r>
                      <a:r>
                        <a:rPr lang="en-US" sz="1000" b="1" dirty="0">
                          <a:solidFill>
                            <a:schemeClr val="tx1"/>
                          </a:solidFill>
                          <a:effectLst/>
                        </a:rPr>
                        <a:t> Park Search will execute a query based on filters outputting the search results into an XML format that our map API can retrieve through asynchronous JavaScript calls that are displayed on the Parks Search page in a list along with a map containing markers that represent the search results.</a:t>
                      </a:r>
                      <a:endParaRPr lang="en-US" sz="1300" b="1" dirty="0">
                        <a:solidFill>
                          <a:schemeClr val="tx1"/>
                        </a:solidFill>
                        <a:effectLst/>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8792956"/>
                  </a:ext>
                </a:extLst>
              </a:tr>
              <a:tr h="150046">
                <a:tc>
                  <a:txBody>
                    <a:bodyPr/>
                    <a:lstStyle/>
                    <a:p>
                      <a:pPr marL="0" marR="0">
                        <a:spcBef>
                          <a:spcPts val="0"/>
                        </a:spcBef>
                        <a:spcAft>
                          <a:spcPts val="0"/>
                        </a:spcAft>
                      </a:pPr>
                      <a:r>
                        <a:rPr lang="en-US" sz="1000" b="0">
                          <a:solidFill>
                            <a:schemeClr val="tx1"/>
                          </a:solidFill>
                          <a:effectLst/>
                        </a:rPr>
                        <a:t>Entry condition</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000" b="0">
                          <a:solidFill>
                            <a:schemeClr val="tx1"/>
                          </a:solidFill>
                          <a:effectLst/>
                        </a:rPr>
                        <a:t>The User is viewing the Park Search page.</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3531926"/>
                  </a:ext>
                </a:extLst>
              </a:tr>
              <a:tr h="300092">
                <a:tc>
                  <a:txBody>
                    <a:bodyPr/>
                    <a:lstStyle/>
                    <a:p>
                      <a:pPr marL="0" marR="0">
                        <a:spcBef>
                          <a:spcPts val="0"/>
                        </a:spcBef>
                        <a:spcAft>
                          <a:spcPts val="0"/>
                        </a:spcAft>
                      </a:pPr>
                      <a:r>
                        <a:rPr lang="en-US" sz="1000" b="0">
                          <a:solidFill>
                            <a:schemeClr val="tx1"/>
                          </a:solidFill>
                          <a:effectLst/>
                        </a:rPr>
                        <a:t>Exit condition</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000" b="0">
                          <a:solidFill>
                            <a:schemeClr val="tx1"/>
                          </a:solidFill>
                          <a:effectLst/>
                        </a:rPr>
                        <a:t>Display a list with a map containing markers that represent the park search results.</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036783"/>
                  </a:ext>
                </a:extLst>
              </a:tr>
              <a:tr h="300092">
                <a:tc>
                  <a:txBody>
                    <a:bodyPr/>
                    <a:lstStyle/>
                    <a:p>
                      <a:pPr marL="0" marR="0">
                        <a:spcBef>
                          <a:spcPts val="0"/>
                        </a:spcBef>
                        <a:spcAft>
                          <a:spcPts val="0"/>
                        </a:spcAft>
                      </a:pPr>
                      <a:r>
                        <a:rPr lang="en-US" sz="1000" b="0">
                          <a:solidFill>
                            <a:schemeClr val="tx1"/>
                          </a:solidFill>
                          <a:effectLst/>
                        </a:rPr>
                        <a:t>Quality</a:t>
                      </a:r>
                      <a:endParaRPr lang="en-US" sz="1300" b="0">
                        <a:solidFill>
                          <a:schemeClr val="tx1"/>
                        </a:solidFill>
                        <a:effectLst/>
                      </a:endParaRPr>
                    </a:p>
                    <a:p>
                      <a:pPr marL="0" marR="0">
                        <a:spcBef>
                          <a:spcPts val="0"/>
                        </a:spcBef>
                        <a:spcAft>
                          <a:spcPts val="0"/>
                        </a:spcAft>
                      </a:pPr>
                      <a:r>
                        <a:rPr lang="en-US" sz="1000" b="0">
                          <a:solidFill>
                            <a:schemeClr val="tx1"/>
                          </a:solidFill>
                          <a:effectLst/>
                        </a:rPr>
                        <a:t>requirements</a:t>
                      </a:r>
                      <a:endParaRPr lang="en-US" sz="13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000" b="0" dirty="0">
                          <a:solidFill>
                            <a:schemeClr val="tx1"/>
                          </a:solidFill>
                          <a:effectLst/>
                        </a:rPr>
                        <a:t>Avoid SQL injection</a:t>
                      </a:r>
                      <a:endParaRPr lang="en-US" sz="13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383" marR="61383" marT="0" marB="0">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330316321"/>
                  </a:ext>
                </a:extLst>
              </a:tr>
            </a:tbl>
          </a:graphicData>
        </a:graphic>
      </p:graphicFrame>
    </p:spTree>
    <p:extLst>
      <p:ext uri="{BB962C8B-B14F-4D97-AF65-F5344CB8AC3E}">
        <p14:creationId xmlns:p14="http://schemas.microsoft.com/office/powerpoint/2010/main" val="239667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Use Case Descriptions</a:t>
            </a:r>
          </a:p>
        </p:txBody>
      </p:sp>
      <p:graphicFrame>
        <p:nvGraphicFramePr>
          <p:cNvPr id="5" name="Table 4"/>
          <p:cNvGraphicFramePr>
            <a:graphicFrameLocks noGrp="1"/>
          </p:cNvGraphicFramePr>
          <p:nvPr>
            <p:extLst>
              <p:ext uri="{D42A27DB-BD31-4B8C-83A1-F6EECF244321}">
                <p14:modId xmlns:p14="http://schemas.microsoft.com/office/powerpoint/2010/main" val="742396649"/>
              </p:ext>
            </p:extLst>
          </p:nvPr>
        </p:nvGraphicFramePr>
        <p:xfrm>
          <a:off x="472440" y="1517269"/>
          <a:ext cx="4795846" cy="2906760"/>
        </p:xfrm>
        <a:graphic>
          <a:graphicData uri="http://schemas.openxmlformats.org/drawingml/2006/table">
            <a:tbl>
              <a:tblPr firstRow="1" firstCol="1" lastRow="1" lastCol="1" bandRow="1" bandCol="1">
                <a:tableStyleId>{5C22544A-7EE6-4342-B048-85BDC9FD1C3A}</a:tableStyleId>
              </a:tblPr>
              <a:tblGrid>
                <a:gridCol w="1033251">
                  <a:extLst>
                    <a:ext uri="{9D8B030D-6E8A-4147-A177-3AD203B41FA5}">
                      <a16:colId xmlns:a16="http://schemas.microsoft.com/office/drawing/2014/main" val="1453731436"/>
                    </a:ext>
                  </a:extLst>
                </a:gridCol>
                <a:gridCol w="3762595">
                  <a:extLst>
                    <a:ext uri="{9D8B030D-6E8A-4147-A177-3AD203B41FA5}">
                      <a16:colId xmlns:a16="http://schemas.microsoft.com/office/drawing/2014/main" val="117914238"/>
                    </a:ext>
                  </a:extLst>
                </a:gridCol>
              </a:tblGrid>
              <a:tr h="362555">
                <a:tc>
                  <a:txBody>
                    <a:bodyPr/>
                    <a:lstStyle/>
                    <a:p>
                      <a:pPr marL="0" marR="0">
                        <a:spcBef>
                          <a:spcPts val="0"/>
                        </a:spcBef>
                        <a:spcAft>
                          <a:spcPts val="0"/>
                        </a:spcAft>
                      </a:pPr>
                      <a:r>
                        <a:rPr lang="en-US" sz="1100" b="0" dirty="0">
                          <a:solidFill>
                            <a:schemeClr val="tx1"/>
                          </a:solidFill>
                          <a:effectLst/>
                        </a:rPr>
                        <a:t>Use case name</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0" dirty="0" err="1">
                          <a:solidFill>
                            <a:schemeClr val="tx1"/>
                          </a:solidFill>
                          <a:effectLst/>
                        </a:rPr>
                        <a:t>ParkDirections</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3205057"/>
                  </a:ext>
                </a:extLst>
              </a:tr>
              <a:tr h="319048">
                <a:tc>
                  <a:txBody>
                    <a:bodyPr/>
                    <a:lstStyle/>
                    <a:p>
                      <a:pPr marL="0" marR="0">
                        <a:spcBef>
                          <a:spcPts val="0"/>
                        </a:spcBef>
                        <a:spcAft>
                          <a:spcPts val="0"/>
                        </a:spcAft>
                      </a:pPr>
                      <a:r>
                        <a:rPr lang="en-US" sz="1100" b="0">
                          <a:solidFill>
                            <a:schemeClr val="tx1"/>
                          </a:solidFill>
                          <a:effectLst/>
                        </a:rPr>
                        <a:t>Participating </a:t>
                      </a:r>
                      <a:endParaRPr lang="en-US" sz="1400" b="0">
                        <a:solidFill>
                          <a:schemeClr val="tx1"/>
                        </a:solidFill>
                        <a:effectLst/>
                      </a:endParaRPr>
                    </a:p>
                    <a:p>
                      <a:pPr marL="0" marR="0">
                        <a:spcBef>
                          <a:spcPts val="0"/>
                        </a:spcBef>
                        <a:spcAft>
                          <a:spcPts val="0"/>
                        </a:spcAft>
                      </a:pPr>
                      <a:r>
                        <a:rPr lang="en-US" sz="1100" b="0">
                          <a:solidFill>
                            <a:schemeClr val="tx1"/>
                          </a:solidFill>
                          <a:effectLst/>
                        </a:rPr>
                        <a:t>actors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0" dirty="0">
                          <a:solidFill>
                            <a:schemeClr val="tx1"/>
                          </a:solidFill>
                          <a:effectLst/>
                        </a:rPr>
                        <a:t>Initiated by User</a:t>
                      </a:r>
                      <a:endParaRPr lang="en-US" sz="1400" b="0" dirty="0">
                        <a:solidFill>
                          <a:schemeClr val="tx1"/>
                        </a:solidFill>
                        <a:effectLst/>
                      </a:endParaRPr>
                    </a:p>
                    <a:p>
                      <a:pPr marL="0" marR="0">
                        <a:spcBef>
                          <a:spcPts val="0"/>
                        </a:spcBef>
                        <a:spcAft>
                          <a:spcPts val="0"/>
                        </a:spcAf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0204960"/>
                  </a:ext>
                </a:extLst>
              </a:tr>
              <a:tr h="1370725">
                <a:tc>
                  <a:txBody>
                    <a:bodyPr/>
                    <a:lstStyle/>
                    <a:p>
                      <a:pPr marL="0" marR="0">
                        <a:spcBef>
                          <a:spcPts val="0"/>
                        </a:spcBef>
                        <a:spcAft>
                          <a:spcPts val="0"/>
                        </a:spcAft>
                      </a:pPr>
                      <a:r>
                        <a:rPr lang="en-US" sz="1100" b="0">
                          <a:solidFill>
                            <a:schemeClr val="tx1"/>
                          </a:solidFill>
                          <a:effectLst/>
                        </a:rPr>
                        <a:t>Flow of events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lvl="0" indent="-342900">
                        <a:buFont typeface="+mj-lt"/>
                        <a:buAutoNum type="arabicPeriod"/>
                        <a:tabLst>
                          <a:tab pos="228600" algn="l"/>
                        </a:tabLst>
                      </a:pPr>
                      <a:r>
                        <a:rPr lang="en-US" sz="1100" b="0" dirty="0">
                          <a:solidFill>
                            <a:schemeClr val="tx1"/>
                          </a:solidFill>
                          <a:effectLst/>
                        </a:rPr>
                        <a:t>User clicks Get Directions button located within a park result div on the Park Search page.</a:t>
                      </a:r>
                      <a:endParaRPr lang="en-US" sz="10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1" dirty="0">
                          <a:solidFill>
                            <a:schemeClr val="tx1"/>
                          </a:solidFill>
                          <a:effectLst/>
                        </a:rPr>
                        <a:t>The </a:t>
                      </a:r>
                      <a:r>
                        <a:rPr lang="en-US" sz="1100" b="1" dirty="0" err="1">
                          <a:solidFill>
                            <a:schemeClr val="tx1"/>
                          </a:solidFill>
                          <a:effectLst/>
                        </a:rPr>
                        <a:t>eCPAT</a:t>
                      </a:r>
                      <a:r>
                        <a:rPr lang="en-US" sz="1100" b="1" dirty="0">
                          <a:solidFill>
                            <a:schemeClr val="tx1"/>
                          </a:solidFill>
                          <a:effectLst/>
                        </a:rPr>
                        <a:t> Park Search passes the GPS coordinates from the database to the directions API opening Google Maps Directions in a new window.</a:t>
                      </a:r>
                      <a:endParaRPr lang="en-US" sz="1400" b="1"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0" dirty="0">
                          <a:solidFill>
                            <a:schemeClr val="tx1"/>
                          </a:solidFill>
                          <a:effectLst/>
                        </a:rPr>
                        <a:t>User will fill out directions form on the directions page.</a:t>
                      </a:r>
                      <a:endParaRPr lang="en-US" sz="14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1" dirty="0">
                          <a:solidFill>
                            <a:schemeClr val="tx1"/>
                          </a:solidFill>
                          <a:effectLst/>
                        </a:rPr>
                        <a:t>The Google Maps Directions site will display directions on the directions page.</a:t>
                      </a:r>
                      <a:endParaRPr lang="en-US" sz="1400" b="1" dirty="0">
                        <a:solidFill>
                          <a:schemeClr val="tx1"/>
                        </a:solidFill>
                        <a:effectLst/>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9131307"/>
                  </a:ext>
                </a:extLst>
              </a:tr>
              <a:tr h="159524">
                <a:tc>
                  <a:txBody>
                    <a:bodyPr/>
                    <a:lstStyle/>
                    <a:p>
                      <a:pPr marL="0" marR="0">
                        <a:spcBef>
                          <a:spcPts val="0"/>
                        </a:spcBef>
                        <a:spcAft>
                          <a:spcPts val="0"/>
                        </a:spcAft>
                      </a:pPr>
                      <a:r>
                        <a:rPr lang="en-US" sz="1100" b="0">
                          <a:solidFill>
                            <a:schemeClr val="tx1"/>
                          </a:solidFill>
                          <a:effectLst/>
                        </a:rPr>
                        <a:t>Entry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The User is viewing the Park Search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9556249"/>
                  </a:ext>
                </a:extLst>
              </a:tr>
              <a:tr h="319048">
                <a:tc>
                  <a:txBody>
                    <a:bodyPr/>
                    <a:lstStyle/>
                    <a:p>
                      <a:pPr marL="0" marR="0">
                        <a:spcBef>
                          <a:spcPts val="0"/>
                        </a:spcBef>
                        <a:spcAft>
                          <a:spcPts val="0"/>
                        </a:spcAft>
                      </a:pPr>
                      <a:r>
                        <a:rPr lang="en-US" sz="1100" b="0">
                          <a:solidFill>
                            <a:schemeClr val="tx1"/>
                          </a:solidFill>
                          <a:effectLst/>
                        </a:rPr>
                        <a:t>Exit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Google Maps Directions site will display directions on the directions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2713202"/>
                  </a:ext>
                </a:extLst>
              </a:tr>
              <a:tr h="319048">
                <a:tc>
                  <a:txBody>
                    <a:bodyPr/>
                    <a:lstStyle/>
                    <a:p>
                      <a:pPr marL="0" marR="0">
                        <a:spcBef>
                          <a:spcPts val="0"/>
                        </a:spcBef>
                        <a:spcAft>
                          <a:spcPts val="0"/>
                        </a:spcAft>
                      </a:pPr>
                      <a:r>
                        <a:rPr lang="en-US" sz="1100" b="0" dirty="0">
                          <a:solidFill>
                            <a:schemeClr val="tx1"/>
                          </a:solidFill>
                          <a:effectLst/>
                        </a:rPr>
                        <a:t>Quality</a:t>
                      </a:r>
                      <a:endParaRPr lang="en-US" sz="1400" b="0" dirty="0">
                        <a:solidFill>
                          <a:schemeClr val="tx1"/>
                        </a:solidFill>
                        <a:effectLst/>
                      </a:endParaRPr>
                    </a:p>
                    <a:p>
                      <a:pPr marL="0" marR="0">
                        <a:spcBef>
                          <a:spcPts val="0"/>
                        </a:spcBef>
                        <a:spcAft>
                          <a:spcPts val="0"/>
                        </a:spcAft>
                      </a:pPr>
                      <a:r>
                        <a:rPr lang="en-US" sz="1100" b="0" dirty="0">
                          <a:solidFill>
                            <a:schemeClr val="tx1"/>
                          </a:solidFill>
                          <a:effectLst/>
                        </a:rPr>
                        <a:t>requirements</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247204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03906111"/>
              </p:ext>
            </p:extLst>
          </p:nvPr>
        </p:nvGraphicFramePr>
        <p:xfrm>
          <a:off x="5838352" y="1690688"/>
          <a:ext cx="4945381" cy="2346960"/>
        </p:xfrm>
        <a:graphic>
          <a:graphicData uri="http://schemas.openxmlformats.org/drawingml/2006/table">
            <a:tbl>
              <a:tblPr firstRow="1" firstCol="1" lastRow="1" lastCol="1" bandRow="1" bandCol="1">
                <a:tableStyleId>{5C22544A-7EE6-4342-B048-85BDC9FD1C3A}</a:tableStyleId>
              </a:tblPr>
              <a:tblGrid>
                <a:gridCol w="1065468">
                  <a:extLst>
                    <a:ext uri="{9D8B030D-6E8A-4147-A177-3AD203B41FA5}">
                      <a16:colId xmlns:a16="http://schemas.microsoft.com/office/drawing/2014/main" val="2372632339"/>
                    </a:ext>
                  </a:extLst>
                </a:gridCol>
                <a:gridCol w="3879913">
                  <a:extLst>
                    <a:ext uri="{9D8B030D-6E8A-4147-A177-3AD203B41FA5}">
                      <a16:colId xmlns:a16="http://schemas.microsoft.com/office/drawing/2014/main" val="2161861150"/>
                    </a:ext>
                  </a:extLst>
                </a:gridCol>
              </a:tblGrid>
              <a:tr h="0">
                <a:tc>
                  <a:txBody>
                    <a:bodyPr/>
                    <a:lstStyle/>
                    <a:p>
                      <a:pPr marL="0" marR="0">
                        <a:spcBef>
                          <a:spcPts val="0"/>
                        </a:spcBef>
                        <a:spcAft>
                          <a:spcPts val="0"/>
                        </a:spcAft>
                      </a:pPr>
                      <a:r>
                        <a:rPr lang="en-US" sz="1100" b="0" dirty="0">
                          <a:solidFill>
                            <a:schemeClr val="tx1"/>
                          </a:solidFill>
                          <a:effectLst/>
                        </a:rPr>
                        <a:t>Use case name</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100" b="0" dirty="0" err="1">
                          <a:solidFill>
                            <a:schemeClr val="tx1"/>
                          </a:solidFill>
                          <a:effectLst/>
                        </a:rPr>
                        <a:t>ParkInfo</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9019049"/>
                  </a:ext>
                </a:extLst>
              </a:tr>
              <a:tr h="0">
                <a:tc>
                  <a:txBody>
                    <a:bodyPr/>
                    <a:lstStyle/>
                    <a:p>
                      <a:pPr marL="0" marR="0">
                        <a:spcBef>
                          <a:spcPts val="0"/>
                        </a:spcBef>
                        <a:spcAft>
                          <a:spcPts val="0"/>
                        </a:spcAft>
                      </a:pPr>
                      <a:r>
                        <a:rPr lang="en-US" sz="1100" b="0">
                          <a:solidFill>
                            <a:schemeClr val="tx1"/>
                          </a:solidFill>
                          <a:effectLst/>
                        </a:rPr>
                        <a:t>Participating </a:t>
                      </a:r>
                      <a:endParaRPr lang="en-US" sz="1400" b="0">
                        <a:solidFill>
                          <a:schemeClr val="tx1"/>
                        </a:solidFill>
                        <a:effectLst/>
                      </a:endParaRPr>
                    </a:p>
                    <a:p>
                      <a:pPr marL="0" marR="0">
                        <a:spcBef>
                          <a:spcPts val="0"/>
                        </a:spcBef>
                        <a:spcAft>
                          <a:spcPts val="0"/>
                        </a:spcAft>
                      </a:pPr>
                      <a:r>
                        <a:rPr lang="en-US" sz="1100" b="0">
                          <a:solidFill>
                            <a:schemeClr val="tx1"/>
                          </a:solidFill>
                          <a:effectLst/>
                        </a:rPr>
                        <a:t>actors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100" b="0" dirty="0">
                          <a:solidFill>
                            <a:schemeClr val="tx1"/>
                          </a:solidFill>
                          <a:effectLst/>
                        </a:rPr>
                        <a:t>Initiated by User</a:t>
                      </a:r>
                      <a:endParaRPr lang="en-US" sz="1400" b="0" dirty="0">
                        <a:solidFill>
                          <a:schemeClr val="tx1"/>
                        </a:solidFill>
                        <a:effectLst/>
                      </a:endParaRPr>
                    </a:p>
                    <a:p>
                      <a:pPr marL="0" marR="0">
                        <a:spcBef>
                          <a:spcPts val="0"/>
                        </a:spcBef>
                        <a:spcAft>
                          <a:spcPts val="0"/>
                        </a:spcAf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685040"/>
                  </a:ext>
                </a:extLst>
              </a:tr>
              <a:tr h="0">
                <a:tc>
                  <a:txBody>
                    <a:bodyPr/>
                    <a:lstStyle/>
                    <a:p>
                      <a:pPr marL="0" marR="0">
                        <a:spcBef>
                          <a:spcPts val="0"/>
                        </a:spcBef>
                        <a:spcAft>
                          <a:spcPts val="0"/>
                        </a:spcAft>
                      </a:pPr>
                      <a:r>
                        <a:rPr lang="en-US" sz="1100" b="0">
                          <a:solidFill>
                            <a:schemeClr val="tx1"/>
                          </a:solidFill>
                          <a:effectLst/>
                        </a:rPr>
                        <a:t>Flow of events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mj-lt"/>
                        <a:buAutoNum type="arabicPeriod"/>
                        <a:tabLst>
                          <a:tab pos="228600" algn="l"/>
                        </a:tabLst>
                      </a:pPr>
                      <a:r>
                        <a:rPr lang="en-US" sz="1100" b="1" dirty="0">
                          <a:solidFill>
                            <a:schemeClr val="tx1"/>
                          </a:solidFill>
                          <a:effectLst/>
                        </a:rPr>
                        <a:t>The </a:t>
                      </a:r>
                      <a:r>
                        <a:rPr lang="en-US" sz="1100" b="1" dirty="0" err="1">
                          <a:solidFill>
                            <a:schemeClr val="tx1"/>
                          </a:solidFill>
                          <a:effectLst/>
                        </a:rPr>
                        <a:t>eCPAT</a:t>
                      </a:r>
                      <a:r>
                        <a:rPr lang="en-US" sz="1100" b="1" dirty="0">
                          <a:solidFill>
                            <a:schemeClr val="tx1"/>
                          </a:solidFill>
                          <a:effectLst/>
                        </a:rPr>
                        <a:t> Park Search will query the database with a SQL statement for general park information including park address, amenities and photos, and display these additional details on the Park Info page.</a:t>
                      </a:r>
                      <a:endParaRPr lang="en-US" sz="1400" b="1" dirty="0">
                        <a:solidFill>
                          <a:schemeClr val="tx1"/>
                        </a:solidFill>
                        <a:effectLst/>
                      </a:endParaRPr>
                    </a:p>
                    <a:p>
                      <a:pPr marL="228600" marR="0">
                        <a:spcBef>
                          <a:spcPts val="0"/>
                        </a:spcBef>
                        <a:spcAft>
                          <a:spcPts val="0"/>
                        </a:spcAf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1510061"/>
                  </a:ext>
                </a:extLst>
              </a:tr>
              <a:tr h="0">
                <a:tc>
                  <a:txBody>
                    <a:bodyPr/>
                    <a:lstStyle/>
                    <a:p>
                      <a:pPr marL="0" marR="0">
                        <a:spcBef>
                          <a:spcPts val="0"/>
                        </a:spcBef>
                        <a:spcAft>
                          <a:spcPts val="0"/>
                        </a:spcAft>
                      </a:pPr>
                      <a:r>
                        <a:rPr lang="en-US" sz="1100" b="0">
                          <a:solidFill>
                            <a:schemeClr val="tx1"/>
                          </a:solidFill>
                          <a:effectLst/>
                        </a:rPr>
                        <a:t>Entry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User has selected the more information button located in a park result div on the Park Search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3065053"/>
                  </a:ext>
                </a:extLst>
              </a:tr>
              <a:tr h="0">
                <a:tc>
                  <a:txBody>
                    <a:bodyPr/>
                    <a:lstStyle/>
                    <a:p>
                      <a:pPr marL="0" marR="0">
                        <a:spcBef>
                          <a:spcPts val="0"/>
                        </a:spcBef>
                        <a:spcAft>
                          <a:spcPts val="0"/>
                        </a:spcAft>
                      </a:pPr>
                      <a:r>
                        <a:rPr lang="en-US" sz="1100" b="0">
                          <a:solidFill>
                            <a:schemeClr val="tx1"/>
                          </a:solidFill>
                          <a:effectLst/>
                        </a:rPr>
                        <a:t>Exit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General park information is displayed on the Park Info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7183725"/>
                  </a:ext>
                </a:extLst>
              </a:tr>
              <a:tr h="0">
                <a:tc>
                  <a:txBody>
                    <a:bodyPr/>
                    <a:lstStyle/>
                    <a:p>
                      <a:pPr marL="0" marR="0">
                        <a:spcBef>
                          <a:spcPts val="0"/>
                        </a:spcBef>
                        <a:spcAft>
                          <a:spcPts val="0"/>
                        </a:spcAft>
                      </a:pPr>
                      <a:r>
                        <a:rPr lang="en-US" sz="1100" b="0">
                          <a:solidFill>
                            <a:schemeClr val="tx1"/>
                          </a:solidFill>
                          <a:effectLst/>
                        </a:rPr>
                        <a:t>Quality</a:t>
                      </a:r>
                      <a:endParaRPr lang="en-US" sz="1400" b="0">
                        <a:solidFill>
                          <a:schemeClr val="tx1"/>
                        </a:solidFill>
                        <a:effectLst/>
                      </a:endParaRPr>
                    </a:p>
                    <a:p>
                      <a:pPr marL="0" marR="0">
                        <a:spcBef>
                          <a:spcPts val="0"/>
                        </a:spcBef>
                        <a:spcAft>
                          <a:spcPts val="0"/>
                        </a:spcAft>
                      </a:pPr>
                      <a:r>
                        <a:rPr lang="en-US" sz="1100" b="0">
                          <a:solidFill>
                            <a:schemeClr val="tx1"/>
                          </a:solidFill>
                          <a:effectLst/>
                        </a:rPr>
                        <a:t>requirements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231222719"/>
                  </a:ext>
                </a:extLst>
              </a:tr>
            </a:tbl>
          </a:graphicData>
        </a:graphic>
      </p:graphicFrame>
    </p:spTree>
    <p:extLst>
      <p:ext uri="{BB962C8B-B14F-4D97-AF65-F5344CB8AC3E}">
        <p14:creationId xmlns:p14="http://schemas.microsoft.com/office/powerpoint/2010/main" val="30061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Use Case Descriptions</a:t>
            </a:r>
          </a:p>
        </p:txBody>
      </p:sp>
      <p:graphicFrame>
        <p:nvGraphicFramePr>
          <p:cNvPr id="5" name="Table 4"/>
          <p:cNvGraphicFramePr>
            <a:graphicFrameLocks noGrp="1"/>
          </p:cNvGraphicFramePr>
          <p:nvPr>
            <p:extLst>
              <p:ext uri="{D42A27DB-BD31-4B8C-83A1-F6EECF244321}">
                <p14:modId xmlns:p14="http://schemas.microsoft.com/office/powerpoint/2010/main" val="585769937"/>
              </p:ext>
            </p:extLst>
          </p:nvPr>
        </p:nvGraphicFramePr>
        <p:xfrm>
          <a:off x="3091273" y="1771500"/>
          <a:ext cx="5623560" cy="4023360"/>
        </p:xfrm>
        <a:graphic>
          <a:graphicData uri="http://schemas.openxmlformats.org/drawingml/2006/table">
            <a:tbl>
              <a:tblPr firstRow="1" firstCol="1" lastRow="1" lastCol="1" bandRow="1" bandCol="1">
                <a:tableStyleId>{5C22544A-7EE6-4342-B048-85BDC9FD1C3A}</a:tableStyleId>
              </a:tblPr>
              <a:tblGrid>
                <a:gridCol w="1211580">
                  <a:extLst>
                    <a:ext uri="{9D8B030D-6E8A-4147-A177-3AD203B41FA5}">
                      <a16:colId xmlns:a16="http://schemas.microsoft.com/office/drawing/2014/main" val="1564020616"/>
                    </a:ext>
                  </a:extLst>
                </a:gridCol>
                <a:gridCol w="4411980">
                  <a:extLst>
                    <a:ext uri="{9D8B030D-6E8A-4147-A177-3AD203B41FA5}">
                      <a16:colId xmlns:a16="http://schemas.microsoft.com/office/drawing/2014/main" val="2614745517"/>
                    </a:ext>
                  </a:extLst>
                </a:gridCol>
              </a:tblGrid>
              <a:tr h="0">
                <a:tc>
                  <a:txBody>
                    <a:bodyPr/>
                    <a:lstStyle/>
                    <a:p>
                      <a:pPr marL="0" marR="0">
                        <a:spcBef>
                          <a:spcPts val="0"/>
                        </a:spcBef>
                        <a:spcAft>
                          <a:spcPts val="0"/>
                        </a:spcAft>
                      </a:pPr>
                      <a:r>
                        <a:rPr lang="en-US" sz="1100" b="0">
                          <a:solidFill>
                            <a:schemeClr val="tx1"/>
                          </a:solidFill>
                          <a:effectLst/>
                        </a:rPr>
                        <a:t>Use case name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100" b="0">
                          <a:solidFill>
                            <a:schemeClr val="tx1"/>
                          </a:solidFill>
                          <a:effectLst/>
                        </a:rPr>
                        <a:t>ParkComments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713932"/>
                  </a:ext>
                </a:extLst>
              </a:tr>
              <a:tr h="0">
                <a:tc>
                  <a:txBody>
                    <a:bodyPr/>
                    <a:lstStyle/>
                    <a:p>
                      <a:pPr marL="0" marR="0">
                        <a:spcBef>
                          <a:spcPts val="0"/>
                        </a:spcBef>
                        <a:spcAft>
                          <a:spcPts val="0"/>
                        </a:spcAft>
                      </a:pPr>
                      <a:r>
                        <a:rPr lang="en-US" sz="1100" b="0">
                          <a:solidFill>
                            <a:schemeClr val="tx1"/>
                          </a:solidFill>
                          <a:effectLst/>
                        </a:rPr>
                        <a:t>Participating </a:t>
                      </a:r>
                      <a:endParaRPr lang="en-US" sz="1400" b="0">
                        <a:solidFill>
                          <a:schemeClr val="tx1"/>
                        </a:solidFill>
                        <a:effectLst/>
                      </a:endParaRPr>
                    </a:p>
                    <a:p>
                      <a:pPr marL="0" marR="0">
                        <a:spcBef>
                          <a:spcPts val="0"/>
                        </a:spcBef>
                        <a:spcAft>
                          <a:spcPts val="0"/>
                        </a:spcAft>
                      </a:pPr>
                      <a:r>
                        <a:rPr lang="en-US" sz="1100" b="0">
                          <a:solidFill>
                            <a:schemeClr val="tx1"/>
                          </a:solidFill>
                          <a:effectLst/>
                        </a:rPr>
                        <a:t>actors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100" b="0">
                          <a:solidFill>
                            <a:schemeClr val="tx1"/>
                          </a:solidFill>
                          <a:effectLst/>
                        </a:rPr>
                        <a:t>Initiated by User</a:t>
                      </a:r>
                      <a:endParaRPr lang="en-US" sz="1400" b="0">
                        <a:solidFill>
                          <a:schemeClr val="tx1"/>
                        </a:solidFill>
                        <a:effectLst/>
                      </a:endParaRPr>
                    </a:p>
                    <a:p>
                      <a:pPr marL="0" marR="0">
                        <a:spcBef>
                          <a:spcPts val="0"/>
                        </a:spcBef>
                        <a:spcAft>
                          <a:spcPts val="0"/>
                        </a:spcAft>
                      </a:pPr>
                      <a:r>
                        <a:rPr lang="en-US" sz="1100" b="0">
                          <a:solidFill>
                            <a:schemeClr val="tx1"/>
                          </a:solidFill>
                          <a:effectLst/>
                        </a:rPr>
                        <a:t> </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5269436"/>
                  </a:ext>
                </a:extLst>
              </a:tr>
              <a:tr h="0">
                <a:tc>
                  <a:txBody>
                    <a:bodyPr/>
                    <a:lstStyle/>
                    <a:p>
                      <a:pPr marL="0" marR="0">
                        <a:spcBef>
                          <a:spcPts val="0"/>
                        </a:spcBef>
                        <a:spcAft>
                          <a:spcPts val="0"/>
                        </a:spcAft>
                      </a:pPr>
                      <a:r>
                        <a:rPr lang="en-US" sz="1100" b="0">
                          <a:solidFill>
                            <a:schemeClr val="tx1"/>
                          </a:solidFill>
                          <a:effectLst/>
                        </a:rPr>
                        <a:t>Flow of events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mj-lt"/>
                        <a:buAutoNum type="arabicPeriod"/>
                        <a:tabLst>
                          <a:tab pos="228600" algn="l"/>
                        </a:tabLst>
                      </a:pPr>
                      <a:r>
                        <a:rPr lang="en-US" sz="1100" b="0" dirty="0">
                          <a:solidFill>
                            <a:schemeClr val="tx1"/>
                          </a:solidFill>
                          <a:effectLst/>
                        </a:rPr>
                        <a:t>The User enter their Facebook, Google or Twitter username and password in the user name and password input fields on the Park Info page.</a:t>
                      </a:r>
                      <a:endParaRPr lang="en-US" sz="1400" b="0" dirty="0">
                        <a:solidFill>
                          <a:schemeClr val="tx1"/>
                        </a:solidFill>
                        <a:effectLst/>
                      </a:endParaRPr>
                    </a:p>
                    <a:p>
                      <a:pPr marL="228600" marR="0">
                        <a:spcBef>
                          <a:spcPts val="0"/>
                        </a:spcBef>
                        <a:spcAft>
                          <a:spcPts val="0"/>
                        </a:spcAft>
                      </a:pPr>
                      <a:r>
                        <a:rPr lang="en-US" sz="1100" b="0" dirty="0">
                          <a:solidFill>
                            <a:schemeClr val="tx1"/>
                          </a:solidFill>
                          <a:effectLst/>
                        </a:rPr>
                        <a:t> </a:t>
                      </a:r>
                      <a:endParaRPr lang="en-US" sz="14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1" dirty="0">
                          <a:solidFill>
                            <a:schemeClr val="tx1"/>
                          </a:solidFill>
                          <a:effectLst/>
                        </a:rPr>
                        <a:t>The </a:t>
                      </a:r>
                      <a:r>
                        <a:rPr lang="en-US" sz="1100" b="1" dirty="0" err="1">
                          <a:solidFill>
                            <a:schemeClr val="tx1"/>
                          </a:solidFill>
                          <a:effectLst/>
                        </a:rPr>
                        <a:t>Disqus</a:t>
                      </a:r>
                      <a:r>
                        <a:rPr lang="en-US" sz="1100" b="1" dirty="0">
                          <a:solidFill>
                            <a:schemeClr val="tx1"/>
                          </a:solidFill>
                          <a:effectLst/>
                        </a:rPr>
                        <a:t> application authenticates user’s identity and sends the user a verification email.</a:t>
                      </a:r>
                      <a:endParaRPr lang="en-US" sz="1400" b="1" dirty="0">
                        <a:solidFill>
                          <a:schemeClr val="tx1"/>
                        </a:solidFill>
                        <a:effectLst/>
                      </a:endParaRPr>
                    </a:p>
                    <a:p>
                      <a:pPr marL="228600" marR="0">
                        <a:spcBef>
                          <a:spcPts val="0"/>
                        </a:spcBef>
                        <a:spcAft>
                          <a:spcPts val="0"/>
                        </a:spcAft>
                      </a:pPr>
                      <a:r>
                        <a:rPr lang="en-US" sz="1100" b="0" dirty="0">
                          <a:solidFill>
                            <a:schemeClr val="tx1"/>
                          </a:solidFill>
                          <a:effectLst/>
                        </a:rPr>
                        <a:t> </a:t>
                      </a:r>
                      <a:endParaRPr lang="en-US" sz="14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0" dirty="0">
                          <a:solidFill>
                            <a:schemeClr val="tx1"/>
                          </a:solidFill>
                          <a:effectLst/>
                        </a:rPr>
                        <a:t>After email verification, user submits a form by typing a comment in the textbox located in the comment section on the Park Info page. </a:t>
                      </a:r>
                      <a:endParaRPr lang="en-US" sz="1400" b="0" dirty="0">
                        <a:solidFill>
                          <a:schemeClr val="tx1"/>
                        </a:solidFill>
                        <a:effectLst/>
                      </a:endParaRPr>
                    </a:p>
                    <a:p>
                      <a:pPr marL="228600" marR="0">
                        <a:spcBef>
                          <a:spcPts val="0"/>
                        </a:spcBef>
                        <a:spcAft>
                          <a:spcPts val="0"/>
                        </a:spcAft>
                      </a:pPr>
                      <a:r>
                        <a:rPr lang="en-US" sz="1100" b="0" dirty="0">
                          <a:solidFill>
                            <a:schemeClr val="tx1"/>
                          </a:solidFill>
                          <a:effectLst/>
                        </a:rPr>
                        <a:t> </a:t>
                      </a:r>
                      <a:endParaRPr lang="en-US" sz="1400" b="0" dirty="0">
                        <a:solidFill>
                          <a:schemeClr val="tx1"/>
                        </a:solidFill>
                        <a:effectLst/>
                      </a:endParaRPr>
                    </a:p>
                    <a:p>
                      <a:pPr marL="342900" marR="0" lvl="0" indent="-342900">
                        <a:spcBef>
                          <a:spcPts val="0"/>
                        </a:spcBef>
                        <a:spcAft>
                          <a:spcPts val="0"/>
                        </a:spcAft>
                        <a:buFont typeface="+mj-lt"/>
                        <a:buAutoNum type="arabicPeriod"/>
                        <a:tabLst>
                          <a:tab pos="228600" algn="l"/>
                        </a:tabLst>
                      </a:pPr>
                      <a:r>
                        <a:rPr lang="en-US" sz="1100" b="1" dirty="0" err="1">
                          <a:solidFill>
                            <a:schemeClr val="tx1"/>
                          </a:solidFill>
                          <a:effectLst/>
                        </a:rPr>
                        <a:t>Disqus</a:t>
                      </a:r>
                      <a:r>
                        <a:rPr lang="en-US" sz="1100" b="1" dirty="0">
                          <a:solidFill>
                            <a:schemeClr val="tx1"/>
                          </a:solidFill>
                          <a:effectLst/>
                        </a:rPr>
                        <a:t> then displays the submitted comment on the page and stores the comment offsite to be retrieved on page-load. </a:t>
                      </a:r>
                      <a:r>
                        <a:rPr lang="en-US" sz="1100" b="1" dirty="0" err="1">
                          <a:solidFill>
                            <a:schemeClr val="tx1"/>
                          </a:solidFill>
                          <a:effectLst/>
                        </a:rPr>
                        <a:t>Disqus</a:t>
                      </a:r>
                      <a:r>
                        <a:rPr lang="en-US" sz="1100" b="1" dirty="0">
                          <a:solidFill>
                            <a:schemeClr val="tx1"/>
                          </a:solidFill>
                          <a:effectLst/>
                        </a:rPr>
                        <a:t> provides the user with the option of sharing a status update to their Facebook timeline or Twitter.</a:t>
                      </a:r>
                      <a:endParaRPr lang="en-US" sz="1400" b="1" dirty="0">
                        <a:solidFill>
                          <a:schemeClr val="tx1"/>
                        </a:solidFill>
                        <a:effectLst/>
                      </a:endParaRPr>
                    </a:p>
                    <a:p>
                      <a:pPr marL="0" marR="0">
                        <a:spcBef>
                          <a:spcPts val="0"/>
                        </a:spcBef>
                        <a:spcAft>
                          <a:spcPts val="0"/>
                        </a:spcAf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3391897"/>
                  </a:ext>
                </a:extLst>
              </a:tr>
              <a:tr h="0">
                <a:tc>
                  <a:txBody>
                    <a:bodyPr/>
                    <a:lstStyle/>
                    <a:p>
                      <a:pPr marL="0" marR="0">
                        <a:spcBef>
                          <a:spcPts val="0"/>
                        </a:spcBef>
                        <a:spcAft>
                          <a:spcPts val="0"/>
                        </a:spcAft>
                      </a:pPr>
                      <a:r>
                        <a:rPr lang="en-US" sz="1100" b="0">
                          <a:solidFill>
                            <a:schemeClr val="tx1"/>
                          </a:solidFill>
                          <a:effectLst/>
                        </a:rPr>
                        <a:t>Entry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The User is viewing the Park Info page and clicks the “Login” button generated by Disqus.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0303676"/>
                  </a:ext>
                </a:extLst>
              </a:tr>
              <a:tr h="0">
                <a:tc>
                  <a:txBody>
                    <a:bodyPr/>
                    <a:lstStyle/>
                    <a:p>
                      <a:pPr marL="0" marR="0">
                        <a:spcBef>
                          <a:spcPts val="0"/>
                        </a:spcBef>
                        <a:spcAft>
                          <a:spcPts val="0"/>
                        </a:spcAft>
                      </a:pPr>
                      <a:r>
                        <a:rPr lang="en-US" sz="1100" b="0">
                          <a:solidFill>
                            <a:schemeClr val="tx1"/>
                          </a:solidFill>
                          <a:effectLst/>
                        </a:rPr>
                        <a:t>Exit condition</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a:solidFill>
                            <a:schemeClr val="tx1"/>
                          </a:solidFill>
                          <a:effectLst/>
                        </a:rPr>
                        <a:t>The User’s comment is displayed in the comments section on the Park Info page.</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284414"/>
                  </a:ext>
                </a:extLst>
              </a:tr>
              <a:tr h="0">
                <a:tc>
                  <a:txBody>
                    <a:bodyPr/>
                    <a:lstStyle/>
                    <a:p>
                      <a:pPr marL="0" marR="0">
                        <a:spcBef>
                          <a:spcPts val="0"/>
                        </a:spcBef>
                        <a:spcAft>
                          <a:spcPts val="0"/>
                        </a:spcAft>
                      </a:pPr>
                      <a:r>
                        <a:rPr lang="en-US" sz="1100" b="0">
                          <a:solidFill>
                            <a:schemeClr val="tx1"/>
                          </a:solidFill>
                          <a:effectLst/>
                        </a:rPr>
                        <a:t>Quality</a:t>
                      </a:r>
                      <a:endParaRPr lang="en-US" sz="1400" b="0">
                        <a:solidFill>
                          <a:schemeClr val="tx1"/>
                        </a:solidFill>
                        <a:effectLst/>
                      </a:endParaRPr>
                    </a:p>
                    <a:p>
                      <a:pPr marL="0" marR="0">
                        <a:spcBef>
                          <a:spcPts val="0"/>
                        </a:spcBef>
                        <a:spcAft>
                          <a:spcPts val="0"/>
                        </a:spcAft>
                      </a:pPr>
                      <a:r>
                        <a:rPr lang="en-US" sz="1100" b="0">
                          <a:solidFill>
                            <a:schemeClr val="tx1"/>
                          </a:solidFill>
                          <a:effectLst/>
                        </a:rPr>
                        <a:t>requirements</a:t>
                      </a:r>
                      <a:endParaRPr lang="en-US" sz="1400" b="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tc>
                  <a:txBody>
                    <a:bodyPr/>
                    <a:lstStyle/>
                    <a:p>
                      <a:pPr marL="342900" marR="0" lvl="0" indent="-342900">
                        <a:spcBef>
                          <a:spcPts val="0"/>
                        </a:spcBef>
                        <a:spcAft>
                          <a:spcPts val="0"/>
                        </a:spcAft>
                        <a:buFont typeface="Courier New" panose="02070309020205020404" pitchFamily="49" charset="0"/>
                        <a:buChar char="­"/>
                        <a:tabLst>
                          <a:tab pos="228600" algn="l"/>
                        </a:tabLst>
                      </a:pPr>
                      <a:r>
                        <a:rPr lang="en-US" sz="1100" b="0" dirty="0">
                          <a:solidFill>
                            <a:schemeClr val="tx1"/>
                          </a:solidFill>
                          <a:effectLst/>
                        </a:rPr>
                        <a:t> </a:t>
                      </a:r>
                      <a:endParaRPr lang="en-US" sz="1400" b="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308664220"/>
                  </a:ext>
                </a:extLst>
              </a:tr>
            </a:tbl>
          </a:graphicData>
        </a:graphic>
      </p:graphicFrame>
    </p:spTree>
    <p:extLst>
      <p:ext uri="{BB962C8B-B14F-4D97-AF65-F5344CB8AC3E}">
        <p14:creationId xmlns:p14="http://schemas.microsoft.com/office/powerpoint/2010/main" val="126864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a:t>Finding points nearby</a:t>
            </a:r>
          </a:p>
          <a:p>
            <a:pPr lvl="1"/>
            <a:r>
              <a:rPr lang="en-US" dirty="0"/>
              <a:t>This is accomplished by using the </a:t>
            </a:r>
            <a:r>
              <a:rPr lang="en-US" dirty="0" err="1"/>
              <a:t>Haversine</a:t>
            </a:r>
            <a:r>
              <a:rPr lang="en-US" dirty="0"/>
              <a:t> formula inside of an SQL query. Upon execution of the query (which contains variable for the point of origin and search radius), the DB will return all points inside the search radius in XML format. That XML document is then passed into the Google Maps API and all provided points are pinned in a Google Map.</a:t>
            </a:r>
          </a:p>
        </p:txBody>
      </p:sp>
      <p:sp>
        <p:nvSpPr>
          <p:cNvPr id="6" name="Content Placeholder 5"/>
          <p:cNvSpPr>
            <a:spLocks noGrp="1"/>
          </p:cNvSpPr>
          <p:nvPr>
            <p:ph sz="half" idx="2"/>
          </p:nvPr>
        </p:nvSpPr>
        <p:spPr/>
        <p:txBody>
          <a:bodyPr/>
          <a:lstStyle/>
          <a:p>
            <a:r>
              <a:rPr lang="en-US" dirty="0"/>
              <a:t>Commenting</a:t>
            </a:r>
          </a:p>
          <a:p>
            <a:pPr lvl="1"/>
            <a:r>
              <a:rPr lang="en-US" dirty="0"/>
              <a:t>We have chosen to use </a:t>
            </a:r>
            <a:r>
              <a:rPr lang="en-US" dirty="0" err="1"/>
              <a:t>Disqus</a:t>
            </a:r>
            <a:r>
              <a:rPr lang="en-US" dirty="0"/>
              <a:t> as a platform to comment on each park’s  ‘More Info’ page. </a:t>
            </a:r>
            <a:r>
              <a:rPr lang="en-US" dirty="0" err="1"/>
              <a:t>Disqus</a:t>
            </a:r>
            <a:r>
              <a:rPr lang="en-US" dirty="0"/>
              <a:t> supplies developers with the code needed to implement a commenting system in any given webpage. All comments are stored offsite (handled by </a:t>
            </a:r>
            <a:r>
              <a:rPr lang="en-US" dirty="0" err="1"/>
              <a:t>Disqus</a:t>
            </a:r>
            <a:r>
              <a:rPr lang="en-US" dirty="0"/>
              <a:t>) and requires only a social media login and </a:t>
            </a:r>
            <a:r>
              <a:rPr lang="en-US"/>
              <a:t>email verification.</a:t>
            </a:r>
          </a:p>
        </p:txBody>
      </p:sp>
    </p:spTree>
    <p:extLst>
      <p:ext uri="{BB962C8B-B14F-4D97-AF65-F5344CB8AC3E}">
        <p14:creationId xmlns:p14="http://schemas.microsoft.com/office/powerpoint/2010/main" val="399071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547</Words>
  <Application>Microsoft Office PowerPoint</Application>
  <PresentationFormat>Widescreen</PresentationFormat>
  <Paragraphs>97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Courier New</vt:lpstr>
      <vt:lpstr>Times New Roman</vt:lpstr>
      <vt:lpstr>Office Theme</vt:lpstr>
      <vt:lpstr>Use Case Descriptions</vt:lpstr>
      <vt:lpstr>Use Case Descriptions</vt:lpstr>
      <vt:lpstr>Use Case Descriptions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Descriptions</dc:title>
  <dc:creator>is0</dc:creator>
  <cp:lastModifiedBy>is0</cp:lastModifiedBy>
  <cp:revision>3</cp:revision>
  <dcterms:created xsi:type="dcterms:W3CDTF">2017-02-17T02:00:13Z</dcterms:created>
  <dcterms:modified xsi:type="dcterms:W3CDTF">2017-02-17T03:31:06Z</dcterms:modified>
</cp:coreProperties>
</file>