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1A40-DDE9-429C-A47E-14075D5DC46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A57E-6056-424B-8810-C7FA5FA9E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6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1A40-DDE9-429C-A47E-14075D5DC46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A57E-6056-424B-8810-C7FA5FA9E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7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1A40-DDE9-429C-A47E-14075D5DC46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A57E-6056-424B-8810-C7FA5FA9E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3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1A40-DDE9-429C-A47E-14075D5DC46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A57E-6056-424B-8810-C7FA5FA9E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4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1A40-DDE9-429C-A47E-14075D5DC46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A57E-6056-424B-8810-C7FA5FA9E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7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1A40-DDE9-429C-A47E-14075D5DC46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A57E-6056-424B-8810-C7FA5FA9E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8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1A40-DDE9-429C-A47E-14075D5DC46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A57E-6056-424B-8810-C7FA5FA9E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8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1A40-DDE9-429C-A47E-14075D5DC46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A57E-6056-424B-8810-C7FA5FA9E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4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1A40-DDE9-429C-A47E-14075D5DC46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A57E-6056-424B-8810-C7FA5FA9E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6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1A40-DDE9-429C-A47E-14075D5DC46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A57E-6056-424B-8810-C7FA5FA9E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6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1A40-DDE9-429C-A47E-14075D5DC46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A57E-6056-424B-8810-C7FA5FA9E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9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C1A40-DDE9-429C-A47E-14075D5DC46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A57E-6056-424B-8810-C7FA5FA9E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1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Use case: </a:t>
            </a:r>
            <a:r>
              <a:rPr lang="en-US" dirty="0" err="1"/>
              <a:t>SearchParks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73156"/>
              </p:ext>
            </p:extLst>
          </p:nvPr>
        </p:nvGraphicFramePr>
        <p:xfrm>
          <a:off x="2772492" y="2457769"/>
          <a:ext cx="6606400" cy="316285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23330">
                  <a:extLst>
                    <a:ext uri="{9D8B030D-6E8A-4147-A177-3AD203B41FA5}">
                      <a16:colId xmlns:a16="http://schemas.microsoft.com/office/drawing/2014/main" val="1555191915"/>
                    </a:ext>
                  </a:extLst>
                </a:gridCol>
                <a:gridCol w="5183070">
                  <a:extLst>
                    <a:ext uri="{9D8B030D-6E8A-4147-A177-3AD203B41FA5}">
                      <a16:colId xmlns:a16="http://schemas.microsoft.com/office/drawing/2014/main" val="967230014"/>
                    </a:ext>
                  </a:extLst>
                </a:gridCol>
              </a:tblGrid>
              <a:tr h="2367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Use case name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SearchParks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776373"/>
                  </a:ext>
                </a:extLst>
              </a:tr>
              <a:tr h="4856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Participating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actors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Initiated by User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08866"/>
                  </a:ext>
                </a:extLst>
              </a:tr>
              <a:tr h="1232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Flow of events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The User activates the “Search Park” function.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The User fills out the form by entering an address or zip code. The search form includes filters that can be selected.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ECPAT receives the form and returns results that can be viewed in a map and / or a list.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522047"/>
                  </a:ext>
                </a:extLst>
              </a:tr>
              <a:tr h="4856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Entry condition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­"/>
                        <a:tabLst>
                          <a:tab pos="228600" algn="l"/>
                        </a:tabLs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The User accesses the ECPAT application.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­"/>
                        <a:tabLst>
                          <a:tab pos="228600" algn="l"/>
                        </a:tabLs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The User is viewing the Search for Parks page.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587223"/>
                  </a:ext>
                </a:extLst>
              </a:tr>
              <a:tr h="2367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Exit condition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­"/>
                        <a:tabLst>
                          <a:tab pos="228600" algn="l"/>
                        </a:tabLs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836418"/>
                  </a:ext>
                </a:extLst>
              </a:tr>
              <a:tr h="4856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Quality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­"/>
                        <a:tabLst>
                          <a:tab pos="228600" algn="l"/>
                        </a:tabLs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Results are accurate in terms of geo-location and park data.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57399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20308" y="56206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 </a:t>
            </a:r>
            <a:endParaRPr kumimoji="0" lang="en-US" altLang="ja-JP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Figure 1: Use case description for </a:t>
            </a:r>
            <a:r>
              <a:rPr kumimoji="0" lang="en-US" altLang="ja-JP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Mincho"/>
                <a:cs typeface="Courier New" panose="02070309020205020404" pitchFamily="49" charset="0"/>
              </a:rPr>
              <a:t>SearchParks</a:t>
            </a: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.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07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</a:t>
            </a:r>
            <a:r>
              <a:rPr lang="en-US" dirty="0" err="1"/>
              <a:t>GetDirections</a:t>
            </a:r>
            <a:r>
              <a:rPr lang="en-US" dirty="0"/>
              <a:t>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620980"/>
              </p:ext>
            </p:extLst>
          </p:nvPr>
        </p:nvGraphicFramePr>
        <p:xfrm>
          <a:off x="2771827" y="2351931"/>
          <a:ext cx="6648345" cy="310091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32367">
                  <a:extLst>
                    <a:ext uri="{9D8B030D-6E8A-4147-A177-3AD203B41FA5}">
                      <a16:colId xmlns:a16="http://schemas.microsoft.com/office/drawing/2014/main" val="1328358598"/>
                    </a:ext>
                  </a:extLst>
                </a:gridCol>
                <a:gridCol w="5215978">
                  <a:extLst>
                    <a:ext uri="{9D8B030D-6E8A-4147-A177-3AD203B41FA5}">
                      <a16:colId xmlns:a16="http://schemas.microsoft.com/office/drawing/2014/main" val="3685279141"/>
                    </a:ext>
                  </a:extLst>
                </a:gridCol>
              </a:tblGrid>
              <a:tr h="2754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Use case name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GetDirections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671558"/>
                  </a:ext>
                </a:extLst>
              </a:tr>
              <a:tr h="5650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Participating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actors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Initiated by User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191863"/>
                  </a:ext>
                </a:extLst>
              </a:tr>
              <a:tr h="854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Flow of events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User clicks the Directions hyperlink.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3"/>
                        <a:tabLst>
                          <a:tab pos="228600" algn="l"/>
                        </a:tabLs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The ECPAT will display directions in a new window via Google Maps Directions API.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7413"/>
                  </a:ext>
                </a:extLst>
              </a:tr>
              <a:tr h="5650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Entry condition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­"/>
                        <a:tabLst>
                          <a:tab pos="228600" algn="l"/>
                        </a:tabLs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The User has searched for parks in a specified area.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­"/>
                        <a:tabLst>
                          <a:tab pos="228600" algn="l"/>
                        </a:tabLs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The User is viewing the Park Info page.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347578"/>
                  </a:ext>
                </a:extLst>
              </a:tr>
              <a:tr h="2754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Exit condition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­"/>
                        <a:tabLst>
                          <a:tab pos="228600" algn="l"/>
                        </a:tabLs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69854"/>
                  </a:ext>
                </a:extLst>
              </a:tr>
              <a:tr h="5650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Quality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­"/>
                        <a:tabLst>
                          <a:tab pos="228600" algn="l"/>
                        </a:tabLs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6659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2307" y="5452842"/>
            <a:ext cx="1174738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 </a:t>
            </a:r>
            <a:endParaRPr kumimoji="0" lang="en-US" altLang="ja-JP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Figure 2: Use case description for </a:t>
            </a:r>
            <a:r>
              <a:rPr kumimoji="0" lang="en-US" altLang="ja-JP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Mincho" charset="-128"/>
                <a:cs typeface="Courier New" panose="02070309020205020404" pitchFamily="49" charset="0"/>
              </a:rPr>
              <a:t>GetDirections</a:t>
            </a: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.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97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</a:t>
            </a:r>
            <a:r>
              <a:rPr lang="en-US" dirty="0" err="1"/>
              <a:t>ParkInfo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991217"/>
              </p:ext>
            </p:extLst>
          </p:nvPr>
        </p:nvGraphicFramePr>
        <p:xfrm>
          <a:off x="2751589" y="2365695"/>
          <a:ext cx="6248470" cy="30751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46215">
                  <a:extLst>
                    <a:ext uri="{9D8B030D-6E8A-4147-A177-3AD203B41FA5}">
                      <a16:colId xmlns:a16="http://schemas.microsoft.com/office/drawing/2014/main" val="1421685284"/>
                    </a:ext>
                  </a:extLst>
                </a:gridCol>
                <a:gridCol w="4902255">
                  <a:extLst>
                    <a:ext uri="{9D8B030D-6E8A-4147-A177-3AD203B41FA5}">
                      <a16:colId xmlns:a16="http://schemas.microsoft.com/office/drawing/2014/main" val="1112546204"/>
                    </a:ext>
                  </a:extLst>
                </a:gridCol>
              </a:tblGrid>
              <a:tr h="301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Use case name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ParkInfo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294332"/>
                  </a:ext>
                </a:extLst>
              </a:tr>
              <a:tr h="6181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Participating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actors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Initiated by User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726003"/>
                  </a:ext>
                </a:extLst>
              </a:tr>
              <a:tr h="9350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Flow of events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The User activates the Park Info function by selecting a search result.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The ECPAT will display Park Info in a new window.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485407"/>
                  </a:ext>
                </a:extLst>
              </a:tr>
              <a:tr h="301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Entry condition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­"/>
                        <a:tabLst>
                          <a:tab pos="228600" algn="l"/>
                        </a:tabLs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The ECPAT has returned results for a searched in a specified area.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501995"/>
                  </a:ext>
                </a:extLst>
              </a:tr>
              <a:tr h="3012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Exit condition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­"/>
                        <a:tabLst>
                          <a:tab pos="228600" algn="l"/>
                        </a:tabLs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849653"/>
                  </a:ext>
                </a:extLst>
              </a:tr>
              <a:tr h="6181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Quality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­"/>
                        <a:tabLst>
                          <a:tab pos="228600" algn="l"/>
                        </a:tabLs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Park Info displayed is the most current version of data from database.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40217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304066" y="52122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 </a:t>
            </a:r>
            <a:endParaRPr kumimoji="0" lang="en-US" altLang="ja-JP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 </a:t>
            </a:r>
            <a:endParaRPr kumimoji="0" lang="en-US" altLang="ja-JP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 </a:t>
            </a:r>
            <a:endParaRPr kumimoji="0" lang="en-US" altLang="ja-JP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Figure 3: Use case description for </a:t>
            </a:r>
            <a:r>
              <a:rPr kumimoji="0" lang="en-US" altLang="ja-JP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Mincho" charset="-128"/>
                <a:cs typeface="Courier New" panose="02070309020205020404" pitchFamily="49" charset="0"/>
              </a:rPr>
              <a:t>ParkInfo</a:t>
            </a: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.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52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2375154"/>
              </p:ext>
            </p:extLst>
          </p:nvPr>
        </p:nvGraphicFramePr>
        <p:xfrm>
          <a:off x="2887211" y="2457974"/>
          <a:ext cx="6417578" cy="305002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82649">
                  <a:extLst>
                    <a:ext uri="{9D8B030D-6E8A-4147-A177-3AD203B41FA5}">
                      <a16:colId xmlns:a16="http://schemas.microsoft.com/office/drawing/2014/main" val="831056133"/>
                    </a:ext>
                  </a:extLst>
                </a:gridCol>
                <a:gridCol w="5034929">
                  <a:extLst>
                    <a:ext uri="{9D8B030D-6E8A-4147-A177-3AD203B41FA5}">
                      <a16:colId xmlns:a16="http://schemas.microsoft.com/office/drawing/2014/main" val="3742766400"/>
                    </a:ext>
                  </a:extLst>
                </a:gridCol>
              </a:tblGrid>
              <a:tr h="298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Use case name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Comments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88562"/>
                  </a:ext>
                </a:extLst>
              </a:tr>
              <a:tr h="6130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Participating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actors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Initiated by User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092060"/>
                  </a:ext>
                </a:extLst>
              </a:tr>
              <a:tr h="9273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Flow of events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The User activates the Comment function via Park Info page.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The User authenticates their identity through the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Disqus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app.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5"/>
                        <a:tabLst>
                          <a:tab pos="228600" algn="l"/>
                        </a:tabLs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Upon authentication User can leave a comment.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112843"/>
                  </a:ext>
                </a:extLst>
              </a:tr>
              <a:tr h="298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Entry condition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­"/>
                        <a:tabLst>
                          <a:tab pos="228600" algn="l"/>
                        </a:tabLs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The User is logged into Disqus app.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826651"/>
                  </a:ext>
                </a:extLst>
              </a:tr>
              <a:tr h="298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Exit condition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­"/>
                        <a:tabLst>
                          <a:tab pos="228600" algn="l"/>
                        </a:tabLs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365307"/>
                  </a:ext>
                </a:extLst>
              </a:tr>
              <a:tr h="6130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Quality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­"/>
                        <a:tabLst>
                          <a:tab pos="228600" algn="l"/>
                        </a:tabLs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The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Disqus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app will handle app quality requirements.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86277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Comments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184558" y="53857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 </a:t>
            </a:r>
            <a:endParaRPr kumimoji="0" lang="en-US" altLang="ja-JP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Figure 4: Use case description for </a:t>
            </a: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MS Mincho" charset="-128"/>
                <a:cs typeface="Courier New" panose="02070309020205020404" pitchFamily="49" charset="0"/>
              </a:rPr>
              <a:t>Comments</a:t>
            </a: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charset="-128"/>
                <a:cs typeface="Times New Roman" panose="02020603050405020304" pitchFamily="18" charset="0"/>
              </a:rPr>
              <a:t>.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7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307</Words>
  <Application>Microsoft Office PowerPoint</Application>
  <PresentationFormat>Widescreen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MS Mincho</vt:lpstr>
      <vt:lpstr>Yu Gothic</vt:lpstr>
      <vt:lpstr>Arial</vt:lpstr>
      <vt:lpstr>Calibri</vt:lpstr>
      <vt:lpstr>Calibri Light</vt:lpstr>
      <vt:lpstr>Courier New</vt:lpstr>
      <vt:lpstr>Times New Roman</vt:lpstr>
      <vt:lpstr>Office Theme</vt:lpstr>
      <vt:lpstr>Use case: SearchParks</vt:lpstr>
      <vt:lpstr>Use case: GetDirections </vt:lpstr>
      <vt:lpstr>Use case: ParkInfo</vt:lpstr>
      <vt:lpstr>Use case: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case: SearchParks</dc:title>
  <dc:creator>is0</dc:creator>
  <cp:lastModifiedBy>is0</cp:lastModifiedBy>
  <cp:revision>2</cp:revision>
  <dcterms:created xsi:type="dcterms:W3CDTF">2017-02-09T21:02:57Z</dcterms:created>
  <dcterms:modified xsi:type="dcterms:W3CDTF">2017-02-09T21:09:28Z</dcterms:modified>
</cp:coreProperties>
</file>