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09CA8-7839-4E5A-B502-DD861BA84E1C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4AE12-3308-4ED8-8CAF-31FA3CFA57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190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09CA8-7839-4E5A-B502-DD861BA84E1C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4AE12-3308-4ED8-8CAF-31FA3CFA57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603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09CA8-7839-4E5A-B502-DD861BA84E1C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4AE12-3308-4ED8-8CAF-31FA3CFA57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516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09CA8-7839-4E5A-B502-DD861BA84E1C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4AE12-3308-4ED8-8CAF-31FA3CFA57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685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09CA8-7839-4E5A-B502-DD861BA84E1C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4AE12-3308-4ED8-8CAF-31FA3CFA57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630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09CA8-7839-4E5A-B502-DD861BA84E1C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4AE12-3308-4ED8-8CAF-31FA3CFA57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750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09CA8-7839-4E5A-B502-DD861BA84E1C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4AE12-3308-4ED8-8CAF-31FA3CFA57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824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09CA8-7839-4E5A-B502-DD861BA84E1C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4AE12-3308-4ED8-8CAF-31FA3CFA57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220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09CA8-7839-4E5A-B502-DD861BA84E1C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4AE12-3308-4ED8-8CAF-31FA3CFA57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606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09CA8-7839-4E5A-B502-DD861BA84E1C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4AE12-3308-4ED8-8CAF-31FA3CFA57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40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09CA8-7839-4E5A-B502-DD861BA84E1C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4AE12-3308-4ED8-8CAF-31FA3CFA57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301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09CA8-7839-4E5A-B502-DD861BA84E1C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4AE12-3308-4ED8-8CAF-31FA3CFA57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904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sz="3200" dirty="0" smtClean="0"/>
              <a:t>개정이력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9733230"/>
              </p:ext>
            </p:extLst>
          </p:nvPr>
        </p:nvGraphicFramePr>
        <p:xfrm>
          <a:off x="683568" y="1628800"/>
          <a:ext cx="7704856" cy="38884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293"/>
                <a:gridCol w="1005975"/>
                <a:gridCol w="655408"/>
                <a:gridCol w="3829565"/>
                <a:gridCol w="868797"/>
                <a:gridCol w="948818"/>
              </a:tblGrid>
              <a:tr h="2430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NO</a:t>
                      </a:r>
                      <a:endParaRPr lang="en-US" sz="1000" b="1" i="0" u="none" strike="noStrike" dirty="0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일자</a:t>
                      </a:r>
                      <a:endParaRPr lang="ko-KR" altLang="en-US" sz="1000" b="1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버전</a:t>
                      </a:r>
                      <a:endParaRPr lang="ko-KR" altLang="en-US" sz="1000" b="1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주요 내용</a:t>
                      </a:r>
                      <a:endParaRPr lang="ko-KR" altLang="en-US" sz="1000" b="1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작성자</a:t>
                      </a:r>
                      <a:endParaRPr lang="ko-KR" altLang="en-US" sz="1000" b="1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승인자</a:t>
                      </a:r>
                      <a:endParaRPr lang="ko-KR" altLang="en-US" sz="1000" b="1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430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 smtClean="0">
                          <a:effectLst/>
                        </a:rPr>
                        <a:t>2018-12-31</a:t>
                      </a:r>
                      <a:endParaRPr lang="en-US" altLang="ko-KR" sz="1000" b="0" i="0" u="none" strike="noStrike" dirty="0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0.5</a:t>
                      </a:r>
                      <a:endParaRPr lang="en-US" altLang="ko-KR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초안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effectLst/>
                          <a:latin typeface="맑은 고딕"/>
                        </a:rPr>
                        <a:t>김병진</a:t>
                      </a:r>
                      <a:endParaRPr lang="ko-KR" altLang="en-US" sz="1000" b="0" i="0" u="none" strike="noStrike" dirty="0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전원배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43027"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43027"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430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430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430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430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430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430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430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430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430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430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430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430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084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971600" y="1460393"/>
            <a:ext cx="1440160" cy="1663735"/>
            <a:chOff x="971600" y="1460393"/>
            <a:chExt cx="1440160" cy="1663735"/>
          </a:xfrm>
        </p:grpSpPr>
        <p:sp>
          <p:nvSpPr>
            <p:cNvPr id="4" name="직사각형 3"/>
            <p:cNvSpPr/>
            <p:nvPr/>
          </p:nvSpPr>
          <p:spPr>
            <a:xfrm>
              <a:off x="971600" y="1460393"/>
              <a:ext cx="1224136" cy="64807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고객</a:t>
              </a:r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71600" y="2108465"/>
              <a:ext cx="144016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200" b="1" dirty="0" smtClean="0"/>
                <a:t>아이디</a:t>
              </a:r>
              <a:r>
                <a:rPr lang="en-US" altLang="ko-KR" sz="1200" b="1" dirty="0" smtClean="0"/>
                <a:t>(PK)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200" dirty="0" smtClean="0"/>
                <a:t>비밀번</a:t>
              </a:r>
              <a:r>
                <a:rPr lang="ko-KR" altLang="en-US" sz="1200" dirty="0"/>
                <a:t>호</a:t>
              </a:r>
              <a:endParaRPr lang="en-US" altLang="ko-KR" sz="1200" dirty="0" smtClean="0"/>
            </a:p>
            <a:p>
              <a:pPr marL="285750" indent="-285750">
                <a:buFontTx/>
                <a:buChar char="-"/>
              </a:pPr>
              <a:r>
                <a:rPr lang="ko-KR" altLang="en-US" sz="1200" dirty="0" smtClean="0"/>
                <a:t>주민번호</a:t>
              </a:r>
              <a:endParaRPr lang="en-US" altLang="ko-KR" sz="1200" dirty="0" smtClean="0"/>
            </a:p>
            <a:p>
              <a:pPr marL="285750" indent="-285750">
                <a:buFontTx/>
                <a:buChar char="-"/>
              </a:pPr>
              <a:r>
                <a:rPr lang="ko-KR" altLang="en-US" sz="1200" dirty="0" smtClean="0"/>
                <a:t>휴대폰번호</a:t>
              </a:r>
              <a:endParaRPr lang="en-US" altLang="ko-KR" sz="1200" dirty="0"/>
            </a:p>
            <a:p>
              <a:pPr marL="285750" indent="-285750">
                <a:buFontTx/>
                <a:buChar char="-"/>
              </a:pPr>
              <a:r>
                <a:rPr lang="ko-KR" altLang="en-US" sz="1200" dirty="0" smtClean="0"/>
                <a:t>이름</a:t>
              </a:r>
              <a:endParaRPr lang="ko-KR" altLang="en-US" sz="1200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2953453" y="1316377"/>
            <a:ext cx="2232248" cy="1474530"/>
            <a:chOff x="2953453" y="1316377"/>
            <a:chExt cx="2232248" cy="1474530"/>
          </a:xfrm>
        </p:grpSpPr>
        <p:sp>
          <p:nvSpPr>
            <p:cNvPr id="7" name="다이아몬드 6"/>
            <p:cNvSpPr/>
            <p:nvPr/>
          </p:nvSpPr>
          <p:spPr>
            <a:xfrm>
              <a:off x="2953453" y="1316377"/>
              <a:ext cx="2232248" cy="936104"/>
            </a:xfrm>
            <a:prstGeom prst="diamond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펀드가입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347864" y="2329242"/>
              <a:ext cx="1440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200" b="1" dirty="0" smtClean="0"/>
                <a:t>펀드번호</a:t>
              </a:r>
              <a:r>
                <a:rPr lang="en-US" altLang="ko-KR" sz="1200" b="1" dirty="0" smtClean="0"/>
                <a:t>(FK)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200" b="1" dirty="0" smtClean="0"/>
                <a:t>고객번호</a:t>
              </a:r>
              <a:r>
                <a:rPr lang="en-US" altLang="ko-KR" sz="1200" b="1" dirty="0" smtClean="0"/>
                <a:t>(FK)</a:t>
              </a: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6156176" y="1460393"/>
            <a:ext cx="1440160" cy="2587064"/>
            <a:chOff x="6156176" y="1460393"/>
            <a:chExt cx="1440160" cy="2587064"/>
          </a:xfrm>
        </p:grpSpPr>
        <p:sp>
          <p:nvSpPr>
            <p:cNvPr id="6" name="직사각형 5"/>
            <p:cNvSpPr/>
            <p:nvPr/>
          </p:nvSpPr>
          <p:spPr>
            <a:xfrm>
              <a:off x="6156176" y="1460393"/>
              <a:ext cx="1224136" cy="64807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펀드상품</a:t>
              </a:r>
              <a:endParaRPr lang="en-US" altLang="ko-KR" dirty="0" smtClean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56176" y="2108465"/>
              <a:ext cx="144016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200" b="1" dirty="0" smtClean="0"/>
                <a:t>펀드번</a:t>
              </a:r>
              <a:r>
                <a:rPr lang="ko-KR" altLang="en-US" sz="1200" b="1" dirty="0"/>
                <a:t>호</a:t>
              </a:r>
              <a:r>
                <a:rPr lang="en-US" altLang="ko-KR" sz="1200" b="1" dirty="0" smtClean="0"/>
                <a:t>(PK)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200" dirty="0" smtClean="0"/>
                <a:t>펀드이름</a:t>
              </a:r>
              <a:endParaRPr lang="en-US" altLang="ko-KR" sz="1200" dirty="0" smtClean="0"/>
            </a:p>
            <a:p>
              <a:pPr marL="285750" indent="-285750">
                <a:buFontTx/>
                <a:buChar char="-"/>
              </a:pPr>
              <a:r>
                <a:rPr lang="ko-KR" altLang="en-US" sz="1200" dirty="0" smtClean="0"/>
                <a:t>기준가</a:t>
              </a:r>
              <a:r>
                <a:rPr lang="ko-KR" altLang="en-US" sz="1200" dirty="0"/>
                <a:t>격</a:t>
              </a:r>
              <a:endParaRPr lang="en-US" altLang="ko-KR" sz="1200" dirty="0" smtClean="0"/>
            </a:p>
            <a:p>
              <a:pPr marL="285750" indent="-285750">
                <a:buFontTx/>
                <a:buChar char="-"/>
              </a:pPr>
              <a:r>
                <a:rPr lang="ko-KR" altLang="en-US" sz="1200" dirty="0" smtClean="0"/>
                <a:t>순자산총</a:t>
              </a:r>
              <a:r>
                <a:rPr lang="ko-KR" altLang="en-US" sz="1200" dirty="0"/>
                <a:t>액</a:t>
              </a:r>
              <a:endParaRPr lang="en-US" altLang="ko-KR" sz="1200" dirty="0"/>
            </a:p>
            <a:p>
              <a:pPr marL="285750" indent="-285750">
                <a:buFontTx/>
                <a:buChar char="-"/>
              </a:pPr>
              <a:r>
                <a:rPr lang="ko-KR" altLang="en-US" sz="1200" dirty="0" smtClean="0"/>
                <a:t>신탁재산운용</a:t>
              </a:r>
              <a:endParaRPr lang="en-US" altLang="ko-KR" sz="1200" dirty="0" smtClean="0"/>
            </a:p>
            <a:p>
              <a:pPr marL="285750" indent="-285750">
                <a:buFontTx/>
                <a:buChar char="-"/>
              </a:pPr>
              <a:r>
                <a:rPr lang="ko-KR" altLang="en-US" sz="1200" dirty="0" smtClean="0"/>
                <a:t>선취수수료</a:t>
              </a:r>
              <a:endParaRPr lang="en-US" altLang="ko-KR" sz="1200" dirty="0" smtClean="0"/>
            </a:p>
            <a:p>
              <a:pPr marL="285750" indent="-285750">
                <a:buFontTx/>
                <a:buChar char="-"/>
              </a:pPr>
              <a:r>
                <a:rPr lang="ko-KR" altLang="en-US" sz="1200" dirty="0" smtClean="0"/>
                <a:t>환매수수료</a:t>
              </a:r>
              <a:endParaRPr lang="en-US" altLang="ko-KR" sz="1200" dirty="0" smtClean="0"/>
            </a:p>
            <a:p>
              <a:pPr marL="285750" indent="-285750">
                <a:buFontTx/>
                <a:buChar char="-"/>
              </a:pPr>
              <a:r>
                <a:rPr lang="ko-KR" altLang="en-US" sz="1200" dirty="0" smtClean="0"/>
                <a:t>환매대금지불</a:t>
              </a:r>
              <a:endParaRPr lang="en-US" altLang="ko-KR" sz="1200" dirty="0" smtClean="0"/>
            </a:p>
            <a:p>
              <a:pPr marL="285750" indent="-285750">
                <a:buFontTx/>
                <a:buChar char="-"/>
              </a:pPr>
              <a:r>
                <a:rPr lang="ko-KR" altLang="en-US" sz="1200" dirty="0" err="1" smtClean="0"/>
                <a:t>수익율</a:t>
              </a:r>
              <a:endParaRPr lang="en-US" altLang="ko-KR" sz="1200" dirty="0" smtClean="0"/>
            </a:p>
            <a:p>
              <a:pPr marL="285750" indent="-285750">
                <a:buFontTx/>
                <a:buChar char="-"/>
              </a:pPr>
              <a:r>
                <a:rPr lang="ko-KR" altLang="en-US" sz="1200" dirty="0" err="1" smtClean="0"/>
                <a:t>총보</a:t>
              </a:r>
              <a:r>
                <a:rPr lang="ko-KR" altLang="en-US" sz="1200" dirty="0" err="1"/>
                <a:t>수</a:t>
              </a:r>
              <a:endParaRPr lang="ko-KR" altLang="en-US" sz="1200" dirty="0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3491880" y="4047457"/>
            <a:ext cx="1440160" cy="1518012"/>
            <a:chOff x="976917" y="3789040"/>
            <a:chExt cx="1440160" cy="1518012"/>
          </a:xfrm>
        </p:grpSpPr>
        <p:sp>
          <p:nvSpPr>
            <p:cNvPr id="5" name="직사각형 4"/>
            <p:cNvSpPr/>
            <p:nvPr/>
          </p:nvSpPr>
          <p:spPr>
            <a:xfrm>
              <a:off x="976917" y="3789040"/>
              <a:ext cx="1224136" cy="68407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거래계좌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76917" y="4476055"/>
              <a:ext cx="14401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200" b="1" dirty="0" smtClean="0"/>
                <a:t>계좌번호</a:t>
              </a:r>
              <a:r>
                <a:rPr lang="en-US" altLang="ko-KR" sz="1200" b="1" dirty="0" smtClean="0"/>
                <a:t>(PK)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200" dirty="0" smtClean="0"/>
                <a:t>펀드번호</a:t>
              </a:r>
              <a:endParaRPr lang="en-US" altLang="ko-KR" sz="1200" dirty="0" smtClean="0"/>
            </a:p>
            <a:p>
              <a:pPr marL="285750" indent="-285750">
                <a:buFontTx/>
                <a:buChar char="-"/>
              </a:pPr>
              <a:r>
                <a:rPr lang="ko-KR" altLang="en-US" sz="1200" dirty="0" smtClean="0"/>
                <a:t>금</a:t>
              </a:r>
              <a:r>
                <a:rPr lang="ko-KR" altLang="en-US" sz="1200" dirty="0"/>
                <a:t>액</a:t>
              </a:r>
              <a:endParaRPr lang="en-US" altLang="ko-KR" sz="1200" dirty="0" smtClean="0"/>
            </a:p>
            <a:p>
              <a:pPr marL="285750" indent="-285750">
                <a:buFontTx/>
                <a:buChar char="-"/>
              </a:pPr>
              <a:r>
                <a:rPr lang="ko-KR" altLang="en-US" sz="1200" dirty="0" smtClean="0"/>
                <a:t>고객번호</a:t>
              </a:r>
              <a:endParaRPr lang="en-US" altLang="ko-KR" sz="1200" dirty="0"/>
            </a:p>
          </p:txBody>
        </p:sp>
      </p:grpSp>
      <p:cxnSp>
        <p:nvCxnSpPr>
          <p:cNvPr id="15" name="직선 연결선 14"/>
          <p:cNvCxnSpPr>
            <a:stCxn id="4" idx="3"/>
            <a:endCxn id="7" idx="1"/>
          </p:cNvCxnSpPr>
          <p:nvPr/>
        </p:nvCxnSpPr>
        <p:spPr>
          <a:xfrm>
            <a:off x="2195736" y="1784429"/>
            <a:ext cx="7577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7" idx="3"/>
            <a:endCxn id="6" idx="1"/>
          </p:cNvCxnSpPr>
          <p:nvPr/>
        </p:nvCxnSpPr>
        <p:spPr>
          <a:xfrm>
            <a:off x="5185701" y="1784429"/>
            <a:ext cx="970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828549" y="1460393"/>
            <a:ext cx="303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cxnSp>
        <p:nvCxnSpPr>
          <p:cNvPr id="29" name="직선 연결선 28"/>
          <p:cNvCxnSpPr>
            <a:stCxn id="11" idx="2"/>
            <a:endCxn id="5" idx="0"/>
          </p:cNvCxnSpPr>
          <p:nvPr/>
        </p:nvCxnSpPr>
        <p:spPr>
          <a:xfrm>
            <a:off x="4067944" y="2790907"/>
            <a:ext cx="36004" cy="1256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034055" y="1460393"/>
            <a:ext cx="303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</a:t>
            </a:r>
            <a:endParaRPr lang="ko-KR" altLang="en-US" sz="1200" dirty="0"/>
          </a:p>
        </p:txBody>
      </p:sp>
      <p:cxnSp>
        <p:nvCxnSpPr>
          <p:cNvPr id="32" name="꺾인 연결선 31"/>
          <p:cNvCxnSpPr>
            <a:stCxn id="9" idx="2"/>
            <a:endCxn id="5" idx="1"/>
          </p:cNvCxnSpPr>
          <p:nvPr/>
        </p:nvCxnSpPr>
        <p:spPr>
          <a:xfrm rot="16200000" flipH="1">
            <a:off x="1959097" y="2856711"/>
            <a:ext cx="1265367" cy="18002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12" idx="2"/>
            <a:endCxn id="5" idx="3"/>
          </p:cNvCxnSpPr>
          <p:nvPr/>
        </p:nvCxnSpPr>
        <p:spPr>
          <a:xfrm rot="5400000">
            <a:off x="5625117" y="3138356"/>
            <a:ext cx="342038" cy="216024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084168" y="4079976"/>
            <a:ext cx="303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4832381" y="4092302"/>
            <a:ext cx="303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M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4211960" y="3754189"/>
            <a:ext cx="303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1728812" y="3118564"/>
            <a:ext cx="303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3131840" y="4094924"/>
            <a:ext cx="303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4106581" y="3003151"/>
            <a:ext cx="303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43" name="제목 1"/>
          <p:cNvSpPr txBox="1">
            <a:spLocks/>
          </p:cNvSpPr>
          <p:nvPr/>
        </p:nvSpPr>
        <p:spPr>
          <a:xfrm>
            <a:off x="457200" y="274638"/>
            <a:ext cx="822960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#</a:t>
            </a:r>
            <a:r>
              <a:rPr lang="ko-KR" altLang="en-US" dirty="0" smtClean="0"/>
              <a:t>논리</a:t>
            </a:r>
            <a:r>
              <a:rPr lang="en-US" altLang="ko-KR" dirty="0" smtClean="0"/>
              <a:t>ERD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430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971600" y="1460393"/>
            <a:ext cx="1440160" cy="1663735"/>
            <a:chOff x="971600" y="1460393"/>
            <a:chExt cx="1440160" cy="1663735"/>
          </a:xfrm>
        </p:grpSpPr>
        <p:sp>
          <p:nvSpPr>
            <p:cNvPr id="4" name="직사각형 3"/>
            <p:cNvSpPr/>
            <p:nvPr/>
          </p:nvSpPr>
          <p:spPr>
            <a:xfrm>
              <a:off x="971600" y="1460393"/>
              <a:ext cx="1224136" cy="64807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회</a:t>
              </a:r>
              <a:r>
                <a:rPr lang="ko-KR" altLang="en-US" dirty="0"/>
                <a:t>원</a:t>
              </a:r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71600" y="2108465"/>
              <a:ext cx="144016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200" b="1" dirty="0" smtClean="0"/>
                <a:t>아이디</a:t>
              </a:r>
              <a:r>
                <a:rPr lang="en-US" altLang="ko-KR" sz="1200" b="1" dirty="0" smtClean="0"/>
                <a:t>(PK)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200" dirty="0" smtClean="0"/>
                <a:t>비밀번</a:t>
              </a:r>
              <a:r>
                <a:rPr lang="ko-KR" altLang="en-US" sz="1200" dirty="0"/>
                <a:t>호</a:t>
              </a:r>
              <a:endParaRPr lang="en-US" altLang="ko-KR" sz="1200" dirty="0" smtClean="0"/>
            </a:p>
            <a:p>
              <a:pPr marL="285750" indent="-285750">
                <a:buFontTx/>
                <a:buChar char="-"/>
              </a:pPr>
              <a:r>
                <a:rPr lang="ko-KR" altLang="en-US" sz="1200" dirty="0" smtClean="0"/>
                <a:t>주민번호</a:t>
              </a:r>
              <a:endParaRPr lang="en-US" altLang="ko-KR" sz="1200" dirty="0" smtClean="0"/>
            </a:p>
            <a:p>
              <a:pPr marL="285750" indent="-285750">
                <a:buFontTx/>
                <a:buChar char="-"/>
              </a:pPr>
              <a:r>
                <a:rPr lang="ko-KR" altLang="en-US" sz="1200" dirty="0" smtClean="0"/>
                <a:t>휴대폰번호</a:t>
              </a:r>
              <a:endParaRPr lang="en-US" altLang="ko-KR" sz="1200" dirty="0"/>
            </a:p>
            <a:p>
              <a:pPr marL="285750" indent="-285750">
                <a:buFontTx/>
                <a:buChar char="-"/>
              </a:pPr>
              <a:r>
                <a:rPr lang="ko-KR" altLang="en-US" sz="1200" dirty="0" smtClean="0"/>
                <a:t>이름</a:t>
              </a:r>
              <a:endParaRPr lang="ko-KR" altLang="en-US" sz="1200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2953453" y="1316377"/>
            <a:ext cx="2232248" cy="1843862"/>
            <a:chOff x="2953453" y="1316377"/>
            <a:chExt cx="2232248" cy="1843862"/>
          </a:xfrm>
        </p:grpSpPr>
        <p:sp>
          <p:nvSpPr>
            <p:cNvPr id="7" name="다이아몬드 6"/>
            <p:cNvSpPr/>
            <p:nvPr/>
          </p:nvSpPr>
          <p:spPr>
            <a:xfrm>
              <a:off x="2953453" y="1316377"/>
              <a:ext cx="2232248" cy="936104"/>
            </a:xfrm>
            <a:prstGeom prst="diamond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펀드가입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347864" y="2329242"/>
              <a:ext cx="14401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200" b="1" dirty="0" smtClean="0"/>
                <a:t>펀드번호</a:t>
              </a:r>
              <a:r>
                <a:rPr lang="en-US" altLang="ko-KR" sz="1200" b="1" dirty="0" smtClean="0"/>
                <a:t>(FK)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200" b="1" dirty="0"/>
                <a:t>아이디</a:t>
              </a:r>
              <a:r>
                <a:rPr lang="en-US" altLang="ko-KR" sz="1200" b="1" dirty="0" smtClean="0"/>
                <a:t>(</a:t>
              </a:r>
              <a:r>
                <a:rPr lang="en-US" altLang="ko-KR" sz="1200" b="1" dirty="0" smtClean="0"/>
                <a:t>FK)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200" b="1" dirty="0" smtClean="0"/>
                <a:t>계좌번호</a:t>
              </a:r>
              <a:r>
                <a:rPr lang="en-US" altLang="ko-KR" sz="1200" b="1" dirty="0" smtClean="0"/>
                <a:t>(FK)</a:t>
              </a:r>
              <a:endParaRPr lang="en-US" altLang="ko-KR" sz="1200" dirty="0" smtClean="0"/>
            </a:p>
            <a:p>
              <a:pPr marL="285750" indent="-285750">
                <a:buFontTx/>
                <a:buChar char="-"/>
              </a:pPr>
              <a:r>
                <a:rPr lang="ko-KR" altLang="en-US" sz="1200" dirty="0" smtClean="0"/>
                <a:t>금액</a:t>
              </a:r>
              <a:endParaRPr lang="en-US" altLang="ko-KR" sz="1200" dirty="0" smtClean="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6156176" y="1460393"/>
            <a:ext cx="1440160" cy="2587064"/>
            <a:chOff x="6156176" y="1460393"/>
            <a:chExt cx="1440160" cy="2587064"/>
          </a:xfrm>
        </p:grpSpPr>
        <p:sp>
          <p:nvSpPr>
            <p:cNvPr id="6" name="직사각형 5"/>
            <p:cNvSpPr/>
            <p:nvPr/>
          </p:nvSpPr>
          <p:spPr>
            <a:xfrm>
              <a:off x="6156176" y="1460393"/>
              <a:ext cx="1224136" cy="64807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펀드상품</a:t>
              </a:r>
              <a:endParaRPr lang="en-US" altLang="ko-KR" dirty="0" smtClean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56176" y="2108465"/>
              <a:ext cx="144016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200" b="1" dirty="0" smtClean="0"/>
                <a:t>펀드번</a:t>
              </a:r>
              <a:r>
                <a:rPr lang="ko-KR" altLang="en-US" sz="1200" b="1" dirty="0"/>
                <a:t>호</a:t>
              </a:r>
              <a:r>
                <a:rPr lang="en-US" altLang="ko-KR" sz="1200" b="1" dirty="0" smtClean="0"/>
                <a:t>(PK)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200" dirty="0" smtClean="0"/>
                <a:t>펀드이름</a:t>
              </a:r>
              <a:endParaRPr lang="en-US" altLang="ko-KR" sz="1200" dirty="0" smtClean="0"/>
            </a:p>
            <a:p>
              <a:pPr marL="285750" indent="-285750">
                <a:buFontTx/>
                <a:buChar char="-"/>
              </a:pPr>
              <a:r>
                <a:rPr lang="ko-KR" altLang="en-US" sz="1200" dirty="0" smtClean="0"/>
                <a:t>기준가</a:t>
              </a:r>
              <a:r>
                <a:rPr lang="ko-KR" altLang="en-US" sz="1200" dirty="0"/>
                <a:t>격</a:t>
              </a:r>
              <a:endParaRPr lang="en-US" altLang="ko-KR" sz="1200" dirty="0" smtClean="0"/>
            </a:p>
            <a:p>
              <a:pPr marL="285750" indent="-285750">
                <a:buFontTx/>
                <a:buChar char="-"/>
              </a:pPr>
              <a:r>
                <a:rPr lang="ko-KR" altLang="en-US" sz="1200" dirty="0" smtClean="0"/>
                <a:t>순자산총</a:t>
              </a:r>
              <a:r>
                <a:rPr lang="ko-KR" altLang="en-US" sz="1200" dirty="0"/>
                <a:t>액</a:t>
              </a:r>
              <a:endParaRPr lang="en-US" altLang="ko-KR" sz="1200" dirty="0"/>
            </a:p>
            <a:p>
              <a:pPr marL="285750" indent="-285750">
                <a:buFontTx/>
                <a:buChar char="-"/>
              </a:pPr>
              <a:r>
                <a:rPr lang="ko-KR" altLang="en-US" sz="1200" dirty="0" smtClean="0"/>
                <a:t>신탁재산운용</a:t>
              </a:r>
              <a:endParaRPr lang="en-US" altLang="ko-KR" sz="1200" dirty="0" smtClean="0"/>
            </a:p>
            <a:p>
              <a:pPr marL="285750" indent="-285750">
                <a:buFontTx/>
                <a:buChar char="-"/>
              </a:pPr>
              <a:r>
                <a:rPr lang="ko-KR" altLang="en-US" sz="1200" dirty="0" smtClean="0"/>
                <a:t>선취수수료</a:t>
              </a:r>
              <a:endParaRPr lang="en-US" altLang="ko-KR" sz="1200" dirty="0" smtClean="0"/>
            </a:p>
            <a:p>
              <a:pPr marL="285750" indent="-285750">
                <a:buFontTx/>
                <a:buChar char="-"/>
              </a:pPr>
              <a:r>
                <a:rPr lang="ko-KR" altLang="en-US" sz="1200" dirty="0" smtClean="0"/>
                <a:t>환매수수료</a:t>
              </a:r>
              <a:endParaRPr lang="en-US" altLang="ko-KR" sz="1200" dirty="0" smtClean="0"/>
            </a:p>
            <a:p>
              <a:pPr marL="285750" indent="-285750">
                <a:buFontTx/>
                <a:buChar char="-"/>
              </a:pPr>
              <a:r>
                <a:rPr lang="ko-KR" altLang="en-US" sz="1200" dirty="0" smtClean="0"/>
                <a:t>환매대금지불</a:t>
              </a:r>
              <a:endParaRPr lang="en-US" altLang="ko-KR" sz="1200" dirty="0" smtClean="0"/>
            </a:p>
            <a:p>
              <a:pPr marL="285750" indent="-285750">
                <a:buFontTx/>
                <a:buChar char="-"/>
              </a:pPr>
              <a:r>
                <a:rPr lang="ko-KR" altLang="en-US" sz="1200" dirty="0" err="1" smtClean="0"/>
                <a:t>수익율</a:t>
              </a:r>
              <a:endParaRPr lang="en-US" altLang="ko-KR" sz="1200" dirty="0" smtClean="0"/>
            </a:p>
            <a:p>
              <a:pPr marL="285750" indent="-285750">
                <a:buFontTx/>
                <a:buChar char="-"/>
              </a:pPr>
              <a:r>
                <a:rPr lang="ko-KR" altLang="en-US" sz="1200" dirty="0" err="1" smtClean="0"/>
                <a:t>총보</a:t>
              </a:r>
              <a:r>
                <a:rPr lang="ko-KR" altLang="en-US" sz="1200" dirty="0" err="1"/>
                <a:t>수</a:t>
              </a:r>
              <a:endParaRPr lang="ko-KR" altLang="en-US" sz="1200" dirty="0"/>
            </a:p>
          </p:txBody>
        </p:sp>
      </p:grpSp>
      <p:cxnSp>
        <p:nvCxnSpPr>
          <p:cNvPr id="15" name="직선 연결선 14"/>
          <p:cNvCxnSpPr>
            <a:stCxn id="4" idx="3"/>
            <a:endCxn id="7" idx="1"/>
          </p:cNvCxnSpPr>
          <p:nvPr/>
        </p:nvCxnSpPr>
        <p:spPr>
          <a:xfrm>
            <a:off x="2195736" y="1784429"/>
            <a:ext cx="7577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7" idx="3"/>
            <a:endCxn id="6" idx="1"/>
          </p:cNvCxnSpPr>
          <p:nvPr/>
        </p:nvCxnSpPr>
        <p:spPr>
          <a:xfrm>
            <a:off x="5185701" y="1784429"/>
            <a:ext cx="970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828549" y="1460393"/>
            <a:ext cx="303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034055" y="1460393"/>
            <a:ext cx="303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</a:t>
            </a:r>
            <a:endParaRPr lang="ko-KR" altLang="en-US" sz="1200" dirty="0"/>
          </a:p>
        </p:txBody>
      </p:sp>
      <p:sp>
        <p:nvSpPr>
          <p:cNvPr id="43" name="제목 1"/>
          <p:cNvSpPr txBox="1">
            <a:spLocks/>
          </p:cNvSpPr>
          <p:nvPr/>
        </p:nvSpPr>
        <p:spPr>
          <a:xfrm>
            <a:off x="457200" y="274638"/>
            <a:ext cx="822960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#</a:t>
            </a:r>
            <a:r>
              <a:rPr lang="ko-KR" altLang="en-US" dirty="0" smtClean="0"/>
              <a:t>논리</a:t>
            </a:r>
            <a:r>
              <a:rPr lang="en-US" altLang="ko-KR" dirty="0" smtClean="0"/>
              <a:t>ERD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692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101</Words>
  <Application>Microsoft Office PowerPoint</Application>
  <PresentationFormat>화면 슬라이드 쇼(4:3)</PresentationFormat>
  <Paragraphs>144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개정이력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10</cp:revision>
  <dcterms:created xsi:type="dcterms:W3CDTF">2018-12-31T06:59:48Z</dcterms:created>
  <dcterms:modified xsi:type="dcterms:W3CDTF">2019-01-03T01:24:48Z</dcterms:modified>
</cp:coreProperties>
</file>