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96145" autoAdjust="0"/>
  </p:normalViewPr>
  <p:slideViewPr>
    <p:cSldViewPr>
      <p:cViewPr>
        <p:scale>
          <a:sx n="150" d="100"/>
          <a:sy n="150" d="100"/>
        </p:scale>
        <p:origin x="210" y="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A9708-5706-40D1-87A0-B1FBCD6C58F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68DE4-3C7E-4823-8E9C-E63D6D43F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46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68DE4-3C7E-4823-8E9C-E63D6D43FA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2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9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0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1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8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3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5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82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2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0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0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0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3200" dirty="0" smtClean="0"/>
              <a:t>개정이력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813662"/>
              </p:ext>
            </p:extLst>
          </p:nvPr>
        </p:nvGraphicFramePr>
        <p:xfrm>
          <a:off x="683568" y="1628800"/>
          <a:ext cx="7704856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293"/>
                <a:gridCol w="1005975"/>
                <a:gridCol w="655408"/>
                <a:gridCol w="3829565"/>
                <a:gridCol w="868797"/>
                <a:gridCol w="948818"/>
              </a:tblGrid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1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일자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버전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주요 내용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작성자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승인자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2018-12-31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초안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김병진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전원배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2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2019-01-03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0.7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물리</a:t>
                      </a:r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ERD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작성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김병진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전원배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8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971600" y="1460393"/>
            <a:ext cx="1440160" cy="1663735"/>
            <a:chOff x="971600" y="1460393"/>
            <a:chExt cx="1440160" cy="1663735"/>
          </a:xfrm>
        </p:grpSpPr>
        <p:sp>
          <p:nvSpPr>
            <p:cNvPr id="4" name="직사각형 3"/>
            <p:cNvSpPr/>
            <p:nvPr/>
          </p:nvSpPr>
          <p:spPr>
            <a:xfrm>
              <a:off x="971600" y="1460393"/>
              <a:ext cx="1224136" cy="6480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고객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1600" y="2108465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아이디</a:t>
              </a:r>
              <a:r>
                <a:rPr lang="en-US" altLang="ko-KR" sz="1200" b="1" dirty="0" smtClean="0"/>
                <a:t>(PK)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비밀번</a:t>
              </a:r>
              <a:r>
                <a:rPr lang="ko-KR" altLang="en-US" sz="1200" dirty="0"/>
                <a:t>호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주민번호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휴대폰번호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이름</a:t>
              </a:r>
              <a:endParaRPr lang="ko-KR" altLang="en-US" sz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953453" y="1316377"/>
            <a:ext cx="2232248" cy="1474530"/>
            <a:chOff x="2953453" y="1316377"/>
            <a:chExt cx="2232248" cy="1474530"/>
          </a:xfrm>
        </p:grpSpPr>
        <p:sp>
          <p:nvSpPr>
            <p:cNvPr id="7" name="다이아몬드 6"/>
            <p:cNvSpPr/>
            <p:nvPr/>
          </p:nvSpPr>
          <p:spPr>
            <a:xfrm>
              <a:off x="2953453" y="1316377"/>
              <a:ext cx="2232248" cy="936104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펀드가입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47864" y="2329242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펀드번호</a:t>
              </a:r>
              <a:r>
                <a:rPr lang="en-US" altLang="ko-KR" sz="1200" b="1" dirty="0" smtClean="0"/>
                <a:t>(FK)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고객번호</a:t>
              </a:r>
              <a:r>
                <a:rPr lang="en-US" altLang="ko-KR" sz="1200" b="1" dirty="0" smtClean="0"/>
                <a:t>(FK)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156176" y="1460393"/>
            <a:ext cx="1440160" cy="2587064"/>
            <a:chOff x="6156176" y="1460393"/>
            <a:chExt cx="1440160" cy="2587064"/>
          </a:xfrm>
        </p:grpSpPr>
        <p:sp>
          <p:nvSpPr>
            <p:cNvPr id="6" name="직사각형 5"/>
            <p:cNvSpPr/>
            <p:nvPr/>
          </p:nvSpPr>
          <p:spPr>
            <a:xfrm>
              <a:off x="6156176" y="1460393"/>
              <a:ext cx="1224136" cy="6480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펀드상품</a:t>
              </a:r>
              <a:endParaRPr lang="en-US" altLang="ko-KR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108465"/>
              <a:ext cx="144016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펀드번</a:t>
              </a:r>
              <a:r>
                <a:rPr lang="ko-KR" altLang="en-US" sz="1200" b="1" dirty="0"/>
                <a:t>호</a:t>
              </a:r>
              <a:r>
                <a:rPr lang="en-US" altLang="ko-KR" sz="1200" b="1" dirty="0" smtClean="0"/>
                <a:t>(PK)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펀드이름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기준가</a:t>
              </a:r>
              <a:r>
                <a:rPr lang="ko-KR" altLang="en-US" sz="1200" dirty="0"/>
                <a:t>격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순자산총</a:t>
              </a:r>
              <a:r>
                <a:rPr lang="ko-KR" altLang="en-US" sz="1200" dirty="0"/>
                <a:t>액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신탁재산운용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선취수수료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환매수수료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환매대금지불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err="1" smtClean="0"/>
                <a:t>수익율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err="1" smtClean="0"/>
                <a:t>총보</a:t>
              </a:r>
              <a:r>
                <a:rPr lang="ko-KR" altLang="en-US" sz="1200" dirty="0" err="1"/>
                <a:t>수</a:t>
              </a:r>
              <a:endParaRPr lang="ko-KR" altLang="en-US" sz="12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91880" y="4047457"/>
            <a:ext cx="1440160" cy="1518012"/>
            <a:chOff x="976917" y="3789040"/>
            <a:chExt cx="1440160" cy="1518012"/>
          </a:xfrm>
        </p:grpSpPr>
        <p:sp>
          <p:nvSpPr>
            <p:cNvPr id="5" name="직사각형 4"/>
            <p:cNvSpPr/>
            <p:nvPr/>
          </p:nvSpPr>
          <p:spPr>
            <a:xfrm>
              <a:off x="976917" y="3789040"/>
              <a:ext cx="1224136" cy="6840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거래계좌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76917" y="4476055"/>
              <a:ext cx="1440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계좌번호</a:t>
              </a:r>
              <a:r>
                <a:rPr lang="en-US" altLang="ko-KR" sz="1200" b="1" dirty="0" smtClean="0"/>
                <a:t>(PK)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펀드번호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금</a:t>
              </a:r>
              <a:r>
                <a:rPr lang="ko-KR" altLang="en-US" sz="1200" dirty="0"/>
                <a:t>액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고객번호</a:t>
              </a:r>
              <a:endParaRPr lang="en-US" altLang="ko-KR" sz="1200" dirty="0"/>
            </a:p>
          </p:txBody>
        </p:sp>
      </p:grpSp>
      <p:cxnSp>
        <p:nvCxnSpPr>
          <p:cNvPr id="15" name="직선 연결선 14"/>
          <p:cNvCxnSpPr>
            <a:stCxn id="4" idx="3"/>
            <a:endCxn id="7" idx="1"/>
          </p:cNvCxnSpPr>
          <p:nvPr/>
        </p:nvCxnSpPr>
        <p:spPr>
          <a:xfrm>
            <a:off x="2195736" y="1784429"/>
            <a:ext cx="757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3"/>
            <a:endCxn id="6" idx="1"/>
          </p:cNvCxnSpPr>
          <p:nvPr/>
        </p:nvCxnSpPr>
        <p:spPr>
          <a:xfrm>
            <a:off x="5185701" y="1784429"/>
            <a:ext cx="970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28549" y="1460393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cxnSp>
        <p:nvCxnSpPr>
          <p:cNvPr id="29" name="직선 연결선 28"/>
          <p:cNvCxnSpPr>
            <a:stCxn id="11" idx="2"/>
            <a:endCxn id="5" idx="0"/>
          </p:cNvCxnSpPr>
          <p:nvPr/>
        </p:nvCxnSpPr>
        <p:spPr>
          <a:xfrm>
            <a:off x="4067944" y="2790907"/>
            <a:ext cx="36004" cy="125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34055" y="1460393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cxnSp>
        <p:nvCxnSpPr>
          <p:cNvPr id="32" name="꺾인 연결선 31"/>
          <p:cNvCxnSpPr>
            <a:stCxn id="9" idx="2"/>
            <a:endCxn id="5" idx="1"/>
          </p:cNvCxnSpPr>
          <p:nvPr/>
        </p:nvCxnSpPr>
        <p:spPr>
          <a:xfrm rot="16200000" flipH="1">
            <a:off x="1959097" y="2856711"/>
            <a:ext cx="1265367" cy="1800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2" idx="2"/>
            <a:endCxn id="5" idx="3"/>
          </p:cNvCxnSpPr>
          <p:nvPr/>
        </p:nvCxnSpPr>
        <p:spPr>
          <a:xfrm rot="5400000">
            <a:off x="5625117" y="3138356"/>
            <a:ext cx="342038" cy="2160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84168" y="4079976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32381" y="4092302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211960" y="3754189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728812" y="3118564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131840" y="4094924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106581" y="3003151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ko-KR" altLang="en-US" dirty="0" smtClean="0"/>
              <a:t>논리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3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971600" y="1460393"/>
            <a:ext cx="1440160" cy="1663735"/>
            <a:chOff x="971600" y="1460393"/>
            <a:chExt cx="1440160" cy="1663735"/>
          </a:xfrm>
        </p:grpSpPr>
        <p:sp>
          <p:nvSpPr>
            <p:cNvPr id="4" name="직사각형 3"/>
            <p:cNvSpPr/>
            <p:nvPr/>
          </p:nvSpPr>
          <p:spPr>
            <a:xfrm>
              <a:off x="971600" y="1460393"/>
              <a:ext cx="1224136" cy="6480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</a:t>
              </a:r>
              <a:r>
                <a:rPr lang="ko-KR" altLang="en-US" dirty="0"/>
                <a:t>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1600" y="2108465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아이디</a:t>
              </a:r>
              <a:r>
                <a:rPr lang="en-US" altLang="ko-KR" sz="1200" b="1" dirty="0" smtClean="0"/>
                <a:t>(PK)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비밀번</a:t>
              </a:r>
              <a:r>
                <a:rPr lang="ko-KR" altLang="en-US" sz="1200" dirty="0"/>
                <a:t>호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주민번호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휴대폰번호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이름</a:t>
              </a:r>
              <a:endParaRPr lang="ko-KR" altLang="en-US" sz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953453" y="1316377"/>
            <a:ext cx="2232248" cy="2028528"/>
            <a:chOff x="2953453" y="1316377"/>
            <a:chExt cx="2232248" cy="2028528"/>
          </a:xfrm>
        </p:grpSpPr>
        <p:sp>
          <p:nvSpPr>
            <p:cNvPr id="7" name="다이아몬드 6"/>
            <p:cNvSpPr/>
            <p:nvPr/>
          </p:nvSpPr>
          <p:spPr>
            <a:xfrm>
              <a:off x="2953453" y="1316377"/>
              <a:ext cx="2232248" cy="936104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펀드가입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47864" y="2329242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펀드번호</a:t>
              </a:r>
              <a:r>
                <a:rPr lang="en-US" altLang="ko-KR" sz="1200" b="1" dirty="0" smtClean="0"/>
                <a:t>(FK)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b="1" dirty="0"/>
                <a:t>아이디</a:t>
              </a:r>
              <a:r>
                <a:rPr lang="en-US" altLang="ko-KR" sz="1200" b="1" dirty="0" smtClean="0"/>
                <a:t>(FK)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계좌번호</a:t>
              </a:r>
              <a:r>
                <a:rPr lang="en-US" altLang="ko-KR" sz="1200" b="1" dirty="0" smtClean="0"/>
                <a:t>(FK)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금액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펀드가입날짜</a:t>
              </a:r>
              <a:endParaRPr lang="en-US" altLang="ko-KR" sz="1200" dirty="0" smtClean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156176" y="1460393"/>
            <a:ext cx="1440160" cy="2587064"/>
            <a:chOff x="6156176" y="1460393"/>
            <a:chExt cx="1440160" cy="2587064"/>
          </a:xfrm>
        </p:grpSpPr>
        <p:sp>
          <p:nvSpPr>
            <p:cNvPr id="6" name="직사각형 5"/>
            <p:cNvSpPr/>
            <p:nvPr/>
          </p:nvSpPr>
          <p:spPr>
            <a:xfrm>
              <a:off x="6156176" y="1460393"/>
              <a:ext cx="1224136" cy="6480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펀드상품</a:t>
              </a:r>
              <a:endParaRPr lang="en-US" altLang="ko-KR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108465"/>
              <a:ext cx="144016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펀드번</a:t>
              </a:r>
              <a:r>
                <a:rPr lang="ko-KR" altLang="en-US" sz="1200" b="1" dirty="0"/>
                <a:t>호</a:t>
              </a:r>
              <a:r>
                <a:rPr lang="en-US" altLang="ko-KR" sz="1200" b="1" dirty="0" smtClean="0"/>
                <a:t>(PK)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펀드이름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기준가</a:t>
              </a:r>
              <a:r>
                <a:rPr lang="ko-KR" altLang="en-US" sz="1200" dirty="0"/>
                <a:t>격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순자산총</a:t>
              </a:r>
              <a:r>
                <a:rPr lang="ko-KR" altLang="en-US" sz="1200" dirty="0"/>
                <a:t>액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신탁재산운용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선취수수료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환매수수료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환매대금지불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err="1" smtClean="0"/>
                <a:t>수익율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err="1" smtClean="0"/>
                <a:t>총보</a:t>
              </a:r>
              <a:r>
                <a:rPr lang="ko-KR" altLang="en-US" sz="1200" dirty="0" err="1"/>
                <a:t>수</a:t>
              </a:r>
              <a:endParaRPr lang="ko-KR" altLang="en-US" sz="1200" dirty="0"/>
            </a:p>
          </p:txBody>
        </p:sp>
      </p:grpSp>
      <p:cxnSp>
        <p:nvCxnSpPr>
          <p:cNvPr id="15" name="직선 연결선 14"/>
          <p:cNvCxnSpPr>
            <a:stCxn id="4" idx="3"/>
            <a:endCxn id="7" idx="1"/>
          </p:cNvCxnSpPr>
          <p:nvPr/>
        </p:nvCxnSpPr>
        <p:spPr>
          <a:xfrm>
            <a:off x="2195736" y="1784429"/>
            <a:ext cx="757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3"/>
            <a:endCxn id="6" idx="1"/>
          </p:cNvCxnSpPr>
          <p:nvPr/>
        </p:nvCxnSpPr>
        <p:spPr>
          <a:xfrm>
            <a:off x="5185701" y="1784429"/>
            <a:ext cx="970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28549" y="1460393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034055" y="1460393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ko-KR" altLang="en-US" dirty="0" smtClean="0"/>
              <a:t>논리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9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95536" y="1460393"/>
            <a:ext cx="2304256" cy="1848401"/>
            <a:chOff x="857380" y="1460393"/>
            <a:chExt cx="1827513" cy="1848401"/>
          </a:xfrm>
        </p:grpSpPr>
        <p:sp>
          <p:nvSpPr>
            <p:cNvPr id="4" name="직사각형 3"/>
            <p:cNvSpPr/>
            <p:nvPr/>
          </p:nvSpPr>
          <p:spPr>
            <a:xfrm>
              <a:off x="971600" y="1460393"/>
              <a:ext cx="1224136" cy="6480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MEMBER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7380" y="2108465"/>
              <a:ext cx="18275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200" b="1" dirty="0" smtClean="0"/>
                <a:t>ID(PK)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PASSWORD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RESIDENT_REGISTRATION_NUMBER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PHONE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NAME</a:t>
              </a:r>
              <a:endParaRPr lang="ko-KR" altLang="en-US" sz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828548" y="1316377"/>
            <a:ext cx="2508797" cy="2213194"/>
            <a:chOff x="2828548" y="1316377"/>
            <a:chExt cx="2508797" cy="2213194"/>
          </a:xfrm>
        </p:grpSpPr>
        <p:sp>
          <p:nvSpPr>
            <p:cNvPr id="7" name="다이아몬드 6"/>
            <p:cNvSpPr/>
            <p:nvPr/>
          </p:nvSpPr>
          <p:spPr>
            <a:xfrm>
              <a:off x="2828548" y="1316377"/>
              <a:ext cx="2508797" cy="936104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JOIN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9831" y="2329242"/>
              <a:ext cx="22775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200" b="1"/>
                <a:t>JOIN_NUMBER(PK</a:t>
              </a:r>
              <a:r>
                <a:rPr lang="en-US" altLang="ko-KR" sz="1200" b="1" smtClean="0"/>
                <a:t>)</a:t>
              </a:r>
              <a:endParaRPr lang="en-US" altLang="ko-KR" sz="1200" b="1" smtClean="0"/>
            </a:p>
            <a:p>
              <a:pPr marL="285750" indent="-285750">
                <a:buFontTx/>
                <a:buChar char="-"/>
              </a:pPr>
              <a:r>
                <a:rPr lang="en-US" altLang="ko-KR" sz="1200" b="1" dirty="0" smtClean="0"/>
                <a:t>FUND_NUMBER(FK</a:t>
              </a:r>
              <a:r>
                <a:rPr lang="en-US" altLang="ko-KR" sz="1200" b="1" dirty="0" smtClean="0"/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b="1" dirty="0" smtClean="0"/>
                <a:t>ID(FK)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b="1" dirty="0" smtClean="0"/>
                <a:t>ACCOUNT_ NUMBER(FK)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ACCOUNT_AMOUNT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FUND_</a:t>
              </a:r>
              <a:r>
                <a:rPr lang="en-US" altLang="ko-KR" sz="1200" dirty="0" smtClean="0"/>
                <a:t>DATE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156176" y="1460393"/>
            <a:ext cx="2160240" cy="2771730"/>
            <a:chOff x="6156176" y="1460393"/>
            <a:chExt cx="2016224" cy="2771730"/>
          </a:xfrm>
        </p:grpSpPr>
        <p:sp>
          <p:nvSpPr>
            <p:cNvPr id="6" name="직사각형 5"/>
            <p:cNvSpPr/>
            <p:nvPr/>
          </p:nvSpPr>
          <p:spPr>
            <a:xfrm>
              <a:off x="6156176" y="1460393"/>
              <a:ext cx="1800200" cy="6480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FUND</a:t>
              </a:r>
              <a:endParaRPr lang="en-US" altLang="ko-KR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108465"/>
              <a:ext cx="201622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200" b="1" dirty="0" smtClean="0"/>
                <a:t>FUND_NUMBER(PK)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FUND_NAME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BASE_PRICE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NET_ASSET_VALUE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TRUST_ASSET_MANAGEMENT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FIRST_FEE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RESALE_FEE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REPURCHASE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PROFIT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TOTAL_PAY</a:t>
              </a:r>
              <a:endParaRPr lang="ko-KR" altLang="en-US" sz="1200" dirty="0"/>
            </a:p>
          </p:txBody>
        </p:sp>
      </p:grpSp>
      <p:cxnSp>
        <p:nvCxnSpPr>
          <p:cNvPr id="15" name="직선 연결선 14"/>
          <p:cNvCxnSpPr>
            <a:stCxn id="4" idx="3"/>
            <a:endCxn id="7" idx="1"/>
          </p:cNvCxnSpPr>
          <p:nvPr/>
        </p:nvCxnSpPr>
        <p:spPr>
          <a:xfrm>
            <a:off x="2083029" y="1784429"/>
            <a:ext cx="745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3"/>
            <a:endCxn id="6" idx="1"/>
          </p:cNvCxnSpPr>
          <p:nvPr/>
        </p:nvCxnSpPr>
        <p:spPr>
          <a:xfrm>
            <a:off x="5337345" y="1784429"/>
            <a:ext cx="818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28549" y="1460393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034055" y="1460393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ko-KR" altLang="en-US" dirty="0" smtClean="0"/>
              <a:t>물</a:t>
            </a:r>
            <a:r>
              <a:rPr lang="ko-KR" altLang="en-US" dirty="0"/>
              <a:t>리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0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145</Words>
  <Application>Microsoft Office PowerPoint</Application>
  <PresentationFormat>화면 슬라이드 쇼(4:3)</PresentationFormat>
  <Paragraphs>179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개정이력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43</cp:revision>
  <dcterms:created xsi:type="dcterms:W3CDTF">2018-12-31T06:59:48Z</dcterms:created>
  <dcterms:modified xsi:type="dcterms:W3CDTF">2019-01-04T06:32:40Z</dcterms:modified>
</cp:coreProperties>
</file>