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9" r:id="rId21"/>
    <p:sldId id="275" r:id="rId22"/>
    <p:sldId id="281" r:id="rId23"/>
    <p:sldId id="283" r:id="rId24"/>
    <p:sldId id="282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7CAE5-61B7-4D80-94A2-E1D04C3A1502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19F6F-F0EE-4E5D-A169-56226414A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528D30-D9C3-4792-AE7F-8B3E311036DC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2020/4/16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BABBF-56D8-474A-870E-5EF0858D19F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66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375032"/>
            <a:ext cx="2225322" cy="4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254" y="6411075"/>
            <a:ext cx="2201272" cy="4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74.png"/><Relationship Id="rId7" Type="http://schemas.openxmlformats.org/officeDocument/2006/relationships/image" Target="../media/image56.jpe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5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6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69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70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14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2" y="4073910"/>
            <a:ext cx="6323785" cy="2033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89399" y="968339"/>
                <a:ext cx="2771110" cy="2107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99" y="968339"/>
                <a:ext cx="2771110" cy="2107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25642" y="968213"/>
                <a:ext cx="15502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𝑣𝑡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42" y="968213"/>
                <a:ext cx="155029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90958" y="2308910"/>
                <a:ext cx="1317540" cy="1054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958" y="2308910"/>
                <a:ext cx="1317540" cy="1054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744669" y="814103"/>
            <a:ext cx="529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m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541" y="1534109"/>
            <a:ext cx="85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m/s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40" y="1928772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km/h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5961" y="1185224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km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1861" y="2214918"/>
            <a:ext cx="351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5933" y="259633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7941" y="3377882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 m/s = 3.6 km/h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65440" y="670932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路程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16446" y="3019135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时间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48721" y="1387265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速度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75933" y="1821682"/>
            <a:ext cx="740509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速度的物理意义：速度是表示物体 运动快慢 的物理量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7393" y="4521044"/>
            <a:ext cx="44374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人步行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速度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1.1m/s </a:t>
            </a:r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自行</a:t>
            </a:r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车速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度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5m/s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  <a:endParaRPr lang="en-US" altLang="zh-CN" dirty="0" smtClean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高速公路上的轿车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33m/s</a:t>
            </a:r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声音在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15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℃的空气中传播的速度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340m/s</a:t>
            </a:r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电磁波、光在真空中传播的速度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3x10</a:t>
            </a:r>
            <a:r>
              <a:rPr lang="en-US" altLang="zh-CN" baseline="30000" dirty="0" smtClean="0">
                <a:solidFill>
                  <a:srgbClr val="00B0F0"/>
                </a:solidFill>
                <a:latin typeface="arial" panose="020B0604020202020204" pitchFamily="34" charset="0"/>
              </a:rPr>
              <a:t>8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m/s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4901" y="4042243"/>
            <a:ext cx="49193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1m/s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的物理意义：物体在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内通过的路程为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1m</a:t>
            </a:r>
            <a:endParaRPr lang="zh-CN" altLang="en-US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0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1" y="3224574"/>
            <a:ext cx="5170710" cy="3333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36193" y="1461486"/>
                <a:ext cx="5211107" cy="162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8000" b="0" i="1" smtClean="0">
                              <a:latin typeface="Cambria Math" panose="02040503050406030204" pitchFamily="18" charset="0"/>
                            </a:rPr>
                            <m:t>物</m:t>
                          </m:r>
                        </m:sub>
                      </m:sSub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93" y="1461486"/>
                <a:ext cx="5211107" cy="1622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31343" y="3156646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浮力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76324" y="3156646"/>
            <a:ext cx="164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物体重力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9285" y="1461486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89225" y="1450516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0" y="833698"/>
            <a:ext cx="2064989" cy="30720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72" y="782324"/>
            <a:ext cx="4229980" cy="36182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1571" y="788230"/>
            <a:ext cx="506037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当看到漂浮和悬浮第一个想到的等式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02489" y="5263043"/>
            <a:ext cx="3294492" cy="1294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上浮时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sz="1200" smtClean="0">
                <a:solidFill>
                  <a:srgbClr val="333333"/>
                </a:solidFill>
                <a:latin typeface="arial" panose="020B0604020202020204" pitchFamily="34" charset="0"/>
              </a:rPr>
              <a:t>浮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&gt;G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物</a:t>
            </a:r>
            <a:endParaRPr lang="en-US" altLang="zh-CN" sz="12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下沉是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浮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&lt;G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物</a:t>
            </a:r>
            <a:endParaRPr lang="en-US" altLang="zh-CN" sz="120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沉底时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物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=F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浮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+F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支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F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浮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&lt;G</a:t>
            </a:r>
            <a:r>
              <a:rPr lang="zh-CN" altLang="en-US" sz="1200">
                <a:solidFill>
                  <a:srgbClr val="333333"/>
                </a:solidFill>
                <a:latin typeface="arial" panose="020B0604020202020204" pitchFamily="34" charset="0"/>
              </a:rPr>
              <a:t>物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3" grpId="0"/>
      <p:bldP spid="15" grpId="0"/>
      <p:bldP spid="17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33914" y="1643868"/>
                <a:ext cx="375365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4" y="1643868"/>
                <a:ext cx="3753655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36735" y="1172104"/>
                <a:ext cx="1649169" cy="1152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35" y="1172104"/>
                <a:ext cx="1649169" cy="1152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073000" y="2563072"/>
                <a:ext cx="1564274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000" y="2563072"/>
                <a:ext cx="1564274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730023" y="2905206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757720" y="2720541"/>
            <a:ext cx="147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作用在物</a:t>
            </a:r>
            <a:endParaRPr lang="en-US" altLang="zh-CN" sz="2400" smtClean="0">
              <a:solidFill>
                <a:srgbClr val="00B0F0"/>
              </a:solidFill>
            </a:endParaRPr>
          </a:p>
          <a:p>
            <a:r>
              <a:rPr lang="zh-CN" altLang="en-US" sz="2400" smtClean="0">
                <a:solidFill>
                  <a:srgbClr val="00B0F0"/>
                </a:solidFill>
              </a:rPr>
              <a:t>体上的力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56911" y="2720541"/>
            <a:ext cx="1849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物体在力的方向上移动的距离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1618" y="1172104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72483" y="1172105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22373" y="1172106"/>
            <a:ext cx="529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m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61647" y="4107277"/>
            <a:ext cx="531517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做功两个必要条件：有力，有距离</a:t>
            </a:r>
          </a:p>
          <a:p>
            <a:r>
              <a:rPr lang="zh-CN" altLang="en-US" sz="2400">
                <a:solidFill>
                  <a:srgbClr val="00B0F0"/>
                </a:solidFill>
              </a:rPr>
              <a:t>距离与力的方向垂直，不做功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279" y="3071976"/>
            <a:ext cx="5397721" cy="24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43383" y="2960383"/>
                <a:ext cx="1530997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83" y="2960383"/>
                <a:ext cx="1530997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01" y="3121466"/>
            <a:ext cx="5560124" cy="3027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88028" y="1117250"/>
                <a:ext cx="3292824" cy="2304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8" y="1117250"/>
                <a:ext cx="3292824" cy="23047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80401" y="1407767"/>
                <a:ext cx="18483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𝑃𝑡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401" y="1407767"/>
                <a:ext cx="184839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61476" y="2960383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功率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67678" y="655585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功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67678" y="3652880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时间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41397" y="1285123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w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60540" y="1456298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46915" y="2805319"/>
            <a:ext cx="351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43383" y="2265349"/>
            <a:ext cx="740509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功率的物理意义：</a:t>
            </a:r>
            <a:r>
              <a:rPr lang="zh-CN" altLang="en-US" sz="2400">
                <a:solidFill>
                  <a:srgbClr val="00B0F0"/>
                </a:solidFill>
              </a:rPr>
              <a:t>功率</a:t>
            </a:r>
            <a:r>
              <a:rPr lang="zh-CN" altLang="en-US" sz="2400" smtClean="0">
                <a:solidFill>
                  <a:srgbClr val="00B0F0"/>
                </a:solidFill>
              </a:rPr>
              <a:t>是表示 做功快慢 的物理量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1397" y="5034348"/>
            <a:ext cx="291914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做功越快 功率越大</a:t>
            </a:r>
            <a:endParaRPr lang="zh-CN" alt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6783790" y="1285123"/>
                <a:ext cx="4231444" cy="1428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4000" i="1"/>
                  <a:t> </a:t>
                </a:r>
                <a14:m>
                  <m:oMath xmlns:m="http://schemas.openxmlformats.org/officeDocument/2006/math">
                    <m:r>
                      <a:rPr lang="zh-CN" alt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4000" i="1" smtClean="0">
                        <a:latin typeface="Cambria Math" panose="02040503050406030204" pitchFamily="18" charset="0"/>
                      </a:rPr>
                      <m:t>𝐹𝑣</m:t>
                    </m:r>
                  </m:oMath>
                </a14:m>
                <a:endParaRPr lang="zh-CN" altLang="en-US" sz="4000" i="1"/>
              </a:p>
              <a:p>
                <a:endParaRPr lang="zh-CN" altLang="en-US" sz="360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790" y="1285123"/>
                <a:ext cx="4231444" cy="1428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4123471" y="1233752"/>
            <a:ext cx="2239476" cy="912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679317" y="1339283"/>
            <a:ext cx="1135026" cy="818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9" grpId="0" animBg="1"/>
      <p:bldP spid="31" grpId="0" animBg="1"/>
      <p:bldP spid="32" grpId="0"/>
      <p:bldP spid="5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09" y="1997817"/>
            <a:ext cx="5183653" cy="3497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4187" y="1479484"/>
                <a:ext cx="6727419" cy="1181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zh-CN" altLang="en-US" sz="6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有</m:t>
                          </m:r>
                        </m:sub>
                      </m:sSub>
                      <m:r>
                        <a:rPr lang="zh-CN" altLang="en-US" sz="6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额</m:t>
                          </m:r>
                        </m:sub>
                      </m:sSub>
                    </m:oMath>
                  </m:oMathPara>
                </a14:m>
                <a:endParaRPr lang="zh-CN" altLang="en-US" sz="6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87" y="1479484"/>
                <a:ext cx="6727419" cy="1181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07266" y="3746588"/>
                <a:ext cx="3138423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有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6" y="3746588"/>
                <a:ext cx="3138423" cy="551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07267" y="4628146"/>
                <a:ext cx="3138423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有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额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67" y="4628146"/>
                <a:ext cx="3138423" cy="551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069495" y="1017819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总功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6449" y="1017819"/>
            <a:ext cx="12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有用功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0054" y="1017819"/>
            <a:ext cx="126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额外</a:t>
            </a:r>
            <a:r>
              <a:rPr lang="zh-CN" altLang="en-US" sz="2400" smtClean="0">
                <a:solidFill>
                  <a:srgbClr val="00B0F0"/>
                </a:solidFill>
              </a:rPr>
              <a:t>功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35611" y="2713236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21704" y="2682413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02394" y="268327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/>
      <p:bldP spid="26" grpId="0"/>
      <p:bldP spid="27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90" y="3010328"/>
            <a:ext cx="5308750" cy="3562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4459" y="1304819"/>
                <a:ext cx="558980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8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8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8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8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8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59" y="1304819"/>
                <a:ext cx="5589800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529226" y="852756"/>
                <a:ext cx="1835824" cy="10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26" y="852756"/>
                <a:ext cx="1835824" cy="1002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580596" y="2125856"/>
                <a:ext cx="1848647" cy="10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96" y="2125856"/>
                <a:ext cx="1848647" cy="1002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908935" y="1419112"/>
                <a:ext cx="1449948" cy="10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935" y="1419112"/>
                <a:ext cx="1449948" cy="1002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14690" y="2637389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动力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20137" y="2624046"/>
            <a:ext cx="113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动力臂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67121" y="2652694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阻</a:t>
            </a:r>
            <a:r>
              <a:rPr lang="zh-CN" altLang="en-US" sz="2400" smtClean="0">
                <a:solidFill>
                  <a:srgbClr val="00B0F0"/>
                </a:solidFill>
              </a:rPr>
              <a:t>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21198" y="2649625"/>
            <a:ext cx="113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阻</a:t>
            </a:r>
            <a:r>
              <a:rPr lang="zh-CN" altLang="en-US" sz="2400" smtClean="0">
                <a:solidFill>
                  <a:srgbClr val="00B0F0"/>
                </a:solidFill>
              </a:rPr>
              <a:t>力臂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611" y="924310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929940" y="966599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4042" y="3665488"/>
            <a:ext cx="54802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杠杆平衡条件。杠杆静止或匀速转动时。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19191" y="924309"/>
            <a:ext cx="61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53113" y="953268"/>
            <a:ext cx="61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8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4" grpId="0" animBg="1"/>
      <p:bldP spid="22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" y="0"/>
            <a:ext cx="4571411" cy="6163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71726" y="477833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G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10633" y="5487253"/>
            <a:ext cx="6867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h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10632" y="3586535"/>
            <a:ext cx="6867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0000"/>
                </a:solidFill>
              </a:rPr>
              <a:t>s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15584" y="5425698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v</a:t>
            </a:r>
            <a:r>
              <a:rPr lang="zh-CN" altLang="en-US" sz="1400" b="1" smtClean="0">
                <a:solidFill>
                  <a:srgbClr val="FF0000"/>
                </a:solidFill>
              </a:rPr>
              <a:t>物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07262" y="35557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v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07068" y="389476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G</a:t>
            </a:r>
            <a:r>
              <a:rPr lang="zh-CN" altLang="en-US" sz="1400" b="1" smtClean="0">
                <a:solidFill>
                  <a:srgbClr val="FF0000"/>
                </a:solidFill>
              </a:rPr>
              <a:t>动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2640" y="246656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F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108618" y="1176024"/>
                <a:ext cx="1130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18" y="1176024"/>
                <a:ext cx="113063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139440" y="1823305"/>
                <a:ext cx="2920287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i="1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动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40" y="1823305"/>
                <a:ext cx="2920287" cy="626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059727" y="1176024"/>
                <a:ext cx="1553566" cy="53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物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727" y="1176024"/>
                <a:ext cx="1553566" cy="535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7799162" y="1905795"/>
            <a:ext cx="31428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（忽略绳重和</a:t>
            </a:r>
            <a:r>
              <a:rPr lang="zh-CN" altLang="en-US" sz="2400" b="1" smtClean="0">
                <a:solidFill>
                  <a:srgbClr val="FF0000"/>
                </a:solidFill>
              </a:rPr>
              <a:t>摩擦时）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108618" y="2815395"/>
                <a:ext cx="1711366" cy="54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有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𝐺h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18" y="2815395"/>
                <a:ext cx="1711366" cy="544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139440" y="3583926"/>
                <a:ext cx="1672509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40" y="3583926"/>
                <a:ext cx="1672509" cy="537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5139440" y="300085"/>
            <a:ext cx="55194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适用于悬空吊物体情况！！！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139440" y="4397350"/>
                <a:ext cx="2085314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动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40" y="4397350"/>
                <a:ext cx="2085314" cy="5515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7799162" y="4417898"/>
            <a:ext cx="31428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（忽略绳重和</a:t>
            </a:r>
            <a:r>
              <a:rPr lang="zh-CN" altLang="en-US" sz="2400" b="1" smtClean="0">
                <a:solidFill>
                  <a:srgbClr val="FF0000"/>
                </a:solidFill>
              </a:rPr>
              <a:t>摩擦时）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191882" y="5262490"/>
                <a:ext cx="3089094" cy="77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800" i="1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𝐹𝑠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82" y="5262490"/>
                <a:ext cx="3089094" cy="7716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3332640" y="190187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P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53206" y="5285827"/>
            <a:ext cx="891927" cy="802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6" grpId="0"/>
      <p:bldP spid="28" grpId="0" animBg="1"/>
      <p:bldP spid="29" grpId="0"/>
      <p:bldP spid="30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4623" y="1701628"/>
                <a:ext cx="9087496" cy="1728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4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4800" b="0" i="1" smtClean="0">
                                <a:latin typeface="Cambria Math" panose="02040503050406030204" pitchFamily="18" charset="0"/>
                              </a:rPr>
                              <m:t>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4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4800" b="0" i="1" smtClean="0"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4800"/>
                  <a:t> </a:t>
                </a:r>
                <a14:m>
                  <m:oMath xmlns:m="http://schemas.openxmlformats.org/officeDocument/2006/math">
                    <m:r>
                      <a:rPr lang="zh-CN" altLang="en-US" sz="4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𝐺h</m:t>
                        </m:r>
                      </m:num>
                      <m:den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𝐹𝑠</m:t>
                        </m:r>
                      </m:den>
                    </m:f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𝐺h</m:t>
                        </m:r>
                      </m:num>
                      <m:den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𝐹𝑛h</m:t>
                        </m:r>
                      </m:den>
                    </m:f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altLang="zh-CN" sz="4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zh-CN" sz="4800"/>
                  <a:t> 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4800" b="0" i="1" smtClean="0">
                                <a:latin typeface="Cambria Math" panose="02040503050406030204" pitchFamily="18" charset="0"/>
                              </a:rPr>
                              <m:t>动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23" y="1701628"/>
                <a:ext cx="9087496" cy="17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6141034" y="539599"/>
            <a:ext cx="320108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忽略绳重和摩擦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7258920" y="1134847"/>
            <a:ext cx="529118" cy="12770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/>
          <a:srcRect l="45056"/>
          <a:stretch/>
        </p:blipFill>
        <p:spPr>
          <a:xfrm>
            <a:off x="9450264" y="0"/>
            <a:ext cx="2406861" cy="6453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459404" y="3854153"/>
                <a:ext cx="1711366" cy="544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有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𝐺h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04" y="3854153"/>
                <a:ext cx="1711366" cy="544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478832" y="4822636"/>
                <a:ext cx="1672509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𝐹𝑠</m:t>
                      </m:r>
                    </m:oMath>
                  </m:oMathPara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32" y="4822636"/>
                <a:ext cx="1672509" cy="537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327775" y="4299371"/>
                <a:ext cx="1130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775" y="4299371"/>
                <a:ext cx="113063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209513" y="4201491"/>
                <a:ext cx="2920287" cy="62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i="1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动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800" i="1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3" y="4201491"/>
                <a:ext cx="2920287" cy="6266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316731" y="535839"/>
            <a:ext cx="551946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只适用于悬空吊物体情况！！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70770" y="2017884"/>
            <a:ext cx="1341689" cy="1082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213687" y="1728200"/>
            <a:ext cx="2452094" cy="1930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42119" y="413463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G</a:t>
            </a:r>
            <a:r>
              <a:rPr lang="zh-CN" altLang="en-US" sz="1400" b="1" smtClean="0">
                <a:solidFill>
                  <a:srgbClr val="FF0000"/>
                </a:solidFill>
              </a:rPr>
              <a:t>动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30835" y="5091427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G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57255" y="20975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F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866855" y="2017883"/>
            <a:ext cx="1341689" cy="1082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4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/>
      <p:bldP spid="36" grpId="0"/>
      <p:bldP spid="37" grpId="0"/>
      <p:bldP spid="38" grpId="0"/>
      <p:bldP spid="11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500"/>
          <a:stretch/>
        </p:blipFill>
        <p:spPr>
          <a:xfrm>
            <a:off x="1130158" y="2694290"/>
            <a:ext cx="7850472" cy="35242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02603" y="3843388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F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74096" y="3994750"/>
            <a:ext cx="3177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65280" y="4033951"/>
            <a:ext cx="335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L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87008" y="4896982"/>
            <a:ext cx="364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h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617695" y="3216664"/>
            <a:ext cx="3994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G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130158" y="1661213"/>
                <a:ext cx="3783121" cy="1584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4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4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sz="4400" b="0" i="1" smtClean="0"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4400"/>
                  <a:t> </a:t>
                </a:r>
                <a14:m>
                  <m:oMath xmlns:m="http://schemas.openxmlformats.org/officeDocument/2006/math">
                    <m:r>
                      <a:rPr lang="zh-CN" altLang="en-US" sz="4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𝐺h</m:t>
                        </m:r>
                      </m:num>
                      <m:den>
                        <m:r>
                          <a:rPr lang="en-US" altLang="zh-CN" sz="4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zh-CN" altLang="en-US" sz="440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8" y="1661213"/>
                <a:ext cx="3783121" cy="1584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1130158" y="939618"/>
            <a:ext cx="264687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斜面机械效率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85195" y="939618"/>
            <a:ext cx="2646878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对于光滑斜面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000031" y="1941855"/>
                <a:ext cx="303076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i="1" smtClean="0">
                          <a:latin typeface="Cambria Math" panose="02040503050406030204" pitchFamily="18" charset="0"/>
                        </a:rPr>
                        <m:t>𝐹𝐿</m:t>
                      </m:r>
                      <m:r>
                        <a:rPr lang="zh-CN" altLang="en-US" sz="6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6000" i="1" smtClean="0">
                          <a:latin typeface="Cambria Math" panose="02040503050406030204" pitchFamily="18" charset="0"/>
                        </a:rPr>
                        <m:t>𝐺h</m:t>
                      </m:r>
                    </m:oMath>
                  </m:oMathPara>
                </a14:m>
                <a:endParaRPr lang="zh-CN" altLang="en-US" sz="6000" i="1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31" y="1941855"/>
                <a:ext cx="3030765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2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2031" y="1412554"/>
                <a:ext cx="42430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7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7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72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m:rPr>
                          <m:sty m:val="p"/>
                        </m:rPr>
                        <a:rPr lang="zh-CN" altLang="en-US" sz="720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7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72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1" y="1412554"/>
                <a:ext cx="424308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36659" y="895496"/>
                <a:ext cx="2011320" cy="115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659" y="895496"/>
                <a:ext cx="2011320" cy="115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688116" y="2197077"/>
                <a:ext cx="2003818" cy="1156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40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16" y="2197077"/>
                <a:ext cx="2003818" cy="1156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02031" y="2520550"/>
            <a:ext cx="136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吸收或放出的热量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62367" y="2464010"/>
            <a:ext cx="13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比热容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60510" y="2462417"/>
            <a:ext cx="13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质量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46915" y="2462417"/>
            <a:ext cx="181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温度变化量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97298" y="895496"/>
            <a:ext cx="276438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比热容</a:t>
            </a:r>
            <a:r>
              <a:rPr lang="zh-CN" altLang="en-US" sz="2400" smtClean="0">
                <a:solidFill>
                  <a:srgbClr val="00B0F0"/>
                </a:solidFill>
              </a:rPr>
              <a:t>是物质的特性，不随热量质量温度的变化而变化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1433" y="1007429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85274" y="1007429"/>
            <a:ext cx="164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J/(kg·</a:t>
            </a:r>
            <a:r>
              <a:rPr lang="zh-CN" altLang="en-US" sz="3200" smtClean="0">
                <a:solidFill>
                  <a:srgbClr val="FF0000"/>
                </a:solidFill>
              </a:rPr>
              <a:t>℃</a:t>
            </a:r>
            <a:r>
              <a:rPr lang="en-US" altLang="zh-CN" sz="3200" smtClean="0">
                <a:solidFill>
                  <a:srgbClr val="FF0000"/>
                </a:solidFill>
              </a:rPr>
              <a:t>)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07761" y="1008596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73422" y="100742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℃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092390" y="3885594"/>
                <a:ext cx="25875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40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4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390" y="3885594"/>
                <a:ext cx="2587568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08280" y="4612694"/>
                <a:ext cx="25875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400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4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80" y="4612694"/>
                <a:ext cx="2587568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651306" y="3962537"/>
            <a:ext cx="13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吸热时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1306" y="4689637"/>
            <a:ext cx="13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放热时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3999" y="3535876"/>
            <a:ext cx="95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末温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58653" y="3535876"/>
            <a:ext cx="95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初温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98734" y="5228247"/>
            <a:ext cx="95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初温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90979" y="5214933"/>
            <a:ext cx="95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</a:rPr>
              <a:t>末温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12438" y="2432069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常见物质中水的比热容最大</a:t>
            </a:r>
            <a:endParaRPr lang="en-US" altLang="zh-CN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冰比水的比热容小，</a:t>
            </a:r>
            <a:endParaRPr lang="en-US" altLang="zh-CN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可见比热容与物质状态有关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41" y="3624235"/>
            <a:ext cx="3015342" cy="24169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60" y="3535875"/>
            <a:ext cx="3174455" cy="25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6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4" grpId="0"/>
      <p:bldP spid="38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1899" y="1412554"/>
                <a:ext cx="340689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7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7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7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72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99" y="1412554"/>
                <a:ext cx="3406895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1300477" y="1100757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61034" y="1088547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07265" y="1100756"/>
            <a:ext cx="907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J/kg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71899" y="3765336"/>
                <a:ext cx="320972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7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7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7200" b="0" i="1" smtClean="0">
                          <a:latin typeface="Cambria Math" panose="02040503050406030204" pitchFamily="18" charset="0"/>
                        </a:rPr>
                        <m:t>𝑉𝑞</m:t>
                      </m:r>
                    </m:oMath>
                  </m:oMathPara>
                </a14:m>
                <a:endParaRPr lang="zh-CN" altLang="en-US" sz="720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99" y="3765336"/>
                <a:ext cx="3209725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971899" y="2565007"/>
            <a:ext cx="1360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燃料燃烧放出的热量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21025" y="4758360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48019" y="4746151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m</a:t>
            </a:r>
            <a:r>
              <a:rPr lang="en-US" altLang="zh-CN" sz="3200" baseline="3000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594250" y="4758360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J/m</a:t>
            </a:r>
            <a:r>
              <a:rPr lang="en-US" altLang="zh-CN" sz="3200" baseline="30000" smtClean="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52438" y="2513351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质量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707265" y="2930317"/>
            <a:ext cx="136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热值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" r="4121"/>
          <a:stretch/>
        </p:blipFill>
        <p:spPr>
          <a:xfrm>
            <a:off x="7540931" y="2077924"/>
            <a:ext cx="4542035" cy="3959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16072" y="594068"/>
                <a:ext cx="1448089" cy="113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72" y="594068"/>
                <a:ext cx="1448089" cy="11340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016072" y="1947010"/>
                <a:ext cx="1384417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72" y="1947010"/>
                <a:ext cx="1384417" cy="10407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004460" y="3427601"/>
                <a:ext cx="1357102" cy="113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60" y="3427601"/>
                <a:ext cx="1357102" cy="11340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004460" y="4780543"/>
                <a:ext cx="1316322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460" y="4780543"/>
                <a:ext cx="1316322" cy="1040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686104" y="2156747"/>
            <a:ext cx="276438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热值</a:t>
            </a:r>
            <a:r>
              <a:rPr lang="zh-CN" altLang="en-US" sz="2400" smtClean="0">
                <a:solidFill>
                  <a:srgbClr val="00B0F0"/>
                </a:solidFill>
              </a:rPr>
              <a:t>是物质的特性，与燃料的种类有关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68739" y="3427372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体积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32" grpId="0"/>
      <p:bldP spid="33" grpId="0"/>
      <p:bldP spid="35" grpId="0"/>
      <p:bldP spid="36" grpId="0"/>
      <p:bldP spid="37" grpId="0"/>
      <p:bldP spid="40" grpId="0"/>
      <p:bldP spid="6" grpId="0"/>
      <p:bldP spid="42" grpId="0"/>
      <p:bldP spid="43" grpId="0"/>
      <p:bldP spid="44" grpId="0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5391"/>
          <a:stretch/>
        </p:blipFill>
        <p:spPr>
          <a:xfrm>
            <a:off x="8661114" y="3535210"/>
            <a:ext cx="2620637" cy="2503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4564" y="996488"/>
                <a:ext cx="3086166" cy="2108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 sz="800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4" y="996488"/>
                <a:ext cx="3086166" cy="2108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79440" y="1090223"/>
                <a:ext cx="1874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40" y="1090223"/>
                <a:ext cx="187455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93690" y="2259765"/>
                <a:ext cx="1584408" cy="115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zh-CN" altLang="en-US" sz="4000"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90" y="2259765"/>
                <a:ext cx="1584408" cy="1158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42838" y="537370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83570" y="3080779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体积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3653" y="1387265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密度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0730" y="77171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0729" y="1223059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69268" y="2213123"/>
            <a:ext cx="859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cm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69268" y="2621945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129" y="1535097"/>
            <a:ext cx="151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g/cm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599" y="2037170"/>
            <a:ext cx="151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kg/m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5660" y="3589022"/>
            <a:ext cx="467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1 g/cm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r>
              <a:rPr lang="en-US" altLang="zh-CN" sz="3200" dirty="0" smtClean="0">
                <a:solidFill>
                  <a:srgbClr val="FF0000"/>
                </a:solidFill>
              </a:rPr>
              <a:t>=1x10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 </a:t>
            </a:r>
            <a:r>
              <a:rPr lang="en-US" altLang="zh-CN" sz="3200" dirty="0" smtClean="0">
                <a:solidFill>
                  <a:srgbClr val="FF0000"/>
                </a:solidFill>
              </a:rPr>
              <a:t>kg/m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33652" y="4285534"/>
            <a:ext cx="423949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  <a:latin typeface="+mn-ea"/>
              </a:rPr>
              <a:t>水的密度：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1g/cm</a:t>
            </a:r>
            <a:r>
              <a:rPr lang="en-US" altLang="zh-CN" baseline="30000" dirty="0" smtClean="0">
                <a:solidFill>
                  <a:srgbClr val="00B0F0"/>
                </a:solidFill>
                <a:latin typeface="+mn-ea"/>
              </a:rPr>
              <a:t>3</a:t>
            </a:r>
            <a:r>
              <a:rPr lang="zh-CN" altLang="en-US">
                <a:solidFill>
                  <a:srgbClr val="00B0F0"/>
                </a:solidFill>
                <a:latin typeface="+mn-ea"/>
              </a:rPr>
              <a:t> 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rgbClr val="00B0F0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1x10</a:t>
            </a:r>
            <a:r>
              <a:rPr lang="en-US" altLang="zh-CN" baseline="30000" dirty="0" smtClean="0">
                <a:solidFill>
                  <a:srgbClr val="00B0F0"/>
                </a:solidFill>
                <a:latin typeface="+mn-ea"/>
              </a:rPr>
              <a:t>3 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kg/m</a:t>
            </a:r>
            <a:r>
              <a:rPr lang="en-US" altLang="zh-CN" baseline="30000" dirty="0" smtClean="0">
                <a:solidFill>
                  <a:srgbClr val="00B0F0"/>
                </a:solidFill>
                <a:latin typeface="+mn-ea"/>
              </a:rPr>
              <a:t>3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 ）</a:t>
            </a:r>
            <a:endParaRPr lang="en-US" altLang="zh-CN" dirty="0" smtClean="0">
              <a:solidFill>
                <a:srgbClr val="00B0F0"/>
              </a:solidFill>
              <a:latin typeface="+mn-ea"/>
            </a:endParaRPr>
          </a:p>
          <a:p>
            <a:r>
              <a:rPr lang="zh-CN" altLang="en-US" smtClean="0">
                <a:solidFill>
                  <a:srgbClr val="00B0F0"/>
                </a:solidFill>
                <a:latin typeface="+mn-ea"/>
              </a:rPr>
              <a:t>物理意义：体积是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1cm</a:t>
            </a:r>
            <a:r>
              <a:rPr lang="en-US" altLang="zh-CN" baseline="30000" dirty="0" smtClean="0">
                <a:solidFill>
                  <a:srgbClr val="00B0F0"/>
                </a:solidFill>
                <a:latin typeface="+mn-ea"/>
              </a:rPr>
              <a:t>3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的水的质量是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1g</a:t>
            </a:r>
            <a:endParaRPr lang="zh-CN" altLang="en-US">
              <a:solidFill>
                <a:srgbClr val="00B0F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2008" y="5036840"/>
            <a:ext cx="8418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ρ</a:t>
            </a:r>
            <a:r>
              <a:rPr lang="zh-CN" altLang="en-US" smtClean="0"/>
              <a:t>酒精 </a:t>
            </a:r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 smtClean="0"/>
              <a:t>煤油</a:t>
            </a:r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 smtClean="0"/>
              <a:t>木头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483" y="5049610"/>
            <a:ext cx="5485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/>
              <a:t>水</a:t>
            </a:r>
            <a:endParaRPr lang="en-US" altLang="zh-CN" dirty="0" smtClean="0"/>
          </a:p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35281" y="5058180"/>
            <a:ext cx="7793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 smtClean="0"/>
              <a:t>盐水</a:t>
            </a:r>
            <a:endParaRPr lang="en-US" altLang="zh-CN" dirty="0" smtClean="0"/>
          </a:p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63913" y="5036840"/>
            <a:ext cx="5485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ρ</a:t>
            </a:r>
            <a:r>
              <a:rPr lang="zh-CN" altLang="en-US" smtClean="0"/>
              <a:t>铝</a:t>
            </a:r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/>
              <a:t>铁</a:t>
            </a:r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 smtClean="0"/>
              <a:t>石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795288" y="5039336"/>
            <a:ext cx="779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ρ</a:t>
            </a:r>
            <a:r>
              <a:rPr lang="zh-CN" altLang="en-US"/>
              <a:t>水银</a:t>
            </a:r>
            <a:endParaRPr lang="en-US" altLang="zh-CN" dirty="0" smtClean="0"/>
          </a:p>
        </p:txBody>
      </p:sp>
      <p:sp>
        <p:nvSpPr>
          <p:cNvPr id="23" name="矩形 22"/>
          <p:cNvSpPr/>
          <p:nvPr/>
        </p:nvSpPr>
        <p:spPr>
          <a:xfrm>
            <a:off x="1926212" y="533517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4" name="矩形 23"/>
          <p:cNvSpPr/>
          <p:nvPr/>
        </p:nvSpPr>
        <p:spPr>
          <a:xfrm>
            <a:off x="2778553" y="534483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5" name="矩形 24"/>
          <p:cNvSpPr/>
          <p:nvPr/>
        </p:nvSpPr>
        <p:spPr>
          <a:xfrm>
            <a:off x="3706187" y="534483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6" name="矩形 25"/>
          <p:cNvSpPr/>
          <p:nvPr/>
        </p:nvSpPr>
        <p:spPr>
          <a:xfrm>
            <a:off x="4566241" y="532428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360915" y="1810427"/>
            <a:ext cx="667353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密度是物质的特性，不随质量体积的变化而变化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r="56892"/>
          <a:stretch/>
        </p:blipFill>
        <p:spPr>
          <a:xfrm>
            <a:off x="6027129" y="3535210"/>
            <a:ext cx="2532458" cy="25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2177" y="2979005"/>
            <a:ext cx="4461973" cy="351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2950" y="728662"/>
                <a:ext cx="2765757" cy="2296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8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sz="80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728662"/>
                <a:ext cx="2765757" cy="2296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45131" y="1877053"/>
                <a:ext cx="1513811" cy="1148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31" y="1877053"/>
                <a:ext cx="1513811" cy="1148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307031" y="728662"/>
                <a:ext cx="1707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031" y="728662"/>
                <a:ext cx="170777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642638" y="2563780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电流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823223" y="2544778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电阻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93967" y="1036438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电压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6758" y="1866506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08707" y="1053267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V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08707" y="2544778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Ω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17315" y="1877053"/>
            <a:ext cx="426018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电阻与电压电流无关，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 smtClean="0">
                <a:solidFill>
                  <a:srgbClr val="FF0000"/>
                </a:solidFill>
              </a:rPr>
              <a:t>与材料、长度、横截面积、温度有关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17315" y="2671502"/>
            <a:ext cx="426018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B0F0"/>
                </a:solidFill>
              </a:rPr>
              <a:t>伏安法测电阻原理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88122" y="3640488"/>
            <a:ext cx="500587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B0F0"/>
                </a:solidFill>
              </a:rPr>
              <a:t>欧姆定律：通过导体的电流，与导体两端电压成正比，与导体电阻成反比。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638" y="4816698"/>
            <a:ext cx="469872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80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电学之魂</a:t>
            </a:r>
            <a:endParaRPr lang="zh-CN" altLang="en-US" sz="880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8122" y="3136270"/>
            <a:ext cx="496070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适用于纯电阻电路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3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26" grpId="0"/>
      <p:bldP spid="27" grpId="0"/>
      <p:bldP spid="28" grpId="0"/>
      <p:bldP spid="29" grpId="0"/>
      <p:bldP spid="30" grpId="0"/>
      <p:bldP spid="31" grpId="0"/>
      <p:bldP spid="34" grpId="0" animBg="1"/>
      <p:bldP spid="38" grpId="0" animBg="1"/>
      <p:bldP spid="45" grpId="0" animBg="1"/>
      <p:bldP spid="2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040"/>
          <a:stretch/>
        </p:blipFill>
        <p:spPr>
          <a:xfrm>
            <a:off x="13648" y="886737"/>
            <a:ext cx="5021058" cy="3262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 flipH="1">
                <a:off x="1788308" y="875721"/>
                <a:ext cx="4406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88308" y="875721"/>
                <a:ext cx="44067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71027" y="2539264"/>
                <a:ext cx="5019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7" y="2539264"/>
                <a:ext cx="50193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852150" y="2539264"/>
                <a:ext cx="5137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50" y="2539264"/>
                <a:ext cx="51379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32188" y="2539264"/>
                <a:ext cx="30912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8" y="2539264"/>
                <a:ext cx="309124" cy="615553"/>
              </a:xfrm>
              <a:prstGeom prst="rect">
                <a:avLst/>
              </a:prstGeom>
              <a:blipFill>
                <a:blip r:embed="rId6"/>
                <a:stretch>
                  <a:fillRect r="-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 flipH="1">
                <a:off x="2683210" y="875721"/>
                <a:ext cx="519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83210" y="875721"/>
                <a:ext cx="51944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586282" y="2539264"/>
                <a:ext cx="30912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82" y="2539264"/>
                <a:ext cx="309124" cy="615553"/>
              </a:xfrm>
              <a:prstGeom prst="rect">
                <a:avLst/>
              </a:prstGeom>
              <a:blipFill>
                <a:blip r:embed="rId8"/>
                <a:stretch>
                  <a:fillRect r="-62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88091" y="3508948"/>
                <a:ext cx="65627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91" y="3508948"/>
                <a:ext cx="656270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365945" y="3508947"/>
                <a:ext cx="668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45" y="3508947"/>
                <a:ext cx="66813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228983" y="1805340"/>
                <a:ext cx="4542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983" y="1805340"/>
                <a:ext cx="454227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 flipH="1">
                <a:off x="5025423" y="1402994"/>
                <a:ext cx="300829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5423" y="1402994"/>
                <a:ext cx="300829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 flipH="1">
                <a:off x="4866976" y="2349139"/>
                <a:ext cx="29464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 smtClean="0">
                    <a:latin typeface="Cambria Math" panose="02040503050406030204" pitchFamily="18" charset="0"/>
                  </a:rPr>
                  <a:t>+</a:t>
                </a:r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66976" y="2349139"/>
                <a:ext cx="2946409" cy="615553"/>
              </a:xfrm>
              <a:prstGeom prst="rect">
                <a:avLst/>
              </a:prstGeom>
              <a:blipFill>
                <a:blip r:embed="rId13"/>
                <a:stretch>
                  <a:fillRect t="-27723" b="-46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 flipH="1">
                <a:off x="4866976" y="4665264"/>
                <a:ext cx="29464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 smtClean="0">
                    <a:latin typeface="Cambria Math" panose="02040503050406030204" pitchFamily="18" charset="0"/>
                  </a:rPr>
                  <a:t>+</a:t>
                </a:r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66976" y="4665264"/>
                <a:ext cx="2946409" cy="615553"/>
              </a:xfrm>
              <a:prstGeom prst="rect">
                <a:avLst/>
              </a:prstGeom>
              <a:blipFill>
                <a:blip r:embed="rId14"/>
                <a:stretch>
                  <a:fillRect t="-27723" b="-46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10936" y="4854458"/>
            <a:ext cx="4759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电学之骨</a:t>
            </a:r>
            <a:endParaRPr lang="zh-CN" altLang="en-US" sz="880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 flipH="1">
                <a:off x="4706104" y="3813247"/>
                <a:ext cx="398200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4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 i="1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4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zh-CN" altLang="en-US" sz="4000" i="1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 i="1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06104" y="3813247"/>
                <a:ext cx="3982001" cy="615553"/>
              </a:xfrm>
              <a:prstGeom prst="rect">
                <a:avLst/>
              </a:prstGeom>
              <a:blipFill>
                <a:blip r:embed="rId15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下箭头 12"/>
          <p:cNvSpPr/>
          <p:nvPr/>
        </p:nvSpPr>
        <p:spPr>
          <a:xfrm>
            <a:off x="5841906" y="3420083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5599834" y="2978084"/>
                <a:ext cx="11948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834" y="2978084"/>
                <a:ext cx="11948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505363" y="4312181"/>
            <a:ext cx="392841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mtClean="0">
                <a:solidFill>
                  <a:srgbClr val="00B0F0"/>
                </a:solidFill>
              </a:rPr>
              <a:t>串联电路规律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p:sp>
        <p:nvSpPr>
          <p:cNvPr id="46" name="下箭头 45"/>
          <p:cNvSpPr/>
          <p:nvPr/>
        </p:nvSpPr>
        <p:spPr>
          <a:xfrm rot="16200000">
            <a:off x="8573467" y="1573985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7530306" y="1308865"/>
                <a:ext cx="96654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06" y="1308865"/>
                <a:ext cx="966547" cy="8038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244992" y="1308865"/>
                <a:ext cx="1340944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992" y="1308865"/>
                <a:ext cx="1340944" cy="8771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下箭头 47"/>
          <p:cNvSpPr/>
          <p:nvPr/>
        </p:nvSpPr>
        <p:spPr>
          <a:xfrm>
            <a:off x="9618007" y="2470285"/>
            <a:ext cx="594911" cy="1573321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953405" y="4038682"/>
                <a:ext cx="1924116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4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4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05" y="4038682"/>
                <a:ext cx="1924116" cy="12531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/>
          <p:cNvSpPr txBox="1"/>
          <p:nvPr/>
        </p:nvSpPr>
        <p:spPr>
          <a:xfrm>
            <a:off x="9097916" y="5517281"/>
            <a:ext cx="177960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mtClean="0">
                <a:solidFill>
                  <a:srgbClr val="00B0F0"/>
                </a:solidFill>
              </a:rPr>
              <a:t>串联分压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66976" y="5517281"/>
            <a:ext cx="250838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B0F0"/>
                </a:solidFill>
              </a:rPr>
              <a:t>串联总电阻越串越大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  <p:bldP spid="42" grpId="0"/>
      <p:bldP spid="13" grpId="0" animBg="1"/>
      <p:bldP spid="43" grpId="0"/>
      <p:bldP spid="44" grpId="0" animBg="1"/>
      <p:bldP spid="46" grpId="0" animBg="1"/>
      <p:bldP spid="47" grpId="0"/>
      <p:bldP spid="14" grpId="0"/>
      <p:bldP spid="48" grpId="0" animBg="1"/>
      <p:bldP spid="49" grpId="0"/>
      <p:bldP spid="50" grpId="0" animBg="1"/>
      <p:bldP spid="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490" y="4734138"/>
            <a:ext cx="475997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smtClean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电学之骨</a:t>
            </a:r>
            <a:endParaRPr lang="zh-CN" altLang="en-US" sz="880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6917" y="4312181"/>
            <a:ext cx="392841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>
                <a:solidFill>
                  <a:srgbClr val="00B0F0"/>
                </a:solidFill>
              </a:rPr>
              <a:t>并</a:t>
            </a:r>
            <a:r>
              <a:rPr lang="zh-CN" altLang="en-US" sz="2000" smtClean="0">
                <a:solidFill>
                  <a:srgbClr val="00B0F0"/>
                </a:solidFill>
              </a:rPr>
              <a:t>联电路规律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l="8159" t="6789" r="11413" b="11363"/>
          <a:stretch/>
        </p:blipFill>
        <p:spPr>
          <a:xfrm>
            <a:off x="42490" y="754917"/>
            <a:ext cx="4401880" cy="3413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 flipH="1">
                <a:off x="1417841" y="329615"/>
                <a:ext cx="44067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17841" y="329615"/>
                <a:ext cx="44067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 flipH="1">
                <a:off x="2727418" y="329615"/>
                <a:ext cx="519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27418" y="329615"/>
                <a:ext cx="519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060537" y="302927"/>
                <a:ext cx="4542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37" y="302927"/>
                <a:ext cx="454227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410654" y="1635500"/>
                <a:ext cx="5019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54" y="1635500"/>
                <a:ext cx="50193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784200" y="1635500"/>
                <a:ext cx="30912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200" y="1635500"/>
                <a:ext cx="309124" cy="615553"/>
              </a:xfrm>
              <a:prstGeom prst="rect">
                <a:avLst/>
              </a:prstGeom>
              <a:blipFill>
                <a:blip r:embed="rId7"/>
                <a:stretch>
                  <a:fillRect r="-6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60537" y="1635499"/>
                <a:ext cx="65627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37" y="1635499"/>
                <a:ext cx="65627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455222" y="3105060"/>
                <a:ext cx="51379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222" y="3105060"/>
                <a:ext cx="513795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28768" y="3105060"/>
                <a:ext cx="30912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68" y="3105060"/>
                <a:ext cx="309124" cy="615553"/>
              </a:xfrm>
              <a:prstGeom prst="rect">
                <a:avLst/>
              </a:prstGeom>
              <a:blipFill>
                <a:blip r:embed="rId10"/>
                <a:stretch>
                  <a:fillRect r="-60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105105" y="3105059"/>
                <a:ext cx="668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4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105" y="3105059"/>
                <a:ext cx="668132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 flipH="1">
                <a:off x="4748576" y="1557186"/>
                <a:ext cx="300829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48576" y="1557186"/>
                <a:ext cx="3008299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 flipH="1">
                <a:off x="4558137" y="838841"/>
                <a:ext cx="294640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4000"/>
                  <a:t>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4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4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58137" y="838841"/>
                <a:ext cx="2946409" cy="615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下箭头 50"/>
          <p:cNvSpPr/>
          <p:nvPr/>
        </p:nvSpPr>
        <p:spPr>
          <a:xfrm>
            <a:off x="5573787" y="2894396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5424064" y="2162010"/>
                <a:ext cx="96654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64" y="2162010"/>
                <a:ext cx="966547" cy="8038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4678383" y="3424179"/>
                <a:ext cx="2601290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sz="36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3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6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36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600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83" y="3424179"/>
                <a:ext cx="2601290" cy="11278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4678383" y="4730547"/>
                <a:ext cx="2578976" cy="1131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83" y="4730547"/>
                <a:ext cx="2578976" cy="1131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下箭头 54"/>
          <p:cNvSpPr/>
          <p:nvPr/>
        </p:nvSpPr>
        <p:spPr>
          <a:xfrm rot="16200000">
            <a:off x="7471452" y="5064892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256392" y="4734138"/>
                <a:ext cx="2578976" cy="11278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3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3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392" y="4734138"/>
                <a:ext cx="2578976" cy="11278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下箭头 56"/>
          <p:cNvSpPr/>
          <p:nvPr/>
        </p:nvSpPr>
        <p:spPr>
          <a:xfrm rot="16200000">
            <a:off x="8454584" y="963888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7311760" y="969535"/>
                <a:ext cx="11948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760" y="969535"/>
                <a:ext cx="119487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157663" y="914120"/>
                <a:ext cx="18596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i="1" smtClean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i="1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800" i="1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663" y="914120"/>
                <a:ext cx="1859612" cy="523220"/>
              </a:xfrm>
              <a:prstGeom prst="rect">
                <a:avLst/>
              </a:prstGeom>
              <a:blipFill>
                <a:blip r:embed="rId1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下箭头 58"/>
          <p:cNvSpPr/>
          <p:nvPr/>
        </p:nvSpPr>
        <p:spPr>
          <a:xfrm>
            <a:off x="9652492" y="1612347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157663" y="2351270"/>
                <a:ext cx="1766637" cy="1253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4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663" y="2351270"/>
                <a:ext cx="1766637" cy="12531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9144695" y="3767858"/>
            <a:ext cx="177960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smtClean="0">
                <a:solidFill>
                  <a:srgbClr val="00B0F0"/>
                </a:solidFill>
              </a:rPr>
              <a:t>并联分流</a:t>
            </a:r>
            <a:endParaRPr lang="en-US" altLang="zh-CN" sz="2000" smtClean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4748575" y="6004114"/>
                <a:ext cx="6086793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00B0F0"/>
                    </a:solidFill>
                  </a:rPr>
                  <a:t>并联总电阻越并越小： 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smtClean="0">
                    <a:solidFill>
                      <a:srgbClr val="00B0F0"/>
                    </a:solidFill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>
                    <a:solidFill>
                      <a:srgbClr val="00B0F0"/>
                    </a:solidFill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75" y="6004114"/>
                <a:ext cx="6086793" cy="400110"/>
              </a:xfrm>
              <a:prstGeom prst="rect">
                <a:avLst/>
              </a:prstGeom>
              <a:blipFill>
                <a:blip r:embed="rId21"/>
                <a:stretch>
                  <a:fillRect l="-1000" t="-7353" b="-2352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3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 animBg="1"/>
      <p:bldP spid="45" grpId="0"/>
      <p:bldP spid="50" grpId="0"/>
      <p:bldP spid="51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/>
      <p:bldP spid="2" grpId="0"/>
      <p:bldP spid="59" grpId="0" animBg="1"/>
      <p:bldP spid="60" grpId="0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9322" y="1597303"/>
                <a:ext cx="4158446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𝑈𝐼𝑡</m:t>
                      </m:r>
                    </m:oMath>
                  </m:oMathPara>
                </a14:m>
                <a:endParaRPr lang="zh-CN" altLang="en-US" sz="8000" i="1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2" y="1597303"/>
                <a:ext cx="4158446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32917" y="612763"/>
                <a:ext cx="23059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17" y="612763"/>
                <a:ext cx="230595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73089" y="1473337"/>
                <a:ext cx="2225609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089" y="1473337"/>
                <a:ext cx="2225609" cy="1231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10224" y="2939374"/>
                <a:ext cx="3698385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0" i="1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224" y="2939374"/>
                <a:ext cx="3698385" cy="123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 rot="16200000">
            <a:off x="6636957" y="725856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6200000">
            <a:off x="6636958" y="3246630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6636957" y="1981502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5110" y="2613339"/>
            <a:ext cx="183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电能、电功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3076" y="2581072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电压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1344" y="2597576"/>
            <a:ext cx="85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电流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7614" y="2581071"/>
            <a:ext cx="143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通电时间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2462" y="1216583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90512" y="1203773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V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88757" y="1193591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20741" y="1181858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s 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222850" y="762704"/>
                <a:ext cx="11948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50" y="762704"/>
                <a:ext cx="119487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26724" y="1806370"/>
                <a:ext cx="96654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24" y="1806370"/>
                <a:ext cx="966547" cy="803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222850" y="3262540"/>
                <a:ext cx="1191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50" y="3262540"/>
                <a:ext cx="119116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7473089" y="4531374"/>
            <a:ext cx="120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KW·h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34133" y="4503555"/>
            <a:ext cx="77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kW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22472" y="4497655"/>
            <a:ext cx="77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h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12979" y="3993839"/>
            <a:ext cx="3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24134" y="3994414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W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592763" y="3993839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64497" y="5293858"/>
            <a:ext cx="357522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1 KW·h = 3.6x10</a:t>
            </a:r>
            <a:r>
              <a:rPr lang="en-US" altLang="zh-CN" sz="3200" baseline="30000" smtClean="0">
                <a:solidFill>
                  <a:srgbClr val="FF0000"/>
                </a:solidFill>
              </a:rPr>
              <a:t>6 </a:t>
            </a:r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34470" b="25230"/>
          <a:stretch/>
        </p:blipFill>
        <p:spPr>
          <a:xfrm>
            <a:off x="90058" y="3451867"/>
            <a:ext cx="5213516" cy="247359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246001" y="1314321"/>
            <a:ext cx="214107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纯</a:t>
            </a:r>
            <a:r>
              <a:rPr lang="zh-CN" altLang="en-US" sz="2400" smtClean="0">
                <a:solidFill>
                  <a:srgbClr val="FF0000"/>
                </a:solidFill>
              </a:rPr>
              <a:t>电阻电路中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sp>
        <p:nvSpPr>
          <p:cNvPr id="33" name="左中括号 32"/>
          <p:cNvSpPr/>
          <p:nvPr/>
        </p:nvSpPr>
        <p:spPr>
          <a:xfrm>
            <a:off x="4944222" y="799026"/>
            <a:ext cx="416498" cy="1585732"/>
          </a:xfrm>
          <a:prstGeom prst="leftBracke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0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7039" y="2407534"/>
                <a:ext cx="3407150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zh-CN" altLang="en-US" sz="8000" i="1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39" y="2407534"/>
                <a:ext cx="3407150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97039" y="3459654"/>
            <a:ext cx="115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电功率</a:t>
            </a:r>
            <a:endParaRPr lang="zh-CN" alt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92676" y="2120672"/>
                <a:ext cx="19289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120672"/>
                <a:ext cx="19289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092676" y="2994508"/>
                <a:ext cx="1748171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76" y="2994508"/>
                <a:ext cx="1748171" cy="1231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 rot="16200000">
            <a:off x="7018923" y="2207415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6200000">
            <a:off x="7018923" y="3463061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04816" y="2244263"/>
                <a:ext cx="11948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16" y="2244263"/>
                <a:ext cx="119487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708690" y="3276354"/>
                <a:ext cx="96654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800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90" y="3276354"/>
                <a:ext cx="966547" cy="803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627967" y="2795880"/>
            <a:ext cx="214107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纯</a:t>
            </a:r>
            <a:r>
              <a:rPr lang="zh-CN" altLang="en-US" sz="2400" smtClean="0">
                <a:solidFill>
                  <a:srgbClr val="FF0000"/>
                </a:solidFill>
              </a:rPr>
              <a:t>电阻电路中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sp>
        <p:nvSpPr>
          <p:cNvPr id="13" name="左中括号 12"/>
          <p:cNvSpPr/>
          <p:nvPr/>
        </p:nvSpPr>
        <p:spPr>
          <a:xfrm>
            <a:off x="5326188" y="2280585"/>
            <a:ext cx="416498" cy="1585732"/>
          </a:xfrm>
          <a:prstGeom prst="leftBracke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08245" y="3473912"/>
            <a:ext cx="115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电压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0011" y="3459653"/>
            <a:ext cx="115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电流</a:t>
            </a:r>
            <a:endParaRPr lang="zh-CN" alt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681407" y="602565"/>
                <a:ext cx="207762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𝑈𝐼𝑡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407" y="602565"/>
                <a:ext cx="207762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5625" y="334095"/>
                <a:ext cx="1646413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5" y="334095"/>
                <a:ext cx="1646413" cy="11524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1085249" y="2121018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W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47845" y="2090375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V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2234" y="2080421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023120" y="1657963"/>
            <a:ext cx="594911" cy="46270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97038" y="4197859"/>
            <a:ext cx="393143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电功率：表示电流做功快慢</a:t>
            </a:r>
            <a:endParaRPr lang="en-US" altLang="zh-CN" sz="2400" smtClean="0">
              <a:solidFill>
                <a:srgbClr val="00B0F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5937" y="4864055"/>
            <a:ext cx="354776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计算器</a:t>
            </a:r>
            <a:r>
              <a:rPr lang="en-US" altLang="zh-CN"/>
              <a:t> 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rgbClr val="00B0F0"/>
                </a:solidFill>
                <a:latin typeface="arial" panose="020B0604020202020204" pitchFamily="34" charset="0"/>
              </a:rPr>
              <a:t>0.5mW</a:t>
            </a:r>
            <a:endParaRPr lang="en-US" altLang="zh-CN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zh-CN" smtClean="0"/>
              <a:t>电灯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rgbClr val="00B0F0"/>
                </a:solidFill>
                <a:latin typeface="arial" panose="020B0604020202020204" pitchFamily="34" charset="0"/>
              </a:rPr>
              <a:t>60W</a:t>
            </a: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zh-CN" altLang="zh-CN" smtClean="0"/>
              <a:t>电冰箱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rgbClr val="00B0F0"/>
                </a:solidFill>
                <a:latin typeface="arial" panose="020B0604020202020204" pitchFamily="34" charset="0"/>
              </a:rPr>
              <a:t>100W</a:t>
            </a:r>
            <a:endParaRPr lang="en-US" altLang="zh-CN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zh-CN" altLang="en-US" smtClean="0"/>
              <a:t>电视、</a:t>
            </a:r>
            <a:r>
              <a:rPr lang="zh-CN" altLang="zh-CN" smtClean="0"/>
              <a:t>电脑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B0F0"/>
                </a:solidFill>
                <a:latin typeface="arial" panose="020B0604020202020204" pitchFamily="34" charset="0"/>
              </a:rPr>
              <a:t>200W</a:t>
            </a:r>
            <a:endParaRPr lang="en-US" altLang="zh-CN" smtClean="0"/>
          </a:p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洗衣机 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 pitchFamily="34" charset="0"/>
              </a:rPr>
              <a:t>		</a:t>
            </a:r>
            <a:r>
              <a:rPr lang="en-US" altLang="zh-CN" smtClean="0">
                <a:solidFill>
                  <a:srgbClr val="00B0F0"/>
                </a:solidFill>
                <a:latin typeface="arial" panose="020B0604020202020204" pitchFamily="34" charset="0"/>
              </a:rPr>
              <a:t>500W</a:t>
            </a:r>
            <a:endParaRPr lang="en-US" altLang="zh-CN" smtClean="0"/>
          </a:p>
          <a:p>
            <a:r>
              <a:rPr lang="zh-CN" altLang="zh-CN"/>
              <a:t>微波炉、</a:t>
            </a:r>
            <a:r>
              <a:rPr lang="en-US" altLang="zh-CN"/>
              <a:t> </a:t>
            </a:r>
            <a:r>
              <a:rPr lang="zh-CN" altLang="zh-CN"/>
              <a:t>空调</a:t>
            </a:r>
            <a:r>
              <a:rPr lang="en-US" altLang="zh-CN"/>
              <a:t> </a:t>
            </a:r>
            <a:r>
              <a:rPr lang="zh-CN" altLang="en-US" smtClean="0"/>
              <a:t>、电热水器</a:t>
            </a: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1000W</a:t>
            </a: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7573" y="4098973"/>
            <a:ext cx="3395612" cy="26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18951" y="792161"/>
                <a:ext cx="4322978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0" i="1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51" y="792161"/>
                <a:ext cx="4322978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9310" y="2011695"/>
            <a:ext cx="1151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电流通过导体产生的</a:t>
            </a:r>
            <a:r>
              <a:rPr lang="zh-CN" altLang="en-US" sz="2400">
                <a:solidFill>
                  <a:srgbClr val="00B0F0"/>
                </a:solidFill>
              </a:rPr>
              <a:t>热量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21773" y="2022472"/>
            <a:ext cx="115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电流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2555" y="2011695"/>
            <a:ext cx="115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电阻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89108" y="2022471"/>
            <a:ext cx="1466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通电时间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5236" y="366410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543" y="366410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J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9128" y="355633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Ω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78686" y="355633"/>
            <a:ext cx="5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s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7910" y="786009"/>
            <a:ext cx="484899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焦耳定律：电流通过导体产生热量，与电流的平方成正比，与导体的电阻成正比，与通电时间成正比。</a:t>
            </a:r>
            <a:endParaRPr lang="en-US" altLang="zh-CN" sz="2400" smtClean="0">
              <a:solidFill>
                <a:srgbClr val="00B0F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78" y="2309922"/>
            <a:ext cx="5552205" cy="4211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898015" y="3947975"/>
                <a:ext cx="207762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𝑈𝐼𝑡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15" y="3947975"/>
                <a:ext cx="207762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898015" y="4599333"/>
                <a:ext cx="2225609" cy="1231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15" y="4599333"/>
                <a:ext cx="2225609" cy="12312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926996" y="5968465"/>
                <a:ext cx="18483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4000" i="1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996" y="5968465"/>
                <a:ext cx="1848390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20927" y="4726203"/>
                <a:ext cx="335553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8000" i="1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7" y="4726203"/>
                <a:ext cx="3355534" cy="1231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12965" y="4063879"/>
            <a:ext cx="29714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rgbClr val="FF0000"/>
                </a:solidFill>
              </a:rPr>
              <a:t>纯电阻电路中</a:t>
            </a:r>
            <a:endParaRPr lang="en-US" altLang="zh-CN" sz="36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3" grpId="0"/>
      <p:bldP spid="15" grpId="0"/>
      <p:bldP spid="16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85" y="2621361"/>
            <a:ext cx="1330874" cy="32780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44883" y="1511283"/>
                <a:ext cx="3814442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8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83" y="1511283"/>
                <a:ext cx="381444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29033" y="492489"/>
                <a:ext cx="1593898" cy="1264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033" y="492489"/>
                <a:ext cx="1593898" cy="1264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71323" y="1233154"/>
            <a:ext cx="112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重力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6978" y="1233154"/>
            <a:ext cx="80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质量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58695" y="1233153"/>
            <a:ext cx="800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常数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175" y="1855969"/>
            <a:ext cx="61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47951" y="2728942"/>
            <a:ext cx="61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7388" y="2742389"/>
            <a:ext cx="1370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N/kg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8050" y="4260409"/>
            <a:ext cx="428746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m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不随位置、状态、形状而变化，</a:t>
            </a:r>
            <a:endParaRPr lang="en-US" altLang="zh-CN" dirty="0" smtClean="0">
              <a:solidFill>
                <a:srgbClr val="00B0F0"/>
              </a:solidFill>
              <a:latin typeface="+mn-ea"/>
            </a:endParaRPr>
          </a:p>
          <a:p>
            <a:r>
              <a:rPr lang="zh-CN" altLang="en-US" smtClean="0">
                <a:solidFill>
                  <a:srgbClr val="00B0F0"/>
                </a:solidFill>
                <a:latin typeface="+mn-ea"/>
              </a:rPr>
              <a:t>但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G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会随位置变化而变化，因为</a:t>
            </a:r>
            <a:r>
              <a:rPr lang="en-US" altLang="zh-CN" dirty="0" smtClean="0">
                <a:solidFill>
                  <a:srgbClr val="00B0F0"/>
                </a:solidFill>
                <a:latin typeface="+mn-ea"/>
              </a:rPr>
              <a:t>g</a:t>
            </a:r>
            <a:r>
              <a:rPr lang="zh-CN" altLang="en-US" smtClean="0">
                <a:solidFill>
                  <a:srgbClr val="00B0F0"/>
                </a:solidFill>
                <a:latin typeface="+mn-ea"/>
              </a:rPr>
              <a:t>会变。</a:t>
            </a:r>
            <a:endParaRPr lang="zh-CN" altLang="en-US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3859" y="3532177"/>
            <a:ext cx="5120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g</a:t>
            </a:r>
            <a:r>
              <a:rPr lang="zh-CN" altLang="en-US" sz="3200">
                <a:solidFill>
                  <a:srgbClr val="FF0000"/>
                </a:solidFill>
              </a:rPr>
              <a:t>一般取 </a:t>
            </a:r>
            <a:r>
              <a:rPr lang="en-US" altLang="zh-CN" sz="3200" dirty="0">
                <a:solidFill>
                  <a:srgbClr val="FF0000"/>
                </a:solidFill>
              </a:rPr>
              <a:t>10N/kg </a:t>
            </a:r>
            <a:r>
              <a:rPr lang="zh-CN" altLang="en-US" sz="3200">
                <a:solidFill>
                  <a:srgbClr val="FF0000"/>
                </a:solidFill>
              </a:rPr>
              <a:t>或 </a:t>
            </a:r>
            <a:r>
              <a:rPr lang="en-US" altLang="zh-CN" sz="3200" dirty="0">
                <a:solidFill>
                  <a:srgbClr val="FF0000"/>
                </a:solidFill>
              </a:rPr>
              <a:t>9.8N/kg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159005" y="2480496"/>
                <a:ext cx="1603388" cy="1152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05" y="2480496"/>
                <a:ext cx="1603388" cy="1152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029033" y="1940662"/>
            <a:ext cx="684258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方向：竖直向下  作用点：重心（不一定在物体上）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050" y="5168633"/>
            <a:ext cx="35445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一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个苹果或两个鸡蛋重力约为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1N</a:t>
            </a: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一个中学生重力约为 </a:t>
            </a:r>
            <a:r>
              <a:rPr lang="en-US" altLang="zh-CN" dirty="0" smtClean="0">
                <a:solidFill>
                  <a:srgbClr val="00B0F0"/>
                </a:solidFill>
                <a:latin typeface="arial" panose="020B0604020202020204" pitchFamily="34" charset="0"/>
              </a:rPr>
              <a:t>600N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79" y="2822019"/>
            <a:ext cx="2960044" cy="31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204564" y="1124084"/>
                <a:ext cx="2950358" cy="2305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8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8000">
                  <a:latin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4" y="1124084"/>
                <a:ext cx="2950358" cy="2305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305580" y="1617604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压强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47395" y="744300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压力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47395" y="3578346"/>
            <a:ext cx="153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受</a:t>
            </a:r>
            <a:r>
              <a:rPr lang="zh-CN" altLang="en-US" sz="2400" smtClean="0">
                <a:solidFill>
                  <a:srgbClr val="00B0F0"/>
                </a:solidFill>
              </a:rPr>
              <a:t>力面积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61864" y="1469489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7877" y="2844620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r>
              <a:rPr lang="en-US" altLang="zh-CN" sz="3200" baseline="30000" dirty="0">
                <a:solidFill>
                  <a:srgbClr val="FF0000"/>
                </a:solidFill>
              </a:rPr>
              <a:t>2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9597" y="2167697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Pa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66002" y="2167697"/>
            <a:ext cx="509598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压强是表示压力的作用效果的物理量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05580" y="4042278"/>
            <a:ext cx="330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通用压强公式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379440" y="1217819"/>
                <a:ext cx="17080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𝑝𝑆</m:t>
                      </m:r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440" y="1217819"/>
                <a:ext cx="170803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466002" y="2695669"/>
                <a:ext cx="1534907" cy="1256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02" y="2695669"/>
                <a:ext cx="1534907" cy="1256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056" y="4233652"/>
            <a:ext cx="6906266" cy="1869962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978050" y="5168633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增大压强 ：增大压力减小受力面积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减小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</a:rPr>
              <a:t>压强 ：减小压力增大受力面积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8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40" y="3577802"/>
            <a:ext cx="5878949" cy="298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91457" y="1202078"/>
                <a:ext cx="3995068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8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80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zh-CN" altLang="en-US" sz="80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57" y="1202078"/>
                <a:ext cx="3995068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925437" y="1175817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</a:rPr>
              <a:t>压强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673787" y="812067"/>
            <a:ext cx="255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液体密度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柱</a:t>
            </a:r>
            <a:r>
              <a:rPr lang="zh-CN" altLang="en-US" sz="2400" smtClean="0">
                <a:solidFill>
                  <a:srgbClr val="00B0F0"/>
                </a:solidFill>
              </a:rPr>
              <a:t>体密度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25213" y="2310685"/>
            <a:ext cx="255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液体深度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zh-CN" altLang="en-US" sz="2400">
                <a:solidFill>
                  <a:srgbClr val="00B0F0"/>
                </a:solidFill>
              </a:rPr>
              <a:t>柱体</a:t>
            </a:r>
            <a:r>
              <a:rPr lang="zh-CN" altLang="en-US" sz="2400" smtClean="0">
                <a:solidFill>
                  <a:srgbClr val="00B0F0"/>
                </a:solidFill>
              </a:rPr>
              <a:t>体高度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803312" y="1684487"/>
            <a:ext cx="61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5583" y="1699343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Pa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42883" y="2346696"/>
            <a:ext cx="151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kg/m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68461" y="3224528"/>
            <a:ext cx="391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液体、柱体压强公式</a:t>
            </a:r>
            <a:endParaRPr lang="zh-CN" altLang="en-US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703744" y="496588"/>
                <a:ext cx="1713867" cy="116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44" y="496588"/>
                <a:ext cx="1713867" cy="1162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718494" y="2346696"/>
                <a:ext cx="1716367" cy="1162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zh-CN" altLang="en-US" sz="400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94" y="2346696"/>
                <a:ext cx="1716367" cy="1162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703744" y="1771930"/>
            <a:ext cx="563892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可以和</a:t>
            </a:r>
            <a:r>
              <a:rPr lang="en-US" altLang="zh-CN" sz="2400" dirty="0" smtClean="0">
                <a:solidFill>
                  <a:srgbClr val="00B0F0"/>
                </a:solidFill>
              </a:rPr>
              <a:t>p=F/S</a:t>
            </a:r>
            <a:r>
              <a:rPr lang="zh-CN" altLang="en-US" sz="2400">
                <a:solidFill>
                  <a:srgbClr val="00B0F0"/>
                </a:solidFill>
              </a:rPr>
              <a:t>一起用。 </a:t>
            </a:r>
            <a:r>
              <a:rPr lang="en-US" altLang="zh-CN" sz="2400" dirty="0" smtClean="0">
                <a:solidFill>
                  <a:srgbClr val="00B0F0"/>
                </a:solidFill>
              </a:rPr>
              <a:t>h</a:t>
            </a:r>
            <a:r>
              <a:rPr lang="zh-CN" altLang="en-US" sz="2400" smtClean="0">
                <a:solidFill>
                  <a:srgbClr val="00B0F0"/>
                </a:solidFill>
              </a:rPr>
              <a:t>是深度或高度。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461" y="3933312"/>
            <a:ext cx="3380249" cy="2581543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7594607" y="2669715"/>
            <a:ext cx="3748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0B0F0"/>
                </a:solidFill>
                <a:latin typeface="+mn-ea"/>
              </a:rPr>
              <a:t>深度是从与空气接触的液面向下量</a:t>
            </a:r>
            <a:endParaRPr lang="zh-CN" altLang="en-US">
              <a:solidFill>
                <a:srgbClr val="00B0F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/>
      <p:bldP spid="29" grpId="0"/>
      <p:bldP spid="33" grpId="0"/>
      <p:bldP spid="34" grpId="0"/>
      <p:bldP spid="35" grpId="0"/>
      <p:bldP spid="3" grpId="0"/>
      <p:bldP spid="36" grpId="0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0005" y="912728"/>
                <a:ext cx="10790390" cy="125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液</m:t>
                          </m:r>
                        </m:sub>
                      </m:sSub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CN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</m:oMath>
                  </m:oMathPara>
                </a14:m>
                <a:endParaRPr lang="zh-CN" altLang="en-US" sz="6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5" y="912728"/>
                <a:ext cx="10790390" cy="1257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91874" y="2295700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浮力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95333" y="2295700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排开液体的重力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6116" y="2274004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排开液体的质量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1232" y="2295700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排开液体的密度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87292" y="2268293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排开液体的体积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5383" y="55755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05149" y="55755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4999" y="557551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87567" y="557550"/>
            <a:ext cx="151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kg/m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88866" y="557549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887567" y="3099290"/>
                <a:ext cx="2467983" cy="1386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液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浮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67" y="3099290"/>
                <a:ext cx="2467983" cy="1386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87567" y="4618776"/>
                <a:ext cx="2467983" cy="13954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浮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液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67" y="4618776"/>
                <a:ext cx="2467983" cy="1395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652062" y="5085666"/>
            <a:ext cx="66014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阿基米德原理适用于气体，把</a:t>
            </a:r>
            <a:r>
              <a:rPr lang="en-US" altLang="zh-CN" sz="2400" dirty="0" smtClean="0">
                <a:solidFill>
                  <a:srgbClr val="00B0F0"/>
                </a:solidFill>
              </a:rPr>
              <a:t>ρ</a:t>
            </a:r>
            <a:r>
              <a:rPr lang="zh-CN" altLang="en-US" sz="1600" smtClean="0">
                <a:solidFill>
                  <a:srgbClr val="00B0F0"/>
                </a:solidFill>
              </a:rPr>
              <a:t>液</a:t>
            </a:r>
            <a:r>
              <a:rPr lang="zh-CN" altLang="en-US" sz="2400" smtClean="0">
                <a:solidFill>
                  <a:srgbClr val="00B0F0"/>
                </a:solidFill>
              </a:rPr>
              <a:t>替换成</a:t>
            </a:r>
            <a:r>
              <a:rPr lang="en-US" altLang="zh-CN" sz="2400" dirty="0" smtClean="0">
                <a:solidFill>
                  <a:srgbClr val="00B0F0"/>
                </a:solidFill>
              </a:rPr>
              <a:t>ρ</a:t>
            </a:r>
            <a:r>
              <a:rPr lang="zh-CN" altLang="en-US" sz="1600" smtClean="0">
                <a:solidFill>
                  <a:srgbClr val="00B0F0"/>
                </a:solidFill>
              </a:rPr>
              <a:t>气</a:t>
            </a:r>
            <a:r>
              <a:rPr lang="zh-CN" altLang="en-US" sz="2400" smtClean="0">
                <a:solidFill>
                  <a:srgbClr val="00B0F0"/>
                </a:solidFill>
              </a:rPr>
              <a:t>即可。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2061" y="4023838"/>
            <a:ext cx="660149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阿基米德原理。看到</a:t>
            </a:r>
            <a:r>
              <a:rPr lang="en-US" altLang="zh-CN" sz="2400" dirty="0">
                <a:solidFill>
                  <a:srgbClr val="00B0F0"/>
                </a:solidFill>
              </a:rPr>
              <a:t>G</a:t>
            </a:r>
            <a:r>
              <a:rPr lang="zh-CN" altLang="en-US" sz="1600" smtClean="0">
                <a:solidFill>
                  <a:srgbClr val="00B0F0"/>
                </a:solidFill>
              </a:rPr>
              <a:t>排</a:t>
            </a:r>
            <a:r>
              <a:rPr lang="zh-CN" altLang="en-US" sz="2400" smtClean="0">
                <a:solidFill>
                  <a:srgbClr val="00B0F0"/>
                </a:solidFill>
              </a:rPr>
              <a:t>，</a:t>
            </a:r>
            <a:r>
              <a:rPr lang="en-US" altLang="zh-CN" sz="2400" dirty="0" smtClean="0">
                <a:solidFill>
                  <a:srgbClr val="00B0F0"/>
                </a:solidFill>
              </a:rPr>
              <a:t>m</a:t>
            </a:r>
            <a:r>
              <a:rPr lang="zh-CN" altLang="en-US" sz="1600" smtClean="0">
                <a:solidFill>
                  <a:srgbClr val="00B0F0"/>
                </a:solidFill>
              </a:rPr>
              <a:t>排</a:t>
            </a:r>
            <a:r>
              <a:rPr lang="zh-CN" altLang="en-US" sz="2400" smtClean="0">
                <a:solidFill>
                  <a:srgbClr val="00B0F0"/>
                </a:solidFill>
              </a:rPr>
              <a:t>，</a:t>
            </a:r>
            <a:r>
              <a:rPr lang="en-US" altLang="zh-CN" sz="2400" dirty="0" smtClean="0">
                <a:solidFill>
                  <a:srgbClr val="00B0F0"/>
                </a:solidFill>
              </a:rPr>
              <a:t>V</a:t>
            </a:r>
            <a:r>
              <a:rPr lang="zh-CN" altLang="en-US" sz="2400" smtClean="0">
                <a:solidFill>
                  <a:srgbClr val="00B0F0"/>
                </a:solidFill>
              </a:rPr>
              <a:t>等条件时选择。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1" grpId="0"/>
      <p:bldP spid="32" grpId="0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4" y="3051152"/>
            <a:ext cx="6974890" cy="3776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0005" y="912728"/>
                <a:ext cx="10790390" cy="1257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液</m:t>
                          </m:r>
                        </m:sub>
                      </m:sSub>
                      <m:r>
                        <a:rPr lang="en-US" altLang="zh-CN" sz="6000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CN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排</m:t>
                          </m:r>
                        </m:sub>
                      </m:sSub>
                    </m:oMath>
                  </m:oMathPara>
                </a14:m>
                <a:endParaRPr lang="zh-CN" altLang="en-US" sz="6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5" y="912728"/>
                <a:ext cx="10790390" cy="1257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91874" y="2295700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浮力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95333" y="2295700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排开液体的重力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06116" y="2274004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排开液体的质量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1232" y="2295700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排开液体的密度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87292" y="2268293"/>
            <a:ext cx="1643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排开液体的体积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5383" y="55755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05149" y="557552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14999" y="557551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kg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87567" y="557550"/>
            <a:ext cx="1510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kg/m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688866" y="557549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m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3</a:t>
            </a:r>
            <a:endParaRPr lang="zh-CN" altLang="en-US" sz="3200" baseline="300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76" y="3197460"/>
            <a:ext cx="3422511" cy="33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3841" y="1416163"/>
                <a:ext cx="5375061" cy="1250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6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6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6000" b="0" i="1" smtClean="0">
                              <a:latin typeface="Cambria Math" panose="02040503050406030204" pitchFamily="18" charset="0"/>
                            </a:rPr>
                            <m:t>拉</m:t>
                          </m:r>
                        </m:sub>
                      </m:sSub>
                    </m:oMath>
                  </m:oMathPara>
                </a14:m>
                <a:endParaRPr lang="zh-CN" altLang="en-US" sz="6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1" y="1416163"/>
                <a:ext cx="5375061" cy="1250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935710" y="2799135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浮力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52415" y="2783150"/>
            <a:ext cx="164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物体重力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51310" y="2771728"/>
            <a:ext cx="152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弹簧测力计示数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09219" y="1060987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99632" y="1058253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48182" y="1071100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395"/>
          <a:stretch/>
        </p:blipFill>
        <p:spPr>
          <a:xfrm>
            <a:off x="7149136" y="569356"/>
            <a:ext cx="3818265" cy="582117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98532" y="4511986"/>
            <a:ext cx="50603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二提法</a:t>
            </a:r>
            <a:r>
              <a:rPr lang="en-US" altLang="zh-CN" sz="2400" dirty="0" smtClean="0">
                <a:solidFill>
                  <a:srgbClr val="00B0F0"/>
                </a:solidFill>
              </a:rPr>
              <a:t>or</a:t>
            </a:r>
            <a:r>
              <a:rPr lang="zh-CN" altLang="en-US" sz="2400" smtClean="0">
                <a:solidFill>
                  <a:srgbClr val="00B0F0"/>
                </a:solidFill>
              </a:rPr>
              <a:t>弹簧测力计法</a:t>
            </a:r>
            <a:r>
              <a:rPr lang="en-US" altLang="zh-CN" sz="2400" smtClean="0">
                <a:solidFill>
                  <a:srgbClr val="00B0F0"/>
                </a:solidFill>
              </a:rPr>
              <a:t>or</a:t>
            </a:r>
            <a:r>
              <a:rPr lang="zh-CN" altLang="en-US" sz="2400">
                <a:solidFill>
                  <a:srgbClr val="00B0F0"/>
                </a:solidFill>
              </a:rPr>
              <a:t>测</a:t>
            </a:r>
            <a:r>
              <a:rPr lang="zh-CN" altLang="en-US" sz="2400" smtClean="0">
                <a:solidFill>
                  <a:srgbClr val="00B0F0"/>
                </a:solidFill>
              </a:rPr>
              <a:t>重法？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zh-CN" altLang="en-US" sz="2400" smtClean="0">
                <a:solidFill>
                  <a:srgbClr val="00B0F0"/>
                </a:solidFill>
              </a:rPr>
              <a:t>管它叫啥法</a:t>
            </a:r>
            <a:r>
              <a:rPr lang="en-US" altLang="zh-CN" sz="2400" dirty="0" smtClean="0">
                <a:solidFill>
                  <a:srgbClr val="00B0F0"/>
                </a:solidFill>
              </a:rPr>
              <a:t>……</a:t>
            </a:r>
            <a:r>
              <a:rPr lang="zh-CN" altLang="en-US" sz="2400" smtClean="0">
                <a:solidFill>
                  <a:srgbClr val="00B0F0"/>
                </a:solidFill>
              </a:rPr>
              <a:t>总之：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zh-CN" altLang="en-US" sz="2400" smtClean="0">
                <a:solidFill>
                  <a:srgbClr val="00B0F0"/>
                </a:solidFill>
              </a:rPr>
              <a:t>看到有右图时选择。→</a:t>
            </a:r>
            <a:r>
              <a:rPr lang="en-US" altLang="zh-CN" sz="2400" dirty="0" smtClean="0">
                <a:solidFill>
                  <a:srgbClr val="00B0F0"/>
                </a:solidFill>
              </a:rPr>
              <a:t>_→</a:t>
            </a:r>
            <a:endParaRPr lang="zh-CN" alt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36004" y="3627819"/>
                <a:ext cx="2605842" cy="632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拉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4" y="3627819"/>
                <a:ext cx="2605842" cy="632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484060" y="3627819"/>
                <a:ext cx="2319674" cy="632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浮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拉</m:t>
                        </m:r>
                      </m:sub>
                    </m:sSub>
                  </m:oMath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060" y="3627819"/>
                <a:ext cx="2319674" cy="632674"/>
              </a:xfrm>
              <a:prstGeom prst="rect">
                <a:avLst/>
              </a:prstGeom>
              <a:blipFill>
                <a:blip r:embed="rId5"/>
                <a:stretch>
                  <a:fillRect t="-9615"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15" grpId="0"/>
      <p:bldP spid="17" grpId="0" animBg="1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5023" y="1453228"/>
                <a:ext cx="6173100" cy="1006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4800" i="1" smtClean="0">
                              <a:latin typeface="Cambria Math" panose="02040503050406030204" pitchFamily="18" charset="0"/>
                            </a:rPr>
                            <m:t>向上</m:t>
                          </m:r>
                        </m:sub>
                      </m:sSub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4800" i="1"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sz="4800" b="0" i="1" smtClean="0">
                              <a:latin typeface="Cambria Math" panose="02040503050406030204" pitchFamily="18" charset="0"/>
                            </a:rPr>
                            <m:t>下</m:t>
                          </m:r>
                        </m:sub>
                      </m:sSub>
                    </m:oMath>
                  </m:oMathPara>
                </a14:m>
                <a:endParaRPr lang="zh-CN" altLang="en-US" sz="48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3" y="1453228"/>
                <a:ext cx="6173100" cy="10060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639875" y="2546846"/>
            <a:ext cx="83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浮力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51728" y="2546846"/>
            <a:ext cx="164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物体下表面受到液体的压力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532" y="824683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91412" y="824683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4275" y="845201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N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8533" y="4649786"/>
            <a:ext cx="53532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压力差法。当有上下表面压力时选择</a:t>
            </a:r>
            <a:endParaRPr lang="zh-CN" altLang="en-US" sz="2400">
              <a:solidFill>
                <a:srgbClr val="00B0F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9391"/>
          <a:stretch/>
        </p:blipFill>
        <p:spPr>
          <a:xfrm>
            <a:off x="6957138" y="542928"/>
            <a:ext cx="4772651" cy="57340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73841" y="2570686"/>
            <a:ext cx="164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物体上表面受到液体的压力</a:t>
            </a:r>
            <a:endParaRPr lang="zh-CN" altLang="en-US" sz="24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86393" y="3752953"/>
                <a:ext cx="2430281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向上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下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3" y="3752953"/>
                <a:ext cx="2430281" cy="434991"/>
              </a:xfrm>
              <a:prstGeom prst="rect">
                <a:avLst/>
              </a:prstGeom>
              <a:blipFill>
                <a:blip r:embed="rId4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812836" y="3752555"/>
                <a:ext cx="2430281" cy="434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向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向上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浮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36" y="3752555"/>
                <a:ext cx="2430281" cy="434991"/>
              </a:xfrm>
              <a:prstGeom prst="rect">
                <a:avLst/>
              </a:prstGeom>
              <a:blipFill>
                <a:blip r:embed="rId5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08532" y="5428948"/>
            <a:ext cx="535322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00B0F0"/>
                </a:solidFill>
              </a:rPr>
              <a:t>漂浮时 </a:t>
            </a:r>
            <a:r>
              <a:rPr lang="en-US" altLang="zh-CN" sz="2400" smtClean="0">
                <a:solidFill>
                  <a:srgbClr val="00B0F0"/>
                </a:solidFill>
              </a:rPr>
              <a:t>F</a:t>
            </a:r>
            <a:r>
              <a:rPr lang="zh-CN" altLang="en-US" sz="1600" smtClean="0">
                <a:solidFill>
                  <a:srgbClr val="00B0F0"/>
                </a:solidFill>
              </a:rPr>
              <a:t>向下</a:t>
            </a:r>
            <a:r>
              <a:rPr lang="zh-CN" altLang="en-US" sz="2400" smtClean="0">
                <a:solidFill>
                  <a:srgbClr val="00B0F0"/>
                </a:solidFill>
              </a:rPr>
              <a:t>等于</a:t>
            </a:r>
            <a:r>
              <a:rPr lang="en-US" altLang="zh-CN" sz="2400" smtClean="0">
                <a:solidFill>
                  <a:srgbClr val="00B0F0"/>
                </a:solidFill>
              </a:rPr>
              <a:t>0</a:t>
            </a:r>
            <a:r>
              <a:rPr lang="zh-CN" altLang="en-US" sz="2400">
                <a:solidFill>
                  <a:srgbClr val="00B0F0"/>
                </a:solidFill>
              </a:rPr>
              <a:t> </a:t>
            </a:r>
            <a:r>
              <a:rPr lang="zh-CN" altLang="en-US" sz="2400" smtClean="0">
                <a:solidFill>
                  <a:srgbClr val="00B0F0"/>
                </a:solidFill>
              </a:rPr>
              <a:t>公式变成：</a:t>
            </a:r>
            <a:r>
              <a:rPr lang="en-US" altLang="zh-CN" sz="2400" smtClean="0">
                <a:solidFill>
                  <a:srgbClr val="00B0F0"/>
                </a:solidFill>
              </a:rPr>
              <a:t>F</a:t>
            </a:r>
            <a:r>
              <a:rPr lang="zh-CN" altLang="en-US" sz="1600" smtClean="0">
                <a:solidFill>
                  <a:srgbClr val="00B0F0"/>
                </a:solidFill>
              </a:rPr>
              <a:t>浮</a:t>
            </a:r>
            <a:r>
              <a:rPr lang="en-US" altLang="zh-CN" sz="2400" smtClean="0">
                <a:solidFill>
                  <a:srgbClr val="00B0F0"/>
                </a:solidFill>
              </a:rPr>
              <a:t>=</a:t>
            </a:r>
            <a:r>
              <a:rPr lang="en-US" altLang="zh-CN" sz="2400">
                <a:solidFill>
                  <a:srgbClr val="00B0F0"/>
                </a:solidFill>
              </a:rPr>
              <a:t>F</a:t>
            </a:r>
            <a:r>
              <a:rPr lang="zh-CN" altLang="en-US" sz="1600" smtClean="0">
                <a:solidFill>
                  <a:srgbClr val="00B0F0"/>
                </a:solidFill>
              </a:rPr>
              <a:t>向上</a:t>
            </a:r>
            <a:endParaRPr lang="zh-CN" altLang="en-US" sz="160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409082" y="2823845"/>
                <a:ext cx="173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82" y="2823845"/>
                <a:ext cx="173528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409082" y="4926785"/>
                <a:ext cx="173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82" y="4926785"/>
                <a:ext cx="1735283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4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  <p:bldP spid="24" grpId="0"/>
      <p:bldP spid="15" grpId="0"/>
      <p:bldP spid="17" grpId="0" animBg="1"/>
      <p:bldP spid="12" grpId="0"/>
      <p:bldP spid="13" grpId="0"/>
      <p:bldP spid="14" grpId="0"/>
      <p:bldP spid="16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1385</Words>
  <Application>Microsoft Office PowerPoint</Application>
  <PresentationFormat>宽屏</PresentationFormat>
  <Paragraphs>394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华文隶书</vt:lpstr>
      <vt:lpstr>Arial</vt:lpstr>
      <vt:lpstr>Arial</vt:lpstr>
      <vt:lpstr>Cambria Math</vt:lpstr>
      <vt:lpstr>1_Office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Finux</dc:creator>
  <cp:lastModifiedBy>Finux</cp:lastModifiedBy>
  <cp:revision>240</cp:revision>
  <dcterms:created xsi:type="dcterms:W3CDTF">2020-04-09T00:13:36Z</dcterms:created>
  <dcterms:modified xsi:type="dcterms:W3CDTF">2020-04-16T03:16:06Z</dcterms:modified>
</cp:coreProperties>
</file>