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9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44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52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95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84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22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10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28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E81939-54FD-4E86-959E-8E1F12F1BB5E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40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2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E81939-54FD-4E86-959E-8E1F12F1BB5E}" type="datetimeFigureOut">
              <a:rPr lang="en-CA" smtClean="0"/>
              <a:t>2017-01-15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cellar.com/networks/osi-model.htm" TargetMode="External"/><Relationship Id="rId2" Type="http://schemas.openxmlformats.org/officeDocument/2006/relationships/hyperlink" Target="https://www.youtube.com/watch?v=sVDwG2RdJh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psc.ucalgary.ca/~juan.fuentescarranza/CPSC526/" TargetMode="External"/><Relationship Id="rId2" Type="http://schemas.openxmlformats.org/officeDocument/2006/relationships/hyperlink" Target="mailto:juan.fuentescarranza@ucalgary.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Tutorial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9015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[1] </a:t>
            </a:r>
            <a:r>
              <a:rPr lang="en-CA" dirty="0">
                <a:hlinkClick r:id="rId2"/>
              </a:rPr>
              <a:t>https://www.youtube.com/watch?v=sVDwG2RdJho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[2] </a:t>
            </a:r>
            <a:r>
              <a:rPr lang="en-CA" dirty="0">
                <a:hlinkClick r:id="rId3"/>
              </a:rPr>
              <a:t>http://www.infocellar.com/networks/osi-model.htm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055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Juan </a:t>
            </a:r>
            <a:r>
              <a:rPr lang="en-CA" b="1" dirty="0"/>
              <a:t>Carlos</a:t>
            </a:r>
            <a:r>
              <a:rPr lang="en-CA" dirty="0"/>
              <a:t> Fuentes Carranza</a:t>
            </a:r>
          </a:p>
          <a:p>
            <a:r>
              <a:rPr lang="en-CA" dirty="0"/>
              <a:t>Contact info:</a:t>
            </a:r>
          </a:p>
          <a:p>
            <a:pPr lvl="1"/>
            <a:r>
              <a:rPr lang="en-CA" dirty="0">
                <a:hlinkClick r:id="rId2"/>
              </a:rPr>
              <a:t>juan.fuentescarranza@ucalgary.ca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0">
              <a:buNone/>
            </a:pPr>
            <a:r>
              <a:rPr lang="en-CA" dirty="0"/>
              <a:t>Tutorial website:</a:t>
            </a:r>
          </a:p>
          <a:p>
            <a:pPr marL="0">
              <a:buNone/>
            </a:pPr>
            <a:r>
              <a:rPr lang="en-CA" dirty="0">
                <a:hlinkClick r:id="rId3"/>
              </a:rPr>
              <a:t>http://pages.cpsc.ucalgary.ca/~juan.fuentescarranza/CPSC526/</a:t>
            </a:r>
            <a:endParaRPr lang="en-CA" dirty="0"/>
          </a:p>
          <a:p>
            <a:pPr marL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223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OSI (Open System Interconnection)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3112476"/>
            <a:ext cx="4167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Seven layer conceptual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Developed by ISO (International Organization for Standardization)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Describes Standards for communication between computers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5126" y="6001001"/>
            <a:ext cx="531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Image from [2] </a:t>
            </a:r>
          </a:p>
          <a:p>
            <a:endParaRPr lang="en-CA" dirty="0"/>
          </a:p>
        </p:txBody>
      </p:sp>
      <p:pic>
        <p:nvPicPr>
          <p:cNvPr id="11" name="Picture 2" descr="http://www.infocellar.com/networks/images/OSI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655" y="1978276"/>
            <a:ext cx="44911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69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Seven Layers (High-Level Protocols)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53461"/>
              </p:ext>
            </p:extLst>
          </p:nvPr>
        </p:nvGraphicFramePr>
        <p:xfrm>
          <a:off x="1097280" y="2008823"/>
          <a:ext cx="5163160" cy="305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36115">
                  <a:extLst>
                    <a:ext uri="{9D8B030D-6E8A-4147-A177-3AD203B41FA5}">
                      <a16:colId xmlns:a16="http://schemas.microsoft.com/office/drawing/2014/main" val="2790380071"/>
                    </a:ext>
                  </a:extLst>
                </a:gridCol>
                <a:gridCol w="4127045">
                  <a:extLst>
                    <a:ext uri="{9D8B030D-6E8A-4147-A177-3AD203B41FA5}">
                      <a16:colId xmlns:a16="http://schemas.microsoft.com/office/drawing/2014/main" val="3688988821"/>
                    </a:ext>
                  </a:extLst>
                </a:gridCol>
              </a:tblGrid>
              <a:tr h="719856">
                <a:tc>
                  <a:txBody>
                    <a:bodyPr/>
                    <a:lstStyle/>
                    <a:p>
                      <a:r>
                        <a:rPr lang="en-CA" sz="1400" dirty="0"/>
                        <a:t>Application</a:t>
                      </a:r>
                      <a:br>
                        <a:rPr lang="en-CA" sz="1400" dirty="0"/>
                      </a:br>
                      <a:r>
                        <a:rPr lang="en-CA" sz="1400" dirty="0"/>
                        <a:t>(Layer 7)</a:t>
                      </a:r>
                    </a:p>
                  </a:txBody>
                  <a:tcPr marL="21172" marR="21172" marT="10586" marB="10586" anchor="ctr"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Network Specific Applications: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Mail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Web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Remote connection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File Transfer</a:t>
                      </a:r>
                    </a:p>
                  </a:txBody>
                  <a:tcPr marL="21172" marR="21172" marT="10586" marB="10586" anchor="ctr"/>
                </a:tc>
                <a:extLst>
                  <a:ext uri="{0D108BD9-81ED-4DB2-BD59-A6C34878D82A}">
                    <a16:rowId xmlns:a16="http://schemas.microsoft.com/office/drawing/2014/main" val="426378115"/>
                  </a:ext>
                </a:extLst>
              </a:tr>
              <a:tr h="543986">
                <a:tc>
                  <a:txBody>
                    <a:bodyPr/>
                    <a:lstStyle/>
                    <a:p>
                      <a:r>
                        <a:rPr lang="en-CA" sz="1400" dirty="0"/>
                        <a:t>Presentation</a:t>
                      </a:r>
                      <a:br>
                        <a:rPr lang="en-CA" sz="1400" dirty="0"/>
                      </a:br>
                      <a:r>
                        <a:rPr lang="en-CA" sz="1400" dirty="0"/>
                        <a:t>(Layer 6)</a:t>
                      </a:r>
                    </a:p>
                  </a:txBody>
                  <a:tcPr marL="21172" marR="21172" marT="10586" marB="1058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Provides a context for communication between layers (Formats the data so that the receiving application can understand it)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Encryption/Decryption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Compression</a:t>
                      </a:r>
                    </a:p>
                    <a:p>
                      <a:endParaRPr lang="en-CA" sz="1400" dirty="0"/>
                    </a:p>
                  </a:txBody>
                  <a:tcPr marL="21172" marR="21172" marT="10586" marB="10586" anchor="ctr"/>
                </a:tc>
                <a:extLst>
                  <a:ext uri="{0D108BD9-81ED-4DB2-BD59-A6C34878D82A}">
                    <a16:rowId xmlns:a16="http://schemas.microsoft.com/office/drawing/2014/main" val="2710502783"/>
                  </a:ext>
                </a:extLst>
              </a:tr>
              <a:tr h="543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Session</a:t>
                      </a:r>
                      <a:br>
                        <a:rPr lang="en-CA" sz="1400" dirty="0"/>
                      </a:br>
                      <a:r>
                        <a:rPr lang="en-CA" sz="1400" dirty="0"/>
                        <a:t>(Layer 5)</a:t>
                      </a:r>
                    </a:p>
                    <a:p>
                      <a:endParaRPr lang="en-CA" sz="1400" dirty="0"/>
                    </a:p>
                  </a:txBody>
                  <a:tcPr marL="21172" marR="21172" marT="10586" marB="1058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Start &amp; Stop Sessions (Connections) between devices</a:t>
                      </a:r>
                    </a:p>
                  </a:txBody>
                  <a:tcPr marL="21172" marR="21172" marT="10586" marB="10586" anchor="ctr"/>
                </a:tc>
                <a:extLst>
                  <a:ext uri="{0D108BD9-81ED-4DB2-BD59-A6C34878D82A}">
                    <a16:rowId xmlns:a16="http://schemas.microsoft.com/office/drawing/2014/main" val="101573626"/>
                  </a:ext>
                </a:extLst>
              </a:tr>
            </a:tbl>
          </a:graphicData>
        </a:graphic>
      </p:graphicFrame>
      <p:pic>
        <p:nvPicPr>
          <p:cNvPr id="8" name="Picture 2" descr="http://www.infocellar.com/networks/images/osi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07" y="2008823"/>
            <a:ext cx="5056593" cy="34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25807" y="5425440"/>
            <a:ext cx="531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Image from [2]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910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Seven Layers (Medium-Level Protocols)</a:t>
            </a:r>
            <a:endParaRPr lang="en-CA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95291"/>
              </p:ext>
            </p:extLst>
          </p:nvPr>
        </p:nvGraphicFramePr>
        <p:xfrm>
          <a:off x="1097280" y="2008823"/>
          <a:ext cx="5163477" cy="21759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36178">
                  <a:extLst>
                    <a:ext uri="{9D8B030D-6E8A-4147-A177-3AD203B41FA5}">
                      <a16:colId xmlns:a16="http://schemas.microsoft.com/office/drawing/2014/main" val="2050524986"/>
                    </a:ext>
                  </a:extLst>
                </a:gridCol>
                <a:gridCol w="4127299">
                  <a:extLst>
                    <a:ext uri="{9D8B030D-6E8A-4147-A177-3AD203B41FA5}">
                      <a16:colId xmlns:a16="http://schemas.microsoft.com/office/drawing/2014/main" val="2318437109"/>
                    </a:ext>
                  </a:extLst>
                </a:gridCol>
              </a:tblGrid>
              <a:tr h="402272">
                <a:tc>
                  <a:txBody>
                    <a:bodyPr/>
                    <a:lstStyle/>
                    <a:p>
                      <a:r>
                        <a:rPr lang="en-CA" sz="1400"/>
                        <a:t>Transport</a:t>
                      </a:r>
                      <a:br>
                        <a:rPr lang="en-CA" sz="1400"/>
                      </a:br>
                      <a:r>
                        <a:rPr lang="en-CA" sz="1400"/>
                        <a:t>(Layer 4)</a:t>
                      </a:r>
                    </a:p>
                  </a:txBody>
                  <a:tcPr marL="21172" marR="21172" marT="10586" marB="10586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dirty="0"/>
                        <a:t>This layer provides transparent transfer of data between end systems, or hosts, and is responsible for end-to-end error recovery and flow control. It ensures complete data transfer. Usually TCP or UDP (Port Numbers are added).</a:t>
                      </a:r>
                    </a:p>
                  </a:txBody>
                  <a:tcPr marL="21172" marR="21172" marT="10586" marB="10586" anchor="ctr"/>
                </a:tc>
                <a:extLst>
                  <a:ext uri="{0D108BD9-81ED-4DB2-BD59-A6C34878D82A}">
                    <a16:rowId xmlns:a16="http://schemas.microsoft.com/office/drawing/2014/main" val="3748797445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r>
                        <a:rPr lang="en-CA" sz="1400"/>
                        <a:t>Network</a:t>
                      </a:r>
                      <a:br>
                        <a:rPr lang="en-CA" sz="1400"/>
                      </a:br>
                      <a:r>
                        <a:rPr lang="en-CA" sz="1400"/>
                        <a:t>(Layer 3)</a:t>
                      </a:r>
                    </a:p>
                  </a:txBody>
                  <a:tcPr marL="21172" marR="21172" marT="10586" marB="1058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Provides connections between hosts in </a:t>
                      </a:r>
                      <a:r>
                        <a:rPr lang="en-CA" sz="1400" b="1" dirty="0"/>
                        <a:t>different</a:t>
                      </a:r>
                      <a:r>
                        <a:rPr lang="en-CA" sz="1400" dirty="0"/>
                        <a:t> networks (IPv4, IPv6)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Routing of Packets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Source IP and destination IP are added to the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sz="1400" dirty="0"/>
                    </a:p>
                  </a:txBody>
                  <a:tcPr marL="21172" marR="21172" marT="10586" marB="10586" anchor="ctr"/>
                </a:tc>
                <a:extLst>
                  <a:ext uri="{0D108BD9-81ED-4DB2-BD59-A6C34878D82A}">
                    <a16:rowId xmlns:a16="http://schemas.microsoft.com/office/drawing/2014/main" val="1540942198"/>
                  </a:ext>
                </a:extLst>
              </a:tr>
            </a:tbl>
          </a:graphicData>
        </a:graphic>
      </p:graphicFrame>
      <p:pic>
        <p:nvPicPr>
          <p:cNvPr id="12" name="Picture 2" descr="http://www.infocellar.com/networks/images/osi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07" y="2008823"/>
            <a:ext cx="5056593" cy="34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525807" y="5425440"/>
            <a:ext cx="531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Image from [2]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10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Seven Layers (Low-Level Protocols)</a:t>
            </a:r>
            <a:endParaRPr lang="en-CA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703061"/>
              </p:ext>
            </p:extLst>
          </p:nvPr>
        </p:nvGraphicFramePr>
        <p:xfrm>
          <a:off x="1097280" y="2008823"/>
          <a:ext cx="5163794" cy="184531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36242">
                  <a:extLst>
                    <a:ext uri="{9D8B030D-6E8A-4147-A177-3AD203B41FA5}">
                      <a16:colId xmlns:a16="http://schemas.microsoft.com/office/drawing/2014/main" val="946505154"/>
                    </a:ext>
                  </a:extLst>
                </a:gridCol>
                <a:gridCol w="4127552">
                  <a:extLst>
                    <a:ext uri="{9D8B030D-6E8A-4147-A177-3AD203B41FA5}">
                      <a16:colId xmlns:a16="http://schemas.microsoft.com/office/drawing/2014/main" val="3557174367"/>
                    </a:ext>
                  </a:extLst>
                </a:gridCol>
              </a:tblGrid>
              <a:tr h="1184066">
                <a:tc>
                  <a:txBody>
                    <a:bodyPr/>
                    <a:lstStyle/>
                    <a:p>
                      <a:r>
                        <a:rPr lang="en-CA" sz="1400" dirty="0"/>
                        <a:t>Data Link</a:t>
                      </a:r>
                      <a:br>
                        <a:rPr lang="en-CA" sz="1400" dirty="0"/>
                      </a:br>
                      <a:r>
                        <a:rPr lang="en-CA" sz="1400" dirty="0"/>
                        <a:t>(Layer 2)</a:t>
                      </a:r>
                    </a:p>
                  </a:txBody>
                  <a:tcPr marL="21172" marR="21172" marT="10586" marB="1058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Provides connections between hosts in </a:t>
                      </a:r>
                      <a:r>
                        <a:rPr lang="en-CA" sz="1400" b="1" dirty="0"/>
                        <a:t>the same </a:t>
                      </a:r>
                      <a:r>
                        <a:rPr lang="en-CA" sz="1400" dirty="0"/>
                        <a:t>network (Ethernet, MAC Addresses)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Source and destination MAC Addresses are added</a:t>
                      </a:r>
                    </a:p>
                  </a:txBody>
                  <a:tcPr marL="21172" marR="21172" marT="10586" marB="10586" anchor="ctr"/>
                </a:tc>
                <a:extLst>
                  <a:ext uri="{0D108BD9-81ED-4DB2-BD59-A6C34878D82A}">
                    <a16:rowId xmlns:a16="http://schemas.microsoft.com/office/drawing/2014/main" val="749102207"/>
                  </a:ext>
                </a:extLst>
              </a:tr>
              <a:tr h="529306">
                <a:tc>
                  <a:txBody>
                    <a:bodyPr/>
                    <a:lstStyle/>
                    <a:p>
                      <a:r>
                        <a:rPr lang="en-CA" sz="1400"/>
                        <a:t>Physical</a:t>
                      </a:r>
                      <a:br>
                        <a:rPr lang="en-CA" sz="1400"/>
                      </a:br>
                      <a:r>
                        <a:rPr lang="en-CA" sz="1400"/>
                        <a:t>(Layer 1)</a:t>
                      </a:r>
                    </a:p>
                  </a:txBody>
                  <a:tcPr marL="21172" marR="21172" marT="10586" marB="1058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Describes electrical and physical specifications for devices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Cable, connectors, hubs, repeaters, etc.</a:t>
                      </a:r>
                    </a:p>
                  </a:txBody>
                  <a:tcPr marL="21172" marR="21172" marT="10586" marB="10586" anchor="ctr"/>
                </a:tc>
                <a:extLst>
                  <a:ext uri="{0D108BD9-81ED-4DB2-BD59-A6C34878D82A}">
                    <a16:rowId xmlns:a16="http://schemas.microsoft.com/office/drawing/2014/main" val="787719400"/>
                  </a:ext>
                </a:extLst>
              </a:tr>
            </a:tbl>
          </a:graphicData>
        </a:graphic>
      </p:graphicFrame>
      <p:pic>
        <p:nvPicPr>
          <p:cNvPr id="9" name="Picture 2" descr="http://www.infocellar.com/networks/images/osi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07" y="2008823"/>
            <a:ext cx="5056593" cy="34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525807" y="5425440"/>
            <a:ext cx="531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Image from [2]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319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works?</a:t>
            </a:r>
          </a:p>
        </p:txBody>
      </p:sp>
      <p:pic>
        <p:nvPicPr>
          <p:cNvPr id="2054" name="Picture 6" descr="http://www.infocellar.com/networks/images/OSI-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595" y="1979516"/>
            <a:ext cx="434246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74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protocols per Layer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840099"/>
              </p:ext>
            </p:extLst>
          </p:nvPr>
        </p:nvGraphicFramePr>
        <p:xfrm>
          <a:off x="1096963" y="1846263"/>
          <a:ext cx="100584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45">
                  <a:extLst>
                    <a:ext uri="{9D8B030D-6E8A-4147-A177-3AD203B41FA5}">
                      <a16:colId xmlns:a16="http://schemas.microsoft.com/office/drawing/2014/main" val="56472995"/>
                    </a:ext>
                  </a:extLst>
                </a:gridCol>
                <a:gridCol w="2409092">
                  <a:extLst>
                    <a:ext uri="{9D8B030D-6E8A-4147-A177-3AD203B41FA5}">
                      <a16:colId xmlns:a16="http://schemas.microsoft.com/office/drawing/2014/main" val="2359574447"/>
                    </a:ext>
                  </a:extLst>
                </a:gridCol>
                <a:gridCol w="7154863">
                  <a:extLst>
                    <a:ext uri="{9D8B030D-6E8A-4147-A177-3AD203B41FA5}">
                      <a16:colId xmlns:a16="http://schemas.microsoft.com/office/drawing/2014/main" val="3121948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Layer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Protocols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8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Telnet, SMTP, HTTP, FTP, IMAP, POP3, SNMP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6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MPEG, ASCII, TLS, SSL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0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NetBIOS, 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TCP, 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98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IPv4, IPv6, ICMP, </a:t>
                      </a:r>
                      <a:r>
                        <a:rPr lang="en-CA" dirty="0" err="1"/>
                        <a:t>IPSec</a:t>
                      </a:r>
                      <a:r>
                        <a:rPr lang="en-CA" dirty="0"/>
                        <a:t>, ARP, MPLS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6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Data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MPLS, RARP, Ethernet, 802.11.x, PPP, Frame Relay, ATM, FDDI, Fibre 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5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RS232, DSL, 10BaseT, 100BaseTX, ISDN, 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0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56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Never Forget!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P</a:t>
            </a:r>
            <a:r>
              <a:rPr lang="en-CA" dirty="0"/>
              <a:t>lease </a:t>
            </a:r>
            <a:r>
              <a:rPr lang="en-CA" dirty="0">
                <a:solidFill>
                  <a:schemeClr val="accent1"/>
                </a:solidFill>
              </a:rPr>
              <a:t>D</a:t>
            </a:r>
            <a:r>
              <a:rPr lang="en-CA" dirty="0"/>
              <a:t>o </a:t>
            </a:r>
            <a:r>
              <a:rPr lang="en-CA" dirty="0">
                <a:solidFill>
                  <a:schemeClr val="accent1"/>
                </a:solidFill>
              </a:rPr>
              <a:t>N</a:t>
            </a:r>
            <a:r>
              <a:rPr lang="en-CA" dirty="0"/>
              <a:t>ot </a:t>
            </a:r>
            <a:r>
              <a:rPr lang="en-CA" dirty="0">
                <a:solidFill>
                  <a:schemeClr val="accent1"/>
                </a:solidFill>
              </a:rPr>
              <a:t>T</a:t>
            </a:r>
            <a:r>
              <a:rPr lang="en-CA" dirty="0"/>
              <a:t>hrow </a:t>
            </a:r>
            <a:r>
              <a:rPr lang="en-CA" dirty="0">
                <a:solidFill>
                  <a:schemeClr val="accent1"/>
                </a:solidFill>
              </a:rPr>
              <a:t>S</a:t>
            </a:r>
            <a:r>
              <a:rPr lang="en-CA" dirty="0"/>
              <a:t>ausage </a:t>
            </a:r>
            <a:r>
              <a:rPr lang="en-CA" dirty="0">
                <a:solidFill>
                  <a:schemeClr val="accent1"/>
                </a:solidFill>
              </a:rPr>
              <a:t>P</a:t>
            </a:r>
            <a:r>
              <a:rPr lang="en-CA" dirty="0"/>
              <a:t>izza </a:t>
            </a:r>
            <a:r>
              <a:rPr lang="en-CA" dirty="0">
                <a:solidFill>
                  <a:schemeClr val="accent1"/>
                </a:solidFill>
              </a:rPr>
              <a:t>A</a:t>
            </a:r>
            <a:r>
              <a:rPr lang="en-CA" dirty="0"/>
              <a:t>way!</a:t>
            </a:r>
          </a:p>
          <a:p>
            <a:endParaRPr lang="en-CA" dirty="0"/>
          </a:p>
          <a:p>
            <a:endParaRPr lang="en-CA" dirty="0"/>
          </a:p>
          <a:p>
            <a:pPr algn="ctr"/>
            <a:r>
              <a:rPr lang="en-CA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230638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</TotalTime>
  <Words>405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Tutorial 1</vt:lpstr>
      <vt:lpstr>About me</vt:lpstr>
      <vt:lpstr>OSI (Open System Interconnection) Model</vt:lpstr>
      <vt:lpstr>The Seven Layers (High-Level Protocols)</vt:lpstr>
      <vt:lpstr>The Seven Layers (Medium-Level Protocols)</vt:lpstr>
      <vt:lpstr>The Seven Layers (Low-Level Protocols)</vt:lpstr>
      <vt:lpstr>How it works?</vt:lpstr>
      <vt:lpstr>Some protocols per Layer</vt:lpstr>
      <vt:lpstr>Never Forget!</vt:lpstr>
      <vt:lpstr>Sources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Carlos Carranza</dc:creator>
  <cp:lastModifiedBy>Carlos Carranza</cp:lastModifiedBy>
  <cp:revision>16</cp:revision>
  <dcterms:created xsi:type="dcterms:W3CDTF">2017-01-15T18:51:15Z</dcterms:created>
  <dcterms:modified xsi:type="dcterms:W3CDTF">2017-01-15T23:18:25Z</dcterms:modified>
</cp:coreProperties>
</file>