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Amatic SC"/>
      <p:regular r:id="rId26"/>
      <p:bold r:id="rId27"/>
    </p:embeddedFont>
    <p:embeddedFont>
      <p:font typeface="Source Code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E6EE10-5A02-49EC-8700-278B47BED2BD}">
  <a:tblStyle styleId="{C4E6EE10-5A02-49EC-8700-278B47BED2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maticSC-regular.fntdata"/><Relationship Id="rId25" Type="http://schemas.openxmlformats.org/officeDocument/2006/relationships/slide" Target="slides/slide19.xml"/><Relationship Id="rId28" Type="http://schemas.openxmlformats.org/officeDocument/2006/relationships/font" Target="fonts/SourceCodePro-regular.fntdata"/><Relationship Id="rId27" Type="http://schemas.openxmlformats.org/officeDocument/2006/relationships/font" Target="fonts/AmaticSC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247c111d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247c111d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247c111d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247c111d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247c111d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247c111d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d42d742d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d42d742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fdf03b7c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fdf03b7c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fdf03b7c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fdf03b7c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fdf03b7c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fdf03b7c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d42d742d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d42d742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fdf03b7c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fdf03b7c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fdf03b7c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fdf03b7c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247c111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247c111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247c111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247c111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47c111d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47c111d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247c111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247c111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47c111d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47c111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247c111d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247c111d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247c111d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247c111d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247c111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247c111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System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Binary to Hexadecimal Number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</a:t>
            </a:r>
            <a:r>
              <a:rPr lang="en"/>
              <a:t>101011101</a:t>
            </a:r>
            <a:r>
              <a:rPr baseline="-25000" lang="en"/>
              <a:t>2</a:t>
            </a:r>
            <a:r>
              <a:rPr lang="en"/>
              <a:t> </a:t>
            </a:r>
            <a:r>
              <a:rPr lang="en"/>
              <a:t>to hexadecimal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Now refer to the 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1 5 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101011101</a:t>
            </a:r>
            <a:r>
              <a:rPr baseline="-25000" lang="en"/>
              <a:t>2</a:t>
            </a:r>
            <a:r>
              <a:rPr lang="en"/>
              <a:t> is represented in hexadecimal as 15D</a:t>
            </a:r>
            <a:r>
              <a:rPr baseline="-25000" lang="en"/>
              <a:t>16</a:t>
            </a:r>
            <a:endParaRPr baseline="-25000"/>
          </a:p>
        </p:txBody>
      </p:sp>
      <p:graphicFrame>
        <p:nvGraphicFramePr>
          <p:cNvPr id="116" name="Google Shape;116;p22"/>
          <p:cNvGraphicFramePr/>
          <p:nvPr/>
        </p:nvGraphicFramePr>
        <p:xfrm>
          <a:off x="2661425" y="184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{C4E6EE10-5A02-49EC-8700-278B47BED2BD}</a:tableStyleId>
              </a:tblPr>
              <a:tblGrid>
                <a:gridCol w="839525"/>
                <a:gridCol w="839525"/>
                <a:gridCol w="839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0001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0101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1101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7" name="Google Shape;117;p22"/>
          <p:cNvCxnSpPr/>
          <p:nvPr/>
        </p:nvCxnSpPr>
        <p:spPr>
          <a:xfrm flipH="1">
            <a:off x="4275200" y="2271150"/>
            <a:ext cx="333900" cy="62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2"/>
          <p:cNvCxnSpPr/>
          <p:nvPr/>
        </p:nvCxnSpPr>
        <p:spPr>
          <a:xfrm>
            <a:off x="3930000" y="2282300"/>
            <a:ext cx="0" cy="57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2"/>
          <p:cNvCxnSpPr/>
          <p:nvPr/>
        </p:nvCxnSpPr>
        <p:spPr>
          <a:xfrm>
            <a:off x="3250875" y="2304550"/>
            <a:ext cx="378600" cy="55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Hexadecimal Number To Binary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15D</a:t>
            </a:r>
            <a:r>
              <a:rPr baseline="-25000" lang="en"/>
              <a:t>16</a:t>
            </a:r>
            <a:r>
              <a:rPr lang="en"/>
              <a:t> to Binary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Now refer to the 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15D</a:t>
            </a:r>
            <a:r>
              <a:rPr baseline="-25000" lang="en"/>
              <a:t>16</a:t>
            </a:r>
            <a:r>
              <a:rPr lang="en"/>
              <a:t> is represented in binary as 101011101</a:t>
            </a:r>
            <a:r>
              <a:rPr baseline="-25000" lang="en"/>
              <a:t>2</a:t>
            </a:r>
            <a:endParaRPr baseline="-25000"/>
          </a:p>
        </p:txBody>
      </p:sp>
      <p:graphicFrame>
        <p:nvGraphicFramePr>
          <p:cNvPr id="126" name="Google Shape;126;p23"/>
          <p:cNvGraphicFramePr/>
          <p:nvPr/>
        </p:nvGraphicFramePr>
        <p:xfrm>
          <a:off x="2661425" y="184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{C4E6EE10-5A02-49EC-8700-278B47BED2BD}</a:tableStyleId>
              </a:tblPr>
              <a:tblGrid>
                <a:gridCol w="839525"/>
                <a:gridCol w="839525"/>
                <a:gridCol w="839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0001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0101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1101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Hexadecimal Number To Decimal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15D</a:t>
            </a:r>
            <a:r>
              <a:rPr baseline="-25000" lang="en"/>
              <a:t>16</a:t>
            </a:r>
            <a:r>
              <a:rPr lang="en"/>
              <a:t> to Decimal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15D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1 * 16</a:t>
            </a:r>
            <a:r>
              <a:rPr baseline="30000" lang="en"/>
              <a:t>2</a:t>
            </a:r>
            <a:r>
              <a:rPr lang="en"/>
              <a:t> + 5 * 16</a:t>
            </a:r>
            <a:r>
              <a:rPr baseline="30000" lang="en"/>
              <a:t>1</a:t>
            </a:r>
            <a:r>
              <a:rPr lang="en"/>
              <a:t> + 13 * 16</a:t>
            </a:r>
            <a:r>
              <a:rPr baseline="30000" lang="en"/>
              <a:t>0</a:t>
            </a:r>
            <a:endParaRPr baseline="30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256+ 80 + 13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349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15D</a:t>
            </a:r>
            <a:r>
              <a:rPr baseline="-25000" lang="en"/>
              <a:t>16</a:t>
            </a:r>
            <a:r>
              <a:rPr lang="en"/>
              <a:t> is represented in binary as 349</a:t>
            </a:r>
            <a:r>
              <a:rPr baseline="-25000" lang="en"/>
              <a:t>10</a:t>
            </a:r>
            <a:endParaRPr baseline="-2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integer is stored in 4 bytes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28675"/>
            <a:ext cx="85206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byte = 8-bit</a:t>
            </a:r>
            <a:br>
              <a:rPr lang="en"/>
            </a:br>
            <a:r>
              <a:rPr lang="en"/>
              <a:t>4 byte = 32-bit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byte will have an address (refer to slide-15)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n-bit, 2</a:t>
            </a:r>
            <a:r>
              <a:rPr baseline="30000" lang="en"/>
              <a:t>n </a:t>
            </a:r>
            <a:r>
              <a:rPr lang="en"/>
              <a:t>possible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Unsigned, 0 to 2</a:t>
            </a:r>
            <a:r>
              <a:rPr baseline="30000" lang="en"/>
              <a:t>n-1</a:t>
            </a:r>
            <a:endParaRPr baseline="30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Signed, -(2</a:t>
            </a:r>
            <a:r>
              <a:rPr baseline="30000" lang="en"/>
              <a:t>(n-1)</a:t>
            </a:r>
            <a:r>
              <a:rPr lang="en"/>
              <a:t>-1) to (2</a:t>
            </a:r>
            <a:r>
              <a:rPr baseline="30000" lang="en" sz="2000"/>
              <a:t>n-1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left-most bit, more formally known as Most Significant Bit (MSB) is used to determine the sign of the integer.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sign bit is 0 = positive or zero int</a:t>
            </a:r>
            <a:br>
              <a:rPr lang="en"/>
            </a:br>
            <a:r>
              <a:rPr lang="en"/>
              <a:t>If sign bit is 1 = negative int</a:t>
            </a:r>
            <a:endParaRPr/>
          </a:p>
        </p:txBody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sign bit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75" y="226650"/>
            <a:ext cx="8469024" cy="46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graphicFrame>
        <p:nvGraphicFramePr>
          <p:cNvPr id="157" name="Google Shape;157;p28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{C4E6EE10-5A02-49EC-8700-278B47BED2BD}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Type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Range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4-bytes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-2</a:t>
                      </a:r>
                      <a:r>
                        <a:rPr baseline="30000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to (2</a:t>
                      </a:r>
                      <a:r>
                        <a:rPr baseline="30000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-1)</a:t>
                      </a:r>
                      <a:endParaRPr baseline="30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int (unsigned)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4-bytes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 to 2</a:t>
                      </a:r>
                      <a:r>
                        <a:rPr baseline="30000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32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long long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8-bytes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-2</a:t>
                      </a:r>
                      <a:r>
                        <a:rPr baseline="30000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63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to 2</a:t>
                      </a:r>
                      <a:r>
                        <a:rPr baseline="30000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63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long long (unsigned)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8-bytes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 to 2</a:t>
                      </a:r>
                      <a:r>
                        <a:rPr baseline="30000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64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of numbers in different data types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FLoating-Point number is stored in 4 bytes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3850"/>
            <a:ext cx="9144000" cy="362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30"/>
          <p:cNvCxnSpPr/>
          <p:nvPr/>
        </p:nvCxnSpPr>
        <p:spPr>
          <a:xfrm rot="10800000">
            <a:off x="4615300" y="4057075"/>
            <a:ext cx="1026600" cy="4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30"/>
          <p:cNvSpPr txBox="1"/>
          <p:nvPr/>
        </p:nvSpPr>
        <p:spPr>
          <a:xfrm>
            <a:off x="5631925" y="4366075"/>
            <a:ext cx="193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Stop when the fraction is zero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2651500" y="3100075"/>
            <a:ext cx="79800" cy="957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 flipH="1" rot="10800000">
            <a:off x="5088700" y="3100075"/>
            <a:ext cx="79800" cy="957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867225" y="4216475"/>
            <a:ext cx="43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10011        .    10011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7200" y="0"/>
            <a:ext cx="9144000" cy="5143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4" name="Google Shape;184;p31"/>
          <p:cNvSpPr/>
          <p:nvPr/>
        </p:nvSpPr>
        <p:spPr>
          <a:xfrm>
            <a:off x="672732" y="3339300"/>
            <a:ext cx="3737625" cy="745900"/>
          </a:xfrm>
          <a:custGeom>
            <a:rect b="b" l="l" r="r" t="t"/>
            <a:pathLst>
              <a:path extrusionOk="0" h="29836" w="149505">
                <a:moveTo>
                  <a:pt x="146136" y="0"/>
                </a:moveTo>
                <a:cubicBezTo>
                  <a:pt x="147736" y="0"/>
                  <a:pt x="150042" y="2157"/>
                  <a:pt x="149326" y="3588"/>
                </a:cubicBezTo>
                <a:cubicBezTo>
                  <a:pt x="148203" y="5830"/>
                  <a:pt x="145379" y="6966"/>
                  <a:pt x="142946" y="7575"/>
                </a:cubicBezTo>
                <a:cubicBezTo>
                  <a:pt x="131582" y="10419"/>
                  <a:pt x="119574" y="9569"/>
                  <a:pt x="107859" y="9569"/>
                </a:cubicBezTo>
                <a:cubicBezTo>
                  <a:pt x="92175" y="9569"/>
                  <a:pt x="76494" y="9968"/>
                  <a:pt x="60810" y="9968"/>
                </a:cubicBezTo>
                <a:cubicBezTo>
                  <a:pt x="52303" y="9968"/>
                  <a:pt x="43545" y="8306"/>
                  <a:pt x="35291" y="10366"/>
                </a:cubicBezTo>
                <a:cubicBezTo>
                  <a:pt x="24330" y="13101"/>
                  <a:pt x="12359" y="7624"/>
                  <a:pt x="1400" y="10366"/>
                </a:cubicBezTo>
                <a:cubicBezTo>
                  <a:pt x="-1179" y="11011"/>
                  <a:pt x="1400" y="15683"/>
                  <a:pt x="1400" y="18341"/>
                </a:cubicBezTo>
                <a:cubicBezTo>
                  <a:pt x="1400" y="21929"/>
                  <a:pt x="-1586" y="27116"/>
                  <a:pt x="1400" y="29106"/>
                </a:cubicBezTo>
                <a:cubicBezTo>
                  <a:pt x="4057" y="30876"/>
                  <a:pt x="7777" y="28707"/>
                  <a:pt x="10969" y="2870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391800"/>
            <a:ext cx="8520600" cy="4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Binary Number System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Digits: 0,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Decimal Number System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Digits: 0, 1, 2, 3,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 5, 6, 7, 8, 9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Hexadecimal Number Systems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Digits: 0, 1, 2, 3, 4, 5, 6, 7,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 8, 9, A, B, C, D, E, 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Google Shape;67;p15"/>
          <p:cNvGraphicFramePr/>
          <p:nvPr/>
        </p:nvGraphicFramePr>
        <p:xfrm>
          <a:off x="952500" y="1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{C4E6EE10-5A02-49EC-8700-278B47BED2BD}</a:tableStyleId>
              </a:tblPr>
              <a:tblGrid>
                <a:gridCol w="2413000"/>
                <a:gridCol w="2413000"/>
                <a:gridCol w="2413000"/>
              </a:tblGrid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Decimal 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Binary 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Hexadecimal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0000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0010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0011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0100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0101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0110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0111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1000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952500" y="1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{C4E6EE10-5A02-49EC-8700-278B47BED2BD}</a:tableStyleId>
              </a:tblPr>
              <a:tblGrid>
                <a:gridCol w="2413000"/>
                <a:gridCol w="2413000"/>
                <a:gridCol w="2413000"/>
              </a:tblGrid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Decimal 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Binary 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Hexadecimal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1011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1100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1111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10000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10010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10011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10100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10101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Decimal to Binary Number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5</a:t>
            </a:r>
            <a:r>
              <a:rPr baseline="-25000" lang="en"/>
              <a:t>10</a:t>
            </a:r>
            <a:r>
              <a:rPr lang="en"/>
              <a:t> to binary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Divide 5 by 2 =&gt; Quotient = 2, Remainder =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Divide 2 by 2 =&gt; Quotient = 1, Remainder =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Divide 1 by 2 =&gt; Quotient = 0, Remainder =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5</a:t>
            </a:r>
            <a:r>
              <a:rPr baseline="-25000" lang="en"/>
              <a:t>10</a:t>
            </a:r>
            <a:r>
              <a:rPr lang="en"/>
              <a:t> is represented in binary as 101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79" name="Google Shape;79;p17"/>
          <p:cNvCxnSpPr/>
          <p:nvPr/>
        </p:nvCxnSpPr>
        <p:spPr>
          <a:xfrm rot="10800000">
            <a:off x="6813525" y="1914825"/>
            <a:ext cx="22200" cy="169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Decimal to Binary Number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10</a:t>
            </a:r>
            <a:r>
              <a:rPr baseline="-25000" lang="en"/>
              <a:t>10</a:t>
            </a:r>
            <a:r>
              <a:rPr lang="en"/>
              <a:t> to binary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Divide 10 by 2 =&gt; Quotient = 5, Remainder =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Divide 5 by 2 =&gt; Quotient = 2, Remainder =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Divide 2 by 2 =&gt; Quotient = 1, Remainder =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Divide 1 by 2 =&gt; Quotient = 0, Remainder =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10</a:t>
            </a:r>
            <a:r>
              <a:rPr baseline="-25000" lang="en"/>
              <a:t>10</a:t>
            </a:r>
            <a:r>
              <a:rPr lang="en"/>
              <a:t> is represented in binary as 1010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86" name="Google Shape;86;p18"/>
          <p:cNvCxnSpPr/>
          <p:nvPr/>
        </p:nvCxnSpPr>
        <p:spPr>
          <a:xfrm rot="10800000">
            <a:off x="6813525" y="1914825"/>
            <a:ext cx="22200" cy="169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Decimal to Hexadecimal Number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10</a:t>
            </a:r>
            <a:r>
              <a:rPr baseline="-25000" lang="en"/>
              <a:t>10</a:t>
            </a:r>
            <a:r>
              <a:rPr lang="en"/>
              <a:t> to hexadecimal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Divide 10 by 16 =&gt; Quotient = 0, Remainder = 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baseline="-25000" lang="en"/>
              <a:t>10</a:t>
            </a:r>
            <a:r>
              <a:rPr lang="en"/>
              <a:t> is represented in hexadecimal as A</a:t>
            </a:r>
            <a:r>
              <a:rPr baseline="-25000" lang="en"/>
              <a:t>16</a:t>
            </a:r>
            <a:endParaRPr baseline="-25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aseline="-25000" i="1" lang="en">
                <a:solidFill>
                  <a:srgbClr val="0000FF"/>
                </a:solidFill>
              </a:rPr>
              <a:t>Note: In hexadecimal number system 10 is represented with digit A</a:t>
            </a:r>
            <a:endParaRPr baseline="-25000"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Decimal to Hexadecimal Number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1500</a:t>
            </a:r>
            <a:r>
              <a:rPr baseline="-25000" lang="en"/>
              <a:t>10</a:t>
            </a:r>
            <a:r>
              <a:rPr lang="en"/>
              <a:t> to hexadecimal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Divide 1500 by 16 =&gt; Quotient = 93, Remainder = 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Divide 93 by 16 =&gt; Quotient = 5, Remainder = 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Divide 5 by 16 =&gt; Quotient = 0, Remainder =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1500</a:t>
            </a:r>
            <a:r>
              <a:rPr baseline="-25000" lang="en"/>
              <a:t>10</a:t>
            </a:r>
            <a:r>
              <a:rPr lang="en"/>
              <a:t> is represented in hexadecimal as 5DC</a:t>
            </a:r>
            <a:r>
              <a:rPr baseline="-25000" lang="en"/>
              <a:t>16</a:t>
            </a:r>
            <a:r>
              <a:rPr lang="en"/>
              <a:t> OR 0x5DC</a:t>
            </a:r>
            <a:endParaRPr/>
          </a:p>
        </p:txBody>
      </p:sp>
      <p:cxnSp>
        <p:nvCxnSpPr>
          <p:cNvPr id="99" name="Google Shape;99;p20"/>
          <p:cNvCxnSpPr/>
          <p:nvPr/>
        </p:nvCxnSpPr>
        <p:spPr>
          <a:xfrm rot="10800000">
            <a:off x="7637350" y="1881425"/>
            <a:ext cx="22200" cy="169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Binary to decimal Number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228675"/>
            <a:ext cx="8520600" cy="35532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1010</a:t>
            </a:r>
            <a:r>
              <a:rPr baseline="-25000" lang="en"/>
              <a:t>2</a:t>
            </a:r>
            <a:r>
              <a:rPr lang="en"/>
              <a:t> to decimal number</a:t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1010</a:t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1 * 2</a:t>
            </a:r>
            <a:r>
              <a:rPr baseline="30000" lang="en"/>
              <a:t>3</a:t>
            </a:r>
            <a:r>
              <a:rPr lang="en"/>
              <a:t> + 0 * 2</a:t>
            </a:r>
            <a:r>
              <a:rPr baseline="30000" lang="en"/>
              <a:t>2</a:t>
            </a:r>
            <a:r>
              <a:rPr lang="en"/>
              <a:t> + 1 * 2</a:t>
            </a:r>
            <a:r>
              <a:rPr baseline="30000" lang="en"/>
              <a:t>1</a:t>
            </a:r>
            <a:r>
              <a:rPr lang="en"/>
              <a:t> + 0 * 2</a:t>
            </a:r>
            <a:r>
              <a:rPr baseline="30000" lang="en"/>
              <a:t>0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8 + 0 + 2 + 0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1010</a:t>
            </a:r>
            <a:r>
              <a:rPr baseline="-25000" lang="en"/>
              <a:t>2</a:t>
            </a:r>
            <a:r>
              <a:rPr lang="en"/>
              <a:t> is represented in decimal as 10</a:t>
            </a:r>
            <a:r>
              <a:rPr baseline="-25000" lang="en"/>
              <a:t>10</a:t>
            </a:r>
            <a:endParaRPr baseline="-25000"/>
          </a:p>
        </p:txBody>
      </p:sp>
      <p:cxnSp>
        <p:nvCxnSpPr>
          <p:cNvPr id="106" name="Google Shape;106;p21"/>
          <p:cNvCxnSpPr/>
          <p:nvPr/>
        </p:nvCxnSpPr>
        <p:spPr>
          <a:xfrm>
            <a:off x="2749875" y="2070750"/>
            <a:ext cx="1525200" cy="79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21"/>
          <p:cNvCxnSpPr/>
          <p:nvPr/>
        </p:nvCxnSpPr>
        <p:spPr>
          <a:xfrm>
            <a:off x="2582875" y="2070750"/>
            <a:ext cx="501000" cy="79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1"/>
          <p:cNvCxnSpPr/>
          <p:nvPr/>
        </p:nvCxnSpPr>
        <p:spPr>
          <a:xfrm flipH="1">
            <a:off x="1992925" y="2081900"/>
            <a:ext cx="434100" cy="801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21"/>
          <p:cNvCxnSpPr/>
          <p:nvPr/>
        </p:nvCxnSpPr>
        <p:spPr>
          <a:xfrm flipH="1">
            <a:off x="823950" y="2081900"/>
            <a:ext cx="1447200" cy="801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