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B96805-7AC9-46C9-A266-F63C8DFD9C75}">
  <a:tblStyle styleId="{CDB96805-7AC9-46C9-A266-F63C8DFD9C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5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4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AmaticSC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maticS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18160ae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18160ae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18160ae9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18160ae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18160ae9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18160ae9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18160ae9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18160ae9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18160ae9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18160ae9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18160ae90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18160ae90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362200"/>
            <a:ext cx="7075875" cy="4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311700" y="1093850"/>
            <a:ext cx="8520600" cy="3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 sz="2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In-built software</a:t>
            </a:r>
            <a:endParaRPr baseline="-25000" sz="21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-25000" lang="en" sz="2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Permanent</a:t>
            </a:r>
            <a:endParaRPr baseline="-25000" sz="21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-25000" lang="en" sz="20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Non-volatile (non-changeable)</a:t>
            </a:r>
            <a:endParaRPr baseline="-25000" sz="20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-25000" lang="en" sz="20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Load the Operating System(OS)</a:t>
            </a:r>
            <a:endParaRPr baseline="-25000" sz="20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-25000" lang="en" sz="20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After PC is turned on, makes sure all the</a:t>
            </a:r>
            <a:br>
              <a:rPr baseline="-25000" lang="en" sz="20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aseline="-25000" lang="en" sz="20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Major components run properly.</a:t>
            </a:r>
            <a:endParaRPr baseline="-25000" sz="20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-25000"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212121"/>
                </a:solidFill>
                <a:latin typeface="Amatic SC"/>
                <a:ea typeface="Amatic SC"/>
                <a:cs typeface="Amatic SC"/>
                <a:sym typeface="Amatic SC"/>
              </a:rPr>
              <a:t>Read-Only Memory </a:t>
            </a:r>
            <a:endParaRPr b="1" sz="4200">
              <a:solidFill>
                <a:srgbClr val="21212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4200" l="0" r="0" t="-4200"/>
          <a:stretch/>
        </p:blipFill>
        <p:spPr>
          <a:xfrm>
            <a:off x="4571988" y="1166825"/>
            <a:ext cx="35718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50" y="2226450"/>
            <a:ext cx="3457575" cy="27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311700" y="1093850"/>
            <a:ext cx="8520600" cy="3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 sz="2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Temporary</a:t>
            </a:r>
            <a:endParaRPr baseline="-25000" sz="21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-25000" lang="en" sz="20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</a:t>
            </a:r>
            <a:r>
              <a:rPr baseline="-25000" lang="en" sz="20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olatile (changeable)</a:t>
            </a:r>
            <a:endParaRPr baseline="-25000" sz="20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-25000"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212121"/>
                </a:solidFill>
                <a:latin typeface="Amatic SC"/>
                <a:ea typeface="Amatic SC"/>
                <a:cs typeface="Amatic SC"/>
                <a:sym typeface="Amatic SC"/>
              </a:rPr>
              <a:t>Random Access Memory (RAM) </a:t>
            </a:r>
            <a:endParaRPr b="1" sz="4200">
              <a:solidFill>
                <a:srgbClr val="21212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888" y="1093850"/>
            <a:ext cx="242887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2378849"/>
            <a:ext cx="3914274" cy="220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5">
            <a:alphaModFix/>
          </a:blip>
          <a:srcRect b="14515" l="0" r="0" t="0"/>
          <a:stretch/>
        </p:blipFill>
        <p:spPr>
          <a:xfrm>
            <a:off x="4061225" y="2325300"/>
            <a:ext cx="2238400" cy="22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11700" y="1232850"/>
            <a:ext cx="8520600" cy="3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 sz="2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Permanent (Important work being done in RAM</a:t>
            </a:r>
            <a:br>
              <a:rPr baseline="-25000" lang="en" sz="2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aseline="-25000" lang="en" sz="2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  Is usually saved in hard-drive</a:t>
            </a:r>
            <a:br>
              <a:rPr baseline="-25000" lang="en" sz="2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aseline="-25000" lang="en" sz="2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  for </a:t>
            </a:r>
            <a:r>
              <a:rPr baseline="-25000" lang="en" sz="2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permanency</a:t>
            </a:r>
            <a:r>
              <a:rPr baseline="-25000" lang="en" sz="2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baseline="-25000" sz="21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-25000" lang="en" sz="20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</a:t>
            </a:r>
            <a:r>
              <a:rPr baseline="-25000" lang="en" sz="20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olatile (changeable)</a:t>
            </a:r>
            <a:endParaRPr baseline="-25000" sz="20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-25000"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212121"/>
                </a:solidFill>
                <a:latin typeface="Amatic SC"/>
                <a:ea typeface="Amatic SC"/>
                <a:cs typeface="Amatic SC"/>
                <a:sym typeface="Amatic SC"/>
              </a:rPr>
              <a:t>Hard-Disk drive &amp; solid state drive</a:t>
            </a:r>
            <a:endParaRPr b="1" sz="4200">
              <a:solidFill>
                <a:srgbClr val="21212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900" y="1232850"/>
            <a:ext cx="3607575" cy="20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2900" y="2571750"/>
            <a:ext cx="24003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{CDB96805-7AC9-46C9-A266-F63C8DFD9C75}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SSD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⤊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⤊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⟱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⤊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⟱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⤊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Suitable for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Vide/Music/Files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Windows 10(OS), Games, Video Editting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3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41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3802943" y="1440175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2032647" y="233987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589125" y="3239575"/>
            <a:ext cx="9885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2877899" y="3239575"/>
            <a:ext cx="12519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1" name="Google Shape;101;p19"/>
          <p:cNvCxnSpPr>
            <a:stCxn id="97" idx="2"/>
            <a:endCxn id="102" idx="0"/>
          </p:cNvCxnSpPr>
          <p:nvPr/>
        </p:nvCxnSpPr>
        <p:spPr>
          <a:xfrm flipH="1" rot="-5400000">
            <a:off x="5294843" y="1159825"/>
            <a:ext cx="724200" cy="21699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9"/>
          <p:cNvCxnSpPr>
            <a:stCxn id="98" idx="0"/>
            <a:endCxn id="97" idx="2"/>
          </p:cNvCxnSpPr>
          <p:nvPr/>
        </p:nvCxnSpPr>
        <p:spPr>
          <a:xfrm rot="-5400000">
            <a:off x="3458247" y="1226126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9"/>
          <p:cNvCxnSpPr>
            <a:stCxn id="98" idx="2"/>
            <a:endCxn id="100" idx="0"/>
          </p:cNvCxnSpPr>
          <p:nvPr/>
        </p:nvCxnSpPr>
        <p:spPr>
          <a:xfrm flipH="1" rot="-5400000">
            <a:off x="2924247" y="2659826"/>
            <a:ext cx="457200" cy="702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9"/>
          <p:cNvCxnSpPr>
            <a:stCxn id="99" idx="0"/>
            <a:endCxn id="98" idx="2"/>
          </p:cNvCxnSpPr>
          <p:nvPr/>
        </p:nvCxnSpPr>
        <p:spPr>
          <a:xfrm rot="-5400000">
            <a:off x="1713975" y="2151775"/>
            <a:ext cx="457200" cy="1718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9"/>
          <p:cNvSpPr/>
          <p:nvPr/>
        </p:nvSpPr>
        <p:spPr>
          <a:xfrm>
            <a:off x="1680500" y="3239575"/>
            <a:ext cx="9885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7" name="Google Shape;107;p19"/>
          <p:cNvCxnSpPr>
            <a:stCxn id="106" idx="0"/>
          </p:cNvCxnSpPr>
          <p:nvPr/>
        </p:nvCxnSpPr>
        <p:spPr>
          <a:xfrm rot="10800000">
            <a:off x="2166350" y="2977375"/>
            <a:ext cx="8400" cy="2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9"/>
          <p:cNvSpPr/>
          <p:nvPr/>
        </p:nvSpPr>
        <p:spPr>
          <a:xfrm>
            <a:off x="1989947" y="231580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Primary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2835199" y="3215500"/>
            <a:ext cx="12519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1637800" y="3215500"/>
            <a:ext cx="9885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ROM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572000" y="3530725"/>
            <a:ext cx="9885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HDD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5972822" y="26069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Secondary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6818074" y="3506650"/>
            <a:ext cx="12519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Pendrive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620675" y="3506650"/>
            <a:ext cx="9885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SSD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4" name="Google Shape;114;p19"/>
          <p:cNvCxnSpPr>
            <a:stCxn id="111" idx="0"/>
          </p:cNvCxnSpPr>
          <p:nvPr/>
        </p:nvCxnSpPr>
        <p:spPr>
          <a:xfrm rot="10800000">
            <a:off x="5058150" y="3308125"/>
            <a:ext cx="81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9"/>
          <p:cNvCxnSpPr/>
          <p:nvPr/>
        </p:nvCxnSpPr>
        <p:spPr>
          <a:xfrm rot="10800000">
            <a:off x="6110875" y="3316525"/>
            <a:ext cx="81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9"/>
          <p:cNvCxnSpPr/>
          <p:nvPr/>
        </p:nvCxnSpPr>
        <p:spPr>
          <a:xfrm rot="10800000">
            <a:off x="7373075" y="3308125"/>
            <a:ext cx="81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9"/>
          <p:cNvCxnSpPr/>
          <p:nvPr/>
        </p:nvCxnSpPr>
        <p:spPr>
          <a:xfrm>
            <a:off x="5058125" y="3308050"/>
            <a:ext cx="23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>
            <a:endCxn id="102" idx="2"/>
          </p:cNvCxnSpPr>
          <p:nvPr/>
        </p:nvCxnSpPr>
        <p:spPr>
          <a:xfrm rot="10800000">
            <a:off x="6741872" y="3049451"/>
            <a:ext cx="24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