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49e800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f49e800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339b3d66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7339b3d66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91a2730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91a2730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339b3d66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7339b3d66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49e8001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49e8001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91a2730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91a273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339b3d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339b3d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91a2730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91a2730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339b3d66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339b3d66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91a2730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91a2730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1a2730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1a2730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91a27305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91a27305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514601" y="115251"/>
            <a:ext cx="50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865786" y="4886325"/>
            <a:ext cx="27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7068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04800" y="841772"/>
            <a:ext cx="8553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4800" y="2984301"/>
            <a:ext cx="85533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514601" y="115251"/>
            <a:ext cx="50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91194" y="1228608"/>
            <a:ext cx="8567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2514601" y="115251"/>
            <a:ext cx="50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65786" y="4886325"/>
            <a:ext cx="27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193885" y="581507"/>
            <a:ext cx="856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77293" y="968609"/>
            <a:ext cx="540000" cy="540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514601" y="115251"/>
            <a:ext cx="50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291194" y="498103"/>
            <a:ext cx="856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96635" y="1046625"/>
            <a:ext cx="42177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36296" y="1046624"/>
            <a:ext cx="42177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2514601" y="115251"/>
            <a:ext cx="50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65786" y="4886325"/>
            <a:ext cx="27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285835" y="942584"/>
            <a:ext cx="685800" cy="54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291194" y="498103"/>
            <a:ext cx="856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2514601" y="115251"/>
            <a:ext cx="50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65786" y="4886325"/>
            <a:ext cx="27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285835" y="942583"/>
            <a:ext cx="685800" cy="54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23850" lvl="1" marL="9144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865786" y="4886325"/>
            <a:ext cx="27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91194" y="498103"/>
            <a:ext cx="856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91194" y="1034058"/>
            <a:ext cx="85671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014" y="91748"/>
            <a:ext cx="1910047" cy="298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514601" y="115251"/>
            <a:ext cx="50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811" y="83053"/>
            <a:ext cx="1149175" cy="3060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5580">
          <p15:clr>
            <a:srgbClr val="F26B43"/>
          </p15:clr>
        </p15:guide>
        <p15:guide id="3" pos="180">
          <p15:clr>
            <a:srgbClr val="F26B43"/>
          </p15:clr>
        </p15:guide>
        <p15:guide id="4" pos="5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FacebookRecruitin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Ensemble_learn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ctrTitle"/>
          </p:nvPr>
        </p:nvSpPr>
        <p:spPr>
          <a:xfrm>
            <a:off x="304800" y="841772"/>
            <a:ext cx="8553300" cy="2024700"/>
          </a:xfrm>
          <a:prstGeom prst="rect">
            <a:avLst/>
          </a:prstGeom>
          <a:solidFill>
            <a:srgbClr val="57068C"/>
          </a:solidFill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Analysis - Friend Recommendation System</a:t>
            </a:r>
            <a:endParaRPr/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304950" y="3357026"/>
            <a:ext cx="8553300" cy="131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48"/>
              <a:t> </a:t>
            </a:r>
            <a:endParaRPr sz="1348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48"/>
              <a:t>Himani Thakkar (ht2191)</a:t>
            </a:r>
            <a:endParaRPr sz="1348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48"/>
              <a:t>Hrituja Khatavkar (hk3219)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7852575" y="62500"/>
            <a:ext cx="1214100" cy="4686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147950" y="510550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311700" y="1171600"/>
            <a:ext cx="45873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215900" rtl="0" algn="l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84E"/>
                </a:solidFill>
                <a:highlight>
                  <a:srgbClr val="FFFFFF"/>
                </a:highlight>
              </a:rPr>
              <a:t>After predictions we try to conclude about the features that influence the most on our model and the following is the results that we obtain.</a:t>
            </a:r>
            <a:endParaRPr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marR="215900" rtl="0" algn="l">
              <a:lnSpc>
                <a:spcPct val="16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marR="215900" rtl="0" algn="l">
              <a:lnSpc>
                <a:spcPct val="16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457200" marR="215900" rtl="0" algn="l">
              <a:lnSpc>
                <a:spcPct val="16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marR="215900" rtl="0" algn="l">
              <a:lnSpc>
                <a:spcPct val="16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713" y="462699"/>
            <a:ext cx="4340962" cy="45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311700" y="5212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311700" y="13240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This system can be extended to find the nth connection like in LinkedIn and hence even further improve it’s prediction.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Metadata of the nodes for example demographics of a user can also be used in improving the results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Further link analysis algorithms like the The SALSA Algorithm and Randomized HITS can also be used to compare the result.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388" y="1424000"/>
            <a:ext cx="5449224" cy="22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85750" y="4121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791275" y="948950"/>
            <a:ext cx="5164200" cy="2310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-321627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65"/>
              <a:buChar char="•"/>
            </a:pPr>
            <a:r>
              <a:rPr lang="en" sz="1465"/>
              <a:t>Today, we see various social media platforms offer a feature that suggests new connections and recommends pages/people based on a user and its attributes. </a:t>
            </a:r>
            <a:endParaRPr sz="1465"/>
          </a:p>
          <a:p>
            <a:pPr indent="-3216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•"/>
            </a:pPr>
            <a:r>
              <a:rPr lang="en" sz="1465"/>
              <a:t>Having such a system in place, not only allows people to connect with one another easily but also facilitates businesses to maximize their social influence. </a:t>
            </a:r>
            <a:endParaRPr sz="1465"/>
          </a:p>
          <a:p>
            <a:pPr indent="-3216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•"/>
            </a:pPr>
            <a:r>
              <a:rPr lang="en" sz="1465"/>
              <a:t>In our project, we are trying to replicate this feature by performing graph analysis to predict missing connections as recommendations.</a:t>
            </a:r>
            <a:endParaRPr sz="1465"/>
          </a:p>
        </p:txBody>
      </p:sp>
      <p:sp>
        <p:nvSpPr>
          <p:cNvPr id="60" name="Google Shape;60;p10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100" y="3258850"/>
            <a:ext cx="4760150" cy="15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 rotWithShape="1">
          <a:blip r:embed="rId4">
            <a:alphaModFix/>
          </a:blip>
          <a:srcRect b="0" l="0" r="31181" t="921"/>
          <a:stretch/>
        </p:blipFill>
        <p:spPr>
          <a:xfrm rot="422831">
            <a:off x="677575" y="883574"/>
            <a:ext cx="2780250" cy="242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5">
            <a:alphaModFix/>
          </a:blip>
          <a:srcRect b="18910" l="21678" r="22100" t="12451"/>
          <a:stretch/>
        </p:blipFill>
        <p:spPr>
          <a:xfrm rot="-651492">
            <a:off x="360438" y="1914851"/>
            <a:ext cx="1420985" cy="234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 rotWithShape="1">
          <a:blip r:embed="rId6">
            <a:alphaModFix/>
          </a:blip>
          <a:srcRect b="0" l="0" r="42834" t="0"/>
          <a:stretch/>
        </p:blipFill>
        <p:spPr>
          <a:xfrm rot="710960">
            <a:off x="1460651" y="2640350"/>
            <a:ext cx="1214099" cy="210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11700" y="980325"/>
            <a:ext cx="8520600" cy="358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Our data is obtained from  Facebook’s recruiting challenge on Kaggle.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https://www.kaggle.com/c/FacebookRecruiting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Our dataset is a directed graph consisting of 1.86M nodes and 9.44M edges.</a:t>
            </a:r>
            <a:endParaRPr sz="2400"/>
          </a:p>
        </p:txBody>
      </p:sp>
      <p:sp>
        <p:nvSpPr>
          <p:cNvPr id="71" name="Google Shape;71;p11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050" y="2576500"/>
            <a:ext cx="26098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875" y="2571750"/>
            <a:ext cx="15240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4825" y="2419350"/>
            <a:ext cx="3391000" cy="22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/>
        </p:nvSpPr>
        <p:spPr>
          <a:xfrm>
            <a:off x="6524175" y="4568800"/>
            <a:ext cx="174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Directed Graph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11700" y="519750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83" name="Google Shape;83;p12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4807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2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The idea is to experiment with data and see the what features and attributes it has. </a:t>
              </a:r>
              <a:endParaRPr sz="1200"/>
            </a:p>
          </p:txBody>
        </p:sp>
      </p:grpSp>
      <p:grpSp>
        <p:nvGrpSpPr>
          <p:cNvPr id="85" name="Google Shape;85;p12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86" name="Google Shape;86;p12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570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 Code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2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We are then going to find out missing edges in the graph and split our </a:t>
              </a:r>
              <a:r>
                <a:rPr lang="en" sz="1200"/>
                <a:t>training</a:t>
              </a:r>
              <a:r>
                <a:rPr lang="en" sz="1200"/>
                <a:t> dataset to train and test with an 80-20 split.</a:t>
              </a:r>
              <a:endParaRPr sz="1200"/>
            </a:p>
          </p:txBody>
        </p:sp>
      </p:grpSp>
      <p:grpSp>
        <p:nvGrpSpPr>
          <p:cNvPr id="88" name="Google Shape;88;p12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89" name="Google Shape;89;p12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711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We then use the source node and destination node to calculate a number of features between them, for eg: if they follow each other back, what is the shortest path between them if they are assumed to not follow each other, what is </a:t>
              </a:r>
              <a:r>
                <a:rPr lang="en" sz="1200"/>
                <a:t>the</a:t>
              </a:r>
              <a:r>
                <a:rPr lang="en" sz="1200"/>
                <a:t> similarity between then and so on.</a:t>
              </a:r>
              <a:endParaRPr sz="1200"/>
            </a:p>
          </p:txBody>
        </p:sp>
      </p:grpSp>
      <p:grpSp>
        <p:nvGrpSpPr>
          <p:cNvPr id="91" name="Google Shape;91;p12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92" name="Google Shape;92;p12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964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2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Finally, we use these features to </a:t>
              </a:r>
              <a:r>
                <a:rPr lang="en" sz="1200"/>
                <a:t>predict</a:t>
              </a:r>
              <a:r>
                <a:rPr lang="en" sz="1200"/>
                <a:t> whether a link between them exists or not. We are using a Random Forest Classifier which is simply a forest of decision trees to help predict a link. </a:t>
              </a:r>
              <a:endParaRPr sz="1200"/>
            </a:p>
          </p:txBody>
        </p:sp>
      </p:grp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75" y="3259475"/>
            <a:ext cx="489600" cy="4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813" y="3702050"/>
            <a:ext cx="613201" cy="613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2"/>
          <p:cNvGrpSpPr/>
          <p:nvPr/>
        </p:nvGrpSpPr>
        <p:grpSpPr>
          <a:xfrm>
            <a:off x="7568511" y="4090616"/>
            <a:ext cx="712557" cy="785901"/>
            <a:chOff x="4206459" y="1191441"/>
            <a:chExt cx="712557" cy="785901"/>
          </a:xfrm>
        </p:grpSpPr>
        <p:sp>
          <p:nvSpPr>
            <p:cNvPr id="97" name="Google Shape;97;p12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12"/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102" name="Google Shape;102;p12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12"/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107" name="Google Shape;107;p12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12"/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112" name="Google Shape;112;p12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2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17" name="Google Shape;117;p12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2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12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26" name="Google Shape;126;p12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12"/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131" name="Google Shape;131;p12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882000" y="587075"/>
            <a:ext cx="7380000" cy="521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</a:t>
            </a:r>
            <a:r>
              <a:rPr lang="en" sz="1900"/>
              <a:t>Lets Experiment with data</a:t>
            </a:r>
            <a:r>
              <a:rPr lang="en"/>
              <a:t> </a:t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87" y="1594875"/>
            <a:ext cx="5647174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650" y="3860250"/>
            <a:ext cx="5647176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5375" y="1232550"/>
            <a:ext cx="2252877" cy="21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750" y="2739615"/>
            <a:ext cx="2293450" cy="214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38425" y="619025"/>
            <a:ext cx="8928300" cy="521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</a:t>
            </a:r>
            <a:r>
              <a:rPr lang="en" sz="1900"/>
              <a:t>Lets find out how well </a:t>
            </a:r>
            <a:r>
              <a:rPr lang="en" sz="1900"/>
              <a:t>connected</a:t>
            </a:r>
            <a:r>
              <a:rPr lang="en"/>
              <a:t> </a:t>
            </a:r>
            <a:r>
              <a:rPr lang="en" sz="1900"/>
              <a:t>the graph is 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38" y="1216325"/>
            <a:ext cx="4248723" cy="9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50" y="2854575"/>
            <a:ext cx="2437850" cy="19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600" y="3280700"/>
            <a:ext cx="4505325" cy="53389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/>
        </p:nvSpPr>
        <p:spPr>
          <a:xfrm>
            <a:off x="2101588" y="2396650"/>
            <a:ext cx="4355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are Weakly Connected Components 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311700" y="1171600"/>
            <a:ext cx="8667000" cy="339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Once we have a gist of what the data is, we now build some features for our model to train 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computed following features :</a:t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4927225" y="1852400"/>
            <a:ext cx="3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4753375" y="2106300"/>
            <a:ext cx="3921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127944" y="2398179"/>
            <a:ext cx="8850663" cy="1968755"/>
            <a:chOff x="1808063" y="4294338"/>
            <a:chExt cx="3370782" cy="721817"/>
          </a:xfrm>
        </p:grpSpPr>
        <p:sp>
          <p:nvSpPr>
            <p:cNvPr id="165" name="Google Shape;165;p15"/>
            <p:cNvSpPr/>
            <p:nvPr/>
          </p:nvSpPr>
          <p:spPr>
            <a:xfrm>
              <a:off x="1906300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79503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133137" y="4294338"/>
              <a:ext cx="721729" cy="360865"/>
            </a:xfrm>
            <a:custGeom>
              <a:rect b="b" l="l" r="r" t="t"/>
              <a:pathLst>
                <a:path extrusionOk="0" h="3951" w="7902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808063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47096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456385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568813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231883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894395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560958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706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/>
        </p:nvSpPr>
        <p:spPr>
          <a:xfrm>
            <a:off x="647700" y="3210100"/>
            <a:ext cx="874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11EA7"/>
                </a:solidFill>
              </a:rPr>
              <a:t>Cosine distance</a:t>
            </a:r>
            <a:endParaRPr b="1" sz="800">
              <a:solidFill>
                <a:srgbClr val="711EA7"/>
              </a:solidFill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2215325" y="2938025"/>
            <a:ext cx="1214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11EA7"/>
                </a:solidFill>
              </a:rPr>
              <a:t>Weakly Connected Graph</a:t>
            </a:r>
            <a:endParaRPr b="1" sz="800">
              <a:solidFill>
                <a:srgbClr val="711EA7"/>
              </a:solidFill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4128725" y="3231600"/>
            <a:ext cx="874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11EA7"/>
                </a:solidFill>
              </a:rPr>
              <a:t>Follows</a:t>
            </a:r>
            <a:br>
              <a:rPr b="1" lang="en" sz="1200">
                <a:solidFill>
                  <a:srgbClr val="711EA7"/>
                </a:solidFill>
              </a:rPr>
            </a:br>
            <a:r>
              <a:rPr b="1" lang="en" sz="1200">
                <a:solidFill>
                  <a:srgbClr val="711EA7"/>
                </a:solidFill>
              </a:rPr>
              <a:t>Back?</a:t>
            </a:r>
            <a:endParaRPr b="1" sz="1200">
              <a:solidFill>
                <a:srgbClr val="711EA7"/>
              </a:solidFill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5814875" y="3046775"/>
            <a:ext cx="942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11EA7"/>
                </a:solidFill>
              </a:rPr>
              <a:t>HITS Score</a:t>
            </a:r>
            <a:endParaRPr b="1" sz="800">
              <a:solidFill>
                <a:srgbClr val="711EA7"/>
              </a:solidFill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7567475" y="3199175"/>
            <a:ext cx="942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11EA7"/>
                </a:solidFill>
              </a:rPr>
              <a:t>Page Rank</a:t>
            </a:r>
            <a:endParaRPr b="1" sz="800">
              <a:solidFill>
                <a:srgbClr val="711EA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311700" y="615400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311700" y="1247800"/>
            <a:ext cx="8520600" cy="91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After mapping all the features for the train and test data, we then train our model using Random Forest Classifier.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then use this trained model to predict if an edge is present.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4927225" y="1852400"/>
            <a:ext cx="3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4753375" y="2106300"/>
            <a:ext cx="3921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1145425" y="2478986"/>
            <a:ext cx="2646507" cy="2318436"/>
            <a:chOff x="649648" y="271400"/>
            <a:chExt cx="6215377" cy="5455143"/>
          </a:xfrm>
        </p:grpSpPr>
        <p:sp>
          <p:nvSpPr>
            <p:cNvPr id="190" name="Google Shape;190;p16"/>
            <p:cNvSpPr/>
            <p:nvPr/>
          </p:nvSpPr>
          <p:spPr>
            <a:xfrm>
              <a:off x="2641907" y="3717593"/>
              <a:ext cx="3573900" cy="2008950"/>
            </a:xfrm>
            <a:custGeom>
              <a:rect b="b" l="l" r="r" t="t"/>
              <a:pathLst>
                <a:path extrusionOk="0" fill="none" h="80358" w="142956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359875" y="2446825"/>
              <a:ext cx="338550" cy="1598275"/>
            </a:xfrm>
            <a:custGeom>
              <a:rect b="b" l="l" r="r" t="t"/>
              <a:pathLst>
                <a:path extrusionOk="0" fill="none" h="63931" w="13542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709500" y="271400"/>
              <a:ext cx="5149975" cy="2519525"/>
            </a:xfrm>
            <a:custGeom>
              <a:rect b="b" l="l" r="r" t="t"/>
              <a:pathLst>
                <a:path extrusionOk="0" fill="none" h="100781" w="205999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965975" y="415700"/>
              <a:ext cx="754750" cy="754750"/>
            </a:xfrm>
            <a:custGeom>
              <a:rect b="b" l="l" r="r" t="t"/>
              <a:pathLst>
                <a:path extrusionOk="0" fill="none" h="30190" w="3019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99475" y="2457925"/>
              <a:ext cx="5183275" cy="2647150"/>
            </a:xfrm>
            <a:custGeom>
              <a:rect b="b" l="l" r="r" t="t"/>
              <a:pathLst>
                <a:path extrusionOk="0" fill="none" h="105886" w="207331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075775" y="387950"/>
              <a:ext cx="4012325" cy="2402975"/>
            </a:xfrm>
            <a:custGeom>
              <a:rect b="b" l="l" r="r" t="t"/>
              <a:pathLst>
                <a:path extrusionOk="0" fill="none" h="96119" w="160493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49648" y="670971"/>
              <a:ext cx="5183118" cy="4298214"/>
            </a:xfrm>
            <a:custGeom>
              <a:rect b="b" l="l" r="r" t="t"/>
              <a:pathLst>
                <a:path extrusionOk="0" fill="none" h="170260" w="205333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731700" y="1059450"/>
              <a:ext cx="5133325" cy="3762600"/>
            </a:xfrm>
            <a:custGeom>
              <a:rect b="b" l="l" r="r" t="t"/>
              <a:pathLst>
                <a:path extrusionOk="0" fill="none" h="150504" w="205333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5965975" y="2912975"/>
              <a:ext cx="754750" cy="754775"/>
            </a:xfrm>
            <a:custGeom>
              <a:rect b="b" l="l" r="r" t="t"/>
              <a:pathLst>
                <a:path extrusionOk="0" fill="none" h="30191" w="3019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453125" y="1464550"/>
              <a:ext cx="2874675" cy="2785900"/>
            </a:xfrm>
            <a:custGeom>
              <a:rect b="b" l="l" r="r" t="t"/>
              <a:pathLst>
                <a:path extrusionOk="0" fill="none" h="111436" w="114987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32775" y="4183825"/>
              <a:ext cx="754775" cy="760300"/>
            </a:xfrm>
            <a:custGeom>
              <a:rect b="b" l="l" r="r" t="t"/>
              <a:pathLst>
                <a:path extrusionOk="0" fill="none" h="30412" w="30191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732775" y="1669900"/>
              <a:ext cx="754775" cy="754750"/>
            </a:xfrm>
            <a:custGeom>
              <a:rect b="b" l="l" r="r" t="t"/>
              <a:pathLst>
                <a:path extrusionOk="0" fill="none" h="30190" w="30191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A08AB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</p:grpSp>
      <p:sp>
        <p:nvSpPr>
          <p:cNvPr id="202" name="Google Shape;202;p16"/>
          <p:cNvSpPr txBox="1"/>
          <p:nvPr>
            <p:ph type="title"/>
          </p:nvPr>
        </p:nvSpPr>
        <p:spPr>
          <a:xfrm>
            <a:off x="1724675" y="3136300"/>
            <a:ext cx="1547100" cy="910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7068C"/>
                </a:solidFill>
              </a:rPr>
              <a:t>Random Forest</a:t>
            </a:r>
            <a:endParaRPr sz="1700">
              <a:solidFill>
                <a:srgbClr val="57068C"/>
              </a:solidFill>
            </a:endParaRPr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330750" y="2130850"/>
            <a:ext cx="4642500" cy="276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92929"/>
              </a:buClr>
              <a:buSzPts val="11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</a:rPr>
              <a:t>Random forest is a classification algorithm.</a:t>
            </a:r>
            <a:endParaRPr sz="16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</a:rPr>
              <a:t>It consists of a large number of individual decision trees that operate as an </a:t>
            </a: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ensemble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</a:rPr>
              <a:t>. </a:t>
            </a:r>
            <a:endParaRPr sz="16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</a:rPr>
              <a:t>Each individual tree in the random forest spits out a class prediction the class with the most votes becomes our model’s prediction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Forest?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311700" y="1171600"/>
            <a:ext cx="53007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marR="215900" rtl="0" algn="l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lang="en" sz="1300">
                <a:solidFill>
                  <a:srgbClr val="3C484E"/>
                </a:solidFill>
                <a:highlight>
                  <a:srgbClr val="FFFFFF"/>
                </a:highlight>
              </a:rPr>
              <a:t>It gives a higher accuracy through cross validation.</a:t>
            </a:r>
            <a:endParaRPr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lang="en" sz="1300">
                <a:solidFill>
                  <a:srgbClr val="3C484E"/>
                </a:solidFill>
                <a:highlight>
                  <a:srgbClr val="FFFFFF"/>
                </a:highlight>
              </a:rPr>
              <a:t>Random forest classifier can handle the missing values and maintain the accuracy of a large data.</a:t>
            </a:r>
            <a:endParaRPr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lang="en" sz="1300">
                <a:solidFill>
                  <a:srgbClr val="3C484E"/>
                </a:solidFill>
                <a:highlight>
                  <a:srgbClr val="FFFFFF"/>
                </a:highlight>
              </a:rPr>
              <a:t>If there are more trees, it doesn’t allow over-fitting trees in the model.</a:t>
            </a:r>
            <a:endParaRPr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lang="en" sz="1300">
                <a:solidFill>
                  <a:srgbClr val="3C484E"/>
                </a:solidFill>
                <a:highlight>
                  <a:srgbClr val="FFFFFF"/>
                </a:highlight>
              </a:rPr>
              <a:t>It has the ability to work on a large data set with higher dimensionality.</a:t>
            </a:r>
            <a:endParaRPr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lang="en" sz="1300">
                <a:solidFill>
                  <a:srgbClr val="3C484E"/>
                </a:solidFill>
                <a:highlight>
                  <a:srgbClr val="FFFFFF"/>
                </a:highlight>
              </a:rPr>
              <a:t>For our project, since the data is huge, random forest was the best choice</a:t>
            </a:r>
            <a:endParaRPr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457200" marR="215900" rtl="0" algn="l">
              <a:lnSpc>
                <a:spcPct val="16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marR="215900" rtl="0" algn="l">
              <a:lnSpc>
                <a:spcPct val="16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0" name="Google Shape;210;p17"/>
          <p:cNvSpPr/>
          <p:nvPr/>
        </p:nvSpPr>
        <p:spPr>
          <a:xfrm>
            <a:off x="7852575" y="62500"/>
            <a:ext cx="1214100" cy="4002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848" y="1584925"/>
            <a:ext cx="2430074" cy="217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