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3" r:id="rId4"/>
    <p:sldId id="257" r:id="rId5"/>
    <p:sldId id="260" r:id="rId6"/>
    <p:sldId id="259" r:id="rId7"/>
    <p:sldId id="264" r:id="rId8"/>
    <p:sldId id="261" r:id="rId9"/>
    <p:sldId id="262" r:id="rId10"/>
    <p:sldId id="265" r:id="rId11"/>
    <p:sldId id="267" r:id="rId12"/>
    <p:sldId id="268" r:id="rId13"/>
    <p:sldId id="269" r:id="rId14"/>
    <p:sldId id="266" r:id="rId15"/>
    <p:sldId id="270" r:id="rId16"/>
    <p:sldId id="275" r:id="rId17"/>
    <p:sldId id="276" r:id="rId18"/>
    <p:sldId id="277" r:id="rId19"/>
    <p:sldId id="289" r:id="rId20"/>
    <p:sldId id="278" r:id="rId21"/>
    <p:sldId id="279" r:id="rId22"/>
    <p:sldId id="280" r:id="rId23"/>
    <p:sldId id="281" r:id="rId24"/>
    <p:sldId id="272" r:id="rId25"/>
    <p:sldId id="288" r:id="rId26"/>
    <p:sldId id="282" r:id="rId27"/>
    <p:sldId id="284" r:id="rId28"/>
    <p:sldId id="287" r:id="rId29"/>
    <p:sldId id="285" r:id="rId30"/>
    <p:sldId id="271" r:id="rId31"/>
    <p:sldId id="286" r:id="rId32"/>
    <p:sldId id="27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24767-9A03-4BA1-94B0-822CA4921B23}" v="17" dt="2019-09-02T22:48:2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627" autoAdjust="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Hunter" userId="bd93aacc5ba3c24b" providerId="LiveId" clId="{0E924767-9A03-4BA1-94B0-822CA4921B23}"/>
    <pc:docChg chg="custSel addSld modSld">
      <pc:chgData name="Iain Hunter" userId="bd93aacc5ba3c24b" providerId="LiveId" clId="{0E924767-9A03-4BA1-94B0-822CA4921B23}" dt="2019-09-02T22:55:45.175" v="3436" actId="20577"/>
      <pc:docMkLst>
        <pc:docMk/>
      </pc:docMkLst>
      <pc:sldChg chg="addSp delSp modSp">
        <pc:chgData name="Iain Hunter" userId="bd93aacc5ba3c24b" providerId="LiveId" clId="{0E924767-9A03-4BA1-94B0-822CA4921B23}" dt="2019-09-02T22:08:40.394" v="878" actId="5793"/>
        <pc:sldMkLst>
          <pc:docMk/>
          <pc:sldMk cId="680855407" sldId="257"/>
        </pc:sldMkLst>
        <pc:spChg chg="del mod">
          <ac:chgData name="Iain Hunter" userId="bd93aacc5ba3c24b" providerId="LiveId" clId="{0E924767-9A03-4BA1-94B0-822CA4921B23}" dt="2019-09-02T21:58:41.862" v="125" actId="478"/>
          <ac:spMkLst>
            <pc:docMk/>
            <pc:sldMk cId="680855407" sldId="257"/>
            <ac:spMk id="2" creationId="{4C17AE73-0F75-4AB6-A064-9E0ED142D5B2}"/>
          </ac:spMkLst>
        </pc:spChg>
        <pc:spChg chg="del mod">
          <ac:chgData name="Iain Hunter" userId="bd93aacc5ba3c24b" providerId="LiveId" clId="{0E924767-9A03-4BA1-94B0-822CA4921B23}" dt="2019-09-02T21:58:47.878" v="127" actId="478"/>
          <ac:spMkLst>
            <pc:docMk/>
            <pc:sldMk cId="680855407" sldId="257"/>
            <ac:spMk id="3" creationId="{C90ABE39-E408-40B4-A274-2957933AD3D6}"/>
          </ac:spMkLst>
        </pc:spChg>
        <pc:spChg chg="add del mod">
          <ac:chgData name="Iain Hunter" userId="bd93aacc5ba3c24b" providerId="LiveId" clId="{0E924767-9A03-4BA1-94B0-822CA4921B23}" dt="2019-09-02T21:58:44.740" v="126" actId="478"/>
          <ac:spMkLst>
            <pc:docMk/>
            <pc:sldMk cId="680855407" sldId="257"/>
            <ac:spMk id="7" creationId="{BB3FA761-E311-4298-8497-EE621DA19BC4}"/>
          </ac:spMkLst>
        </pc:spChg>
        <pc:spChg chg="add del mod">
          <ac:chgData name="Iain Hunter" userId="bd93aacc5ba3c24b" providerId="LiveId" clId="{0E924767-9A03-4BA1-94B0-822CA4921B23}" dt="2019-09-02T21:58:49.989" v="128" actId="478"/>
          <ac:spMkLst>
            <pc:docMk/>
            <pc:sldMk cId="680855407" sldId="257"/>
            <ac:spMk id="9" creationId="{86C00A62-4619-41CA-A3B4-E7B55B46899D}"/>
          </ac:spMkLst>
        </pc:spChg>
        <pc:spChg chg="add del mod">
          <ac:chgData name="Iain Hunter" userId="bd93aacc5ba3c24b" providerId="LiveId" clId="{0E924767-9A03-4BA1-94B0-822CA4921B23}" dt="2019-09-02T21:59:19.625" v="132"/>
          <ac:spMkLst>
            <pc:docMk/>
            <pc:sldMk cId="680855407" sldId="257"/>
            <ac:spMk id="10" creationId="{B3E06958-E31A-4175-A53B-34F8E141CCDA}"/>
          </ac:spMkLst>
        </pc:spChg>
        <pc:spChg chg="add mod">
          <ac:chgData name="Iain Hunter" userId="bd93aacc5ba3c24b" providerId="LiveId" clId="{0E924767-9A03-4BA1-94B0-822CA4921B23}" dt="2019-09-02T22:08:40.394" v="878" actId="5793"/>
          <ac:spMkLst>
            <pc:docMk/>
            <pc:sldMk cId="680855407" sldId="257"/>
            <ac:spMk id="11" creationId="{20C62861-ACC4-4282-A7F0-32563449268E}"/>
          </ac:spMkLst>
        </pc:spChg>
        <pc:picChg chg="add mod">
          <ac:chgData name="Iain Hunter" userId="bd93aacc5ba3c24b" providerId="LiveId" clId="{0E924767-9A03-4BA1-94B0-822CA4921B23}" dt="2019-09-02T21:58:54.992" v="129" actId="1076"/>
          <ac:picMkLst>
            <pc:docMk/>
            <pc:sldMk cId="680855407" sldId="257"/>
            <ac:picMk id="5" creationId="{A58C48F9-4CCB-4EFF-B65F-6B68D1613AC8}"/>
          </ac:picMkLst>
        </pc:picChg>
      </pc:sldChg>
      <pc:sldChg chg="modSp">
        <pc:chgData name="Iain Hunter" userId="bd93aacc5ba3c24b" providerId="LiveId" clId="{0E924767-9A03-4BA1-94B0-822CA4921B23}" dt="2019-09-02T22:26:55.700" v="2092" actId="12"/>
        <pc:sldMkLst>
          <pc:docMk/>
          <pc:sldMk cId="911481100" sldId="258"/>
        </pc:sldMkLst>
        <pc:spChg chg="mod">
          <ac:chgData name="Iain Hunter" userId="bd93aacc5ba3c24b" providerId="LiveId" clId="{0E924767-9A03-4BA1-94B0-822CA4921B23}" dt="2019-09-02T21:53:58.869" v="15" actId="20577"/>
          <ac:spMkLst>
            <pc:docMk/>
            <pc:sldMk cId="911481100" sldId="258"/>
            <ac:spMk id="2" creationId="{FF274DD5-5068-4BE1-98BA-A0235A4055E8}"/>
          </ac:spMkLst>
        </pc:spChg>
        <pc:spChg chg="mod">
          <ac:chgData name="Iain Hunter" userId="bd93aacc5ba3c24b" providerId="LiveId" clId="{0E924767-9A03-4BA1-94B0-822CA4921B23}" dt="2019-09-02T22:26:55.700" v="2092" actId="12"/>
          <ac:spMkLst>
            <pc:docMk/>
            <pc:sldMk cId="911481100" sldId="258"/>
            <ac:spMk id="3" creationId="{2A8D2A5B-0810-4352-93D7-0FA445ABF67E}"/>
          </ac:spMkLst>
        </pc:spChg>
      </pc:sldChg>
      <pc:sldChg chg="modSp add">
        <pc:chgData name="Iain Hunter" userId="bd93aacc5ba3c24b" providerId="LiveId" clId="{0E924767-9A03-4BA1-94B0-822CA4921B23}" dt="2019-09-02T22:33:32.519" v="2563" actId="20577"/>
        <pc:sldMkLst>
          <pc:docMk/>
          <pc:sldMk cId="2614548988" sldId="259"/>
        </pc:sldMkLst>
        <pc:spChg chg="mod">
          <ac:chgData name="Iain Hunter" userId="bd93aacc5ba3c24b" providerId="LiveId" clId="{0E924767-9A03-4BA1-94B0-822CA4921B23}" dt="2019-09-02T22:09:36.509" v="898" actId="20577"/>
          <ac:spMkLst>
            <pc:docMk/>
            <pc:sldMk cId="2614548988" sldId="259"/>
            <ac:spMk id="2" creationId="{AA1C5640-DE16-4A3E-9DCE-611C57075DB4}"/>
          </ac:spMkLst>
        </pc:spChg>
        <pc:spChg chg="mod">
          <ac:chgData name="Iain Hunter" userId="bd93aacc5ba3c24b" providerId="LiveId" clId="{0E924767-9A03-4BA1-94B0-822CA4921B23}" dt="2019-09-02T22:33:32.519" v="2563" actId="20577"/>
          <ac:spMkLst>
            <pc:docMk/>
            <pc:sldMk cId="2614548988" sldId="259"/>
            <ac:spMk id="3" creationId="{CDBFD126-15B5-4C92-A758-C13D97225672}"/>
          </ac:spMkLst>
        </pc:spChg>
      </pc:sldChg>
      <pc:sldChg chg="modSp add">
        <pc:chgData name="Iain Hunter" userId="bd93aacc5ba3c24b" providerId="LiveId" clId="{0E924767-9A03-4BA1-94B0-822CA4921B23}" dt="2019-09-02T22:32:40.237" v="2549" actId="20577"/>
        <pc:sldMkLst>
          <pc:docMk/>
          <pc:sldMk cId="22980669" sldId="260"/>
        </pc:sldMkLst>
        <pc:spChg chg="mod">
          <ac:chgData name="Iain Hunter" userId="bd93aacc5ba3c24b" providerId="LiveId" clId="{0E924767-9A03-4BA1-94B0-822CA4921B23}" dt="2019-09-02T22:15:49.733" v="1393" actId="20577"/>
          <ac:spMkLst>
            <pc:docMk/>
            <pc:sldMk cId="22980669" sldId="260"/>
            <ac:spMk id="2" creationId="{40F040FC-19F8-4CB3-B00E-0CC8E7CF519A}"/>
          </ac:spMkLst>
        </pc:spChg>
        <pc:spChg chg="mod">
          <ac:chgData name="Iain Hunter" userId="bd93aacc5ba3c24b" providerId="LiveId" clId="{0E924767-9A03-4BA1-94B0-822CA4921B23}" dt="2019-09-02T22:32:40.237" v="2549" actId="20577"/>
          <ac:spMkLst>
            <pc:docMk/>
            <pc:sldMk cId="22980669" sldId="260"/>
            <ac:spMk id="3" creationId="{18400EA0-8125-44FE-94C9-E37D9196A6ED}"/>
          </ac:spMkLst>
        </pc:spChg>
      </pc:sldChg>
      <pc:sldChg chg="modSp add">
        <pc:chgData name="Iain Hunter" userId="bd93aacc5ba3c24b" providerId="LiveId" clId="{0E924767-9A03-4BA1-94B0-822CA4921B23}" dt="2019-09-02T22:55:45.175" v="3436" actId="20577"/>
        <pc:sldMkLst>
          <pc:docMk/>
          <pc:sldMk cId="3629256376" sldId="261"/>
        </pc:sldMkLst>
        <pc:spChg chg="mod">
          <ac:chgData name="Iain Hunter" userId="bd93aacc5ba3c24b" providerId="LiveId" clId="{0E924767-9A03-4BA1-94B0-822CA4921B23}" dt="2019-09-02T22:38:12.624" v="2619" actId="20577"/>
          <ac:spMkLst>
            <pc:docMk/>
            <pc:sldMk cId="3629256376" sldId="261"/>
            <ac:spMk id="2" creationId="{201F9E07-588C-4E8C-AE5C-E84F285D4362}"/>
          </ac:spMkLst>
        </pc:spChg>
        <pc:spChg chg="mod">
          <ac:chgData name="Iain Hunter" userId="bd93aacc5ba3c24b" providerId="LiveId" clId="{0E924767-9A03-4BA1-94B0-822CA4921B23}" dt="2019-09-02T22:55:45.175" v="3436" actId="20577"/>
          <ac:spMkLst>
            <pc:docMk/>
            <pc:sldMk cId="3629256376" sldId="261"/>
            <ac:spMk id="3" creationId="{2EE4BF23-D7C8-441D-9360-3786B738B7C5}"/>
          </ac:spMkLst>
        </pc:spChg>
      </pc:sldChg>
      <pc:sldChg chg="modSp add">
        <pc:chgData name="Iain Hunter" userId="bd93aacc5ba3c24b" providerId="LiveId" clId="{0E924767-9A03-4BA1-94B0-822CA4921B23}" dt="2019-09-02T22:42:18.302" v="2837" actId="20577"/>
        <pc:sldMkLst>
          <pc:docMk/>
          <pc:sldMk cId="283935460" sldId="262"/>
        </pc:sldMkLst>
        <pc:spChg chg="mod">
          <ac:chgData name="Iain Hunter" userId="bd93aacc5ba3c24b" providerId="LiveId" clId="{0E924767-9A03-4BA1-94B0-822CA4921B23}" dt="2019-09-02T22:42:18.302" v="2837" actId="20577"/>
          <ac:spMkLst>
            <pc:docMk/>
            <pc:sldMk cId="283935460" sldId="262"/>
            <ac:spMk id="2" creationId="{06DC1501-197B-4A58-A2B0-9E72996253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239D-0155-4764-BAF6-93FCE2568951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522A3-D2A7-48BB-AFDD-52D059595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522A3-D2A7-48BB-AFDD-52D0595958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7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9C6FC-7595-4D1B-9C86-FFAD4CB1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D3F236-EDE4-4E9A-9952-CD93FFB2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D56365-5AEF-45AF-84BE-EB38F5DD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7B5584-0C87-4E4E-840D-4103A9F3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C5883D-7FE7-45D6-AB67-B32911AA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7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FB585-0250-4206-884F-B3CDEB70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AD2CE7-E04C-46FB-A2D8-CBD066D0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4E903-D002-45AB-81D6-D8304168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1C7B27-DEBF-43D4-BB08-5BBC846D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17EA32-B110-4F30-8A1F-82B4F086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2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C332CB-44AB-45DB-892D-84B5BB7E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8A574E-835A-439D-9540-D867177D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DDBCFF-155E-478C-8627-EA3E8460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463EFE-60E3-4FB0-9823-B667E61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BC703-9172-44A4-8E34-0E8FDB47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9DD76-CAA2-4622-9A5F-2097CD0E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BD882-F259-4134-8AEF-3C97AACC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179E81-28AA-4807-8D87-B84AB5D5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A66911-C492-44AF-871F-2B8591C1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8270DE-A24B-475A-A088-00CFC244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5F044-9784-4718-94BE-45499A07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27CDA6-F836-49B8-AAB1-EA714CBC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3DF900-D0BC-442B-9BB1-69F5DFE8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72E324-6CE6-4E84-A1C9-29009AC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13CA99-C654-496B-A5E7-248E4D0B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5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4E5A-C442-4F6C-8F5B-860EE08C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79552-4933-4B40-8DAC-12A645DD2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B83965-2A62-4CAA-80B0-58B3EF69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9CC0A7-0ACF-4510-A10E-FBCAF21B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437744-997C-4565-9C62-914B3D91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4F0479-2992-4FDF-BBF4-0E114EA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3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E6B17-D507-43D1-A576-7FA1A89E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6B8E72-2F8B-4806-9C26-7DD19593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2C0C5D-FBF4-4ACE-B818-0800D663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7B14AD-5C8F-4E4F-B895-B84C3EA3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E00ED3-B655-4DA4-9404-B074D7044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5281EA-F155-4A47-8A4E-2570D79A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6B8A54-8799-4B72-B0FF-3F0673C5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4385AF-4B4C-4003-9FCA-F75CE246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0116F-5179-4F3C-B1BD-43FBD71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75F97F-743A-48A4-8C73-B554CC52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6BD147-2C20-4B17-BA48-483C908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33EC07-1BA9-41F8-B253-5BDB831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00DE3F-DCA2-46EF-BA0B-9985360C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3635E8-FDAA-4666-B6C3-AD20C804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D971F7-7D6E-4B35-8134-F2CC44E7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97CC9-23E8-4099-92DC-36B85ADB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6E8EE-C5F9-4FB4-8585-E08FF3FF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5CAB6C-FD7C-488E-86E0-5B0ED562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37704D-7932-4359-8047-BA8CD49C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539C11-C936-4F75-9E4E-D1693A0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C8B05C-6564-4845-A51F-87FEC968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2DCDE-FB80-4C52-8654-F2530579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AF22C7-9E85-4BDD-BC03-982032D3A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A03F8D-3DF1-4BBA-9193-22627F33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055D45-C3AA-4064-BFAA-5ACAF96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C1799D-E42D-413F-B31F-59D53581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B56451-033F-43FB-B583-B8EE49F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1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1DDAFC-A955-4F48-9AF8-3C07C2B5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6A3243-F388-4F28-9215-D2E47B7E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6E302E-2674-4453-8D12-A28BA69C0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0614-2232-4C32-9707-5676EEBB046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EE3F70-C5F8-4FB8-BBB6-DD4BD1A68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F2D2FC-1E39-413E-A6A2-149F6257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27FA-F9EC-4C9D-8DD2-D74765433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81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hinkWhere/foss4g-serverless-ops/wiki/First-Run-Confi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hinkWhere/foss4g-serverless-ops/wiki/HelloWorld-Serverle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gistry.terraform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kWhere/foss4g-serverless-ops/wiki/Horizon-Ap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orizon-viewer-test1.s3.amazonaws.com/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Where" TargetMode="External"/><Relationship Id="rId2" Type="http://schemas.openxmlformats.org/officeDocument/2006/relationships/hyperlink" Target="mailto:info@thinkWher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thinkWhere/foss4g-serverless-ops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github.com/thinkWhe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thinkWhere/foss4g-horizon-web-app" TargetMode="External"/><Relationship Id="rId4" Type="http://schemas.openxmlformats.org/officeDocument/2006/relationships/hyperlink" Target="https://github.com/thinkWhere/foss4g-horizon-render-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hinkwhere.com" TargetMode="External"/><Relationship Id="rId2" Type="http://schemas.openxmlformats.org/officeDocument/2006/relationships/hyperlink" Target="http://www.maptrun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.png"/><Relationship Id="rId4" Type="http://schemas.openxmlformats.org/officeDocument/2006/relationships/hyperlink" Target="http://www.thinkwher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72A24-8EC4-4C8E-83A5-8B17D4972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014" y="-486873"/>
            <a:ext cx="9144000" cy="2387600"/>
          </a:xfrm>
        </p:spPr>
        <p:txBody>
          <a:bodyPr/>
          <a:lstStyle/>
          <a:p>
            <a:r>
              <a:rPr lang="en-GB" dirty="0"/>
              <a:t>Rendering the Horizon in Real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569242-505A-4DE7-9E2B-B6EAA5AE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014" y="2115211"/>
            <a:ext cx="9144000" cy="1655762"/>
          </a:xfrm>
        </p:spPr>
        <p:txBody>
          <a:bodyPr/>
          <a:lstStyle/>
          <a:p>
            <a:r>
              <a:rPr lang="en-GB" dirty="0"/>
              <a:t>with Open Terrain Data and Serverless AWS</a:t>
            </a:r>
          </a:p>
          <a:p>
            <a:r>
              <a:rPr lang="en-GB" dirty="0"/>
              <a:t>Iain Hunter &amp; Alastair Carson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BDABEB-BA70-460F-ADE2-A3D5EEF265A1}"/>
              </a:ext>
            </a:extLst>
          </p:cNvPr>
          <p:cNvSpPr txBox="1"/>
          <p:nvPr/>
        </p:nvSpPr>
        <p:spPr>
          <a:xfrm>
            <a:off x="107092" y="6362105"/>
            <a:ext cx="258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FOSS4G, September 2019</a:t>
            </a: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02" y="3093539"/>
            <a:ext cx="3639023" cy="8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78" y="4239135"/>
            <a:ext cx="7344094" cy="2122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96" y="1193672"/>
            <a:ext cx="2709461" cy="29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74" y="129874"/>
            <a:ext cx="10515600" cy="1325563"/>
          </a:xfrm>
        </p:spPr>
        <p:txBody>
          <a:bodyPr/>
          <a:lstStyle/>
          <a:p>
            <a:r>
              <a:rPr lang="en-US" dirty="0" smtClean="0"/>
              <a:t>Sounds brilliant…. but where to start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5" y="1455437"/>
            <a:ext cx="9640599" cy="5285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74" y="129874"/>
            <a:ext cx="1285813" cy="12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1" y="157420"/>
            <a:ext cx="10515600" cy="1325563"/>
          </a:xfrm>
        </p:spPr>
        <p:txBody>
          <a:bodyPr/>
          <a:lstStyle/>
          <a:p>
            <a:r>
              <a:rPr lang="en-US" dirty="0" smtClean="0"/>
              <a:t>The Three Pillars of </a:t>
            </a:r>
            <a:r>
              <a:rPr lang="en-US" dirty="0" err="1"/>
              <a:t>S</a:t>
            </a:r>
            <a:r>
              <a:rPr lang="en-US" dirty="0" err="1" smtClean="0"/>
              <a:t>erverless</a:t>
            </a:r>
            <a:endParaRPr lang="en-GB" dirty="0"/>
          </a:p>
        </p:txBody>
      </p:sp>
      <p:pic>
        <p:nvPicPr>
          <p:cNvPr id="10" name="Picture 10" descr="Image result for dock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65" y="1658341"/>
            <a:ext cx="1291923" cy="107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hashicorp terrafor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60" y="1582346"/>
            <a:ext cx="1843730" cy="9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three pillar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973"/>
          <a:stretch/>
        </p:blipFill>
        <p:spPr bwMode="auto">
          <a:xfrm>
            <a:off x="2493490" y="2879425"/>
            <a:ext cx="6286500" cy="39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19086"/>
          <a:stretch/>
        </p:blipFill>
        <p:spPr bwMode="auto">
          <a:xfrm>
            <a:off x="2667601" y="1517458"/>
            <a:ext cx="1330933" cy="12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68649" y="254435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Cloud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09531" y="2544356"/>
            <a:ext cx="4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2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28" y="1918536"/>
            <a:ext cx="10515600" cy="4351338"/>
          </a:xfrm>
        </p:spPr>
        <p:txBody>
          <a:bodyPr/>
          <a:lstStyle/>
          <a:p>
            <a:r>
              <a:rPr lang="en-US" dirty="0" smtClean="0"/>
              <a:t>Package Software into Standardized Units for Development, Shipment and Deployment</a:t>
            </a:r>
          </a:p>
          <a:p>
            <a:r>
              <a:rPr lang="en-US" dirty="0" smtClean="0"/>
              <a:t>Once you have your app packaged in a </a:t>
            </a:r>
            <a:r>
              <a:rPr lang="en-US" dirty="0" err="1" smtClean="0"/>
              <a:t>docker</a:t>
            </a:r>
            <a:r>
              <a:rPr lang="en-US" dirty="0" smtClean="0"/>
              <a:t> container it opens the door to all the </a:t>
            </a:r>
            <a:r>
              <a:rPr lang="en-US" dirty="0" err="1" smtClean="0"/>
              <a:t>serverless</a:t>
            </a:r>
            <a:r>
              <a:rPr lang="en-US" dirty="0" smtClean="0"/>
              <a:t> tooling and gives you the ability to deploy on any cloud platform – Google Cloud, Azure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We’ll show you how</a:t>
            </a:r>
          </a:p>
          <a:p>
            <a:endParaRPr lang="en-US" dirty="0"/>
          </a:p>
          <a:p>
            <a:r>
              <a:rPr lang="en-US" dirty="0" smtClean="0"/>
              <a:t>Find out more</a:t>
            </a:r>
          </a:p>
          <a:p>
            <a:r>
              <a:rPr lang="en-GB" sz="2000" dirty="0">
                <a:hlinkClick r:id="rId2"/>
              </a:rPr>
              <a:t>https://www.docker.com/resources/what-container</a:t>
            </a:r>
            <a:endParaRPr lang="en-GB" sz="2000" dirty="0"/>
          </a:p>
        </p:txBody>
      </p:sp>
      <p:pic>
        <p:nvPicPr>
          <p:cNvPr id="5" name="Picture 10" descr="Image result for dock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8" y="69530"/>
            <a:ext cx="2017270" cy="16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ntainer s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55" y="4094205"/>
            <a:ext cx="5354594" cy="26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19086"/>
          <a:stretch/>
        </p:blipFill>
        <p:spPr bwMode="auto">
          <a:xfrm>
            <a:off x="7746521" y="5746331"/>
            <a:ext cx="410815" cy="38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(IAC)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IAC enables you to safely and predictably create, change, and improve infrastructure</a:t>
            </a:r>
          </a:p>
          <a:p>
            <a:pPr lvl="1"/>
            <a:r>
              <a:rPr lang="en-US" dirty="0" smtClean="0"/>
              <a:t>No “click ops”</a:t>
            </a:r>
          </a:p>
          <a:p>
            <a:pPr lvl="1"/>
            <a:r>
              <a:rPr lang="en-US" dirty="0" smtClean="0"/>
              <a:t>Gets rid of the “too scared to touch this” feeling</a:t>
            </a:r>
          </a:p>
          <a:p>
            <a:r>
              <a:rPr lang="en-US" dirty="0" smtClean="0"/>
              <a:t>Collaborate and Share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onfiguration </a:t>
            </a:r>
            <a:r>
              <a:rPr lang="en-US" dirty="0"/>
              <a:t>can be stored in version control, shared, and collaborated on by </a:t>
            </a:r>
            <a:r>
              <a:rPr lang="en-US" dirty="0" smtClean="0"/>
              <a:t>teams</a:t>
            </a:r>
          </a:p>
          <a:p>
            <a:r>
              <a:rPr lang="en-US" dirty="0" smtClean="0"/>
              <a:t>Evolve your infrastructure</a:t>
            </a:r>
          </a:p>
          <a:p>
            <a:pPr lvl="1"/>
            <a:r>
              <a:rPr lang="en-US" dirty="0"/>
              <a:t>Track the complete history of infrastructure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Automation Friendly</a:t>
            </a:r>
          </a:p>
          <a:p>
            <a:r>
              <a:rPr lang="en-US" dirty="0" smtClean="0"/>
              <a:t>Today we’re going to be using </a:t>
            </a:r>
            <a:r>
              <a:rPr lang="en-US" dirty="0" err="1" smtClean="0"/>
              <a:t>Hashicorp</a:t>
            </a:r>
            <a:r>
              <a:rPr lang="en-US" dirty="0" smtClean="0"/>
              <a:t> Terraform (many alternatives)</a:t>
            </a:r>
          </a:p>
          <a:p>
            <a:endParaRPr lang="en-US" dirty="0" smtClean="0"/>
          </a:p>
          <a:p>
            <a:r>
              <a:rPr lang="en-US" dirty="0" smtClean="0"/>
              <a:t>Find out more</a:t>
            </a:r>
          </a:p>
          <a:p>
            <a:pPr lvl="1"/>
            <a:r>
              <a:rPr lang="en-GB" dirty="0">
                <a:hlinkClick r:id="rId2"/>
              </a:rPr>
              <a:t>https://www.terraform.io/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12" descr="Image result for hashicorp terrafor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08" y="0"/>
            <a:ext cx="3854364" cy="192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" y="1763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Part 3 - A HelloWorld AWS </a:t>
            </a:r>
            <a:r>
              <a:rPr lang="en-US" sz="4000" dirty="0" err="1" smtClean="0"/>
              <a:t>serverless</a:t>
            </a:r>
            <a:r>
              <a:rPr lang="en-US" sz="4000" dirty="0" smtClean="0"/>
              <a:t> architecture</a:t>
            </a:r>
            <a:endParaRPr lang="en-GB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3896499" y="2092399"/>
            <a:ext cx="8007177" cy="42076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loud 5"/>
          <p:cNvSpPr/>
          <p:nvPr/>
        </p:nvSpPr>
        <p:spPr>
          <a:xfrm>
            <a:off x="3556103" y="1913737"/>
            <a:ext cx="1392195" cy="81554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VPC</a:t>
            </a:r>
            <a:endParaRPr lang="en-GB" dirty="0"/>
          </a:p>
        </p:txBody>
      </p:sp>
      <p:pic>
        <p:nvPicPr>
          <p:cNvPr id="6146" name="Picture 2" descr="Image result for aws ec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97" y="4703805"/>
            <a:ext cx="1392195" cy="13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AWS CloudWatch logo vector"/>
          <p:cNvSpPr>
            <a:spLocks noChangeAspect="1" noChangeArrowheads="1"/>
          </p:cNvSpPr>
          <p:nvPr/>
        </p:nvSpPr>
        <p:spPr bwMode="auto">
          <a:xfrm>
            <a:off x="5115697" y="3448135"/>
            <a:ext cx="191868" cy="1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98" y="2563899"/>
            <a:ext cx="1349074" cy="13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07892" y="5076736"/>
            <a:ext cx="351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HelloWorld App running inside a </a:t>
            </a:r>
            <a:r>
              <a:rPr lang="en-US" dirty="0" err="1" smtClean="0"/>
              <a:t>docker</a:t>
            </a:r>
            <a:r>
              <a:rPr lang="en-US" dirty="0" smtClean="0"/>
              <a:t> container on AWS </a:t>
            </a:r>
            <a:r>
              <a:rPr lang="en-US" dirty="0" err="1" smtClean="0"/>
              <a:t>Fargate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507891" y="2718486"/>
            <a:ext cx="351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CloudWatch</a:t>
            </a:r>
            <a:r>
              <a:rPr lang="en-US" dirty="0" smtClean="0"/>
              <a:t> event fires every 5 minutes to run the app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5667632" y="3995351"/>
            <a:ext cx="354227" cy="8649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56" name="Picture 1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19086"/>
          <a:stretch/>
        </p:blipFill>
        <p:spPr bwMode="auto">
          <a:xfrm>
            <a:off x="10448142" y="1284877"/>
            <a:ext cx="1334944" cy="12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hashicorp terraform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3" y="3364817"/>
            <a:ext cx="2265766" cy="113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riped Right Arrow 12"/>
          <p:cNvSpPr/>
          <p:nvPr/>
        </p:nvSpPr>
        <p:spPr>
          <a:xfrm>
            <a:off x="2739292" y="3640004"/>
            <a:ext cx="1061049" cy="58472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 </a:t>
            </a:r>
            <a:r>
              <a:rPr lang="en-US" dirty="0" err="1" smtClean="0"/>
              <a:t>Config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97" y="1556950"/>
            <a:ext cx="11257005" cy="4843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Before we can get Terraform to create infrastructure on our behalf we need to configure 4 items: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TODO diagram of how terraform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IAM user Terraform can run 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S3 bucket for Terraform to hold it’s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Terraform writes the current state of your infrastructure to a file.  So when you make a change to your local </a:t>
            </a:r>
            <a:r>
              <a:rPr lang="en-US" dirty="0" err="1" smtClean="0"/>
              <a:t>config</a:t>
            </a:r>
            <a:r>
              <a:rPr lang="en-US" dirty="0" smtClean="0"/>
              <a:t> it detects this and compares your change to the stored state.  It can then decide what changes need to be made.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AWS region you’re going to create your infrastructure in (we’re using us-east-1 – Virginia)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specific secrets we’ll put in the env_vars.ini file (more on this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Wiki Page</a:t>
            </a: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github.com/thinkWhere/foss4g-serverless-ops/wiki/First-Run-Config</a:t>
            </a:r>
            <a:endParaRPr lang="en-GB" dirty="0" smtClean="0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our Global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some elements of our AWS environment that we want many apps to share, for our HelloWorld app these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Virtual Private Cloud VPC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IAM Credentials that our </a:t>
            </a:r>
            <a:r>
              <a:rPr lang="en-US" dirty="0" err="1" smtClean="0"/>
              <a:t>Serverless</a:t>
            </a:r>
            <a:r>
              <a:rPr lang="en-US" dirty="0" smtClean="0"/>
              <a:t> App will use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Wiki Page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github.com/thinkWhere/foss4g-serverless-ops/wiki/HelloWorld-Serverless</a:t>
            </a:r>
            <a:r>
              <a:rPr lang="en-GB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20" y="183970"/>
            <a:ext cx="10515600" cy="756309"/>
          </a:xfrm>
        </p:spPr>
        <p:txBody>
          <a:bodyPr/>
          <a:lstStyle/>
          <a:p>
            <a:r>
              <a:rPr lang="en-US" dirty="0"/>
              <a:t>A small note on network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68" y="131121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Our app needs to sit on a network so it can communicate with the internet</a:t>
            </a:r>
            <a:endParaRPr lang="en-GB" dirty="0" smtClean="0"/>
          </a:p>
          <a:p>
            <a:r>
              <a:rPr lang="en-US" dirty="0" smtClean="0"/>
              <a:t>On AWS the typical way to set this up is to create a VPC split into 3 subnets:</a:t>
            </a:r>
          </a:p>
          <a:p>
            <a:pPr lvl="1"/>
            <a:r>
              <a:rPr lang="en-US" b="1" dirty="0" smtClean="0"/>
              <a:t>Public subnet </a:t>
            </a:r>
            <a:r>
              <a:rPr lang="en-US" dirty="0" smtClean="0"/>
              <a:t>for communication to the internet</a:t>
            </a:r>
          </a:p>
          <a:p>
            <a:pPr lvl="1"/>
            <a:r>
              <a:rPr lang="en-US" b="1" dirty="0" smtClean="0"/>
              <a:t>Private subnet </a:t>
            </a:r>
            <a:r>
              <a:rPr lang="en-US" dirty="0" smtClean="0"/>
              <a:t>for applications to sit in with no direct internet connection</a:t>
            </a:r>
          </a:p>
          <a:p>
            <a:pPr lvl="1"/>
            <a:r>
              <a:rPr lang="en-US" b="1" dirty="0" smtClean="0"/>
              <a:t>Database subnet </a:t>
            </a:r>
            <a:r>
              <a:rPr lang="en-US" dirty="0" smtClean="0"/>
              <a:t>(basically another private subnet) where databases live</a:t>
            </a:r>
            <a:endParaRPr lang="en-US" dirty="0"/>
          </a:p>
          <a:p>
            <a:r>
              <a:rPr lang="en-US" dirty="0" smtClean="0"/>
              <a:t>This allows us to control incoming traffic and ensure our apps and databases live in a space where it’s harder for malicious users to access.</a:t>
            </a:r>
          </a:p>
          <a:p>
            <a:r>
              <a:rPr lang="en-US" dirty="0" smtClean="0"/>
              <a:t>There are a bunch of gateways, and routing tables that are required also but luckily Terraform simplifies the configuration and setup of these.</a:t>
            </a:r>
          </a:p>
          <a:p>
            <a:r>
              <a:rPr lang="en-US" dirty="0" smtClean="0"/>
              <a:t>See diagram…</a:t>
            </a: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AWS VPC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83" y="1361968"/>
            <a:ext cx="7921132" cy="50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Overview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90" y="1219199"/>
            <a:ext cx="9409442" cy="52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74DD5-5068-4BE1-98BA-A0235A4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8D2A5B-0810-4352-93D7-0FA445AB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Horizon Render App</a:t>
            </a:r>
          </a:p>
          <a:p>
            <a:pPr lvl="1"/>
            <a:r>
              <a:rPr lang="en-GB" dirty="0"/>
              <a:t>Python Application</a:t>
            </a:r>
          </a:p>
          <a:p>
            <a:pPr lvl="1"/>
            <a:r>
              <a:rPr lang="en-GB" dirty="0"/>
              <a:t>Renders a 360⁰ view of the horizon from a user provided </a:t>
            </a:r>
            <a:r>
              <a:rPr lang="en-GB" dirty="0" smtClean="0"/>
              <a:t>location</a:t>
            </a:r>
            <a:endParaRPr lang="en-GB" dirty="0"/>
          </a:p>
          <a:p>
            <a:pPr lvl="1"/>
            <a:r>
              <a:rPr lang="en-GB" dirty="0"/>
              <a:t>Height Data from OS Terrain 50 Dataset</a:t>
            </a:r>
          </a:p>
          <a:p>
            <a:pPr lvl="1"/>
            <a:r>
              <a:rPr lang="en-GB" dirty="0" err="1" smtClean="0"/>
              <a:t>Geoserver</a:t>
            </a:r>
            <a:r>
              <a:rPr lang="en-GB" dirty="0" smtClean="0"/>
              <a:t> 2.15 publishes user location dataset to a web client</a:t>
            </a:r>
            <a:endParaRPr lang="en-GB" dirty="0"/>
          </a:p>
          <a:p>
            <a:pPr lvl="1"/>
            <a:r>
              <a:rPr lang="en-GB" dirty="0"/>
              <a:t>Outputs a </a:t>
            </a:r>
            <a:r>
              <a:rPr lang="en-GB" dirty="0" err="1"/>
              <a:t>png</a:t>
            </a:r>
            <a:r>
              <a:rPr lang="en-GB" dirty="0"/>
              <a:t> with colour representing distance</a:t>
            </a:r>
          </a:p>
          <a:p>
            <a:pPr lvl="1"/>
            <a:r>
              <a:rPr lang="en-GB" dirty="0" err="1"/>
              <a:t>Png</a:t>
            </a:r>
            <a:r>
              <a:rPr lang="en-GB" dirty="0"/>
              <a:t> can be integrated into an Open Layers web app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AWS Serverless Environment to host the app</a:t>
            </a:r>
          </a:p>
          <a:p>
            <a:pPr lvl="1"/>
            <a:r>
              <a:rPr lang="en-GB" dirty="0"/>
              <a:t>Infrastructure as Code - Terraform to spin up our serverless environment in minutes</a:t>
            </a:r>
          </a:p>
          <a:p>
            <a:pPr lvl="1"/>
            <a:r>
              <a:rPr lang="en-GB" dirty="0"/>
              <a:t>Docker - We’ll show you how the app can be wrapped in a docker container</a:t>
            </a:r>
          </a:p>
          <a:p>
            <a:pPr lvl="1"/>
            <a:r>
              <a:rPr lang="en-GB" dirty="0"/>
              <a:t>Serverless - We’ll use AWS </a:t>
            </a:r>
            <a:r>
              <a:rPr lang="en-GB" dirty="0" err="1"/>
              <a:t>Fargate</a:t>
            </a:r>
            <a:r>
              <a:rPr lang="en-GB" dirty="0"/>
              <a:t> to host the app, and show you how you can set up a scheduler so you only pay for what you </a:t>
            </a:r>
            <a:r>
              <a:rPr lang="en-GB" dirty="0" smtClean="0"/>
              <a:t>need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Terraform - Creating our global VPC &amp; IAM Creds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commands from the wiki</a:t>
            </a:r>
          </a:p>
          <a:p>
            <a:r>
              <a:rPr lang="en-US" dirty="0" smtClean="0"/>
              <a:t>Structure of a Terraform “component”</a:t>
            </a:r>
          </a:p>
          <a:p>
            <a:pPr lvl="1"/>
            <a:r>
              <a:rPr lang="en-US" b="1" dirty="0" smtClean="0"/>
              <a:t>config.tf</a:t>
            </a:r>
            <a:r>
              <a:rPr lang="en-US" dirty="0" smtClean="0"/>
              <a:t> – Where you specify the provider and where to store the state</a:t>
            </a:r>
          </a:p>
          <a:p>
            <a:pPr lvl="1"/>
            <a:r>
              <a:rPr lang="en-US" b="1" dirty="0" smtClean="0"/>
              <a:t>variables.tf</a:t>
            </a:r>
            <a:r>
              <a:rPr lang="en-US" dirty="0" smtClean="0"/>
              <a:t> – Where you supply variables like instance size, region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/>
              <a:t>main.tf</a:t>
            </a:r>
            <a:r>
              <a:rPr lang="en-US" dirty="0" smtClean="0"/>
              <a:t> – One or more files where we actually define and compose our infrastructure</a:t>
            </a:r>
          </a:p>
          <a:p>
            <a:pPr lvl="1"/>
            <a:r>
              <a:rPr lang="en-US" b="1" dirty="0" smtClean="0"/>
              <a:t>outputs.tf</a:t>
            </a:r>
            <a:r>
              <a:rPr lang="en-US" dirty="0" smtClean="0"/>
              <a:t> – Where we can specify the outputs of the component, so they can be shared with other components</a:t>
            </a:r>
            <a:endParaRPr lang="en-GB" dirty="0" smtClean="0"/>
          </a:p>
          <a:p>
            <a:r>
              <a:rPr lang="en-US" dirty="0" smtClean="0"/>
              <a:t>Terraform module registry is a huge timesaver, where you can get pre-baked modules for common infrastructure like a VPC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dirty="0">
                <a:hlinkClick r:id="rId2"/>
              </a:rPr>
              <a:t>https://registry.terraform.io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US" b="1" u="sng" dirty="0" smtClean="0"/>
              <a:t>Take a look at the AWS Console to see what we’ve created</a:t>
            </a: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– HelloWorld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No need to follow along with this as we’ll be doing the same thing for the bigger horizon app</a:t>
            </a:r>
          </a:p>
          <a:p>
            <a:pPr lvl="1"/>
            <a:r>
              <a:rPr lang="en-US" dirty="0" smtClean="0"/>
              <a:t>Create a ECR </a:t>
            </a:r>
            <a:r>
              <a:rPr lang="en-US" dirty="0" err="1" smtClean="0"/>
              <a:t>docker</a:t>
            </a:r>
            <a:r>
              <a:rPr lang="en-US" dirty="0" smtClean="0"/>
              <a:t> repo to host our app</a:t>
            </a:r>
          </a:p>
          <a:p>
            <a:pPr lvl="1"/>
            <a:r>
              <a:rPr lang="en-US" dirty="0" smtClean="0"/>
              <a:t>Create a ECS </a:t>
            </a:r>
            <a:r>
              <a:rPr lang="en-US" dirty="0" err="1" smtClean="0"/>
              <a:t>Fargate</a:t>
            </a:r>
            <a:r>
              <a:rPr lang="en-US" dirty="0" smtClean="0"/>
              <a:t> </a:t>
            </a:r>
            <a:r>
              <a:rPr lang="en-US" dirty="0" err="1" smtClean="0"/>
              <a:t>Serverless</a:t>
            </a:r>
            <a:r>
              <a:rPr lang="en-US" dirty="0" smtClean="0"/>
              <a:t> service</a:t>
            </a:r>
          </a:p>
          <a:p>
            <a:pPr lvl="2"/>
            <a:r>
              <a:rPr lang="en-US" dirty="0" smtClean="0"/>
              <a:t>Check task definition</a:t>
            </a:r>
          </a:p>
          <a:p>
            <a:pPr lvl="1"/>
            <a:r>
              <a:rPr lang="en-US" dirty="0" smtClean="0"/>
              <a:t>Check the </a:t>
            </a:r>
            <a:r>
              <a:rPr lang="en-US" dirty="0" err="1" smtClean="0"/>
              <a:t>CloudWatch</a:t>
            </a:r>
            <a:r>
              <a:rPr lang="en-US" dirty="0" smtClean="0"/>
              <a:t> event scheduler</a:t>
            </a:r>
          </a:p>
          <a:p>
            <a:pPr lvl="2"/>
            <a:r>
              <a:rPr lang="en-US" dirty="0" smtClean="0"/>
              <a:t>Check </a:t>
            </a:r>
            <a:r>
              <a:rPr lang="en-US" dirty="0" err="1" smtClean="0"/>
              <a:t>cloudwatch</a:t>
            </a:r>
            <a:r>
              <a:rPr lang="en-US" dirty="0" smtClean="0"/>
              <a:t> logs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 quick look at our </a:t>
            </a:r>
            <a:r>
              <a:rPr lang="en-US" dirty="0" err="1" smtClean="0"/>
              <a:t>helloWorld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Manually deploy our container</a:t>
            </a:r>
          </a:p>
          <a:p>
            <a:pPr lvl="1"/>
            <a:r>
              <a:rPr lang="en-US" dirty="0" smtClean="0"/>
              <a:t>Code Pipeline can be constructed (exercise for the reader)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– Destroy HelloWorld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simply tidy up our environment by destroying the infrastructure we just created.</a:t>
            </a:r>
          </a:p>
          <a:p>
            <a:r>
              <a:rPr lang="en-US" dirty="0" smtClean="0"/>
              <a:t>This is the power of IAC, simply and reliably tear down and recreate infrastructure in seconds.</a:t>
            </a:r>
            <a:endParaRPr lang="en-GB" dirty="0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90" y="209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4 – A production environment for our GIS workload</a:t>
            </a:r>
            <a:endParaRPr lang="en-GB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3896499" y="2092398"/>
            <a:ext cx="8007177" cy="460169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loud 5"/>
          <p:cNvSpPr/>
          <p:nvPr/>
        </p:nvSpPr>
        <p:spPr>
          <a:xfrm>
            <a:off x="3556103" y="1913737"/>
            <a:ext cx="1392195" cy="81554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VPC</a:t>
            </a:r>
            <a:endParaRPr lang="en-GB" dirty="0"/>
          </a:p>
        </p:txBody>
      </p:sp>
      <p:pic>
        <p:nvPicPr>
          <p:cNvPr id="6146" name="Picture 2" descr="Image result for aws ec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05" y="4487617"/>
            <a:ext cx="1392195" cy="13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AWS CloudWatch logo vector"/>
          <p:cNvSpPr>
            <a:spLocks noChangeAspect="1" noChangeArrowheads="1"/>
          </p:cNvSpPr>
          <p:nvPr/>
        </p:nvSpPr>
        <p:spPr bwMode="auto">
          <a:xfrm>
            <a:off x="5115697" y="3448135"/>
            <a:ext cx="191868" cy="1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7" y="2194995"/>
            <a:ext cx="1349074" cy="13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3798" y="5748714"/>
            <a:ext cx="327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 App running inside a </a:t>
            </a:r>
            <a:r>
              <a:rPr lang="en-US" dirty="0" err="1" smtClean="0"/>
              <a:t>docker</a:t>
            </a:r>
            <a:r>
              <a:rPr lang="en-US" dirty="0" smtClean="0"/>
              <a:t> container on AWS </a:t>
            </a:r>
            <a:r>
              <a:rPr lang="en-US" dirty="0" err="1" smtClean="0"/>
              <a:t>Fargate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144264" y="2287274"/>
            <a:ext cx="351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CloudWatch</a:t>
            </a:r>
            <a:r>
              <a:rPr lang="en-US" dirty="0" smtClean="0"/>
              <a:t> event fires every 5 minutes to run the app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6654700" y="3622700"/>
            <a:ext cx="354227" cy="86497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56" name="Picture 1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19086"/>
          <a:stretch/>
        </p:blipFill>
        <p:spPr bwMode="auto">
          <a:xfrm>
            <a:off x="10448142" y="1284877"/>
            <a:ext cx="1334944" cy="12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hashicorp terraform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3" y="3364817"/>
            <a:ext cx="2265766" cy="113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riped Right Arrow 12"/>
          <p:cNvSpPr/>
          <p:nvPr/>
        </p:nvSpPr>
        <p:spPr>
          <a:xfrm>
            <a:off x="2739292" y="3640004"/>
            <a:ext cx="1061049" cy="58472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12" y="4426311"/>
            <a:ext cx="1504678" cy="15046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4149" y="5823042"/>
            <a:ext cx="208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Postgres RDS DB with workload data </a:t>
            </a:r>
            <a:endParaRPr lang="en-GB" dirty="0"/>
          </a:p>
        </p:txBody>
      </p:sp>
      <p:sp>
        <p:nvSpPr>
          <p:cNvPr id="4" name="Left-Right Arrow 3"/>
          <p:cNvSpPr/>
          <p:nvPr/>
        </p:nvSpPr>
        <p:spPr>
          <a:xfrm>
            <a:off x="5391510" y="4960189"/>
            <a:ext cx="948196" cy="414068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aws s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10" y="4572028"/>
            <a:ext cx="1035662" cy="12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220478" y="5823042"/>
            <a:ext cx="208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 render saved in S3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8005313" y="4960189"/>
            <a:ext cx="2269084" cy="46582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Started as a personal project</a:t>
            </a:r>
          </a:p>
          <a:p>
            <a:pPr lvl="1"/>
            <a:r>
              <a:rPr lang="en-US" sz="2000" dirty="0" smtClean="0"/>
              <a:t>Born out of wanting to: -</a:t>
            </a:r>
          </a:p>
          <a:p>
            <a:pPr lvl="2"/>
            <a:r>
              <a:rPr lang="en-US" dirty="0" smtClean="0"/>
              <a:t>Try out OS Open Data</a:t>
            </a:r>
          </a:p>
          <a:p>
            <a:pPr lvl="2"/>
            <a:r>
              <a:rPr lang="en-US" dirty="0" smtClean="0"/>
              <a:t>Try out AWS</a:t>
            </a:r>
          </a:p>
          <a:p>
            <a:pPr lvl="1"/>
            <a:r>
              <a:rPr lang="en-US" sz="2000" dirty="0"/>
              <a:t>Generates an image of the horizon from Terrain 50 </a:t>
            </a:r>
            <a:r>
              <a:rPr lang="en-US" sz="2000" dirty="0" smtClean="0"/>
              <a:t>DTM data</a:t>
            </a:r>
          </a:p>
          <a:p>
            <a:pPr lvl="2"/>
            <a:r>
              <a:rPr lang="en-US" sz="1600" dirty="0" smtClean="0"/>
              <a:t>Samples up to 50km away around 360</a:t>
            </a:r>
            <a:r>
              <a:rPr lang="en-GB" sz="1600" dirty="0" smtClean="0"/>
              <a:t>° (Total of 6,400,000 points)</a:t>
            </a:r>
          </a:p>
          <a:p>
            <a:pPr lvl="2"/>
            <a:r>
              <a:rPr lang="en-US" sz="1600" dirty="0" smtClean="0"/>
              <a:t>Finds peaks along each bearing, which are rendered on to the image</a:t>
            </a:r>
            <a:endParaRPr lang="en-GB" sz="16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JSON file of </a:t>
            </a:r>
            <a:r>
              <a:rPr lang="en-US" sz="2000" dirty="0" smtClean="0"/>
              <a:t>peaks (Munro’s &amp; Corbett’s) </a:t>
            </a:r>
            <a:r>
              <a:rPr lang="en-US" sz="2000" dirty="0"/>
              <a:t>which should be </a:t>
            </a:r>
            <a:r>
              <a:rPr lang="en-US" sz="2000" dirty="0" smtClean="0"/>
              <a:t>visible</a:t>
            </a:r>
          </a:p>
          <a:p>
            <a:pPr lvl="2"/>
            <a:r>
              <a:rPr lang="en-US" sz="1600" dirty="0" smtClean="0"/>
              <a:t>Calculated using the same peak map</a:t>
            </a:r>
          </a:p>
          <a:p>
            <a:pPr lvl="1"/>
            <a:r>
              <a:rPr lang="en-US" sz="2000" dirty="0" smtClean="0"/>
              <a:t>Mixed </a:t>
            </a:r>
            <a:r>
              <a:rPr lang="en-US" sz="2000" dirty="0"/>
              <a:t>Success</a:t>
            </a:r>
          </a:p>
          <a:p>
            <a:pPr lvl="2"/>
            <a:r>
              <a:rPr lang="en-US" sz="1800" dirty="0" smtClean="0"/>
              <a:t>50m grid can lead to blocky outputs</a:t>
            </a:r>
          </a:p>
          <a:p>
            <a:pPr lvl="2"/>
            <a:r>
              <a:rPr lang="en-US" sz="1800" dirty="0" smtClean="0"/>
              <a:t>Looks fine from the right viewpoint, or at least in some directions!</a:t>
            </a:r>
          </a:p>
          <a:p>
            <a:pPr lvl="1"/>
            <a:r>
              <a:rPr lang="en-US" sz="2000" dirty="0"/>
              <a:t>Revived to provide a good example of a server-less workload for this workshop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78" y="594194"/>
            <a:ext cx="6618129" cy="2595804"/>
          </a:xfrm>
          <a:prstGeom prst="rect">
            <a:avLst/>
          </a:prstGeom>
        </p:spPr>
      </p:pic>
      <p:pic>
        <p:nvPicPr>
          <p:cNvPr id="5" name="Picture 1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19086"/>
          <a:stretch/>
        </p:blipFill>
        <p:spPr bwMode="auto">
          <a:xfrm>
            <a:off x="9330335" y="3374324"/>
            <a:ext cx="1330933" cy="12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 50 DTM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Downloadable from OS as Open Data</a:t>
            </a:r>
          </a:p>
          <a:p>
            <a:r>
              <a:rPr lang="en-US" dirty="0"/>
              <a:t>50m </a:t>
            </a:r>
            <a:r>
              <a:rPr lang="en-US" dirty="0" smtClean="0"/>
              <a:t>resolution DTM</a:t>
            </a:r>
          </a:p>
          <a:p>
            <a:r>
              <a:rPr lang="en-US" dirty="0" smtClean="0"/>
              <a:t>10 x 10 km tiles </a:t>
            </a:r>
            <a:r>
              <a:rPr lang="en-US" dirty="0"/>
              <a:t>with 200 x 200 values</a:t>
            </a:r>
          </a:p>
          <a:p>
            <a:r>
              <a:rPr lang="en-US" dirty="0" smtClean="0"/>
              <a:t>Pre-processed for use here</a:t>
            </a:r>
          </a:p>
          <a:p>
            <a:pPr lvl="1"/>
            <a:r>
              <a:rPr lang="en-US" dirty="0" smtClean="0"/>
              <a:t>ASCII files processed into binary files for quicker access</a:t>
            </a:r>
          </a:p>
          <a:p>
            <a:pPr lvl="1"/>
            <a:r>
              <a:rPr lang="en-US" dirty="0" smtClean="0"/>
              <a:t>Script is included in the application repository</a:t>
            </a:r>
          </a:p>
          <a:p>
            <a:pPr lvl="1"/>
            <a:r>
              <a:rPr lang="en-US" dirty="0" smtClean="0"/>
              <a:t>Uploaded to an AWS S3 bucket on our account</a:t>
            </a:r>
          </a:p>
          <a:p>
            <a:pPr lvl="1"/>
            <a:r>
              <a:rPr lang="en-US" dirty="0" smtClean="0"/>
              <a:t>We have set our copy as publically accessible to save everyone else doing it today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81" y="854105"/>
            <a:ext cx="5395784" cy="21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7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Lunch time walk in </a:t>
            </a:r>
            <a:r>
              <a:rPr lang="en-US" dirty="0" err="1" smtClean="0"/>
              <a:t>Stirling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48" y="1496593"/>
            <a:ext cx="8683385" cy="2230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35" y="3887818"/>
            <a:ext cx="8105775" cy="2343150"/>
          </a:xfrm>
          <a:prstGeom prst="rect">
            <a:avLst/>
          </a:prstGeom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 Map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07" y="577970"/>
            <a:ext cx="3841406" cy="5822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78" y="3311610"/>
            <a:ext cx="4581052" cy="2811293"/>
          </a:xfrm>
          <a:prstGeom prst="rect">
            <a:avLst/>
          </a:prstGeom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6" y="1494437"/>
            <a:ext cx="5282515" cy="15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Preparing the application for running on ECS/</a:t>
            </a:r>
            <a:r>
              <a:rPr lang="en-US" sz="3600" dirty="0" err="1"/>
              <a:t>Fargate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Started as a Python script</a:t>
            </a:r>
          </a:p>
          <a:p>
            <a:pPr lvl="1"/>
            <a:r>
              <a:rPr lang="en-US" dirty="0" smtClean="0"/>
              <a:t>Run via command line</a:t>
            </a:r>
          </a:p>
          <a:p>
            <a:pPr lvl="1"/>
            <a:r>
              <a:rPr lang="en-US" dirty="0" smtClean="0"/>
              <a:t>Local resources on hard drive</a:t>
            </a:r>
          </a:p>
          <a:p>
            <a:pPr lvl="1"/>
            <a:r>
              <a:rPr lang="en-US" dirty="0" smtClean="0"/>
              <a:t>Hard-coded location</a:t>
            </a:r>
          </a:p>
          <a:p>
            <a:r>
              <a:rPr lang="en-US" dirty="0" smtClean="0"/>
              <a:t>Updated to: -</a:t>
            </a:r>
          </a:p>
          <a:p>
            <a:pPr lvl="1"/>
            <a:r>
              <a:rPr lang="en-US" dirty="0" smtClean="0"/>
              <a:t>Read/write files from/to AWS S3</a:t>
            </a:r>
          </a:p>
          <a:p>
            <a:pPr lvl="2"/>
            <a:r>
              <a:rPr lang="en-US" dirty="0" smtClean="0"/>
              <a:t>Source DTM data and output files </a:t>
            </a:r>
          </a:p>
          <a:p>
            <a:pPr lvl="1"/>
            <a:r>
              <a:rPr lang="en-US" dirty="0" smtClean="0"/>
              <a:t>Read/write workload from/to database table</a:t>
            </a:r>
          </a:p>
          <a:p>
            <a:pPr lvl="2"/>
            <a:r>
              <a:rPr lang="en-US" dirty="0" smtClean="0"/>
              <a:t>Simple point data table</a:t>
            </a:r>
          </a:p>
          <a:p>
            <a:pPr lvl="1"/>
            <a:r>
              <a:rPr lang="en-US" dirty="0" smtClean="0"/>
              <a:t>Added </a:t>
            </a:r>
            <a:r>
              <a:rPr lang="en-US" dirty="0" err="1" smtClean="0"/>
              <a:t>Dockerfile</a:t>
            </a:r>
            <a:r>
              <a:rPr lang="en-US" dirty="0" smtClean="0"/>
              <a:t> for use as a Container</a:t>
            </a:r>
          </a:p>
          <a:p>
            <a:pPr lvl="2"/>
            <a:r>
              <a:rPr lang="en-US" dirty="0" smtClean="0"/>
              <a:t>Checks for records to process, processes any, then exits</a:t>
            </a:r>
          </a:p>
          <a:p>
            <a:pPr lvl="1"/>
            <a:r>
              <a:rPr lang="en-US" dirty="0" smtClean="0"/>
              <a:t>Added web application for display</a:t>
            </a:r>
          </a:p>
          <a:p>
            <a:pPr lvl="2"/>
            <a:r>
              <a:rPr lang="en-US" dirty="0" err="1" smtClean="0"/>
              <a:t>OpenLayers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HTML Canvas to show image with superimposed peaks</a:t>
            </a:r>
          </a:p>
          <a:p>
            <a:pPr lvl="1"/>
            <a:endParaRPr lang="en-GB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61188" y="1721543"/>
            <a:ext cx="4201298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python: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b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 upgrade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 code will be deployed into /app within </a:t>
            </a:r>
            <a:r>
              <a:rPr lang="en-US" altLang="en-US" sz="14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  <a:b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and install Python modules</a:t>
            </a:r>
            <a:r>
              <a:rPr lang="en-US" altLang="en-US" sz="1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upgrade pip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requirements.txt</a:t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app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location.py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of App are</a:t>
            </a:r>
          </a:p>
          <a:p>
            <a:pPr lvl="1"/>
            <a:r>
              <a:rPr lang="en-US" dirty="0" smtClean="0"/>
              <a:t>Data in S3</a:t>
            </a:r>
          </a:p>
          <a:p>
            <a:pPr lvl="1"/>
            <a:r>
              <a:rPr lang="en-US" dirty="0" smtClean="0"/>
              <a:t>Database table</a:t>
            </a:r>
          </a:p>
          <a:p>
            <a:r>
              <a:rPr lang="en-US" dirty="0" smtClean="0"/>
              <a:t>Outputs of App are</a:t>
            </a:r>
          </a:p>
          <a:p>
            <a:pPr lvl="1"/>
            <a:r>
              <a:rPr lang="en-US" dirty="0" smtClean="0"/>
              <a:t>Data in S3</a:t>
            </a:r>
          </a:p>
          <a:p>
            <a:pPr lvl="1"/>
            <a:r>
              <a:rPr lang="en-US" dirty="0" smtClean="0"/>
              <a:t>Updated records in database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78" y="701138"/>
            <a:ext cx="5856014" cy="5268487"/>
          </a:xfrm>
          <a:prstGeom prst="rect">
            <a:avLst/>
          </a:prstGeom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13" y="7574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13" y="1365657"/>
            <a:ext cx="89730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deeper understanding of how to run </a:t>
            </a:r>
            <a:r>
              <a:rPr lang="en-US" dirty="0" err="1" smtClean="0"/>
              <a:t>serverless</a:t>
            </a:r>
            <a:r>
              <a:rPr lang="en-US" dirty="0" smtClean="0"/>
              <a:t> GIS workloads in the cloud, for fun and profit.  3 core elements: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host an app in a </a:t>
            </a:r>
            <a:r>
              <a:rPr lang="en-US" dirty="0"/>
              <a:t>D</a:t>
            </a:r>
            <a:r>
              <a:rPr lang="en-US" dirty="0" smtClean="0"/>
              <a:t>ocker container so it can be scheduled in AWS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create a </a:t>
            </a:r>
            <a:r>
              <a:rPr lang="en-US" dirty="0" err="1" smtClean="0"/>
              <a:t>serverless</a:t>
            </a:r>
            <a:r>
              <a:rPr lang="en-US" dirty="0" smtClean="0"/>
              <a:t> AWS environment using Infrastructure as Code with Terraform. Including how to structure your IAC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deploy and schedule an app on a </a:t>
            </a:r>
            <a:r>
              <a:rPr lang="en-US" dirty="0" err="1" smtClean="0"/>
              <a:t>serverless</a:t>
            </a:r>
            <a:r>
              <a:rPr lang="en-US" dirty="0" smtClean="0"/>
              <a:t> stack using AWS </a:t>
            </a:r>
            <a:r>
              <a:rPr lang="en-US" dirty="0" err="1" smtClean="0"/>
              <a:t>Fargate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Hopefully you’re inspired to try it yourself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172" name="Picture 4" descr="Image result for you can do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79" y="3087008"/>
            <a:ext cx="2830810" cy="36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– Production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building on what we learned in Part 3, we’ll use Terraform to setup the following elements</a:t>
            </a:r>
          </a:p>
          <a:p>
            <a:r>
              <a:rPr lang="en-US" dirty="0" smtClean="0"/>
              <a:t>Global – VPC, IAM (already built)</a:t>
            </a:r>
          </a:p>
          <a:p>
            <a:r>
              <a:rPr lang="en-US" dirty="0" smtClean="0"/>
              <a:t>Horizon App:</a:t>
            </a:r>
          </a:p>
          <a:p>
            <a:pPr lvl="1"/>
            <a:r>
              <a:rPr lang="en-US" dirty="0" smtClean="0"/>
              <a:t>RDS Postgres Database Instance</a:t>
            </a:r>
          </a:p>
          <a:p>
            <a:pPr lvl="1"/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 err="1" smtClean="0"/>
              <a:t>Geoserver</a:t>
            </a:r>
            <a:endParaRPr lang="en-US" dirty="0" smtClean="0"/>
          </a:p>
          <a:p>
            <a:pPr lvl="1"/>
            <a:r>
              <a:rPr lang="en-US" dirty="0" err="1" smtClean="0"/>
              <a:t>Serverless</a:t>
            </a:r>
            <a:r>
              <a:rPr lang="en-US" dirty="0" smtClean="0"/>
              <a:t> App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Wiki Page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github.com/thinkWhere/foss4g-serverless-ops/wiki/Horizon-App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one we made earlier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http://horizon-viewer-test1.s3.amazonaws.com/map.html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7" y="2532422"/>
            <a:ext cx="3485786" cy="3779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069" y="3360676"/>
            <a:ext cx="7344094" cy="21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" y="76800"/>
            <a:ext cx="10515600" cy="1325563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76" y="1232500"/>
            <a:ext cx="10109886" cy="51682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Hopefully you’ve been inspired to look at containers and </a:t>
            </a:r>
            <a:r>
              <a:rPr lang="en-US" dirty="0" err="1" smtClean="0"/>
              <a:t>serverless</a:t>
            </a:r>
            <a:r>
              <a:rPr lang="en-US" dirty="0" smtClean="0"/>
              <a:t> as an option for distributing your GIS workloads</a:t>
            </a:r>
          </a:p>
          <a:p>
            <a:r>
              <a:rPr lang="en-US" dirty="0" smtClean="0"/>
              <a:t>Data exports, PDF generation, data loading, </a:t>
            </a:r>
            <a:r>
              <a:rPr lang="en-US" dirty="0" err="1" smtClean="0"/>
              <a:t>reprojection</a:t>
            </a:r>
            <a:r>
              <a:rPr lang="en-US" dirty="0" smtClean="0"/>
              <a:t>, data caching are all good candidates for this approach.</a:t>
            </a:r>
          </a:p>
          <a:p>
            <a:r>
              <a:rPr lang="en-US" dirty="0" smtClean="0"/>
              <a:t>Simplistically if you can run your app in a local container you can deploy it to the cloud.</a:t>
            </a:r>
          </a:p>
          <a:p>
            <a:r>
              <a:rPr lang="en-US" dirty="0" smtClean="0"/>
              <a:t>Workflows can rapidly become complex.  However, IAC can help manage the complexity</a:t>
            </a:r>
          </a:p>
          <a:p>
            <a:r>
              <a:rPr lang="en-US" dirty="0" smtClean="0"/>
              <a:t>Devil is in the detail.  </a:t>
            </a:r>
            <a:r>
              <a:rPr lang="en-US" dirty="0" err="1" smtClean="0"/>
              <a:t>Productionising</a:t>
            </a:r>
            <a:r>
              <a:rPr lang="en-US" dirty="0" smtClean="0"/>
              <a:t> is time consuming, build pipelines, secret management, logging and alerting will take time to get right.</a:t>
            </a:r>
          </a:p>
          <a:p>
            <a:r>
              <a:rPr lang="en-US" dirty="0" smtClean="0"/>
              <a:t>Containers are undoubtedly the way the world is moving to deploy apps.  Great for managing dependencies.  Exciting time in the DevOps space with lots of innovation.</a:t>
            </a:r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d job well d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24" y="189470"/>
            <a:ext cx="1837038" cy="18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 touch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33" y="1620985"/>
            <a:ext cx="10851293" cy="192128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info@thinkWhere.com</a:t>
            </a:r>
            <a:r>
              <a:rPr lang="en-US" dirty="0" smtClean="0"/>
              <a:t>           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github.com/thinkWhere</a:t>
            </a:r>
            <a:endParaRPr lang="en-US" dirty="0" smtClean="0"/>
          </a:p>
        </p:txBody>
      </p:sp>
      <p:pic>
        <p:nvPicPr>
          <p:cNvPr id="3076" name="Picture 4" descr="Image result for thank you min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7" b="20433"/>
          <a:stretch/>
        </p:blipFill>
        <p:spPr bwMode="auto">
          <a:xfrm>
            <a:off x="320332" y="4357816"/>
            <a:ext cx="7086600" cy="230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32" y="423293"/>
            <a:ext cx="4034440" cy="98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8C48F9-4CCB-4EFF-B65F-6B68D1613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" y="1129339"/>
            <a:ext cx="3933825" cy="523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0C62861-ACC4-4282-A7F0-32563449268E}"/>
              </a:ext>
            </a:extLst>
          </p:cNvPr>
          <p:cNvSpPr txBox="1"/>
          <p:nvPr/>
        </p:nvSpPr>
        <p:spPr>
          <a:xfrm>
            <a:off x="4186106" y="1213229"/>
            <a:ext cx="72313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Introduction to all elements of the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Terraform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Docker,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AWS Serverless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Python render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obligation to follow along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There should be time to get everyone running at the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we run out of time we’ll be happy to follow up after the workshop, or raise questions/issues on the </a:t>
            </a:r>
            <a:r>
              <a:rPr lang="en-GB" sz="2400" dirty="0" err="1"/>
              <a:t>github</a:t>
            </a:r>
            <a:r>
              <a:rPr lang="en-GB" sz="2400" dirty="0"/>
              <a:t>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 code is Open Sourced in </a:t>
            </a:r>
            <a:r>
              <a:rPr lang="en-GB" sz="2400" dirty="0" err="1"/>
              <a:t>thinkWhere’s</a:t>
            </a:r>
            <a:r>
              <a:rPr lang="en-GB" sz="2400" dirty="0"/>
              <a:t> </a:t>
            </a:r>
            <a:r>
              <a:rPr lang="en-GB" sz="2400" dirty="0" err="1"/>
              <a:t>github</a:t>
            </a:r>
            <a:r>
              <a:rPr lang="en-GB" sz="2400" dirty="0"/>
              <a:t>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Please ask questions as we go </a:t>
            </a:r>
            <a:r>
              <a:rPr lang="en-GB" sz="2400" dirty="0" smtClean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Check familiarity</a:t>
            </a:r>
            <a:endParaRPr lang="en-GB" sz="2400" dirty="0"/>
          </a:p>
        </p:txBody>
      </p:sp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040FC-19F8-4CB3-B00E-0CC8E7CF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400EA0-8125-44FE-94C9-E37D9196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Admin access to an AWS Account</a:t>
            </a:r>
          </a:p>
          <a:p>
            <a:pPr lvl="1"/>
            <a:r>
              <a:rPr lang="en-GB" dirty="0"/>
              <a:t>Strongly recommend setting up a separate account</a:t>
            </a:r>
          </a:p>
          <a:p>
            <a:r>
              <a:rPr lang="en-GB" dirty="0"/>
              <a:t>Docker </a:t>
            </a:r>
            <a:r>
              <a:rPr lang="en-GB" dirty="0" smtClean="0"/>
              <a:t>installed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client</a:t>
            </a:r>
            <a:endParaRPr lang="en-GB" dirty="0"/>
          </a:p>
          <a:p>
            <a:r>
              <a:rPr lang="en-GB" dirty="0" err="1"/>
              <a:t>Wifi</a:t>
            </a:r>
            <a:r>
              <a:rPr lang="en-GB" dirty="0"/>
              <a:t> gods on our side</a:t>
            </a:r>
          </a:p>
          <a:p>
            <a:pPr lvl="1"/>
            <a:r>
              <a:rPr lang="en-GB" dirty="0"/>
              <a:t>Containers are all reasonably large, so it may be difficult to upload/download containers if bandwidth is limited.</a:t>
            </a:r>
          </a:p>
          <a:p>
            <a:pPr lvl="1"/>
            <a:endParaRPr lang="en-GB" dirty="0"/>
          </a:p>
          <a:p>
            <a:r>
              <a:rPr lang="en-GB" dirty="0"/>
              <a:t>If you don’t have the above you’re most welcome to stay and watch the workshop, and try to get things running later.</a:t>
            </a:r>
          </a:p>
        </p:txBody>
      </p:sp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28507"/>
            <a:ext cx="2716754" cy="20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dock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90" y="86343"/>
            <a:ext cx="2017270" cy="16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r="19086"/>
          <a:stretch/>
        </p:blipFill>
        <p:spPr bwMode="auto">
          <a:xfrm>
            <a:off x="10481093" y="0"/>
            <a:ext cx="1334944" cy="12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C5640-DE16-4A3E-9DCE-611C5707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FD126-15B5-4C92-A758-C13D9722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Part 1 – Iain Hunter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Intro to </a:t>
            </a:r>
            <a:r>
              <a:rPr lang="en-GB" dirty="0" err="1"/>
              <a:t>thinkWhere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whistle-stop tour of </a:t>
            </a:r>
            <a:r>
              <a:rPr lang="en-US" dirty="0" err="1" smtClean="0"/>
              <a:t>serverless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Deploying a Serverless HelloWorld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Deploying our production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Virtual Private Cloud, </a:t>
            </a:r>
            <a:r>
              <a:rPr lang="en-US" dirty="0" err="1" smtClean="0"/>
              <a:t>eg</a:t>
            </a:r>
            <a:r>
              <a:rPr lang="en-US" dirty="0" smtClean="0"/>
              <a:t> a network to run our app on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Postgres </a:t>
            </a:r>
            <a:r>
              <a:rPr lang="en-GB" dirty="0"/>
              <a:t>(not </a:t>
            </a:r>
            <a:r>
              <a:rPr lang="en-GB" dirty="0" err="1"/>
              <a:t>serverless</a:t>
            </a:r>
            <a:r>
              <a:rPr lang="en-GB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Serverless</a:t>
            </a:r>
            <a:r>
              <a:rPr lang="en-GB" dirty="0" smtClean="0"/>
              <a:t> </a:t>
            </a:r>
            <a:r>
              <a:rPr lang="en-GB" dirty="0" err="1" smtClean="0"/>
              <a:t>Geoserver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Part 2 – Alastair Carson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Overview of the Horizon App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Configuring </a:t>
            </a:r>
            <a:r>
              <a:rPr lang="en-GB" dirty="0"/>
              <a:t>the Production </a:t>
            </a:r>
            <a:r>
              <a:rPr lang="en-GB" dirty="0" smtClean="0"/>
              <a:t>Environment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Demo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311900"/>
            <a:ext cx="1905065" cy="4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inion binocula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93" y="4546273"/>
            <a:ext cx="4109737" cy="23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0" y="233320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the code: </a:t>
            </a:r>
            <a:r>
              <a:rPr lang="en-GB" dirty="0">
                <a:hlinkClick r:id="rId2"/>
              </a:rPr>
              <a:t>https://</a:t>
            </a:r>
            <a:r>
              <a:rPr lang="en-GB" sz="4000" dirty="0">
                <a:hlinkClick r:id="rId2"/>
              </a:rPr>
              <a:t>github.com/thinkWhere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06" y="14418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- Clone the workshop repos:</a:t>
            </a:r>
            <a:endParaRPr lang="en-US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github.com/thinkWhere/foss4g-serverless-ops</a:t>
            </a:r>
            <a:endParaRPr lang="en-GB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github.com/thinkWhere/foss4g-horizon-render-app</a:t>
            </a:r>
            <a:r>
              <a:rPr lang="en-US" dirty="0" smtClean="0"/>
              <a:t> </a:t>
            </a:r>
          </a:p>
          <a:p>
            <a:r>
              <a:rPr lang="en-GB" dirty="0">
                <a:hlinkClick r:id="rId5"/>
              </a:rPr>
              <a:t>https://github.com/thinkWhere/foss4g-horizon-web-app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Docker:</a:t>
            </a:r>
          </a:p>
          <a:p>
            <a:pPr marL="0" indent="0">
              <a:buNone/>
            </a:pPr>
            <a:r>
              <a:rPr lang="en-US" dirty="0" smtClean="0"/>
              <a:t>Run the foss4g-ops container and build </a:t>
            </a:r>
            <a:r>
              <a:rPr lang="en-US" dirty="0" err="1" smtClean="0"/>
              <a:t>geoserver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493" y="1267909"/>
            <a:ext cx="2716754" cy="20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330" y="4512239"/>
            <a:ext cx="5931017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-compose run foss4g-ops</a:t>
            </a:r>
            <a:endParaRPr lang="en-GB" sz="2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 descr="Image result for docker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06" y="3858935"/>
            <a:ext cx="2017270" cy="16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331" y="5218011"/>
            <a:ext cx="7546862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pull 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thinkwhere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/geoserver:2.15</a:t>
            </a:r>
            <a:endParaRPr lang="en-GB" sz="2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F9E07-588C-4E8C-AE5C-E84F285D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</a:t>
            </a:r>
            <a:r>
              <a:rPr lang="en-GB" dirty="0" smtClean="0"/>
              <a:t>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4BF23-D7C8-441D-9360-3786B738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GIS Consultancy in Codebase Stirling</a:t>
            </a:r>
          </a:p>
          <a:p>
            <a:r>
              <a:rPr lang="en-GB" dirty="0"/>
              <a:t>20 years working with Public and Private Sector Clients</a:t>
            </a:r>
          </a:p>
          <a:p>
            <a:r>
              <a:rPr lang="en-GB" dirty="0"/>
              <a:t>Focus is on Open Source GIS tech</a:t>
            </a:r>
          </a:p>
          <a:p>
            <a:pPr lvl="1"/>
            <a:r>
              <a:rPr lang="en-GB" dirty="0" err="1"/>
              <a:t>PostGIS</a:t>
            </a:r>
            <a:r>
              <a:rPr lang="en-GB" dirty="0"/>
              <a:t>, </a:t>
            </a:r>
            <a:r>
              <a:rPr lang="en-GB" dirty="0" err="1"/>
              <a:t>Geoserver</a:t>
            </a:r>
            <a:r>
              <a:rPr lang="en-GB" dirty="0"/>
              <a:t>, </a:t>
            </a:r>
            <a:r>
              <a:rPr lang="en-GB" dirty="0" err="1"/>
              <a:t>Mapproxy</a:t>
            </a:r>
            <a:r>
              <a:rPr lang="en-GB" dirty="0"/>
              <a:t>, Python, </a:t>
            </a:r>
            <a:r>
              <a:rPr lang="en-GB" dirty="0" err="1"/>
              <a:t>OpenLayers</a:t>
            </a:r>
            <a:r>
              <a:rPr lang="en-GB" dirty="0"/>
              <a:t>, Angular</a:t>
            </a:r>
          </a:p>
          <a:p>
            <a:r>
              <a:rPr lang="en-GB" dirty="0"/>
              <a:t>Specialising in big data projects, web apps, training and consultancy</a:t>
            </a:r>
          </a:p>
          <a:p>
            <a:r>
              <a:rPr lang="en-GB" dirty="0"/>
              <a:t>The </a:t>
            </a:r>
            <a:r>
              <a:rPr lang="en-GB" dirty="0" err="1"/>
              <a:t>thinkWhere</a:t>
            </a:r>
            <a:r>
              <a:rPr lang="en-GB" dirty="0"/>
              <a:t> </a:t>
            </a:r>
            <a:r>
              <a:rPr lang="en-GB" dirty="0" err="1"/>
              <a:t>mapCloud</a:t>
            </a:r>
            <a:r>
              <a:rPr lang="en-GB" dirty="0"/>
              <a:t> manages over 8Tb of data for various clients in handling over 20 million requests per month.</a:t>
            </a:r>
          </a:p>
          <a:p>
            <a:r>
              <a:rPr lang="en-GB" dirty="0"/>
              <a:t>Clients include</a:t>
            </a:r>
          </a:p>
          <a:p>
            <a:pPr lvl="1"/>
            <a:r>
              <a:rPr lang="en-GB" dirty="0"/>
              <a:t>British Library, </a:t>
            </a:r>
            <a:r>
              <a:rPr lang="en-GB" dirty="0" smtClean="0"/>
              <a:t>Galbraith</a:t>
            </a:r>
            <a:r>
              <a:rPr lang="en-GB" dirty="0"/>
              <a:t>, Humanitarian </a:t>
            </a:r>
            <a:r>
              <a:rPr lang="en-GB" dirty="0" err="1"/>
              <a:t>Openstreetmap</a:t>
            </a:r>
            <a:r>
              <a:rPr lang="en-GB" dirty="0"/>
              <a:t> Team, Scottish Government, Harper Collins</a:t>
            </a:r>
          </a:p>
          <a:p>
            <a:r>
              <a:rPr lang="en-GB" dirty="0"/>
              <a:t>OS Partner – Check out </a:t>
            </a:r>
            <a:r>
              <a:rPr lang="en-GB" dirty="0">
                <a:hlinkClick r:id="rId2"/>
              </a:rPr>
              <a:t>www.maptrunk.com</a:t>
            </a:r>
            <a:r>
              <a:rPr lang="en-GB" dirty="0"/>
              <a:t> to download data</a:t>
            </a:r>
          </a:p>
          <a:p>
            <a:r>
              <a:rPr lang="en-GB" dirty="0"/>
              <a:t>Please get in touch </a:t>
            </a:r>
            <a:r>
              <a:rPr lang="en-GB" dirty="0">
                <a:hlinkClick r:id="rId3"/>
              </a:rPr>
              <a:t>info@thinkwhere.com</a:t>
            </a:r>
            <a:r>
              <a:rPr lang="en-GB" dirty="0"/>
              <a:t>  </a:t>
            </a:r>
            <a:r>
              <a:rPr lang="en-GB" dirty="0">
                <a:hlinkClick r:id="rId4"/>
              </a:rPr>
              <a:t>www.thinkwhere.com</a:t>
            </a:r>
            <a:r>
              <a:rPr lang="en-GB" dirty="0"/>
              <a:t>  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04" y="573277"/>
            <a:ext cx="3222871" cy="7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95" y="230188"/>
            <a:ext cx="4008418" cy="13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C1501-197B-4A58-A2B0-9E729962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Serverless</a:t>
            </a:r>
            <a:r>
              <a:rPr lang="en-GB" dirty="0" smtClean="0"/>
              <a:t> Sales Pitch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25272-7B32-46C1-B8C5-B7F6CD1E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556951"/>
            <a:ext cx="10760676" cy="46420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allows you to build and run applications and services without thinking about servers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/>
              <a:t>It eliminates infrastructure management tasks such as server or cluster provisioning, patching, operating system maintenance, and capacity provisioning. </a:t>
            </a:r>
            <a:endParaRPr lang="en-US" dirty="0" smtClean="0"/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required to run and scale your application with high availability is handled for you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No Server Management</a:t>
            </a:r>
          </a:p>
          <a:p>
            <a:pPr lvl="1"/>
            <a:r>
              <a:rPr lang="en-US" dirty="0" smtClean="0"/>
              <a:t>Flexible Scaling</a:t>
            </a:r>
          </a:p>
          <a:p>
            <a:pPr lvl="1"/>
            <a:r>
              <a:rPr lang="en-US" dirty="0" smtClean="0"/>
              <a:t>Pay as you go (don’t pay for servers running 24x7)</a:t>
            </a:r>
          </a:p>
          <a:p>
            <a:pPr lvl="1"/>
            <a:r>
              <a:rPr lang="en-US" dirty="0" smtClean="0"/>
              <a:t>High Availability (Amazon’s engineers keep the underlying infrastructure running, not you)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https://aws.amazon.com/serverless/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15430" r="19143" b="18104"/>
          <a:stretch/>
        </p:blipFill>
        <p:spPr bwMode="auto">
          <a:xfrm>
            <a:off x="9498227" y="112389"/>
            <a:ext cx="2273642" cy="15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6400800"/>
            <a:ext cx="1542353" cy="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7546</TotalTime>
  <Words>1904</Words>
  <Application>Microsoft Office PowerPoint</Application>
  <PresentationFormat>Widescreen</PresentationFormat>
  <Paragraphs>256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Rendering the Horizon in Real Time</vt:lpstr>
      <vt:lpstr>What we’re building</vt:lpstr>
      <vt:lpstr>Outputs </vt:lpstr>
      <vt:lpstr>PowerPoint Presentation</vt:lpstr>
      <vt:lpstr>Pre-requisites</vt:lpstr>
      <vt:lpstr>Workshop Overview</vt:lpstr>
      <vt:lpstr>Git the code: https://github.com/thinkWhere </vt:lpstr>
      <vt:lpstr>Intro to</vt:lpstr>
      <vt:lpstr>The Serverless Sales Pitch</vt:lpstr>
      <vt:lpstr>Sounds brilliant…. but where to start</vt:lpstr>
      <vt:lpstr>The Three Pillars of Serverless</vt:lpstr>
      <vt:lpstr>PowerPoint Presentation</vt:lpstr>
      <vt:lpstr>Infrastructure as Code (IAC)</vt:lpstr>
      <vt:lpstr>Part 3 - A HelloWorld AWS serverless architecture</vt:lpstr>
      <vt:lpstr>First Run Config</vt:lpstr>
      <vt:lpstr>Setting up our Global environment</vt:lpstr>
      <vt:lpstr>A small note on network topology</vt:lpstr>
      <vt:lpstr>A basic AWS VPC</vt:lpstr>
      <vt:lpstr>Terraform Overview</vt:lpstr>
      <vt:lpstr>Terraform - Creating our global VPC &amp; IAM Creds</vt:lpstr>
      <vt:lpstr>Terraform – HelloWorld App</vt:lpstr>
      <vt:lpstr>Terraform – Destroy HelloWorld</vt:lpstr>
      <vt:lpstr>Part 4 – A production environment for our GIS workload</vt:lpstr>
      <vt:lpstr>Horizon App</vt:lpstr>
      <vt:lpstr>Terrain 50 DTM Data</vt:lpstr>
      <vt:lpstr>Example – Lunch time walk in Stirling</vt:lpstr>
      <vt:lpstr>Terrain Map</vt:lpstr>
      <vt:lpstr>Preparing the application for running on ECS/Fargate</vt:lpstr>
      <vt:lpstr>Overall Process</vt:lpstr>
      <vt:lpstr>Part 4 – Production Environment</vt:lpstr>
      <vt:lpstr>Here’s one we made earlier</vt:lpstr>
      <vt:lpstr>Wrap Up</vt:lpstr>
      <vt:lpstr>Get in touch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the Horizon</dc:title>
  <dc:creator>Iain Hunter</dc:creator>
  <cp:lastModifiedBy>Iain Hunter</cp:lastModifiedBy>
  <cp:revision>91</cp:revision>
  <dcterms:created xsi:type="dcterms:W3CDTF">2019-09-02T21:07:55Z</dcterms:created>
  <dcterms:modified xsi:type="dcterms:W3CDTF">2019-09-20T13:16:41Z</dcterms:modified>
</cp:coreProperties>
</file>