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2" r:id="rId5"/>
    <p:sldId id="261" r:id="rId6"/>
    <p:sldId id="265" r:id="rId7"/>
    <p:sldId id="264" r:id="rId8"/>
    <p:sldId id="266" r:id="rId9"/>
    <p:sldId id="267" r:id="rId10"/>
    <p:sldId id="260"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61DDC355-7C99-498B-9E87-05C1541C5B91}">
          <p14:sldIdLst>
            <p14:sldId id="256"/>
          </p14:sldIdLst>
        </p14:section>
        <p14:section name="Content" id="{D89A9D2C-777A-4E9A-BB82-1A625CCDB8DB}">
          <p14:sldIdLst>
            <p14:sldId id="257"/>
            <p14:sldId id="259"/>
            <p14:sldId id="262"/>
            <p14:sldId id="261"/>
            <p14:sldId id="265"/>
            <p14:sldId id="264"/>
            <p14:sldId id="266"/>
            <p14:sldId id="267"/>
            <p14:sldId id="260"/>
          </p14:sldIdLst>
        </p14:section>
        <p14:section name="End Slide" id="{AECB6152-689A-4CB1-B899-8086DD752CC0}">
          <p14:sldIdLst>
            <p14:sldId id="25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ket Shirsat" initials="AS" lastIdx="1" clrIdx="0">
    <p:extLst>
      <p:ext uri="{19B8F6BF-5375-455C-9EA6-DF929625EA0E}">
        <p15:presenceInfo xmlns:p15="http://schemas.microsoft.com/office/powerpoint/2012/main" userId="28d7bbb0eab5f3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50449"/>
    <a:srgbClr val="3498DB"/>
    <a:srgbClr val="330033"/>
    <a:srgbClr val="4423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4" autoAdjust="0"/>
    <p:restoredTop sz="91040"/>
  </p:normalViewPr>
  <p:slideViewPr>
    <p:cSldViewPr snapToGrid="0">
      <p:cViewPr varScale="1">
        <p:scale>
          <a:sx n="97" d="100"/>
          <a:sy n="97" d="100"/>
        </p:scale>
        <p:origin x="13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6T11:52:32.740"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E8F76-9EE4-464F-B624-076EAFFAD38C}"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E590-7C01-9241-BC0F-B43D87D398E7}" type="slidenum">
              <a:rPr lang="en-US" smtClean="0"/>
              <a:t>‹#›</a:t>
            </a:fld>
            <a:endParaRPr lang="en-US"/>
          </a:p>
        </p:txBody>
      </p:sp>
    </p:spTree>
    <p:extLst>
      <p:ext uri="{BB962C8B-B14F-4D97-AF65-F5344CB8AC3E}">
        <p14:creationId xmlns:p14="http://schemas.microsoft.com/office/powerpoint/2010/main" val="98246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0E590-7C01-9241-BC0F-B43D87D398E7}" type="slidenum">
              <a:rPr lang="en-US" smtClean="0"/>
              <a:t>1</a:t>
            </a:fld>
            <a:endParaRPr lang="en-US"/>
          </a:p>
        </p:txBody>
      </p:sp>
    </p:spTree>
    <p:extLst>
      <p:ext uri="{BB962C8B-B14F-4D97-AF65-F5344CB8AC3E}">
        <p14:creationId xmlns:p14="http://schemas.microsoft.com/office/powerpoint/2010/main" val="408420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it proportion wise</a:t>
            </a:r>
          </a:p>
        </p:txBody>
      </p:sp>
      <p:sp>
        <p:nvSpPr>
          <p:cNvPr id="4" name="Slide Number Placeholder 3"/>
          <p:cNvSpPr>
            <a:spLocks noGrp="1"/>
          </p:cNvSpPr>
          <p:nvPr>
            <p:ph type="sldNum" sz="quarter" idx="5"/>
          </p:nvPr>
        </p:nvSpPr>
        <p:spPr/>
        <p:txBody>
          <a:bodyPr/>
          <a:lstStyle/>
          <a:p>
            <a:fld id="{FE90E590-7C01-9241-BC0F-B43D87D398E7}" type="slidenum">
              <a:rPr lang="en-US" smtClean="0"/>
              <a:t>3</a:t>
            </a:fld>
            <a:endParaRPr lang="en-US"/>
          </a:p>
        </p:txBody>
      </p:sp>
    </p:spTree>
    <p:extLst>
      <p:ext uri="{BB962C8B-B14F-4D97-AF65-F5344CB8AC3E}">
        <p14:creationId xmlns:p14="http://schemas.microsoft.com/office/powerpoint/2010/main" val="365693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a:t>
            </a:r>
          </a:p>
          <a:p>
            <a:endParaRPr lang="en-US" dirty="0"/>
          </a:p>
        </p:txBody>
      </p:sp>
      <p:sp>
        <p:nvSpPr>
          <p:cNvPr id="4" name="Slide Number Placeholder 3"/>
          <p:cNvSpPr>
            <a:spLocks noGrp="1"/>
          </p:cNvSpPr>
          <p:nvPr>
            <p:ph type="sldNum" sz="quarter" idx="5"/>
          </p:nvPr>
        </p:nvSpPr>
        <p:spPr/>
        <p:txBody>
          <a:bodyPr/>
          <a:lstStyle/>
          <a:p>
            <a:fld id="{FE90E590-7C01-9241-BC0F-B43D87D398E7}" type="slidenum">
              <a:rPr lang="en-US" smtClean="0"/>
              <a:t>5</a:t>
            </a:fld>
            <a:endParaRPr lang="en-US"/>
          </a:p>
        </p:txBody>
      </p:sp>
    </p:spTree>
    <p:extLst>
      <p:ext uri="{BB962C8B-B14F-4D97-AF65-F5344CB8AC3E}">
        <p14:creationId xmlns:p14="http://schemas.microsoft.com/office/powerpoint/2010/main" val="343155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0E590-7C01-9241-BC0F-B43D87D398E7}" type="slidenum">
              <a:rPr lang="en-US" smtClean="0"/>
              <a:t>7</a:t>
            </a:fld>
            <a:endParaRPr lang="en-US"/>
          </a:p>
        </p:txBody>
      </p:sp>
    </p:spTree>
    <p:extLst>
      <p:ext uri="{BB962C8B-B14F-4D97-AF65-F5344CB8AC3E}">
        <p14:creationId xmlns:p14="http://schemas.microsoft.com/office/powerpoint/2010/main" val="1036344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7EE0-A54D-46CF-AAEB-9B57B9A8C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C864FC-4F8F-45BF-83DA-531DA49AE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8175C4-E2E5-4184-87F7-67843BD2CFEA}"/>
              </a:ext>
            </a:extLst>
          </p:cNvPr>
          <p:cNvSpPr>
            <a:spLocks noGrp="1"/>
          </p:cNvSpPr>
          <p:nvPr>
            <p:ph type="dt" sz="half" idx="10"/>
          </p:nvPr>
        </p:nvSpPr>
        <p:spPr/>
        <p:txBody>
          <a:bodyPr/>
          <a:lstStyle/>
          <a:p>
            <a:fld id="{BB46C2E9-6F19-418F-9D76-122079A2CCA9}" type="datetimeFigureOut">
              <a:rPr lang="en-US" smtClean="0"/>
              <a:t>1/14/22</a:t>
            </a:fld>
            <a:endParaRPr lang="en-US"/>
          </a:p>
        </p:txBody>
      </p:sp>
      <p:sp>
        <p:nvSpPr>
          <p:cNvPr id="5" name="Footer Placeholder 4">
            <a:extLst>
              <a:ext uri="{FF2B5EF4-FFF2-40B4-BE49-F238E27FC236}">
                <a16:creationId xmlns:a16="http://schemas.microsoft.com/office/drawing/2014/main" id="{4F041D21-CA07-47E5-A93C-1D55AF8BD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556C2-97FE-4D5C-9CCE-AB1A7E1CEE82}"/>
              </a:ext>
            </a:extLst>
          </p:cNvPr>
          <p:cNvSpPr>
            <a:spLocks noGrp="1"/>
          </p:cNvSpPr>
          <p:nvPr>
            <p:ph type="sldNum" sz="quarter" idx="12"/>
          </p:nvPr>
        </p:nvSpPr>
        <p:spPr/>
        <p:txBody>
          <a:bodyPr/>
          <a:lstStyle/>
          <a:p>
            <a:fld id="{0230B7C2-FB6D-4FF4-A361-6A7BAAF98277}" type="slidenum">
              <a:rPr lang="en-US" smtClean="0"/>
              <a:t>‹#›</a:t>
            </a:fld>
            <a:endParaRPr lang="en-US"/>
          </a:p>
        </p:txBody>
      </p:sp>
    </p:spTree>
    <p:extLst>
      <p:ext uri="{BB962C8B-B14F-4D97-AF65-F5344CB8AC3E}">
        <p14:creationId xmlns:p14="http://schemas.microsoft.com/office/powerpoint/2010/main" val="88707184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C21E-3B38-4377-957E-F6B08C1FE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F5FEB4-A3C6-4F01-9DFF-B26A053454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5A892-E989-4C9E-92D2-006F4FF8A3CF}"/>
              </a:ext>
            </a:extLst>
          </p:cNvPr>
          <p:cNvSpPr>
            <a:spLocks noGrp="1"/>
          </p:cNvSpPr>
          <p:nvPr>
            <p:ph type="dt" sz="half" idx="10"/>
          </p:nvPr>
        </p:nvSpPr>
        <p:spPr/>
        <p:txBody>
          <a:bodyPr/>
          <a:lstStyle/>
          <a:p>
            <a:fld id="{BB46C2E9-6F19-418F-9D76-122079A2CCA9}" type="datetimeFigureOut">
              <a:rPr lang="en-US" smtClean="0"/>
              <a:t>1/14/22</a:t>
            </a:fld>
            <a:endParaRPr lang="en-US"/>
          </a:p>
        </p:txBody>
      </p:sp>
      <p:sp>
        <p:nvSpPr>
          <p:cNvPr id="5" name="Footer Placeholder 4">
            <a:extLst>
              <a:ext uri="{FF2B5EF4-FFF2-40B4-BE49-F238E27FC236}">
                <a16:creationId xmlns:a16="http://schemas.microsoft.com/office/drawing/2014/main" id="{1D006A2D-93CB-4E7E-AD9D-576599193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FFA7B-A93A-463B-A0B3-DE906C874AFB}"/>
              </a:ext>
            </a:extLst>
          </p:cNvPr>
          <p:cNvSpPr>
            <a:spLocks noGrp="1"/>
          </p:cNvSpPr>
          <p:nvPr>
            <p:ph type="sldNum" sz="quarter" idx="12"/>
          </p:nvPr>
        </p:nvSpPr>
        <p:spPr/>
        <p:txBody>
          <a:bodyPr/>
          <a:lstStyle/>
          <a:p>
            <a:fld id="{0230B7C2-FB6D-4FF4-A361-6A7BAAF98277}" type="slidenum">
              <a:rPr lang="en-US" smtClean="0"/>
              <a:t>‹#›</a:t>
            </a:fld>
            <a:endParaRPr lang="en-US"/>
          </a:p>
        </p:txBody>
      </p:sp>
    </p:spTree>
    <p:extLst>
      <p:ext uri="{BB962C8B-B14F-4D97-AF65-F5344CB8AC3E}">
        <p14:creationId xmlns:p14="http://schemas.microsoft.com/office/powerpoint/2010/main" val="291731436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29EBBC-3A4E-4BA3-ABBF-BBDF1164B1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AE018A-D77F-4834-A1B8-27B114A49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AEBA6-CAFC-44CA-B094-CDF7AABF264D}"/>
              </a:ext>
            </a:extLst>
          </p:cNvPr>
          <p:cNvSpPr>
            <a:spLocks noGrp="1"/>
          </p:cNvSpPr>
          <p:nvPr>
            <p:ph type="dt" sz="half" idx="10"/>
          </p:nvPr>
        </p:nvSpPr>
        <p:spPr/>
        <p:txBody>
          <a:bodyPr/>
          <a:lstStyle/>
          <a:p>
            <a:fld id="{BB46C2E9-6F19-418F-9D76-122079A2CCA9}" type="datetimeFigureOut">
              <a:rPr lang="en-US" smtClean="0"/>
              <a:t>1/14/22</a:t>
            </a:fld>
            <a:endParaRPr lang="en-US"/>
          </a:p>
        </p:txBody>
      </p:sp>
      <p:sp>
        <p:nvSpPr>
          <p:cNvPr id="5" name="Footer Placeholder 4">
            <a:extLst>
              <a:ext uri="{FF2B5EF4-FFF2-40B4-BE49-F238E27FC236}">
                <a16:creationId xmlns:a16="http://schemas.microsoft.com/office/drawing/2014/main" id="{9AC40E40-7DFA-47EE-B35F-32FA69FE3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B75F7-E23B-4066-9256-BB4FC7E41AD3}"/>
              </a:ext>
            </a:extLst>
          </p:cNvPr>
          <p:cNvSpPr>
            <a:spLocks noGrp="1"/>
          </p:cNvSpPr>
          <p:nvPr>
            <p:ph type="sldNum" sz="quarter" idx="12"/>
          </p:nvPr>
        </p:nvSpPr>
        <p:spPr/>
        <p:txBody>
          <a:bodyPr/>
          <a:lstStyle/>
          <a:p>
            <a:fld id="{0230B7C2-FB6D-4FF4-A361-6A7BAAF98277}" type="slidenum">
              <a:rPr lang="en-US" smtClean="0"/>
              <a:t>‹#›</a:t>
            </a:fld>
            <a:endParaRPr lang="en-US"/>
          </a:p>
        </p:txBody>
      </p:sp>
    </p:spTree>
    <p:extLst>
      <p:ext uri="{BB962C8B-B14F-4D97-AF65-F5344CB8AC3E}">
        <p14:creationId xmlns:p14="http://schemas.microsoft.com/office/powerpoint/2010/main" val="1826585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FC56-EDBF-4C70-892E-5F5F2B9D19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D56ACA-D00E-4D57-BC91-3C5105F751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6DE03-29D4-4E96-A7B0-457BFD38E52A}"/>
              </a:ext>
            </a:extLst>
          </p:cNvPr>
          <p:cNvSpPr>
            <a:spLocks noGrp="1"/>
          </p:cNvSpPr>
          <p:nvPr>
            <p:ph type="dt" sz="half" idx="10"/>
          </p:nvPr>
        </p:nvSpPr>
        <p:spPr/>
        <p:txBody>
          <a:bodyPr/>
          <a:lstStyle/>
          <a:p>
            <a:fld id="{BB46C2E9-6F19-418F-9D76-122079A2CCA9}" type="datetimeFigureOut">
              <a:rPr lang="en-US" smtClean="0"/>
              <a:t>1/14/22</a:t>
            </a:fld>
            <a:endParaRPr lang="en-US"/>
          </a:p>
        </p:txBody>
      </p:sp>
      <p:sp>
        <p:nvSpPr>
          <p:cNvPr id="5" name="Footer Placeholder 4">
            <a:extLst>
              <a:ext uri="{FF2B5EF4-FFF2-40B4-BE49-F238E27FC236}">
                <a16:creationId xmlns:a16="http://schemas.microsoft.com/office/drawing/2014/main" id="{44762F4F-6FB2-4C8A-9CD9-49B4B7D7B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F958A-8F74-48F8-95C8-1114E3F5AB47}"/>
              </a:ext>
            </a:extLst>
          </p:cNvPr>
          <p:cNvSpPr>
            <a:spLocks noGrp="1"/>
          </p:cNvSpPr>
          <p:nvPr>
            <p:ph type="sldNum" sz="quarter" idx="12"/>
          </p:nvPr>
        </p:nvSpPr>
        <p:spPr/>
        <p:txBody>
          <a:bodyPr/>
          <a:lstStyle/>
          <a:p>
            <a:fld id="{0230B7C2-FB6D-4FF4-A361-6A7BAAF98277}" type="slidenum">
              <a:rPr lang="en-US" smtClean="0"/>
              <a:t>‹#›</a:t>
            </a:fld>
            <a:endParaRPr lang="en-US"/>
          </a:p>
        </p:txBody>
      </p:sp>
    </p:spTree>
    <p:extLst>
      <p:ext uri="{BB962C8B-B14F-4D97-AF65-F5344CB8AC3E}">
        <p14:creationId xmlns:p14="http://schemas.microsoft.com/office/powerpoint/2010/main" val="153838265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EF6F-F68F-42B8-90ED-B53212702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62623D-78D3-4356-ABDD-8F75945CA7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F3A3E3-CD02-43A6-823D-A03D59E5B170}"/>
              </a:ext>
            </a:extLst>
          </p:cNvPr>
          <p:cNvSpPr>
            <a:spLocks noGrp="1"/>
          </p:cNvSpPr>
          <p:nvPr>
            <p:ph type="dt" sz="half" idx="10"/>
          </p:nvPr>
        </p:nvSpPr>
        <p:spPr/>
        <p:txBody>
          <a:bodyPr/>
          <a:lstStyle/>
          <a:p>
            <a:fld id="{BB46C2E9-6F19-418F-9D76-122079A2CCA9}" type="datetimeFigureOut">
              <a:rPr lang="en-US" smtClean="0"/>
              <a:t>1/14/22</a:t>
            </a:fld>
            <a:endParaRPr lang="en-US"/>
          </a:p>
        </p:txBody>
      </p:sp>
      <p:sp>
        <p:nvSpPr>
          <p:cNvPr id="5" name="Footer Placeholder 4">
            <a:extLst>
              <a:ext uri="{FF2B5EF4-FFF2-40B4-BE49-F238E27FC236}">
                <a16:creationId xmlns:a16="http://schemas.microsoft.com/office/drawing/2014/main" id="{32907351-5166-48D5-81B1-866DC1353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EAC22-8148-4825-B5E7-E6149139AD7A}"/>
              </a:ext>
            </a:extLst>
          </p:cNvPr>
          <p:cNvSpPr>
            <a:spLocks noGrp="1"/>
          </p:cNvSpPr>
          <p:nvPr>
            <p:ph type="sldNum" sz="quarter" idx="12"/>
          </p:nvPr>
        </p:nvSpPr>
        <p:spPr/>
        <p:txBody>
          <a:bodyPr/>
          <a:lstStyle/>
          <a:p>
            <a:fld id="{0230B7C2-FB6D-4FF4-A361-6A7BAAF98277}" type="slidenum">
              <a:rPr lang="en-US" smtClean="0"/>
              <a:t>‹#›</a:t>
            </a:fld>
            <a:endParaRPr lang="en-US"/>
          </a:p>
        </p:txBody>
      </p:sp>
    </p:spTree>
    <p:extLst>
      <p:ext uri="{BB962C8B-B14F-4D97-AF65-F5344CB8AC3E}">
        <p14:creationId xmlns:p14="http://schemas.microsoft.com/office/powerpoint/2010/main" val="207949398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F3F2-D90E-41F6-8A84-975CF84156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734E7-F720-487F-B233-F2F4B34590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FC417E-3AF0-4196-9B30-3F2BAB64B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303FFB-3D03-4B14-A82A-2481CD853AC5}"/>
              </a:ext>
            </a:extLst>
          </p:cNvPr>
          <p:cNvSpPr>
            <a:spLocks noGrp="1"/>
          </p:cNvSpPr>
          <p:nvPr>
            <p:ph type="dt" sz="half" idx="10"/>
          </p:nvPr>
        </p:nvSpPr>
        <p:spPr/>
        <p:txBody>
          <a:bodyPr/>
          <a:lstStyle/>
          <a:p>
            <a:fld id="{BB46C2E9-6F19-418F-9D76-122079A2CCA9}" type="datetimeFigureOut">
              <a:rPr lang="en-US" smtClean="0"/>
              <a:t>1/14/22</a:t>
            </a:fld>
            <a:endParaRPr lang="en-US"/>
          </a:p>
        </p:txBody>
      </p:sp>
      <p:sp>
        <p:nvSpPr>
          <p:cNvPr id="6" name="Footer Placeholder 5">
            <a:extLst>
              <a:ext uri="{FF2B5EF4-FFF2-40B4-BE49-F238E27FC236}">
                <a16:creationId xmlns:a16="http://schemas.microsoft.com/office/drawing/2014/main" id="{BEEDFA18-94EE-440E-9F5A-706C19969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614D7-27F3-457D-A40C-587BF1FF3041}"/>
              </a:ext>
            </a:extLst>
          </p:cNvPr>
          <p:cNvSpPr>
            <a:spLocks noGrp="1"/>
          </p:cNvSpPr>
          <p:nvPr>
            <p:ph type="sldNum" sz="quarter" idx="12"/>
          </p:nvPr>
        </p:nvSpPr>
        <p:spPr/>
        <p:txBody>
          <a:bodyPr/>
          <a:lstStyle/>
          <a:p>
            <a:fld id="{0230B7C2-FB6D-4FF4-A361-6A7BAAF98277}" type="slidenum">
              <a:rPr lang="en-US" smtClean="0"/>
              <a:t>‹#›</a:t>
            </a:fld>
            <a:endParaRPr lang="en-US"/>
          </a:p>
        </p:txBody>
      </p:sp>
    </p:spTree>
    <p:extLst>
      <p:ext uri="{BB962C8B-B14F-4D97-AF65-F5344CB8AC3E}">
        <p14:creationId xmlns:p14="http://schemas.microsoft.com/office/powerpoint/2010/main" val="128713188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5164-3A2E-4E1E-BA01-9C83C9BCAA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4D43D3-0FFB-429B-A1CB-A2010BE84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7635A1-856F-4E4D-AE37-A420DF4239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ECB24C-3091-4217-BFB2-E9F5FF1A1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9274F4-AC79-4EA8-A929-CC40EA222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F20205-69A1-4B2E-97C9-BC471AA02BE6}"/>
              </a:ext>
            </a:extLst>
          </p:cNvPr>
          <p:cNvSpPr>
            <a:spLocks noGrp="1"/>
          </p:cNvSpPr>
          <p:nvPr>
            <p:ph type="dt" sz="half" idx="10"/>
          </p:nvPr>
        </p:nvSpPr>
        <p:spPr/>
        <p:txBody>
          <a:bodyPr/>
          <a:lstStyle/>
          <a:p>
            <a:fld id="{BB46C2E9-6F19-418F-9D76-122079A2CCA9}" type="datetimeFigureOut">
              <a:rPr lang="en-US" smtClean="0"/>
              <a:t>1/14/22</a:t>
            </a:fld>
            <a:endParaRPr lang="en-US"/>
          </a:p>
        </p:txBody>
      </p:sp>
      <p:sp>
        <p:nvSpPr>
          <p:cNvPr id="8" name="Footer Placeholder 7">
            <a:extLst>
              <a:ext uri="{FF2B5EF4-FFF2-40B4-BE49-F238E27FC236}">
                <a16:creationId xmlns:a16="http://schemas.microsoft.com/office/drawing/2014/main" id="{29EE5815-9C26-4964-AED0-99A1495DA0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CA540E-D006-45C5-B370-4B2DE8889493}"/>
              </a:ext>
            </a:extLst>
          </p:cNvPr>
          <p:cNvSpPr>
            <a:spLocks noGrp="1"/>
          </p:cNvSpPr>
          <p:nvPr>
            <p:ph type="sldNum" sz="quarter" idx="12"/>
          </p:nvPr>
        </p:nvSpPr>
        <p:spPr/>
        <p:txBody>
          <a:bodyPr/>
          <a:lstStyle/>
          <a:p>
            <a:fld id="{0230B7C2-FB6D-4FF4-A361-6A7BAAF98277}" type="slidenum">
              <a:rPr lang="en-US" smtClean="0"/>
              <a:t>‹#›</a:t>
            </a:fld>
            <a:endParaRPr lang="en-US"/>
          </a:p>
        </p:txBody>
      </p:sp>
    </p:spTree>
    <p:extLst>
      <p:ext uri="{BB962C8B-B14F-4D97-AF65-F5344CB8AC3E}">
        <p14:creationId xmlns:p14="http://schemas.microsoft.com/office/powerpoint/2010/main" val="419098058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D82B-C20A-4AEB-A006-2A15C1A24A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4F1528-0D77-4DF9-9F1D-BDB6A078B799}"/>
              </a:ext>
            </a:extLst>
          </p:cNvPr>
          <p:cNvSpPr>
            <a:spLocks noGrp="1"/>
          </p:cNvSpPr>
          <p:nvPr>
            <p:ph type="dt" sz="half" idx="10"/>
          </p:nvPr>
        </p:nvSpPr>
        <p:spPr/>
        <p:txBody>
          <a:bodyPr/>
          <a:lstStyle/>
          <a:p>
            <a:fld id="{BB46C2E9-6F19-418F-9D76-122079A2CCA9}" type="datetimeFigureOut">
              <a:rPr lang="en-US" smtClean="0"/>
              <a:t>1/14/22</a:t>
            </a:fld>
            <a:endParaRPr lang="en-US"/>
          </a:p>
        </p:txBody>
      </p:sp>
      <p:sp>
        <p:nvSpPr>
          <p:cNvPr id="4" name="Footer Placeholder 3">
            <a:extLst>
              <a:ext uri="{FF2B5EF4-FFF2-40B4-BE49-F238E27FC236}">
                <a16:creationId xmlns:a16="http://schemas.microsoft.com/office/drawing/2014/main" id="{D0362BE3-74A4-4412-9DB5-A201784D72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61AF17-1027-4D98-A5ED-A419286B3DBE}"/>
              </a:ext>
            </a:extLst>
          </p:cNvPr>
          <p:cNvSpPr>
            <a:spLocks noGrp="1"/>
          </p:cNvSpPr>
          <p:nvPr>
            <p:ph type="sldNum" sz="quarter" idx="12"/>
          </p:nvPr>
        </p:nvSpPr>
        <p:spPr/>
        <p:txBody>
          <a:bodyPr/>
          <a:lstStyle/>
          <a:p>
            <a:fld id="{0230B7C2-FB6D-4FF4-A361-6A7BAAF98277}" type="slidenum">
              <a:rPr lang="en-US" smtClean="0"/>
              <a:t>‹#›</a:t>
            </a:fld>
            <a:endParaRPr lang="en-US"/>
          </a:p>
        </p:txBody>
      </p:sp>
    </p:spTree>
    <p:extLst>
      <p:ext uri="{BB962C8B-B14F-4D97-AF65-F5344CB8AC3E}">
        <p14:creationId xmlns:p14="http://schemas.microsoft.com/office/powerpoint/2010/main" val="271069734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E9E67-D8C6-4D61-BF2E-315719F03B2B}"/>
              </a:ext>
            </a:extLst>
          </p:cNvPr>
          <p:cNvSpPr>
            <a:spLocks noGrp="1"/>
          </p:cNvSpPr>
          <p:nvPr>
            <p:ph type="dt" sz="half" idx="10"/>
          </p:nvPr>
        </p:nvSpPr>
        <p:spPr/>
        <p:txBody>
          <a:bodyPr/>
          <a:lstStyle/>
          <a:p>
            <a:fld id="{BB46C2E9-6F19-418F-9D76-122079A2CCA9}" type="datetimeFigureOut">
              <a:rPr lang="en-US" smtClean="0"/>
              <a:t>1/14/22</a:t>
            </a:fld>
            <a:endParaRPr lang="en-US"/>
          </a:p>
        </p:txBody>
      </p:sp>
      <p:sp>
        <p:nvSpPr>
          <p:cNvPr id="3" name="Footer Placeholder 2">
            <a:extLst>
              <a:ext uri="{FF2B5EF4-FFF2-40B4-BE49-F238E27FC236}">
                <a16:creationId xmlns:a16="http://schemas.microsoft.com/office/drawing/2014/main" id="{FDE5FA89-C0EE-405B-8608-4390C47127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65DABA-9CF8-4337-B0D5-1C64F6316024}"/>
              </a:ext>
            </a:extLst>
          </p:cNvPr>
          <p:cNvSpPr>
            <a:spLocks noGrp="1"/>
          </p:cNvSpPr>
          <p:nvPr>
            <p:ph type="sldNum" sz="quarter" idx="12"/>
          </p:nvPr>
        </p:nvSpPr>
        <p:spPr/>
        <p:txBody>
          <a:bodyPr/>
          <a:lstStyle/>
          <a:p>
            <a:fld id="{0230B7C2-FB6D-4FF4-A361-6A7BAAF98277}" type="slidenum">
              <a:rPr lang="en-US" smtClean="0"/>
              <a:t>‹#›</a:t>
            </a:fld>
            <a:endParaRPr lang="en-US"/>
          </a:p>
        </p:txBody>
      </p:sp>
    </p:spTree>
    <p:extLst>
      <p:ext uri="{BB962C8B-B14F-4D97-AF65-F5344CB8AC3E}">
        <p14:creationId xmlns:p14="http://schemas.microsoft.com/office/powerpoint/2010/main" val="328295081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6A5C-6C1A-4A67-8F14-730D4211F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846AB4-B869-416D-951C-F6F77B282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0BADCE-8E04-4A0D-A837-E8DDD11AC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54072-0147-4001-B859-4B228FDF4B55}"/>
              </a:ext>
            </a:extLst>
          </p:cNvPr>
          <p:cNvSpPr>
            <a:spLocks noGrp="1"/>
          </p:cNvSpPr>
          <p:nvPr>
            <p:ph type="dt" sz="half" idx="10"/>
          </p:nvPr>
        </p:nvSpPr>
        <p:spPr/>
        <p:txBody>
          <a:bodyPr/>
          <a:lstStyle/>
          <a:p>
            <a:fld id="{BB46C2E9-6F19-418F-9D76-122079A2CCA9}" type="datetimeFigureOut">
              <a:rPr lang="en-US" smtClean="0"/>
              <a:t>1/14/22</a:t>
            </a:fld>
            <a:endParaRPr lang="en-US"/>
          </a:p>
        </p:txBody>
      </p:sp>
      <p:sp>
        <p:nvSpPr>
          <p:cNvPr id="6" name="Footer Placeholder 5">
            <a:extLst>
              <a:ext uri="{FF2B5EF4-FFF2-40B4-BE49-F238E27FC236}">
                <a16:creationId xmlns:a16="http://schemas.microsoft.com/office/drawing/2014/main" id="{6D8B6BFA-62C7-430B-988B-F8CA104ED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44F8B-7F17-45FE-81C2-7178E0DC76CF}"/>
              </a:ext>
            </a:extLst>
          </p:cNvPr>
          <p:cNvSpPr>
            <a:spLocks noGrp="1"/>
          </p:cNvSpPr>
          <p:nvPr>
            <p:ph type="sldNum" sz="quarter" idx="12"/>
          </p:nvPr>
        </p:nvSpPr>
        <p:spPr/>
        <p:txBody>
          <a:bodyPr/>
          <a:lstStyle/>
          <a:p>
            <a:fld id="{0230B7C2-FB6D-4FF4-A361-6A7BAAF98277}" type="slidenum">
              <a:rPr lang="en-US" smtClean="0"/>
              <a:t>‹#›</a:t>
            </a:fld>
            <a:endParaRPr lang="en-US"/>
          </a:p>
        </p:txBody>
      </p:sp>
    </p:spTree>
    <p:extLst>
      <p:ext uri="{BB962C8B-B14F-4D97-AF65-F5344CB8AC3E}">
        <p14:creationId xmlns:p14="http://schemas.microsoft.com/office/powerpoint/2010/main" val="331190076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1C1D-8C11-44D0-AC1C-84BE2F146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EF8ACA-3D7E-43B3-A9C3-D4E0677F6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3B1407-E286-4246-B968-03DF99E7E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B890E-917D-4F5C-B76E-05D66147D90D}"/>
              </a:ext>
            </a:extLst>
          </p:cNvPr>
          <p:cNvSpPr>
            <a:spLocks noGrp="1"/>
          </p:cNvSpPr>
          <p:nvPr>
            <p:ph type="dt" sz="half" idx="10"/>
          </p:nvPr>
        </p:nvSpPr>
        <p:spPr/>
        <p:txBody>
          <a:bodyPr/>
          <a:lstStyle/>
          <a:p>
            <a:fld id="{BB46C2E9-6F19-418F-9D76-122079A2CCA9}" type="datetimeFigureOut">
              <a:rPr lang="en-US" smtClean="0"/>
              <a:t>1/14/22</a:t>
            </a:fld>
            <a:endParaRPr lang="en-US"/>
          </a:p>
        </p:txBody>
      </p:sp>
      <p:sp>
        <p:nvSpPr>
          <p:cNvPr id="6" name="Footer Placeholder 5">
            <a:extLst>
              <a:ext uri="{FF2B5EF4-FFF2-40B4-BE49-F238E27FC236}">
                <a16:creationId xmlns:a16="http://schemas.microsoft.com/office/drawing/2014/main" id="{8FE2169F-5530-419C-8B01-9E00F00A6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4DB86B-05C8-4142-9914-BE41D190DC86}"/>
              </a:ext>
            </a:extLst>
          </p:cNvPr>
          <p:cNvSpPr>
            <a:spLocks noGrp="1"/>
          </p:cNvSpPr>
          <p:nvPr>
            <p:ph type="sldNum" sz="quarter" idx="12"/>
          </p:nvPr>
        </p:nvSpPr>
        <p:spPr/>
        <p:txBody>
          <a:bodyPr/>
          <a:lstStyle/>
          <a:p>
            <a:fld id="{0230B7C2-FB6D-4FF4-A361-6A7BAAF98277}" type="slidenum">
              <a:rPr lang="en-US" smtClean="0"/>
              <a:t>‹#›</a:t>
            </a:fld>
            <a:endParaRPr lang="en-US"/>
          </a:p>
        </p:txBody>
      </p:sp>
    </p:spTree>
    <p:extLst>
      <p:ext uri="{BB962C8B-B14F-4D97-AF65-F5344CB8AC3E}">
        <p14:creationId xmlns:p14="http://schemas.microsoft.com/office/powerpoint/2010/main" val="358446212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5951D1-01E9-4A82-AB08-7A537F68E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BD262C-583E-4B24-8611-A44A83E32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D2F87-4794-459E-82C4-172F37B07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6C2E9-6F19-418F-9D76-122079A2CCA9}" type="datetimeFigureOut">
              <a:rPr lang="en-US" smtClean="0"/>
              <a:t>1/14/22</a:t>
            </a:fld>
            <a:endParaRPr lang="en-US"/>
          </a:p>
        </p:txBody>
      </p:sp>
      <p:sp>
        <p:nvSpPr>
          <p:cNvPr id="5" name="Footer Placeholder 4">
            <a:extLst>
              <a:ext uri="{FF2B5EF4-FFF2-40B4-BE49-F238E27FC236}">
                <a16:creationId xmlns:a16="http://schemas.microsoft.com/office/drawing/2014/main" id="{BF01C851-7B52-411A-96D6-0DD7811E5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51043-5E1D-4BC0-A1CE-ADF57AFBD2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0B7C2-FB6D-4FF4-A361-6A7BAAF98277}" type="slidenum">
              <a:rPr lang="en-US" smtClean="0"/>
              <a:t>‹#›</a:t>
            </a:fld>
            <a:endParaRPr lang="en-US"/>
          </a:p>
        </p:txBody>
      </p:sp>
    </p:spTree>
    <p:extLst>
      <p:ext uri="{BB962C8B-B14F-4D97-AF65-F5344CB8AC3E}">
        <p14:creationId xmlns:p14="http://schemas.microsoft.com/office/powerpoint/2010/main" val="986893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tiff"/><Relationship Id="rId5"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tif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0449"/>
        </a:solidFill>
        <a:effectLst/>
      </p:bgPr>
    </p:bg>
    <p:spTree>
      <p:nvGrpSpPr>
        <p:cNvPr id="1" name=""/>
        <p:cNvGrpSpPr/>
        <p:nvPr/>
      </p:nvGrpSpPr>
      <p:grpSpPr>
        <a:xfrm>
          <a:off x="0" y="0"/>
          <a:ext cx="0" cy="0"/>
          <a:chOff x="0" y="0"/>
          <a:chExt cx="0" cy="0"/>
        </a:xfrm>
      </p:grpSpPr>
      <p:pic>
        <p:nvPicPr>
          <p:cNvPr id="17" name="Picture 16" descr="A circuit board&#10;&#10;Description automatically generated">
            <a:extLst>
              <a:ext uri="{FF2B5EF4-FFF2-40B4-BE49-F238E27FC236}">
                <a16:creationId xmlns:a16="http://schemas.microsoft.com/office/drawing/2014/main" id="{836B52A6-5D59-404C-8314-355D106F2A7A}"/>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3810000"/>
            <a:ext cx="12192000" cy="3048000"/>
          </a:xfrm>
          <a:prstGeom prst="rect">
            <a:avLst/>
          </a:prstGeom>
        </p:spPr>
      </p:pic>
      <p:sp>
        <p:nvSpPr>
          <p:cNvPr id="39" name="Right Triangle 38">
            <a:extLst>
              <a:ext uri="{FF2B5EF4-FFF2-40B4-BE49-F238E27FC236}">
                <a16:creationId xmlns:a16="http://schemas.microsoft.com/office/drawing/2014/main" id="{F1CA8EE2-95C9-4DFF-AB07-B47D5BFE5093}"/>
              </a:ext>
            </a:extLst>
          </p:cNvPr>
          <p:cNvSpPr/>
          <p:nvPr/>
        </p:nvSpPr>
        <p:spPr>
          <a:xfrm flipH="1">
            <a:off x="6715775" y="0"/>
            <a:ext cx="3540871" cy="6858000"/>
          </a:xfrm>
          <a:prstGeom prst="rtTriangle">
            <a:avLst/>
          </a:prstGeom>
          <a:solidFill>
            <a:schemeClr val="accent1">
              <a:lumMod val="40000"/>
              <a:lumOff val="6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3F4A2-0DB1-46AD-8873-BBFC38B0D3DC}"/>
              </a:ext>
            </a:extLst>
          </p:cNvPr>
          <p:cNvSpPr>
            <a:spLocks noGrp="1"/>
          </p:cNvSpPr>
          <p:nvPr>
            <p:ph type="ctrTitle"/>
          </p:nvPr>
        </p:nvSpPr>
        <p:spPr>
          <a:xfrm>
            <a:off x="522292" y="1996859"/>
            <a:ext cx="6838733" cy="1518684"/>
          </a:xfrm>
        </p:spPr>
        <p:txBody>
          <a:bodyPr anchor="t">
            <a:normAutofit fontScale="90000"/>
          </a:bodyPr>
          <a:lstStyle/>
          <a:p>
            <a:pPr algn="l"/>
            <a:r>
              <a:rPr lang="en-US" sz="4400" b="1" dirty="0">
                <a:solidFill>
                  <a:schemeClr val="bg1"/>
                </a:solidFill>
                <a:latin typeface="Arial" panose="020B0604020202020204" pitchFamily="34" charset="0"/>
                <a:cs typeface="Arial" panose="020B0604020202020204" pitchFamily="34" charset="0"/>
              </a:rPr>
              <a:t>The Man Who Solved The Market and can you?</a:t>
            </a:r>
          </a:p>
        </p:txBody>
      </p:sp>
      <p:sp>
        <p:nvSpPr>
          <p:cNvPr id="3" name="Subtitle 2">
            <a:extLst>
              <a:ext uri="{FF2B5EF4-FFF2-40B4-BE49-F238E27FC236}">
                <a16:creationId xmlns:a16="http://schemas.microsoft.com/office/drawing/2014/main" id="{114D5909-E5B6-4B73-9E7F-35131C6BD537}"/>
              </a:ext>
            </a:extLst>
          </p:cNvPr>
          <p:cNvSpPr>
            <a:spLocks noGrp="1"/>
          </p:cNvSpPr>
          <p:nvPr>
            <p:ph type="subTitle" idx="1"/>
          </p:nvPr>
        </p:nvSpPr>
        <p:spPr>
          <a:xfrm>
            <a:off x="534340" y="3462211"/>
            <a:ext cx="5945599" cy="1655762"/>
          </a:xfrm>
        </p:spPr>
        <p:txBody>
          <a:bodyPr>
            <a:normAutofit/>
          </a:bodyPr>
          <a:lstStyle/>
          <a:p>
            <a:pPr algn="l">
              <a:spcBef>
                <a:spcPts val="600"/>
              </a:spcBef>
            </a:pPr>
            <a:r>
              <a:rPr lang="en-US" sz="1800" i="1" dirty="0">
                <a:solidFill>
                  <a:schemeClr val="bg1"/>
                </a:solidFill>
                <a:latin typeface="Arial" panose="020B0604020202020204" pitchFamily="34" charset="0"/>
                <a:cs typeface="Arial" panose="020B0604020202020204" pitchFamily="34" charset="0"/>
              </a:rPr>
              <a:t>Aniket Shirsat</a:t>
            </a:r>
          </a:p>
          <a:p>
            <a:pPr algn="l">
              <a:spcBef>
                <a:spcPts val="600"/>
              </a:spcBef>
            </a:pPr>
            <a:r>
              <a:rPr lang="en-US" sz="1800" i="1" dirty="0">
                <a:solidFill>
                  <a:schemeClr val="bg1"/>
                </a:solidFill>
                <a:latin typeface="Arial" panose="020B0604020202020204" pitchFamily="34" charset="0"/>
                <a:cs typeface="Arial" panose="020B0604020202020204" pitchFamily="34" charset="0"/>
              </a:rPr>
              <a:t>Data Scientist @ American Express</a:t>
            </a:r>
          </a:p>
        </p:txBody>
      </p:sp>
      <p:pic>
        <p:nvPicPr>
          <p:cNvPr id="32" name="Picture 31" descr="A picture containing drawing&#10;&#10;Description automatically generated">
            <a:extLst>
              <a:ext uri="{FF2B5EF4-FFF2-40B4-BE49-F238E27FC236}">
                <a16:creationId xmlns:a16="http://schemas.microsoft.com/office/drawing/2014/main" id="{A58D3B74-12DE-45DD-B3E8-DB0610651C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92" y="1206575"/>
            <a:ext cx="2821492" cy="653206"/>
          </a:xfrm>
          <a:prstGeom prst="rect">
            <a:avLst/>
          </a:prstGeom>
        </p:spPr>
      </p:pic>
      <p:pic>
        <p:nvPicPr>
          <p:cNvPr id="34" name="Picture 33" descr="A picture containing drawing&#10;&#10;Description automatically generated">
            <a:extLst>
              <a:ext uri="{FF2B5EF4-FFF2-40B4-BE49-F238E27FC236}">
                <a16:creationId xmlns:a16="http://schemas.microsoft.com/office/drawing/2014/main" id="{51F640C3-C559-4BD6-8BD0-F64BF828B4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340" y="915860"/>
            <a:ext cx="2707173" cy="347965"/>
          </a:xfrm>
          <a:prstGeom prst="rect">
            <a:avLst/>
          </a:prstGeom>
        </p:spPr>
      </p:pic>
      <p:sp>
        <p:nvSpPr>
          <p:cNvPr id="40" name="Rectangle 39">
            <a:extLst>
              <a:ext uri="{FF2B5EF4-FFF2-40B4-BE49-F238E27FC236}">
                <a16:creationId xmlns:a16="http://schemas.microsoft.com/office/drawing/2014/main" id="{5F9F0C1F-63EC-472A-833E-E9ACFD26A7DA}"/>
              </a:ext>
            </a:extLst>
          </p:cNvPr>
          <p:cNvSpPr/>
          <p:nvPr/>
        </p:nvSpPr>
        <p:spPr>
          <a:xfrm>
            <a:off x="10256646" y="0"/>
            <a:ext cx="1935354" cy="6858000"/>
          </a:xfrm>
          <a:prstGeom prst="rect">
            <a:avLst/>
          </a:prstGeom>
          <a:solidFill>
            <a:schemeClr val="accent1">
              <a:lumMod val="40000"/>
              <a:lumOff val="6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3980262-6C33-40D6-BA87-A1770B080193}"/>
              </a:ext>
            </a:extLst>
          </p:cNvPr>
          <p:cNvSpPr/>
          <p:nvPr/>
        </p:nvSpPr>
        <p:spPr>
          <a:xfrm>
            <a:off x="7631613" y="1399742"/>
            <a:ext cx="3994547" cy="4094705"/>
          </a:xfrm>
          <a:prstGeom prst="rect">
            <a:avLst/>
          </a:prstGeom>
          <a:solidFill>
            <a:srgbClr val="25044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erson wearing a suit and tie smiling at the camera&#10;&#10;Description automatically generated">
            <a:extLst>
              <a:ext uri="{FF2B5EF4-FFF2-40B4-BE49-F238E27FC236}">
                <a16:creationId xmlns:a16="http://schemas.microsoft.com/office/drawing/2014/main" id="{4CCA4AAE-3570-1442-B990-AA65BA57C2EB}"/>
              </a:ext>
            </a:extLst>
          </p:cNvPr>
          <p:cNvPicPr>
            <a:picLocks noChangeAspect="1"/>
          </p:cNvPicPr>
          <p:nvPr/>
        </p:nvPicPr>
        <p:blipFill rotWithShape="1">
          <a:blip r:embed="rId6">
            <a:extLst>
              <a:ext uri="{28A0092B-C50C-407E-A947-70E740481C1C}">
                <a14:useLocalDpi xmlns:a14="http://schemas.microsoft.com/office/drawing/2010/main" val="0"/>
              </a:ext>
            </a:extLst>
          </a:blip>
          <a:srcRect l="3766" t="8609" r="6344" b="27888"/>
          <a:stretch/>
        </p:blipFill>
        <p:spPr>
          <a:xfrm>
            <a:off x="7938577" y="1623697"/>
            <a:ext cx="3481484" cy="3718333"/>
          </a:xfrm>
          <a:prstGeom prst="rect">
            <a:avLst/>
          </a:prstGeom>
        </p:spPr>
      </p:pic>
    </p:spTree>
    <p:extLst>
      <p:ext uri="{BB962C8B-B14F-4D97-AF65-F5344CB8AC3E}">
        <p14:creationId xmlns:p14="http://schemas.microsoft.com/office/powerpoint/2010/main" val="137179949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2C14-07A8-44F1-AF95-34EC38D60667}"/>
              </a:ext>
            </a:extLst>
          </p:cNvPr>
          <p:cNvSpPr>
            <a:spLocks noGrp="1"/>
          </p:cNvSpPr>
          <p:nvPr>
            <p:ph type="title"/>
          </p:nvPr>
        </p:nvSpPr>
        <p:spPr>
          <a:xfrm>
            <a:off x="479761" y="384146"/>
            <a:ext cx="10515600" cy="517377"/>
          </a:xfrm>
        </p:spPr>
        <p:txBody>
          <a:bodyPr anchor="t">
            <a:normAutofit/>
          </a:bodyPr>
          <a:lstStyle/>
          <a:p>
            <a:r>
              <a:rPr lang="en-US" sz="2400" b="1" dirty="0">
                <a:latin typeface="Arial" panose="020B0604020202020204" pitchFamily="34" charset="0"/>
                <a:cs typeface="Arial" panose="020B0604020202020204" pitchFamily="34" charset="0"/>
              </a:rPr>
              <a:t>Final Though!</a:t>
            </a:r>
          </a:p>
        </p:txBody>
      </p:sp>
      <p:sp>
        <p:nvSpPr>
          <p:cNvPr id="3" name="Content Placeholder 2">
            <a:extLst>
              <a:ext uri="{FF2B5EF4-FFF2-40B4-BE49-F238E27FC236}">
                <a16:creationId xmlns:a16="http://schemas.microsoft.com/office/drawing/2014/main" id="{1F2D7795-2B36-4E14-9A0C-E96EE5C7863A}"/>
              </a:ext>
            </a:extLst>
          </p:cNvPr>
          <p:cNvSpPr>
            <a:spLocks noGrp="1"/>
          </p:cNvSpPr>
          <p:nvPr>
            <p:ph idx="1"/>
          </p:nvPr>
        </p:nvSpPr>
        <p:spPr>
          <a:xfrm>
            <a:off x="2609385" y="2364059"/>
            <a:ext cx="4817327" cy="401443"/>
          </a:xfrm>
        </p:spPr>
        <p:txBody>
          <a:bodyPr>
            <a:normAutofit/>
          </a:bodyPr>
          <a:lstStyle/>
          <a:p>
            <a:pPr marL="0" indent="0">
              <a:buNone/>
            </a:pPr>
            <a:r>
              <a:rPr lang="en-US" sz="1600" dirty="0">
                <a:latin typeface="Arial" panose="020B0604020202020204" pitchFamily="34" charset="0"/>
                <a:cs typeface="Arial" panose="020B0604020202020204" pitchFamily="34" charset="0"/>
              </a:rPr>
              <a:t>The best investment you can make is in </a:t>
            </a:r>
          </a:p>
        </p:txBody>
      </p:sp>
      <p:sp>
        <p:nvSpPr>
          <p:cNvPr id="4" name="Rectangle 3">
            <a:extLst>
              <a:ext uri="{FF2B5EF4-FFF2-40B4-BE49-F238E27FC236}">
                <a16:creationId xmlns:a16="http://schemas.microsoft.com/office/drawing/2014/main" id="{848D88F3-9724-4668-8943-96002116878F}"/>
              </a:ext>
            </a:extLst>
          </p:cNvPr>
          <p:cNvSpPr/>
          <p:nvPr/>
        </p:nvSpPr>
        <p:spPr>
          <a:xfrm>
            <a:off x="0" y="5877931"/>
            <a:ext cx="12192000" cy="980069"/>
          </a:xfrm>
          <a:prstGeom prst="rect">
            <a:avLst/>
          </a:prstGeom>
          <a:solidFill>
            <a:srgbClr val="2504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drawing&#10;&#10;Description automatically generated">
            <a:extLst>
              <a:ext uri="{FF2B5EF4-FFF2-40B4-BE49-F238E27FC236}">
                <a16:creationId xmlns:a16="http://schemas.microsoft.com/office/drawing/2014/main" id="{7E8C3CFE-032C-41E5-A09F-5E35EAE58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96" y="6279507"/>
            <a:ext cx="2088500" cy="48351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4EDFA4FD-D67A-43FC-B309-B6BB3B481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60" y="6110511"/>
            <a:ext cx="1834818" cy="235838"/>
          </a:xfrm>
          <a:prstGeom prst="rect">
            <a:avLst/>
          </a:prstGeom>
        </p:spPr>
      </p:pic>
      <p:sp>
        <p:nvSpPr>
          <p:cNvPr id="5" name="TextBox 4">
            <a:extLst>
              <a:ext uri="{FF2B5EF4-FFF2-40B4-BE49-F238E27FC236}">
                <a16:creationId xmlns:a16="http://schemas.microsoft.com/office/drawing/2014/main" id="{38088875-9BA2-1147-A13D-D652DECE6148}"/>
              </a:ext>
            </a:extLst>
          </p:cNvPr>
          <p:cNvSpPr txBox="1"/>
          <p:nvPr/>
        </p:nvSpPr>
        <p:spPr>
          <a:xfrm>
            <a:off x="6280804" y="2309645"/>
            <a:ext cx="1146468"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yourself</a:t>
            </a:r>
            <a:r>
              <a:rPr lang="en-US" dirty="0">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190941153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50449"/>
        </a:solidFill>
        <a:effectLst/>
      </p:bgPr>
    </p:bg>
    <p:spTree>
      <p:nvGrpSpPr>
        <p:cNvPr id="1" name=""/>
        <p:cNvGrpSpPr/>
        <p:nvPr/>
      </p:nvGrpSpPr>
      <p:grpSpPr>
        <a:xfrm>
          <a:off x="0" y="0"/>
          <a:ext cx="0" cy="0"/>
          <a:chOff x="0" y="0"/>
          <a:chExt cx="0" cy="0"/>
        </a:xfrm>
      </p:grpSpPr>
      <p:pic>
        <p:nvPicPr>
          <p:cNvPr id="17" name="Picture 16" descr="A circuit board&#10;&#10;Description automatically generated">
            <a:extLst>
              <a:ext uri="{FF2B5EF4-FFF2-40B4-BE49-F238E27FC236}">
                <a16:creationId xmlns:a16="http://schemas.microsoft.com/office/drawing/2014/main" id="{836B52A6-5D59-404C-8314-355D106F2A7A}"/>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3810000"/>
            <a:ext cx="12192000" cy="3048000"/>
          </a:xfrm>
          <a:prstGeom prst="rect">
            <a:avLst/>
          </a:prstGeom>
        </p:spPr>
      </p:pic>
      <p:grpSp>
        <p:nvGrpSpPr>
          <p:cNvPr id="19" name="Group 18">
            <a:extLst>
              <a:ext uri="{FF2B5EF4-FFF2-40B4-BE49-F238E27FC236}">
                <a16:creationId xmlns:a16="http://schemas.microsoft.com/office/drawing/2014/main" id="{46B3AAA1-117B-49B1-93CC-8E1FB7A193A0}"/>
              </a:ext>
            </a:extLst>
          </p:cNvPr>
          <p:cNvGrpSpPr/>
          <p:nvPr/>
        </p:nvGrpSpPr>
        <p:grpSpPr>
          <a:xfrm>
            <a:off x="1226833" y="1999691"/>
            <a:ext cx="4529470" cy="1683503"/>
            <a:chOff x="194929" y="1549163"/>
            <a:chExt cx="4529470" cy="1683503"/>
          </a:xfrm>
        </p:grpSpPr>
        <p:pic>
          <p:nvPicPr>
            <p:cNvPr id="32" name="Picture 31" descr="A picture containing drawing&#10;&#10;Description automatically generated">
              <a:extLst>
                <a:ext uri="{FF2B5EF4-FFF2-40B4-BE49-F238E27FC236}">
                  <a16:creationId xmlns:a16="http://schemas.microsoft.com/office/drawing/2014/main" id="{A58D3B74-12DE-45DD-B3E8-DB0610651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85" y="1897128"/>
              <a:ext cx="3533359" cy="818011"/>
            </a:xfrm>
            <a:prstGeom prst="rect">
              <a:avLst/>
            </a:prstGeom>
          </p:spPr>
        </p:pic>
        <p:pic>
          <p:nvPicPr>
            <p:cNvPr id="34" name="Picture 33" descr="A picture containing drawing&#10;&#10;Description automatically generated">
              <a:extLst>
                <a:ext uri="{FF2B5EF4-FFF2-40B4-BE49-F238E27FC236}">
                  <a16:creationId xmlns:a16="http://schemas.microsoft.com/office/drawing/2014/main" id="{51F640C3-C559-4BD6-8BD0-F64BF828B4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85" y="1549163"/>
              <a:ext cx="3472952" cy="446394"/>
            </a:xfrm>
            <a:prstGeom prst="rect">
              <a:avLst/>
            </a:prstGeom>
          </p:spPr>
        </p:pic>
        <p:sp>
          <p:nvSpPr>
            <p:cNvPr id="6" name="TextBox 5">
              <a:extLst>
                <a:ext uri="{FF2B5EF4-FFF2-40B4-BE49-F238E27FC236}">
                  <a16:creationId xmlns:a16="http://schemas.microsoft.com/office/drawing/2014/main" id="{65D9FB9A-98BB-42EF-BC1C-7598A7784E01}"/>
                </a:ext>
              </a:extLst>
            </p:cNvPr>
            <p:cNvSpPr txBox="1"/>
            <p:nvPr/>
          </p:nvSpPr>
          <p:spPr>
            <a:xfrm>
              <a:off x="194929" y="2863334"/>
              <a:ext cx="4529470"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www.phxdataconference.com</a:t>
              </a:r>
            </a:p>
          </p:txBody>
        </p:sp>
      </p:grpSp>
      <p:grpSp>
        <p:nvGrpSpPr>
          <p:cNvPr id="18" name="Group 17">
            <a:extLst>
              <a:ext uri="{FF2B5EF4-FFF2-40B4-BE49-F238E27FC236}">
                <a16:creationId xmlns:a16="http://schemas.microsoft.com/office/drawing/2014/main" id="{E3B0D075-CC30-40CA-ADCB-A2ECF4BA1561}"/>
              </a:ext>
            </a:extLst>
          </p:cNvPr>
          <p:cNvGrpSpPr/>
          <p:nvPr/>
        </p:nvGrpSpPr>
        <p:grpSpPr>
          <a:xfrm>
            <a:off x="6431919" y="1738081"/>
            <a:ext cx="4127107" cy="2079003"/>
            <a:chOff x="5502251" y="1389903"/>
            <a:chExt cx="4127107" cy="2079003"/>
          </a:xfrm>
        </p:grpSpPr>
        <p:pic>
          <p:nvPicPr>
            <p:cNvPr id="8" name="Picture 7" descr="A picture containing shape&#10;&#10;Description automatically generated">
              <a:extLst>
                <a:ext uri="{FF2B5EF4-FFF2-40B4-BE49-F238E27FC236}">
                  <a16:creationId xmlns:a16="http://schemas.microsoft.com/office/drawing/2014/main" id="{909E9C21-FDCF-42E1-8B86-E5E72A7D6A8F}"/>
                </a:ext>
              </a:extLst>
            </p:cNvPr>
            <p:cNvPicPr>
              <a:picLocks noChangeAspect="1"/>
            </p:cNvPicPr>
            <p:nvPr/>
          </p:nvPicPr>
          <p:blipFill>
            <a:blip r:embed="rId5">
              <a:alphaModFix/>
              <a:duotone>
                <a:schemeClr val="bg2">
                  <a:shade val="45000"/>
                  <a:satMod val="135000"/>
                </a:schemeClr>
                <a:prstClr val="white"/>
              </a:duotone>
              <a:extLst>
                <a:ext uri="{BEBA8EAE-BF5A-486C-A8C5-ECC9F3942E4B}">
                  <a14:imgProps xmlns:a14="http://schemas.microsoft.com/office/drawing/2010/main">
                    <a14:imgLayer r:embed="rId6">
                      <a14:imgEffect>
                        <a14:colorTemperature colorTemp="47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5650525" y="2008162"/>
              <a:ext cx="308000" cy="308000"/>
            </a:xfrm>
            <a:prstGeom prst="rect">
              <a:avLst/>
            </a:prstGeom>
          </p:spPr>
        </p:pic>
        <p:pic>
          <p:nvPicPr>
            <p:cNvPr id="10" name="Picture 9" descr="A picture containing shape&#10;&#10;Description automatically generated">
              <a:extLst>
                <a:ext uri="{FF2B5EF4-FFF2-40B4-BE49-F238E27FC236}">
                  <a16:creationId xmlns:a16="http://schemas.microsoft.com/office/drawing/2014/main" id="{4DEA4352-047D-4E2E-BBE4-AD93F57B5693}"/>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650525" y="2604944"/>
              <a:ext cx="308000" cy="308000"/>
            </a:xfrm>
            <a:prstGeom prst="rect">
              <a:avLst/>
            </a:prstGeom>
          </p:spPr>
        </p:pic>
        <p:pic>
          <p:nvPicPr>
            <p:cNvPr id="12" name="Picture 11" descr="A picture containing shape&#10;&#10;Description automatically generated">
              <a:extLst>
                <a:ext uri="{FF2B5EF4-FFF2-40B4-BE49-F238E27FC236}">
                  <a16:creationId xmlns:a16="http://schemas.microsoft.com/office/drawing/2014/main" id="{E82D1A6E-FDA1-4BC4-A25E-9459992096F5}"/>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634478" y="3103023"/>
              <a:ext cx="308000" cy="308000"/>
            </a:xfrm>
            <a:prstGeom prst="rect">
              <a:avLst/>
            </a:prstGeom>
          </p:spPr>
        </p:pic>
        <p:sp>
          <p:nvSpPr>
            <p:cNvPr id="13" name="TextBox 12">
              <a:extLst>
                <a:ext uri="{FF2B5EF4-FFF2-40B4-BE49-F238E27FC236}">
                  <a16:creationId xmlns:a16="http://schemas.microsoft.com/office/drawing/2014/main" id="{6077B04E-4651-4DB9-92D2-9836DB169FFC}"/>
                </a:ext>
              </a:extLst>
            </p:cNvPr>
            <p:cNvSpPr txBox="1"/>
            <p:nvPr/>
          </p:nvSpPr>
          <p:spPr>
            <a:xfrm>
              <a:off x="5502251" y="1389903"/>
              <a:ext cx="3533359" cy="523220"/>
            </a:xfrm>
            <a:prstGeom prst="rect">
              <a:avLst/>
            </a:prstGeom>
            <a:noFill/>
          </p:spPr>
          <p:txBody>
            <a:bodyPr wrap="square" rtlCol="0">
              <a:spAutoFit/>
            </a:bodyPr>
            <a:lstStyle/>
            <a:p>
              <a:r>
                <a:rPr lang="en-US" sz="2800" b="1" dirty="0">
                  <a:solidFill>
                    <a:schemeClr val="bg1"/>
                  </a:solidFill>
                </a:rPr>
                <a:t>Let’s Connect!</a:t>
              </a:r>
            </a:p>
          </p:txBody>
        </p:sp>
        <p:sp>
          <p:nvSpPr>
            <p:cNvPr id="14" name="TextBox 13">
              <a:extLst>
                <a:ext uri="{FF2B5EF4-FFF2-40B4-BE49-F238E27FC236}">
                  <a16:creationId xmlns:a16="http://schemas.microsoft.com/office/drawing/2014/main" id="{19BAC98C-B6BF-4DC3-921F-FE9B94AED178}"/>
                </a:ext>
              </a:extLst>
            </p:cNvPr>
            <p:cNvSpPr txBox="1"/>
            <p:nvPr/>
          </p:nvSpPr>
          <p:spPr>
            <a:xfrm>
              <a:off x="6074734" y="2025491"/>
              <a:ext cx="3533358" cy="369332"/>
            </a:xfrm>
            <a:prstGeom prst="rect">
              <a:avLst/>
            </a:prstGeom>
            <a:noFill/>
          </p:spPr>
          <p:txBody>
            <a:bodyPr wrap="square" rtlCol="0">
              <a:spAutoFit/>
            </a:bodyPr>
            <a:lstStyle/>
            <a:p>
              <a:r>
                <a:rPr lang="en-US" dirty="0" err="1">
                  <a:solidFill>
                    <a:schemeClr val="bg1"/>
                  </a:solidFill>
                </a:rPr>
                <a:t>www.linkedin.com</a:t>
              </a:r>
              <a:r>
                <a:rPr lang="en-US" dirty="0">
                  <a:solidFill>
                    <a:schemeClr val="bg1"/>
                  </a:solidFill>
                </a:rPr>
                <a:t>/</a:t>
              </a:r>
              <a:r>
                <a:rPr lang="en-US" dirty="0" err="1">
                  <a:solidFill>
                    <a:schemeClr val="bg1"/>
                  </a:solidFill>
                </a:rPr>
                <a:t>aniketshirsat</a:t>
              </a:r>
              <a:endParaRPr lang="en-US" dirty="0">
                <a:solidFill>
                  <a:schemeClr val="bg1"/>
                </a:solidFill>
              </a:endParaRPr>
            </a:p>
          </p:txBody>
        </p:sp>
        <p:sp>
          <p:nvSpPr>
            <p:cNvPr id="15" name="TextBox 14">
              <a:extLst>
                <a:ext uri="{FF2B5EF4-FFF2-40B4-BE49-F238E27FC236}">
                  <a16:creationId xmlns:a16="http://schemas.microsoft.com/office/drawing/2014/main" id="{A7163B45-D5F0-4A30-BC2E-3655AC1CFEDF}"/>
                </a:ext>
              </a:extLst>
            </p:cNvPr>
            <p:cNvSpPr txBox="1"/>
            <p:nvPr/>
          </p:nvSpPr>
          <p:spPr>
            <a:xfrm>
              <a:off x="6096000" y="2573814"/>
              <a:ext cx="3533358" cy="369332"/>
            </a:xfrm>
            <a:prstGeom prst="rect">
              <a:avLst/>
            </a:prstGeom>
            <a:noFill/>
          </p:spPr>
          <p:txBody>
            <a:bodyPr wrap="square" rtlCol="0">
              <a:spAutoFit/>
            </a:bodyPr>
            <a:lstStyle/>
            <a:p>
              <a:r>
                <a:rPr lang="en-US" dirty="0" err="1">
                  <a:solidFill>
                    <a:schemeClr val="bg1"/>
                  </a:solidFill>
                </a:rPr>
                <a:t>www.twitter.com</a:t>
              </a:r>
              <a:r>
                <a:rPr lang="en-US" dirty="0">
                  <a:solidFill>
                    <a:schemeClr val="bg1"/>
                  </a:solidFill>
                </a:rPr>
                <a:t>/an1ke7</a:t>
              </a:r>
            </a:p>
          </p:txBody>
        </p:sp>
        <p:sp>
          <p:nvSpPr>
            <p:cNvPr id="16" name="TextBox 15">
              <a:extLst>
                <a:ext uri="{FF2B5EF4-FFF2-40B4-BE49-F238E27FC236}">
                  <a16:creationId xmlns:a16="http://schemas.microsoft.com/office/drawing/2014/main" id="{D4A42ED1-BEAF-4654-B5A2-B553A09E4EEA}"/>
                </a:ext>
              </a:extLst>
            </p:cNvPr>
            <p:cNvSpPr txBox="1"/>
            <p:nvPr/>
          </p:nvSpPr>
          <p:spPr>
            <a:xfrm>
              <a:off x="6096000" y="3099574"/>
              <a:ext cx="3533358" cy="369332"/>
            </a:xfrm>
            <a:prstGeom prst="rect">
              <a:avLst/>
            </a:prstGeom>
            <a:noFill/>
          </p:spPr>
          <p:txBody>
            <a:bodyPr wrap="square" rtlCol="0">
              <a:spAutoFit/>
            </a:bodyPr>
            <a:lstStyle/>
            <a:p>
              <a:r>
                <a:rPr lang="en-US" dirty="0" err="1">
                  <a:solidFill>
                    <a:schemeClr val="bg1"/>
                  </a:solidFill>
                </a:rPr>
                <a:t>www.github.com</a:t>
              </a:r>
              <a:r>
                <a:rPr lang="en-US" dirty="0">
                  <a:solidFill>
                    <a:schemeClr val="bg1"/>
                  </a:solidFill>
                </a:rPr>
                <a:t>/an1ke7</a:t>
              </a:r>
            </a:p>
          </p:txBody>
        </p:sp>
      </p:grpSp>
    </p:spTree>
    <p:extLst>
      <p:ext uri="{BB962C8B-B14F-4D97-AF65-F5344CB8AC3E}">
        <p14:creationId xmlns:p14="http://schemas.microsoft.com/office/powerpoint/2010/main" val="239987017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2C14-07A8-44F1-AF95-34EC38D60667}"/>
              </a:ext>
            </a:extLst>
          </p:cNvPr>
          <p:cNvSpPr>
            <a:spLocks noGrp="1"/>
          </p:cNvSpPr>
          <p:nvPr>
            <p:ph type="title"/>
          </p:nvPr>
        </p:nvSpPr>
        <p:spPr>
          <a:xfrm>
            <a:off x="479761" y="384146"/>
            <a:ext cx="10515600" cy="517377"/>
          </a:xfrm>
        </p:spPr>
        <p:txBody>
          <a:bodyPr anchor="t">
            <a:normAutofit/>
          </a:bodyPr>
          <a:lstStyle/>
          <a:p>
            <a:r>
              <a:rPr lang="en-US" sz="2400" b="1">
                <a:latin typeface="Arial" panose="020B0604020202020204" pitchFamily="34" charset="0"/>
                <a:cs typeface="Arial" panose="020B0604020202020204" pitchFamily="34" charset="0"/>
              </a:rPr>
              <a:t>The Man who solved the Market</a:t>
            </a:r>
            <a:endParaRPr lang="en-US" sz="2400" b="1" dirty="0">
              <a:latin typeface="Arial" panose="020B0604020202020204" pitchFamily="34" charset="0"/>
              <a:cs typeface="Arial" panose="020B0604020202020204" pitchFamily="34" charset="0"/>
            </a:endParaRPr>
          </a:p>
        </p:txBody>
      </p:sp>
      <p:pic>
        <p:nvPicPr>
          <p:cNvPr id="7" name="Content Placeholder 6" descr="Text&#10;&#10;Description automatically generated">
            <a:extLst>
              <a:ext uri="{FF2B5EF4-FFF2-40B4-BE49-F238E27FC236}">
                <a16:creationId xmlns:a16="http://schemas.microsoft.com/office/drawing/2014/main" id="{25EB283A-9E78-4747-88F1-0DFC582F0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0139" y="901523"/>
            <a:ext cx="2832100" cy="4381500"/>
          </a:xfrm>
        </p:spPr>
      </p:pic>
      <p:sp>
        <p:nvSpPr>
          <p:cNvPr id="4" name="Rectangle 3">
            <a:extLst>
              <a:ext uri="{FF2B5EF4-FFF2-40B4-BE49-F238E27FC236}">
                <a16:creationId xmlns:a16="http://schemas.microsoft.com/office/drawing/2014/main" id="{848D88F3-9724-4668-8943-96002116878F}"/>
              </a:ext>
            </a:extLst>
          </p:cNvPr>
          <p:cNvSpPr/>
          <p:nvPr/>
        </p:nvSpPr>
        <p:spPr>
          <a:xfrm>
            <a:off x="0" y="5877931"/>
            <a:ext cx="12192000" cy="980069"/>
          </a:xfrm>
          <a:prstGeom prst="rect">
            <a:avLst/>
          </a:prstGeom>
          <a:solidFill>
            <a:srgbClr val="2504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drawing&#10;&#10;Description automatically generated">
            <a:extLst>
              <a:ext uri="{FF2B5EF4-FFF2-40B4-BE49-F238E27FC236}">
                <a16:creationId xmlns:a16="http://schemas.microsoft.com/office/drawing/2014/main" id="{7E8C3CFE-032C-41E5-A09F-5E35EAE58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96" y="6279507"/>
            <a:ext cx="2088500" cy="48351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4EDFA4FD-D67A-43FC-B309-B6BB3B481C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60" y="6110511"/>
            <a:ext cx="1834818" cy="235838"/>
          </a:xfrm>
          <a:prstGeom prst="rect">
            <a:avLst/>
          </a:prstGeom>
        </p:spPr>
      </p:pic>
      <p:sp>
        <p:nvSpPr>
          <p:cNvPr id="9" name="TextBox 8">
            <a:extLst>
              <a:ext uri="{FF2B5EF4-FFF2-40B4-BE49-F238E27FC236}">
                <a16:creationId xmlns:a16="http://schemas.microsoft.com/office/drawing/2014/main" id="{7994F6AF-9F3D-5541-8762-7B1E306390B1}"/>
              </a:ext>
            </a:extLst>
          </p:cNvPr>
          <p:cNvSpPr txBox="1"/>
          <p:nvPr/>
        </p:nvSpPr>
        <p:spPr>
          <a:xfrm>
            <a:off x="626165" y="1143000"/>
            <a:ext cx="7454348" cy="2031325"/>
          </a:xfrm>
          <a:prstGeom prst="rect">
            <a:avLst/>
          </a:prstGeom>
          <a:noFill/>
        </p:spPr>
        <p:txBody>
          <a:bodyPr wrap="square" rtlCol="0">
            <a:spAutoFit/>
          </a:bodyPr>
          <a:lstStyle/>
          <a:p>
            <a:r>
              <a:rPr lang="en-US" dirty="0"/>
              <a:t>Who is Jim Simons? </a:t>
            </a:r>
          </a:p>
          <a:p>
            <a:pPr marL="285750" indent="-285750">
              <a:buFontTx/>
              <a:buChar char="-"/>
            </a:pPr>
            <a:r>
              <a:rPr lang="en-US" dirty="0"/>
              <a:t>Mathematician / Statistician  </a:t>
            </a:r>
          </a:p>
          <a:p>
            <a:pPr marL="285750" indent="-285750">
              <a:buFontTx/>
              <a:buChar char="-"/>
            </a:pPr>
            <a:r>
              <a:rPr lang="en-US" dirty="0"/>
              <a:t>Math Professor (MIT/ Harvard)</a:t>
            </a:r>
          </a:p>
          <a:p>
            <a:pPr marL="285750" indent="-285750">
              <a:buFontTx/>
              <a:buChar char="-"/>
            </a:pPr>
            <a:r>
              <a:rPr lang="en-US" dirty="0"/>
              <a:t>Code breaking for the US Intelligence</a:t>
            </a:r>
          </a:p>
          <a:p>
            <a:pPr marL="285750" indent="-285750">
              <a:buFontTx/>
              <a:buChar char="-"/>
            </a:pPr>
            <a:r>
              <a:rPr lang="en-US" dirty="0"/>
              <a:t>Chair of the mathematics department at Stony Brook University. </a:t>
            </a:r>
          </a:p>
          <a:p>
            <a:pPr marL="285750" indent="-285750">
              <a:buFontTx/>
              <a:buChar char="-"/>
            </a:pPr>
            <a:r>
              <a:rPr lang="en-US" dirty="0"/>
              <a:t>Founded Renaissance/ Medallion Fund </a:t>
            </a:r>
          </a:p>
          <a:p>
            <a:pPr marL="285750" indent="-285750">
              <a:buFontTx/>
              <a:buChar char="-"/>
            </a:pPr>
            <a:r>
              <a:rPr lang="en-US" dirty="0"/>
              <a:t>Known as the “Greatest Investor on Wall St.”</a:t>
            </a:r>
          </a:p>
        </p:txBody>
      </p:sp>
    </p:spTree>
    <p:extLst>
      <p:ext uri="{BB962C8B-B14F-4D97-AF65-F5344CB8AC3E}">
        <p14:creationId xmlns:p14="http://schemas.microsoft.com/office/powerpoint/2010/main" val="291700443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2C14-07A8-44F1-AF95-34EC38D60667}"/>
              </a:ext>
            </a:extLst>
          </p:cNvPr>
          <p:cNvSpPr>
            <a:spLocks noGrp="1"/>
          </p:cNvSpPr>
          <p:nvPr>
            <p:ph type="title"/>
          </p:nvPr>
        </p:nvSpPr>
        <p:spPr>
          <a:xfrm>
            <a:off x="479761" y="384146"/>
            <a:ext cx="10515600" cy="517377"/>
          </a:xfrm>
        </p:spPr>
        <p:txBody>
          <a:bodyPr anchor="t">
            <a:normAutofit/>
          </a:bodyPr>
          <a:lstStyle/>
          <a:p>
            <a:r>
              <a:rPr lang="en-US" sz="2400" b="1" dirty="0">
                <a:latin typeface="Arial" panose="020B0604020202020204" pitchFamily="34" charset="0"/>
                <a:cs typeface="Arial" panose="020B0604020202020204" pitchFamily="34" charset="0"/>
              </a:rPr>
              <a:t>Can we solve the market?</a:t>
            </a:r>
          </a:p>
        </p:txBody>
      </p:sp>
      <p:sp>
        <p:nvSpPr>
          <p:cNvPr id="3" name="Content Placeholder 2">
            <a:extLst>
              <a:ext uri="{FF2B5EF4-FFF2-40B4-BE49-F238E27FC236}">
                <a16:creationId xmlns:a16="http://schemas.microsoft.com/office/drawing/2014/main" id="{1F2D7795-2B36-4E14-9A0C-E96EE5C7863A}"/>
              </a:ext>
            </a:extLst>
          </p:cNvPr>
          <p:cNvSpPr>
            <a:spLocks noGrp="1"/>
          </p:cNvSpPr>
          <p:nvPr>
            <p:ph idx="1"/>
          </p:nvPr>
        </p:nvSpPr>
        <p:spPr>
          <a:xfrm>
            <a:off x="479761" y="998087"/>
            <a:ext cx="10163430" cy="4699590"/>
          </a:xfrm>
        </p:spPr>
        <p:txBody>
          <a:bodyPr>
            <a:normAutofit/>
          </a:bodyPr>
          <a:lstStyle/>
          <a:p>
            <a:pPr marL="0" indent="0">
              <a:buNone/>
            </a:pPr>
            <a:r>
              <a:rPr lang="en-US" sz="1600" dirty="0">
                <a:latin typeface="Arial" panose="020B0604020202020204" pitchFamily="34" charset="0"/>
                <a:cs typeface="Arial" panose="020B0604020202020204" pitchFamily="34" charset="0"/>
              </a:rPr>
              <a:t>What we need? </a:t>
            </a:r>
          </a:p>
          <a:p>
            <a:pPr marL="0" indent="0">
              <a:buNone/>
            </a:pPr>
            <a:endParaRPr lang="en-US" sz="1600" dirty="0">
              <a:latin typeface="Arial" panose="020B0604020202020204" pitchFamily="34" charset="0"/>
              <a:cs typeface="Arial" panose="020B0604020202020204" pitchFamily="34" charset="0"/>
            </a:endParaRPr>
          </a:p>
          <a:p>
            <a:pPr>
              <a:buFontTx/>
              <a:buChar char="-"/>
            </a:pPr>
            <a:r>
              <a:rPr lang="en-US" sz="1600" dirty="0">
                <a:latin typeface="Arial" panose="020B0604020202020204" pitchFamily="34" charset="0"/>
                <a:cs typeface="Arial" panose="020B0604020202020204" pitchFamily="34" charset="0"/>
              </a:rPr>
              <a:t>Strategy</a:t>
            </a:r>
          </a:p>
          <a:p>
            <a:pPr>
              <a:buFontTx/>
              <a:buChar char="-"/>
            </a:pPr>
            <a:r>
              <a:rPr lang="en-US" sz="1600" dirty="0">
                <a:latin typeface="Arial" panose="020B0604020202020204" pitchFamily="34" charset="0"/>
                <a:cs typeface="Arial" panose="020B0604020202020204" pitchFamily="34" charset="0"/>
              </a:rPr>
              <a:t>Data</a:t>
            </a:r>
          </a:p>
          <a:p>
            <a:pPr>
              <a:buFontTx/>
              <a:buChar char="-"/>
            </a:pPr>
            <a:r>
              <a:rPr lang="en-US" sz="1600" dirty="0">
                <a:latin typeface="Arial" panose="020B0604020202020204" pitchFamily="34" charset="0"/>
                <a:cs typeface="Arial" panose="020B0604020202020204" pitchFamily="34" charset="0"/>
              </a:rPr>
              <a:t>Feature Modelling</a:t>
            </a:r>
          </a:p>
          <a:p>
            <a:pPr>
              <a:buFontTx/>
              <a:buChar char="-"/>
            </a:pPr>
            <a:r>
              <a:rPr lang="en-US" sz="1600" dirty="0">
                <a:latin typeface="Arial" panose="020B0604020202020204" pitchFamily="34" charset="0"/>
                <a:cs typeface="Arial" panose="020B0604020202020204" pitchFamily="34" charset="0"/>
              </a:rPr>
              <a:t>ML Model</a:t>
            </a:r>
          </a:p>
          <a:p>
            <a:pPr>
              <a:buFontTx/>
              <a:buChar char="-"/>
            </a:pPr>
            <a:r>
              <a:rPr lang="en-US" sz="1600" dirty="0">
                <a:latin typeface="Arial" panose="020B0604020202020204" pitchFamily="34" charset="0"/>
                <a:cs typeface="Arial" panose="020B0604020202020204" pitchFamily="34" charset="0"/>
              </a:rPr>
              <a:t>Model Validation / Back Testing</a:t>
            </a:r>
          </a:p>
          <a:p>
            <a:pPr>
              <a:buFontTx/>
              <a:buChar char="-"/>
            </a:pPr>
            <a:r>
              <a:rPr lang="en-US" sz="1600" dirty="0">
                <a:latin typeface="Arial" panose="020B0604020202020204" pitchFamily="34" charset="0"/>
                <a:cs typeface="Arial" panose="020B0604020202020204" pitchFamily="34" charset="0"/>
              </a:rPr>
              <a:t>Production (Super Risky $$$)</a:t>
            </a:r>
          </a:p>
        </p:txBody>
      </p:sp>
      <p:sp>
        <p:nvSpPr>
          <p:cNvPr id="4" name="Rectangle 3">
            <a:extLst>
              <a:ext uri="{FF2B5EF4-FFF2-40B4-BE49-F238E27FC236}">
                <a16:creationId xmlns:a16="http://schemas.microsoft.com/office/drawing/2014/main" id="{848D88F3-9724-4668-8943-96002116878F}"/>
              </a:ext>
            </a:extLst>
          </p:cNvPr>
          <p:cNvSpPr/>
          <p:nvPr/>
        </p:nvSpPr>
        <p:spPr>
          <a:xfrm>
            <a:off x="0" y="5877931"/>
            <a:ext cx="12192000" cy="980069"/>
          </a:xfrm>
          <a:prstGeom prst="rect">
            <a:avLst/>
          </a:prstGeom>
          <a:solidFill>
            <a:srgbClr val="2504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drawing&#10;&#10;Description automatically generated">
            <a:extLst>
              <a:ext uri="{FF2B5EF4-FFF2-40B4-BE49-F238E27FC236}">
                <a16:creationId xmlns:a16="http://schemas.microsoft.com/office/drawing/2014/main" id="{7E8C3CFE-032C-41E5-A09F-5E35EAE58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96" y="6279507"/>
            <a:ext cx="2088500" cy="48351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4EDFA4FD-D67A-43FC-B309-B6BB3B481C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60" y="6110511"/>
            <a:ext cx="1834818" cy="235838"/>
          </a:xfrm>
          <a:prstGeom prst="rect">
            <a:avLst/>
          </a:prstGeom>
        </p:spPr>
      </p:pic>
    </p:spTree>
    <p:extLst>
      <p:ext uri="{BB962C8B-B14F-4D97-AF65-F5344CB8AC3E}">
        <p14:creationId xmlns:p14="http://schemas.microsoft.com/office/powerpoint/2010/main" val="327068796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2C14-07A8-44F1-AF95-34EC38D60667}"/>
              </a:ext>
            </a:extLst>
          </p:cNvPr>
          <p:cNvSpPr>
            <a:spLocks noGrp="1"/>
          </p:cNvSpPr>
          <p:nvPr>
            <p:ph type="title"/>
          </p:nvPr>
        </p:nvSpPr>
        <p:spPr>
          <a:xfrm>
            <a:off x="479761" y="384146"/>
            <a:ext cx="10515600" cy="517377"/>
          </a:xfrm>
        </p:spPr>
        <p:txBody>
          <a:bodyPr anchor="t">
            <a:normAutofit/>
          </a:bodyPr>
          <a:lstStyle/>
          <a:p>
            <a:r>
              <a:rPr lang="en-US" sz="2400" b="1" dirty="0">
                <a:latin typeface="Arial" panose="020B0604020202020204" pitchFamily="34" charset="0"/>
                <a:cs typeface="Arial" panose="020B0604020202020204" pitchFamily="34" charset="0"/>
              </a:rPr>
              <a:t>Strategy</a:t>
            </a:r>
          </a:p>
        </p:txBody>
      </p:sp>
      <p:sp>
        <p:nvSpPr>
          <p:cNvPr id="3" name="Content Placeholder 2">
            <a:extLst>
              <a:ext uri="{FF2B5EF4-FFF2-40B4-BE49-F238E27FC236}">
                <a16:creationId xmlns:a16="http://schemas.microsoft.com/office/drawing/2014/main" id="{1F2D7795-2B36-4E14-9A0C-E96EE5C7863A}"/>
              </a:ext>
            </a:extLst>
          </p:cNvPr>
          <p:cNvSpPr>
            <a:spLocks noGrp="1"/>
          </p:cNvSpPr>
          <p:nvPr>
            <p:ph idx="1"/>
          </p:nvPr>
        </p:nvSpPr>
        <p:spPr>
          <a:xfrm>
            <a:off x="479761" y="998087"/>
            <a:ext cx="10163430" cy="4699590"/>
          </a:xfrm>
        </p:spPr>
        <p:txBody>
          <a:bodyPr>
            <a:normAutofit/>
          </a:bodyPr>
          <a:lstStyle/>
          <a:p>
            <a:pPr marL="0" indent="0">
              <a:buNone/>
            </a:pPr>
            <a:r>
              <a:rPr lang="en-US" sz="1600" dirty="0">
                <a:latin typeface="Arial" panose="020B0604020202020204" pitchFamily="34" charset="0"/>
                <a:cs typeface="Arial" panose="020B0604020202020204" pitchFamily="34" charset="0"/>
              </a:rPr>
              <a:t>What is our GOAL? </a:t>
            </a:r>
          </a:p>
          <a:p>
            <a:pPr marL="0" indent="0">
              <a:buNone/>
            </a:pPr>
            <a:endParaRPr lang="en-US" sz="1600" dirty="0">
              <a:latin typeface="Arial" panose="020B0604020202020204" pitchFamily="34" charset="0"/>
              <a:cs typeface="Arial" panose="020B0604020202020204" pitchFamily="34" charset="0"/>
            </a:endParaRPr>
          </a:p>
          <a:p>
            <a:pPr>
              <a:buFontTx/>
              <a:buChar char="-"/>
            </a:pPr>
            <a:r>
              <a:rPr lang="en-US" sz="1600" dirty="0">
                <a:latin typeface="Arial" panose="020B0604020202020204" pitchFamily="34" charset="0"/>
                <a:cs typeface="Arial" panose="020B0604020202020204" pitchFamily="34" charset="0"/>
              </a:rPr>
              <a:t>Swing trading. </a:t>
            </a:r>
          </a:p>
          <a:p>
            <a:pPr>
              <a:buFontTx/>
              <a:buChar char="-"/>
            </a:pPr>
            <a:r>
              <a:rPr lang="en-US" sz="1600" dirty="0">
                <a:latin typeface="Arial" panose="020B0604020202020204" pitchFamily="34" charset="0"/>
                <a:cs typeface="Arial" panose="020B0604020202020204" pitchFamily="34" charset="0"/>
              </a:rPr>
              <a:t>Find stocks that have a high confidence to go up in next 10 days.   </a:t>
            </a:r>
          </a:p>
          <a:p>
            <a:pPr>
              <a:buFontTx/>
              <a:buChar char="-"/>
            </a:pPr>
            <a:endParaRPr lang="en-US" sz="1600" dirty="0">
              <a:latin typeface="Arial" panose="020B0604020202020204" pitchFamily="34" charset="0"/>
              <a:cs typeface="Arial" panose="020B0604020202020204" pitchFamily="34" charset="0"/>
            </a:endParaRPr>
          </a:p>
          <a:p>
            <a:pPr>
              <a:buFontTx/>
              <a:buChar char="-"/>
            </a:pPr>
            <a:r>
              <a:rPr lang="en-US" sz="1600" dirty="0">
                <a:latin typeface="Arial" panose="020B0604020202020204" pitchFamily="34" charset="0"/>
                <a:cs typeface="Arial" panose="020B0604020202020204" pitchFamily="34" charset="0"/>
              </a:rPr>
              <a:t>Use Machine Learning Model? </a:t>
            </a:r>
          </a:p>
          <a:p>
            <a:pPr>
              <a:buFontTx/>
              <a:buChar char="-"/>
            </a:pPr>
            <a:r>
              <a:rPr lang="en-US" sz="1600" dirty="0">
                <a:latin typeface="Arial" panose="020B0604020202020204" pitchFamily="34" charset="0"/>
                <a:cs typeface="Arial" panose="020B0604020202020204" pitchFamily="34" charset="0"/>
              </a:rPr>
              <a:t>What is X and what is Y? </a:t>
            </a:r>
          </a:p>
          <a:p>
            <a:pPr>
              <a:buFontTx/>
              <a:buChar char="-"/>
            </a:pPr>
            <a:endParaRPr lang="en-US" sz="16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48D88F3-9724-4668-8943-96002116878F}"/>
              </a:ext>
            </a:extLst>
          </p:cNvPr>
          <p:cNvSpPr/>
          <p:nvPr/>
        </p:nvSpPr>
        <p:spPr>
          <a:xfrm>
            <a:off x="0" y="5877931"/>
            <a:ext cx="12192000" cy="980069"/>
          </a:xfrm>
          <a:prstGeom prst="rect">
            <a:avLst/>
          </a:prstGeom>
          <a:solidFill>
            <a:srgbClr val="2504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drawing&#10;&#10;Description automatically generated">
            <a:extLst>
              <a:ext uri="{FF2B5EF4-FFF2-40B4-BE49-F238E27FC236}">
                <a16:creationId xmlns:a16="http://schemas.microsoft.com/office/drawing/2014/main" id="{7E8C3CFE-032C-41E5-A09F-5E35EAE58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96" y="6279507"/>
            <a:ext cx="2088500" cy="48351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4EDFA4FD-D67A-43FC-B309-B6BB3B481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60" y="6110511"/>
            <a:ext cx="1834818" cy="235838"/>
          </a:xfrm>
          <a:prstGeom prst="rect">
            <a:avLst/>
          </a:prstGeom>
        </p:spPr>
      </p:pic>
      <p:pic>
        <p:nvPicPr>
          <p:cNvPr id="7" name="Picture 6">
            <a:extLst>
              <a:ext uri="{FF2B5EF4-FFF2-40B4-BE49-F238E27FC236}">
                <a16:creationId xmlns:a16="http://schemas.microsoft.com/office/drawing/2014/main" id="{5A13ADCC-D1C7-F443-84FB-8A42D743653D}"/>
              </a:ext>
            </a:extLst>
          </p:cNvPr>
          <p:cNvPicPr>
            <a:picLocks noChangeAspect="1"/>
          </p:cNvPicPr>
          <p:nvPr/>
        </p:nvPicPr>
        <p:blipFill>
          <a:blip r:embed="rId4"/>
          <a:stretch>
            <a:fillRect/>
          </a:stretch>
        </p:blipFill>
        <p:spPr>
          <a:xfrm>
            <a:off x="7667289" y="817833"/>
            <a:ext cx="4044950" cy="4530344"/>
          </a:xfrm>
          <a:prstGeom prst="rect">
            <a:avLst/>
          </a:prstGeom>
        </p:spPr>
      </p:pic>
    </p:spTree>
    <p:extLst>
      <p:ext uri="{BB962C8B-B14F-4D97-AF65-F5344CB8AC3E}">
        <p14:creationId xmlns:p14="http://schemas.microsoft.com/office/powerpoint/2010/main" val="27679612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2C14-07A8-44F1-AF95-34EC38D60667}"/>
              </a:ext>
            </a:extLst>
          </p:cNvPr>
          <p:cNvSpPr>
            <a:spLocks noGrp="1"/>
          </p:cNvSpPr>
          <p:nvPr>
            <p:ph type="title"/>
          </p:nvPr>
        </p:nvSpPr>
        <p:spPr>
          <a:xfrm>
            <a:off x="479761" y="384146"/>
            <a:ext cx="10515600" cy="517377"/>
          </a:xfrm>
        </p:spPr>
        <p:txBody>
          <a:bodyPr anchor="t">
            <a:normAutofit/>
          </a:bodyPr>
          <a:lstStyle/>
          <a:p>
            <a:r>
              <a:rPr lang="en-US" sz="2400" b="1" dirty="0">
                <a:latin typeface="Arial" panose="020B0604020202020204" pitchFamily="34" charset="0"/>
                <a:cs typeface="Arial" panose="020B0604020202020204" pitchFamily="34" charset="0"/>
              </a:rPr>
              <a:t>DATA</a:t>
            </a:r>
          </a:p>
        </p:txBody>
      </p:sp>
      <p:sp>
        <p:nvSpPr>
          <p:cNvPr id="4" name="Rectangle 3">
            <a:extLst>
              <a:ext uri="{FF2B5EF4-FFF2-40B4-BE49-F238E27FC236}">
                <a16:creationId xmlns:a16="http://schemas.microsoft.com/office/drawing/2014/main" id="{848D88F3-9724-4668-8943-96002116878F}"/>
              </a:ext>
            </a:extLst>
          </p:cNvPr>
          <p:cNvSpPr/>
          <p:nvPr/>
        </p:nvSpPr>
        <p:spPr>
          <a:xfrm>
            <a:off x="0" y="5877931"/>
            <a:ext cx="12192000" cy="980069"/>
          </a:xfrm>
          <a:prstGeom prst="rect">
            <a:avLst/>
          </a:prstGeom>
          <a:solidFill>
            <a:srgbClr val="2504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drawing&#10;&#10;Description automatically generated">
            <a:extLst>
              <a:ext uri="{FF2B5EF4-FFF2-40B4-BE49-F238E27FC236}">
                <a16:creationId xmlns:a16="http://schemas.microsoft.com/office/drawing/2014/main" id="{7E8C3CFE-032C-41E5-A09F-5E35EAE58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96" y="6279507"/>
            <a:ext cx="2088500" cy="48351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4EDFA4FD-D67A-43FC-B309-B6BB3B481C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60" y="6110511"/>
            <a:ext cx="1834818" cy="235838"/>
          </a:xfrm>
          <a:prstGeom prst="rect">
            <a:avLst/>
          </a:prstGeom>
        </p:spPr>
      </p:pic>
      <p:pic>
        <p:nvPicPr>
          <p:cNvPr id="9" name="Picture 8">
            <a:extLst>
              <a:ext uri="{FF2B5EF4-FFF2-40B4-BE49-F238E27FC236}">
                <a16:creationId xmlns:a16="http://schemas.microsoft.com/office/drawing/2014/main" id="{BD02065E-0B58-9940-BD1E-082A44318C03}"/>
              </a:ext>
            </a:extLst>
          </p:cNvPr>
          <p:cNvPicPr>
            <a:picLocks noChangeAspect="1"/>
          </p:cNvPicPr>
          <p:nvPr/>
        </p:nvPicPr>
        <p:blipFill>
          <a:blip r:embed="rId5"/>
          <a:stretch>
            <a:fillRect/>
          </a:stretch>
        </p:blipFill>
        <p:spPr>
          <a:xfrm>
            <a:off x="4509325" y="1154544"/>
            <a:ext cx="2130552" cy="1081255"/>
          </a:xfrm>
          <a:prstGeom prst="rect">
            <a:avLst/>
          </a:prstGeom>
        </p:spPr>
      </p:pic>
      <p:pic>
        <p:nvPicPr>
          <p:cNvPr id="10" name="Picture 9">
            <a:extLst>
              <a:ext uri="{FF2B5EF4-FFF2-40B4-BE49-F238E27FC236}">
                <a16:creationId xmlns:a16="http://schemas.microsoft.com/office/drawing/2014/main" id="{B7485712-8C4A-4342-A1B8-627D789E3BA6}"/>
              </a:ext>
            </a:extLst>
          </p:cNvPr>
          <p:cNvPicPr>
            <a:picLocks noChangeAspect="1"/>
          </p:cNvPicPr>
          <p:nvPr/>
        </p:nvPicPr>
        <p:blipFill>
          <a:blip r:embed="rId6"/>
          <a:stretch>
            <a:fillRect/>
          </a:stretch>
        </p:blipFill>
        <p:spPr>
          <a:xfrm>
            <a:off x="1088136" y="1133788"/>
            <a:ext cx="2148840" cy="1122769"/>
          </a:xfrm>
          <a:prstGeom prst="rect">
            <a:avLst/>
          </a:prstGeom>
        </p:spPr>
      </p:pic>
      <p:pic>
        <p:nvPicPr>
          <p:cNvPr id="13" name="Picture 12">
            <a:extLst>
              <a:ext uri="{FF2B5EF4-FFF2-40B4-BE49-F238E27FC236}">
                <a16:creationId xmlns:a16="http://schemas.microsoft.com/office/drawing/2014/main" id="{117C7C6B-EA63-C348-85B6-BF6917F89DDD}"/>
              </a:ext>
            </a:extLst>
          </p:cNvPr>
          <p:cNvPicPr>
            <a:picLocks noChangeAspect="1"/>
          </p:cNvPicPr>
          <p:nvPr/>
        </p:nvPicPr>
        <p:blipFill>
          <a:blip r:embed="rId7"/>
          <a:stretch>
            <a:fillRect/>
          </a:stretch>
        </p:blipFill>
        <p:spPr>
          <a:xfrm>
            <a:off x="7912227" y="695399"/>
            <a:ext cx="3263385" cy="1958031"/>
          </a:xfrm>
          <a:prstGeom prst="rect">
            <a:avLst/>
          </a:prstGeom>
        </p:spPr>
      </p:pic>
      <p:pic>
        <p:nvPicPr>
          <p:cNvPr id="14" name="Picture 13">
            <a:extLst>
              <a:ext uri="{FF2B5EF4-FFF2-40B4-BE49-F238E27FC236}">
                <a16:creationId xmlns:a16="http://schemas.microsoft.com/office/drawing/2014/main" id="{9FEFB129-2BB6-0348-8634-E08A6333A919}"/>
              </a:ext>
            </a:extLst>
          </p:cNvPr>
          <p:cNvPicPr>
            <a:picLocks noChangeAspect="1"/>
          </p:cNvPicPr>
          <p:nvPr/>
        </p:nvPicPr>
        <p:blipFill>
          <a:blip r:embed="rId8"/>
          <a:stretch>
            <a:fillRect/>
          </a:stretch>
        </p:blipFill>
        <p:spPr>
          <a:xfrm>
            <a:off x="3492500" y="2439353"/>
            <a:ext cx="5051425" cy="3413786"/>
          </a:xfrm>
          <a:prstGeom prst="rect">
            <a:avLst/>
          </a:prstGeom>
        </p:spPr>
      </p:pic>
    </p:spTree>
    <p:extLst>
      <p:ext uri="{BB962C8B-B14F-4D97-AF65-F5344CB8AC3E}">
        <p14:creationId xmlns:p14="http://schemas.microsoft.com/office/powerpoint/2010/main" val="605240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9B5E61-B739-1B41-AFE2-4E996B741D5B}"/>
              </a:ext>
            </a:extLst>
          </p:cNvPr>
          <p:cNvPicPr>
            <a:picLocks noChangeAspect="1"/>
          </p:cNvPicPr>
          <p:nvPr/>
        </p:nvPicPr>
        <p:blipFill>
          <a:blip r:embed="rId2"/>
          <a:stretch>
            <a:fillRect/>
          </a:stretch>
        </p:blipFill>
        <p:spPr>
          <a:xfrm>
            <a:off x="2794000" y="1313277"/>
            <a:ext cx="6604000" cy="4152900"/>
          </a:xfrm>
          <a:prstGeom prst="rect">
            <a:avLst/>
          </a:prstGeom>
        </p:spPr>
      </p:pic>
      <p:sp>
        <p:nvSpPr>
          <p:cNvPr id="2" name="Title 1">
            <a:extLst>
              <a:ext uri="{FF2B5EF4-FFF2-40B4-BE49-F238E27FC236}">
                <a16:creationId xmlns:a16="http://schemas.microsoft.com/office/drawing/2014/main" id="{AC262C14-07A8-44F1-AF95-34EC38D60667}"/>
              </a:ext>
            </a:extLst>
          </p:cNvPr>
          <p:cNvSpPr>
            <a:spLocks noGrp="1"/>
          </p:cNvSpPr>
          <p:nvPr>
            <p:ph type="title"/>
          </p:nvPr>
        </p:nvSpPr>
        <p:spPr>
          <a:xfrm>
            <a:off x="479761" y="384146"/>
            <a:ext cx="10515600" cy="517377"/>
          </a:xfrm>
        </p:spPr>
        <p:txBody>
          <a:bodyPr anchor="t">
            <a:normAutofit/>
          </a:bodyPr>
          <a:lstStyle/>
          <a:p>
            <a:r>
              <a:rPr lang="en-US" sz="2400" b="1" dirty="0">
                <a:latin typeface="Arial" panose="020B0604020202020204" pitchFamily="34" charset="0"/>
                <a:cs typeface="Arial" panose="020B0604020202020204" pitchFamily="34" charset="0"/>
              </a:rPr>
              <a:t>Feature Modelling</a:t>
            </a:r>
          </a:p>
        </p:txBody>
      </p:sp>
      <p:sp>
        <p:nvSpPr>
          <p:cNvPr id="3" name="Content Placeholder 2">
            <a:extLst>
              <a:ext uri="{FF2B5EF4-FFF2-40B4-BE49-F238E27FC236}">
                <a16:creationId xmlns:a16="http://schemas.microsoft.com/office/drawing/2014/main" id="{1F2D7795-2B36-4E14-9A0C-E96EE5C7863A}"/>
              </a:ext>
            </a:extLst>
          </p:cNvPr>
          <p:cNvSpPr>
            <a:spLocks noGrp="1"/>
          </p:cNvSpPr>
          <p:nvPr>
            <p:ph idx="1"/>
          </p:nvPr>
        </p:nvSpPr>
        <p:spPr>
          <a:xfrm>
            <a:off x="479761" y="998087"/>
            <a:ext cx="10163430" cy="4699590"/>
          </a:xfrm>
        </p:spPr>
        <p:txBody>
          <a:bodyPr>
            <a:normAutofit/>
          </a:bodyPr>
          <a:lstStyle/>
          <a:p>
            <a:pPr>
              <a:buFontTx/>
              <a:buChar char="-"/>
            </a:pPr>
            <a:r>
              <a:rPr lang="en-US" sz="1600" dirty="0">
                <a:latin typeface="Arial" panose="020B0604020202020204" pitchFamily="34" charset="0"/>
                <a:cs typeface="Arial" panose="020B0604020202020204" pitchFamily="34" charset="0"/>
              </a:rPr>
              <a:t>X : TECHNICAL INDICATORS</a:t>
            </a:r>
          </a:p>
          <a:p>
            <a:pPr lvl="1">
              <a:buFontTx/>
              <a:buChar char="-"/>
            </a:pPr>
            <a:r>
              <a:rPr lang="en-US" sz="1200" dirty="0">
                <a:latin typeface="Arial" panose="020B0604020202020204" pitchFamily="34" charset="0"/>
                <a:cs typeface="Arial" panose="020B0604020202020204" pitchFamily="34" charset="0"/>
              </a:rPr>
              <a:t>What are they? </a:t>
            </a:r>
          </a:p>
          <a:p>
            <a:pPr lvl="1">
              <a:buFontTx/>
              <a:buChar char="-"/>
            </a:pPr>
            <a:r>
              <a:rPr lang="en-US" sz="1200" dirty="0">
                <a:latin typeface="Arial" panose="020B0604020202020204" pitchFamily="34" charset="0"/>
                <a:cs typeface="Arial" panose="020B0604020202020204" pitchFamily="34" charset="0"/>
              </a:rPr>
              <a:t>Why they work? </a:t>
            </a:r>
          </a:p>
          <a:p>
            <a:pPr>
              <a:buFontTx/>
              <a:buChar char="-"/>
            </a:pPr>
            <a:r>
              <a:rPr lang="en-US" sz="1600" dirty="0">
                <a:latin typeface="Arial" panose="020B0604020202020204" pitchFamily="34" charset="0"/>
                <a:cs typeface="Arial" panose="020B0604020202020204" pitchFamily="34" charset="0"/>
              </a:rPr>
              <a:t>Y : Buy Indicator</a:t>
            </a:r>
          </a:p>
          <a:p>
            <a:pPr lvl="1">
              <a:buFontTx/>
              <a:buChar char="-"/>
            </a:pPr>
            <a:r>
              <a:rPr lang="en-US" sz="1200" dirty="0">
                <a:latin typeface="Arial" panose="020B0604020202020204" pitchFamily="34" charset="0"/>
                <a:cs typeface="Arial" panose="020B0604020202020204" pitchFamily="34" charset="0"/>
              </a:rPr>
              <a:t>Did the stock went up __% in the next __ days.</a:t>
            </a:r>
          </a:p>
          <a:p>
            <a:pPr lvl="1">
              <a:buFontTx/>
              <a:buChar char="-"/>
            </a:pPr>
            <a:r>
              <a:rPr lang="en-US" sz="1200" dirty="0">
                <a:latin typeface="Arial" panose="020B0604020202020204" pitchFamily="34" charset="0"/>
                <a:cs typeface="Arial" panose="020B0604020202020204" pitchFamily="34" charset="0"/>
              </a:rPr>
              <a:t>Without going down by __%.  </a:t>
            </a:r>
          </a:p>
          <a:p>
            <a:pPr marL="0" indent="0">
              <a:buNone/>
            </a:pPr>
            <a:endParaRPr lang="en-US" sz="16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48D88F3-9724-4668-8943-96002116878F}"/>
              </a:ext>
            </a:extLst>
          </p:cNvPr>
          <p:cNvSpPr/>
          <p:nvPr/>
        </p:nvSpPr>
        <p:spPr>
          <a:xfrm>
            <a:off x="0" y="5877931"/>
            <a:ext cx="12192000" cy="980069"/>
          </a:xfrm>
          <a:prstGeom prst="rect">
            <a:avLst/>
          </a:prstGeom>
          <a:solidFill>
            <a:srgbClr val="2504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drawing&#10;&#10;Description automatically generated">
            <a:extLst>
              <a:ext uri="{FF2B5EF4-FFF2-40B4-BE49-F238E27FC236}">
                <a16:creationId xmlns:a16="http://schemas.microsoft.com/office/drawing/2014/main" id="{7E8C3CFE-032C-41E5-A09F-5E35EAE58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96" y="6279507"/>
            <a:ext cx="2088500" cy="48351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4EDFA4FD-D67A-43FC-B309-B6BB3B481C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60" y="6110511"/>
            <a:ext cx="1834818" cy="235838"/>
          </a:xfrm>
          <a:prstGeom prst="rect">
            <a:avLst/>
          </a:prstGeom>
        </p:spPr>
      </p:pic>
    </p:spTree>
    <p:extLst>
      <p:ext uri="{BB962C8B-B14F-4D97-AF65-F5344CB8AC3E}">
        <p14:creationId xmlns:p14="http://schemas.microsoft.com/office/powerpoint/2010/main" val="256032676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2C14-07A8-44F1-AF95-34EC38D60667}"/>
              </a:ext>
            </a:extLst>
          </p:cNvPr>
          <p:cNvSpPr>
            <a:spLocks noGrp="1"/>
          </p:cNvSpPr>
          <p:nvPr>
            <p:ph type="title"/>
          </p:nvPr>
        </p:nvSpPr>
        <p:spPr>
          <a:xfrm>
            <a:off x="479761" y="384146"/>
            <a:ext cx="10515600" cy="517377"/>
          </a:xfrm>
        </p:spPr>
        <p:txBody>
          <a:bodyPr anchor="t">
            <a:normAutofit/>
          </a:bodyPr>
          <a:lstStyle/>
          <a:p>
            <a:r>
              <a:rPr lang="en-US" sz="2400" b="1" dirty="0">
                <a:latin typeface="Arial" panose="020B0604020202020204" pitchFamily="34" charset="0"/>
                <a:cs typeface="Arial" panose="020B0604020202020204" pitchFamily="34" charset="0"/>
              </a:rPr>
              <a:t>ML Model</a:t>
            </a:r>
          </a:p>
        </p:txBody>
      </p:sp>
      <p:sp>
        <p:nvSpPr>
          <p:cNvPr id="3" name="Content Placeholder 2">
            <a:extLst>
              <a:ext uri="{FF2B5EF4-FFF2-40B4-BE49-F238E27FC236}">
                <a16:creationId xmlns:a16="http://schemas.microsoft.com/office/drawing/2014/main" id="{1F2D7795-2B36-4E14-9A0C-E96EE5C7863A}"/>
              </a:ext>
            </a:extLst>
          </p:cNvPr>
          <p:cNvSpPr>
            <a:spLocks noGrp="1"/>
          </p:cNvSpPr>
          <p:nvPr>
            <p:ph idx="1"/>
          </p:nvPr>
        </p:nvSpPr>
        <p:spPr>
          <a:xfrm>
            <a:off x="479761" y="998087"/>
            <a:ext cx="10163430" cy="4699590"/>
          </a:xfrm>
        </p:spPr>
        <p:txBody>
          <a:bodyPr>
            <a:normAutofit/>
          </a:bodyPr>
          <a:lstStyle/>
          <a:p>
            <a:pPr>
              <a:buFontTx/>
              <a:buChar char="-"/>
            </a:pPr>
            <a:r>
              <a:rPr lang="en-US" sz="1600" dirty="0">
                <a:latin typeface="Arial" panose="020B0604020202020204" pitchFamily="34" charset="0"/>
                <a:cs typeface="Arial" panose="020B0604020202020204" pitchFamily="34" charset="0"/>
              </a:rPr>
              <a:t>Classification</a:t>
            </a:r>
          </a:p>
          <a:p>
            <a:pPr>
              <a:buFontTx/>
              <a:buChar char="-"/>
            </a:pPr>
            <a:r>
              <a:rPr lang="en-US" sz="1600" dirty="0">
                <a:latin typeface="Arial" panose="020B0604020202020204" pitchFamily="34" charset="0"/>
                <a:cs typeface="Arial" panose="020B0604020202020204" pitchFamily="34" charset="0"/>
              </a:rPr>
              <a:t>2 classes </a:t>
            </a:r>
          </a:p>
          <a:p>
            <a:pPr>
              <a:buFontTx/>
              <a:buChar char="-"/>
            </a:pPr>
            <a:r>
              <a:rPr lang="en-US" sz="1600" dirty="0">
                <a:latin typeface="Arial" panose="020B0604020202020204" pitchFamily="34" charset="0"/>
                <a:cs typeface="Arial" panose="020B0604020202020204" pitchFamily="34" charset="0"/>
              </a:rPr>
              <a:t>Imbalance: Yes</a:t>
            </a:r>
          </a:p>
        </p:txBody>
      </p:sp>
      <p:sp>
        <p:nvSpPr>
          <p:cNvPr id="4" name="Rectangle 3">
            <a:extLst>
              <a:ext uri="{FF2B5EF4-FFF2-40B4-BE49-F238E27FC236}">
                <a16:creationId xmlns:a16="http://schemas.microsoft.com/office/drawing/2014/main" id="{848D88F3-9724-4668-8943-96002116878F}"/>
              </a:ext>
            </a:extLst>
          </p:cNvPr>
          <p:cNvSpPr/>
          <p:nvPr/>
        </p:nvSpPr>
        <p:spPr>
          <a:xfrm>
            <a:off x="0" y="5877931"/>
            <a:ext cx="12192000" cy="980069"/>
          </a:xfrm>
          <a:prstGeom prst="rect">
            <a:avLst/>
          </a:prstGeom>
          <a:solidFill>
            <a:srgbClr val="2504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drawing&#10;&#10;Description automatically generated">
            <a:extLst>
              <a:ext uri="{FF2B5EF4-FFF2-40B4-BE49-F238E27FC236}">
                <a16:creationId xmlns:a16="http://schemas.microsoft.com/office/drawing/2014/main" id="{7E8C3CFE-032C-41E5-A09F-5E35EAE58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96" y="6279507"/>
            <a:ext cx="2088500" cy="48351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4EDFA4FD-D67A-43FC-B309-B6BB3B481C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60" y="6110511"/>
            <a:ext cx="1834818" cy="235838"/>
          </a:xfrm>
          <a:prstGeom prst="rect">
            <a:avLst/>
          </a:prstGeom>
        </p:spPr>
      </p:pic>
      <p:pic>
        <p:nvPicPr>
          <p:cNvPr id="5" name="Picture 4">
            <a:extLst>
              <a:ext uri="{FF2B5EF4-FFF2-40B4-BE49-F238E27FC236}">
                <a16:creationId xmlns:a16="http://schemas.microsoft.com/office/drawing/2014/main" id="{5E43A57D-831D-D04B-BD7B-5713C7FF97F4}"/>
              </a:ext>
            </a:extLst>
          </p:cNvPr>
          <p:cNvPicPr>
            <a:picLocks noChangeAspect="1"/>
          </p:cNvPicPr>
          <p:nvPr/>
        </p:nvPicPr>
        <p:blipFill>
          <a:blip r:embed="rId5"/>
          <a:stretch>
            <a:fillRect/>
          </a:stretch>
        </p:blipFill>
        <p:spPr>
          <a:xfrm>
            <a:off x="3175000" y="1081777"/>
            <a:ext cx="5842000" cy="3289300"/>
          </a:xfrm>
          <a:prstGeom prst="rect">
            <a:avLst/>
          </a:prstGeom>
        </p:spPr>
      </p:pic>
    </p:spTree>
    <p:extLst>
      <p:ext uri="{BB962C8B-B14F-4D97-AF65-F5344CB8AC3E}">
        <p14:creationId xmlns:p14="http://schemas.microsoft.com/office/powerpoint/2010/main" val="199474394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2C14-07A8-44F1-AF95-34EC38D60667}"/>
              </a:ext>
            </a:extLst>
          </p:cNvPr>
          <p:cNvSpPr>
            <a:spLocks noGrp="1"/>
          </p:cNvSpPr>
          <p:nvPr>
            <p:ph type="title"/>
          </p:nvPr>
        </p:nvSpPr>
        <p:spPr>
          <a:xfrm>
            <a:off x="479761" y="384146"/>
            <a:ext cx="10515600" cy="517377"/>
          </a:xfrm>
        </p:spPr>
        <p:txBody>
          <a:bodyPr anchor="t">
            <a:normAutofit/>
          </a:bodyPr>
          <a:lstStyle/>
          <a:p>
            <a:r>
              <a:rPr lang="en-US" sz="2400" b="1" dirty="0">
                <a:latin typeface="Arial" panose="020B0604020202020204" pitchFamily="34" charset="0"/>
                <a:cs typeface="Arial" panose="020B0604020202020204" pitchFamily="34" charset="0"/>
              </a:rPr>
              <a:t>Model Validation / Back testing </a:t>
            </a:r>
          </a:p>
        </p:txBody>
      </p:sp>
      <p:sp>
        <p:nvSpPr>
          <p:cNvPr id="3" name="Content Placeholder 2">
            <a:extLst>
              <a:ext uri="{FF2B5EF4-FFF2-40B4-BE49-F238E27FC236}">
                <a16:creationId xmlns:a16="http://schemas.microsoft.com/office/drawing/2014/main" id="{1F2D7795-2B36-4E14-9A0C-E96EE5C7863A}"/>
              </a:ext>
            </a:extLst>
          </p:cNvPr>
          <p:cNvSpPr>
            <a:spLocks noGrp="1"/>
          </p:cNvSpPr>
          <p:nvPr>
            <p:ph idx="1"/>
          </p:nvPr>
        </p:nvSpPr>
        <p:spPr>
          <a:xfrm>
            <a:off x="479761" y="998087"/>
            <a:ext cx="10163430" cy="4699590"/>
          </a:xfrm>
        </p:spPr>
        <p:txBody>
          <a:bodyPr>
            <a:normAutofit/>
          </a:bodyPr>
          <a:lstStyle/>
          <a:p>
            <a:pPr>
              <a:buFontTx/>
              <a:buChar char="-"/>
            </a:pPr>
            <a:r>
              <a:rPr lang="en-US" sz="1600" dirty="0">
                <a:latin typeface="Arial" panose="020B0604020202020204" pitchFamily="34" charset="0"/>
                <a:cs typeface="Arial" panose="020B0604020202020204" pitchFamily="34" charset="0"/>
              </a:rPr>
              <a:t>What is Important ? </a:t>
            </a:r>
          </a:p>
          <a:p>
            <a:pPr lvl="1">
              <a:buFontTx/>
              <a:buChar char="-"/>
            </a:pPr>
            <a:r>
              <a:rPr lang="en-US" sz="1200" dirty="0">
                <a:latin typeface="Arial" panose="020B0604020202020204" pitchFamily="34" charset="0"/>
                <a:cs typeface="Arial" panose="020B0604020202020204" pitchFamily="34" charset="0"/>
              </a:rPr>
              <a:t>Precision </a:t>
            </a:r>
          </a:p>
          <a:p>
            <a:pPr lvl="1">
              <a:buFontTx/>
              <a:buChar char="-"/>
            </a:pPr>
            <a:r>
              <a:rPr lang="en-US" sz="1200" dirty="0">
                <a:latin typeface="Arial" panose="020B0604020202020204" pitchFamily="34" charset="0"/>
                <a:cs typeface="Arial" panose="020B0604020202020204" pitchFamily="34" charset="0"/>
              </a:rPr>
              <a:t>Recall</a:t>
            </a:r>
          </a:p>
          <a:p>
            <a:pPr>
              <a:buFontTx/>
              <a:buChar char="-"/>
            </a:pPr>
            <a:endParaRPr lang="en-US" sz="1600" dirty="0">
              <a:latin typeface="Arial" panose="020B0604020202020204" pitchFamily="34" charset="0"/>
              <a:cs typeface="Arial" panose="020B0604020202020204" pitchFamily="34" charset="0"/>
            </a:endParaRPr>
          </a:p>
          <a:p>
            <a:pPr>
              <a:buFontTx/>
              <a:buChar char="-"/>
            </a:pPr>
            <a:r>
              <a:rPr lang="en-US" sz="1600" dirty="0">
                <a:latin typeface="Arial" panose="020B0604020202020204" pitchFamily="34" charset="0"/>
                <a:cs typeface="Arial" panose="020B0604020202020204" pitchFamily="34" charset="0"/>
              </a:rPr>
              <a:t>The precision is intuitively the ability of the classifier not to label as positive a sample that is negative.</a:t>
            </a:r>
          </a:p>
          <a:p>
            <a:pPr>
              <a:buFontTx/>
              <a:buChar char="-"/>
            </a:pPr>
            <a:endParaRPr lang="en-US" sz="16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48D88F3-9724-4668-8943-96002116878F}"/>
              </a:ext>
            </a:extLst>
          </p:cNvPr>
          <p:cNvSpPr/>
          <p:nvPr/>
        </p:nvSpPr>
        <p:spPr>
          <a:xfrm>
            <a:off x="0" y="5877931"/>
            <a:ext cx="12192000" cy="980069"/>
          </a:xfrm>
          <a:prstGeom prst="rect">
            <a:avLst/>
          </a:prstGeom>
          <a:solidFill>
            <a:srgbClr val="2504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drawing&#10;&#10;Description automatically generated">
            <a:extLst>
              <a:ext uri="{FF2B5EF4-FFF2-40B4-BE49-F238E27FC236}">
                <a16:creationId xmlns:a16="http://schemas.microsoft.com/office/drawing/2014/main" id="{7E8C3CFE-032C-41E5-A09F-5E35EAE58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96" y="6279507"/>
            <a:ext cx="2088500" cy="48351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4EDFA4FD-D67A-43FC-B309-B6BB3B481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60" y="6110511"/>
            <a:ext cx="1834818" cy="235838"/>
          </a:xfrm>
          <a:prstGeom prst="rect">
            <a:avLst/>
          </a:prstGeom>
        </p:spPr>
      </p:pic>
      <p:pic>
        <p:nvPicPr>
          <p:cNvPr id="9" name="Picture 8">
            <a:extLst>
              <a:ext uri="{FF2B5EF4-FFF2-40B4-BE49-F238E27FC236}">
                <a16:creationId xmlns:a16="http://schemas.microsoft.com/office/drawing/2014/main" id="{B25BB76F-693F-3343-9B5E-350CBBBB2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7511" y="3146425"/>
            <a:ext cx="5880100" cy="1955800"/>
          </a:xfrm>
          <a:prstGeom prst="rect">
            <a:avLst/>
          </a:prstGeom>
        </p:spPr>
      </p:pic>
      <p:sp>
        <p:nvSpPr>
          <p:cNvPr id="10" name="Oval 9">
            <a:extLst>
              <a:ext uri="{FF2B5EF4-FFF2-40B4-BE49-F238E27FC236}">
                <a16:creationId xmlns:a16="http://schemas.microsoft.com/office/drawing/2014/main" id="{44B3598B-77DF-E149-AAFD-DADF7B905B6E}"/>
              </a:ext>
            </a:extLst>
          </p:cNvPr>
          <p:cNvSpPr/>
          <p:nvPr/>
        </p:nvSpPr>
        <p:spPr>
          <a:xfrm>
            <a:off x="4647077" y="3867150"/>
            <a:ext cx="886948"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96908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2C14-07A8-44F1-AF95-34EC38D60667}"/>
              </a:ext>
            </a:extLst>
          </p:cNvPr>
          <p:cNvSpPr>
            <a:spLocks noGrp="1"/>
          </p:cNvSpPr>
          <p:nvPr>
            <p:ph type="title"/>
          </p:nvPr>
        </p:nvSpPr>
        <p:spPr>
          <a:xfrm>
            <a:off x="479761" y="384146"/>
            <a:ext cx="10515600" cy="517377"/>
          </a:xfrm>
        </p:spPr>
        <p:txBody>
          <a:bodyPr anchor="t">
            <a:normAutofit/>
          </a:bodyPr>
          <a:lstStyle/>
          <a:p>
            <a:r>
              <a:rPr lang="en-US" sz="2400" b="1" dirty="0">
                <a:latin typeface="Arial" panose="020B0604020202020204" pitchFamily="34" charset="0"/>
                <a:cs typeface="Arial" panose="020B0604020202020204" pitchFamily="34" charset="0"/>
              </a:rPr>
              <a:t>DISCLAIMER</a:t>
            </a:r>
          </a:p>
        </p:txBody>
      </p:sp>
      <p:sp>
        <p:nvSpPr>
          <p:cNvPr id="3" name="Content Placeholder 2">
            <a:extLst>
              <a:ext uri="{FF2B5EF4-FFF2-40B4-BE49-F238E27FC236}">
                <a16:creationId xmlns:a16="http://schemas.microsoft.com/office/drawing/2014/main" id="{1F2D7795-2B36-4E14-9A0C-E96EE5C7863A}"/>
              </a:ext>
            </a:extLst>
          </p:cNvPr>
          <p:cNvSpPr>
            <a:spLocks noGrp="1"/>
          </p:cNvSpPr>
          <p:nvPr>
            <p:ph idx="1"/>
          </p:nvPr>
        </p:nvSpPr>
        <p:spPr>
          <a:xfrm>
            <a:off x="479761" y="998087"/>
            <a:ext cx="10163430" cy="4699590"/>
          </a:xfrm>
        </p:spPr>
        <p:txBody>
          <a:bodyPr>
            <a:normAutofit/>
          </a:bodyPr>
          <a:lstStyle/>
          <a:p>
            <a:pPr marL="0" indent="0" algn="ctr">
              <a:buNone/>
            </a:pPr>
            <a:r>
              <a:rPr lang="en-US" b="1" dirty="0"/>
              <a:t>Do your Own Research</a:t>
            </a:r>
          </a:p>
          <a:p>
            <a:pPr marL="0" indent="0" algn="just">
              <a:buNone/>
            </a:pPr>
            <a:r>
              <a:rPr lang="en-US" dirty="0"/>
              <a:t>The content is intended to be used and must be used for informational purposes only. It is very important to do your own analysis before making any investment based on your own personal circumstances. You should take independent financial advice from a professional in connection with, or independently research and verify, any information that you find here and wish to rely upon, whether for the purpose of making an investment decision or otherwise.</a:t>
            </a:r>
          </a:p>
          <a:p>
            <a:pPr marL="0" indent="0">
              <a:buNone/>
            </a:pPr>
            <a:endParaRPr lang="en-US" sz="16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48D88F3-9724-4668-8943-96002116878F}"/>
              </a:ext>
            </a:extLst>
          </p:cNvPr>
          <p:cNvSpPr/>
          <p:nvPr/>
        </p:nvSpPr>
        <p:spPr>
          <a:xfrm>
            <a:off x="0" y="5877931"/>
            <a:ext cx="12192000" cy="980069"/>
          </a:xfrm>
          <a:prstGeom prst="rect">
            <a:avLst/>
          </a:prstGeom>
          <a:solidFill>
            <a:srgbClr val="2504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drawing&#10;&#10;Description automatically generated">
            <a:extLst>
              <a:ext uri="{FF2B5EF4-FFF2-40B4-BE49-F238E27FC236}">
                <a16:creationId xmlns:a16="http://schemas.microsoft.com/office/drawing/2014/main" id="{7E8C3CFE-032C-41E5-A09F-5E35EAE58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96" y="6279507"/>
            <a:ext cx="2088500" cy="48351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4EDFA4FD-D67A-43FC-B309-B6BB3B481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60" y="6110511"/>
            <a:ext cx="1834818" cy="235838"/>
          </a:xfrm>
          <a:prstGeom prst="rect">
            <a:avLst/>
          </a:prstGeom>
        </p:spPr>
      </p:pic>
    </p:spTree>
    <p:extLst>
      <p:ext uri="{BB962C8B-B14F-4D97-AF65-F5344CB8AC3E}">
        <p14:creationId xmlns:p14="http://schemas.microsoft.com/office/powerpoint/2010/main" val="241927039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5193</TotalTime>
  <Words>343</Words>
  <Application>Microsoft Macintosh PowerPoint</Application>
  <PresentationFormat>Widescreen</PresentationFormat>
  <Paragraphs>63</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Man Who Solved The Market and can you?</vt:lpstr>
      <vt:lpstr>The Man who solved the Market</vt:lpstr>
      <vt:lpstr>Can we solve the market?</vt:lpstr>
      <vt:lpstr>Strategy</vt:lpstr>
      <vt:lpstr>DATA</vt:lpstr>
      <vt:lpstr>Feature Modelling</vt:lpstr>
      <vt:lpstr>ML Model</vt:lpstr>
      <vt:lpstr>Model Validation / Back testing </vt:lpstr>
      <vt:lpstr>DISCLAIMER</vt:lpstr>
      <vt:lpstr>Final Though!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Justin - Clairvoyant</dc:creator>
  <cp:lastModifiedBy>Aniket Shirsat</cp:lastModifiedBy>
  <cp:revision>130</cp:revision>
  <dcterms:created xsi:type="dcterms:W3CDTF">2020-10-26T10:19:28Z</dcterms:created>
  <dcterms:modified xsi:type="dcterms:W3CDTF">2022-01-14T10:10:59Z</dcterms:modified>
</cp:coreProperties>
</file>