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335" r:id="rId2"/>
    <p:sldId id="336" r:id="rId3"/>
    <p:sldId id="302" r:id="rId4"/>
    <p:sldId id="296" r:id="rId5"/>
    <p:sldId id="373" r:id="rId6"/>
    <p:sldId id="374" r:id="rId7"/>
    <p:sldId id="375" r:id="rId8"/>
    <p:sldId id="378" r:id="rId9"/>
    <p:sldId id="379" r:id="rId10"/>
    <p:sldId id="380" r:id="rId11"/>
    <p:sldId id="381" r:id="rId12"/>
    <p:sldId id="382" r:id="rId13"/>
    <p:sldId id="383" r:id="rId14"/>
    <p:sldId id="384" r:id="rId15"/>
    <p:sldId id="385" r:id="rId16"/>
    <p:sldId id="386" r:id="rId17"/>
    <p:sldId id="387" r:id="rId18"/>
    <p:sldId id="270" r:id="rId19"/>
    <p:sldId id="323" r:id="rId20"/>
    <p:sldId id="324" r:id="rId21"/>
    <p:sldId id="338" r:id="rId22"/>
    <p:sldId id="317" r:id="rId23"/>
    <p:sldId id="319" r:id="rId24"/>
    <p:sldId id="377" r:id="rId25"/>
    <p:sldId id="320" r:id="rId26"/>
    <p:sldId id="321" r:id="rId27"/>
    <p:sldId id="325" r:id="rId28"/>
    <p:sldId id="355" r:id="rId29"/>
    <p:sldId id="356" r:id="rId30"/>
    <p:sldId id="357" r:id="rId31"/>
    <p:sldId id="280" r:id="rId32"/>
    <p:sldId id="326" r:id="rId33"/>
    <p:sldId id="316" r:id="rId34"/>
    <p:sldId id="271" r:id="rId35"/>
    <p:sldId id="327" r:id="rId36"/>
    <p:sldId id="353" r:id="rId37"/>
    <p:sldId id="267" r:id="rId38"/>
    <p:sldId id="352" r:id="rId39"/>
    <p:sldId id="342" r:id="rId40"/>
    <p:sldId id="354" r:id="rId41"/>
    <p:sldId id="318" r:id="rId42"/>
    <p:sldId id="328" r:id="rId43"/>
    <p:sldId id="279" r:id="rId44"/>
    <p:sldId id="358" r:id="rId45"/>
    <p:sldId id="282" r:id="rId46"/>
    <p:sldId id="359" r:id="rId47"/>
    <p:sldId id="329" r:id="rId48"/>
    <p:sldId id="284" r:id="rId49"/>
    <p:sldId id="360" r:id="rId50"/>
    <p:sldId id="361" r:id="rId51"/>
    <p:sldId id="285" r:id="rId52"/>
    <p:sldId id="330" r:id="rId53"/>
    <p:sldId id="362" r:id="rId54"/>
    <p:sldId id="304" r:id="rId55"/>
    <p:sldId id="295" r:id="rId56"/>
    <p:sldId id="311" r:id="rId57"/>
    <p:sldId id="363" r:id="rId58"/>
    <p:sldId id="310" r:id="rId59"/>
    <p:sldId id="376" r:id="rId60"/>
    <p:sldId id="370" r:id="rId61"/>
    <p:sldId id="337" r:id="rId62"/>
    <p:sldId id="371" r:id="rId63"/>
    <p:sldId id="372" r:id="rId64"/>
    <p:sldId id="350" r:id="rId65"/>
    <p:sldId id="351"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3636"/>
    <a:srgbClr val="F4A6A6"/>
    <a:srgbClr val="0099FF"/>
    <a:srgbClr val="0066CC"/>
    <a:srgbClr val="00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04" autoAdjust="0"/>
  </p:normalViewPr>
  <p:slideViewPr>
    <p:cSldViewPr>
      <p:cViewPr>
        <p:scale>
          <a:sx n="54" d="100"/>
          <a:sy n="54" d="100"/>
        </p:scale>
        <p:origin x="-1614" y="-4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059F50-858B-45B3-AF1E-8C6A8C2CCA08}" type="datetimeFigureOut">
              <a:rPr lang="en-US" smtClean="0"/>
              <a:pPr/>
              <a:t>10/1/2021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B0E397-8FC6-4B6D-9E45-2D9564C72EF0}"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16BDA-2A5D-473E-9052-F0AA6EAD601B}" type="datetimeFigureOut">
              <a:rPr lang="en-US" smtClean="0"/>
              <a:pPr/>
              <a:t>10/1/2021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2A134A-2EAA-4AD8-BEDF-DE5F2D5A22F8}"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Andyavendra</a:t>
            </a:r>
            <a:r>
              <a:rPr lang="en-US" dirty="0" smtClean="0"/>
              <a:t> </a:t>
            </a:r>
            <a:r>
              <a:rPr lang="en-US" dirty="0" err="1" smtClean="0"/>
              <a:t>Sarapure</a:t>
            </a:r>
            <a:endParaRPr lang="en-US" dirty="0"/>
          </a:p>
        </p:txBody>
      </p:sp>
      <p:sp>
        <p:nvSpPr>
          <p:cNvPr id="5" name="Slide Number Placeholder 4"/>
          <p:cNvSpPr>
            <a:spLocks noGrp="1"/>
          </p:cNvSpPr>
          <p:nvPr>
            <p:ph type="sldNum" sz="quarter" idx="11"/>
          </p:nvPr>
        </p:nvSpPr>
        <p:spPr/>
        <p:txBody>
          <a:bodyPr/>
          <a:lstStyle/>
          <a:p>
            <a:fld id="{B32A134A-2EAA-4AD8-BEDF-DE5F2D5A22F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C7C890-67FF-4943-B631-F922F4AA2E91}" type="datetime1">
              <a:rPr lang="en-US" smtClean="0"/>
              <a:pPr/>
              <a:t>10/1/2021</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0BD815-FC96-4F3B-91FA-667EA8130252}" type="datetime1">
              <a:rPr lang="en-US" smtClean="0"/>
              <a:pPr/>
              <a:t>10/1/2021</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CA82C-E517-433C-A65D-CF3DCD3655F7}" type="datetime1">
              <a:rPr lang="en-US" smtClean="0"/>
              <a:pPr/>
              <a:t>10/1/2021</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96113-F1AD-4B2B-BD77-1368D2D84CE1}" type="datetime1">
              <a:rPr lang="en-US" smtClean="0"/>
              <a:pPr/>
              <a:t>10/1/2021</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B3984-3B87-4C7F-8CF3-74AB058C6BE4}" type="datetime1">
              <a:rPr lang="en-US" smtClean="0"/>
              <a:pPr/>
              <a:t>10/1/2021</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644527-5AF2-42B0-9D1D-080126942CAC}" type="datetime1">
              <a:rPr lang="en-US" smtClean="0"/>
              <a:pPr/>
              <a:t>10/1/2021</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D86057-2C78-4C76-910B-A63B3ECE479C}" type="datetime1">
              <a:rPr lang="en-US" smtClean="0"/>
              <a:pPr/>
              <a:t>10/1/2021</a:t>
            </a:fld>
            <a:endParaRPr lang="en-US"/>
          </a:p>
        </p:txBody>
      </p:sp>
      <p:sp>
        <p:nvSpPr>
          <p:cNvPr id="8" name="Footer Placeholder 7"/>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9" name="Slide Number Placeholder 8"/>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EFB861-D5F3-4469-B0C2-C74B5753193F}" type="datetime1">
              <a:rPr lang="en-US" smtClean="0"/>
              <a:pPr/>
              <a:t>10/1/2021</a:t>
            </a:fld>
            <a:endParaRPr lang="en-US"/>
          </a:p>
        </p:txBody>
      </p:sp>
      <p:sp>
        <p:nvSpPr>
          <p:cNvPr id="4" name="Footer Placeholder 3"/>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5" name="Slide Number Placeholder 4"/>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47746-48AE-474C-AB35-27381B133CC0}" type="datetime1">
              <a:rPr lang="en-US" smtClean="0"/>
              <a:pPr/>
              <a:t>10/1/2021</a:t>
            </a:fld>
            <a:endParaRPr lang="en-US"/>
          </a:p>
        </p:txBody>
      </p:sp>
      <p:sp>
        <p:nvSpPr>
          <p:cNvPr id="3" name="Footer Placeholder 2"/>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4" name="Slide Number Placeholder 3"/>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E95A1-815B-417B-96ED-4FFE95C69292}" type="datetime1">
              <a:rPr lang="en-US" smtClean="0"/>
              <a:pPr/>
              <a:t>10/1/2021</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27BBA-C958-41BD-AE44-5B25D7AEBCC6}" type="datetime1">
              <a:rPr lang="en-US" smtClean="0"/>
              <a:pPr/>
              <a:t>10/1/2021</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FE126-7557-46B1-9F0F-4E96613FE94F}" type="datetime1">
              <a:rPr lang="en-US" smtClean="0"/>
              <a:pPr/>
              <a:t>10/1/2021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D07B-5DD3-4EB7-9469-A886F99359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2.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8.xml"/><Relationship Id="rId2" Type="http://schemas.openxmlformats.org/officeDocument/2006/relationships/notesSlide" Target="../notesSlides/notesSlide1.xml"/><Relationship Id="rId16"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13.xml"/><Relationship Id="rId5" Type="http://schemas.openxmlformats.org/officeDocument/2006/relationships/slide" Target="slide8.xml"/><Relationship Id="rId15" Type="http://schemas.openxmlformats.org/officeDocument/2006/relationships/slide" Target="slide28.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25.xml"/></Relationships>
</file>

<file path=ppt/slides/_rels/slide10.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3.xml"/><Relationship Id="rId3" Type="http://schemas.openxmlformats.org/officeDocument/2006/relationships/slide" Target="slide32.xml"/><Relationship Id="rId7" Type="http://schemas.openxmlformats.org/officeDocument/2006/relationships/slide" Target="slide45.xml"/><Relationship Id="rId12" Type="http://schemas.openxmlformats.org/officeDocument/2006/relationships/slide" Target="slide62.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43.xml"/><Relationship Id="rId11" Type="http://schemas.openxmlformats.org/officeDocument/2006/relationships/slide" Target="slide61.xml"/><Relationship Id="rId5" Type="http://schemas.openxmlformats.org/officeDocument/2006/relationships/slide" Target="slide39.xml"/><Relationship Id="rId10" Type="http://schemas.openxmlformats.org/officeDocument/2006/relationships/slide" Target="slide53.xml"/><Relationship Id="rId4" Type="http://schemas.openxmlformats.org/officeDocument/2006/relationships/slide" Target="slide36.xml"/><Relationship Id="rId9" Type="http://schemas.openxmlformats.org/officeDocument/2006/relationships/slide" Target="slide51.xml"/></Relationships>
</file>

<file path=ppt/slides/_rels/slide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US" sz="1800" b="1" u="sng" dirty="0" smtClean="0">
                <a:latin typeface="Verdana" pitchFamily="34" charset="0"/>
                <a:ea typeface="Verdana" pitchFamily="34" charset="0"/>
                <a:cs typeface="Verdana" pitchFamily="34" charset="0"/>
              </a:rPr>
              <a:t>Java Table of contents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rPr>
              <a:t>Java installation and configuration</a:t>
            </a:r>
          </a:p>
          <a:p>
            <a:pPr lvl="0">
              <a:buFont typeface="+mj-lt"/>
              <a:buAutoNum type="arabicPeriod"/>
            </a:pPr>
            <a:r>
              <a:rPr lang="en-US" sz="1800" dirty="0" smtClean="0">
                <a:latin typeface="Verdana" pitchFamily="34" charset="0"/>
                <a:ea typeface="Verdana" pitchFamily="34" charset="0"/>
                <a:cs typeface="Verdana" pitchFamily="34" charset="0"/>
                <a:hlinkClick r:id="rId3" action="ppaction://hlinksldjump"/>
              </a:rPr>
              <a:t>Eclipse installation</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4" action="ppaction://hlinksldjump"/>
              </a:rPr>
              <a:t>Writing first program in Eclipse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5" action="ppaction://hlinksldjump"/>
              </a:rPr>
              <a:t>Object oriented Programming</a:t>
            </a:r>
            <a:endParaRPr lang="en-US" sz="1800" dirty="0" smtClean="0">
              <a:latin typeface="Verdana" pitchFamily="34" charset="0"/>
              <a:ea typeface="Verdana" pitchFamily="34" charset="0"/>
              <a:cs typeface="Verdana" pitchFamily="34" charset="0"/>
              <a:hlinkClick r:id="rId6" action="ppaction://hlinksldjump"/>
            </a:endParaRPr>
          </a:p>
          <a:p>
            <a:pPr>
              <a:buFont typeface="+mj-lt"/>
              <a:buAutoNum type="arabicPeriod"/>
            </a:pPr>
            <a:r>
              <a:rPr lang="en-US" sz="1800" dirty="0" smtClean="0">
                <a:latin typeface="Verdana" pitchFamily="34" charset="0"/>
                <a:ea typeface="Verdana" pitchFamily="34" charset="0"/>
                <a:cs typeface="Verdana" pitchFamily="34" charset="0"/>
                <a:hlinkClick r:id="rId7" action="ppaction://hlinksldjump"/>
              </a:rPr>
              <a:t>Oops feature - inheritance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8" action="ppaction://hlinksldjump"/>
              </a:rPr>
              <a:t>Oops feature - Abstraction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9" action="ppaction://hlinksldjump"/>
              </a:rPr>
              <a:t>Oops feature – Encapsulation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10" action="ppaction://hlinksldjump"/>
              </a:rPr>
              <a:t>Oops feature – Polymorphism</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1" action="ppaction://hlinksldjump"/>
              </a:rPr>
              <a:t>Oops feature – Platform independent</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2" action="ppaction://hlinksldjump"/>
              </a:rPr>
              <a:t>Class Members – Data and Methods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3" action="ppaction://hlinksldjump"/>
              </a:rPr>
              <a:t>Variable scopes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6" action="ppaction://hlinksldjump"/>
              </a:rPr>
              <a:t>Operators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4" action="ppaction://hlinksldjump"/>
              </a:rPr>
              <a:t>Control flows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5" action="ppaction://hlinksldjump"/>
              </a:rPr>
              <a:t>Constructors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6" action="ppaction://hlinksldjump"/>
              </a:rPr>
              <a:t>Interface and Sub class</a:t>
            </a:r>
            <a:endParaRPr lang="en-US" sz="1800" dirty="0" smtClean="0">
              <a:latin typeface="Verdana" pitchFamily="34" charset="0"/>
              <a:ea typeface="Verdana" pitchFamily="34" charset="0"/>
              <a:cs typeface="Verdana" pitchFamily="34" charset="0"/>
            </a:endParaRPr>
          </a:p>
          <a:p>
            <a:pPr lvl="0">
              <a:buFont typeface="+mj-lt"/>
              <a:buAutoNum type="arabicPeriod"/>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103" name="Shape 10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Shape 104"/>
          <p:cNvPicPr preferRelativeResize="0"/>
          <p:nvPr/>
        </p:nvPicPr>
        <p:blipFill rotWithShape="1">
          <a:blip r:embed="rId4" cstate="print">
            <a:alphaModFix/>
          </a:blip>
          <a:srcRect/>
          <a:stretch/>
        </p:blipFill>
        <p:spPr>
          <a:xfrm>
            <a:off x="457200" y="563880"/>
            <a:ext cx="8361217" cy="621792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0" name="Shape 110"/>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Verdana"/>
                <a:ea typeface="Verdana"/>
                <a:cs typeface="Verdana"/>
                <a:sym typeface="Verdana"/>
              </a:rPr>
              <a:t>Encapsulation</a:t>
            </a:r>
            <a:endParaRPr dirty="0"/>
          </a:p>
          <a:p>
            <a:pPr marL="342900" marR="0" lvl="0" indent="-342900" algn="l" rtl="0">
              <a:spcBef>
                <a:spcPts val="280"/>
              </a:spcBef>
              <a:spcAft>
                <a:spcPts val="0"/>
              </a:spcAft>
              <a:buClr>
                <a:schemeClr val="dk1"/>
              </a:buClr>
              <a:buFont typeface="Arial"/>
              <a:buNone/>
            </a:pPr>
            <a:r>
              <a:rPr lang="en-US" sz="1400" b="1" i="0" u="none" strike="noStrike" cap="none" dirty="0">
                <a:solidFill>
                  <a:schemeClr val="dk1"/>
                </a:solidFill>
                <a:latin typeface="Verdana"/>
                <a:ea typeface="Verdana"/>
                <a:cs typeface="Verdana"/>
                <a:sym typeface="Verdana"/>
              </a:rPr>
              <a:t>Encapsulation is a way of organizing data and methods. Encapsulation uses different access privileges on data and methods to hide/protect/organize data and methods. This feature allows enterprise application to maintain confidential information.</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When person pays his/her bill to a service provider like </a:t>
            </a:r>
            <a:r>
              <a:rPr lang="en-US" sz="1400" b="0" i="0" u="none" strike="noStrike" cap="none" dirty="0" smtClean="0">
                <a:solidFill>
                  <a:schemeClr val="dk1"/>
                </a:solidFill>
                <a:latin typeface="Verdana"/>
                <a:ea typeface="Verdana"/>
                <a:cs typeface="Verdana"/>
                <a:sym typeface="Verdana"/>
              </a:rPr>
              <a:t>reliant </a:t>
            </a:r>
            <a:r>
              <a:rPr lang="en-US" sz="1400" b="0" i="0" u="none" strike="noStrike" cap="none" dirty="0">
                <a:solidFill>
                  <a:schemeClr val="dk1"/>
                </a:solidFill>
                <a:latin typeface="Verdana"/>
                <a:ea typeface="Verdana"/>
                <a:cs typeface="Verdana"/>
                <a:sym typeface="Verdana"/>
              </a:rPr>
              <a:t>electricity , they need not know how you arranged payment or how much funds you have. A Person’s funds/bank balance is personal and needs to be protected from outside world. So a person organizes or </a:t>
            </a:r>
            <a:r>
              <a:rPr lang="en-US" sz="1400" b="0" i="0" u="none" strike="noStrike" cap="none" dirty="0" err="1">
                <a:solidFill>
                  <a:schemeClr val="dk1"/>
                </a:solidFill>
                <a:latin typeface="Verdana"/>
                <a:ea typeface="Verdana"/>
                <a:cs typeface="Verdana"/>
                <a:sym typeface="Verdana"/>
              </a:rPr>
              <a:t>manges</a:t>
            </a:r>
            <a:r>
              <a:rPr lang="en-US" sz="1400" b="0" i="0" u="none" strike="noStrike" cap="none" dirty="0">
                <a:solidFill>
                  <a:schemeClr val="dk1"/>
                </a:solidFill>
                <a:latin typeface="Verdana"/>
                <a:ea typeface="Verdana"/>
                <a:cs typeface="Verdana"/>
                <a:sym typeface="Verdana"/>
              </a:rPr>
              <a:t> his funds/data privately and only ensures the required functionality like “pay my bill” options is visible to outside world.</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example/Work experience : Authentication team and payment team get their respective job done as “authentication status complete” or “payment completed” without compromising confidential information , without disclosing customer’s information to outside world. Customer’s </a:t>
            </a:r>
            <a:r>
              <a:rPr lang="en-US" sz="1400" b="0" i="0" u="none" strike="noStrike" cap="none" dirty="0" err="1">
                <a:solidFill>
                  <a:schemeClr val="dk1"/>
                </a:solidFill>
                <a:latin typeface="Verdana"/>
                <a:ea typeface="Verdana"/>
                <a:cs typeface="Verdana"/>
                <a:sym typeface="Verdana"/>
              </a:rPr>
              <a:t>userid</a:t>
            </a:r>
            <a:r>
              <a:rPr lang="en-US" sz="1400" b="0" i="0" u="none" strike="noStrike" cap="none" dirty="0">
                <a:solidFill>
                  <a:schemeClr val="dk1"/>
                </a:solidFill>
                <a:latin typeface="Verdana"/>
                <a:ea typeface="Verdana"/>
                <a:cs typeface="Verdana"/>
                <a:sym typeface="Verdana"/>
              </a:rPr>
              <a:t>/</a:t>
            </a:r>
            <a:r>
              <a:rPr lang="en-US" sz="1400" b="0" i="0" u="none" strike="noStrike" cap="none" dirty="0" err="1">
                <a:solidFill>
                  <a:schemeClr val="dk1"/>
                </a:solidFill>
                <a:latin typeface="Verdana"/>
                <a:ea typeface="Verdana"/>
                <a:cs typeface="Verdana"/>
                <a:sym typeface="Verdana"/>
              </a:rPr>
              <a:t>pwd</a:t>
            </a:r>
            <a:r>
              <a:rPr lang="en-US" sz="1400" b="0" i="0" u="none" strike="noStrike" cap="none" dirty="0">
                <a:solidFill>
                  <a:schemeClr val="dk1"/>
                </a:solidFill>
                <a:latin typeface="Verdana"/>
                <a:ea typeface="Verdana"/>
                <a:cs typeface="Verdana"/>
                <a:sym typeface="Verdana"/>
              </a:rPr>
              <a:t> is secret/private for authentication team, customer’s </a:t>
            </a:r>
            <a:r>
              <a:rPr lang="en-US" sz="1400" b="0" i="0" u="none" strike="noStrike" cap="none" dirty="0" err="1">
                <a:solidFill>
                  <a:schemeClr val="dk1"/>
                </a:solidFill>
                <a:latin typeface="Verdana"/>
                <a:ea typeface="Verdana"/>
                <a:cs typeface="Verdana"/>
                <a:sym typeface="Verdana"/>
              </a:rPr>
              <a:t>creditcard</a:t>
            </a:r>
            <a:r>
              <a:rPr lang="en-US" sz="1400" b="0" i="0" u="none" strike="noStrike" cap="none" dirty="0">
                <a:solidFill>
                  <a:schemeClr val="dk1"/>
                </a:solidFill>
                <a:latin typeface="Verdana"/>
                <a:ea typeface="Verdana"/>
                <a:cs typeface="Verdana"/>
                <a:sym typeface="Verdana"/>
              </a:rPr>
              <a:t> information is private/secret to payment team.</a:t>
            </a:r>
            <a:endParaRPr sz="1400" b="0" i="0" u="none" strike="noStrike" cap="none" dirty="0">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dirty="0">
              <a:solidFill>
                <a:schemeClr val="dk1"/>
              </a:solidFill>
              <a:latin typeface="Verdana"/>
              <a:ea typeface="Verdana"/>
              <a:cs typeface="Verdana"/>
              <a:sym typeface="Verdana"/>
            </a:endParaRPr>
          </a:p>
        </p:txBody>
      </p:sp>
      <p:sp>
        <p:nvSpPr>
          <p:cNvPr id="111" name="Shape 11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7" name="Shape 11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8" name="Shape 118"/>
          <p:cNvPicPr preferRelativeResize="0"/>
          <p:nvPr/>
        </p:nvPicPr>
        <p:blipFill rotWithShape="1">
          <a:blip r:embed="rId4" cstate="print">
            <a:alphaModFix/>
          </a:blip>
          <a:srcRect/>
          <a:stretch/>
        </p:blipFill>
        <p:spPr>
          <a:xfrm>
            <a:off x="152400" y="1600200"/>
            <a:ext cx="8842479" cy="362712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24" name="Shape 124"/>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dk1"/>
              </a:buClr>
              <a:buSzPts val="1800"/>
              <a:buFont typeface="Arial"/>
              <a:buNone/>
            </a:pPr>
            <a:endParaRPr sz="1800" b="1"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Font typeface="Arial"/>
              <a:buNone/>
            </a:pPr>
            <a:r>
              <a:rPr lang="en-US" sz="1400" b="1" i="0" u="none" strike="noStrike" cap="none">
                <a:solidFill>
                  <a:schemeClr val="dk1"/>
                </a:solidFill>
                <a:latin typeface="Verdana"/>
                <a:ea typeface="Verdana"/>
                <a:cs typeface="Verdana"/>
                <a:sym typeface="Verdana"/>
              </a:rPr>
              <a:t>Abstraction allows us to hide the internal complex implementation details and allows end user to use the interface without being concerned about internal complexity. </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Real life example : When a customer buys a car, he/she is only concerned about using the interfaces like steer the vehicle, start, stop etc. Customer is not burdened with knowing how the car mechanics or engine works internally.</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IT example/ Work experience : Teams are divided in several components GUI developers, Business logic developers, backend database developers. All the team understands what interface to be used to integrate the entire system. Each individual team (ex : business logic team) concentrate on implementing their role/requirement without needing to know the complexity involved in other teams requirement implementation (GUI development or DB integration). GUI team invokes Business logic team interface such as register,Login,Order,Pay api’s without needing to know what is the internal complexity of registering , authentication, processing order.</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Abstraction is more generic concept which provides features like reusability, generalization, Hide complexity etc..</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a:solidFill>
                <a:schemeClr val="dk1"/>
              </a:solidFill>
              <a:latin typeface="Verdana"/>
              <a:ea typeface="Verdana"/>
              <a:cs typeface="Verdana"/>
              <a:sym typeface="Verdana"/>
            </a:endParaRPr>
          </a:p>
          <a:p>
            <a:pPr marL="342900" marR="0" lvl="0" indent="-342900" algn="l" rtl="0">
              <a:spcBef>
                <a:spcPts val="240"/>
              </a:spcBef>
              <a:spcAft>
                <a:spcPts val="0"/>
              </a:spcAft>
              <a:buClr>
                <a:schemeClr val="dk1"/>
              </a:buClr>
              <a:buFont typeface="Arial"/>
              <a:buNone/>
            </a:pPr>
            <a:endParaRPr sz="1200" b="0" i="0" u="none" strike="noStrike" cap="none">
              <a:solidFill>
                <a:schemeClr val="dk1"/>
              </a:solidFill>
              <a:latin typeface="Verdana"/>
              <a:ea typeface="Verdana"/>
              <a:cs typeface="Verdana"/>
              <a:sym typeface="Verdana"/>
            </a:endParaRPr>
          </a:p>
        </p:txBody>
      </p:sp>
      <p:sp>
        <p:nvSpPr>
          <p:cNvPr id="125" name="Shape 12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31" name="Shape 13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2" name="Shape 132"/>
          <p:cNvPicPr preferRelativeResize="0"/>
          <p:nvPr/>
        </p:nvPicPr>
        <p:blipFill rotWithShape="1">
          <a:blip r:embed="rId4" cstate="print">
            <a:alphaModFix/>
          </a:blip>
          <a:srcRect/>
          <a:stretch/>
        </p:blipFill>
        <p:spPr>
          <a:xfrm>
            <a:off x="18084" y="1447800"/>
            <a:ext cx="9090058" cy="4191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38" name="Shape 138"/>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1" i="0" u="none" strike="noStrike" cap="none" dirty="0">
                <a:solidFill>
                  <a:schemeClr val="dk1"/>
                </a:solidFill>
                <a:latin typeface="Verdana"/>
                <a:ea typeface="Verdana"/>
                <a:cs typeface="Verdana"/>
                <a:sym typeface="Verdana"/>
              </a:rPr>
              <a:t>Polymorphism </a:t>
            </a:r>
            <a:r>
              <a:rPr lang="en-US" sz="1400" b="0" i="0" u="none" strike="noStrike" cap="none" dirty="0">
                <a:solidFill>
                  <a:schemeClr val="dk1"/>
                </a:solidFill>
                <a:latin typeface="Verdana"/>
                <a:ea typeface="Verdana"/>
                <a:cs typeface="Verdana"/>
                <a:sym typeface="Verdana"/>
              </a:rPr>
              <a:t>means many forms. This feature allows us to define same functionality in multiple ways based on the input provided. In short Same functionality different input gives different output. </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We come across polymorphism every day. Dressing or eating are functionality , we chance the way we dress based on what occasion we attend to. Dressing functionality for occasion Office is professional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Dressing functionality for occasion sleep is night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Eating functionality has food items that changes based on morning, afternoon, night.</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 Work experience : Companies like </a:t>
            </a:r>
            <a:r>
              <a:rPr lang="en-US" sz="1400" b="0" i="0" u="none" strike="noStrike" cap="none" dirty="0" smtClean="0">
                <a:solidFill>
                  <a:schemeClr val="dk1"/>
                </a:solidFill>
                <a:latin typeface="Verdana"/>
                <a:ea typeface="Verdana"/>
                <a:cs typeface="Verdana"/>
                <a:sym typeface="Verdana"/>
              </a:rPr>
              <a:t>“reliant” electricity provider </a:t>
            </a:r>
            <a:r>
              <a:rPr lang="en-US" sz="1400" b="0" i="0" u="none" strike="noStrike" cap="none" dirty="0">
                <a:solidFill>
                  <a:schemeClr val="dk1"/>
                </a:solidFill>
                <a:latin typeface="Verdana"/>
                <a:ea typeface="Verdana"/>
                <a:cs typeface="Verdana"/>
                <a:sym typeface="Verdana"/>
              </a:rPr>
              <a:t>has many services. Each service is billed differently based on the kind of service. Same </a:t>
            </a:r>
            <a:r>
              <a:rPr lang="en-US" sz="1400" b="0" i="0" u="none" strike="noStrike" cap="none" dirty="0" err="1">
                <a:solidFill>
                  <a:schemeClr val="dk1"/>
                </a:solidFill>
                <a:latin typeface="Verdana"/>
                <a:ea typeface="Verdana"/>
                <a:cs typeface="Verdana"/>
                <a:sym typeface="Verdana"/>
              </a:rPr>
              <a:t>functionlity</a:t>
            </a:r>
            <a:r>
              <a:rPr lang="en-US" sz="1400" b="0" i="0" u="none" strike="noStrike" cap="none" dirty="0">
                <a:solidFill>
                  <a:schemeClr val="dk1"/>
                </a:solidFill>
                <a:latin typeface="Verdana"/>
                <a:ea typeface="Verdana"/>
                <a:cs typeface="Verdana"/>
                <a:sym typeface="Verdana"/>
              </a:rPr>
              <a:t> Calculate </a:t>
            </a:r>
            <a:r>
              <a:rPr lang="en-US" sz="1400" b="0" i="0" u="none" strike="noStrike" cap="none" dirty="0" err="1">
                <a:solidFill>
                  <a:schemeClr val="dk1"/>
                </a:solidFill>
                <a:latin typeface="Verdana"/>
                <a:ea typeface="Verdana"/>
                <a:cs typeface="Verdana"/>
                <a:sym typeface="Verdana"/>
              </a:rPr>
              <a:t>Billl</a:t>
            </a:r>
            <a:r>
              <a:rPr lang="en-US" sz="1400" b="0" i="0" u="none" strike="noStrike" cap="none" dirty="0">
                <a:solidFill>
                  <a:schemeClr val="dk1"/>
                </a:solidFill>
                <a:latin typeface="Verdana"/>
                <a:ea typeface="Verdana"/>
                <a:cs typeface="Verdana"/>
                <a:sym typeface="Verdana"/>
              </a:rPr>
              <a:t> varies based on services.</a:t>
            </a:r>
            <a:endParaRPr dirty="0"/>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internet service is calculated on download/upload speed </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cable is calculated based on channels subscribed</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Wireless phone service is calculated based on data speed and talk time.</a:t>
            </a:r>
            <a:endParaRPr dirty="0"/>
          </a:p>
        </p:txBody>
      </p:sp>
      <p:sp>
        <p:nvSpPr>
          <p:cNvPr id="139" name="Shape 139">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45" name="Shape 14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6" name="Shape 146"/>
          <p:cNvPicPr preferRelativeResize="0"/>
          <p:nvPr/>
        </p:nvPicPr>
        <p:blipFill rotWithShape="1">
          <a:blip r:embed="rId4" cstate="print">
            <a:alphaModFix/>
          </a:blip>
          <a:srcRect/>
          <a:stretch/>
        </p:blipFill>
        <p:spPr>
          <a:xfrm>
            <a:off x="76200" y="1066799"/>
            <a:ext cx="8744741" cy="493776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Platform Independent</a:t>
            </a:r>
            <a:endParaRPr sz="2800" b="0" i="0" u="none" strike="noStrike" cap="none">
              <a:solidFill>
                <a:schemeClr val="dk1"/>
              </a:solidFill>
              <a:latin typeface="Verdana"/>
              <a:ea typeface="Verdana"/>
              <a:cs typeface="Verdana"/>
              <a:sym typeface="Verdana"/>
            </a:endParaRPr>
          </a:p>
        </p:txBody>
      </p:sp>
      <p:sp>
        <p:nvSpPr>
          <p:cNvPr id="152" name="Shape 152"/>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Verdana"/>
                <a:ea typeface="Verdana"/>
                <a:cs typeface="Verdana"/>
                <a:sym typeface="Verdana"/>
              </a:rPr>
              <a:t>Platform Independent: </a:t>
            </a:r>
            <a:r>
              <a:rPr lang="en-US" sz="1600" b="0" i="0" u="none" strike="noStrike" cap="none">
                <a:solidFill>
                  <a:schemeClr val="dk1"/>
                </a:solidFill>
                <a:latin typeface="Verdana"/>
                <a:ea typeface="Verdana"/>
                <a:cs typeface="Verdana"/>
                <a:sym typeface="Verdana"/>
              </a:rPr>
              <a:t>One of the features of Java is WORA (Write Once Run Anywhere). Developers need not write different code for different operating systems. JVM ( Java virtual machine) makes the code translation to underlying machine. Java has a compiler and interpreter, both together make the language platform independent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compiler : (javac commands ) the java source code (.java files) is compiled into intermediate form called ByteCode (.class files). Byte code remains same across all platforms. Byte codes are non machine readable ,JVM readable format.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interpreter : The java Interpreter are specific to underlying machine. They interpret the intermediate bytecode and convert to underlying machine’s readable format.</a:t>
            </a:r>
            <a:endParaRPr/>
          </a:p>
        </p:txBody>
      </p:sp>
      <p:sp>
        <p:nvSpPr>
          <p:cNvPr id="153" name="Shape 15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2- Class Members - Data</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 Data in a class is represented by its type (Data type) and name ( variable ).</a:t>
            </a:r>
          </a:p>
          <a:p>
            <a:endParaRPr lang="en-US" sz="1600" b="1"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type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each attributes/data of a class should be assigned a type. Example : dog class has “name” attribute of type String and legs attribute of type int.</a:t>
            </a:r>
          </a:p>
          <a:p>
            <a:pPr lvl="1"/>
            <a:r>
              <a:rPr lang="en-US" sz="1300" dirty="0" smtClean="0">
                <a:latin typeface="Verdana" pitchFamily="34" charset="0"/>
                <a:ea typeface="Verdana" pitchFamily="34" charset="0"/>
                <a:cs typeface="Verdana" pitchFamily="34" charset="0"/>
              </a:rPr>
              <a:t>Primitive data type : </a:t>
            </a:r>
            <a:r>
              <a:rPr lang="en-US" sz="1300" dirty="0" err="1" smtClean="0">
                <a:latin typeface="Verdana" pitchFamily="34" charset="0"/>
                <a:ea typeface="Verdana" pitchFamily="34" charset="0"/>
                <a:cs typeface="Verdana" pitchFamily="34" charset="0"/>
              </a:rPr>
              <a:t>byte,short,int,long,float,double,char,boolean</a:t>
            </a:r>
            <a:r>
              <a:rPr lang="en-US" sz="1300" dirty="0" smtClean="0">
                <a:latin typeface="Verdana" pitchFamily="34" charset="0"/>
                <a:ea typeface="Verdana" pitchFamily="34" charset="0"/>
                <a:cs typeface="Verdana" pitchFamily="34" charset="0"/>
              </a:rPr>
              <a:t>.</a:t>
            </a:r>
          </a:p>
          <a:p>
            <a:pPr lvl="1"/>
            <a:r>
              <a:rPr lang="en-US" sz="1300" dirty="0" smtClean="0">
                <a:latin typeface="Verdana" pitchFamily="34" charset="0"/>
                <a:ea typeface="Verdana" pitchFamily="34" charset="0"/>
                <a:cs typeface="Verdana" pitchFamily="34" charset="0"/>
              </a:rPr>
              <a:t>Object data type : User defined or Java provided objects ( String, File class etc ) .</a:t>
            </a:r>
          </a:p>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Variable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is a container or reference that holds/points value of the data. Variable name can contain </a:t>
            </a:r>
            <a:r>
              <a:rPr lang="en-US" sz="1300" dirty="0" err="1" smtClean="0">
                <a:latin typeface="Verdana" pitchFamily="34" charset="0"/>
                <a:ea typeface="Verdana" pitchFamily="34" charset="0"/>
                <a:cs typeface="Verdana" pitchFamily="34" charset="0"/>
              </a:rPr>
              <a:t>letter,digit</a:t>
            </a:r>
            <a:r>
              <a:rPr lang="en-US" sz="1300" dirty="0" smtClean="0">
                <a:latin typeface="Verdana" pitchFamily="34" charset="0"/>
                <a:ea typeface="Verdana" pitchFamily="34" charset="0"/>
                <a:cs typeface="Verdana" pitchFamily="34" charset="0"/>
              </a:rPr>
              <a:t>,$,_  variable name should start </a:t>
            </a:r>
            <a:r>
              <a:rPr lang="en-US" sz="1300" smtClean="0">
                <a:latin typeface="Verdana" pitchFamily="34" charset="0"/>
                <a:ea typeface="Verdana" pitchFamily="34" charset="0"/>
                <a:cs typeface="Verdana" pitchFamily="34" charset="0"/>
              </a:rPr>
              <a:t>with letter,$,_</a:t>
            </a:r>
            <a:endParaRPr lang="en-US" sz="1300" dirty="0" smtClean="0">
              <a:latin typeface="Verdana" pitchFamily="34" charset="0"/>
              <a:ea typeface="Verdana" pitchFamily="34" charset="0"/>
              <a:cs typeface="Verdana" pitchFamily="34" charset="0"/>
            </a:endParaRPr>
          </a:p>
          <a:p>
            <a:pPr lvl="1"/>
            <a:r>
              <a:rPr lang="en-US" sz="1300" dirty="0" smtClean="0">
                <a:latin typeface="Verdana" pitchFamily="34" charset="0"/>
                <a:ea typeface="Verdana" pitchFamily="34" charset="0"/>
                <a:cs typeface="Verdana" pitchFamily="34" charset="0"/>
              </a:rPr>
              <a:t>instance variable – non static variable</a:t>
            </a:r>
          </a:p>
          <a:p>
            <a:pPr lvl="1"/>
            <a:r>
              <a:rPr lang="en-US" sz="1300" dirty="0" smtClean="0">
                <a:latin typeface="Verdana" pitchFamily="34" charset="0"/>
                <a:ea typeface="Verdana" pitchFamily="34" charset="0"/>
                <a:cs typeface="Verdana" pitchFamily="34" charset="0"/>
              </a:rPr>
              <a:t>Class variable – static variable</a:t>
            </a:r>
          </a:p>
          <a:p>
            <a:pPr lvl="1"/>
            <a:r>
              <a:rPr lang="en-US" sz="1300" dirty="0" smtClean="0">
                <a:latin typeface="Verdana" pitchFamily="34" charset="0"/>
                <a:ea typeface="Verdana" pitchFamily="34" charset="0"/>
                <a:cs typeface="Verdana" pitchFamily="34" charset="0"/>
              </a:rPr>
              <a:t>Local variables – variables declared inside the method.</a:t>
            </a:r>
          </a:p>
          <a:p>
            <a:pPr lvl="1"/>
            <a:r>
              <a:rPr lang="en-US" sz="1300" dirty="0" smtClean="0">
                <a:latin typeface="Verdana" pitchFamily="34" charset="0"/>
                <a:ea typeface="Verdana" pitchFamily="34" charset="0"/>
                <a:cs typeface="Verdana" pitchFamily="34" charset="0"/>
              </a:rPr>
              <a:t>Parameters – variables passed in methods</a:t>
            </a:r>
          </a:p>
          <a:p>
            <a:pPr lvl="1"/>
            <a:endParaRPr lang="en-US" sz="13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Default values of declared data types are </a:t>
            </a:r>
          </a:p>
          <a:p>
            <a:pPr lvl="1"/>
            <a:r>
              <a:rPr lang="en-US" sz="1300" dirty="0" smtClean="0">
                <a:latin typeface="Verdana" pitchFamily="34" charset="0"/>
                <a:ea typeface="Verdana" pitchFamily="34" charset="0"/>
                <a:cs typeface="Verdana" pitchFamily="34" charset="0"/>
              </a:rPr>
              <a:t>Primitive data type : byte=0 , short=0 , </a:t>
            </a:r>
            <a:r>
              <a:rPr lang="en-US" sz="1300" dirty="0" err="1" smtClean="0">
                <a:latin typeface="Verdana" pitchFamily="34" charset="0"/>
                <a:ea typeface="Verdana" pitchFamily="34" charset="0"/>
                <a:cs typeface="Verdana" pitchFamily="34" charset="0"/>
              </a:rPr>
              <a:t>int</a:t>
            </a:r>
            <a:r>
              <a:rPr lang="en-US" sz="1300" dirty="0" smtClean="0">
                <a:latin typeface="Verdana" pitchFamily="34" charset="0"/>
                <a:ea typeface="Verdana" pitchFamily="34" charset="0"/>
                <a:cs typeface="Verdana" pitchFamily="34" charset="0"/>
              </a:rPr>
              <a:t> =0 , long =0L  , float =0.0f , double =0.0d  , char ='\u0000' , </a:t>
            </a:r>
            <a:r>
              <a:rPr lang="en-US" sz="1300" dirty="0" err="1" smtClean="0">
                <a:latin typeface="Verdana" pitchFamily="34" charset="0"/>
                <a:ea typeface="Verdana" pitchFamily="34" charset="0"/>
                <a:cs typeface="Verdana" pitchFamily="34" charset="0"/>
              </a:rPr>
              <a:t>boolean</a:t>
            </a:r>
            <a:r>
              <a:rPr lang="en-US" sz="1300" dirty="0" smtClean="0">
                <a:latin typeface="Verdana" pitchFamily="34" charset="0"/>
                <a:ea typeface="Verdana" pitchFamily="34" charset="0"/>
                <a:cs typeface="Verdana" pitchFamily="34" charset="0"/>
              </a:rPr>
              <a:t> =false </a:t>
            </a:r>
          </a:p>
          <a:p>
            <a:pPr lvl="1"/>
            <a:r>
              <a:rPr lang="en-US" sz="1300" dirty="0" smtClean="0">
                <a:latin typeface="Verdana" pitchFamily="34" charset="0"/>
                <a:ea typeface="Verdana" pitchFamily="34" charset="0"/>
                <a:cs typeface="Verdana" pitchFamily="34" charset="0"/>
              </a:rPr>
              <a:t>Object : (example String) = null </a:t>
            </a:r>
          </a:p>
          <a:p>
            <a:pPr lvl="1">
              <a:buNone/>
            </a:pPr>
            <a:endParaRPr lang="en-US" sz="1300" b="1"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Accessing data : </a:t>
            </a:r>
            <a:r>
              <a:rPr lang="en-US" sz="1300" dirty="0" smtClean="0">
                <a:latin typeface="Verdana" pitchFamily="34" charset="0"/>
                <a:ea typeface="Verdana" pitchFamily="34" charset="0"/>
                <a:cs typeface="Verdana" pitchFamily="34" charset="0"/>
              </a:rPr>
              <a:t>data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3- Class Members - method</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Method</a:t>
            </a:r>
            <a:r>
              <a:rPr lang="en-US" sz="1300" b="1" dirty="0" smtClean="0">
                <a:latin typeface="Verdana" pitchFamily="34" charset="0"/>
                <a:ea typeface="Verdana" pitchFamily="34" charset="0"/>
                <a:cs typeface="Verdana" pitchFamily="34" charset="0"/>
              </a:rPr>
              <a:t> :  </a:t>
            </a:r>
            <a:r>
              <a:rPr lang="en-US" sz="1300" dirty="0" smtClean="0">
                <a:latin typeface="Verdana" pitchFamily="34" charset="0"/>
                <a:ea typeface="Verdana" pitchFamily="34" charset="0"/>
                <a:cs typeface="Verdana" pitchFamily="34" charset="0"/>
              </a:rPr>
              <a:t>methods represents the functions/ behavior of a class. It has two sections declaration and definition.</a:t>
            </a:r>
          </a:p>
          <a:p>
            <a:pPr lvl="1"/>
            <a:r>
              <a:rPr lang="en-US" sz="1300" b="1" dirty="0" smtClean="0">
                <a:latin typeface="Verdana" pitchFamily="34" charset="0"/>
                <a:ea typeface="Verdana" pitchFamily="34" charset="0"/>
                <a:cs typeface="Verdana" pitchFamily="34" charset="0"/>
              </a:rPr>
              <a:t>Declaration</a:t>
            </a:r>
            <a:r>
              <a:rPr lang="en-US" sz="1300" dirty="0" smtClean="0">
                <a:latin typeface="Verdana" pitchFamily="34" charset="0"/>
                <a:ea typeface="Verdana" pitchFamily="34" charset="0"/>
                <a:cs typeface="Verdana" pitchFamily="34" charset="0"/>
              </a:rPr>
              <a:t> : method declaration consist of</a:t>
            </a:r>
          </a:p>
          <a:p>
            <a:pPr lvl="2"/>
            <a:r>
              <a:rPr lang="en-US" sz="1300" dirty="0" smtClean="0">
                <a:latin typeface="Verdana" pitchFamily="34" charset="0"/>
                <a:ea typeface="Verdana" pitchFamily="34" charset="0"/>
                <a:cs typeface="Verdana" pitchFamily="34" charset="0"/>
              </a:rPr>
              <a:t>Access privileges : defines visibility scope of a method ( covered in chapter)</a:t>
            </a:r>
          </a:p>
          <a:p>
            <a:pPr lvl="2"/>
            <a:r>
              <a:rPr lang="en-US" sz="1300" dirty="0" smtClean="0">
                <a:latin typeface="Verdana" pitchFamily="34" charset="0"/>
                <a:ea typeface="Verdana" pitchFamily="34" charset="0"/>
                <a:cs typeface="Verdana" pitchFamily="34" charset="0"/>
              </a:rPr>
              <a:t>Return type :  this part of the method declaration represents the output or response from the method call. This is usually a data type.</a:t>
            </a:r>
          </a:p>
          <a:p>
            <a:pPr lvl="3"/>
            <a:r>
              <a:rPr lang="en-US" sz="1300" dirty="0" smtClean="0">
                <a:latin typeface="Verdana" pitchFamily="34" charset="0"/>
                <a:ea typeface="Verdana" pitchFamily="34" charset="0"/>
                <a:cs typeface="Verdana" pitchFamily="34" charset="0"/>
              </a:rPr>
              <a:t>Example : if dog class has method </a:t>
            </a:r>
            <a:r>
              <a:rPr lang="en-US" sz="1300" dirty="0" err="1" smtClean="0">
                <a:latin typeface="Verdana" pitchFamily="34" charset="0"/>
                <a:ea typeface="Verdana" pitchFamily="34" charset="0"/>
                <a:cs typeface="Verdana" pitchFamily="34" charset="0"/>
              </a:rPr>
              <a:t>getName</a:t>
            </a:r>
            <a:r>
              <a:rPr lang="en-US" sz="1300" dirty="0" smtClean="0">
                <a:latin typeface="Verdana" pitchFamily="34" charset="0"/>
                <a:ea typeface="Verdana" pitchFamily="34" charset="0"/>
                <a:cs typeface="Verdana" pitchFamily="34" charset="0"/>
              </a:rPr>
              <a:t>. The response or return type from this method call  is expected in String type.</a:t>
            </a:r>
          </a:p>
          <a:p>
            <a:pPr lvl="3"/>
            <a:r>
              <a:rPr lang="en-US" sz="1300" dirty="0" smtClean="0">
                <a:latin typeface="Verdana" pitchFamily="34" charset="0"/>
                <a:ea typeface="Verdana" pitchFamily="34" charset="0"/>
                <a:cs typeface="Verdana" pitchFamily="34" charset="0"/>
              </a:rPr>
              <a:t>Void : if no results are to be returned from the method define as void.</a:t>
            </a:r>
          </a:p>
          <a:p>
            <a:pPr lvl="3"/>
            <a:r>
              <a:rPr lang="en-US" sz="1300" dirty="0" smtClean="0">
                <a:latin typeface="Verdana" pitchFamily="34" charset="0"/>
                <a:ea typeface="Verdana" pitchFamily="34" charset="0"/>
                <a:cs typeface="Verdana" pitchFamily="34" charset="0"/>
              </a:rPr>
              <a:t>If results are expected from the method return type can be defined as one of the Primitive data type or object data type.</a:t>
            </a:r>
          </a:p>
          <a:p>
            <a:pPr lvl="2"/>
            <a:r>
              <a:rPr lang="en-US" sz="1300" dirty="0" smtClean="0">
                <a:latin typeface="Verdana" pitchFamily="34" charset="0"/>
                <a:ea typeface="Verdana" pitchFamily="34" charset="0"/>
                <a:cs typeface="Verdana" pitchFamily="34" charset="0"/>
              </a:rPr>
              <a:t>Method name : Java naming convention suggests </a:t>
            </a:r>
            <a:r>
              <a:rPr lang="en-US" sz="1300" dirty="0" err="1" smtClean="0">
                <a:latin typeface="Verdana" pitchFamily="34" charset="0"/>
                <a:ea typeface="Verdana" pitchFamily="34" charset="0"/>
                <a:cs typeface="Verdana" pitchFamily="34" charset="0"/>
              </a:rPr>
              <a:t>camelcase</a:t>
            </a:r>
            <a:r>
              <a:rPr lang="en-US" sz="1300" dirty="0" smtClean="0">
                <a:latin typeface="Verdana" pitchFamily="34" charset="0"/>
                <a:ea typeface="Verdana" pitchFamily="34" charset="0"/>
                <a:cs typeface="Verdana" pitchFamily="34" charset="0"/>
              </a:rPr>
              <a:t>. Same rules as naming variable applies to method name as well.</a:t>
            </a:r>
          </a:p>
          <a:p>
            <a:pPr lvl="2"/>
            <a:r>
              <a:rPr lang="en-US" sz="1300" dirty="0" smtClean="0">
                <a:latin typeface="Verdana" pitchFamily="34" charset="0"/>
                <a:ea typeface="Verdana" pitchFamily="34" charset="0"/>
                <a:cs typeface="Verdana" pitchFamily="34" charset="0"/>
              </a:rPr>
              <a:t>Method parameters : this part of the method declaration defines input to the method. parameters to a method are not mandatory and can contain 0-N number of parameters. </a:t>
            </a:r>
          </a:p>
          <a:p>
            <a:pPr lvl="3"/>
            <a:r>
              <a:rPr lang="en-US" sz="1300" dirty="0" smtClean="0">
                <a:latin typeface="Verdana" pitchFamily="34" charset="0"/>
                <a:ea typeface="Verdana" pitchFamily="34" charset="0"/>
                <a:cs typeface="Verdana" pitchFamily="34" charset="0"/>
              </a:rPr>
              <a:t>Example : If dog class has method eat. User requires to pass input as String food as the parameter.</a:t>
            </a:r>
          </a:p>
          <a:p>
            <a:pPr lvl="2"/>
            <a:r>
              <a:rPr lang="en-US" sz="1300" dirty="0" smtClean="0">
                <a:latin typeface="Verdana" pitchFamily="34" charset="0"/>
                <a:ea typeface="Verdana" pitchFamily="34" charset="0"/>
                <a:cs typeface="Verdana" pitchFamily="34" charset="0"/>
              </a:rPr>
              <a:t>Exception : </a:t>
            </a:r>
          </a:p>
          <a:p>
            <a:pPr lvl="1"/>
            <a:r>
              <a:rPr lang="en-US" sz="1300" b="1" dirty="0" smtClean="0">
                <a:latin typeface="Verdana" pitchFamily="34" charset="0"/>
                <a:ea typeface="Verdana" pitchFamily="34" charset="0"/>
                <a:cs typeface="Verdana" pitchFamily="34" charset="0"/>
              </a:rPr>
              <a:t>Definition</a:t>
            </a:r>
            <a:r>
              <a:rPr lang="en-US" sz="1300" dirty="0" smtClean="0">
                <a:latin typeface="Verdana" pitchFamily="34" charset="0"/>
                <a:ea typeface="Verdana" pitchFamily="34" charset="0"/>
                <a:cs typeface="Verdana" pitchFamily="34" charset="0"/>
              </a:rPr>
              <a:t> : method definition contains the logic/instruction to complete the task.</a:t>
            </a:r>
          </a:p>
          <a:p>
            <a:pPr lvl="1">
              <a:buNone/>
            </a:pPr>
            <a:endParaRPr lang="en-US" sz="1300" dirty="0" smtClean="0">
              <a:latin typeface="Verdana" pitchFamily="34" charset="0"/>
              <a:ea typeface="Verdana" pitchFamily="34" charset="0"/>
              <a:cs typeface="Verdana" pitchFamily="34" charset="0"/>
            </a:endParaRPr>
          </a:p>
          <a:p>
            <a:pPr lvl="1">
              <a:buNone/>
            </a:pPr>
            <a:r>
              <a:rPr lang="en-US" sz="1300" b="1" dirty="0" smtClean="0">
                <a:latin typeface="Verdana" pitchFamily="34" charset="0"/>
                <a:ea typeface="Verdana" pitchFamily="34" charset="0"/>
                <a:cs typeface="Verdana" pitchFamily="34" charset="0"/>
              </a:rPr>
              <a:t>Accessing Method : </a:t>
            </a:r>
            <a:r>
              <a:rPr lang="en-US" sz="1300" dirty="0" smtClean="0">
                <a:latin typeface="Verdana" pitchFamily="34" charset="0"/>
                <a:ea typeface="Verdana" pitchFamily="34" charset="0"/>
                <a:cs typeface="Verdana" pitchFamily="34" charset="0"/>
              </a:rPr>
              <a:t>Methods are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Autofit/>
          </a:bodyPr>
          <a:lstStyle/>
          <a:p>
            <a:pPr lvl="0">
              <a:buFont typeface="+mj-lt"/>
              <a:buAutoNum type="arabicPeriod" startAt="17"/>
            </a:pPr>
            <a:r>
              <a:rPr lang="en-US" sz="1800" dirty="0" smtClean="0">
                <a:latin typeface="Verdana" pitchFamily="34" charset="0"/>
                <a:ea typeface="Verdana" pitchFamily="34" charset="0"/>
                <a:cs typeface="Verdana" pitchFamily="34" charset="0"/>
                <a:hlinkClick r:id="rId2" action="ppaction://hlinksldjump"/>
              </a:rPr>
              <a:t>Abstract classes</a:t>
            </a:r>
            <a:endParaRPr lang="en-US" sz="1800" dirty="0" smtClean="0">
              <a:latin typeface="Verdana" pitchFamily="34" charset="0"/>
              <a:ea typeface="Verdana" pitchFamily="34" charset="0"/>
              <a:cs typeface="Verdana" pitchFamily="34" charset="0"/>
            </a:endParaRPr>
          </a:p>
          <a:p>
            <a:pPr lvl="0">
              <a:buFont typeface="+mj-lt"/>
              <a:buAutoNum type="arabicPeriod" startAt="17"/>
            </a:pPr>
            <a:r>
              <a:rPr lang="en-US" sz="1800" dirty="0" smtClean="0">
                <a:latin typeface="Verdana" pitchFamily="34" charset="0"/>
                <a:ea typeface="Verdana" pitchFamily="34" charset="0"/>
                <a:cs typeface="Verdana" pitchFamily="34" charset="0"/>
                <a:hlinkClick r:id="rId3" action="ppaction://hlinksldjump"/>
              </a:rPr>
              <a:t>Access privileges</a:t>
            </a:r>
            <a:endParaRPr lang="en-US" sz="18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Overload </a:t>
            </a:r>
            <a:r>
              <a:rPr lang="en-US" sz="2000" dirty="0" smtClean="0">
                <a:latin typeface="Verdana" pitchFamily="34" charset="0"/>
                <a:ea typeface="Verdana" pitchFamily="34" charset="0"/>
                <a:cs typeface="Verdana" pitchFamily="34" charset="0"/>
              </a:rPr>
              <a:t>methods and </a:t>
            </a:r>
            <a:r>
              <a:rPr lang="en-US" sz="2000" dirty="0" err="1" smtClean="0">
                <a:latin typeface="Verdana" pitchFamily="34" charset="0"/>
                <a:ea typeface="Verdana" pitchFamily="34" charset="0"/>
                <a:cs typeface="Verdana" pitchFamily="34" charset="0"/>
              </a:rPr>
              <a:t>compiletime</a:t>
            </a:r>
            <a:r>
              <a:rPr lang="en-US" sz="2000" dirty="0" smtClean="0">
                <a:latin typeface="Verdana" pitchFamily="34" charset="0"/>
                <a:ea typeface="Verdana" pitchFamily="34" charset="0"/>
                <a:cs typeface="Verdana" pitchFamily="34" charset="0"/>
              </a:rPr>
              <a:t> polymorphism</a:t>
            </a:r>
            <a:endParaRPr lang="en-US" sz="20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Override methods and Runtime polymorphism</a:t>
            </a:r>
          </a:p>
          <a:p>
            <a:pPr lvl="0">
              <a:buFont typeface="+mj-lt"/>
              <a:buAutoNum type="arabicPeriod" startAt="19"/>
            </a:pPr>
            <a:r>
              <a:rPr lang="en-US" sz="1800" dirty="0" smtClean="0">
                <a:latin typeface="Verdana" pitchFamily="34" charset="0"/>
                <a:ea typeface="Verdana" pitchFamily="34" charset="0"/>
                <a:cs typeface="Verdana" pitchFamily="34" charset="0"/>
                <a:hlinkClick r:id="rId4" action="ppaction://hlinksldjump"/>
              </a:rPr>
              <a:t>Data Transfer Object</a:t>
            </a:r>
            <a:endParaRPr lang="en-US" sz="1800" dirty="0" smtClean="0">
              <a:latin typeface="Verdana" pitchFamily="34" charset="0"/>
              <a:ea typeface="Verdana" pitchFamily="34" charset="0"/>
              <a:cs typeface="Verdana" pitchFamily="34" charset="0"/>
              <a:hlinkClick r:id="rId5" action="ppaction://hlinksldjump"/>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5" action="ppaction://hlinksldjump"/>
              </a:rPr>
              <a:t>Static and Final keyword.</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6" action="ppaction://hlinksldjump"/>
              </a:rPr>
              <a:t>Arrays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7" action="ppaction://hlinksldjump"/>
              </a:rPr>
              <a:t>Exception handling</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Try/catch/finally</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User Defined Exception</a:t>
            </a:r>
          </a:p>
          <a:p>
            <a:pPr lvl="0">
              <a:buFont typeface="+mj-lt"/>
              <a:buAutoNum type="arabicPeriod" startAt="19"/>
            </a:pPr>
            <a:r>
              <a:rPr lang="en-US" sz="1800" dirty="0" smtClean="0">
                <a:latin typeface="Verdana" pitchFamily="34" charset="0"/>
                <a:ea typeface="Verdana" pitchFamily="34" charset="0"/>
                <a:cs typeface="Verdana" pitchFamily="34" charset="0"/>
                <a:hlinkClick r:id="rId8" action="ppaction://hlinksldjump"/>
              </a:rPr>
              <a:t>Threads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9" action="ppaction://hlinksldjump"/>
              </a:rPr>
              <a:t>String class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0" action="ppaction://hlinksldjump"/>
              </a:rPr>
              <a:t>Collections</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List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Set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Map</a:t>
            </a:r>
          </a:p>
          <a:p>
            <a:pPr lvl="0">
              <a:buFont typeface="+mj-lt"/>
              <a:buAutoNum type="arabicPeriod" startAt="19"/>
            </a:pPr>
            <a:r>
              <a:rPr lang="en-US" sz="1800" dirty="0" smtClean="0">
                <a:latin typeface="Verdana" pitchFamily="34" charset="0"/>
                <a:ea typeface="Verdana" pitchFamily="34" charset="0"/>
                <a:cs typeface="Verdana" pitchFamily="34" charset="0"/>
                <a:hlinkClick r:id="rId11" action="ppaction://hlinksldjump"/>
              </a:rPr>
              <a:t>File IO operations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2" action="ppaction://hlinksldjump"/>
              </a:rPr>
              <a:t>Package Jar and Configuring </a:t>
            </a:r>
            <a:r>
              <a:rPr lang="en-US" sz="1800" dirty="0" err="1" smtClean="0">
                <a:latin typeface="Verdana" pitchFamily="34" charset="0"/>
                <a:ea typeface="Verdana" pitchFamily="34" charset="0"/>
                <a:cs typeface="Verdana" pitchFamily="34" charset="0"/>
                <a:hlinkClick r:id="rId12" action="ppaction://hlinksldjump"/>
              </a:rPr>
              <a:t>Classpath</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3" action="ppaction://hlinksldjump"/>
              </a:rPr>
              <a:t>Class loaders</a:t>
            </a:r>
            <a:endParaRPr lang="en-US" sz="1800" dirty="0" smtClean="0">
              <a:latin typeface="Verdana" pitchFamily="34" charset="0"/>
              <a:ea typeface="Verdana" pitchFamily="34" charset="0"/>
              <a:cs typeface="Verdana" pitchFamily="34" charset="0"/>
            </a:endParaRPr>
          </a:p>
          <a:p>
            <a:pPr lvl="1">
              <a:buNone/>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22438"/>
            <a:ext cx="8229600" cy="715962"/>
          </a:xfrm>
        </p:spPr>
        <p:txBody>
          <a:bodyPr>
            <a:normAutofit/>
          </a:bodyPr>
          <a:lstStyle/>
          <a:p>
            <a:r>
              <a:rPr lang="en-US" sz="2800" dirty="0" smtClean="0">
                <a:latin typeface="Verdana" pitchFamily="34" charset="0"/>
                <a:ea typeface="Verdana" pitchFamily="34" charset="0"/>
                <a:cs typeface="Verdana" pitchFamily="34" charset="0"/>
              </a:rPr>
              <a:t>Assignment-1</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2209800"/>
            <a:ext cx="8229600" cy="4419600"/>
          </a:xfrm>
        </p:spPr>
        <p:txBody>
          <a:bodyPr>
            <a:noAutofit/>
          </a:bodyPr>
          <a:lstStyle/>
          <a:p>
            <a:r>
              <a:rPr lang="en-US" sz="1200" dirty="0" smtClean="0">
                <a:latin typeface="Verdana" pitchFamily="34" charset="0"/>
                <a:ea typeface="Verdana" pitchFamily="34" charset="0"/>
                <a:cs typeface="Verdana" pitchFamily="34" charset="0"/>
              </a:rPr>
              <a:t>Write java class for below example. </a:t>
            </a:r>
          </a:p>
          <a:p>
            <a:r>
              <a:rPr lang="en-US" sz="1200" dirty="0" smtClean="0">
                <a:latin typeface="Verdana" pitchFamily="34" charset="0"/>
                <a:ea typeface="Verdana" pitchFamily="34" charset="0"/>
                <a:cs typeface="Verdana" pitchFamily="34" charset="0"/>
              </a:rPr>
              <a:t>List following. FYI : Has refers to variable/fields/</a:t>
            </a:r>
            <a:r>
              <a:rPr lang="en-US" sz="1200" b="1" dirty="0" smtClean="0">
                <a:latin typeface="Verdana" pitchFamily="34" charset="0"/>
                <a:ea typeface="Verdana" pitchFamily="34" charset="0"/>
                <a:cs typeface="Verdana" pitchFamily="34" charset="0"/>
              </a:rPr>
              <a:t>data</a:t>
            </a:r>
            <a:r>
              <a:rPr lang="en-US" sz="1200" dirty="0" smtClean="0">
                <a:latin typeface="Verdana" pitchFamily="34" charset="0"/>
                <a:ea typeface="Verdana" pitchFamily="34" charset="0"/>
                <a:cs typeface="Verdana" pitchFamily="34" charset="0"/>
              </a:rPr>
              <a:t> of a class, Does refers to </a:t>
            </a:r>
            <a:r>
              <a:rPr lang="en-US" sz="1200" b="1" dirty="0" smtClean="0">
                <a:latin typeface="Verdana" pitchFamily="34" charset="0"/>
                <a:ea typeface="Verdana" pitchFamily="34" charset="0"/>
                <a:cs typeface="Verdana" pitchFamily="34" charset="0"/>
              </a:rPr>
              <a:t>methods </a:t>
            </a:r>
            <a:r>
              <a:rPr lang="en-US" sz="1200" dirty="0" smtClean="0">
                <a:latin typeface="Verdana" pitchFamily="34" charset="0"/>
                <a:ea typeface="Verdana" pitchFamily="34" charset="0"/>
                <a:cs typeface="Verdana" pitchFamily="34" charset="0"/>
              </a:rPr>
              <a:t>of the class.</a:t>
            </a:r>
          </a:p>
          <a:p>
            <a:pPr>
              <a:buNone/>
            </a:pPr>
            <a:r>
              <a:rPr lang="en-US" sz="1200" dirty="0" smtClean="0">
                <a:latin typeface="Verdana" pitchFamily="34" charset="0"/>
                <a:ea typeface="Verdana" pitchFamily="34" charset="0"/>
                <a:cs typeface="Verdana" pitchFamily="34" charset="0"/>
              </a:rPr>
              <a:t>	1) Product</a:t>
            </a:r>
          </a:p>
          <a:p>
            <a:pPr>
              <a:buNone/>
            </a:pPr>
            <a:r>
              <a:rPr lang="en-US" sz="1200" dirty="0" smtClean="0">
                <a:latin typeface="Verdana" pitchFamily="34" charset="0"/>
                <a:ea typeface="Verdana" pitchFamily="34" charset="0"/>
                <a:cs typeface="Verdana" pitchFamily="34" charset="0"/>
              </a:rPr>
              <a:t>		Has/instance variable : name, price, quantity</a:t>
            </a:r>
          </a:p>
          <a:p>
            <a:pPr>
              <a:buNone/>
            </a:pPr>
            <a:r>
              <a:rPr lang="en-US" sz="1200" dirty="0" smtClean="0">
                <a:latin typeface="Verdana" pitchFamily="34" charset="0"/>
                <a:ea typeface="Verdana" pitchFamily="34" charset="0"/>
                <a:cs typeface="Verdana" pitchFamily="34" charset="0"/>
              </a:rPr>
              <a:t>		Does/methods : buy, sell, negotiate</a:t>
            </a:r>
          </a:p>
          <a:p>
            <a:pPr>
              <a:buNone/>
            </a:pPr>
            <a:r>
              <a:rPr lang="en-US" sz="1200" dirty="0" smtClean="0">
                <a:latin typeface="Verdana" pitchFamily="34" charset="0"/>
                <a:ea typeface="Verdana" pitchFamily="34" charset="0"/>
                <a:cs typeface="Verdana" pitchFamily="34" charset="0"/>
              </a:rPr>
              <a:t>	2) Car</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3) Bank</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4) Television </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5) Fan</a:t>
            </a:r>
          </a:p>
          <a:p>
            <a:pPr>
              <a:buNone/>
            </a:pPr>
            <a:r>
              <a:rPr lang="en-US" sz="1200" dirty="0" smtClean="0">
                <a:latin typeface="Verdana" pitchFamily="34" charset="0"/>
                <a:ea typeface="Verdana" pitchFamily="34" charset="0"/>
                <a:cs typeface="Verdana" pitchFamily="34" charset="0"/>
              </a:rPr>
              <a:t>		Has/instance variable  :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6) Tree</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351472"/>
            <a:ext cx="8610600" cy="1477328"/>
          </a:xfrm>
          <a:prstGeom prst="rect">
            <a:avLst/>
          </a:prstGeom>
          <a:noFill/>
        </p:spPr>
        <p:txBody>
          <a:bodyPr wrap="square" rtlCol="0">
            <a:spAutoFit/>
          </a:bodyPr>
          <a:lstStyle/>
          <a:p>
            <a:r>
              <a:rPr lang="en-US" b="1" dirty="0" smtClean="0"/>
              <a:t>Below keywords cannot be used as variable or methods :</a:t>
            </a:r>
          </a:p>
          <a:p>
            <a:r>
              <a:rPr lang="en-US" dirty="0" err="1" smtClean="0"/>
              <a:t>abstract,continue,for,new,switch,assert</a:t>
            </a:r>
            <a:r>
              <a:rPr lang="en-US" dirty="0" smtClean="0"/>
              <a:t>***,</a:t>
            </a:r>
            <a:r>
              <a:rPr lang="en-US" dirty="0" err="1" smtClean="0"/>
              <a:t>default,goto</a:t>
            </a:r>
            <a:r>
              <a:rPr lang="en-US" dirty="0" smtClean="0"/>
              <a:t>*,package,synchronized,boolean,do,if,private,this,break,double,implements,protected,throw,byte,else,import,public,throws,case,enum****,instanceof,return,transient,catch,extends,int,short,try,char,final,interface,static,void,class,finally,long,strictfp**,</a:t>
            </a:r>
            <a:r>
              <a:rPr lang="en-US" dirty="0" err="1" smtClean="0"/>
              <a:t>volatile,const</a:t>
            </a:r>
            <a:r>
              <a:rPr lang="en-US" dirty="0" smtClean="0"/>
              <a:t>*,</a:t>
            </a:r>
            <a:r>
              <a:rPr lang="en-US" dirty="0" err="1" smtClean="0"/>
              <a:t>float,native,super,while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program structure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8" name="Rectangle 7"/>
          <p:cNvSpPr/>
          <p:nvPr/>
        </p:nvSpPr>
        <p:spPr>
          <a:xfrm>
            <a:off x="6096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8382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1" name="Rectangle 10"/>
          <p:cNvSpPr/>
          <p:nvPr/>
        </p:nvSpPr>
        <p:spPr>
          <a:xfrm>
            <a:off x="838200" y="838200"/>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a:t>
            </a:r>
            <a:endParaRPr lang="en-US" sz="1600" b="1" dirty="0">
              <a:latin typeface="Verdana" pitchFamily="34" charset="0"/>
              <a:ea typeface="Verdana" pitchFamily="34" charset="0"/>
              <a:cs typeface="Verdana" pitchFamily="34" charset="0"/>
            </a:endParaRPr>
          </a:p>
        </p:txBody>
      </p:sp>
      <p:sp>
        <p:nvSpPr>
          <p:cNvPr id="12" name="Rectangle 11"/>
          <p:cNvSpPr/>
          <p:nvPr/>
        </p:nvSpPr>
        <p:spPr>
          <a:xfrm>
            <a:off x="990600" y="1295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a:t>
            </a:r>
            <a:endParaRPr lang="en-US" sz="1600" b="1" dirty="0">
              <a:solidFill>
                <a:schemeClr val="tx1"/>
              </a:solidFill>
              <a:latin typeface="Verdana" pitchFamily="34" charset="0"/>
              <a:ea typeface="Verdana" pitchFamily="34" charset="0"/>
              <a:cs typeface="Verdana" pitchFamily="34" charset="0"/>
            </a:endParaRPr>
          </a:p>
        </p:txBody>
      </p:sp>
      <p:sp>
        <p:nvSpPr>
          <p:cNvPr id="13" name="Rectangle 12"/>
          <p:cNvSpPr/>
          <p:nvPr/>
        </p:nvSpPr>
        <p:spPr>
          <a:xfrm>
            <a:off x="990600" y="1676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Class</a:t>
            </a:r>
            <a:r>
              <a:rPr lang="en-US" b="1" dirty="0" smtClean="0">
                <a:solidFill>
                  <a:schemeClr val="tx1"/>
                </a:solidFill>
                <a:latin typeface="Verdana" pitchFamily="34" charset="0"/>
                <a:ea typeface="Verdana" pitchFamily="34" charset="0"/>
                <a:cs typeface="Verdana" pitchFamily="34" charset="0"/>
              </a:rPr>
              <a:t> name</a:t>
            </a:r>
            <a:endParaRPr lang="en-US" b="1" dirty="0">
              <a:solidFill>
                <a:schemeClr val="tx1"/>
              </a:solidFill>
              <a:latin typeface="Verdana" pitchFamily="34" charset="0"/>
              <a:ea typeface="Verdana" pitchFamily="34" charset="0"/>
              <a:cs typeface="Verdana" pitchFamily="34" charset="0"/>
            </a:endParaRPr>
          </a:p>
        </p:txBody>
      </p:sp>
      <p:sp>
        <p:nvSpPr>
          <p:cNvPr id="14" name="Rectangle 13"/>
          <p:cNvSpPr/>
          <p:nvPr/>
        </p:nvSpPr>
        <p:spPr>
          <a:xfrm>
            <a:off x="1447800" y="2057400"/>
            <a:ext cx="26670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Data/variables</a:t>
            </a:r>
            <a:endParaRPr lang="en-US" b="1" dirty="0">
              <a:solidFill>
                <a:schemeClr val="tx1"/>
              </a:solidFill>
              <a:latin typeface="Verdana" pitchFamily="34" charset="0"/>
              <a:ea typeface="Verdana" pitchFamily="34" charset="0"/>
              <a:cs typeface="Verdana" pitchFamily="34" charset="0"/>
            </a:endParaRPr>
          </a:p>
        </p:txBody>
      </p:sp>
      <p:sp>
        <p:nvSpPr>
          <p:cNvPr id="15" name="Rectangle 14"/>
          <p:cNvSpPr/>
          <p:nvPr/>
        </p:nvSpPr>
        <p:spPr>
          <a:xfrm>
            <a:off x="1447800" y="2438400"/>
            <a:ext cx="26670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Local variable declaration</a:t>
            </a:r>
          </a:p>
          <a:p>
            <a:r>
              <a:rPr lang="en-US" sz="1600" dirty="0" smtClean="0">
                <a:solidFill>
                  <a:schemeClr val="tx1"/>
                </a:solidFill>
                <a:latin typeface="Verdana" pitchFamily="34" charset="0"/>
                <a:ea typeface="Verdana" pitchFamily="34" charset="0"/>
                <a:cs typeface="Verdana" pitchFamily="34" charset="0"/>
              </a:rPr>
              <a:t>assignments</a:t>
            </a:r>
          </a:p>
          <a:p>
            <a:r>
              <a:rPr lang="en-US" sz="1600" dirty="0" smtClean="0">
                <a:solidFill>
                  <a:schemeClr val="tx1"/>
                </a:solidFill>
                <a:latin typeface="Verdana" pitchFamily="34" charset="0"/>
                <a:ea typeface="Verdana" pitchFamily="34" charset="0"/>
                <a:cs typeface="Verdana" pitchFamily="34" charset="0"/>
              </a:rPr>
              <a:t>Blocks</a:t>
            </a:r>
          </a:p>
          <a:p>
            <a:r>
              <a:rPr lang="en-US" sz="1600" dirty="0" smtClean="0">
                <a:solidFill>
                  <a:schemeClr val="tx1"/>
                </a:solidFill>
                <a:latin typeface="Verdana" pitchFamily="34" charset="0"/>
                <a:ea typeface="Verdana" pitchFamily="34" charset="0"/>
                <a:cs typeface="Verdana" pitchFamily="34" charset="0"/>
              </a:rPr>
              <a:t>method invocation</a:t>
            </a:r>
            <a:endParaRPr lang="en-US" sz="16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1447800" y="2438400"/>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methods</a:t>
            </a:r>
            <a:endParaRPr lang="en-US" sz="1400" b="1" dirty="0">
              <a:solidFill>
                <a:schemeClr val="tx1"/>
              </a:solidFill>
              <a:latin typeface="Verdana" pitchFamily="34" charset="0"/>
              <a:ea typeface="Verdana" pitchFamily="34" charset="0"/>
              <a:cs typeface="Verdana" pitchFamily="34" charset="0"/>
            </a:endParaRPr>
          </a:p>
        </p:txBody>
      </p:sp>
      <p:sp>
        <p:nvSpPr>
          <p:cNvPr id="17" name="Rectangle 16"/>
          <p:cNvSpPr/>
          <p:nvPr/>
        </p:nvSpPr>
        <p:spPr>
          <a:xfrm>
            <a:off x="47244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8" name="Rectangle 17"/>
          <p:cNvSpPr/>
          <p:nvPr/>
        </p:nvSpPr>
        <p:spPr>
          <a:xfrm>
            <a:off x="49530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9" name="Rectangle 18"/>
          <p:cNvSpPr/>
          <p:nvPr/>
        </p:nvSpPr>
        <p:spPr>
          <a:xfrm>
            <a:off x="4953000" y="838200"/>
            <a:ext cx="3581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 </a:t>
            </a:r>
            <a:r>
              <a:rPr lang="en-US" sz="1600" b="1" dirty="0" err="1" smtClean="0">
                <a:latin typeface="Verdana" pitchFamily="34" charset="0"/>
                <a:ea typeface="Verdana" pitchFamily="34" charset="0"/>
                <a:cs typeface="Verdana" pitchFamily="34" charset="0"/>
              </a:rPr>
              <a:t>com.tutorial</a:t>
            </a:r>
            <a:r>
              <a:rPr lang="en-US" sz="1600" b="1" dirty="0" smtClean="0">
                <a:latin typeface="Verdana" pitchFamily="34" charset="0"/>
                <a:ea typeface="Verdana" pitchFamily="34" charset="0"/>
                <a:cs typeface="Verdana" pitchFamily="34" charset="0"/>
              </a:rPr>
              <a:t>;</a:t>
            </a:r>
            <a:endParaRPr lang="en-US" sz="1600" b="1" dirty="0">
              <a:latin typeface="Verdana" pitchFamily="34" charset="0"/>
              <a:ea typeface="Verdana" pitchFamily="34" charset="0"/>
              <a:cs typeface="Verdana" pitchFamily="34" charset="0"/>
            </a:endParaRPr>
          </a:p>
        </p:txBody>
      </p:sp>
      <p:sp>
        <p:nvSpPr>
          <p:cNvPr id="20" name="Rectangle 19"/>
          <p:cNvSpPr/>
          <p:nvPr/>
        </p:nvSpPr>
        <p:spPr>
          <a:xfrm>
            <a:off x="5105400" y="1295400"/>
            <a:ext cx="3124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 </a:t>
            </a:r>
            <a:r>
              <a:rPr lang="en-US" sz="1600" b="1" dirty="0" err="1" smtClean="0">
                <a:solidFill>
                  <a:schemeClr val="tx1"/>
                </a:solidFill>
                <a:latin typeface="Verdana" pitchFamily="34" charset="0"/>
                <a:ea typeface="Verdana" pitchFamily="34" charset="0"/>
                <a:cs typeface="Verdana" pitchFamily="34" charset="0"/>
              </a:rPr>
              <a:t>java.lang.String</a:t>
            </a:r>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1" name="Rectangle 20"/>
          <p:cNvSpPr/>
          <p:nvPr/>
        </p:nvSpPr>
        <p:spPr>
          <a:xfrm>
            <a:off x="5105400" y="16764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public class Person {</a:t>
            </a:r>
            <a:endParaRPr lang="en-US" sz="1600" b="1" dirty="0">
              <a:solidFill>
                <a:schemeClr val="tx1"/>
              </a:solidFill>
              <a:latin typeface="Verdana" pitchFamily="34" charset="0"/>
              <a:ea typeface="Verdana" pitchFamily="34" charset="0"/>
              <a:cs typeface="Verdana" pitchFamily="34" charset="0"/>
            </a:endParaRPr>
          </a:p>
        </p:txBody>
      </p:sp>
      <p:sp>
        <p:nvSpPr>
          <p:cNvPr id="22" name="Rectangle 21"/>
          <p:cNvSpPr/>
          <p:nvPr/>
        </p:nvSpPr>
        <p:spPr>
          <a:xfrm>
            <a:off x="5410200" y="2057400"/>
            <a:ext cx="28194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String item;</a:t>
            </a:r>
            <a:endParaRPr lang="en-US" sz="1600" b="1" dirty="0">
              <a:solidFill>
                <a:schemeClr val="tx1"/>
              </a:solidFill>
              <a:latin typeface="Verdana" pitchFamily="34" charset="0"/>
              <a:ea typeface="Verdana" pitchFamily="34" charset="0"/>
              <a:cs typeface="Verdana" pitchFamily="34" charset="0"/>
            </a:endParaRPr>
          </a:p>
        </p:txBody>
      </p:sp>
      <p:sp>
        <p:nvSpPr>
          <p:cNvPr id="23" name="Rectangle 22"/>
          <p:cNvSpPr/>
          <p:nvPr/>
        </p:nvSpPr>
        <p:spPr>
          <a:xfrm>
            <a:off x="5410200" y="2438400"/>
            <a:ext cx="28194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chemeClr val="tx1"/>
              </a:solidFill>
              <a:latin typeface="Verdana" pitchFamily="34" charset="0"/>
              <a:ea typeface="Verdana" pitchFamily="34" charset="0"/>
              <a:cs typeface="Verdana" pitchFamily="34" charset="0"/>
            </a:endParaRPr>
          </a:p>
          <a:p>
            <a:r>
              <a:rPr lang="en-US" sz="1400" dirty="0" err="1" smtClean="0">
                <a:solidFill>
                  <a:schemeClr val="tx1"/>
                </a:solidFill>
                <a:latin typeface="Verdana" pitchFamily="34" charset="0"/>
                <a:ea typeface="Verdana" pitchFamily="34" charset="0"/>
                <a:cs typeface="Verdana" pitchFamily="34" charset="0"/>
              </a:rPr>
              <a:t>boolean</a:t>
            </a:r>
            <a:r>
              <a:rPr lang="en-US" sz="1400" dirty="0" smtClean="0">
                <a:solidFill>
                  <a:schemeClr val="tx1"/>
                </a:solidFill>
                <a:latin typeface="Verdana" pitchFamily="34" charset="0"/>
                <a:ea typeface="Verdana" pitchFamily="34" charset="0"/>
                <a:cs typeface="Verdana" pitchFamily="34" charset="0"/>
              </a:rPr>
              <a:t> hungry=false;</a:t>
            </a:r>
          </a:p>
          <a:p>
            <a:r>
              <a:rPr lang="en-US" sz="1400" dirty="0" smtClean="0">
                <a:solidFill>
                  <a:schemeClr val="tx1"/>
                </a:solidFill>
                <a:latin typeface="Verdana" pitchFamily="34" charset="0"/>
                <a:ea typeface="Verdana" pitchFamily="34" charset="0"/>
                <a:cs typeface="Verdana" pitchFamily="34" charset="0"/>
              </a:rPr>
              <a:t>Item=food;</a:t>
            </a:r>
          </a:p>
          <a:p>
            <a:pPr lvl="1"/>
            <a:r>
              <a:rPr lang="en-US" sz="1400" dirty="0" smtClean="0">
                <a:solidFill>
                  <a:schemeClr val="tx1"/>
                </a:solidFill>
                <a:latin typeface="Verdana" pitchFamily="34" charset="0"/>
                <a:ea typeface="Verdana" pitchFamily="34" charset="0"/>
                <a:cs typeface="Verdana" pitchFamily="34" charset="0"/>
              </a:rPr>
              <a:t>While(hungry)</a:t>
            </a:r>
          </a:p>
          <a:p>
            <a:pPr lvl="1"/>
            <a:r>
              <a:rPr lang="en-US" sz="1400" dirty="0" smtClean="0">
                <a:solidFill>
                  <a:schemeClr val="tx1"/>
                </a:solidFill>
                <a:latin typeface="Verdana" pitchFamily="34" charset="0"/>
                <a:ea typeface="Verdana" pitchFamily="34" charset="0"/>
                <a:cs typeface="Verdana" pitchFamily="34" charset="0"/>
              </a:rPr>
              <a:t>{</a:t>
            </a:r>
          </a:p>
          <a:p>
            <a:pPr lvl="1"/>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(“eating “+item);</a:t>
            </a:r>
          </a:p>
          <a:p>
            <a:pPr lvl="1"/>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24" name="Rectangle 23"/>
          <p:cNvSpPr/>
          <p:nvPr/>
        </p:nvSpPr>
        <p:spPr>
          <a:xfrm>
            <a:off x="5334000" y="2362200"/>
            <a:ext cx="335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Public void eat(String food){</a:t>
            </a:r>
            <a:endParaRPr lang="en-US" sz="1200" b="1" dirty="0">
              <a:solidFill>
                <a:schemeClr val="tx1"/>
              </a:solidFill>
              <a:latin typeface="Verdana" pitchFamily="34" charset="0"/>
              <a:ea typeface="Verdana" pitchFamily="34" charset="0"/>
              <a:cs typeface="Verdana" pitchFamily="34" charset="0"/>
            </a:endParaRPr>
          </a:p>
        </p:txBody>
      </p:sp>
      <p:sp>
        <p:nvSpPr>
          <p:cNvPr id="25" name="Rectangle 24"/>
          <p:cNvSpPr/>
          <p:nvPr/>
        </p:nvSpPr>
        <p:spPr>
          <a:xfrm>
            <a:off x="5105400" y="44958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6" name="Rectangle 25"/>
          <p:cNvSpPr/>
          <p:nvPr/>
        </p:nvSpPr>
        <p:spPr>
          <a:xfrm>
            <a:off x="609600" y="5181600"/>
            <a:ext cx="8001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compiled Java program should be stored in a folder structure similar to package name. For above example, Person.java is a java source code file, the compiled file </a:t>
            </a:r>
            <a:r>
              <a:rPr lang="en-US" dirty="0" err="1" smtClean="0">
                <a:solidFill>
                  <a:schemeClr val="tx1"/>
                </a:solidFill>
              </a:rPr>
              <a:t>Person.class</a:t>
            </a:r>
            <a:r>
              <a:rPr lang="en-US" dirty="0" smtClean="0">
                <a:solidFill>
                  <a:schemeClr val="tx1"/>
                </a:solidFill>
              </a:rPr>
              <a:t> must be stored under folder com followed by  sub folder tutorial ( as package name </a:t>
            </a:r>
            <a:r>
              <a:rPr lang="en-US" dirty="0" err="1" smtClean="0">
                <a:solidFill>
                  <a:schemeClr val="tx1"/>
                </a:solidFill>
              </a:rPr>
              <a:t>com.tutorial</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4 - Variable scope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Class variable </a:t>
            </a:r>
            <a:r>
              <a:rPr lang="en-US" sz="1400" dirty="0" smtClean="0">
                <a:latin typeface="Verdana" pitchFamily="34" charset="0"/>
                <a:ea typeface="Verdana" pitchFamily="34" charset="0"/>
                <a:cs typeface="Verdana" pitchFamily="34" charset="0"/>
              </a:rPr>
              <a:t>: static variable declared outside the method with global scope.</a:t>
            </a:r>
          </a:p>
          <a:p>
            <a:pPr>
              <a:buNone/>
            </a:pPr>
            <a:r>
              <a:rPr lang="en-US" sz="1400" b="1" dirty="0" smtClean="0">
                <a:latin typeface="Verdana" pitchFamily="34" charset="0"/>
                <a:ea typeface="Verdana" pitchFamily="34" charset="0"/>
                <a:cs typeface="Verdana" pitchFamily="34" charset="0"/>
              </a:rPr>
              <a:t>Instance variable </a:t>
            </a:r>
            <a:r>
              <a:rPr lang="en-US" sz="1400" dirty="0" smtClean="0">
                <a:latin typeface="Verdana" pitchFamily="34" charset="0"/>
                <a:ea typeface="Verdana" pitchFamily="34" charset="0"/>
                <a:cs typeface="Verdana" pitchFamily="34" charset="0"/>
              </a:rPr>
              <a:t>: non static variable declared outside the method with global scope.</a:t>
            </a:r>
          </a:p>
          <a:p>
            <a:pPr>
              <a:buNone/>
            </a:pPr>
            <a:r>
              <a:rPr lang="en-US" sz="1400" b="1" dirty="0" smtClean="0">
                <a:latin typeface="Verdana" pitchFamily="34" charset="0"/>
                <a:ea typeface="Verdana" pitchFamily="34" charset="0"/>
                <a:cs typeface="Verdana" pitchFamily="34" charset="0"/>
              </a:rPr>
              <a:t>Local variable </a:t>
            </a:r>
            <a:r>
              <a:rPr lang="en-US" sz="1400" dirty="0" smtClean="0">
                <a:latin typeface="Verdana" pitchFamily="34" charset="0"/>
                <a:ea typeface="Verdana" pitchFamily="34" charset="0"/>
                <a:cs typeface="Verdana" pitchFamily="34" charset="0"/>
              </a:rPr>
              <a:t>: local variable are declared within the methods. If there is a  variable name conflict between in local and global variable, local variable takes precedence within the method.</a:t>
            </a:r>
          </a:p>
          <a:p>
            <a:pPr>
              <a:buNone/>
            </a:pPr>
            <a:r>
              <a:rPr lang="en-US" sz="1400" b="1" dirty="0" smtClean="0">
                <a:latin typeface="Verdana" pitchFamily="34" charset="0"/>
                <a:ea typeface="Verdana" pitchFamily="34" charset="0"/>
                <a:cs typeface="Verdana" pitchFamily="34" charset="0"/>
              </a:rPr>
              <a:t>Method parameters </a:t>
            </a:r>
            <a:r>
              <a:rPr lang="en-US" sz="1400" dirty="0" smtClean="0">
                <a:latin typeface="Verdana" pitchFamily="34" charset="0"/>
                <a:ea typeface="Verdana" pitchFamily="34" charset="0"/>
                <a:cs typeface="Verdana" pitchFamily="34" charset="0"/>
              </a:rPr>
              <a:t>: These variables have a local scope just as local variable. If there is a method parameter name conflict and global variable name, method parameter variable takes precedence within the method.</a:t>
            </a:r>
            <a:endParaRPr lang="en-US" sz="2400" dirty="0" smtClean="0">
              <a:latin typeface="Verdana" pitchFamily="34" charset="0"/>
              <a:ea typeface="Verdana" pitchFamily="34" charset="0"/>
              <a:cs typeface="Verdana" pitchFamily="34" charset="0"/>
            </a:endParaRPr>
          </a:p>
          <a:p>
            <a:pPr algn="ctr">
              <a:buNone/>
            </a:pPr>
            <a:endParaRPr lang="en-US" sz="2400" dirty="0" smtClean="0">
              <a:latin typeface="Verdana" pitchFamily="34" charset="0"/>
              <a:ea typeface="Verdana" pitchFamily="34" charset="0"/>
              <a:cs typeface="Verdana" pitchFamily="34" charset="0"/>
            </a:endParaRPr>
          </a:p>
          <a:p>
            <a:pPr algn="ctr">
              <a:buNone/>
            </a:pPr>
            <a:r>
              <a:rPr lang="en-US" sz="2400" dirty="0" smtClean="0">
                <a:latin typeface="Verdana" pitchFamily="34" charset="0"/>
                <a:ea typeface="Verdana" pitchFamily="34" charset="0"/>
                <a:cs typeface="Verdana" pitchFamily="34" charset="0"/>
              </a:rPr>
              <a:t>Chapter 5 - Operators, Statements and blocks</a:t>
            </a:r>
          </a:p>
          <a:p>
            <a:r>
              <a:rPr lang="en-US" sz="1400" b="1" dirty="0" smtClean="0">
                <a:latin typeface="Verdana" pitchFamily="34" charset="0"/>
                <a:ea typeface="Verdana" pitchFamily="34" charset="0"/>
                <a:cs typeface="Verdana" pitchFamily="34" charset="0"/>
              </a:rPr>
              <a:t>Statements consists of variable , method invocation, </a:t>
            </a:r>
            <a:r>
              <a:rPr lang="en-US" sz="1400" b="1" dirty="0" err="1" smtClean="0">
                <a:latin typeface="Verdana" pitchFamily="34" charset="0"/>
                <a:ea typeface="Verdana" pitchFamily="34" charset="0"/>
                <a:cs typeface="Verdana" pitchFamily="34" charset="0"/>
              </a:rPr>
              <a:t>assignement</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Blocks : Blocks consists of group of statements within braces.</a:t>
            </a:r>
          </a:p>
          <a:p>
            <a:r>
              <a:rPr lang="en-US" sz="1400" b="1" dirty="0" smtClean="0">
                <a:latin typeface="Verdana" pitchFamily="34" charset="0"/>
                <a:ea typeface="Verdana" pitchFamily="34" charset="0"/>
                <a:cs typeface="Verdana" pitchFamily="34" charset="0"/>
              </a:rPr>
              <a:t>Simple Assignment Operator</a:t>
            </a:r>
          </a:p>
          <a:p>
            <a:pPr lvl="1"/>
            <a:r>
              <a:rPr lang="en-US" sz="1400" dirty="0" smtClean="0">
                <a:latin typeface="Verdana" pitchFamily="34" charset="0"/>
                <a:ea typeface="Verdana" pitchFamily="34" charset="0"/>
                <a:cs typeface="Verdana" pitchFamily="34" charset="0"/>
              </a:rPr>
              <a:t>= Simple assignment operator</a:t>
            </a:r>
          </a:p>
          <a:p>
            <a:r>
              <a:rPr lang="en-US" sz="1400" b="1" dirty="0" smtClean="0">
                <a:latin typeface="Verdana" pitchFamily="34" charset="0"/>
                <a:ea typeface="Verdana" pitchFamily="34" charset="0"/>
                <a:cs typeface="Verdana" pitchFamily="34" charset="0"/>
              </a:rPr>
              <a:t>Arithmetic Operators</a:t>
            </a:r>
          </a:p>
          <a:p>
            <a:pPr lvl="1"/>
            <a:r>
              <a:rPr lang="en-US" sz="1400" dirty="0" smtClean="0">
                <a:latin typeface="Verdana" pitchFamily="34" charset="0"/>
                <a:ea typeface="Verdana" pitchFamily="34" charset="0"/>
                <a:cs typeface="Verdana" pitchFamily="34" charset="0"/>
              </a:rPr>
              <a:t>+ Add operator</a:t>
            </a:r>
          </a:p>
          <a:p>
            <a:pPr lvl="1"/>
            <a:r>
              <a:rPr lang="en-US" sz="1400" dirty="0" smtClean="0">
                <a:latin typeface="Verdana" pitchFamily="34" charset="0"/>
                <a:ea typeface="Verdana" pitchFamily="34" charset="0"/>
                <a:cs typeface="Verdana" pitchFamily="34" charset="0"/>
              </a:rPr>
              <a:t>- Subtraction operator</a:t>
            </a:r>
          </a:p>
          <a:p>
            <a:pPr lvl="1"/>
            <a:r>
              <a:rPr lang="en-US" sz="1400" dirty="0" smtClean="0">
                <a:latin typeface="Verdana" pitchFamily="34" charset="0"/>
                <a:ea typeface="Verdana" pitchFamily="34" charset="0"/>
                <a:cs typeface="Verdana" pitchFamily="34" charset="0"/>
              </a:rPr>
              <a:t> * Multiplication operator</a:t>
            </a:r>
          </a:p>
          <a:p>
            <a:pPr lvl="1"/>
            <a:r>
              <a:rPr lang="en-US" sz="1400" dirty="0" smtClean="0">
                <a:latin typeface="Verdana" pitchFamily="34" charset="0"/>
                <a:ea typeface="Verdana" pitchFamily="34" charset="0"/>
                <a:cs typeface="Verdana" pitchFamily="34" charset="0"/>
              </a:rPr>
              <a:t> / Division operator</a:t>
            </a:r>
          </a:p>
          <a:p>
            <a:pPr lvl="1"/>
            <a:r>
              <a:rPr lang="en-US" sz="1400" dirty="0" smtClean="0">
                <a:latin typeface="Verdana" pitchFamily="34" charset="0"/>
                <a:ea typeface="Verdana" pitchFamily="34" charset="0"/>
                <a:cs typeface="Verdana" pitchFamily="34" charset="0"/>
              </a:rPr>
              <a:t> % Remainder operator </a:t>
            </a:r>
          </a:p>
          <a:p>
            <a:pPr lvl="1">
              <a:buNone/>
            </a:pPr>
            <a:endParaRPr lang="en-US" sz="1400" dirty="0" smtClean="0">
              <a:latin typeface="Verdana" pitchFamily="34" charset="0"/>
              <a:ea typeface="Verdana" pitchFamily="34" charset="0"/>
              <a:cs typeface="Verdana" pitchFamily="34" charset="0"/>
            </a:endParaRPr>
          </a:p>
          <a:p>
            <a:pPr algn="ctr">
              <a:buNone/>
            </a:pP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5 - Operators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400" b="1" dirty="0" smtClean="0">
                <a:latin typeface="Verdana" pitchFamily="34" charset="0"/>
                <a:ea typeface="Verdana" pitchFamily="34" charset="0"/>
                <a:cs typeface="Verdana" pitchFamily="34" charset="0"/>
              </a:rPr>
              <a:t>Equality and Relational Operators</a:t>
            </a:r>
          </a:p>
          <a:p>
            <a:r>
              <a:rPr lang="en-US" sz="1400" dirty="0" smtClean="0">
                <a:latin typeface="Verdana" pitchFamily="34" charset="0"/>
                <a:ea typeface="Verdana" pitchFamily="34" charset="0"/>
                <a:cs typeface="Verdana" pitchFamily="34" charset="0"/>
              </a:rPr>
              <a:t>== Equal to </a:t>
            </a:r>
          </a:p>
          <a:p>
            <a:r>
              <a:rPr lang="en-US" sz="1400" dirty="0" smtClean="0">
                <a:latin typeface="Verdana" pitchFamily="34" charset="0"/>
                <a:ea typeface="Verdana" pitchFamily="34" charset="0"/>
                <a:cs typeface="Verdana" pitchFamily="34" charset="0"/>
              </a:rPr>
              <a:t>!= Not equal to </a:t>
            </a:r>
          </a:p>
          <a:p>
            <a:r>
              <a:rPr lang="en-US" sz="1400" dirty="0" smtClean="0">
                <a:latin typeface="Verdana" pitchFamily="34" charset="0"/>
                <a:ea typeface="Verdana" pitchFamily="34" charset="0"/>
                <a:cs typeface="Verdana" pitchFamily="34" charset="0"/>
              </a:rPr>
              <a:t>&gt; Greater than  , &gt;= Greater than or equal to </a:t>
            </a:r>
          </a:p>
          <a:p>
            <a:r>
              <a:rPr lang="en-US" sz="1400" dirty="0" smtClean="0">
                <a:latin typeface="Verdana" pitchFamily="34" charset="0"/>
                <a:ea typeface="Verdana" pitchFamily="34" charset="0"/>
                <a:cs typeface="Verdana" pitchFamily="34" charset="0"/>
              </a:rPr>
              <a:t>&lt; Less than  , &lt;= Less than or equal to </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Unary Operators</a:t>
            </a:r>
          </a:p>
          <a:p>
            <a:pPr lvl="1"/>
            <a:r>
              <a:rPr lang="en-US" sz="1400" dirty="0" smtClean="0">
                <a:latin typeface="Verdana" pitchFamily="34" charset="0"/>
                <a:ea typeface="Verdana" pitchFamily="34" charset="0"/>
                <a:cs typeface="Verdana" pitchFamily="34" charset="0"/>
              </a:rPr>
              <a:t>+ Unary plus operator; indicates positive value (numbers are positive without this, however) </a:t>
            </a:r>
          </a:p>
          <a:p>
            <a:pPr lvl="1"/>
            <a:r>
              <a:rPr lang="en-US" sz="1400" dirty="0" smtClean="0">
                <a:latin typeface="Verdana" pitchFamily="34" charset="0"/>
                <a:ea typeface="Verdana" pitchFamily="34" charset="0"/>
                <a:cs typeface="Verdana" pitchFamily="34" charset="0"/>
              </a:rPr>
              <a:t>- Unary minus operator; negates an expression </a:t>
            </a:r>
          </a:p>
          <a:p>
            <a:pPr lvl="1"/>
            <a:r>
              <a:rPr lang="en-US" sz="1400" dirty="0" smtClean="0">
                <a:latin typeface="Verdana" pitchFamily="34" charset="0"/>
                <a:ea typeface="Verdana" pitchFamily="34" charset="0"/>
                <a:cs typeface="Verdana" pitchFamily="34" charset="0"/>
              </a:rPr>
              <a:t>++ Increment operator; increments a value by 1 </a:t>
            </a:r>
          </a:p>
          <a:p>
            <a:pPr lvl="1"/>
            <a:r>
              <a:rPr lang="en-US" sz="1400" dirty="0" smtClean="0">
                <a:latin typeface="Verdana" pitchFamily="34" charset="0"/>
                <a:ea typeface="Verdana" pitchFamily="34" charset="0"/>
                <a:cs typeface="Verdana" pitchFamily="34" charset="0"/>
              </a:rPr>
              <a:t>-- Decrement operator; decrements a value by 1 </a:t>
            </a:r>
          </a:p>
          <a:p>
            <a:pPr lvl="1"/>
            <a:r>
              <a:rPr lang="en-US" sz="1400" dirty="0" smtClean="0">
                <a:latin typeface="Verdana" pitchFamily="34" charset="0"/>
                <a:ea typeface="Verdana" pitchFamily="34" charset="0"/>
                <a:cs typeface="Verdana" pitchFamily="34" charset="0"/>
              </a:rPr>
              <a:t>! Logical complement operator; inverts the value of a </a:t>
            </a:r>
            <a:r>
              <a:rPr lang="en-US" sz="1400" dirty="0" err="1" smtClean="0">
                <a:latin typeface="Verdana" pitchFamily="34" charset="0"/>
                <a:ea typeface="Verdana" pitchFamily="34" charset="0"/>
                <a:cs typeface="Verdana" pitchFamily="34" charset="0"/>
              </a:rPr>
              <a:t>boolean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Conditional Operators</a:t>
            </a:r>
          </a:p>
          <a:p>
            <a:pPr>
              <a:buNone/>
            </a:pPr>
            <a:r>
              <a:rPr lang="en-US" sz="1400" dirty="0" smtClean="0">
                <a:latin typeface="Verdana" pitchFamily="34" charset="0"/>
                <a:ea typeface="Verdana" pitchFamily="34" charset="0"/>
                <a:cs typeface="Verdana" pitchFamily="34" charset="0"/>
              </a:rPr>
              <a:t>	&amp;&amp; Conditional-AND </a:t>
            </a:r>
          </a:p>
          <a:p>
            <a:pPr>
              <a:buNone/>
            </a:pPr>
            <a:r>
              <a:rPr lang="en-US" sz="1400" dirty="0" smtClean="0">
                <a:latin typeface="Verdana" pitchFamily="34" charset="0"/>
                <a:ea typeface="Verdana" pitchFamily="34" charset="0"/>
                <a:cs typeface="Verdana" pitchFamily="34" charset="0"/>
              </a:rPr>
              <a:t>	|| Conditional-OR </a:t>
            </a:r>
          </a:p>
          <a:p>
            <a:pPr>
              <a:buNone/>
            </a:pPr>
            <a:r>
              <a:rPr lang="en-US" sz="1400" dirty="0" smtClean="0">
                <a:latin typeface="Verdana" pitchFamily="34" charset="0"/>
                <a:ea typeface="Verdana" pitchFamily="34" charset="0"/>
                <a:cs typeface="Verdana" pitchFamily="34" charset="0"/>
              </a:rPr>
              <a:t>	?: Ternary (shorthand for if-then-else statement)</a:t>
            </a:r>
          </a:p>
          <a:p>
            <a:pPr>
              <a:buNone/>
            </a:pPr>
            <a:r>
              <a:rPr lang="en-US" sz="1400" dirty="0" smtClean="0"/>
              <a:t>           String name = “</a:t>
            </a:r>
            <a:r>
              <a:rPr lang="en-US" sz="1400" dirty="0" err="1" smtClean="0"/>
              <a:t>uppercase”.equals</a:t>
            </a:r>
            <a:r>
              <a:rPr lang="en-US" sz="1400" dirty="0" smtClean="0"/>
              <a:t>("uppercase") ? "JOHN" : "john";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Type Comparison Operator</a:t>
            </a:r>
          </a:p>
          <a:p>
            <a:pPr>
              <a:buNone/>
            </a:pP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instanceof</a:t>
            </a:r>
            <a:r>
              <a:rPr lang="en-US" sz="1400" dirty="0" smtClean="0">
                <a:latin typeface="Verdana" pitchFamily="34" charset="0"/>
                <a:ea typeface="Verdana" pitchFamily="34" charset="0"/>
                <a:cs typeface="Verdana" pitchFamily="34" charset="0"/>
              </a:rPr>
              <a:t> Compares an object to a specified type </a:t>
            </a:r>
          </a:p>
          <a:p>
            <a:r>
              <a:rPr lang="en-US" sz="1400" b="1" dirty="0" smtClean="0">
                <a:latin typeface="Verdana" pitchFamily="34" charset="0"/>
                <a:ea typeface="Verdana" pitchFamily="34" charset="0"/>
                <a:cs typeface="Verdana" pitchFamily="34" charset="0"/>
              </a:rPr>
              <a:t>Bitwise Operators</a:t>
            </a:r>
          </a:p>
          <a:p>
            <a:pPr>
              <a:buNone/>
            </a:pPr>
            <a:r>
              <a:rPr lang="en-US" sz="1400" dirty="0" smtClean="0">
                <a:latin typeface="Verdana" pitchFamily="34" charset="0"/>
                <a:ea typeface="Verdana" pitchFamily="34" charset="0"/>
                <a:cs typeface="Verdana" pitchFamily="34" charset="0"/>
              </a:rPr>
              <a:t>	&amp; : 3 &amp; 6 = 011 &amp; 110 = 10 = 2 ( both bits are 1)</a:t>
            </a:r>
          </a:p>
          <a:p>
            <a:pPr>
              <a:buNone/>
            </a:pPr>
            <a:r>
              <a:rPr lang="en-US" sz="1400" dirty="0" smtClean="0">
                <a:latin typeface="Verdana" pitchFamily="34" charset="0"/>
                <a:ea typeface="Verdana" pitchFamily="34" charset="0"/>
                <a:cs typeface="Verdana" pitchFamily="34" charset="0"/>
              </a:rPr>
              <a:t>	| : 3 | 6 = 011 | 110 = 111 = 7 ( both or either bit are 1 )</a:t>
            </a:r>
          </a:p>
          <a:p>
            <a:pPr>
              <a:buNone/>
            </a:pPr>
            <a:r>
              <a:rPr lang="en-US" sz="1400" dirty="0" smtClean="0">
                <a:latin typeface="Verdana" pitchFamily="34" charset="0"/>
                <a:ea typeface="Verdana" pitchFamily="34" charset="0"/>
                <a:cs typeface="Verdana" pitchFamily="34" charset="0"/>
              </a:rPr>
              <a:t>	^: 3^6  = 011 ^ 110 = 101 = 5 ( both bits cannot be 0 or 1 )</a:t>
            </a:r>
          </a:p>
          <a:p>
            <a:pPr>
              <a:buNone/>
            </a:pPr>
            <a:r>
              <a:rPr lang="en-US" sz="1400" dirty="0" smtClean="0">
                <a:latin typeface="Verdana" pitchFamily="34" charset="0"/>
                <a:ea typeface="Verdana" pitchFamily="34" charset="0"/>
                <a:cs typeface="Verdana" pitchFamily="34" charset="0"/>
              </a:rPr>
              <a:t>Reference : https://docs.oracle.com/javase/tutorial/java/nutsandbolts/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Operator Precedence</a:t>
            </a:r>
            <a:endParaRPr lang="en-US" dirty="0"/>
          </a:p>
        </p:txBody>
      </p:sp>
      <p:graphicFrame>
        <p:nvGraphicFramePr>
          <p:cNvPr id="4" name="Table 3"/>
          <p:cNvGraphicFramePr>
            <a:graphicFrameLocks noGrp="1"/>
          </p:cNvGraphicFramePr>
          <p:nvPr/>
        </p:nvGraphicFramePr>
        <p:xfrm>
          <a:off x="685800" y="990604"/>
          <a:ext cx="7467600" cy="5273057"/>
        </p:xfrm>
        <a:graphic>
          <a:graphicData uri="http://schemas.openxmlformats.org/drawingml/2006/table">
            <a:tbl>
              <a:tblPr>
                <a:tableStyleId>{3C2FFA5D-87B4-456A-9821-1D502468CF0F}</a:tableStyleId>
              </a:tblPr>
              <a:tblGrid>
                <a:gridCol w="3733800"/>
                <a:gridCol w="3733800"/>
              </a:tblGrid>
              <a:tr h="318046">
                <a:tc>
                  <a:txBody>
                    <a:bodyPr/>
                    <a:lstStyle/>
                    <a:p>
                      <a:r>
                        <a:rPr lang="en-US" sz="1400" dirty="0">
                          <a:latin typeface="Verdana" pitchFamily="34" charset="0"/>
                          <a:ea typeface="Verdana" pitchFamily="34" charset="0"/>
                          <a:cs typeface="Verdana" pitchFamily="34" charset="0"/>
                        </a:rPr>
                        <a:t>Operators</a:t>
                      </a:r>
                    </a:p>
                  </a:txBody>
                  <a:tcPr marL="33268" marR="33268" marT="33268" marB="33268" anchor="ctr">
                    <a:solidFill>
                      <a:schemeClr val="tx2">
                        <a:lumMod val="60000"/>
                        <a:lumOff val="40000"/>
                      </a:schemeClr>
                    </a:solidFill>
                  </a:tcPr>
                </a:tc>
                <a:tc>
                  <a:txBody>
                    <a:bodyPr/>
                    <a:lstStyle/>
                    <a:p>
                      <a:r>
                        <a:rPr lang="en-US" sz="1400" dirty="0">
                          <a:latin typeface="Verdana" pitchFamily="34" charset="0"/>
                          <a:ea typeface="Verdana" pitchFamily="34" charset="0"/>
                          <a:cs typeface="Verdana" pitchFamily="34" charset="0"/>
                        </a:rPr>
                        <a:t>Precedence</a:t>
                      </a:r>
                    </a:p>
                  </a:txBody>
                  <a:tcPr marL="33268" marR="33268" marT="33268" marB="33268" anchor="ctr">
                    <a:solidFill>
                      <a:schemeClr val="tx2">
                        <a:lumMod val="60000"/>
                        <a:lumOff val="40000"/>
                      </a:schemeClr>
                    </a:solidFill>
                  </a:tcPr>
                </a:tc>
              </a:tr>
              <a:tr h="318046">
                <a:tc>
                  <a:txBody>
                    <a:bodyPr/>
                    <a:lstStyle/>
                    <a:p>
                      <a:r>
                        <a:rPr lang="en-US" sz="1400" dirty="0" smtClean="0">
                          <a:latin typeface="Verdana" pitchFamily="34" charset="0"/>
                          <a:ea typeface="Verdana" pitchFamily="34" charset="0"/>
                          <a:cs typeface="Verdana" pitchFamily="34" charset="0"/>
                        </a:rPr>
                        <a:t>bracket</a:t>
                      </a:r>
                      <a:endParaRPr lang="en-US" sz="1400" dirty="0">
                        <a:latin typeface="Verdana" pitchFamily="34" charset="0"/>
                        <a:ea typeface="Verdana" pitchFamily="34" charset="0"/>
                        <a:cs typeface="Verdana" pitchFamily="34" charset="0"/>
                      </a:endParaRPr>
                    </a:p>
                  </a:txBody>
                  <a:tcPr marL="33268" marR="33268" marT="33268" marB="33268" anchor="ctr"/>
                </a:tc>
                <a:tc>
                  <a:txBody>
                    <a:bodyPr/>
                    <a:lstStyle/>
                    <a:p>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postfix</a:t>
                      </a:r>
                    </a:p>
                  </a:txBody>
                  <a:tcPr marL="33268" marR="33268" marT="33268" marB="33268" anchor="ctr"/>
                </a:tc>
                <a:tc>
                  <a:txBody>
                    <a:bodyPr/>
                    <a:lstStyle/>
                    <a:p>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unary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multiplicative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additive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shift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&lt;&lt; &gt;&gt; &gt;&gt;&gt;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relational</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 &gt; &lt;= &gt;= </a:t>
                      </a:r>
                      <a:r>
                        <a:rPr lang="en-US" sz="1400" dirty="0" err="1">
                          <a:latin typeface="Verdana" pitchFamily="34" charset="0"/>
                          <a:ea typeface="Verdana" pitchFamily="34" charset="0"/>
                          <a:cs typeface="Verdana" pitchFamily="34" charset="0"/>
                        </a:rPr>
                        <a:t>instanceof</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equality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exclusive OR</a:t>
                      </a:r>
                    </a:p>
                  </a:txBody>
                  <a:tcPr marL="33268" marR="33268" marT="33268" marB="33268" anchor="ctr"/>
                </a:tc>
                <a:tc>
                  <a:txBody>
                    <a:bodyPr/>
                    <a:lstStyle/>
                    <a:p>
                      <a:r>
                        <a:rPr lang="en-US" sz="140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inclusive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logical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&amp;&amp;</a:t>
                      </a:r>
                    </a:p>
                  </a:txBody>
                  <a:tcPr marL="33268" marR="33268" marT="33268" marB="33268" anchor="ctr"/>
                </a:tc>
              </a:tr>
              <a:tr h="0">
                <a:tc>
                  <a:txBody>
                    <a:bodyPr/>
                    <a:lstStyle/>
                    <a:p>
                      <a:r>
                        <a:rPr lang="en-US" sz="1400">
                          <a:latin typeface="Verdana" pitchFamily="34" charset="0"/>
                          <a:ea typeface="Verdana" pitchFamily="34" charset="0"/>
                          <a:cs typeface="Verdana" pitchFamily="34" charset="0"/>
                        </a:rPr>
                        <a:t>logical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ternary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540517">
                <a:tc>
                  <a:txBody>
                    <a:bodyPr/>
                    <a:lstStyle/>
                    <a:p>
                      <a:r>
                        <a:rPr lang="en-US" sz="1400">
                          <a:latin typeface="Verdana" pitchFamily="34" charset="0"/>
                          <a:ea typeface="Verdana" pitchFamily="34" charset="0"/>
                          <a:cs typeface="Verdana" pitchFamily="34" charset="0"/>
                        </a:rPr>
                        <a:t>assignment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 *= /= %= &amp;= ^= |= &lt;&lt;= &gt;&gt;= &gt;&gt;&gt;=</a:t>
                      </a:r>
                    </a:p>
                  </a:txBody>
                  <a:tcPr marL="33268" marR="33268" marT="33268" marB="33268" anchor="ctr"/>
                </a:tc>
              </a:tr>
            </a:tbl>
          </a:graphicData>
        </a:graphic>
      </p:graphicFrame>
      <p:sp>
        <p:nvSpPr>
          <p:cNvPr id="5" name="Rectangle 4"/>
          <p:cNvSpPr/>
          <p:nvPr/>
        </p:nvSpPr>
        <p:spPr>
          <a:xfrm>
            <a:off x="381000" y="6172200"/>
            <a:ext cx="7954742" cy="307777"/>
          </a:xfrm>
          <a:prstGeom prst="rect">
            <a:avLst/>
          </a:prstGeom>
        </p:spPr>
        <p:txBody>
          <a:bodyPr wrap="none">
            <a:spAutoFit/>
          </a:bodyPr>
          <a:lstStyle/>
          <a:p>
            <a:pPr>
              <a:buNone/>
            </a:pPr>
            <a:r>
              <a:rPr lang="en-US" sz="1400" dirty="0" smtClean="0">
                <a:latin typeface="Verdana" pitchFamily="34" charset="0"/>
                <a:ea typeface="Verdana" pitchFamily="34" charset="0"/>
                <a:cs typeface="Verdana" pitchFamily="34" charset="0"/>
              </a:rPr>
              <a:t>Reference - https://docs.oracle.com/javase/tutorial/java/nutsandbolts/operators.html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6 - 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Java program consist of several lines/statements of codes. Programs requires to decide if a block of code is to be executed or not. Control Flows provides conditional decision making criteria to allow execution of block of statements.</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a:t>
            </a:r>
            <a:r>
              <a:rPr lang="en-US" sz="1200" dirty="0" smtClean="0">
                <a:latin typeface="Verdana" pitchFamily="34" charset="0"/>
                <a:ea typeface="Verdana" pitchFamily="34" charset="0"/>
                <a:cs typeface="Verdana" pitchFamily="34" charset="0"/>
              </a:rPr>
              <a:t>: execute line of code inside the if block on condition being satisfied. Used when there is only 1 option.</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and withdraw money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else </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If block is executed if condition is satisfied. </a:t>
            </a:r>
          </a:p>
          <a:p>
            <a:r>
              <a:rPr lang="en-US" sz="1200" dirty="0" smtClean="0">
                <a:latin typeface="Verdana" pitchFamily="34" charset="0"/>
                <a:ea typeface="Verdana" pitchFamily="34" charset="0"/>
                <a:cs typeface="Verdana" pitchFamily="34" charset="0"/>
              </a:rPr>
              <a:t>else block is executed if condition is not satisfied</a:t>
            </a:r>
          </a:p>
          <a:p>
            <a:r>
              <a:rPr lang="en-US" sz="1200" dirty="0" smtClean="0">
                <a:latin typeface="Verdana" pitchFamily="34" charset="0"/>
                <a:ea typeface="Verdana" pitchFamily="34" charset="0"/>
                <a:cs typeface="Verdana" pitchFamily="34" charset="0"/>
              </a:rPr>
              <a:t>Used when only 2 options are available (either/or)</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 withdraw money }</a:t>
            </a:r>
          </a:p>
          <a:p>
            <a:pPr>
              <a:buNone/>
            </a:pPr>
            <a:r>
              <a:rPr lang="en-US" sz="1200" dirty="0" smtClean="0">
                <a:latin typeface="Verdana" pitchFamily="34" charset="0"/>
                <a:ea typeface="Verdana" pitchFamily="34" charset="0"/>
                <a:cs typeface="Verdana" pitchFamily="34" charset="0"/>
              </a:rPr>
              <a:t>	else</a:t>
            </a:r>
          </a:p>
          <a:p>
            <a:pPr lvl="1">
              <a:buNone/>
            </a:pPr>
            <a:r>
              <a:rPr lang="en-US" sz="1200" dirty="0" smtClean="0">
                <a:latin typeface="Verdana" pitchFamily="34" charset="0"/>
                <a:ea typeface="Verdana" pitchFamily="34" charset="0"/>
                <a:cs typeface="Verdana" pitchFamily="34" charset="0"/>
              </a:rPr>
              <a:t>{ // error </a:t>
            </a:r>
            <a:r>
              <a:rPr lang="en-US" sz="1200" dirty="0" err="1" smtClean="0">
                <a:latin typeface="Verdana" pitchFamily="34" charset="0"/>
                <a:ea typeface="Verdana" pitchFamily="34" charset="0"/>
                <a:cs typeface="Verdana" pitchFamily="34" charset="0"/>
              </a:rPr>
              <a:t>xshow</a:t>
            </a:r>
            <a:r>
              <a:rPr lang="en-US" sz="1200" dirty="0" smtClean="0">
                <a:latin typeface="Verdana" pitchFamily="34" charset="0"/>
                <a:ea typeface="Verdana" pitchFamily="34" charset="0"/>
                <a:cs typeface="Verdana" pitchFamily="34" charset="0"/>
              </a:rPr>
              <a:t> error “invalid pin”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 if </a:t>
            </a:r>
            <a:r>
              <a:rPr lang="en-US" sz="1200" b="1" dirty="0" err="1" smtClean="0">
                <a:latin typeface="Verdana" pitchFamily="34" charset="0"/>
                <a:ea typeface="Verdana" pitchFamily="34" charset="0"/>
                <a:cs typeface="Verdana" pitchFamily="34" charset="0"/>
              </a:rPr>
              <a:t>elseif</a:t>
            </a:r>
            <a:r>
              <a:rPr lang="en-US" sz="1200" b="1" dirty="0" smtClean="0">
                <a:latin typeface="Verdana" pitchFamily="34" charset="0"/>
                <a:ea typeface="Verdana" pitchFamily="34" charset="0"/>
                <a:cs typeface="Verdana" pitchFamily="34" charset="0"/>
              </a:rPr>
              <a:t> else</a:t>
            </a:r>
          </a:p>
          <a:p>
            <a:r>
              <a:rPr lang="en-US" sz="1200" dirty="0" smtClean="0">
                <a:latin typeface="Verdana" pitchFamily="34" charset="0"/>
                <a:ea typeface="Verdana" pitchFamily="34" charset="0"/>
                <a:cs typeface="Verdana" pitchFamily="34" charset="0"/>
              </a:rPr>
              <a:t>Execute block on whichever condition satisfies. If all fails final else block is executed</a:t>
            </a:r>
          </a:p>
          <a:p>
            <a:pPr>
              <a:buNone/>
            </a:pPr>
            <a:r>
              <a:rPr lang="en-US" sz="1200" dirty="0" smtClean="0">
                <a:latin typeface="Verdana" pitchFamily="34" charset="0"/>
                <a:ea typeface="Verdana" pitchFamily="34" charset="0"/>
                <a:cs typeface="Verdana" pitchFamily="34" charset="0"/>
              </a:rPr>
              <a:t>	If ( want to </a:t>
            </a:r>
            <a:r>
              <a:rPr lang="en-US" sz="1200" dirty="0" err="1" smtClean="0">
                <a:latin typeface="Verdana" pitchFamily="34" charset="0"/>
                <a:ea typeface="Verdana" pitchFamily="34" charset="0"/>
                <a:cs typeface="Verdana" pitchFamily="34" charset="0"/>
              </a:rPr>
              <a:t>witdraw</a:t>
            </a:r>
            <a:r>
              <a:rPr lang="en-US" sz="1200" dirty="0" smtClean="0">
                <a:latin typeface="Verdana" pitchFamily="34" charset="0"/>
                <a:ea typeface="Verdana" pitchFamily="34" charset="0"/>
                <a:cs typeface="Verdana" pitchFamily="34" charset="0"/>
              </a:rPr>
              <a:t> money)</a:t>
            </a:r>
          </a:p>
          <a:p>
            <a:pPr>
              <a:buNone/>
            </a:pPr>
            <a:r>
              <a:rPr lang="en-US" sz="1200" dirty="0" smtClean="0">
                <a:latin typeface="Verdana" pitchFamily="34" charset="0"/>
                <a:ea typeface="Verdana" pitchFamily="34" charset="0"/>
                <a:cs typeface="Verdana" pitchFamily="34" charset="0"/>
              </a:rPr>
              <a:t>	{ // withdraw money 	}</a:t>
            </a:r>
          </a:p>
          <a:p>
            <a:pPr>
              <a:buNone/>
            </a:pPr>
            <a:r>
              <a:rPr lang="en-US" sz="1200" dirty="0" smtClean="0">
                <a:latin typeface="Verdana" pitchFamily="34" charset="0"/>
                <a:ea typeface="Verdana" pitchFamily="34" charset="0"/>
                <a:cs typeface="Verdana" pitchFamily="34" charset="0"/>
              </a:rPr>
              <a:t>	else if ( want to check balance)</a:t>
            </a:r>
          </a:p>
          <a:p>
            <a:pPr>
              <a:buNone/>
            </a:pPr>
            <a:r>
              <a:rPr lang="en-US" sz="1200" dirty="0" smtClean="0">
                <a:latin typeface="Verdana" pitchFamily="34" charset="0"/>
                <a:ea typeface="Verdana" pitchFamily="34" charset="0"/>
                <a:cs typeface="Verdana" pitchFamily="34" charset="0"/>
              </a:rPr>
              <a:t>	{ // show balance 		}</a:t>
            </a:r>
          </a:p>
          <a:p>
            <a:pPr>
              <a:buNone/>
            </a:pPr>
            <a:r>
              <a:rPr lang="en-US" sz="1200" dirty="0" smtClean="0">
                <a:latin typeface="Verdana" pitchFamily="34" charset="0"/>
                <a:ea typeface="Verdana" pitchFamily="34" charset="0"/>
                <a:cs typeface="Verdana" pitchFamily="34" charset="0"/>
              </a:rPr>
              <a:t>	else</a:t>
            </a:r>
          </a:p>
          <a:p>
            <a:pPr>
              <a:buNone/>
            </a:pPr>
            <a:r>
              <a:rPr lang="en-US" sz="1200" dirty="0" smtClean="0">
                <a:latin typeface="Verdana" pitchFamily="34" charset="0"/>
                <a:ea typeface="Verdana" pitchFamily="34" charset="0"/>
                <a:cs typeface="Verdana" pitchFamily="34" charset="0"/>
              </a:rPr>
              <a:t>	{  // quit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b="1" dirty="0" smtClean="0">
                <a:latin typeface="Verdana" pitchFamily="34" charset="0"/>
                <a:ea typeface="Verdana" pitchFamily="34" charset="0"/>
                <a:cs typeface="Verdana" pitchFamily="34" charset="0"/>
              </a:rPr>
              <a:t>For</a:t>
            </a:r>
            <a:r>
              <a:rPr lang="en-US" sz="1200" dirty="0" smtClean="0">
                <a:latin typeface="Verdana" pitchFamily="34" charset="0"/>
                <a:ea typeface="Verdana" pitchFamily="34" charset="0"/>
                <a:cs typeface="Verdana" pitchFamily="34" charset="0"/>
              </a:rPr>
              <a:t> loop has 3 parts. Initialization , conditional check and increment</a:t>
            </a:r>
          </a:p>
          <a:p>
            <a:pPr lvl="1">
              <a:buNone/>
            </a:pPr>
            <a:r>
              <a:rPr lang="en-US" sz="1200" dirty="0" smtClean="0">
                <a:latin typeface="Verdana" pitchFamily="34" charset="0"/>
                <a:ea typeface="Verdana" pitchFamily="34" charset="0"/>
                <a:cs typeface="Verdana" pitchFamily="34" charset="0"/>
              </a:rPr>
              <a:t>For(</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=0;i&lt;10;i++)</a:t>
            </a:r>
          </a:p>
          <a:p>
            <a:pPr lvl="1">
              <a:buNone/>
            </a:pP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 // initialize the loop with 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 keep looping until I value is less than 10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 // increment I value after every loop.</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While </a:t>
            </a:r>
            <a:r>
              <a:rPr lang="en-US" sz="1200" dirty="0" smtClean="0">
                <a:latin typeface="Verdana" pitchFamily="34" charset="0"/>
                <a:ea typeface="Verdana" pitchFamily="34" charset="0"/>
                <a:cs typeface="Verdana" pitchFamily="34" charset="0"/>
              </a:rPr>
              <a:t>: Unlike for loop, while loop has just conditional check. </a:t>
            </a:r>
            <a:r>
              <a:rPr lang="en-US" sz="1200" dirty="0" err="1" smtClean="0">
                <a:latin typeface="Verdana" pitchFamily="34" charset="0"/>
                <a:ea typeface="Verdana" pitchFamily="34" charset="0"/>
                <a:cs typeface="Verdana" pitchFamily="34" charset="0"/>
              </a:rPr>
              <a:t>Initalization</a:t>
            </a:r>
            <a:r>
              <a:rPr lang="en-US" sz="1200" dirty="0" smtClean="0">
                <a:latin typeface="Verdana" pitchFamily="34" charset="0"/>
                <a:ea typeface="Verdana" pitchFamily="34" charset="0"/>
                <a:cs typeface="Verdana" pitchFamily="34" charset="0"/>
              </a:rPr>
              <a:t> and conditional check has to be done outside/inside of the loop.</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do the job</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Do While </a:t>
            </a:r>
            <a:r>
              <a:rPr lang="en-US" sz="1200" dirty="0" smtClean="0">
                <a:latin typeface="Verdana" pitchFamily="34" charset="0"/>
                <a:ea typeface="Verdana" pitchFamily="34" charset="0"/>
                <a:cs typeface="Verdana" pitchFamily="34" charset="0"/>
              </a:rPr>
              <a:t>loop ensures </a:t>
            </a:r>
            <a:r>
              <a:rPr lang="en-US" sz="1200" dirty="0" err="1" smtClean="0">
                <a:latin typeface="Verdana" pitchFamily="34" charset="0"/>
                <a:ea typeface="Verdana" pitchFamily="34" charset="0"/>
                <a:cs typeface="Verdana" pitchFamily="34" charset="0"/>
              </a:rPr>
              <a:t>atleast</a:t>
            </a:r>
            <a:r>
              <a:rPr lang="en-US" sz="1200" dirty="0" smtClean="0">
                <a:latin typeface="Verdana" pitchFamily="34" charset="0"/>
                <a:ea typeface="Verdana" pitchFamily="34" charset="0"/>
                <a:cs typeface="Verdana" pitchFamily="34" charset="0"/>
              </a:rPr>
              <a:t> 1 execution of the loop before validating next check.</a:t>
            </a:r>
          </a:p>
          <a:p>
            <a:pPr>
              <a:buNone/>
            </a:pPr>
            <a:r>
              <a:rPr lang="en-US" sz="1200" dirty="0" smtClean="0">
                <a:latin typeface="Verdana" pitchFamily="34" charset="0"/>
                <a:ea typeface="Verdana" pitchFamily="34" charset="0"/>
                <a:cs typeface="Verdana" pitchFamily="34" charset="0"/>
              </a:rPr>
              <a:t>	do{</a:t>
            </a:r>
          </a:p>
          <a:p>
            <a:pPr>
              <a:buNone/>
            </a:pPr>
            <a:r>
              <a:rPr lang="en-US" sz="1200" dirty="0" smtClean="0">
                <a:latin typeface="Verdana" pitchFamily="34" charset="0"/>
                <a:ea typeface="Verdana" pitchFamily="34" charset="0"/>
                <a:cs typeface="Verdana" pitchFamily="34" charset="0"/>
              </a:rPr>
              <a:t>	// execute these lines</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a:t>
            </a:r>
            <a:endParaRPr lang="en-US" sz="1200" b="1"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Switch </a:t>
            </a:r>
            <a:r>
              <a:rPr lang="en-US" sz="1200" dirty="0" smtClean="0">
                <a:latin typeface="Verdana" pitchFamily="34" charset="0"/>
                <a:ea typeface="Verdana" pitchFamily="34" charset="0"/>
                <a:cs typeface="Verdana" pitchFamily="34" charset="0"/>
              </a:rPr>
              <a:t>case is similar to “if else if”  loop ,except it takes primitive data type input.</a:t>
            </a:r>
          </a:p>
          <a:p>
            <a:pPr>
              <a:buNone/>
            </a:pPr>
            <a:r>
              <a:rPr lang="en-US" sz="1200" dirty="0" smtClean="0">
                <a:latin typeface="Verdana" pitchFamily="34" charset="0"/>
                <a:ea typeface="Verdana" pitchFamily="34" charset="0"/>
                <a:cs typeface="Verdana" pitchFamily="34" charset="0"/>
              </a:rPr>
              <a:t>Switch(</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Case 1 : // if input passed is “1”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Case 2 :// if input passed is “2”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Default</a:t>
            </a:r>
          </a:p>
          <a:p>
            <a:pPr>
              <a:buNone/>
            </a:pPr>
            <a:r>
              <a:rPr lang="en-US" sz="1200" dirty="0" smtClean="0">
                <a:latin typeface="Verdana" pitchFamily="34" charset="0"/>
                <a:ea typeface="Verdana" pitchFamily="34" charset="0"/>
                <a:cs typeface="Verdana" pitchFamily="34" charset="0"/>
              </a:rPr>
              <a:t>	break;</a:t>
            </a:r>
          </a:p>
          <a:p>
            <a:pPr>
              <a:buNone/>
            </a:pPr>
            <a:endParaRPr lang="en-US" sz="1200" dirty="0" smtClean="0">
              <a:latin typeface="Verdana" pitchFamily="34" charset="0"/>
              <a:ea typeface="Verdana" pitchFamily="34" charset="0"/>
              <a:cs typeface="Verdana" pitchFamily="34" charset="0"/>
            </a:endParaRP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Assignment-2</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Calculations</a:t>
            </a:r>
          </a:p>
          <a:p>
            <a:pPr lvl="1"/>
            <a:r>
              <a:rPr lang="en-US" sz="1600" dirty="0" smtClean="0">
                <a:latin typeface="Verdana" pitchFamily="34" charset="0"/>
                <a:ea typeface="Verdana" pitchFamily="34" charset="0"/>
                <a:cs typeface="Verdana" pitchFamily="34" charset="0"/>
              </a:rPr>
              <a:t>Write a method to calculate interest rate.</a:t>
            </a:r>
          </a:p>
          <a:p>
            <a:pPr lvl="1"/>
            <a:r>
              <a:rPr lang="en-US" sz="1600" dirty="0" smtClean="0">
                <a:latin typeface="Verdana" pitchFamily="34" charset="0"/>
                <a:ea typeface="Verdana" pitchFamily="34" charset="0"/>
                <a:cs typeface="Verdana" pitchFamily="34" charset="0"/>
              </a:rPr>
              <a:t>Write a method to convert $ to rupees.</a:t>
            </a:r>
          </a:p>
          <a:p>
            <a:pPr lvl="1"/>
            <a:r>
              <a:rPr lang="en-US" sz="1600" dirty="0" smtClean="0">
                <a:latin typeface="Verdana" pitchFamily="34" charset="0"/>
                <a:ea typeface="Verdana" pitchFamily="34" charset="0"/>
                <a:cs typeface="Verdana" pitchFamily="34" charset="0"/>
              </a:rPr>
              <a:t>Write a method to print 1 to 10 using increment operator.</a:t>
            </a:r>
          </a:p>
          <a:p>
            <a:pPr lvl="1"/>
            <a:r>
              <a:rPr lang="en-US" sz="1600" dirty="0" smtClean="0">
                <a:latin typeface="Verdana" pitchFamily="34" charset="0"/>
                <a:ea typeface="Verdana" pitchFamily="34" charset="0"/>
                <a:cs typeface="Verdana" pitchFamily="34" charset="0"/>
              </a:rPr>
              <a:t>Write a method to see if a number is greater than 50.</a:t>
            </a:r>
          </a:p>
          <a:p>
            <a:pPr lvl="1"/>
            <a:r>
              <a:rPr lang="en-US" sz="1600" dirty="0" smtClean="0">
                <a:latin typeface="Verdana" pitchFamily="34" charset="0"/>
                <a:ea typeface="Verdana" pitchFamily="34" charset="0"/>
                <a:cs typeface="Verdana" pitchFamily="34" charset="0"/>
              </a:rPr>
              <a:t>Write a method to print multiples of 5 (1-10) using for loop</a:t>
            </a:r>
          </a:p>
          <a:p>
            <a:pPr lvl="1"/>
            <a:r>
              <a:rPr lang="en-US" sz="1600" smtClean="0">
                <a:latin typeface="Verdana" pitchFamily="34" charset="0"/>
                <a:ea typeface="Verdana" pitchFamily="34" charset="0"/>
                <a:cs typeface="Verdana" pitchFamily="34" charset="0"/>
              </a:rPr>
              <a:t>Write </a:t>
            </a:r>
            <a:r>
              <a:rPr lang="en-US" sz="1600" dirty="0" smtClean="0">
                <a:latin typeface="Verdana" pitchFamily="34" charset="0"/>
                <a:ea typeface="Verdana" pitchFamily="34" charset="0"/>
                <a:cs typeface="Verdana" pitchFamily="34" charset="0"/>
              </a:rPr>
              <a:t>a method to print multiples of 6 (1-10) using while loop</a:t>
            </a:r>
          </a:p>
          <a:p>
            <a:pPr lvl="1"/>
            <a:r>
              <a:rPr lang="en-US" sz="1600" dirty="0" smtClean="0">
                <a:latin typeface="Verdana" pitchFamily="34" charset="0"/>
                <a:ea typeface="Verdana" pitchFamily="34" charset="0"/>
                <a:cs typeface="Verdana" pitchFamily="34" charset="0"/>
              </a:rPr>
              <a:t>Write a method to print “customer care” if input to method is 1 else print “other help” using ternary operator.</a:t>
            </a:r>
          </a:p>
          <a:p>
            <a:pPr lvl="1"/>
            <a:r>
              <a:rPr lang="en-US" sz="1600" dirty="0" smtClean="0">
                <a:latin typeface="Verdana" pitchFamily="34" charset="0"/>
                <a:ea typeface="Verdana" pitchFamily="34" charset="0"/>
                <a:cs typeface="Verdana" pitchFamily="34" charset="0"/>
              </a:rPr>
              <a:t>Write a method to print menu items (use Switch case)</a:t>
            </a:r>
          </a:p>
          <a:p>
            <a:pPr lvl="2"/>
            <a:r>
              <a:rPr lang="en-US" sz="1600" dirty="0" smtClean="0">
                <a:latin typeface="Verdana" pitchFamily="34" charset="0"/>
                <a:ea typeface="Verdana" pitchFamily="34" charset="0"/>
                <a:cs typeface="Verdana" pitchFamily="34" charset="0"/>
              </a:rPr>
              <a:t>1 – Pizza</a:t>
            </a:r>
          </a:p>
          <a:p>
            <a:pPr lvl="2"/>
            <a:r>
              <a:rPr lang="en-US" sz="1600" dirty="0" smtClean="0">
                <a:latin typeface="Verdana" pitchFamily="34" charset="0"/>
                <a:ea typeface="Verdana" pitchFamily="34" charset="0"/>
                <a:cs typeface="Verdana" pitchFamily="34" charset="0"/>
              </a:rPr>
              <a:t>2 – Pasta</a:t>
            </a:r>
          </a:p>
          <a:p>
            <a:pPr lvl="2"/>
            <a:r>
              <a:rPr lang="en-US" sz="1600" dirty="0" smtClean="0">
                <a:latin typeface="Verdana" pitchFamily="34" charset="0"/>
                <a:ea typeface="Verdana" pitchFamily="34" charset="0"/>
                <a:cs typeface="Verdana" pitchFamily="34" charset="0"/>
              </a:rPr>
              <a:t>Default – salad</a:t>
            </a:r>
          </a:p>
          <a:p>
            <a:pPr lvl="2"/>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7 - Constructors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2000" dirty="0" smtClean="0">
                <a:latin typeface="Verdana" pitchFamily="34" charset="0"/>
                <a:ea typeface="Verdana" pitchFamily="34" charset="0"/>
                <a:cs typeface="Verdana" pitchFamily="34" charset="0"/>
              </a:rPr>
              <a:t>Constructors are invoked when a new instance/object is created using operator “new”. Constructors are used to initialize instance variables of an object . Constructor is the very first class member invoked. </a:t>
            </a:r>
          </a:p>
          <a:p>
            <a:r>
              <a:rPr lang="en-US" sz="2000" dirty="0" smtClean="0">
                <a:latin typeface="Verdana" pitchFamily="34" charset="0"/>
                <a:ea typeface="Verdana" pitchFamily="34" charset="0"/>
                <a:cs typeface="Verdana" pitchFamily="34" charset="0"/>
              </a:rPr>
              <a:t>Constructors name should be same as Class name.</a:t>
            </a:r>
          </a:p>
          <a:p>
            <a:r>
              <a:rPr lang="en-US" sz="2000" dirty="0" smtClean="0">
                <a:latin typeface="Verdana" pitchFamily="34" charset="0"/>
                <a:ea typeface="Verdana" pitchFamily="34" charset="0"/>
                <a:cs typeface="Verdana" pitchFamily="34" charset="0"/>
              </a:rPr>
              <a:t>Constructors should not have any return type.</a:t>
            </a:r>
          </a:p>
          <a:p>
            <a:r>
              <a:rPr lang="en-US" sz="2000" dirty="0" smtClean="0">
                <a:latin typeface="Verdana" pitchFamily="34" charset="0"/>
                <a:ea typeface="Verdana" pitchFamily="34" charset="0"/>
                <a:cs typeface="Verdana" pitchFamily="34" charset="0"/>
              </a:rPr>
              <a:t>There are no limits to number of constructor in a class.</a:t>
            </a:r>
          </a:p>
          <a:p>
            <a:r>
              <a:rPr lang="en-US" sz="2000" dirty="0" smtClean="0">
                <a:latin typeface="Verdana" pitchFamily="34" charset="0"/>
                <a:ea typeface="Verdana" pitchFamily="34" charset="0"/>
                <a:cs typeface="Verdana" pitchFamily="34" charset="0"/>
              </a:rPr>
              <a:t>If no constructors are defined, Compiler provides a default constructer with </a:t>
            </a:r>
            <a:r>
              <a:rPr lang="en-US" sz="2000" smtClean="0">
                <a:latin typeface="Verdana" pitchFamily="34" charset="0"/>
                <a:ea typeface="Verdana" pitchFamily="34" charset="0"/>
                <a:cs typeface="Verdana" pitchFamily="34" charset="0"/>
              </a:rPr>
              <a:t>no parameters and no code.</a:t>
            </a:r>
            <a:endParaRPr lang="en-US" sz="2000" dirty="0" smtClean="0">
              <a:latin typeface="Verdana" pitchFamily="34" charset="0"/>
              <a:ea typeface="Verdana" pitchFamily="34" charset="0"/>
              <a:cs typeface="Verdana" pitchFamily="34" charset="0"/>
            </a:endParaRPr>
          </a:p>
          <a:p>
            <a:endParaRPr lang="en-US" sz="1800" dirty="0" smtClean="0">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latin typeface="Verdana" pitchFamily="34" charset="0"/>
                <a:ea typeface="Verdana" pitchFamily="34" charset="0"/>
                <a:cs typeface="Verdana" pitchFamily="34" charset="0"/>
              </a:rPr>
              <a:t>=</a:t>
            </a:r>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(name)</a:t>
            </a:r>
            <a:r>
              <a:rPr lang="en-US" sz="1800" dirty="0" smtClean="0">
                <a:solidFill>
                  <a:srgbClr val="00B050"/>
                </a:solidFill>
                <a:latin typeface="Verdana" pitchFamily="34" charset="0"/>
                <a:ea typeface="Verdana" pitchFamily="34" charset="0"/>
                <a:cs typeface="Verdana" pitchFamily="34" charset="0"/>
              </a:rPr>
              <a:t>;</a:t>
            </a:r>
          </a:p>
          <a:p>
            <a:endParaRPr lang="en-US" sz="1800" dirty="0" smtClean="0">
              <a:solidFill>
                <a:srgbClr val="00B050"/>
              </a:solidFill>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-&gt; create a reference variable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which can hold the memory address of an object </a:t>
            </a:r>
            <a:r>
              <a:rPr lang="en-US" sz="1800" dirty="0" err="1" smtClean="0">
                <a:solidFill>
                  <a:srgbClr val="0070C0"/>
                </a:solidFill>
                <a:latin typeface="Verdana" pitchFamily="34" charset="0"/>
                <a:ea typeface="Verdana" pitchFamily="34" charset="0"/>
                <a:cs typeface="Verdana" pitchFamily="34" charset="0"/>
              </a:rPr>
              <a:t>BankAcct</a:t>
            </a:r>
            <a:endParaRPr lang="en-US" sz="1800" dirty="0" smtClean="0">
              <a:solidFill>
                <a:srgbClr val="0070C0"/>
              </a:solidFill>
              <a:latin typeface="Verdana" pitchFamily="34" charset="0"/>
              <a:ea typeface="Verdana" pitchFamily="34" charset="0"/>
              <a:cs typeface="Verdana" pitchFamily="34" charset="0"/>
            </a:endParaRPr>
          </a:p>
          <a:p>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-&gt; </a:t>
            </a:r>
            <a:r>
              <a:rPr lang="en-US" sz="1800" b="1" dirty="0" smtClean="0">
                <a:solidFill>
                  <a:srgbClr val="00B050"/>
                </a:solidFill>
                <a:latin typeface="Verdana" pitchFamily="34" charset="0"/>
                <a:ea typeface="Verdana" pitchFamily="34" charset="0"/>
                <a:cs typeface="Verdana" pitchFamily="34" charset="0"/>
              </a:rPr>
              <a:t>new operator </a:t>
            </a:r>
            <a:r>
              <a:rPr lang="en-US" sz="1800" dirty="0" smtClean="0">
                <a:solidFill>
                  <a:srgbClr val="00B050"/>
                </a:solidFill>
                <a:latin typeface="Verdana" pitchFamily="34" charset="0"/>
                <a:ea typeface="Verdana" pitchFamily="34" charset="0"/>
                <a:cs typeface="Verdana" pitchFamily="34" charset="0"/>
              </a:rPr>
              <a:t>create an object in memory of type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and return the memory location address which is then stored in ref variable </a:t>
            </a:r>
            <a:r>
              <a:rPr lang="en-US" sz="1800" dirty="0" err="1" smtClean="0">
                <a:solidFill>
                  <a:srgbClr val="00B050"/>
                </a:solidFill>
                <a:latin typeface="Verdana" pitchFamily="34" charset="0"/>
                <a:ea typeface="Verdana" pitchFamily="34" charset="0"/>
                <a:cs typeface="Verdana" pitchFamily="34" charset="0"/>
              </a:rPr>
              <a:t>ragSav</a:t>
            </a:r>
            <a:r>
              <a:rPr lang="en-US" sz="1800" dirty="0" smtClean="0">
                <a:solidFill>
                  <a:srgbClr val="00B050"/>
                </a:solidFill>
                <a:latin typeface="Verdana" pitchFamily="34" charset="0"/>
                <a:ea typeface="Verdana" pitchFamily="34" charset="0"/>
                <a:cs typeface="Verdana" pitchFamily="34" charset="0"/>
              </a:rPr>
              <a:t>.</a:t>
            </a:r>
          </a:p>
          <a:p>
            <a:r>
              <a:rPr lang="en-US" sz="1800" dirty="0" smtClean="0">
                <a:solidFill>
                  <a:srgbClr val="FF0000"/>
                </a:solidFill>
                <a:latin typeface="Verdana" pitchFamily="34" charset="0"/>
                <a:ea typeface="Verdana" pitchFamily="34" charset="0"/>
                <a:cs typeface="Verdana" pitchFamily="34" charset="0"/>
              </a:rPr>
              <a:t>(name) -&gt; invoke the constructor of </a:t>
            </a:r>
            <a:r>
              <a:rPr lang="en-US" sz="1800" dirty="0" err="1" smtClean="0">
                <a:solidFill>
                  <a:srgbClr val="FF000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 which takes one string parameter.</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8" name="Rectangle 7"/>
          <p:cNvSpPr/>
          <p:nvPr/>
        </p:nvSpPr>
        <p:spPr>
          <a:xfrm>
            <a:off x="4267200" y="609600"/>
            <a:ext cx="4876800" cy="838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9" name="Oval 8"/>
          <p:cNvSpPr/>
          <p:nvPr/>
        </p:nvSpPr>
        <p:spPr>
          <a:xfrm>
            <a:off x="4352365"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6333565" y="6858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5876365"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3" name="Straight Arrow Connector 12"/>
          <p:cNvCxnSpPr>
            <a:stCxn id="9" idx="6"/>
            <a:endCxn id="11" idx="1"/>
          </p:cNvCxnSpPr>
          <p:nvPr/>
        </p:nvCxnSpPr>
        <p:spPr>
          <a:xfrm>
            <a:off x="5266765"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67200" y="1524000"/>
            <a:ext cx="4876800" cy="1524000"/>
          </a:xfrm>
          <a:prstGeom prst="rect">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15" name="Oval 14"/>
          <p:cNvSpPr/>
          <p:nvPr/>
        </p:nvSpPr>
        <p:spPr>
          <a:xfrm>
            <a:off x="4352365" y="16764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6333565" y="16002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17" name="Rectangle 16"/>
          <p:cNvSpPr/>
          <p:nvPr/>
        </p:nvSpPr>
        <p:spPr>
          <a:xfrm>
            <a:off x="5876365"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8" name="Straight Arrow Connector 17"/>
          <p:cNvCxnSpPr>
            <a:stCxn id="15" idx="6"/>
            <a:endCxn id="17" idx="1"/>
          </p:cNvCxnSpPr>
          <p:nvPr/>
        </p:nvCxnSpPr>
        <p:spPr>
          <a:xfrm>
            <a:off x="5266765" y="19050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76165" y="2362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1" name="Rectangle 30"/>
          <p:cNvSpPr/>
          <p:nvPr/>
        </p:nvSpPr>
        <p:spPr>
          <a:xfrm>
            <a:off x="4267200" y="3124200"/>
            <a:ext cx="4876800" cy="1676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32" name="Oval 31"/>
          <p:cNvSpPr/>
          <p:nvPr/>
        </p:nvSpPr>
        <p:spPr>
          <a:xfrm>
            <a:off x="4352365" y="32766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33" name="Rectangle 32"/>
          <p:cNvSpPr/>
          <p:nvPr/>
        </p:nvSpPr>
        <p:spPr>
          <a:xfrm>
            <a:off x="6409765" y="32004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34" name="Rectangle 33"/>
          <p:cNvSpPr/>
          <p:nvPr/>
        </p:nvSpPr>
        <p:spPr>
          <a:xfrm>
            <a:off x="5952565" y="32004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35" name="Straight Arrow Connector 34"/>
          <p:cNvCxnSpPr>
            <a:stCxn id="32" idx="6"/>
            <a:endCxn id="34" idx="1"/>
          </p:cNvCxnSpPr>
          <p:nvPr/>
        </p:nvCxnSpPr>
        <p:spPr>
          <a:xfrm>
            <a:off x="5266765" y="35052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276165" y="3886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9" name="Rectangle 38"/>
          <p:cNvSpPr/>
          <p:nvPr/>
        </p:nvSpPr>
        <p:spPr>
          <a:xfrm>
            <a:off x="6409765" y="38862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333565"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2" name="Rectangle 41"/>
          <p:cNvSpPr/>
          <p:nvPr/>
        </p:nvSpPr>
        <p:spPr>
          <a:xfrm>
            <a:off x="6333565" y="16002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3" name="Rectangle 42"/>
          <p:cNvSpPr/>
          <p:nvPr/>
        </p:nvSpPr>
        <p:spPr>
          <a:xfrm>
            <a:off x="6409765" y="32004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4" name="Rectangle 43"/>
          <p:cNvSpPr/>
          <p:nvPr/>
        </p:nvSpPr>
        <p:spPr>
          <a:xfrm>
            <a:off x="6409765"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47" name="Oval 46"/>
          <p:cNvSpPr/>
          <p:nvPr/>
        </p:nvSpPr>
        <p:spPr>
          <a:xfrm>
            <a:off x="6866965" y="3962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48" name="Oval 47"/>
          <p:cNvSpPr/>
          <p:nvPr/>
        </p:nvSpPr>
        <p:spPr>
          <a:xfrm>
            <a:off x="6866965" y="4343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50" name="Rectangle 49"/>
          <p:cNvSpPr/>
          <p:nvPr/>
        </p:nvSpPr>
        <p:spPr>
          <a:xfrm>
            <a:off x="6587923"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51" name="Rectangle 50"/>
          <p:cNvSpPr/>
          <p:nvPr/>
        </p:nvSpPr>
        <p:spPr>
          <a:xfrm>
            <a:off x="5977249" y="3886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cxnSp>
        <p:nvCxnSpPr>
          <p:cNvPr id="52" name="Straight Arrow Connector 51"/>
          <p:cNvCxnSpPr>
            <a:endCxn id="51" idx="1"/>
          </p:cNvCxnSpPr>
          <p:nvPr/>
        </p:nvCxnSpPr>
        <p:spPr>
          <a:xfrm>
            <a:off x="5291449" y="41910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48768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52365" y="50292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09765" y="49530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23965" y="4953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66765" y="5257800"/>
            <a:ext cx="4572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76165" y="56388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09765" y="56388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09765" y="4953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09765"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66965" y="5715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66965" y="6096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587923"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291449" y="59436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991202" y="5715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70" name="Rectangle 69"/>
          <p:cNvSpPr/>
          <p:nvPr/>
        </p:nvSpPr>
        <p:spPr>
          <a:xfrm>
            <a:off x="0" y="609600"/>
            <a:ext cx="4267200" cy="1143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200" dirty="0" smtClean="0">
              <a:latin typeface="Verdana" pitchFamily="34" charset="0"/>
              <a:ea typeface="Verdana" pitchFamily="34" charset="0"/>
              <a:cs typeface="Verdana" pitchFamily="34" charset="0"/>
            </a:endParaRPr>
          </a:p>
          <a:p>
            <a:pPr>
              <a:buNone/>
            </a:pPr>
            <a:r>
              <a:rPr lang="en-US" sz="12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2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2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200" dirty="0"/>
          </a:p>
        </p:txBody>
      </p:sp>
      <p:sp>
        <p:nvSpPr>
          <p:cNvPr id="71" name="Rectangle 70"/>
          <p:cNvSpPr/>
          <p:nvPr/>
        </p:nvSpPr>
        <p:spPr>
          <a:xfrm>
            <a:off x="0" y="1766046"/>
            <a:ext cx="4267200" cy="20439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300" dirty="0" smtClean="0">
                <a:solidFill>
                  <a:schemeClr val="tx1"/>
                </a:solidFill>
                <a:latin typeface="Verdana" pitchFamily="34" charset="0"/>
                <a:ea typeface="Verdana" pitchFamily="34" charset="0"/>
                <a:cs typeface="Verdana" pitchFamily="34" charset="0"/>
              </a:rPr>
              <a:t>public class test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public static void main(String[] </a:t>
            </a:r>
            <a:r>
              <a:rPr lang="en-US" sz="1300" dirty="0" err="1" smtClean="0">
                <a:solidFill>
                  <a:schemeClr val="tx1"/>
                </a:solidFill>
                <a:latin typeface="Verdana" pitchFamily="34" charset="0"/>
                <a:ea typeface="Verdana" pitchFamily="34" charset="0"/>
                <a:cs typeface="Verdana" pitchFamily="34" charset="0"/>
              </a:rPr>
              <a:t>args</a:t>
            </a: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b="1" dirty="0" smtClean="0">
                <a:solidFill>
                  <a:schemeClr val="accent4">
                    <a:lumMod val="60000"/>
                    <a:lumOff val="40000"/>
                  </a:schemeClr>
                </a:solidFill>
                <a:latin typeface="Verdana" pitchFamily="34" charset="0"/>
                <a:ea typeface="Verdana" pitchFamily="34" charset="0"/>
                <a:cs typeface="Verdana" pitchFamily="34" charset="0"/>
              </a:rPr>
              <a:t>String name=new String(“Andy”);</a:t>
            </a:r>
          </a:p>
          <a:p>
            <a:pPr>
              <a:buNone/>
            </a:pPr>
            <a:r>
              <a:rPr lang="en-US" sz="1300" dirty="0" err="1" smtClean="0">
                <a:solidFill>
                  <a:srgbClr val="0070C0"/>
                </a:solidFill>
                <a:latin typeface="Verdana" pitchFamily="34" charset="0"/>
                <a:ea typeface="Verdana" pitchFamily="34" charset="0"/>
                <a:cs typeface="Verdana" pitchFamily="34" charset="0"/>
              </a:rPr>
              <a:t>BankAcct</a:t>
            </a:r>
            <a:r>
              <a:rPr lang="en-US" sz="1300" dirty="0" smtClean="0">
                <a:solidFill>
                  <a:srgbClr val="0070C0"/>
                </a:solidFill>
                <a:latin typeface="Verdana" pitchFamily="34" charset="0"/>
                <a:ea typeface="Verdana" pitchFamily="34" charset="0"/>
                <a:cs typeface="Verdana" pitchFamily="34" charset="0"/>
              </a:rPr>
              <a:t> </a:t>
            </a:r>
            <a:r>
              <a:rPr lang="en-US" sz="1300" dirty="0" err="1" smtClean="0">
                <a:solidFill>
                  <a:srgbClr val="0070C0"/>
                </a:solidFill>
                <a:latin typeface="Verdana" pitchFamily="34" charset="0"/>
                <a:ea typeface="Verdana" pitchFamily="34" charset="0"/>
                <a:cs typeface="Verdana" pitchFamily="34" charset="0"/>
              </a:rPr>
              <a:t>ragSav</a:t>
            </a:r>
            <a:r>
              <a:rPr lang="en-US" sz="1300" dirty="0" smtClean="0">
                <a:solidFill>
                  <a:srgbClr val="0070C0"/>
                </a:solidFill>
                <a:latin typeface="Verdana" pitchFamily="34" charset="0"/>
                <a:ea typeface="Verdana" pitchFamily="34" charset="0"/>
                <a:cs typeface="Verdana" pitchFamily="34" charset="0"/>
              </a:rPr>
              <a:t>;</a:t>
            </a:r>
          </a:p>
          <a:p>
            <a:pPr>
              <a:buNone/>
            </a:pPr>
            <a:r>
              <a:rPr lang="en-US" sz="1300" dirty="0" err="1" smtClean="0">
                <a:solidFill>
                  <a:srgbClr val="00B050"/>
                </a:solidFill>
                <a:latin typeface="Verdana" pitchFamily="34" charset="0"/>
                <a:ea typeface="Verdana" pitchFamily="34" charset="0"/>
                <a:cs typeface="Verdana" pitchFamily="34" charset="0"/>
              </a:rPr>
              <a:t>ragSav</a:t>
            </a:r>
            <a:r>
              <a:rPr lang="en-US" sz="1300" dirty="0" smtClean="0">
                <a:solidFill>
                  <a:srgbClr val="00B050"/>
                </a:solidFill>
                <a:latin typeface="Verdana" pitchFamily="34" charset="0"/>
                <a:ea typeface="Verdana" pitchFamily="34" charset="0"/>
                <a:cs typeface="Verdana" pitchFamily="34" charset="0"/>
              </a:rPr>
              <a:t>=new </a:t>
            </a:r>
            <a:r>
              <a:rPr lang="en-US" sz="1300" dirty="0" err="1" smtClean="0">
                <a:solidFill>
                  <a:srgbClr val="00B050"/>
                </a:solidFill>
                <a:latin typeface="Verdana" pitchFamily="34" charset="0"/>
                <a:ea typeface="Verdana" pitchFamily="34" charset="0"/>
                <a:cs typeface="Verdana" pitchFamily="34" charset="0"/>
              </a:rPr>
              <a:t>BankAcct</a:t>
            </a:r>
            <a:r>
              <a:rPr lang="en-US" sz="1300" dirty="0" smtClean="0">
                <a:solidFill>
                  <a:srgbClr val="FF0000"/>
                </a:solidFill>
                <a:latin typeface="Verdana" pitchFamily="34" charset="0"/>
                <a:ea typeface="Verdana" pitchFamily="34" charset="0"/>
                <a:cs typeface="Verdana" pitchFamily="34" charset="0"/>
              </a:rPr>
              <a:t>(1);</a:t>
            </a:r>
          </a:p>
          <a:p>
            <a:pPr>
              <a:buNone/>
            </a:pPr>
            <a:r>
              <a:rPr lang="en-US" sz="1300" dirty="0" smtClean="0">
                <a:solidFill>
                  <a:schemeClr val="tx1"/>
                </a:solidFill>
                <a:latin typeface="Verdana" pitchFamily="34" charset="0"/>
                <a:ea typeface="Verdana" pitchFamily="34" charset="0"/>
                <a:cs typeface="Verdana" pitchFamily="34" charset="0"/>
              </a:rPr>
              <a:t>//</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 </a:t>
            </a:r>
            <a:r>
              <a:rPr lang="en-US" sz="1300" dirty="0" err="1" smtClean="0">
                <a:solidFill>
                  <a:schemeClr val="tx1"/>
                </a:solidFill>
                <a:latin typeface="Verdana" pitchFamily="34" charset="0"/>
                <a:ea typeface="Verdana" pitchFamily="34" charset="0"/>
                <a:cs typeface="Verdana" pitchFamily="34" charset="0"/>
              </a:rPr>
              <a:t>ragSav</a:t>
            </a:r>
            <a:r>
              <a:rPr lang="en-US" sz="1300" dirty="0" smtClean="0">
                <a:solidFill>
                  <a:schemeClr val="tx1"/>
                </a:solidFill>
                <a:latin typeface="Verdana" pitchFamily="34" charset="0"/>
                <a:ea typeface="Verdana" pitchFamily="34" charset="0"/>
                <a:cs typeface="Verdana" pitchFamily="34" charset="0"/>
              </a:rPr>
              <a:t>=new </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(x);</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p:txBody>
      </p:sp>
      <p:sp>
        <p:nvSpPr>
          <p:cNvPr id="73" name="Rectangle 72"/>
          <p:cNvSpPr/>
          <p:nvPr/>
        </p:nvSpPr>
        <p:spPr>
          <a:xfrm>
            <a:off x="0" y="3810000"/>
            <a:ext cx="42672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public class </a:t>
            </a:r>
            <a:r>
              <a:rPr lang="en-US" sz="1400" dirty="0" err="1" smtClean="0">
                <a:solidFill>
                  <a:schemeClr val="tx1"/>
                </a:solidFill>
                <a:latin typeface="Verdana" pitchFamily="34" charset="0"/>
                <a:ea typeface="Verdana" pitchFamily="34" charset="0"/>
                <a:cs typeface="Verdana" pitchFamily="34" charset="0"/>
              </a:rPr>
              <a:t>BankAcct</a:t>
            </a: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a:t>
            </a:r>
            <a:r>
              <a:rPr lang="en-US" sz="1400" dirty="0" err="1" smtClean="0">
                <a:solidFill>
                  <a:srgbClr val="00B050"/>
                </a:solidFill>
                <a:latin typeface="Verdana" pitchFamily="34" charset="0"/>
                <a:ea typeface="Verdana" pitchFamily="34" charset="0"/>
                <a:cs typeface="Verdana" pitchFamily="34" charset="0"/>
              </a:rPr>
              <a:t>acctId</a:t>
            </a:r>
            <a:r>
              <a:rPr lang="en-US" sz="1400" dirty="0" smtClean="0">
                <a:solidFill>
                  <a:srgbClr val="00B050"/>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bal;</a:t>
            </a:r>
          </a:p>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rgbClr val="FF0000"/>
                </a:solidFill>
                <a:latin typeface="Verdana" pitchFamily="34" charset="0"/>
                <a:ea typeface="Verdana" pitchFamily="34" charset="0"/>
                <a:cs typeface="Verdana" pitchFamily="34" charset="0"/>
              </a:rPr>
              <a:t>public </a:t>
            </a:r>
            <a:r>
              <a:rPr lang="en-US" sz="1400" dirty="0" err="1" smtClean="0">
                <a:solidFill>
                  <a:srgbClr val="FF0000"/>
                </a:solidFill>
                <a:latin typeface="Verdana" pitchFamily="34" charset="0"/>
                <a:ea typeface="Verdana" pitchFamily="34" charset="0"/>
                <a:cs typeface="Verdana" pitchFamily="34" charset="0"/>
              </a:rPr>
              <a:t>BankAcct</a:t>
            </a:r>
            <a:r>
              <a:rPr lang="en-US" sz="1400" dirty="0" smtClean="0">
                <a:solidFill>
                  <a:srgbClr val="FF0000"/>
                </a:solidFill>
                <a:latin typeface="Verdana" pitchFamily="34" charset="0"/>
                <a:ea typeface="Verdana" pitchFamily="34" charset="0"/>
                <a:cs typeface="Verdana" pitchFamily="34" charset="0"/>
              </a:rPr>
              <a:t>(</a:t>
            </a:r>
            <a:r>
              <a:rPr lang="en-US" sz="1400" dirty="0" err="1" smtClean="0">
                <a:solidFill>
                  <a:srgbClr val="FF0000"/>
                </a:solidFill>
                <a:latin typeface="Verdana" pitchFamily="34" charset="0"/>
                <a:ea typeface="Verdana" pitchFamily="34" charset="0"/>
                <a:cs typeface="Verdana" pitchFamily="34" charset="0"/>
              </a:rPr>
              <a:t>int</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acctId</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solidFill>
                  <a:schemeClr val="tx1">
                    <a:lumMod val="85000"/>
                    <a:lumOff val="15000"/>
                  </a:schemeClr>
                </a:solidFill>
                <a:latin typeface="Verdana" pitchFamily="34" charset="0"/>
                <a:ea typeface="Verdana" pitchFamily="34" charset="0"/>
                <a:cs typeface="Verdana" pitchFamily="34" charset="0"/>
              </a:rPr>
              <a:t>public </a:t>
            </a:r>
            <a:r>
              <a:rPr lang="en-US" sz="1400" dirty="0" err="1" smtClean="0">
                <a:solidFill>
                  <a:schemeClr val="tx1">
                    <a:lumMod val="85000"/>
                    <a:lumOff val="15000"/>
                  </a:schemeClr>
                </a:solidFill>
                <a:latin typeface="Verdana" pitchFamily="34" charset="0"/>
                <a:ea typeface="Verdana" pitchFamily="34" charset="0"/>
                <a:cs typeface="Verdana" pitchFamily="34" charset="0"/>
              </a:rPr>
              <a:t>BankAcct</a:t>
            </a:r>
            <a:r>
              <a:rPr lang="en-US" sz="1400" dirty="0" smtClean="0">
                <a:solidFill>
                  <a:schemeClr val="tx1">
                    <a:lumMod val="85000"/>
                    <a:lumOff val="15000"/>
                  </a:schemeClr>
                </a:solidFill>
                <a:latin typeface="Verdana" pitchFamily="34" charset="0"/>
                <a:ea typeface="Verdana" pitchFamily="34" charset="0"/>
                <a:cs typeface="Verdana" pitchFamily="34" charset="0"/>
              </a:rPr>
              <a:t>(String </a:t>
            </a:r>
            <a:r>
              <a:rPr lang="en-US" sz="1400" dirty="0" err="1" smtClean="0">
                <a:solidFill>
                  <a:schemeClr val="tx1">
                    <a:lumMod val="85000"/>
                    <a:lumOff val="15000"/>
                  </a:schemeClr>
                </a:solidFill>
                <a:latin typeface="Verdana" pitchFamily="34" charset="0"/>
                <a:ea typeface="Verdana" pitchFamily="34" charset="0"/>
                <a:cs typeface="Verdana" pitchFamily="34" charset="0"/>
              </a:rPr>
              <a:t>act,int</a:t>
            </a:r>
            <a:r>
              <a:rPr lang="en-US" sz="1400" dirty="0" smtClean="0">
                <a:solidFill>
                  <a:schemeClr val="tx1">
                    <a:lumMod val="85000"/>
                    <a:lumOff val="15000"/>
                  </a:schemeClr>
                </a:solidFill>
                <a:latin typeface="Verdana" pitchFamily="34" charset="0"/>
                <a:ea typeface="Verdana" pitchFamily="34" charset="0"/>
                <a:cs typeface="Verdana" pitchFamily="34" charset="0"/>
              </a:rPr>
              <a:t> money)</a:t>
            </a:r>
          </a:p>
          <a:p>
            <a:pPr>
              <a:buNone/>
            </a:pP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acctId</a:t>
            </a:r>
            <a:r>
              <a:rPr lang="en-US" sz="1400" dirty="0" smtClean="0">
                <a:solidFill>
                  <a:schemeClr val="tx1"/>
                </a:solidFill>
                <a:latin typeface="Verdana" pitchFamily="34" charset="0"/>
                <a:ea typeface="Verdana" pitchFamily="34" charset="0"/>
                <a:cs typeface="Verdana" pitchFamily="34" charset="0"/>
              </a:rPr>
              <a:t>=act;</a:t>
            </a:r>
          </a:p>
          <a:p>
            <a:pPr>
              <a:buNone/>
            </a:pPr>
            <a:r>
              <a:rPr lang="en-US" sz="1400" dirty="0" smtClean="0">
                <a:solidFill>
                  <a:schemeClr val="tx1"/>
                </a:solidFill>
                <a:latin typeface="Verdana" pitchFamily="34" charset="0"/>
                <a:ea typeface="Verdana" pitchFamily="34" charset="0"/>
                <a:cs typeface="Verdana" pitchFamily="34" charset="0"/>
              </a:rPr>
              <a:t>bal=money; }</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p:txBody>
      </p:sp>
      <p:sp>
        <p:nvSpPr>
          <p:cNvPr id="74" name="Rectangle 73"/>
          <p:cNvSpPr/>
          <p:nvPr/>
        </p:nvSpPr>
        <p:spPr>
          <a:xfrm>
            <a:off x="8835614" y="4343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75" name="Rectangle 74"/>
          <p:cNvSpPr/>
          <p:nvPr/>
        </p:nvSpPr>
        <p:spPr>
          <a:xfrm>
            <a:off x="8529021" y="4373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76" name="Straight Arrow Connector 75"/>
          <p:cNvCxnSpPr>
            <a:stCxn id="48" idx="6"/>
            <a:endCxn id="75" idx="1"/>
          </p:cNvCxnSpPr>
          <p:nvPr/>
        </p:nvCxnSpPr>
        <p:spPr>
          <a:xfrm>
            <a:off x="8238565" y="4480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8826649" y="6108879"/>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81" name="Rectangle 80"/>
          <p:cNvSpPr/>
          <p:nvPr/>
        </p:nvSpPr>
        <p:spPr>
          <a:xfrm>
            <a:off x="8520056" y="6139359"/>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82" name="Straight Arrow Connector 81"/>
          <p:cNvCxnSpPr>
            <a:endCxn id="81" idx="1"/>
          </p:cNvCxnSpPr>
          <p:nvPr/>
        </p:nvCxnSpPr>
        <p:spPr>
          <a:xfrm>
            <a:off x="8229600" y="6246039"/>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877091" y="3962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69" name="Rectangle 68"/>
          <p:cNvSpPr/>
          <p:nvPr/>
        </p:nvSpPr>
        <p:spPr>
          <a:xfrm>
            <a:off x="8570498" y="3992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77" name="Straight Arrow Connector 76"/>
          <p:cNvCxnSpPr>
            <a:endCxn id="69" idx="1"/>
          </p:cNvCxnSpPr>
          <p:nvPr/>
        </p:nvCxnSpPr>
        <p:spPr>
          <a:xfrm>
            <a:off x="8280042" y="4099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8826649" y="57150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84" name="Rectangle 83"/>
          <p:cNvSpPr/>
          <p:nvPr/>
        </p:nvSpPr>
        <p:spPr>
          <a:xfrm>
            <a:off x="8520056" y="57454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85" name="Straight Arrow Connector 84"/>
          <p:cNvCxnSpPr>
            <a:endCxn id="84" idx="1"/>
          </p:cNvCxnSpPr>
          <p:nvPr/>
        </p:nvCxnSpPr>
        <p:spPr>
          <a:xfrm>
            <a:off x="8229600" y="58521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48235" y="2962835"/>
            <a:ext cx="8534400" cy="34379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fontScale="90000"/>
          </a:bodyPr>
          <a:lstStyle/>
          <a:p>
            <a:r>
              <a:rPr lang="en-US" sz="2800" dirty="0" smtClean="0">
                <a:latin typeface="Verdana" pitchFamily="34" charset="0"/>
                <a:ea typeface="Verdana" pitchFamily="34" charset="0"/>
                <a:cs typeface="Verdana" pitchFamily="34" charset="0"/>
              </a:rPr>
              <a:t>Eclipse </a:t>
            </a:r>
            <a:r>
              <a:rPr lang="en-US" sz="2800" smtClean="0">
                <a:latin typeface="Verdana" pitchFamily="34" charset="0"/>
                <a:ea typeface="Verdana" pitchFamily="34" charset="0"/>
                <a:cs typeface="Verdana" pitchFamily="34" charset="0"/>
              </a:rPr>
              <a:t>– Configure </a:t>
            </a:r>
            <a:r>
              <a:rPr lang="en-US" sz="2800" dirty="0" smtClean="0">
                <a:latin typeface="Verdana" pitchFamily="34" charset="0"/>
                <a:ea typeface="Verdana" pitchFamily="34" charset="0"/>
                <a:cs typeface="Verdana" pitchFamily="34" charset="0"/>
              </a:rPr>
              <a:t>Workspace and Application</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100" dirty="0" smtClean="0">
                <a:latin typeface="Verdana" pitchFamily="34" charset="0"/>
                <a:ea typeface="Verdana" pitchFamily="34" charset="0"/>
                <a:cs typeface="Verdana" pitchFamily="34" charset="0"/>
              </a:rPr>
              <a:t>Create folder </a:t>
            </a:r>
          </a:p>
          <a:p>
            <a:r>
              <a:rPr lang="en-US" sz="1100" dirty="0" smtClean="0">
                <a:latin typeface="Verdana" pitchFamily="34" charset="0"/>
                <a:ea typeface="Verdana" pitchFamily="34" charset="0"/>
                <a:cs typeface="Verdana" pitchFamily="34" charset="0"/>
              </a:rPr>
              <a:t>C:\Tutorial\java</a:t>
            </a:r>
          </a:p>
          <a:p>
            <a:r>
              <a:rPr lang="en-US" sz="1100" dirty="0" smtClean="0">
                <a:latin typeface="Verdana" pitchFamily="34" charset="0"/>
                <a:ea typeface="Verdana" pitchFamily="34" charset="0"/>
                <a:cs typeface="Verdana" pitchFamily="34" charset="0"/>
              </a:rPr>
              <a:t>double click the eclipse shortcut </a:t>
            </a:r>
          </a:p>
          <a:p>
            <a:r>
              <a:rPr lang="en-US" sz="1100" dirty="0" smtClean="0">
                <a:latin typeface="Verdana" pitchFamily="34" charset="0"/>
                <a:ea typeface="Verdana" pitchFamily="34" charset="0"/>
                <a:cs typeface="Verdana" pitchFamily="34" charset="0"/>
              </a:rPr>
              <a:t>on desktop.</a:t>
            </a:r>
          </a:p>
          <a:p>
            <a:r>
              <a:rPr lang="en-US" sz="1100" dirty="0" smtClean="0">
                <a:latin typeface="Verdana" pitchFamily="34" charset="0"/>
                <a:ea typeface="Verdana" pitchFamily="34" charset="0"/>
                <a:cs typeface="Verdana" pitchFamily="34" charset="0"/>
              </a:rPr>
              <a:t>Enter the workspace path as </a:t>
            </a:r>
          </a:p>
          <a:p>
            <a:r>
              <a:rPr lang="en-US" sz="1100" dirty="0" smtClean="0">
                <a:latin typeface="Verdana" pitchFamily="34" charset="0"/>
                <a:ea typeface="Verdana" pitchFamily="34" charset="0"/>
                <a:cs typeface="Verdana" pitchFamily="34" charset="0"/>
              </a:rPr>
              <a:t>C:\Tutorial\java</a:t>
            </a:r>
          </a:p>
          <a:p>
            <a:pPr>
              <a:buNone/>
            </a:pPr>
            <a:r>
              <a:rPr lang="en-US" sz="1100" dirty="0" smtClean="0">
                <a:latin typeface="Verdana" pitchFamily="34" charset="0"/>
                <a:ea typeface="Verdana" pitchFamily="34" charset="0"/>
                <a:cs typeface="Verdana" pitchFamily="34" charset="0"/>
              </a:rPr>
              <a:t>	Press ok</a:t>
            </a:r>
          </a:p>
          <a:p>
            <a:pPr>
              <a:buNone/>
            </a:pPr>
            <a:r>
              <a:rPr lang="en-US" sz="1100" dirty="0" smtClean="0">
                <a:latin typeface="Verdana" pitchFamily="34" charset="0"/>
                <a:ea typeface="Verdana" pitchFamily="34" charset="0"/>
                <a:cs typeface="Verdana" pitchFamily="34" charset="0"/>
              </a:rPr>
              <a:t>	Click File -&gt; New -&gt; Java Project</a:t>
            </a:r>
          </a:p>
          <a:p>
            <a:pPr>
              <a:buNone/>
            </a:pPr>
            <a:r>
              <a:rPr lang="en-US" sz="1100" dirty="0" smtClean="0">
                <a:latin typeface="Verdana" pitchFamily="34" charset="0"/>
                <a:ea typeface="Verdana" pitchFamily="34" charset="0"/>
                <a:cs typeface="Verdana" pitchFamily="34" charset="0"/>
              </a:rPr>
              <a:t>	Enter “</a:t>
            </a:r>
            <a:r>
              <a:rPr lang="en-US" sz="1100" dirty="0" err="1" smtClean="0">
                <a:latin typeface="Verdana" pitchFamily="34" charset="0"/>
                <a:ea typeface="Verdana" pitchFamily="34" charset="0"/>
                <a:cs typeface="Verdana" pitchFamily="34" charset="0"/>
              </a:rPr>
              <a:t>tutorials_workspace</a:t>
            </a:r>
            <a:r>
              <a:rPr lang="en-US" sz="1100" dirty="0" smtClean="0">
                <a:latin typeface="Verdana" pitchFamily="34" charset="0"/>
                <a:ea typeface="Verdana" pitchFamily="34" charset="0"/>
                <a:cs typeface="Verdana" pitchFamily="34" charset="0"/>
              </a:rPr>
              <a:t>” as </a:t>
            </a:r>
          </a:p>
          <a:p>
            <a:pPr>
              <a:buNone/>
            </a:pPr>
            <a:r>
              <a:rPr lang="en-US" sz="1100" dirty="0" smtClean="0">
                <a:latin typeface="Verdana" pitchFamily="34" charset="0"/>
                <a:ea typeface="Verdana" pitchFamily="34" charset="0"/>
                <a:cs typeface="Verdana" pitchFamily="34" charset="0"/>
              </a:rPr>
              <a:t>	“project Name”</a:t>
            </a:r>
          </a:p>
          <a:p>
            <a:pPr>
              <a:buNone/>
            </a:pPr>
            <a:r>
              <a:rPr lang="en-US" sz="1100" dirty="0" smtClean="0">
                <a:latin typeface="Verdana" pitchFamily="34" charset="0"/>
                <a:ea typeface="Verdana" pitchFamily="34" charset="0"/>
                <a:cs typeface="Verdana" pitchFamily="34" charset="0"/>
              </a:rPr>
              <a:t>	And press “Finish” button</a:t>
            </a: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Click Window -&gt; Show view -&gt; Project Explorer</a:t>
            </a:r>
          </a:p>
          <a:p>
            <a:pPr>
              <a:buNone/>
            </a:pPr>
            <a:r>
              <a:rPr lang="en-US" sz="1100" dirty="0" smtClean="0">
                <a:latin typeface="Verdana" pitchFamily="34" charset="0"/>
                <a:ea typeface="Verdana" pitchFamily="34" charset="0"/>
                <a:cs typeface="Verdana" pitchFamily="34" charset="0"/>
              </a:rPr>
              <a:t>Double click on </a:t>
            </a:r>
            <a:r>
              <a:rPr lang="en-US" sz="1100" dirty="0" err="1" smtClean="0">
                <a:latin typeface="Verdana" pitchFamily="34" charset="0"/>
                <a:ea typeface="Verdana" pitchFamily="34" charset="0"/>
                <a:cs typeface="Verdana" pitchFamily="34" charset="0"/>
              </a:rPr>
              <a:t>tutorials_workspace</a:t>
            </a:r>
            <a:r>
              <a:rPr lang="en-US" sz="1100" smtClean="0">
                <a:latin typeface="Verdana" pitchFamily="34" charset="0"/>
                <a:ea typeface="Verdana" pitchFamily="34" charset="0"/>
                <a:cs typeface="Verdana" pitchFamily="34" charset="0"/>
              </a:rPr>
              <a:t> in </a:t>
            </a:r>
            <a:r>
              <a:rPr lang="en-US" sz="1100" dirty="0" smtClean="0">
                <a:latin typeface="Verdana" pitchFamily="34" charset="0"/>
                <a:ea typeface="Verdana" pitchFamily="34" charset="0"/>
                <a:cs typeface="Verdana" pitchFamily="34" charset="0"/>
              </a:rPr>
              <a:t>left window</a:t>
            </a:r>
          </a:p>
          <a:p>
            <a:pPr>
              <a:buNone/>
            </a:pPr>
            <a:r>
              <a:rPr lang="en-US" sz="1100" dirty="0" smtClean="0">
                <a:latin typeface="Verdana" pitchFamily="34" charset="0"/>
                <a:ea typeface="Verdana" pitchFamily="34" charset="0"/>
                <a:cs typeface="Verdana" pitchFamily="34" charset="0"/>
              </a:rPr>
              <a:t>Right Click on </a:t>
            </a:r>
            <a:r>
              <a:rPr lang="en-US" sz="1100" dirty="0" err="1" smtClean="0">
                <a:latin typeface="Verdana" pitchFamily="34" charset="0"/>
                <a:ea typeface="Verdana" pitchFamily="34" charset="0"/>
                <a:cs typeface="Verdana" pitchFamily="34" charset="0"/>
              </a:rPr>
              <a:t>src</a:t>
            </a:r>
            <a:r>
              <a:rPr lang="en-US" sz="1100" dirty="0" smtClean="0">
                <a:latin typeface="Verdana" pitchFamily="34" charset="0"/>
                <a:ea typeface="Verdana" pitchFamily="34" charset="0"/>
                <a:cs typeface="Verdana" pitchFamily="34" charset="0"/>
              </a:rPr>
              <a:t>-&gt;New-&gt;Class</a:t>
            </a:r>
          </a:p>
          <a:p>
            <a:pPr>
              <a:buNone/>
            </a:pPr>
            <a:r>
              <a:rPr lang="en-US" sz="1100" dirty="0" smtClean="0">
                <a:latin typeface="Verdana" pitchFamily="34" charset="0"/>
                <a:ea typeface="Verdana" pitchFamily="34" charset="0"/>
                <a:cs typeface="Verdana" pitchFamily="34" charset="0"/>
              </a:rPr>
              <a:t>Enter Class name as </a:t>
            </a:r>
            <a:r>
              <a:rPr lang="en-US" sz="1100" dirty="0" err="1" smtClean="0">
                <a:latin typeface="Verdana" pitchFamily="34" charset="0"/>
                <a:ea typeface="Verdana" pitchFamily="34" charset="0"/>
                <a:cs typeface="Verdana" pitchFamily="34" charset="0"/>
              </a:rPr>
              <a:t>HelloWorld</a:t>
            </a: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Select option </a:t>
            </a:r>
            <a:endParaRPr lang="en-US" sz="1100" dirty="0">
              <a:latin typeface="Verdana" pitchFamily="34" charset="0"/>
              <a:ea typeface="Verdana" pitchFamily="34" charset="0"/>
              <a:cs typeface="Verdana" pitchFamily="34" charset="0"/>
            </a:endParaRPr>
          </a:p>
        </p:txBody>
      </p:sp>
      <p:pic>
        <p:nvPicPr>
          <p:cNvPr id="2054" name="Picture 6"/>
          <p:cNvPicPr>
            <a:picLocks noChangeAspect="1" noChangeArrowheads="1"/>
          </p:cNvPicPr>
          <p:nvPr/>
        </p:nvPicPr>
        <p:blipFill>
          <a:blip r:embed="rId2" cstate="print"/>
          <a:srcRect/>
          <a:stretch>
            <a:fillRect/>
          </a:stretch>
        </p:blipFill>
        <p:spPr bwMode="auto">
          <a:xfrm>
            <a:off x="6858000" y="609600"/>
            <a:ext cx="2286000" cy="152400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4191000" y="3048000"/>
            <a:ext cx="4676775" cy="3200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962400" y="609600"/>
            <a:ext cx="2895599" cy="2057400"/>
          </a:xfrm>
          <a:prstGeom prst="rect">
            <a:avLst/>
          </a:prstGeom>
          <a:noFill/>
          <a:ln w="9525">
            <a:noFill/>
            <a:miter lim="800000"/>
            <a:headEnd/>
            <a:tailEnd/>
          </a:ln>
        </p:spPr>
      </p:pic>
      <p:sp>
        <p:nvSpPr>
          <p:cNvPr id="10" name="Action Button: Home 9">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988"/>
            <a:ext cx="4267200" cy="5715000"/>
          </a:xfrm>
        </p:spPr>
        <p:txBody>
          <a:bodyPr>
            <a:noAutofit/>
          </a:bodyPr>
          <a:lstStyle/>
          <a:p>
            <a:pPr>
              <a:buNone/>
            </a:pPr>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cxnSp>
        <p:nvCxnSpPr>
          <p:cNvPr id="13" name="Straight Arrow Connector 12"/>
          <p:cNvCxnSpPr/>
          <p:nvPr/>
        </p:nvCxnSpPr>
        <p:spPr>
          <a:xfrm>
            <a:off x="5283558"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6096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69158"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26558" y="6858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40758"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83558" y="9906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92958" y="13716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26558" y="137160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26558"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26558"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83758" y="1447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83758" y="1828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604716"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308242" y="16764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007995" y="1447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68" name="Rectangle 67"/>
          <p:cNvSpPr/>
          <p:nvPr/>
        </p:nvSpPr>
        <p:spPr>
          <a:xfrm>
            <a:off x="4267200" y="2590801"/>
            <a:ext cx="4876800" cy="17525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69" name="Oval 68"/>
          <p:cNvSpPr/>
          <p:nvPr/>
        </p:nvSpPr>
        <p:spPr>
          <a:xfrm>
            <a:off x="4369158" y="2856963"/>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6336405" y="26670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71" name="Rectangle 70"/>
          <p:cNvSpPr/>
          <p:nvPr/>
        </p:nvSpPr>
        <p:spPr>
          <a:xfrm>
            <a:off x="5959701" y="2716368"/>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73" name="Straight Arrow Connector 72"/>
          <p:cNvCxnSpPr>
            <a:stCxn id="69" idx="6"/>
            <a:endCxn id="71" idx="1"/>
          </p:cNvCxnSpPr>
          <p:nvPr/>
        </p:nvCxnSpPr>
        <p:spPr>
          <a:xfrm flipV="1">
            <a:off x="5283558" y="3021168"/>
            <a:ext cx="676143" cy="643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4292958" y="335065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426558" y="33903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336405" y="2667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77" name="Rectangle 76"/>
          <p:cNvSpPr/>
          <p:nvPr/>
        </p:nvSpPr>
        <p:spPr>
          <a:xfrm>
            <a:off x="6426558"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80" name="Oval 79"/>
          <p:cNvSpPr/>
          <p:nvPr/>
        </p:nvSpPr>
        <p:spPr>
          <a:xfrm>
            <a:off x="6883758" y="3505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81" name="Oval 80"/>
          <p:cNvSpPr/>
          <p:nvPr/>
        </p:nvSpPr>
        <p:spPr>
          <a:xfrm>
            <a:off x="6883758" y="3886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6604716"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83" name="Straight Arrow Connector 82"/>
          <p:cNvCxnSpPr>
            <a:stCxn id="74" idx="6"/>
            <a:endCxn id="84" idx="1"/>
          </p:cNvCxnSpPr>
          <p:nvPr/>
        </p:nvCxnSpPr>
        <p:spPr>
          <a:xfrm>
            <a:off x="5359758" y="3579252"/>
            <a:ext cx="648237" cy="268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007995" y="35427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86" name="Rectangle 85"/>
          <p:cNvSpPr/>
          <p:nvPr/>
        </p:nvSpPr>
        <p:spPr>
          <a:xfrm>
            <a:off x="4267200" y="4343400"/>
            <a:ext cx="4876800" cy="2514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Verdana" pitchFamily="34" charset="0"/>
              <a:ea typeface="Verdana" pitchFamily="34" charset="0"/>
              <a:cs typeface="Verdana" pitchFamily="34" charset="0"/>
            </a:endParaRPr>
          </a:p>
        </p:txBody>
      </p:sp>
      <p:sp>
        <p:nvSpPr>
          <p:cNvPr id="87" name="Oval 86"/>
          <p:cNvSpPr/>
          <p:nvPr/>
        </p:nvSpPr>
        <p:spPr>
          <a:xfrm>
            <a:off x="4369158" y="4597758"/>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88" name="Rectangle 87"/>
          <p:cNvSpPr/>
          <p:nvPr/>
        </p:nvSpPr>
        <p:spPr>
          <a:xfrm>
            <a:off x="6426558" y="4572000"/>
            <a:ext cx="2057400" cy="3657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89" name="Rectangle 88"/>
          <p:cNvSpPr/>
          <p:nvPr/>
        </p:nvSpPr>
        <p:spPr>
          <a:xfrm>
            <a:off x="5882427" y="4547316"/>
            <a:ext cx="3048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90" name="Straight Arrow Connector 89"/>
          <p:cNvCxnSpPr>
            <a:stCxn id="87" idx="6"/>
            <a:endCxn id="89" idx="1"/>
          </p:cNvCxnSpPr>
          <p:nvPr/>
        </p:nvCxnSpPr>
        <p:spPr>
          <a:xfrm flipV="1">
            <a:off x="5283558" y="4775916"/>
            <a:ext cx="598869" cy="50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4292958" y="51054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92" name="Rectangle 91"/>
          <p:cNvSpPr/>
          <p:nvPr/>
        </p:nvSpPr>
        <p:spPr>
          <a:xfrm>
            <a:off x="6323526" y="504444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26558" y="4572000"/>
            <a:ext cx="18288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94" name="Rectangle 93"/>
          <p:cNvSpPr/>
          <p:nvPr/>
        </p:nvSpPr>
        <p:spPr>
          <a:xfrm>
            <a:off x="6323526"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95" name="Oval 94"/>
          <p:cNvSpPr/>
          <p:nvPr/>
        </p:nvSpPr>
        <p:spPr>
          <a:xfrm>
            <a:off x="6780726" y="5120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96" name="Oval 95"/>
          <p:cNvSpPr/>
          <p:nvPr/>
        </p:nvSpPr>
        <p:spPr>
          <a:xfrm>
            <a:off x="6780726" y="5501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97" name="Rectangle 96"/>
          <p:cNvSpPr/>
          <p:nvPr/>
        </p:nvSpPr>
        <p:spPr>
          <a:xfrm>
            <a:off x="6501684"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98" name="Straight Arrow Connector 97"/>
          <p:cNvCxnSpPr>
            <a:endCxn id="99" idx="1"/>
          </p:cNvCxnSpPr>
          <p:nvPr/>
        </p:nvCxnSpPr>
        <p:spPr>
          <a:xfrm flipV="1">
            <a:off x="4976610" y="5425440"/>
            <a:ext cx="928353"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904963" y="512064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101" name="Oval 100"/>
          <p:cNvSpPr/>
          <p:nvPr/>
        </p:nvSpPr>
        <p:spPr>
          <a:xfrm>
            <a:off x="4292958" y="19050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3" name="Straight Arrow Connector 102"/>
          <p:cNvCxnSpPr>
            <a:stCxn id="101" idx="6"/>
            <a:endCxn id="67" idx="1"/>
          </p:cNvCxnSpPr>
          <p:nvPr/>
        </p:nvCxnSpPr>
        <p:spPr>
          <a:xfrm flipV="1">
            <a:off x="5359758" y="1752600"/>
            <a:ext cx="648237"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0" y="609600"/>
            <a:ext cx="4267200" cy="1447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4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4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400" dirty="0"/>
          </a:p>
        </p:txBody>
      </p:sp>
      <p:sp>
        <p:nvSpPr>
          <p:cNvPr id="105" name="Rectangle 104"/>
          <p:cNvSpPr/>
          <p:nvPr/>
        </p:nvSpPr>
        <p:spPr>
          <a:xfrm>
            <a:off x="0" y="2057400"/>
            <a:ext cx="42672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public class test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String name=new String(“Andy”);</a:t>
            </a:r>
          </a:p>
          <a:p>
            <a:pPr>
              <a:buNone/>
            </a:pP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ragSav</a:t>
            </a:r>
            <a:r>
              <a:rPr lang="en-US" sz="1400" dirty="0" smtClean="0">
                <a:solidFill>
                  <a:schemeClr val="tx1"/>
                </a:solidFill>
                <a:latin typeface="Verdana" pitchFamily="34" charset="0"/>
                <a:ea typeface="Verdana" pitchFamily="34" charset="0"/>
                <a:cs typeface="Verdana" pitchFamily="34" charset="0"/>
              </a:rPr>
              <a:t>=new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(1);</a:t>
            </a:r>
          </a:p>
          <a:p>
            <a:pPr>
              <a:buNone/>
            </a:pPr>
            <a:r>
              <a:rPr lang="en-US" sz="1400" dirty="0" smtClean="0">
                <a:solidFill>
                  <a:schemeClr val="tx1"/>
                </a:solidFill>
                <a:latin typeface="Verdana" pitchFamily="34" charset="0"/>
                <a:ea typeface="Verdana" pitchFamily="34" charset="0"/>
                <a:cs typeface="Verdana" pitchFamily="34" charset="0"/>
              </a:rPr>
              <a:t>// y is like a key to the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object locker.</a:t>
            </a:r>
          </a:p>
          <a:p>
            <a:pPr>
              <a:buNone/>
            </a:pPr>
            <a:r>
              <a:rPr lang="en-US" sz="1400" dirty="0" smtClean="0">
                <a:solidFill>
                  <a:srgbClr val="FF0000"/>
                </a:solidFill>
                <a:latin typeface="Verdana" pitchFamily="34" charset="0"/>
                <a:ea typeface="Verdana" pitchFamily="34" charset="0"/>
                <a:cs typeface="Verdana" pitchFamily="34" charset="0"/>
              </a:rPr>
              <a:t>// below line RHS </a:t>
            </a:r>
            <a:r>
              <a:rPr lang="en-US" sz="1400" dirty="0" err="1" smtClean="0">
                <a:solidFill>
                  <a:srgbClr val="FF0000"/>
                </a:solidFill>
                <a:latin typeface="Verdana" pitchFamily="34" charset="0"/>
                <a:ea typeface="Verdana" pitchFamily="34" charset="0"/>
                <a:cs typeface="Verdana" pitchFamily="34" charset="0"/>
              </a:rPr>
              <a:t>ragSav</a:t>
            </a:r>
            <a:r>
              <a:rPr lang="en-US" sz="1400" dirty="0" smtClean="0">
                <a:solidFill>
                  <a:srgbClr val="FF0000"/>
                </a:solidFill>
                <a:latin typeface="Verdana" pitchFamily="34" charset="0"/>
                <a:ea typeface="Verdana" pitchFamily="34" charset="0"/>
                <a:cs typeface="Verdana" pitchFamily="34" charset="0"/>
              </a:rPr>
              <a:t> holds value y, the same value is copied to another ref variable. Now 2 reference variables access to same memory location. </a:t>
            </a:r>
          </a:p>
          <a:p>
            <a:pPr>
              <a:buNone/>
            </a:pPr>
            <a:r>
              <a:rPr lang="en-US" sz="1400" b="1" dirty="0" err="1" smtClean="0">
                <a:solidFill>
                  <a:srgbClr val="FF0000"/>
                </a:solidFill>
                <a:latin typeface="Verdana" pitchFamily="34" charset="0"/>
                <a:ea typeface="Verdana" pitchFamily="34" charset="0"/>
                <a:cs typeface="Verdana" pitchFamily="34" charset="0"/>
              </a:rPr>
              <a:t>BankAcct</a:t>
            </a:r>
            <a:r>
              <a:rPr lang="en-US" sz="1400" b="1" dirty="0" smtClean="0">
                <a:solidFill>
                  <a:srgbClr val="FF0000"/>
                </a:solidFill>
                <a:latin typeface="Verdana" pitchFamily="34" charset="0"/>
                <a:ea typeface="Verdana" pitchFamily="34" charset="0"/>
                <a:cs typeface="Verdana" pitchFamily="34" charset="0"/>
              </a:rPr>
              <a:t> </a:t>
            </a:r>
            <a:r>
              <a:rPr lang="en-US" sz="1400" b="1" dirty="0" err="1" smtClean="0">
                <a:solidFill>
                  <a:srgbClr val="FF0000"/>
                </a:solidFill>
                <a:latin typeface="Verdana" pitchFamily="34" charset="0"/>
                <a:ea typeface="Verdana" pitchFamily="34" charset="0"/>
                <a:cs typeface="Verdana" pitchFamily="34" charset="0"/>
              </a:rPr>
              <a:t>ragChk</a:t>
            </a:r>
            <a:r>
              <a:rPr lang="en-US" sz="1400" b="1" dirty="0" smtClean="0">
                <a:solidFill>
                  <a:srgbClr val="FF0000"/>
                </a:solidFill>
                <a:latin typeface="Verdana" pitchFamily="34" charset="0"/>
                <a:ea typeface="Verdana" pitchFamily="34" charset="0"/>
                <a:cs typeface="Verdana" pitchFamily="34" charset="0"/>
              </a:rPr>
              <a:t>=</a:t>
            </a:r>
            <a:r>
              <a:rPr lang="en-US" sz="1400" b="1" dirty="0" err="1" smtClean="0">
                <a:solidFill>
                  <a:srgbClr val="FF0000"/>
                </a:solidFill>
                <a:latin typeface="Verdana" pitchFamily="34" charset="0"/>
                <a:ea typeface="Verdana" pitchFamily="34" charset="0"/>
                <a:cs typeface="Verdana" pitchFamily="34" charset="0"/>
              </a:rPr>
              <a:t>ragSav</a:t>
            </a:r>
            <a:r>
              <a:rPr lang="en-US" sz="1400" b="1"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00B050"/>
                </a:solidFill>
                <a:latin typeface="Verdana" pitchFamily="34" charset="0"/>
                <a:ea typeface="Verdana" pitchFamily="34" charset="0"/>
                <a:cs typeface="Verdana" pitchFamily="34" charset="0"/>
              </a:rPr>
              <a:t>// if changes are done by 2</a:t>
            </a:r>
            <a:r>
              <a:rPr lang="en-US" sz="1400" baseline="30000" dirty="0" smtClean="0">
                <a:solidFill>
                  <a:srgbClr val="00B050"/>
                </a:solidFill>
                <a:latin typeface="Verdana" pitchFamily="34" charset="0"/>
                <a:ea typeface="Verdana" pitchFamily="34" charset="0"/>
                <a:cs typeface="Verdana" pitchFamily="34" charset="0"/>
              </a:rPr>
              <a:t>nd</a:t>
            </a:r>
            <a:r>
              <a:rPr lang="en-US" sz="1400" dirty="0" smtClean="0">
                <a:solidFill>
                  <a:srgbClr val="00B050"/>
                </a:solidFill>
                <a:latin typeface="Verdana" pitchFamily="34" charset="0"/>
                <a:ea typeface="Verdana" pitchFamily="34" charset="0"/>
                <a:cs typeface="Verdana" pitchFamily="34" charset="0"/>
              </a:rPr>
              <a:t> variable </a:t>
            </a:r>
            <a:r>
              <a:rPr lang="en-US" sz="1400" dirty="0" err="1" smtClean="0">
                <a:solidFill>
                  <a:srgbClr val="00B050"/>
                </a:solidFill>
                <a:latin typeface="Verdana" pitchFamily="34" charset="0"/>
                <a:ea typeface="Verdana" pitchFamily="34" charset="0"/>
                <a:cs typeface="Verdana" pitchFamily="34" charset="0"/>
              </a:rPr>
              <a:t>ragChk</a:t>
            </a:r>
            <a:r>
              <a:rPr lang="en-US" sz="1400" dirty="0" smtClean="0">
                <a:solidFill>
                  <a:srgbClr val="00B050"/>
                </a:solidFill>
                <a:latin typeface="Verdana" pitchFamily="34" charset="0"/>
                <a:ea typeface="Verdana" pitchFamily="34" charset="0"/>
                <a:cs typeface="Verdana" pitchFamily="34" charset="0"/>
              </a:rPr>
              <a:t> the change will reflect in the same memory location</a:t>
            </a:r>
          </a:p>
          <a:p>
            <a:pPr>
              <a:buNone/>
            </a:pPr>
            <a:r>
              <a:rPr lang="en-US" sz="1400" b="1" dirty="0" smtClean="0">
                <a:solidFill>
                  <a:srgbClr val="00B050"/>
                </a:solidFill>
                <a:latin typeface="Verdana" pitchFamily="34" charset="0"/>
                <a:ea typeface="Verdana" pitchFamily="34" charset="0"/>
                <a:cs typeface="Verdana" pitchFamily="34" charset="0"/>
              </a:rPr>
              <a:t>ragChk.bal=100;</a:t>
            </a:r>
          </a:p>
          <a:p>
            <a:pPr>
              <a:buNone/>
            </a:pPr>
            <a:r>
              <a:rPr lang="en-US" sz="1400" b="1" dirty="0" smtClean="0">
                <a:solidFill>
                  <a:srgbClr val="00B050"/>
                </a:solidFill>
                <a:latin typeface="Verdana" pitchFamily="34" charset="0"/>
                <a:ea typeface="Verdana" pitchFamily="34" charset="0"/>
                <a:cs typeface="Verdana" pitchFamily="34" charset="0"/>
              </a:rPr>
              <a:t>ragSav.bal=1000;</a:t>
            </a:r>
          </a:p>
          <a:p>
            <a:r>
              <a:rPr lang="en-US" sz="1400" b="1" dirty="0" err="1" smtClean="0">
                <a:solidFill>
                  <a:srgbClr val="0066CC"/>
                </a:solidFill>
                <a:latin typeface="Verdana" pitchFamily="34" charset="0"/>
                <a:ea typeface="Verdana" pitchFamily="34" charset="0"/>
                <a:cs typeface="Verdana" pitchFamily="34" charset="0"/>
              </a:rPr>
              <a:t>ragChk</a:t>
            </a:r>
            <a:r>
              <a:rPr lang="en-US" sz="1400" b="1" dirty="0" smtClean="0">
                <a:solidFill>
                  <a:srgbClr val="0066CC"/>
                </a:solidFill>
                <a:latin typeface="Verdana" pitchFamily="34" charset="0"/>
                <a:ea typeface="Verdana" pitchFamily="34" charset="0"/>
                <a:cs typeface="Verdana" pitchFamily="34" charset="0"/>
              </a:rPr>
              <a:t> = new </a:t>
            </a:r>
            <a:r>
              <a:rPr lang="en-US" sz="1400" b="1" dirty="0" err="1" smtClean="0">
                <a:solidFill>
                  <a:srgbClr val="0066CC"/>
                </a:solidFill>
                <a:latin typeface="Verdana" pitchFamily="34" charset="0"/>
                <a:ea typeface="Verdana" pitchFamily="34" charset="0"/>
                <a:cs typeface="Verdana" pitchFamily="34" charset="0"/>
              </a:rPr>
              <a:t>BankAccount</a:t>
            </a:r>
            <a:r>
              <a:rPr lang="en-US" sz="1400" b="1" dirty="0" smtClean="0">
                <a:solidFill>
                  <a:srgbClr val="0066CC"/>
                </a:solidFill>
                <a:latin typeface="Verdana" pitchFamily="34" charset="0"/>
                <a:ea typeface="Verdana" pitchFamily="34" charset="0"/>
                <a:cs typeface="Verdana" pitchFamily="34" charset="0"/>
              </a:rPr>
              <a:t>(2);</a:t>
            </a:r>
          </a:p>
          <a:p>
            <a:pPr>
              <a:buNone/>
            </a:pPr>
            <a:r>
              <a:rPr lang="en-US" sz="1400" dirty="0" smtClean="0">
                <a:solidFill>
                  <a:schemeClr val="tx1"/>
                </a:solidFill>
                <a:latin typeface="Verdana" pitchFamily="34" charset="0"/>
                <a:ea typeface="Verdana" pitchFamily="34" charset="0"/>
                <a:cs typeface="Verdana" pitchFamily="34" charset="0"/>
              </a:rPr>
              <a:t>}</a:t>
            </a:r>
          </a:p>
          <a:p>
            <a:pPr algn="ctr"/>
            <a:endParaRPr lang="en-US" sz="1400" dirty="0">
              <a:solidFill>
                <a:schemeClr val="tx1"/>
              </a:solidFill>
            </a:endParaRPr>
          </a:p>
        </p:txBody>
      </p:sp>
      <p:sp>
        <p:nvSpPr>
          <p:cNvPr id="106" name="Oval 105"/>
          <p:cNvSpPr/>
          <p:nvPr/>
        </p:nvSpPr>
        <p:spPr>
          <a:xfrm>
            <a:off x="4292958" y="3846489"/>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7" name="Straight Arrow Connector 106"/>
          <p:cNvCxnSpPr>
            <a:stCxn id="106" idx="6"/>
            <a:endCxn id="84" idx="1"/>
          </p:cNvCxnSpPr>
          <p:nvPr/>
        </p:nvCxnSpPr>
        <p:spPr>
          <a:xfrm flipV="1">
            <a:off x="5359758" y="3847563"/>
            <a:ext cx="648237" cy="2275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4292958" y="614644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9" name="Straight Arrow Connector 108"/>
          <p:cNvCxnSpPr>
            <a:stCxn id="108" idx="6"/>
            <a:endCxn id="115" idx="1"/>
          </p:cNvCxnSpPr>
          <p:nvPr/>
        </p:nvCxnSpPr>
        <p:spPr>
          <a:xfrm flipV="1">
            <a:off x="5359758" y="6362163"/>
            <a:ext cx="594573" cy="128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6375042" y="59811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6372894"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112" name="Oval 111"/>
          <p:cNvSpPr/>
          <p:nvPr/>
        </p:nvSpPr>
        <p:spPr>
          <a:xfrm>
            <a:off x="6830094" y="6057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113" name="Oval 112"/>
          <p:cNvSpPr/>
          <p:nvPr/>
        </p:nvSpPr>
        <p:spPr>
          <a:xfrm>
            <a:off x="6830094" y="6438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114" name="Rectangle 113"/>
          <p:cNvSpPr/>
          <p:nvPr/>
        </p:nvSpPr>
        <p:spPr>
          <a:xfrm>
            <a:off x="6551052"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115" name="Rectangle 114"/>
          <p:cNvSpPr/>
          <p:nvPr/>
        </p:nvSpPr>
        <p:spPr>
          <a:xfrm>
            <a:off x="5954331" y="60573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z</a:t>
            </a:r>
            <a:endParaRPr lang="en-US" sz="1200" dirty="0">
              <a:solidFill>
                <a:schemeClr val="tx1"/>
              </a:solidFill>
              <a:latin typeface="Verdana" pitchFamily="34" charset="0"/>
              <a:ea typeface="Verdana" pitchFamily="34" charset="0"/>
              <a:cs typeface="Verdana" pitchFamily="34" charset="0"/>
            </a:endParaRPr>
          </a:p>
        </p:txBody>
      </p:sp>
      <p:sp>
        <p:nvSpPr>
          <p:cNvPr id="102" name="Rectangle 101"/>
          <p:cNvSpPr/>
          <p:nvPr/>
        </p:nvSpPr>
        <p:spPr>
          <a:xfrm>
            <a:off x="8835614" y="1828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16" name="Rectangle 115"/>
          <p:cNvSpPr/>
          <p:nvPr/>
        </p:nvSpPr>
        <p:spPr>
          <a:xfrm>
            <a:off x="8529021" y="1859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17" name="Straight Arrow Connector 116"/>
          <p:cNvCxnSpPr>
            <a:endCxn id="116" idx="1"/>
          </p:cNvCxnSpPr>
          <p:nvPr/>
        </p:nvCxnSpPr>
        <p:spPr>
          <a:xfrm>
            <a:off x="8238565" y="1965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8610600" y="3886200"/>
            <a:ext cx="45720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a:t>
            </a:r>
          </a:p>
        </p:txBody>
      </p:sp>
      <p:sp>
        <p:nvSpPr>
          <p:cNvPr id="119" name="Rectangle 118"/>
          <p:cNvSpPr/>
          <p:nvPr/>
        </p:nvSpPr>
        <p:spPr>
          <a:xfrm>
            <a:off x="8382000" y="3916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0" name="Straight Arrow Connector 119"/>
          <p:cNvCxnSpPr/>
          <p:nvPr/>
        </p:nvCxnSpPr>
        <p:spPr>
          <a:xfrm>
            <a:off x="8153400" y="4023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597721" y="5486400"/>
            <a:ext cx="548640" cy="2743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1000</a:t>
            </a:r>
          </a:p>
        </p:txBody>
      </p:sp>
      <p:sp>
        <p:nvSpPr>
          <p:cNvPr id="128" name="Rectangle 127"/>
          <p:cNvSpPr/>
          <p:nvPr/>
        </p:nvSpPr>
        <p:spPr>
          <a:xfrm>
            <a:off x="8356242" y="5516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9" name="Straight Arrow Connector 128"/>
          <p:cNvCxnSpPr/>
          <p:nvPr/>
        </p:nvCxnSpPr>
        <p:spPr>
          <a:xfrm>
            <a:off x="8140521" y="5623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8826649" y="1447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5" name="Rectangle 144"/>
          <p:cNvSpPr/>
          <p:nvPr/>
        </p:nvSpPr>
        <p:spPr>
          <a:xfrm>
            <a:off x="8520056" y="1478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6" name="Straight Arrow Connector 145"/>
          <p:cNvCxnSpPr>
            <a:endCxn id="145" idx="1"/>
          </p:cNvCxnSpPr>
          <p:nvPr/>
        </p:nvCxnSpPr>
        <p:spPr>
          <a:xfrm>
            <a:off x="8229600" y="1584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8808720" y="35052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8" name="Rectangle 147"/>
          <p:cNvSpPr/>
          <p:nvPr/>
        </p:nvSpPr>
        <p:spPr>
          <a:xfrm>
            <a:off x="8502127" y="3535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9" name="Straight Arrow Connector 148"/>
          <p:cNvCxnSpPr>
            <a:endCxn id="148" idx="1"/>
          </p:cNvCxnSpPr>
          <p:nvPr/>
        </p:nvCxnSpPr>
        <p:spPr>
          <a:xfrm>
            <a:off x="8211671" y="3642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8687128" y="5092521"/>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51" name="Rectangle 150"/>
          <p:cNvSpPr/>
          <p:nvPr/>
        </p:nvSpPr>
        <p:spPr>
          <a:xfrm>
            <a:off x="8380535" y="5123001"/>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52" name="Straight Arrow Connector 151"/>
          <p:cNvCxnSpPr>
            <a:endCxn id="151" idx="1"/>
          </p:cNvCxnSpPr>
          <p:nvPr/>
        </p:nvCxnSpPr>
        <p:spPr>
          <a:xfrm>
            <a:off x="8090079" y="5229681"/>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8745399" y="6057363"/>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2</a:t>
            </a:r>
          </a:p>
        </p:txBody>
      </p:sp>
      <p:sp>
        <p:nvSpPr>
          <p:cNvPr id="154" name="Rectangle 153"/>
          <p:cNvSpPr/>
          <p:nvPr/>
        </p:nvSpPr>
        <p:spPr>
          <a:xfrm>
            <a:off x="8438806" y="6087843"/>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r</a:t>
            </a:r>
            <a:endParaRPr lang="en-US" sz="1200" dirty="0">
              <a:solidFill>
                <a:schemeClr val="tx1"/>
              </a:solidFill>
              <a:latin typeface="Verdana" pitchFamily="34" charset="0"/>
              <a:ea typeface="Verdana" pitchFamily="34" charset="0"/>
              <a:cs typeface="Verdana" pitchFamily="34" charset="0"/>
            </a:endParaRPr>
          </a:p>
        </p:txBody>
      </p:sp>
      <p:cxnSp>
        <p:nvCxnSpPr>
          <p:cNvPr id="155" name="Straight Arrow Connector 154"/>
          <p:cNvCxnSpPr>
            <a:endCxn id="154" idx="1"/>
          </p:cNvCxnSpPr>
          <p:nvPr/>
        </p:nvCxnSpPr>
        <p:spPr>
          <a:xfrm>
            <a:off x="8148350" y="6194523"/>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8687128" y="6400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57" name="Rectangle 156"/>
          <p:cNvSpPr/>
          <p:nvPr/>
        </p:nvSpPr>
        <p:spPr>
          <a:xfrm>
            <a:off x="8380535" y="6431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a:t>
            </a:r>
            <a:endParaRPr lang="en-US" sz="1200" dirty="0">
              <a:solidFill>
                <a:schemeClr val="tx1"/>
              </a:solidFill>
              <a:latin typeface="Verdana" pitchFamily="34" charset="0"/>
              <a:ea typeface="Verdana" pitchFamily="34" charset="0"/>
              <a:cs typeface="Verdana" pitchFamily="34" charset="0"/>
            </a:endParaRPr>
          </a:p>
        </p:txBody>
      </p:sp>
      <p:cxnSp>
        <p:nvCxnSpPr>
          <p:cNvPr id="158" name="Straight Arrow Connector 157"/>
          <p:cNvCxnSpPr>
            <a:endCxn id="157" idx="1"/>
          </p:cNvCxnSpPr>
          <p:nvPr/>
        </p:nvCxnSpPr>
        <p:spPr>
          <a:xfrm>
            <a:off x="8090079" y="6537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8 - Interface and Sub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Sub class  </a:t>
            </a:r>
            <a:r>
              <a:rPr lang="en-US" sz="1200" dirty="0" smtClean="0">
                <a:latin typeface="Verdana" pitchFamily="34" charset="0"/>
                <a:ea typeface="Verdana" pitchFamily="34" charset="0"/>
                <a:cs typeface="Verdana" pitchFamily="34" charset="0"/>
              </a:rPr>
              <a:t>is an inheritance implementation.  This feature allows Java programs with reusability features. Sub class is implemented by keyword </a:t>
            </a:r>
            <a:r>
              <a:rPr lang="en-US" sz="1200" b="1" dirty="0" smtClean="0">
                <a:latin typeface="Verdana" pitchFamily="34" charset="0"/>
                <a:ea typeface="Verdana" pitchFamily="34" charset="0"/>
                <a:cs typeface="Verdana" pitchFamily="34" charset="0"/>
              </a:rPr>
              <a:t>extends</a:t>
            </a:r>
            <a:r>
              <a:rPr lang="en-US" sz="1200" dirty="0" smtClean="0">
                <a:latin typeface="Verdana" pitchFamily="34" charset="0"/>
                <a:ea typeface="Verdana" pitchFamily="34" charset="0"/>
                <a:cs typeface="Verdana" pitchFamily="34" charset="0"/>
              </a:rPr>
              <a:t>. Which allows Sub class to inherit all the data and methods from parent class.</a:t>
            </a:r>
          </a:p>
          <a:p>
            <a:r>
              <a:rPr lang="en-US" sz="1200" dirty="0" smtClean="0">
                <a:latin typeface="Verdana" pitchFamily="34" charset="0"/>
                <a:ea typeface="Verdana" pitchFamily="34" charset="0"/>
                <a:cs typeface="Verdana" pitchFamily="34" charset="0"/>
              </a:rPr>
              <a:t>Sub class cannot inherit from more than 1 parent.</a:t>
            </a:r>
          </a:p>
          <a:p>
            <a:r>
              <a:rPr lang="en-US" sz="1200" dirty="0" smtClean="0">
                <a:latin typeface="Verdana" pitchFamily="34" charset="0"/>
                <a:ea typeface="Verdana" pitchFamily="34" charset="0"/>
                <a:cs typeface="Verdana" pitchFamily="34" charset="0"/>
              </a:rPr>
              <a:t>Child class cannot exist without creating parent object first. Sub class constructors internally calls default super constructor.</a:t>
            </a:r>
          </a:p>
          <a:p>
            <a:r>
              <a:rPr lang="en-US" sz="1200" dirty="0" smtClean="0">
                <a:latin typeface="Verdana" pitchFamily="34" charset="0"/>
                <a:ea typeface="Verdana" pitchFamily="34" charset="0"/>
                <a:cs typeface="Verdana" pitchFamily="34" charset="0"/>
              </a:rPr>
              <a:t>Runtime polymorphism :</a:t>
            </a:r>
          </a:p>
          <a:p>
            <a:pPr lvl="1"/>
            <a:r>
              <a:rPr lang="en-US" sz="1200" dirty="0" smtClean="0">
                <a:latin typeface="Verdana" pitchFamily="34" charset="0"/>
                <a:ea typeface="Verdana" pitchFamily="34" charset="0"/>
                <a:cs typeface="Verdana" pitchFamily="34" charset="0"/>
              </a:rPr>
              <a:t>You can pass sub class object to a Method that takes parent class as parameter.</a:t>
            </a:r>
          </a:p>
          <a:p>
            <a:pPr lvl="1"/>
            <a:r>
              <a:rPr lang="en-US" sz="1200" dirty="0" smtClean="0">
                <a:latin typeface="Verdana" pitchFamily="34" charset="0"/>
                <a:ea typeface="Verdana" pitchFamily="34" charset="0"/>
                <a:cs typeface="Verdana" pitchFamily="34" charset="0"/>
              </a:rPr>
              <a:t>Assignment : Parent class on the left hand side and sub class object on the right hand side .</a:t>
            </a:r>
          </a:p>
          <a:p>
            <a:pPr lvl="1"/>
            <a:r>
              <a:rPr lang="en-US" sz="1200" dirty="0" smtClean="0">
                <a:latin typeface="Verdana" pitchFamily="34" charset="0"/>
                <a:ea typeface="Verdana" pitchFamily="34" charset="0"/>
                <a:cs typeface="Verdana" pitchFamily="34" charset="0"/>
              </a:rPr>
              <a:t>Type casting : type casting can be done among the same class </a:t>
            </a:r>
            <a:r>
              <a:rPr lang="en-US" sz="1200" dirty="0" err="1" smtClean="0">
                <a:latin typeface="Verdana" pitchFamily="34" charset="0"/>
                <a:ea typeface="Verdana" pitchFamily="34" charset="0"/>
                <a:cs typeface="Verdana" pitchFamily="34" charset="0"/>
              </a:rPr>
              <a:t>heirarchy</a:t>
            </a:r>
            <a:r>
              <a:rPr lang="en-US" sz="1200" dirty="0" smtClean="0">
                <a:latin typeface="Verdana" pitchFamily="34" charset="0"/>
                <a:ea typeface="Verdana" pitchFamily="34" charset="0"/>
                <a:cs typeface="Verdana" pitchFamily="34" charset="0"/>
              </a:rPr>
              <a:t> else results in runtime </a:t>
            </a:r>
            <a:r>
              <a:rPr lang="en-US" sz="1200" dirty="0" err="1" smtClean="0">
                <a:latin typeface="Verdana" pitchFamily="34" charset="0"/>
                <a:ea typeface="Verdana" pitchFamily="34" charset="0"/>
                <a:cs typeface="Verdana" pitchFamily="34" charset="0"/>
              </a:rPr>
              <a:t>ClassCastException</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Instanceof</a:t>
            </a:r>
            <a:r>
              <a:rPr lang="en-US" sz="1200" dirty="0" smtClean="0">
                <a:latin typeface="Verdana" pitchFamily="34" charset="0"/>
                <a:ea typeface="Verdana" pitchFamily="34" charset="0"/>
                <a:cs typeface="Verdana" pitchFamily="34" charset="0"/>
              </a:rPr>
              <a:t> operator can be used to identify the real child object.</a:t>
            </a:r>
          </a:p>
          <a:p>
            <a:r>
              <a:rPr lang="en-US" sz="1200" dirty="0" smtClean="0">
                <a:latin typeface="Verdana" pitchFamily="34" charset="0"/>
                <a:ea typeface="Verdana" pitchFamily="34" charset="0"/>
                <a:cs typeface="Verdana" pitchFamily="34" charset="0"/>
              </a:rPr>
              <a:t>Method can be hidden from sub class if private or sometime  even package – (</a:t>
            </a:r>
            <a:r>
              <a:rPr lang="en-US" sz="1200" b="1" dirty="0" smtClean="0">
                <a:latin typeface="Verdana" pitchFamily="34" charset="0"/>
                <a:ea typeface="Verdana" pitchFamily="34" charset="0"/>
                <a:cs typeface="Verdana" pitchFamily="34" charset="0"/>
              </a:rPr>
              <a:t>Access privilege chapter </a:t>
            </a:r>
            <a:r>
              <a:rPr lang="en-US" sz="1200" dirty="0" smtClean="0">
                <a:latin typeface="Verdana" pitchFamily="34" charset="0"/>
                <a:ea typeface="Verdana" pitchFamily="34" charset="0"/>
                <a:cs typeface="Verdana" pitchFamily="34" charset="0"/>
              </a:rPr>
              <a:t>)</a:t>
            </a:r>
          </a:p>
          <a:p>
            <a:r>
              <a:rPr lang="en-US" sz="1200" dirty="0" smtClean="0">
                <a:latin typeface="Verdana" pitchFamily="34" charset="0"/>
                <a:ea typeface="Verdana" pitchFamily="34" charset="0"/>
                <a:cs typeface="Verdana" pitchFamily="34" charset="0"/>
              </a:rPr>
              <a:t>Final Keyword :</a:t>
            </a:r>
          </a:p>
          <a:p>
            <a:pPr lvl="1"/>
            <a:r>
              <a:rPr lang="en-US" sz="1200" dirty="0" smtClean="0">
                <a:latin typeface="Verdana" pitchFamily="34" charset="0"/>
                <a:ea typeface="Verdana" pitchFamily="34" charset="0"/>
                <a:cs typeface="Verdana" pitchFamily="34" charset="0"/>
              </a:rPr>
              <a:t>Methods : cannot be overridden</a:t>
            </a:r>
          </a:p>
          <a:p>
            <a:pPr lvl="1"/>
            <a:r>
              <a:rPr lang="en-US" sz="1200" dirty="0" smtClean="0">
                <a:latin typeface="Verdana" pitchFamily="34" charset="0"/>
                <a:ea typeface="Verdana" pitchFamily="34" charset="0"/>
                <a:cs typeface="Verdana" pitchFamily="34" charset="0"/>
              </a:rPr>
              <a:t>Class : cannot be extended</a:t>
            </a:r>
          </a:p>
          <a:p>
            <a:r>
              <a:rPr lang="en-US" sz="1200" dirty="0" smtClean="0">
                <a:latin typeface="Verdana" pitchFamily="34" charset="0"/>
                <a:ea typeface="Verdana" pitchFamily="34" charset="0"/>
                <a:cs typeface="Verdana" pitchFamily="34" charset="0"/>
              </a:rPr>
              <a:t>Super keyword : </a:t>
            </a:r>
          </a:p>
          <a:p>
            <a:pPr lvl="1"/>
            <a:r>
              <a:rPr lang="en-US" sz="1200" dirty="0" smtClean="0">
                <a:latin typeface="Verdana" pitchFamily="34" charset="0"/>
                <a:ea typeface="Verdana" pitchFamily="34" charset="0"/>
                <a:cs typeface="Verdana" pitchFamily="34" charset="0"/>
              </a:rPr>
              <a:t>Sub class constructor can call parent constructor explicitly by keyword super.  Super should be the first statement in sub class constructor.</a:t>
            </a:r>
          </a:p>
          <a:p>
            <a:pPr lvl="1"/>
            <a:r>
              <a:rPr lang="en-US" sz="1200" dirty="0" smtClean="0">
                <a:latin typeface="Verdana" pitchFamily="34" charset="0"/>
                <a:ea typeface="Verdana" pitchFamily="34" charset="0"/>
                <a:cs typeface="Verdana" pitchFamily="34" charset="0"/>
              </a:rPr>
              <a:t>Super keyword can also be used to access overridden parent class method </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Interfaces provides pre-defined contract/agreement/specification for accessing the system. Interface specifies the outer view of a system. Interface provides a high level view on how the systems will/should interact with each other. </a:t>
            </a:r>
          </a:p>
          <a:p>
            <a:pPr>
              <a:buNone/>
            </a:pPr>
            <a:endParaRPr lang="en-US" sz="1200" b="1"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Interface is defined with </a:t>
            </a:r>
            <a:r>
              <a:rPr lang="en-US" sz="1200" b="1" dirty="0" smtClean="0">
                <a:latin typeface="Verdana" pitchFamily="34" charset="0"/>
                <a:ea typeface="Verdana" pitchFamily="34" charset="0"/>
                <a:cs typeface="Verdana" pitchFamily="34" charset="0"/>
              </a:rPr>
              <a:t>keyword “interface”</a:t>
            </a:r>
            <a:r>
              <a:rPr lang="en-US" sz="1200" dirty="0" smtClean="0">
                <a:latin typeface="Verdana" pitchFamily="34" charset="0"/>
                <a:ea typeface="Verdana" pitchFamily="34" charset="0"/>
                <a:cs typeface="Verdana" pitchFamily="34" charset="0"/>
              </a:rPr>
              <a:t> instead of class. An implementing class should implement all the methods in an interface, or else the implementing class will become abstract. An interface has method definition only , no implementation is provided. Implementing class provides implementation for the interface.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229600" cy="6096000"/>
          </a:xfrm>
        </p:spPr>
        <p:txBody>
          <a:bodyPr>
            <a:noAutofit/>
          </a:bodyPr>
          <a:lstStyle/>
          <a:p>
            <a:pPr>
              <a:buNone/>
            </a:pPr>
            <a:r>
              <a:rPr lang="en-US" sz="1200" dirty="0" smtClean="0">
                <a:latin typeface="Verdana" pitchFamily="34" charset="0"/>
                <a:ea typeface="Verdana" pitchFamily="34" charset="0"/>
                <a:cs typeface="Verdana" pitchFamily="34" charset="0"/>
              </a:rPr>
              <a:t>Default methods :  introduced in Java 8 , default methods allows java frameworks and application with backward compatibility features.</a:t>
            </a:r>
          </a:p>
          <a:p>
            <a:pPr lvl="1"/>
            <a:r>
              <a:rPr lang="en-US" sz="1200" dirty="0" smtClean="0">
                <a:latin typeface="Verdana" pitchFamily="34" charset="0"/>
                <a:ea typeface="Verdana" pitchFamily="34" charset="0"/>
                <a:cs typeface="Verdana" pitchFamily="34" charset="0"/>
              </a:rPr>
              <a:t>Multiple inheritance  issue: conflicting default methods  from multiple inheritance causes compiler error.</a:t>
            </a:r>
          </a:p>
          <a:p>
            <a:pPr lvl="2">
              <a:buNone/>
            </a:pPr>
            <a:r>
              <a:rPr lang="en-US" sz="1200" dirty="0" smtClean="0">
                <a:latin typeface="Verdana" pitchFamily="34" charset="0"/>
                <a:ea typeface="Verdana" pitchFamily="34" charset="0"/>
                <a:cs typeface="Verdana" pitchFamily="34" charset="0"/>
              </a:rPr>
              <a:t>Implementing class need to override the default method. Implementing class can call one of the parent methods implementation as &lt;</a:t>
            </a:r>
            <a:r>
              <a:rPr lang="en-US" sz="1200" dirty="0" err="1" smtClean="0">
                <a:latin typeface="Verdana" pitchFamily="34" charset="0"/>
                <a:ea typeface="Verdana" pitchFamily="34" charset="0"/>
                <a:cs typeface="Verdana" pitchFamily="34" charset="0"/>
              </a:rPr>
              <a:t>interfacename</a:t>
            </a:r>
            <a:r>
              <a:rPr lang="en-US" sz="1200" dirty="0" smtClean="0">
                <a:latin typeface="Verdana" pitchFamily="34" charset="0"/>
                <a:ea typeface="Verdana" pitchFamily="34" charset="0"/>
                <a:cs typeface="Verdana" pitchFamily="34" charset="0"/>
              </a:rPr>
              <a:t>&gt;.super.&lt;</a:t>
            </a:r>
            <a:r>
              <a:rPr lang="en-US" sz="1200" dirty="0" err="1" smtClean="0">
                <a:latin typeface="Verdana" pitchFamily="34" charset="0"/>
                <a:ea typeface="Verdana" pitchFamily="34" charset="0"/>
                <a:cs typeface="Verdana" pitchFamily="34" charset="0"/>
              </a:rPr>
              <a:t>default_method_name</a:t>
            </a:r>
            <a:r>
              <a:rPr lang="en-US" sz="1200" dirty="0" smtClean="0">
                <a:latin typeface="Verdana" pitchFamily="34" charset="0"/>
                <a:ea typeface="Verdana" pitchFamily="34" charset="0"/>
                <a:cs typeface="Verdana" pitchFamily="34" charset="0"/>
              </a:rPr>
              <a:t>&gt;</a:t>
            </a:r>
          </a:p>
          <a:p>
            <a:pPr lvl="1"/>
            <a:r>
              <a:rPr lang="en-US" sz="1200" dirty="0" smtClean="0">
                <a:latin typeface="Verdana" pitchFamily="34" charset="0"/>
                <a:ea typeface="Verdana" pitchFamily="34" charset="0"/>
                <a:cs typeface="Verdana" pitchFamily="34" charset="0"/>
              </a:rPr>
              <a:t>Default method can also be overridden, converted to abstract again.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An interface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 provides an agreement/standards defined to all phone companies to provide keypads and </a:t>
            </a:r>
            <a:r>
              <a:rPr lang="en-US" sz="1200" dirty="0" err="1" smtClean="0">
                <a:latin typeface="Verdana" pitchFamily="34" charset="0"/>
                <a:ea typeface="Verdana" pitchFamily="34" charset="0"/>
                <a:cs typeface="Verdana" pitchFamily="34" charset="0"/>
              </a:rPr>
              <a:t>makeCall</a:t>
            </a:r>
            <a:r>
              <a:rPr lang="en-US" sz="1200" dirty="0" smtClean="0">
                <a:latin typeface="Verdana" pitchFamily="34" charset="0"/>
                <a:ea typeface="Verdana" pitchFamily="34" charset="0"/>
                <a:cs typeface="Verdana" pitchFamily="34" charset="0"/>
              </a:rPr>
              <a:t>  features. If a phone company fails to provide these features ; it is an incomplete(Abstract)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Interface : Designer /Architect of a project providing guidelines to developers and tester on 1) how the system is expected to behave/react when being used 2) what the system is suppose to deliver.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IT experience example : Authentication Interface. </a:t>
            </a:r>
            <a:r>
              <a:rPr lang="en-US" sz="1200" dirty="0" err="1" smtClean="0">
                <a:latin typeface="Verdana" pitchFamily="34" charset="0"/>
                <a:ea typeface="Verdana" pitchFamily="34" charset="0"/>
                <a:cs typeface="Verdana" pitchFamily="34" charset="0"/>
              </a:rPr>
              <a:t>BusinessAuthentication</a:t>
            </a:r>
            <a:r>
              <a:rPr lang="en-US" sz="1200" dirty="0" smtClean="0">
                <a:latin typeface="Verdana" pitchFamily="34" charset="0"/>
                <a:ea typeface="Verdana" pitchFamily="34" charset="0"/>
                <a:cs typeface="Verdana" pitchFamily="34" charset="0"/>
              </a:rPr>
              <a:t> class and </a:t>
            </a:r>
            <a:r>
              <a:rPr lang="en-US" sz="1200" dirty="0" err="1" smtClean="0">
                <a:latin typeface="Verdana" pitchFamily="34" charset="0"/>
                <a:ea typeface="Verdana" pitchFamily="34" charset="0"/>
                <a:cs typeface="Verdana" pitchFamily="34" charset="0"/>
              </a:rPr>
              <a:t>ConsumerAuthentication</a:t>
            </a:r>
            <a:r>
              <a:rPr lang="en-US" sz="1200" dirty="0" smtClean="0">
                <a:latin typeface="Verdana" pitchFamily="34" charset="0"/>
                <a:ea typeface="Verdana" pitchFamily="34" charset="0"/>
                <a:cs typeface="Verdana" pitchFamily="34" charset="0"/>
              </a:rPr>
              <a:t> class both requires to validate username and password as mandatory steps in authentication process.</a:t>
            </a:r>
          </a:p>
          <a:p>
            <a:pPr>
              <a:buNone/>
            </a:pPr>
            <a:endParaRPr lang="en-US" sz="1200" dirty="0" smtClean="0">
              <a:latin typeface="Verdana" pitchFamily="34" charset="0"/>
              <a:ea typeface="Verdana" pitchFamily="34" charset="0"/>
              <a:cs typeface="Verdana" pitchFamily="34" charset="0"/>
            </a:endParaRPr>
          </a:p>
          <a:p>
            <a:pPr algn="ctr">
              <a:buNone/>
            </a:pPr>
            <a:r>
              <a:rPr lang="en-US" sz="2800" b="1" dirty="0" smtClean="0">
                <a:latin typeface="Verdana" pitchFamily="34" charset="0"/>
                <a:ea typeface="Verdana" pitchFamily="34" charset="0"/>
                <a:cs typeface="Verdana" pitchFamily="34" charset="0"/>
              </a:rPr>
              <a:t>Assignment-3</a:t>
            </a:r>
          </a:p>
          <a:p>
            <a:r>
              <a:rPr lang="en-US" sz="1200" dirty="0" smtClean="0">
                <a:latin typeface="Verdana" pitchFamily="34" charset="0"/>
                <a:ea typeface="Verdana" pitchFamily="34" charset="0"/>
                <a:cs typeface="Verdana" pitchFamily="34" charset="0"/>
              </a:rPr>
              <a:t>Give 5 examples of inheritance in real world.</a:t>
            </a:r>
          </a:p>
          <a:p>
            <a:r>
              <a:rPr lang="en-US" sz="1200" dirty="0" smtClean="0">
                <a:latin typeface="Verdana" pitchFamily="34" charset="0"/>
                <a:ea typeface="Verdana" pitchFamily="34" charset="0"/>
                <a:cs typeface="Verdana" pitchFamily="34" charset="0"/>
              </a:rPr>
              <a:t>Write a class Father</a:t>
            </a:r>
          </a:p>
          <a:p>
            <a:pPr lvl="1"/>
            <a:r>
              <a:rPr lang="en-US" sz="1200" dirty="0" smtClean="0">
                <a:latin typeface="Verdana" pitchFamily="34" charset="0"/>
                <a:ea typeface="Verdana" pitchFamily="34" charset="0"/>
                <a:cs typeface="Verdana" pitchFamily="34" charset="0"/>
              </a:rPr>
              <a:t>Write a Sub class Son</a:t>
            </a:r>
          </a:p>
          <a:p>
            <a:r>
              <a:rPr lang="en-US" sz="1200" dirty="0" smtClean="0">
                <a:latin typeface="Verdana" pitchFamily="34" charset="0"/>
                <a:ea typeface="Verdana" pitchFamily="34" charset="0"/>
                <a:cs typeface="Verdana" pitchFamily="34" charset="0"/>
              </a:rPr>
              <a:t>Write a Class for Company – </a:t>
            </a:r>
          </a:p>
          <a:p>
            <a:r>
              <a:rPr lang="en-US" sz="1200" dirty="0" smtClean="0">
                <a:latin typeface="Verdana" pitchFamily="34" charset="0"/>
                <a:ea typeface="Verdana" pitchFamily="34" charset="0"/>
                <a:cs typeface="Verdana" pitchFamily="34" charset="0"/>
              </a:rPr>
              <a:t>data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buNone/>
            </a:pPr>
            <a:endParaRPr lang="en-US" sz="12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9 - Abstract Classes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Abstract </a:t>
            </a:r>
            <a:r>
              <a:rPr lang="en-US" sz="1600" dirty="0" smtClean="0">
                <a:latin typeface="Verdana" pitchFamily="34" charset="0"/>
                <a:ea typeface="Verdana" pitchFamily="34" charset="0"/>
                <a:cs typeface="Verdana" pitchFamily="34" charset="0"/>
              </a:rPr>
              <a:t>classes are non-concrete or </a:t>
            </a:r>
            <a:r>
              <a:rPr lang="en-US" sz="1600" b="1" dirty="0" smtClean="0">
                <a:latin typeface="Verdana" pitchFamily="34" charset="0"/>
                <a:ea typeface="Verdana" pitchFamily="34" charset="0"/>
                <a:cs typeface="Verdana" pitchFamily="34" charset="0"/>
              </a:rPr>
              <a:t>incomplete</a:t>
            </a:r>
            <a:r>
              <a:rPr lang="en-US" sz="1600" dirty="0" smtClean="0">
                <a:latin typeface="Verdana" pitchFamily="34" charset="0"/>
                <a:ea typeface="Verdana" pitchFamily="34" charset="0"/>
                <a:cs typeface="Verdana" pitchFamily="34" charset="0"/>
              </a:rPr>
              <a:t> classes. Since these classes are incomplete they cannot be instantiated or created object. Abstract class may or may not have abstract methods. A class implements an interface , if the class does not implement few or all of the interface methods it has to be declared “abstract”.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class does not adhere to all the conditions/agreement of interface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can allow you to make and </a:t>
            </a:r>
            <a:r>
              <a:rPr lang="en-US" sz="1600" dirty="0" err="1" smtClean="0">
                <a:latin typeface="Verdana" pitchFamily="34" charset="0"/>
                <a:ea typeface="Verdana" pitchFamily="34" charset="0"/>
                <a:cs typeface="Verdana" pitchFamily="34" charset="0"/>
              </a:rPr>
              <a:t>recieve</a:t>
            </a:r>
            <a:r>
              <a:rPr lang="en-US" sz="1600" dirty="0" smtClean="0">
                <a:latin typeface="Verdana" pitchFamily="34" charset="0"/>
                <a:ea typeface="Verdana" pitchFamily="34" charset="0"/>
                <a:cs typeface="Verdana" pitchFamily="34" charset="0"/>
              </a:rPr>
              <a:t> call, but cannot allow you to browse, which makes it an incomplete(abstract)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When to use Abstract : If the developer want to implement methods which are common to all the future/category of classes.</a:t>
            </a:r>
          </a:p>
          <a:p>
            <a:pPr>
              <a:buNone/>
            </a:pPr>
            <a:r>
              <a:rPr lang="en-US" sz="1600" dirty="0" smtClean="0">
                <a:latin typeface="Verdana" pitchFamily="34" charset="0"/>
                <a:ea typeface="Verdana" pitchFamily="34" charset="0"/>
                <a:cs typeface="Verdana" pitchFamily="34" charset="0"/>
              </a:rPr>
              <a:t>IT work experience : Registration class is an abstract class. This class has the common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implemented required by </a:t>
            </a:r>
            <a:r>
              <a:rPr lang="en-US" sz="1600" dirty="0" err="1" smtClean="0">
                <a:latin typeface="Verdana" pitchFamily="34" charset="0"/>
                <a:ea typeface="Verdana" pitchFamily="34" charset="0"/>
                <a:cs typeface="Verdana" pitchFamily="34" charset="0"/>
              </a:rPr>
              <a:t>ConsumerRegistration</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BusinessRegistration</a:t>
            </a:r>
            <a:r>
              <a:rPr lang="en-US" sz="1600" dirty="0" smtClean="0">
                <a:latin typeface="Verdana" pitchFamily="34" charset="0"/>
                <a:ea typeface="Verdana" pitchFamily="34" charset="0"/>
                <a:cs typeface="Verdana" pitchFamily="34" charset="0"/>
              </a:rPr>
              <a:t> class.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10 - Access privileges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6075612"/>
          </a:xfrm>
        </p:spPr>
        <p:txBody>
          <a:bodyPr>
            <a:noAutofit/>
          </a:bodyPr>
          <a:lstStyle/>
          <a:p>
            <a:r>
              <a:rPr lang="en-US" sz="1800" b="1" dirty="0" smtClean="0">
                <a:latin typeface="Verdana" pitchFamily="34" charset="0"/>
                <a:ea typeface="Verdana" pitchFamily="34" charset="0"/>
                <a:cs typeface="Verdana" pitchFamily="34" charset="0"/>
              </a:rPr>
              <a:t>Access privileges : </a:t>
            </a:r>
            <a:r>
              <a:rPr lang="en-US" sz="1600" dirty="0" smtClean="0">
                <a:latin typeface="Verdana" pitchFamily="34" charset="0"/>
                <a:ea typeface="Verdana" pitchFamily="34" charset="0"/>
                <a:cs typeface="Verdana" pitchFamily="34" charset="0"/>
              </a:rPr>
              <a:t>compare below table across . John finger prints compared with john / john’s family member / john children / Others.</a:t>
            </a:r>
            <a:endParaRPr lang="en-US" sz="1800" dirty="0" smtClean="0">
              <a:latin typeface="Verdana" pitchFamily="34" charset="0"/>
              <a:ea typeface="Verdana" pitchFamily="34" charset="0"/>
              <a:cs typeface="Verdana" pitchFamily="34" charset="0"/>
            </a:endParaRPr>
          </a:p>
          <a:p>
            <a:pPr>
              <a:buNone/>
            </a:pPr>
            <a:endParaRPr lang="en-US" sz="1800" b="1"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393879" y="1295401"/>
          <a:ext cx="8305800" cy="2308598"/>
        </p:xfrm>
        <a:graphic>
          <a:graphicData uri="http://schemas.openxmlformats.org/drawingml/2006/table">
            <a:tbl>
              <a:tblPr firstRow="1" bandRow="1">
                <a:tableStyleId>{5C22544A-7EE6-4342-B048-85BDC9FD1C3A}</a:tableStyleId>
              </a:tblPr>
              <a:tblGrid>
                <a:gridCol w="3048000"/>
                <a:gridCol w="1371600"/>
                <a:gridCol w="1371600"/>
                <a:gridCol w="1447800"/>
                <a:gridCol w="1066800"/>
              </a:tblGrid>
              <a:tr h="245443">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Private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smtClean="0">
                          <a:solidFill>
                            <a:schemeClr val="bg1">
                              <a:lumMod val="95000"/>
                            </a:schemeClr>
                          </a:solidFill>
                          <a:latin typeface="Verdana" pitchFamily="34" charset="0"/>
                          <a:ea typeface="Verdana" pitchFamily="34" charset="0"/>
                          <a:cs typeface="Verdana" pitchFamily="34" charset="0"/>
                        </a:rPr>
                        <a:t>Package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Protected</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Public</a:t>
                      </a:r>
                      <a:endParaRPr lang="en-US" sz="1400" b="1"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61559">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Same Class</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83792">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but 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0805">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Sub </a:t>
                      </a:r>
                      <a:r>
                        <a:rPr lang="en-US" sz="1400" b="0" i="0" u="none" strike="noStrike" dirty="0">
                          <a:solidFill>
                            <a:srgbClr val="000000"/>
                          </a:solidFill>
                          <a:latin typeface="Verdana" pitchFamily="34" charset="0"/>
                          <a:ea typeface="Verdana" pitchFamily="34" charset="0"/>
                          <a:cs typeface="Verdana" pitchFamily="34" charset="0"/>
                        </a:rPr>
                        <a:t>class </a:t>
                      </a:r>
                      <a:r>
                        <a:rPr lang="en-US" sz="1400" b="0" i="0" u="none" strike="noStrike" dirty="0" smtClean="0">
                          <a:solidFill>
                            <a:srgbClr val="000000"/>
                          </a:solidFill>
                          <a:latin typeface="Verdana" pitchFamily="34" charset="0"/>
                          <a:ea typeface="Verdana" pitchFamily="34" charset="0"/>
                          <a:cs typeface="Verdana" pitchFamily="34" charset="0"/>
                        </a:rPr>
                        <a:t>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1911">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sub class </a:t>
                      </a:r>
                      <a:r>
                        <a:rPr lang="en-US" sz="1400" b="0" i="0" u="none" strike="noStrike" dirty="0" smtClean="0">
                          <a:solidFill>
                            <a:srgbClr val="000000"/>
                          </a:solidFill>
                          <a:latin typeface="Verdana" pitchFamily="34" charset="0"/>
                          <a:ea typeface="Verdana" pitchFamily="34" charset="0"/>
                          <a:cs typeface="Verdana" pitchFamily="34" charset="0"/>
                        </a:rPr>
                        <a:t>in</a:t>
                      </a:r>
                      <a:r>
                        <a:rPr lang="en-US" sz="1400" b="0" i="0" u="none" strike="noStrike" baseline="0" dirty="0" smtClean="0">
                          <a:solidFill>
                            <a:srgbClr val="000000"/>
                          </a:solidFill>
                          <a:latin typeface="Verdana" pitchFamily="34" charset="0"/>
                          <a:ea typeface="Verdana" pitchFamily="34" charset="0"/>
                          <a:cs typeface="Verdana" pitchFamily="34" charset="0"/>
                        </a:rPr>
                        <a:t> </a:t>
                      </a:r>
                      <a:r>
                        <a:rPr lang="en-US" sz="1400" b="0" i="0" u="none" strike="noStrike" dirty="0" smtClean="0">
                          <a:solidFill>
                            <a:srgbClr val="000000"/>
                          </a:solidFill>
                          <a:latin typeface="Verdana" pitchFamily="34" charset="0"/>
                          <a:ea typeface="Verdana" pitchFamily="34" charset="0"/>
                          <a:cs typeface="Verdana" pitchFamily="34" charset="0"/>
                        </a:rPr>
                        <a:t>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55088">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in 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graphicFrame>
        <p:nvGraphicFramePr>
          <p:cNvPr id="7" name="Table 6"/>
          <p:cNvGraphicFramePr>
            <a:graphicFrameLocks noGrp="1"/>
          </p:cNvGraphicFramePr>
          <p:nvPr/>
        </p:nvGraphicFramePr>
        <p:xfrm>
          <a:off x="381000" y="3810000"/>
          <a:ext cx="8305799" cy="2488612"/>
        </p:xfrm>
        <a:graphic>
          <a:graphicData uri="http://schemas.openxmlformats.org/drawingml/2006/table">
            <a:tbl>
              <a:tblPr firstRow="1" bandRow="1">
                <a:tableStyleId>{5C22544A-7EE6-4342-B048-85BDC9FD1C3A}</a:tableStyleId>
              </a:tblPr>
              <a:tblGrid>
                <a:gridCol w="3048001"/>
                <a:gridCol w="1371599"/>
                <a:gridCol w="1371599"/>
                <a:gridCol w="1447800"/>
                <a:gridCol w="1066800"/>
              </a:tblGrid>
              <a:tr h="502944">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a:t>
                      </a:r>
                      <a:r>
                        <a:rPr lang="en-US" sz="1400" b="0" i="0" u="none" strike="noStrike" dirty="0">
                          <a:solidFill>
                            <a:schemeClr val="bg1">
                              <a:lumMod val="95000"/>
                            </a:schemeClr>
                          </a:solidFill>
                          <a:latin typeface="Verdana" pitchFamily="34" charset="0"/>
                          <a:ea typeface="Verdana" pitchFamily="34" charset="0"/>
                          <a:cs typeface="Verdana" pitchFamily="34" charset="0"/>
                        </a:rPr>
                        <a:t>finger </a:t>
                      </a:r>
                      <a:r>
                        <a:rPr lang="en-US" sz="1400" b="0" i="0" u="none" strike="noStrike" dirty="0" smtClean="0">
                          <a:solidFill>
                            <a:schemeClr val="bg1">
                              <a:lumMod val="95000"/>
                            </a:schemeClr>
                          </a:solidFill>
                          <a:latin typeface="Verdana" pitchFamily="34" charset="0"/>
                          <a:ea typeface="Verdana" pitchFamily="34" charset="0"/>
                          <a:cs typeface="Verdana" pitchFamily="34" charset="0"/>
                        </a:rPr>
                        <a:t>prints</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Meet John</a:t>
                      </a:r>
                      <a:r>
                        <a:rPr lang="en-US" sz="1400" b="0" i="0" u="none" strike="noStrike" baseline="0" dirty="0" smtClean="0">
                          <a:solidFill>
                            <a:schemeClr val="bg1">
                              <a:lumMod val="95000"/>
                            </a:schemeClr>
                          </a:solidFill>
                          <a:latin typeface="Verdana" pitchFamily="34" charset="0"/>
                          <a:ea typeface="Verdana" pitchFamily="34" charset="0"/>
                          <a:cs typeface="Verdana" pitchFamily="34" charset="0"/>
                        </a:rPr>
                        <a:t> daily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money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internet</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31623">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02876">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family members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same </a:t>
                      </a:r>
                      <a:r>
                        <a:rPr lang="en-US" sz="1400" b="0" i="0" u="none" strike="noStrike" dirty="0" smtClean="0">
                          <a:solidFill>
                            <a:srgbClr val="000000"/>
                          </a:solidFill>
                          <a:latin typeface="Verdana" pitchFamily="34" charset="0"/>
                          <a:ea typeface="Verdana" pitchFamily="34" charset="0"/>
                          <a:cs typeface="Verdana" pitchFamily="34" charset="0"/>
                        </a:rPr>
                        <a:t>family. ex : Son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other </a:t>
                      </a:r>
                      <a:r>
                        <a:rPr lang="en-US" sz="1400" b="0" i="0" u="none" strike="noStrike" dirty="0" smtClean="0">
                          <a:solidFill>
                            <a:srgbClr val="000000"/>
                          </a:solidFill>
                          <a:latin typeface="Verdana" pitchFamily="34" charset="0"/>
                          <a:ea typeface="Verdana" pitchFamily="34" charset="0"/>
                          <a:cs typeface="Verdana" pitchFamily="34" charset="0"/>
                        </a:rPr>
                        <a:t>family, ex : Daughter</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345281">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others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sp>
        <p:nvSpPr>
          <p:cNvPr id="9" name="Action Button: Home 8">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Assignment-4</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Interface for </a:t>
            </a:r>
            <a:r>
              <a:rPr lang="en-US" sz="1600" dirty="0" err="1" smtClean="0">
                <a:latin typeface="Verdana" pitchFamily="34" charset="0"/>
                <a:ea typeface="Verdana" pitchFamily="34" charset="0"/>
                <a:cs typeface="Verdana" pitchFamily="34" charset="0"/>
              </a:rPr>
              <a:t>SuperSonicPlane</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Method : fly(), </a:t>
            </a:r>
            <a:r>
              <a:rPr lang="en-US" sz="1600" dirty="0" err="1" smtClean="0">
                <a:latin typeface="Verdana" pitchFamily="34" charset="0"/>
                <a:ea typeface="Verdana" pitchFamily="34" charset="0"/>
                <a:cs typeface="Verdana" pitchFamily="34" charset="0"/>
              </a:rPr>
              <a:t>goWithSoundSpeed</a:t>
            </a:r>
            <a:r>
              <a:rPr lang="en-US" sz="1600" dirty="0" smtClean="0">
                <a:latin typeface="Verdana" pitchFamily="34" charset="0"/>
                <a:ea typeface="Verdana" pitchFamily="34" charset="0"/>
                <a:cs typeface="Verdana" pitchFamily="34" charset="0"/>
              </a:rPr>
              <a:t>()</a:t>
            </a:r>
          </a:p>
          <a:p>
            <a:pPr lvl="1"/>
            <a:r>
              <a:rPr lang="en-US" sz="1600" dirty="0" smtClean="0">
                <a:latin typeface="Verdana" pitchFamily="34" charset="0"/>
                <a:ea typeface="Verdana" pitchFamily="34" charset="0"/>
                <a:cs typeface="Verdana" pitchFamily="34" charset="0"/>
              </a:rPr>
              <a:t>Write </a:t>
            </a:r>
            <a:r>
              <a:rPr lang="en-US" sz="1600" dirty="0" err="1" smtClean="0">
                <a:latin typeface="Verdana" pitchFamily="34" charset="0"/>
                <a:ea typeface="Verdana" pitchFamily="34" charset="0"/>
                <a:cs typeface="Verdana" pitchFamily="34" charset="0"/>
              </a:rPr>
              <a:t>abstact</a:t>
            </a:r>
            <a:r>
              <a:rPr lang="en-US" sz="1600" dirty="0" smtClean="0">
                <a:latin typeface="Verdana" pitchFamily="34" charset="0"/>
                <a:ea typeface="Verdana" pitchFamily="34" charset="0"/>
                <a:cs typeface="Verdana" pitchFamily="34" charset="0"/>
              </a:rPr>
              <a:t> class Plane, </a:t>
            </a:r>
          </a:p>
          <a:p>
            <a:pPr lvl="1"/>
            <a:r>
              <a:rPr lang="en-US" sz="1600" dirty="0" smtClean="0">
                <a:latin typeface="Verdana" pitchFamily="34" charset="0"/>
                <a:ea typeface="Verdana" pitchFamily="34" charset="0"/>
                <a:cs typeface="Verdana" pitchFamily="34" charset="0"/>
              </a:rPr>
              <a:t>Write Concrete class Mach3</a:t>
            </a:r>
          </a:p>
          <a:p>
            <a:r>
              <a:rPr lang="en-US" sz="1600" dirty="0" smtClean="0">
                <a:latin typeface="Verdana" pitchFamily="34" charset="0"/>
                <a:ea typeface="Verdana" pitchFamily="34" charset="0"/>
                <a:cs typeface="Verdana" pitchFamily="34" charset="0"/>
              </a:rPr>
              <a:t>Access privileges</a:t>
            </a:r>
          </a:p>
          <a:p>
            <a:pPr lvl="1"/>
            <a:r>
              <a:rPr lang="en-US" sz="1600" dirty="0" smtClean="0">
                <a:latin typeface="Verdana" pitchFamily="34" charset="0"/>
                <a:ea typeface="Verdana" pitchFamily="34" charset="0"/>
                <a:cs typeface="Verdana" pitchFamily="34" charset="0"/>
              </a:rPr>
              <a:t>Write a class audience</a:t>
            </a:r>
          </a:p>
          <a:p>
            <a:pPr lvl="2"/>
            <a:r>
              <a:rPr lang="en-US" sz="1600" dirty="0" smtClean="0">
                <a:latin typeface="Verdana" pitchFamily="34" charset="0"/>
                <a:ea typeface="Verdana" pitchFamily="34" charset="0"/>
                <a:cs typeface="Verdana" pitchFamily="34" charset="0"/>
              </a:rPr>
              <a:t>Method</a:t>
            </a:r>
          </a:p>
          <a:p>
            <a:pPr lvl="3"/>
            <a:r>
              <a:rPr lang="en-US" sz="1600" dirty="0" err="1" smtClean="0">
                <a:latin typeface="Verdana" pitchFamily="34" charset="0"/>
                <a:ea typeface="Verdana" pitchFamily="34" charset="0"/>
                <a:cs typeface="Verdana" pitchFamily="34" charset="0"/>
              </a:rPr>
              <a:t>checkPrice</a:t>
            </a:r>
            <a:r>
              <a:rPr lang="en-US" sz="1600" dirty="0" smtClean="0">
                <a:latin typeface="Verdana" pitchFamily="34" charset="0"/>
                <a:ea typeface="Verdana" pitchFamily="34" charset="0"/>
                <a:cs typeface="Verdana" pitchFamily="34" charset="0"/>
              </a:rPr>
              <a:t> – call car methods price</a:t>
            </a:r>
          </a:p>
          <a:p>
            <a:pPr lvl="1"/>
            <a:r>
              <a:rPr lang="en-US" sz="1600" dirty="0" smtClean="0">
                <a:latin typeface="Verdana" pitchFamily="34" charset="0"/>
                <a:ea typeface="Verdana" pitchFamily="34" charset="0"/>
                <a:cs typeface="Verdana" pitchFamily="34" charset="0"/>
              </a:rPr>
              <a:t>Write a class driver</a:t>
            </a:r>
          </a:p>
          <a:p>
            <a:pPr lvl="2"/>
            <a:r>
              <a:rPr lang="en-US" sz="1600" dirty="0" smtClean="0">
                <a:latin typeface="Verdana" pitchFamily="34" charset="0"/>
                <a:ea typeface="Verdana" pitchFamily="34" charset="0"/>
                <a:cs typeface="Verdana" pitchFamily="34" charset="0"/>
              </a:rPr>
              <a:t>Method</a:t>
            </a:r>
          </a:p>
          <a:p>
            <a:pPr lvl="3"/>
            <a:r>
              <a:rPr lang="en-US" sz="1600" dirty="0" smtClean="0">
                <a:latin typeface="Verdana" pitchFamily="34" charset="0"/>
                <a:ea typeface="Verdana" pitchFamily="34" charset="0"/>
                <a:cs typeface="Verdana" pitchFamily="34" charset="0"/>
              </a:rPr>
              <a:t>Drive - Call Car methods</a:t>
            </a:r>
          </a:p>
          <a:p>
            <a:pPr lvl="1"/>
            <a:r>
              <a:rPr lang="en-US" sz="1600" dirty="0" smtClean="0">
                <a:latin typeface="Verdana" pitchFamily="34" charset="0"/>
                <a:ea typeface="Verdana" pitchFamily="34" charset="0"/>
                <a:cs typeface="Verdana" pitchFamily="34" charset="0"/>
              </a:rPr>
              <a:t>Write a class Car</a:t>
            </a:r>
          </a:p>
          <a:p>
            <a:pPr lvl="2"/>
            <a:r>
              <a:rPr lang="en-US" sz="1600" dirty="0" smtClean="0">
                <a:latin typeface="Verdana" pitchFamily="34" charset="0"/>
                <a:ea typeface="Verdana" pitchFamily="34" charset="0"/>
                <a:cs typeface="Verdana" pitchFamily="34" charset="0"/>
              </a:rPr>
              <a:t>Method </a:t>
            </a:r>
          </a:p>
          <a:p>
            <a:pPr lvl="3"/>
            <a:r>
              <a:rPr lang="en-US" sz="1600" dirty="0" smtClean="0">
                <a:latin typeface="Verdana" pitchFamily="34" charset="0"/>
                <a:ea typeface="Verdana" pitchFamily="34" charset="0"/>
                <a:cs typeface="Verdana" pitchFamily="34" charset="0"/>
              </a:rPr>
              <a:t>Price ( accessible to all )</a:t>
            </a:r>
          </a:p>
          <a:p>
            <a:pPr lvl="3"/>
            <a:r>
              <a:rPr lang="en-US" sz="1600" dirty="0" smtClean="0">
                <a:latin typeface="Verdana" pitchFamily="34" charset="0"/>
                <a:ea typeface="Verdana" pitchFamily="34" charset="0"/>
                <a:cs typeface="Verdana" pitchFamily="34" charset="0"/>
              </a:rPr>
              <a:t>Steering ( accessible within same package )</a:t>
            </a:r>
          </a:p>
          <a:p>
            <a:pPr lvl="3"/>
            <a:r>
              <a:rPr lang="en-US" sz="1600" dirty="0" err="1" smtClean="0">
                <a:latin typeface="Verdana" pitchFamily="34" charset="0"/>
                <a:ea typeface="Verdana" pitchFamily="34" charset="0"/>
                <a:cs typeface="Verdana" pitchFamily="34" charset="0"/>
              </a:rPr>
              <a:t>fuelInjector</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Motor ( not accessible )</a:t>
            </a:r>
          </a:p>
          <a:p>
            <a:pPr lvl="3"/>
            <a:r>
              <a:rPr lang="en-US" sz="1600" dirty="0" err="1" smtClean="0">
                <a:latin typeface="Verdana" pitchFamily="34" charset="0"/>
                <a:ea typeface="Verdana" pitchFamily="34" charset="0"/>
                <a:cs typeface="Verdana" pitchFamily="34" charset="0"/>
              </a:rPr>
              <a:t>engineCombustion</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Brakes ( accessible within same package )</a:t>
            </a:r>
          </a:p>
          <a:p>
            <a:pPr lvl="3"/>
            <a:r>
              <a:rPr lang="en-US" sz="1600" dirty="0" smtClean="0">
                <a:latin typeface="Verdana" pitchFamily="34" charset="0"/>
                <a:ea typeface="Verdana" pitchFamily="34" charset="0"/>
                <a:cs typeface="Verdana" pitchFamily="34" charset="0"/>
              </a:rPr>
              <a:t>Accelerator ( accessible within same package )</a:t>
            </a:r>
          </a:p>
          <a:p>
            <a:pPr lvl="3"/>
            <a:r>
              <a:rPr lang="en-US" sz="1600" dirty="0" err="1" smtClean="0">
                <a:latin typeface="Verdana" pitchFamily="34" charset="0"/>
                <a:ea typeface="Verdana" pitchFamily="34" charset="0"/>
                <a:cs typeface="Verdana" pitchFamily="34" charset="0"/>
              </a:rPr>
              <a:t>onOff</a:t>
            </a:r>
            <a:r>
              <a:rPr lang="en-US" sz="1600" dirty="0" smtClean="0">
                <a:latin typeface="Verdana" pitchFamily="34" charset="0"/>
                <a:ea typeface="Verdana" pitchFamily="34" charset="0"/>
                <a:cs typeface="Verdana" pitchFamily="34" charset="0"/>
              </a:rPr>
              <a:t> ( accessible within same package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10b -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500" dirty="0" smtClean="0">
                <a:latin typeface="Verdana" pitchFamily="34" charset="0"/>
                <a:ea typeface="Verdana" pitchFamily="34" charset="0"/>
                <a:cs typeface="Verdana" pitchFamily="34" charset="0"/>
              </a:rPr>
              <a:t>Java methods can accept zero or more parameters. </a:t>
            </a:r>
          </a:p>
          <a:p>
            <a:r>
              <a:rPr lang="en-US" sz="1500" dirty="0" smtClean="0">
                <a:latin typeface="Verdana" pitchFamily="34" charset="0"/>
                <a:ea typeface="Verdana" pitchFamily="34" charset="0"/>
                <a:cs typeface="Verdana" pitchFamily="34" charset="0"/>
              </a:rPr>
              <a:t>Java methods has a limitation of just 1 return item.</a:t>
            </a:r>
          </a:p>
          <a:p>
            <a:r>
              <a:rPr lang="en-US" sz="1500" dirty="0" smtClean="0">
                <a:latin typeface="Verdana" pitchFamily="34" charset="0"/>
                <a:ea typeface="Verdana" pitchFamily="34" charset="0"/>
                <a:cs typeface="Verdana" pitchFamily="34" charset="0"/>
              </a:rPr>
              <a:t>Data Transfer Objects are used very often in all online applications. When information exchanged between 2 parties requires to send or receive more than one info or complex information.</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input : accept customer information for registration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boolean</a:t>
            </a:r>
            <a:r>
              <a:rPr lang="en-US" sz="1500" dirty="0" smtClean="0">
                <a:solidFill>
                  <a:srgbClr val="FF0000"/>
                </a:solidFill>
                <a:latin typeface="Verdana" pitchFamily="34" charset="0"/>
                <a:ea typeface="Verdana" pitchFamily="34" charset="0"/>
                <a:cs typeface="Verdana" pitchFamily="34" charset="0"/>
              </a:rPr>
              <a:t> register( String </a:t>
            </a:r>
            <a:r>
              <a:rPr lang="en-US" sz="1500" dirty="0" err="1" smtClean="0">
                <a:solidFill>
                  <a:srgbClr val="FF0000"/>
                </a:solidFill>
                <a:latin typeface="Verdana" pitchFamily="34" charset="0"/>
                <a:ea typeface="Verdana" pitchFamily="34" charset="0"/>
                <a:cs typeface="Verdana" pitchFamily="34" charset="0"/>
              </a:rPr>
              <a:t>firstName</a:t>
            </a:r>
            <a:r>
              <a:rPr lang="en-US" sz="1500" dirty="0" smtClean="0">
                <a:solidFill>
                  <a:srgbClr val="FF0000"/>
                </a:solidFill>
                <a:latin typeface="Verdana" pitchFamily="34" charset="0"/>
                <a:ea typeface="Verdana" pitchFamily="34" charset="0"/>
                <a:cs typeface="Verdana" pitchFamily="34" charset="0"/>
              </a:rPr>
              <a:t>, String </a:t>
            </a:r>
            <a:r>
              <a:rPr lang="en-US" sz="1500" dirty="0" err="1" smtClean="0">
                <a:solidFill>
                  <a:srgbClr val="FF0000"/>
                </a:solidFill>
                <a:latin typeface="Verdana" pitchFamily="34" charset="0"/>
                <a:ea typeface="Verdana" pitchFamily="34" charset="0"/>
                <a:cs typeface="Verdana" pitchFamily="34" charset="0"/>
              </a:rPr>
              <a:t>lastName</a:t>
            </a:r>
            <a:r>
              <a:rPr lang="en-US" sz="1500" dirty="0" smtClean="0">
                <a:solidFill>
                  <a:srgbClr val="FF0000"/>
                </a:solidFill>
                <a:latin typeface="Verdana" pitchFamily="34" charset="0"/>
                <a:ea typeface="Verdana" pitchFamily="34" charset="0"/>
                <a:cs typeface="Verdana" pitchFamily="34" charset="0"/>
              </a:rPr>
              <a:t>, String address, String city, String state, String </a:t>
            </a:r>
            <a:r>
              <a:rPr lang="en-US" sz="1500" dirty="0" err="1" smtClean="0">
                <a:solidFill>
                  <a:srgbClr val="FF0000"/>
                </a:solidFill>
                <a:latin typeface="Verdana" pitchFamily="34" charset="0"/>
                <a:ea typeface="Verdana" pitchFamily="34" charset="0"/>
                <a:cs typeface="Verdana" pitchFamily="34" charset="0"/>
              </a:rPr>
              <a:t>zipCode</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int</a:t>
            </a:r>
            <a:r>
              <a:rPr lang="en-US" sz="1500" dirty="0" smtClean="0">
                <a:solidFill>
                  <a:srgbClr val="FF0000"/>
                </a:solidFill>
                <a:latin typeface="Verdana" pitchFamily="34" charset="0"/>
                <a:ea typeface="Verdana" pitchFamily="34" charset="0"/>
                <a:cs typeface="Verdana" pitchFamily="34" charset="0"/>
              </a:rPr>
              <a:t> mobile, 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 String password)</a:t>
            </a:r>
          </a:p>
          <a:p>
            <a:pPr lvl="2"/>
            <a:r>
              <a:rPr lang="en-US" sz="1500" b="1" dirty="0" smtClean="0">
                <a:solidFill>
                  <a:srgbClr val="00B050"/>
                </a:solidFill>
                <a:latin typeface="Verdana" pitchFamily="34" charset="0"/>
                <a:ea typeface="Verdana" pitchFamily="34" charset="0"/>
                <a:cs typeface="Verdana" pitchFamily="34" charset="0"/>
              </a:rPr>
              <a:t>public </a:t>
            </a:r>
            <a:r>
              <a:rPr lang="en-US" sz="1500" b="1" dirty="0" err="1" smtClean="0">
                <a:solidFill>
                  <a:srgbClr val="00B050"/>
                </a:solidFill>
                <a:latin typeface="Verdana" pitchFamily="34" charset="0"/>
                <a:ea typeface="Verdana" pitchFamily="34" charset="0"/>
                <a:cs typeface="Verdana" pitchFamily="34" charset="0"/>
              </a:rPr>
              <a:t>boolean</a:t>
            </a:r>
            <a:r>
              <a:rPr lang="en-US" sz="1500" b="1" dirty="0" smtClean="0">
                <a:solidFill>
                  <a:srgbClr val="00B050"/>
                </a:solidFill>
                <a:latin typeface="Verdana" pitchFamily="34" charset="0"/>
                <a:ea typeface="Verdana" pitchFamily="34" charset="0"/>
                <a:cs typeface="Verdana" pitchFamily="34" charset="0"/>
              </a:rPr>
              <a:t> register( Customer </a:t>
            </a:r>
            <a:r>
              <a:rPr lang="en-US" sz="1500" b="1" dirty="0" err="1" smtClean="0">
                <a:solidFill>
                  <a:srgbClr val="00B050"/>
                </a:solidFill>
                <a:latin typeface="Verdana" pitchFamily="34" charset="0"/>
                <a:ea typeface="Verdana" pitchFamily="34" charset="0"/>
                <a:cs typeface="Verdana" pitchFamily="34" charset="0"/>
              </a:rPr>
              <a:t>cust</a:t>
            </a:r>
            <a:r>
              <a:rPr lang="en-US" sz="1500" b="1" dirty="0" smtClean="0">
                <a:solidFill>
                  <a:srgbClr val="00B050"/>
                </a:solidFill>
                <a:latin typeface="Verdana" pitchFamily="34" charset="0"/>
                <a:ea typeface="Verdana" pitchFamily="34" charset="0"/>
                <a:cs typeface="Verdana" pitchFamily="34" charset="0"/>
              </a:rPr>
              <a:t>)</a:t>
            </a:r>
          </a:p>
          <a:p>
            <a:pPr lvl="2"/>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output : accept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and pull customer information.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String,String,String,String</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getInfo</a:t>
            </a:r>
            <a:r>
              <a:rPr lang="en-US" sz="1500" dirty="0" smtClean="0">
                <a:solidFill>
                  <a:srgbClr val="FF0000"/>
                </a:solidFill>
                <a:latin typeface="Verdana" pitchFamily="34" charset="0"/>
                <a:ea typeface="Verdana" pitchFamily="34" charset="0"/>
                <a:cs typeface="Verdana" pitchFamily="34" charset="0"/>
              </a:rPr>
              <a:t>(String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a:t>
            </a:r>
          </a:p>
          <a:p>
            <a:pPr lvl="2"/>
            <a:r>
              <a:rPr lang="en-US" sz="1500" b="1" dirty="0" smtClean="0">
                <a:solidFill>
                  <a:srgbClr val="00B050"/>
                </a:solidFill>
                <a:latin typeface="Verdana" pitchFamily="34" charset="0"/>
                <a:ea typeface="Verdana" pitchFamily="34" charset="0"/>
                <a:cs typeface="Verdana" pitchFamily="34" charset="0"/>
              </a:rPr>
              <a:t>public Customer </a:t>
            </a:r>
            <a:r>
              <a:rPr lang="en-US" sz="1500" b="1" dirty="0" err="1" smtClean="0">
                <a:solidFill>
                  <a:srgbClr val="00B050"/>
                </a:solidFill>
                <a:latin typeface="Verdana" pitchFamily="34" charset="0"/>
                <a:ea typeface="Verdana" pitchFamily="34" charset="0"/>
                <a:cs typeface="Verdana" pitchFamily="34" charset="0"/>
              </a:rPr>
              <a:t>getInfo</a:t>
            </a:r>
            <a:r>
              <a:rPr lang="en-US" sz="1500" b="1" dirty="0" smtClean="0">
                <a:solidFill>
                  <a:srgbClr val="00B050"/>
                </a:solidFill>
                <a:latin typeface="Verdana" pitchFamily="34" charset="0"/>
                <a:ea typeface="Verdana" pitchFamily="34" charset="0"/>
                <a:cs typeface="Verdana" pitchFamily="34" charset="0"/>
              </a:rPr>
              <a:t>(String </a:t>
            </a:r>
            <a:r>
              <a:rPr lang="en-US" sz="1500" b="1" dirty="0" err="1" smtClean="0">
                <a:solidFill>
                  <a:srgbClr val="00B050"/>
                </a:solidFill>
                <a:latin typeface="Verdana" pitchFamily="34" charset="0"/>
                <a:ea typeface="Verdana" pitchFamily="34" charset="0"/>
                <a:cs typeface="Verdana" pitchFamily="34" charset="0"/>
              </a:rPr>
              <a:t>userid</a:t>
            </a:r>
            <a:r>
              <a:rPr lang="en-US" sz="1500" b="1" dirty="0" smtClean="0">
                <a:solidFill>
                  <a:srgbClr val="00B050"/>
                </a:solidFill>
                <a:latin typeface="Verdana" pitchFamily="34" charset="0"/>
                <a:ea typeface="Verdana" pitchFamily="34" charset="0"/>
                <a:cs typeface="Verdana" pitchFamily="34" charset="0"/>
              </a:rPr>
              <a:t>)</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Solution : </a:t>
            </a:r>
          </a:p>
          <a:p>
            <a:pPr lvl="2"/>
            <a:r>
              <a:rPr lang="en-US" sz="1500" dirty="0" smtClean="0">
                <a:latin typeface="Verdana" pitchFamily="34" charset="0"/>
                <a:ea typeface="Verdana" pitchFamily="34" charset="0"/>
                <a:cs typeface="Verdana" pitchFamily="34" charset="0"/>
              </a:rPr>
              <a:t>Create a DTO Class Customer which </a:t>
            </a:r>
            <a:r>
              <a:rPr lang="en-US" sz="1500" b="1" dirty="0" smtClean="0">
                <a:latin typeface="Verdana" pitchFamily="34" charset="0"/>
                <a:ea typeface="Verdana" pitchFamily="34" charset="0"/>
                <a:cs typeface="Verdana" pitchFamily="34" charset="0"/>
              </a:rPr>
              <a:t>has/instance variables </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firstName</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lastName</a:t>
            </a:r>
            <a:r>
              <a:rPr lang="en-US" sz="1500" dirty="0" smtClean="0">
                <a:latin typeface="Verdana" pitchFamily="34" charset="0"/>
                <a:ea typeface="Verdana" pitchFamily="34" charset="0"/>
                <a:cs typeface="Verdana" pitchFamily="34" charset="0"/>
              </a:rPr>
              <a:t>, String address, String city, String state, String </a:t>
            </a:r>
            <a:r>
              <a:rPr lang="en-US" sz="1500" dirty="0" err="1" smtClean="0">
                <a:latin typeface="Verdana" pitchFamily="34" charset="0"/>
                <a:ea typeface="Verdana" pitchFamily="34" charset="0"/>
                <a:cs typeface="Verdana" pitchFamily="34" charset="0"/>
              </a:rPr>
              <a:t>zipCode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int</a:t>
            </a:r>
            <a:r>
              <a:rPr lang="en-US" sz="1500" dirty="0" smtClean="0">
                <a:latin typeface="Verdana" pitchFamily="34" charset="0"/>
                <a:ea typeface="Verdana" pitchFamily="34" charset="0"/>
                <a:cs typeface="Verdana" pitchFamily="34" charset="0"/>
              </a:rPr>
              <a:t> mobile, String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String password.</a:t>
            </a:r>
          </a:p>
          <a:p>
            <a:pPr lvl="2"/>
            <a:r>
              <a:rPr lang="en-US" sz="1500" dirty="0" smtClean="0">
                <a:latin typeface="Verdana" pitchFamily="34" charset="0"/>
                <a:ea typeface="Verdana" pitchFamily="34" charset="0"/>
                <a:cs typeface="Verdana" pitchFamily="34" charset="0"/>
              </a:rPr>
              <a:t>Set the values in each of these instance variable and exchange data</a:t>
            </a:r>
          </a:p>
          <a:p>
            <a:pPr lvl="1"/>
            <a:endParaRPr lang="en-US" sz="15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DTO-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596721"/>
            <a:ext cx="4685763"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400" y="609600"/>
            <a:ext cx="3383280" cy="990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CalcDTO</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400" dirty="0" smtClean="0">
                <a:solidFill>
                  <a:schemeClr val="tx1"/>
                </a:solidFill>
                <a:latin typeface="Verdana" pitchFamily="34" charset="0"/>
                <a:ea typeface="Verdana" pitchFamily="34" charset="0"/>
                <a:cs typeface="Verdana" pitchFamily="34" charset="0"/>
              </a:rPr>
              <a:t>        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sum,sub</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520521" y="1663521"/>
            <a:ext cx="3383280" cy="23774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Calculator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CalcDTO</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doItAll</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b)</a:t>
            </a:r>
          </a:p>
          <a:p>
            <a:r>
              <a:rPr lang="en-US" sz="1400" dirty="0" smtClean="0">
                <a:solidFill>
                  <a:schemeClr val="tx1"/>
                </a:solidFill>
                <a:latin typeface="Verdana" pitchFamily="34" charset="0"/>
                <a:ea typeface="Verdana" pitchFamily="34" charset="0"/>
                <a:cs typeface="Verdana" pitchFamily="34" charset="0"/>
              </a:rPr>
              <a:t>{</a:t>
            </a:r>
          </a:p>
          <a:p>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 result=new </a:t>
            </a:r>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result.sum=</a:t>
            </a:r>
            <a:r>
              <a:rPr lang="en-US" sz="1400" b="1" dirty="0" err="1" smtClean="0">
                <a:solidFill>
                  <a:schemeClr val="accent2">
                    <a:lumMod val="75000"/>
                  </a:schemeClr>
                </a:solidFill>
                <a:latin typeface="Verdana" pitchFamily="34" charset="0"/>
                <a:ea typeface="Verdana" pitchFamily="34" charset="0"/>
                <a:cs typeface="Verdana" pitchFamily="34" charset="0"/>
              </a:rPr>
              <a:t>a+b</a:t>
            </a:r>
            <a:r>
              <a:rPr lang="en-US" sz="1400" b="1" dirty="0" smtClean="0">
                <a:solidFill>
                  <a:schemeClr val="accent2">
                    <a:lumMod val="75000"/>
                  </a:schemeClr>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result.sub=a-b;</a:t>
            </a:r>
          </a:p>
          <a:p>
            <a:r>
              <a:rPr lang="en-US" sz="1400" b="1" dirty="0" smtClean="0">
                <a:solidFill>
                  <a:srgbClr val="00B050"/>
                </a:solidFill>
                <a:latin typeface="Verdana" pitchFamily="34" charset="0"/>
                <a:ea typeface="Verdana" pitchFamily="34" charset="0"/>
                <a:cs typeface="Verdana" pitchFamily="34" charset="0"/>
              </a:rPr>
              <a:t>return result;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4090116"/>
            <a:ext cx="3383280" cy="23117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Student</a:t>
            </a: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Calculator </a:t>
            </a:r>
            <a:r>
              <a:rPr lang="en-US" sz="1400" b="1" dirty="0" err="1" smtClean="0">
                <a:solidFill>
                  <a:srgbClr val="FF0000"/>
                </a:solidFill>
                <a:latin typeface="Verdana" pitchFamily="34" charset="0"/>
                <a:ea typeface="Verdana" pitchFamily="34" charset="0"/>
                <a:cs typeface="Verdana" pitchFamily="34" charset="0"/>
              </a:rPr>
              <a:t>myCal</a:t>
            </a:r>
            <a:r>
              <a:rPr lang="en-US" sz="1400" b="1" dirty="0" smtClean="0">
                <a:solidFill>
                  <a:schemeClr val="tx1"/>
                </a:solidFill>
                <a:latin typeface="Verdana" pitchFamily="34" charset="0"/>
                <a:ea typeface="Verdana" pitchFamily="34" charset="0"/>
                <a:cs typeface="Verdana" pitchFamily="34" charset="0"/>
              </a:rPr>
              <a:t>=</a:t>
            </a:r>
            <a:r>
              <a:rPr lang="en-US" sz="1400" b="1" dirty="0" smtClean="0">
                <a:solidFill>
                  <a:srgbClr val="FF0000"/>
                </a:solidFill>
                <a:latin typeface="Verdana" pitchFamily="34" charset="0"/>
                <a:ea typeface="Verdana" pitchFamily="34" charset="0"/>
                <a:cs typeface="Verdana" pitchFamily="34" charset="0"/>
              </a:rPr>
              <a:t>new Calculator();</a:t>
            </a:r>
          </a:p>
          <a:p>
            <a:r>
              <a:rPr lang="en-US" sz="1400" b="1" dirty="0" err="1" smtClean="0">
                <a:solidFill>
                  <a:srgbClr val="002060"/>
                </a:solidFill>
                <a:latin typeface="Verdana" pitchFamily="34" charset="0"/>
                <a:ea typeface="Verdana" pitchFamily="34" charset="0"/>
                <a:cs typeface="Verdana" pitchFamily="34" charset="0"/>
              </a:rPr>
              <a:t>CalcDTO</a:t>
            </a:r>
            <a:r>
              <a:rPr lang="en-US" sz="1400" b="1" dirty="0" smtClean="0">
                <a:solidFill>
                  <a:srgbClr val="002060"/>
                </a:solidFill>
                <a:latin typeface="Verdana" pitchFamily="34" charset="0"/>
                <a:ea typeface="Verdana" pitchFamily="34" charset="0"/>
                <a:cs typeface="Verdana" pitchFamily="34" charset="0"/>
              </a:rPr>
              <a:t> </a:t>
            </a:r>
            <a:r>
              <a:rPr lang="en-US" sz="1400" b="1" dirty="0" err="1" smtClean="0">
                <a:solidFill>
                  <a:srgbClr val="002060"/>
                </a:solidFill>
                <a:latin typeface="Verdana" pitchFamily="34" charset="0"/>
                <a:ea typeface="Verdana" pitchFamily="34" charset="0"/>
                <a:cs typeface="Verdana" pitchFamily="34" charset="0"/>
              </a:rPr>
              <a:t>myResult</a:t>
            </a:r>
            <a:r>
              <a:rPr lang="en-US" sz="1400" b="1" dirty="0" smtClean="0">
                <a:solidFill>
                  <a:srgbClr val="002060"/>
                </a:solidFill>
                <a:latin typeface="Verdana" pitchFamily="34" charset="0"/>
                <a:ea typeface="Verdana" pitchFamily="34" charset="0"/>
                <a:cs typeface="Verdana" pitchFamily="34" charset="0"/>
              </a:rPr>
              <a:t>=</a:t>
            </a:r>
            <a:r>
              <a:rPr lang="en-US" sz="1400" b="1" dirty="0" smtClean="0">
                <a:solidFill>
                  <a:schemeClr val="tx1"/>
                </a:solidFill>
                <a:latin typeface="Verdana" pitchFamily="34" charset="0"/>
                <a:ea typeface="Verdana" pitchFamily="34" charset="0"/>
                <a:cs typeface="Verdana" pitchFamily="34" charset="0"/>
              </a:rPr>
              <a:t> </a:t>
            </a:r>
            <a:r>
              <a:rPr lang="en-US" sz="1400" b="1" dirty="0" err="1" smtClean="0">
                <a:solidFill>
                  <a:srgbClr val="00B050"/>
                </a:solidFill>
                <a:latin typeface="Verdana" pitchFamily="34" charset="0"/>
                <a:ea typeface="Verdana" pitchFamily="34" charset="0"/>
                <a:cs typeface="Verdana" pitchFamily="34" charset="0"/>
              </a:rPr>
              <a:t>myCal.doItAll</a:t>
            </a:r>
            <a:r>
              <a:rPr lang="en-US" sz="1400" b="1" dirty="0" smtClean="0">
                <a:solidFill>
                  <a:srgbClr val="00B050"/>
                </a:solidFill>
                <a:latin typeface="Verdana" pitchFamily="34" charset="0"/>
                <a:ea typeface="Verdana" pitchFamily="34" charset="0"/>
                <a:cs typeface="Verdana" pitchFamily="34" charset="0"/>
              </a:rPr>
              <a:t>(4,3);</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3" name="Rectangle 12"/>
          <p:cNvSpPr/>
          <p:nvPr/>
        </p:nvSpPr>
        <p:spPr>
          <a:xfrm>
            <a:off x="4013916" y="609600"/>
            <a:ext cx="4572000" cy="838200"/>
          </a:xfrm>
          <a:prstGeom prst="rect">
            <a:avLst/>
          </a:prstGeom>
          <a:solidFill>
            <a:srgbClr val="E636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14800" y="8006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15" name="Rectangle 14"/>
          <p:cNvSpPr/>
          <p:nvPr/>
        </p:nvSpPr>
        <p:spPr>
          <a:xfrm>
            <a:off x="6248400" y="6858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67400"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1" name="Straight Arrow Connector 20"/>
          <p:cNvCxnSpPr>
            <a:stCxn id="14" idx="6"/>
            <a:endCxn id="19" idx="1"/>
          </p:cNvCxnSpPr>
          <p:nvPr/>
        </p:nvCxnSpPr>
        <p:spPr>
          <a:xfrm flipV="1">
            <a:off x="5212080" y="990600"/>
            <a:ext cx="655320" cy="53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025721" y="1524000"/>
            <a:ext cx="4572000" cy="1524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26605"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24" name="Rectangle 23"/>
          <p:cNvSpPr/>
          <p:nvPr/>
        </p:nvSpPr>
        <p:spPr>
          <a:xfrm>
            <a:off x="5836920" y="1600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55920"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6" name="Straight Arrow Connector 25"/>
          <p:cNvCxnSpPr>
            <a:stCxn id="23" idx="6"/>
            <a:endCxn id="25" idx="1"/>
          </p:cNvCxnSpPr>
          <p:nvPr/>
        </p:nvCxnSpPr>
        <p:spPr>
          <a:xfrm flipV="1">
            <a:off x="5223885"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25115" y="2362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44115" y="2362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32" name="Oval 31"/>
          <p:cNvSpPr/>
          <p:nvPr/>
        </p:nvSpPr>
        <p:spPr>
          <a:xfrm>
            <a:off x="6324600" y="1752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33" name="Rectangle 32"/>
          <p:cNvSpPr/>
          <p:nvPr/>
        </p:nvSpPr>
        <p:spPr>
          <a:xfrm>
            <a:off x="5825115"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6" name="Rectangle 35"/>
          <p:cNvSpPr/>
          <p:nvPr/>
        </p:nvSpPr>
        <p:spPr>
          <a:xfrm>
            <a:off x="6248400" y="6858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7" name="Rectangle 36"/>
          <p:cNvSpPr/>
          <p:nvPr/>
        </p:nvSpPr>
        <p:spPr>
          <a:xfrm>
            <a:off x="5825115" y="2362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38" name="Oval 37"/>
          <p:cNvSpPr/>
          <p:nvPr/>
        </p:nvSpPr>
        <p:spPr>
          <a:xfrm>
            <a:off x="6358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39" name="Oval 38"/>
          <p:cNvSpPr/>
          <p:nvPr/>
        </p:nvSpPr>
        <p:spPr>
          <a:xfrm>
            <a:off x="7120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cxnSp>
        <p:nvCxnSpPr>
          <p:cNvPr id="30" name="Straight Arrow Connector 29"/>
          <p:cNvCxnSpPr>
            <a:stCxn id="32" idx="2"/>
            <a:endCxn id="28" idx="0"/>
          </p:cNvCxnSpPr>
          <p:nvPr/>
        </p:nvCxnSpPr>
        <p:spPr>
          <a:xfrm flipH="1">
            <a:off x="5596515" y="1943100"/>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077200" y="2314980"/>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3" name="Rectangle 42"/>
          <p:cNvSpPr/>
          <p:nvPr/>
        </p:nvSpPr>
        <p:spPr>
          <a:xfrm>
            <a:off x="8077200" y="2669148"/>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cxnSp>
        <p:nvCxnSpPr>
          <p:cNvPr id="45" name="Straight Arrow Connector 44"/>
          <p:cNvCxnSpPr>
            <a:stCxn id="39" idx="6"/>
            <a:endCxn id="43" idx="1"/>
          </p:cNvCxnSpPr>
          <p:nvPr/>
        </p:nvCxnSpPr>
        <p:spPr>
          <a:xfrm>
            <a:off x="7852035" y="2628900"/>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8" idx="0"/>
            <a:endCxn id="42" idx="1"/>
          </p:cNvCxnSpPr>
          <p:nvPr/>
        </p:nvCxnSpPr>
        <p:spPr>
          <a:xfrm>
            <a:off x="6724275" y="2438400"/>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352763" y="16002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sp>
        <p:nvSpPr>
          <p:cNvPr id="50" name="Oval 49"/>
          <p:cNvSpPr/>
          <p:nvPr/>
        </p:nvSpPr>
        <p:spPr>
          <a:xfrm>
            <a:off x="7345680" y="19050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sp>
        <p:nvSpPr>
          <p:cNvPr id="51" name="Rectangle 50"/>
          <p:cNvSpPr/>
          <p:nvPr/>
        </p:nvSpPr>
        <p:spPr>
          <a:xfrm>
            <a:off x="8077200" y="157444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8077200" y="191573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54" name="Straight Arrow Connector 53"/>
          <p:cNvCxnSpPr>
            <a:stCxn id="48" idx="6"/>
            <a:endCxn id="51" idx="1"/>
          </p:cNvCxnSpPr>
          <p:nvPr/>
        </p:nvCxnSpPr>
        <p:spPr>
          <a:xfrm flipV="1">
            <a:off x="7809963" y="1726842"/>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6"/>
            <a:endCxn id="52" idx="1"/>
          </p:cNvCxnSpPr>
          <p:nvPr/>
        </p:nvCxnSpPr>
        <p:spPr>
          <a:xfrm>
            <a:off x="7802880" y="2042160"/>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038600" y="3111321"/>
            <a:ext cx="4572000"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139484" y="3302358"/>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60" name="Rectangle 59"/>
          <p:cNvSpPr/>
          <p:nvPr/>
        </p:nvSpPr>
        <p:spPr>
          <a:xfrm>
            <a:off x="5468799" y="3187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5236764" y="3492321"/>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837994" y="3949521"/>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456994" y="3949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837994" y="3949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67" name="Oval 66"/>
          <p:cNvSpPr/>
          <p:nvPr/>
        </p:nvSpPr>
        <p:spPr>
          <a:xfrm>
            <a:off x="6371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68" name="Oval 67"/>
          <p:cNvSpPr/>
          <p:nvPr/>
        </p:nvSpPr>
        <p:spPr>
          <a:xfrm>
            <a:off x="7133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70" name="Rectangle 69"/>
          <p:cNvSpPr/>
          <p:nvPr/>
        </p:nvSpPr>
        <p:spPr>
          <a:xfrm>
            <a:off x="8090079" y="390230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1" name="Rectangle 70"/>
          <p:cNvSpPr/>
          <p:nvPr/>
        </p:nvSpPr>
        <p:spPr>
          <a:xfrm>
            <a:off x="8090079" y="4256469"/>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2" name="Straight Arrow Connector 71"/>
          <p:cNvCxnSpPr>
            <a:stCxn id="68" idx="6"/>
            <a:endCxn id="71" idx="1"/>
          </p:cNvCxnSpPr>
          <p:nvPr/>
        </p:nvCxnSpPr>
        <p:spPr>
          <a:xfrm>
            <a:off x="7864914" y="4216221"/>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7" idx="0"/>
            <a:endCxn id="70" idx="1"/>
          </p:cNvCxnSpPr>
          <p:nvPr/>
        </p:nvCxnSpPr>
        <p:spPr>
          <a:xfrm>
            <a:off x="6737154" y="4025721"/>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090079" y="316176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7" name="Rectangle 76"/>
          <p:cNvSpPr/>
          <p:nvPr/>
        </p:nvSpPr>
        <p:spPr>
          <a:xfrm>
            <a:off x="8090079" y="350305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1" name="Rectangle 80"/>
          <p:cNvSpPr/>
          <p:nvPr/>
        </p:nvSpPr>
        <p:spPr>
          <a:xfrm>
            <a:off x="4038600" y="4709373"/>
            <a:ext cx="4572000" cy="1524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139484" y="4900410"/>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83" name="Rectangle 82"/>
          <p:cNvSpPr/>
          <p:nvPr/>
        </p:nvSpPr>
        <p:spPr>
          <a:xfrm>
            <a:off x="5468799" y="4785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84" name="Straight Arrow Connector 83"/>
          <p:cNvCxnSpPr>
            <a:stCxn id="82" idx="6"/>
            <a:endCxn id="83" idx="1"/>
          </p:cNvCxnSpPr>
          <p:nvPr/>
        </p:nvCxnSpPr>
        <p:spPr>
          <a:xfrm flipV="1">
            <a:off x="5236764" y="5090373"/>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837994" y="5547573"/>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456994" y="5547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89" name="Rectangle 88"/>
          <p:cNvSpPr/>
          <p:nvPr/>
        </p:nvSpPr>
        <p:spPr>
          <a:xfrm>
            <a:off x="5837994" y="5547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90" name="Oval 89"/>
          <p:cNvSpPr/>
          <p:nvPr/>
        </p:nvSpPr>
        <p:spPr>
          <a:xfrm>
            <a:off x="6371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91" name="Oval 90"/>
          <p:cNvSpPr/>
          <p:nvPr/>
        </p:nvSpPr>
        <p:spPr>
          <a:xfrm>
            <a:off x="7133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93" name="Rectangle 92"/>
          <p:cNvSpPr/>
          <p:nvPr/>
        </p:nvSpPr>
        <p:spPr>
          <a:xfrm>
            <a:off x="8090079" y="550035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94" name="Rectangle 93"/>
          <p:cNvSpPr/>
          <p:nvPr/>
        </p:nvSpPr>
        <p:spPr>
          <a:xfrm>
            <a:off x="8090079" y="585452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Arrow Connector 94"/>
          <p:cNvCxnSpPr>
            <a:stCxn id="91" idx="6"/>
            <a:endCxn id="94" idx="1"/>
          </p:cNvCxnSpPr>
          <p:nvPr/>
        </p:nvCxnSpPr>
        <p:spPr>
          <a:xfrm>
            <a:off x="7864914" y="5814273"/>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0" idx="0"/>
            <a:endCxn id="93" idx="1"/>
          </p:cNvCxnSpPr>
          <p:nvPr/>
        </p:nvCxnSpPr>
        <p:spPr>
          <a:xfrm>
            <a:off x="6737154" y="5623773"/>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804079" y="32004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337479" y="3339921"/>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837994" y="3187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75" name="Oval 74"/>
          <p:cNvSpPr/>
          <p:nvPr/>
        </p:nvSpPr>
        <p:spPr>
          <a:xfrm>
            <a:off x="7358559" y="34923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cxnSp>
        <p:nvCxnSpPr>
          <p:cNvPr id="79" name="Straight Arrow Connector 78"/>
          <p:cNvCxnSpPr>
            <a:stCxn id="75" idx="6"/>
            <a:endCxn id="77" idx="1"/>
          </p:cNvCxnSpPr>
          <p:nvPr/>
        </p:nvCxnSpPr>
        <p:spPr>
          <a:xfrm>
            <a:off x="7815759" y="3629481"/>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365642" y="31875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cxnSp>
        <p:nvCxnSpPr>
          <p:cNvPr id="78" name="Straight Arrow Connector 77"/>
          <p:cNvCxnSpPr>
            <a:stCxn id="74" idx="6"/>
            <a:endCxn id="76" idx="1"/>
          </p:cNvCxnSpPr>
          <p:nvPr/>
        </p:nvCxnSpPr>
        <p:spPr>
          <a:xfrm flipV="1">
            <a:off x="7822842" y="3314163"/>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3998889" y="5638800"/>
            <a:ext cx="118872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myResult</a:t>
            </a:r>
            <a:endParaRPr lang="en-US" sz="1200" dirty="0">
              <a:latin typeface="Verdana" pitchFamily="34" charset="0"/>
              <a:ea typeface="Verdana" pitchFamily="34" charset="0"/>
              <a:cs typeface="Verdana" pitchFamily="34" charset="0"/>
            </a:endParaRPr>
          </a:p>
        </p:txBody>
      </p:sp>
      <p:cxnSp>
        <p:nvCxnSpPr>
          <p:cNvPr id="105" name="Straight Arrow Connector 104"/>
          <p:cNvCxnSpPr>
            <a:stCxn id="104" idx="6"/>
            <a:endCxn id="86" idx="1"/>
          </p:cNvCxnSpPr>
          <p:nvPr/>
        </p:nvCxnSpPr>
        <p:spPr>
          <a:xfrm flipV="1">
            <a:off x="5187609" y="5852373"/>
            <a:ext cx="269385" cy="15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853447" y="48006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837994" y="4785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cxnSp>
        <p:nvCxnSpPr>
          <p:cNvPr id="69" name="Straight Arrow Connector 68"/>
          <p:cNvCxnSpPr>
            <a:stCxn id="64" idx="2"/>
            <a:endCxn id="63" idx="0"/>
          </p:cNvCxnSpPr>
          <p:nvPr/>
        </p:nvCxnSpPr>
        <p:spPr>
          <a:xfrm flipH="1">
            <a:off x="5609394" y="3530421"/>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11 – Polymorphism type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800" b="1" dirty="0" smtClean="0">
                <a:latin typeface="Verdana" pitchFamily="34" charset="0"/>
                <a:ea typeface="Verdana" pitchFamily="34" charset="0"/>
                <a:cs typeface="Verdana" pitchFamily="34" charset="0"/>
              </a:rPr>
              <a:t>Polymorphism </a:t>
            </a:r>
            <a:r>
              <a:rPr lang="en-US" sz="1400" dirty="0" smtClean="0">
                <a:latin typeface="Verdana" pitchFamily="34" charset="0"/>
                <a:ea typeface="Verdana" pitchFamily="34" charset="0"/>
                <a:cs typeface="Verdana" pitchFamily="34" charset="0"/>
              </a:rPr>
              <a:t>means many forms. Java has compile time and run time polymorphism. </a:t>
            </a:r>
          </a:p>
          <a:p>
            <a:pPr>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Compile time polymorphism refers to a method which can perform different task with same interface name. overloading methods are an example of compile time polymorphism.</a:t>
            </a:r>
          </a:p>
          <a:p>
            <a:pPr lvl="1"/>
            <a:r>
              <a:rPr lang="en-US" sz="1400" dirty="0" smtClean="0">
                <a:latin typeface="Verdana" pitchFamily="34" charset="0"/>
                <a:ea typeface="Verdana" pitchFamily="34" charset="0"/>
                <a:cs typeface="Verdana" pitchFamily="34" charset="0"/>
              </a:rPr>
              <a:t>Dinner restaurant purpose is </a:t>
            </a:r>
            <a:r>
              <a:rPr lang="en-US" sz="1400" b="1" dirty="0" err="1" smtClean="0">
                <a:latin typeface="Verdana" pitchFamily="34" charset="0"/>
                <a:ea typeface="Verdana" pitchFamily="34" charset="0"/>
                <a:cs typeface="Verdana" pitchFamily="34" charset="0"/>
              </a:rPr>
              <a:t>serveFood</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The same feature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 comes in Indian and American food form.</a:t>
            </a:r>
          </a:p>
          <a:p>
            <a:pPr lvl="1"/>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public Class </a:t>
            </a:r>
            <a:r>
              <a:rPr lang="en-US" sz="1400" dirty="0" err="1" smtClean="0">
                <a:latin typeface="Verdana" pitchFamily="34" charset="0"/>
                <a:ea typeface="Verdana" pitchFamily="34" charset="0"/>
                <a:cs typeface="Verdana" pitchFamily="34" charset="0"/>
              </a:rPr>
              <a:t>MyRestaurant</a:t>
            </a:r>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 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AmericanFood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IndianFood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a:t>
            </a:r>
          </a:p>
          <a:p>
            <a:pPr lvl="1">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Run time polymorphism : Inheritance refers to runtime polymorphism. JRE resolves  the object in runtime.. </a:t>
            </a:r>
            <a:r>
              <a:rPr lang="en-US" sz="1400" dirty="0" err="1" smtClean="0">
                <a:latin typeface="Verdana" pitchFamily="34" charset="0"/>
                <a:ea typeface="Verdana" pitchFamily="34" charset="0"/>
                <a:cs typeface="Verdana" pitchFamily="34" charset="0"/>
              </a:rPr>
              <a:t>OverRiding</a:t>
            </a:r>
            <a:r>
              <a:rPr lang="en-US" sz="1400" dirty="0" smtClean="0">
                <a:latin typeface="Verdana" pitchFamily="34" charset="0"/>
                <a:ea typeface="Verdana" pitchFamily="34" charset="0"/>
                <a:cs typeface="Verdana" pitchFamily="34" charset="0"/>
              </a:rPr>
              <a:t> and inheritance objects are example of runtime polymorphism.</a:t>
            </a:r>
          </a:p>
          <a:p>
            <a:pPr lvl="1"/>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Iphone3 and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Iphone4</a:t>
            </a:r>
          </a:p>
          <a:p>
            <a:pPr lvl="1"/>
            <a:r>
              <a:rPr lang="en-US" sz="1400" dirty="0" smtClean="0">
                <a:latin typeface="Verdana" pitchFamily="34" charset="0"/>
                <a:ea typeface="Verdana" pitchFamily="34" charset="0"/>
                <a:cs typeface="Verdana" pitchFamily="34" charset="0"/>
              </a:rPr>
              <a:t>A company orders 1000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as a generic order for there 1000 employee.</a:t>
            </a:r>
          </a:p>
          <a:p>
            <a:pPr lvl="1"/>
            <a:r>
              <a:rPr lang="en-US" sz="1400" dirty="0" err="1" smtClean="0">
                <a:latin typeface="Verdana" pitchFamily="34" charset="0"/>
                <a:ea typeface="Verdana" pitchFamily="34" charset="0"/>
                <a:cs typeface="Verdana" pitchFamily="34" charset="0"/>
              </a:rPr>
              <a:t>Verision</a:t>
            </a:r>
            <a:r>
              <a:rPr lang="en-US" sz="1400" dirty="0" smtClean="0">
                <a:latin typeface="Verdana" pitchFamily="34" charset="0"/>
                <a:ea typeface="Verdana" pitchFamily="34" charset="0"/>
                <a:cs typeface="Verdana" pitchFamily="34" charset="0"/>
              </a:rPr>
              <a:t> can be resolved only when all the 1000 </a:t>
            </a:r>
            <a:r>
              <a:rPr lang="en-US" sz="1400" dirty="0" err="1" smtClean="0">
                <a:latin typeface="Verdana" pitchFamily="34" charset="0"/>
                <a:ea typeface="Verdana" pitchFamily="34" charset="0"/>
                <a:cs typeface="Verdana" pitchFamily="34" charset="0"/>
              </a:rPr>
              <a:t>Iphones</a:t>
            </a:r>
            <a:r>
              <a:rPr lang="en-US" sz="1400" dirty="0" smtClean="0">
                <a:latin typeface="Verdana" pitchFamily="34" charset="0"/>
                <a:ea typeface="Verdana" pitchFamily="34" charset="0"/>
                <a:cs typeface="Verdana" pitchFamily="34" charset="0"/>
              </a:rPr>
              <a:t> are delivered. The seller can send 300 Iphone3, 300 Iphone4, 400 Iphone5 </a:t>
            </a:r>
          </a:p>
          <a:p>
            <a:endParaRPr lang="en-US" sz="1400" dirty="0" smtClean="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12- Static and Final</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static variable </a:t>
            </a:r>
            <a:r>
              <a:rPr lang="en-US" sz="1200" dirty="0" smtClean="0">
                <a:latin typeface="Verdana" pitchFamily="34" charset="0"/>
                <a:ea typeface="Verdana" pitchFamily="34" charset="0"/>
                <a:cs typeface="Verdana" pitchFamily="34" charset="0"/>
              </a:rPr>
              <a:t>: These variables are called class variables. These variables are shared by all the objects of its class. </a:t>
            </a:r>
          </a:p>
          <a:p>
            <a:pPr>
              <a:buAutoNum type="arabicParenR"/>
            </a:pPr>
            <a:r>
              <a:rPr lang="en-US" sz="1200" dirty="0" smtClean="0">
                <a:latin typeface="Verdana" pitchFamily="34" charset="0"/>
                <a:ea typeface="Verdana" pitchFamily="34" charset="0"/>
                <a:cs typeface="Verdana" pitchFamily="34" charset="0"/>
              </a:rPr>
              <a:t>These variables can be accessed without creating an object,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 can access static variables.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Static Methods : These methods are shared by all objects of its class</a:t>
            </a:r>
          </a:p>
          <a:p>
            <a:pPr>
              <a:buAutoNum type="arabicParenR"/>
            </a:pPr>
            <a:r>
              <a:rPr lang="en-US" sz="1200" dirty="0" smtClean="0">
                <a:latin typeface="Verdana" pitchFamily="34" charset="0"/>
                <a:ea typeface="Verdana" pitchFamily="34" charset="0"/>
                <a:cs typeface="Verdana" pitchFamily="34" charset="0"/>
              </a:rPr>
              <a:t>These methods can be accessed without creating an object as well,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methods can access static methods. </a:t>
            </a:r>
          </a:p>
          <a:p>
            <a:pPr>
              <a:buAutoNum type="arabicParenR"/>
            </a:pPr>
            <a:r>
              <a:rPr lang="en-US" sz="1200" dirty="0" smtClean="0">
                <a:latin typeface="Verdana" pitchFamily="34" charset="0"/>
                <a:ea typeface="Verdana" pitchFamily="34" charset="0"/>
                <a:cs typeface="Verdana" pitchFamily="34" charset="0"/>
              </a:rPr>
              <a:t>static methods can access </a:t>
            </a:r>
            <a:r>
              <a:rPr lang="en-US" sz="1200" b="1" dirty="0" smtClean="0">
                <a:latin typeface="Verdana" pitchFamily="34" charset="0"/>
                <a:ea typeface="Verdana" pitchFamily="34" charset="0"/>
                <a:cs typeface="Verdana" pitchFamily="34" charset="0"/>
              </a:rPr>
              <a:t>only </a:t>
            </a:r>
            <a:r>
              <a:rPr lang="en-US" sz="1200" dirty="0" smtClean="0">
                <a:latin typeface="Verdana" pitchFamily="34" charset="0"/>
                <a:ea typeface="Verdana" pitchFamily="34" charset="0"/>
                <a:cs typeface="Verdana" pitchFamily="34" charset="0"/>
              </a:rPr>
              <a:t>static methods and variable. (cannot access non static variable and methods.)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Final </a:t>
            </a:r>
            <a:r>
              <a:rPr lang="en-US" sz="1200" dirty="0" smtClean="0">
                <a:latin typeface="Verdana" pitchFamily="34" charset="0"/>
                <a:ea typeface="Verdana" pitchFamily="34" charset="0"/>
                <a:cs typeface="Verdana" pitchFamily="34" charset="0"/>
              </a:rPr>
              <a:t>keyword in java is used to ensure no modifications are performed to a variable/method/class.</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Final variables are variable whose values cannot be changed.</a:t>
            </a:r>
          </a:p>
          <a:p>
            <a:pPr>
              <a:buNone/>
            </a:pPr>
            <a:r>
              <a:rPr lang="en-US" sz="1200" dirty="0" smtClean="0">
                <a:latin typeface="Verdana" pitchFamily="34" charset="0"/>
                <a:ea typeface="Verdana" pitchFamily="34" charset="0"/>
                <a:cs typeface="Verdana" pitchFamily="34" charset="0"/>
              </a:rPr>
              <a:t>Final methods cannot be overridden.</a:t>
            </a:r>
          </a:p>
          <a:p>
            <a:pPr>
              <a:buNone/>
            </a:pPr>
            <a:r>
              <a:rPr lang="en-US" sz="1200" dirty="0" smtClean="0">
                <a:latin typeface="Verdana" pitchFamily="34" charset="0"/>
                <a:ea typeface="Verdana" pitchFamily="34" charset="0"/>
                <a:cs typeface="Verdana" pitchFamily="34" charset="0"/>
              </a:rPr>
              <a:t>Final class cannot be extended.</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4572000"/>
            <a:ext cx="84582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 y="2667000"/>
            <a:ext cx="8534400" cy="1752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609600"/>
            <a:ext cx="85344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First Java program in eclipse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Continuing from previous step.</a:t>
            </a:r>
            <a:endParaRPr lang="en-US" sz="1200" dirty="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Type in below line</a:t>
            </a:r>
          </a:p>
          <a:p>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("Hello World");</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Eclipse compiles java code automatically.</a:t>
            </a:r>
          </a:p>
          <a:p>
            <a:r>
              <a:rPr lang="en-US" sz="1200" dirty="0" smtClean="0">
                <a:latin typeface="Verdana" pitchFamily="34" charset="0"/>
                <a:ea typeface="Verdana" pitchFamily="34" charset="0"/>
                <a:cs typeface="Verdana" pitchFamily="34" charset="0"/>
              </a:rPr>
              <a:t>To execute this program</a:t>
            </a:r>
          </a:p>
          <a:p>
            <a:r>
              <a:rPr lang="en-US" sz="1200" dirty="0" smtClean="0">
                <a:latin typeface="Verdana" pitchFamily="34" charset="0"/>
                <a:ea typeface="Verdana" pitchFamily="34" charset="0"/>
                <a:cs typeface="Verdana" pitchFamily="34" charset="0"/>
              </a:rPr>
              <a:t>In left window under</a:t>
            </a:r>
          </a:p>
          <a:p>
            <a:r>
              <a:rPr lang="en-US" sz="1200" dirty="0" err="1" smtClean="0">
                <a:latin typeface="Verdana" pitchFamily="34" charset="0"/>
                <a:ea typeface="Verdana" pitchFamily="34" charset="0"/>
                <a:cs typeface="Verdana" pitchFamily="34" charset="0"/>
              </a:rPr>
              <a:t>JavaApplication</a:t>
            </a:r>
            <a:r>
              <a:rPr lang="en-US" sz="1200" dirty="0" smtClean="0">
                <a:latin typeface="Verdana" pitchFamily="34" charset="0"/>
                <a:ea typeface="Verdana" pitchFamily="34" charset="0"/>
                <a:cs typeface="Verdana" pitchFamily="34" charset="0"/>
              </a:rPr>
              <a:t>-&gt;</a:t>
            </a:r>
            <a:r>
              <a:rPr lang="en-US" sz="1200" dirty="0" err="1" smtClean="0">
                <a:latin typeface="Verdana" pitchFamily="34" charset="0"/>
                <a:ea typeface="Verdana" pitchFamily="34" charset="0"/>
                <a:cs typeface="Verdana" pitchFamily="34" charset="0"/>
              </a:rPr>
              <a:t>src</a:t>
            </a:r>
            <a:r>
              <a:rPr lang="en-US" sz="1200" dirty="0" smtClean="0">
                <a:latin typeface="Verdana" pitchFamily="34" charset="0"/>
                <a:ea typeface="Verdana" pitchFamily="34" charset="0"/>
                <a:cs typeface="Verdana" pitchFamily="34" charset="0"/>
              </a:rPr>
              <a:t>-&gt;(default package)</a:t>
            </a:r>
          </a:p>
          <a:p>
            <a:r>
              <a:rPr lang="en-US" sz="1200" dirty="0" smtClean="0">
                <a:latin typeface="Verdana" pitchFamily="34" charset="0"/>
                <a:ea typeface="Verdana" pitchFamily="34" charset="0"/>
                <a:cs typeface="Verdana" pitchFamily="34" charset="0"/>
              </a:rPr>
              <a:t>Right click on class name HelloWorld.java</a:t>
            </a:r>
          </a:p>
          <a:p>
            <a:pPr>
              <a:buNone/>
            </a:pPr>
            <a:r>
              <a:rPr lang="en-US" sz="1200" dirty="0" smtClean="0">
                <a:latin typeface="Verdana" pitchFamily="34" charset="0"/>
                <a:ea typeface="Verdana" pitchFamily="34" charset="0"/>
                <a:cs typeface="Verdana" pitchFamily="34" charset="0"/>
              </a:rPr>
              <a:t>	-&gt; Run as -&gt; Java Application</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Program output can be seen in the </a:t>
            </a:r>
          </a:p>
          <a:p>
            <a:pPr>
              <a:buNone/>
            </a:pPr>
            <a:r>
              <a:rPr lang="en-US" sz="1200" dirty="0" smtClean="0">
                <a:latin typeface="Verdana" pitchFamily="34" charset="0"/>
                <a:ea typeface="Verdana" pitchFamily="34" charset="0"/>
                <a:cs typeface="Verdana" pitchFamily="34" charset="0"/>
              </a:rPr>
              <a:t>	console window</a:t>
            </a:r>
          </a:p>
        </p:txBody>
      </p:sp>
      <p:pic>
        <p:nvPicPr>
          <p:cNvPr id="3075" name="Picture 3"/>
          <p:cNvPicPr>
            <a:picLocks noChangeAspect="1" noChangeArrowheads="1"/>
          </p:cNvPicPr>
          <p:nvPr/>
        </p:nvPicPr>
        <p:blipFill>
          <a:blip r:embed="rId2" cstate="print"/>
          <a:srcRect/>
          <a:stretch>
            <a:fillRect/>
          </a:stretch>
        </p:blipFill>
        <p:spPr bwMode="auto">
          <a:xfrm>
            <a:off x="4114800" y="673996"/>
            <a:ext cx="4800600" cy="1676400"/>
          </a:xfrm>
          <a:prstGeom prst="rect">
            <a:avLst/>
          </a:prstGeom>
          <a:noFill/>
          <a:ln w="9525">
            <a:noFill/>
            <a:miter lim="800000"/>
            <a:headEnd/>
            <a:tailEnd/>
          </a:ln>
        </p:spPr>
      </p:pic>
      <p:pic>
        <p:nvPicPr>
          <p:cNvPr id="3078" name="Picture 6"/>
          <p:cNvPicPr>
            <a:picLocks noChangeAspect="1" noChangeArrowheads="1"/>
          </p:cNvPicPr>
          <p:nvPr/>
        </p:nvPicPr>
        <p:blipFill>
          <a:blip r:embed="rId3" cstate="print"/>
          <a:srcRect/>
          <a:stretch>
            <a:fillRect/>
          </a:stretch>
        </p:blipFill>
        <p:spPr bwMode="auto">
          <a:xfrm>
            <a:off x="4191001" y="2782912"/>
            <a:ext cx="4724400" cy="1447800"/>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4191000" y="4648200"/>
            <a:ext cx="4572000" cy="1685925"/>
          </a:xfrm>
          <a:prstGeom prst="rect">
            <a:avLst/>
          </a:prstGeom>
          <a:noFill/>
          <a:ln w="9525">
            <a:noFill/>
            <a:miter lim="800000"/>
            <a:headEnd/>
            <a:tailEnd/>
          </a:ln>
        </p:spPr>
      </p:pic>
      <p:sp>
        <p:nvSpPr>
          <p:cNvPr id="12" name="Action Button: Home 11">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Static variable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9405" y="685800"/>
            <a:ext cx="5120640"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0521" y="685800"/>
            <a:ext cx="3108960" cy="2819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sales;</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Car(</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smtClean="0">
                <a:solidFill>
                  <a:schemeClr val="tx1"/>
                </a:solidFill>
                <a:latin typeface="Verdana" pitchFamily="34" charset="0"/>
                <a:ea typeface="Verdana" pitchFamily="34" charset="0"/>
                <a:cs typeface="Verdana" pitchFamily="34" charset="0"/>
              </a:rPr>
              <a:t>Sales++;</a:t>
            </a:r>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void drive()</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(“driving”);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3581400"/>
            <a:ext cx="3108960" cy="282047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CarCustomer</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Car nissan1=new Car(1);</a:t>
            </a:r>
          </a:p>
          <a:p>
            <a:r>
              <a:rPr lang="en-US" sz="1400" b="1" dirty="0" smtClean="0">
                <a:solidFill>
                  <a:srgbClr val="FF0000"/>
                </a:solidFill>
                <a:latin typeface="Verdana" pitchFamily="34" charset="0"/>
                <a:ea typeface="Verdana" pitchFamily="34" charset="0"/>
                <a:cs typeface="Verdana" pitchFamily="34" charset="0"/>
              </a:rPr>
              <a:t>Car nissan2=new Car(2);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FF0000"/>
                </a:solidFill>
                <a:latin typeface="Verdana" pitchFamily="34" charset="0"/>
                <a:ea typeface="Verdana" pitchFamily="34" charset="0"/>
                <a:cs typeface="Verdana" pitchFamily="34" charset="0"/>
              </a:rPr>
              <a:t>Car nissan3=new Car(3);</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nissan1.sales=100;</a:t>
            </a:r>
          </a:p>
          <a:p>
            <a:r>
              <a:rPr lang="en-US" sz="1400" b="1" dirty="0" smtClean="0">
                <a:solidFill>
                  <a:srgbClr val="002060"/>
                </a:solidFill>
                <a:latin typeface="Verdana" pitchFamily="34" charset="0"/>
                <a:ea typeface="Verdana" pitchFamily="34" charset="0"/>
                <a:cs typeface="Verdana" pitchFamily="34" charset="0"/>
              </a:rPr>
              <a:t>nissan1.sales=101;</a:t>
            </a:r>
            <a:endParaRPr lang="en-US" sz="1400" dirty="0" smtClean="0">
              <a:solidFill>
                <a:srgbClr val="00206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nissan1.sales=102;</a:t>
            </a:r>
            <a:endParaRPr lang="en-US" sz="1400" dirty="0" smtClean="0">
              <a:solidFill>
                <a:srgbClr val="002060"/>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58" name="Rectangle 57"/>
          <p:cNvSpPr/>
          <p:nvPr/>
        </p:nvSpPr>
        <p:spPr>
          <a:xfrm>
            <a:off x="3733800" y="762000"/>
            <a:ext cx="4953000" cy="2286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783168" y="953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60" name="Rectangle 59"/>
          <p:cNvSpPr/>
          <p:nvPr/>
        </p:nvSpPr>
        <p:spPr>
          <a:xfrm>
            <a:off x="5112483" y="838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4880448" y="1143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481678" y="16002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100678"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481678"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3" name="Rectangle 102"/>
          <p:cNvSpPr/>
          <p:nvPr/>
        </p:nvSpPr>
        <p:spPr>
          <a:xfrm>
            <a:off x="5447763" y="8510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1163" y="990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481678" y="838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87" name="Oval 86"/>
          <p:cNvSpPr/>
          <p:nvPr/>
        </p:nvSpPr>
        <p:spPr>
          <a:xfrm>
            <a:off x="6044484" y="1676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92" name="Oval 91"/>
          <p:cNvSpPr/>
          <p:nvPr/>
        </p:nvSpPr>
        <p:spPr>
          <a:xfrm>
            <a:off x="3771363"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97" name="Straight Arrow Connector 96"/>
          <p:cNvCxnSpPr>
            <a:stCxn id="92" idx="6"/>
            <a:endCxn id="63" idx="1"/>
          </p:cNvCxnSpPr>
          <p:nvPr/>
        </p:nvCxnSpPr>
        <p:spPr>
          <a:xfrm flipV="1">
            <a:off x="4868643"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468799" y="23246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87799" y="23246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01" name="Rectangle 100"/>
          <p:cNvSpPr/>
          <p:nvPr/>
        </p:nvSpPr>
        <p:spPr>
          <a:xfrm>
            <a:off x="5468799" y="23246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2" name="Oval 101"/>
          <p:cNvSpPr/>
          <p:nvPr/>
        </p:nvSpPr>
        <p:spPr>
          <a:xfrm>
            <a:off x="6031605" y="24008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06" name="Oval 105"/>
          <p:cNvSpPr/>
          <p:nvPr/>
        </p:nvSpPr>
        <p:spPr>
          <a:xfrm>
            <a:off x="3758484" y="24394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08" name="Straight Arrow Connector 107"/>
          <p:cNvCxnSpPr>
            <a:stCxn id="106" idx="6"/>
            <a:endCxn id="100" idx="1"/>
          </p:cNvCxnSpPr>
          <p:nvPr/>
        </p:nvCxnSpPr>
        <p:spPr>
          <a:xfrm flipV="1">
            <a:off x="4855764" y="26294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7162800" y="9906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10" name="Rectangle 109"/>
          <p:cNvSpPr/>
          <p:nvPr/>
        </p:nvSpPr>
        <p:spPr>
          <a:xfrm>
            <a:off x="7162800" y="1676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11" name="Rectangle 110"/>
          <p:cNvSpPr/>
          <p:nvPr/>
        </p:nvSpPr>
        <p:spPr>
          <a:xfrm>
            <a:off x="7162800" y="24126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13" name="Straight Arrow Connector 112"/>
          <p:cNvCxnSpPr>
            <a:stCxn id="64" idx="6"/>
            <a:endCxn id="109" idx="1"/>
          </p:cNvCxnSpPr>
          <p:nvPr/>
        </p:nvCxnSpPr>
        <p:spPr>
          <a:xfrm>
            <a:off x="6895563" y="11811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87" idx="6"/>
            <a:endCxn id="110" idx="1"/>
          </p:cNvCxnSpPr>
          <p:nvPr/>
        </p:nvCxnSpPr>
        <p:spPr>
          <a:xfrm>
            <a:off x="6958884" y="18669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2" idx="6"/>
            <a:endCxn id="111" idx="1"/>
          </p:cNvCxnSpPr>
          <p:nvPr/>
        </p:nvCxnSpPr>
        <p:spPr>
          <a:xfrm>
            <a:off x="6946005" y="25913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848600" y="16002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20" name="Straight Arrow Connector 119"/>
          <p:cNvCxnSpPr>
            <a:stCxn id="103" idx="3"/>
            <a:endCxn id="118" idx="2"/>
          </p:cNvCxnSpPr>
          <p:nvPr/>
        </p:nvCxnSpPr>
        <p:spPr>
          <a:xfrm>
            <a:off x="7002243" y="11558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62" idx="3"/>
            <a:endCxn id="118" idx="2"/>
          </p:cNvCxnSpPr>
          <p:nvPr/>
        </p:nvCxnSpPr>
        <p:spPr>
          <a:xfrm flipV="1">
            <a:off x="7036158" y="18288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9" idx="3"/>
            <a:endCxn id="118" idx="2"/>
          </p:cNvCxnSpPr>
          <p:nvPr/>
        </p:nvCxnSpPr>
        <p:spPr>
          <a:xfrm flipV="1">
            <a:off x="7023279" y="18288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8" idx="4"/>
            <a:endCxn id="127" idx="0"/>
          </p:cNvCxnSpPr>
          <p:nvPr/>
        </p:nvCxnSpPr>
        <p:spPr>
          <a:xfrm>
            <a:off x="8267700" y="2057400"/>
            <a:ext cx="12342"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127642" y="2362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0</a:t>
            </a:r>
            <a:endParaRPr lang="en-US" dirty="0">
              <a:solidFill>
                <a:schemeClr val="tx2">
                  <a:lumMod val="75000"/>
                </a:schemeClr>
              </a:solidFill>
            </a:endParaRPr>
          </a:p>
        </p:txBody>
      </p:sp>
      <p:sp>
        <p:nvSpPr>
          <p:cNvPr id="129" name="Rectangle 128"/>
          <p:cNvSpPr/>
          <p:nvPr/>
        </p:nvSpPr>
        <p:spPr>
          <a:xfrm>
            <a:off x="3733800" y="3352800"/>
            <a:ext cx="4953000" cy="2286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783168" y="3543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131" name="Rectangle 130"/>
          <p:cNvSpPr/>
          <p:nvPr/>
        </p:nvSpPr>
        <p:spPr>
          <a:xfrm>
            <a:off x="5112483" y="3429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132" name="Straight Arrow Connector 131"/>
          <p:cNvCxnSpPr>
            <a:stCxn id="130" idx="6"/>
            <a:endCxn id="131" idx="1"/>
          </p:cNvCxnSpPr>
          <p:nvPr/>
        </p:nvCxnSpPr>
        <p:spPr>
          <a:xfrm flipV="1">
            <a:off x="4880448" y="3733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5481678" y="41910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5100678" y="4191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35" name="Rectangle 134"/>
          <p:cNvSpPr/>
          <p:nvPr/>
        </p:nvSpPr>
        <p:spPr>
          <a:xfrm>
            <a:off x="5481678" y="4191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6" name="Rectangle 135"/>
          <p:cNvSpPr/>
          <p:nvPr/>
        </p:nvSpPr>
        <p:spPr>
          <a:xfrm>
            <a:off x="5447763" y="34418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981163" y="3581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38" name="Rectangle 137"/>
          <p:cNvSpPr/>
          <p:nvPr/>
        </p:nvSpPr>
        <p:spPr>
          <a:xfrm>
            <a:off x="5481678" y="3429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9" name="Oval 138"/>
          <p:cNvSpPr/>
          <p:nvPr/>
        </p:nvSpPr>
        <p:spPr>
          <a:xfrm>
            <a:off x="6044484" y="42672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0" name="Oval 139"/>
          <p:cNvSpPr/>
          <p:nvPr/>
        </p:nvSpPr>
        <p:spPr>
          <a:xfrm>
            <a:off x="3771363" y="4305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141" name="Straight Arrow Connector 140"/>
          <p:cNvCxnSpPr>
            <a:stCxn id="140" idx="6"/>
            <a:endCxn id="134" idx="1"/>
          </p:cNvCxnSpPr>
          <p:nvPr/>
        </p:nvCxnSpPr>
        <p:spPr>
          <a:xfrm flipV="1">
            <a:off x="4868643" y="4495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5468799" y="49154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5087799" y="49154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44" name="Rectangle 143"/>
          <p:cNvSpPr/>
          <p:nvPr/>
        </p:nvSpPr>
        <p:spPr>
          <a:xfrm>
            <a:off x="5468799" y="49154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45" name="Oval 144"/>
          <p:cNvSpPr/>
          <p:nvPr/>
        </p:nvSpPr>
        <p:spPr>
          <a:xfrm>
            <a:off x="6031605" y="49916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6" name="Oval 145"/>
          <p:cNvSpPr/>
          <p:nvPr/>
        </p:nvSpPr>
        <p:spPr>
          <a:xfrm>
            <a:off x="3758484" y="50302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47" name="Straight Arrow Connector 146"/>
          <p:cNvCxnSpPr>
            <a:stCxn id="146" idx="6"/>
            <a:endCxn id="143" idx="1"/>
          </p:cNvCxnSpPr>
          <p:nvPr/>
        </p:nvCxnSpPr>
        <p:spPr>
          <a:xfrm flipV="1">
            <a:off x="4855764" y="52202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7162800" y="3581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49" name="Rectangle 148"/>
          <p:cNvSpPr/>
          <p:nvPr/>
        </p:nvSpPr>
        <p:spPr>
          <a:xfrm>
            <a:off x="7162800" y="4267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50" name="Rectangle 149"/>
          <p:cNvSpPr/>
          <p:nvPr/>
        </p:nvSpPr>
        <p:spPr>
          <a:xfrm>
            <a:off x="7162800" y="50034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51" name="Straight Arrow Connector 150"/>
          <p:cNvCxnSpPr>
            <a:stCxn id="137" idx="6"/>
            <a:endCxn id="148" idx="1"/>
          </p:cNvCxnSpPr>
          <p:nvPr/>
        </p:nvCxnSpPr>
        <p:spPr>
          <a:xfrm>
            <a:off x="6895563" y="37719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9" idx="6"/>
            <a:endCxn id="149" idx="1"/>
          </p:cNvCxnSpPr>
          <p:nvPr/>
        </p:nvCxnSpPr>
        <p:spPr>
          <a:xfrm>
            <a:off x="6958884" y="44577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5" idx="6"/>
            <a:endCxn id="150" idx="1"/>
          </p:cNvCxnSpPr>
          <p:nvPr/>
        </p:nvCxnSpPr>
        <p:spPr>
          <a:xfrm>
            <a:off x="6946005" y="51821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7848600" y="41910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55" name="Straight Arrow Connector 154"/>
          <p:cNvCxnSpPr>
            <a:stCxn id="136" idx="3"/>
            <a:endCxn id="154" idx="2"/>
          </p:cNvCxnSpPr>
          <p:nvPr/>
        </p:nvCxnSpPr>
        <p:spPr>
          <a:xfrm>
            <a:off x="7002243" y="37466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33" idx="3"/>
            <a:endCxn id="154" idx="2"/>
          </p:cNvCxnSpPr>
          <p:nvPr/>
        </p:nvCxnSpPr>
        <p:spPr>
          <a:xfrm flipV="1">
            <a:off x="7036158" y="44196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42" idx="3"/>
            <a:endCxn id="154" idx="2"/>
          </p:cNvCxnSpPr>
          <p:nvPr/>
        </p:nvCxnSpPr>
        <p:spPr>
          <a:xfrm flipV="1">
            <a:off x="7023279" y="44196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4" idx="4"/>
            <a:endCxn id="159" idx="0"/>
          </p:cNvCxnSpPr>
          <p:nvPr/>
        </p:nvCxnSpPr>
        <p:spPr>
          <a:xfrm>
            <a:off x="8267700" y="4648200"/>
            <a:ext cx="762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8001000" y="4953000"/>
            <a:ext cx="54864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75000"/>
                  </a:schemeClr>
                </a:solidFill>
              </a:rPr>
              <a:t>102</a:t>
            </a:r>
            <a:endParaRPr lang="en-US" sz="16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Accessing Methods</a:t>
            </a:r>
            <a:endParaRPr lang="en-US" sz="2800" dirty="0">
              <a:latin typeface="Verdana" pitchFamily="34" charset="0"/>
              <a:ea typeface="Verdana" pitchFamily="34" charset="0"/>
              <a:cs typeface="Verdana" pitchFamily="34" charset="0"/>
            </a:endParaRPr>
          </a:p>
        </p:txBody>
      </p:sp>
      <p:graphicFrame>
        <p:nvGraphicFramePr>
          <p:cNvPr id="8" name="Content Placeholder 7"/>
          <p:cNvGraphicFramePr>
            <a:graphicFrameLocks noGrp="1"/>
          </p:cNvGraphicFramePr>
          <p:nvPr>
            <p:ph idx="1"/>
          </p:nvPr>
        </p:nvGraphicFramePr>
        <p:xfrm>
          <a:off x="457200" y="735268"/>
          <a:ext cx="8153400" cy="5195442"/>
        </p:xfrm>
        <a:graphic>
          <a:graphicData uri="http://schemas.openxmlformats.org/drawingml/2006/table">
            <a:tbl>
              <a:tblPr firstRow="1" bandRow="1">
                <a:tableStyleId>{5C22544A-7EE6-4342-B048-85BDC9FD1C3A}</a:tableStyleId>
              </a:tblPr>
              <a:tblGrid>
                <a:gridCol w="1752600"/>
                <a:gridCol w="3200400"/>
                <a:gridCol w="3200400"/>
              </a:tblGrid>
              <a:tr h="436562">
                <a:tc>
                  <a:txBody>
                    <a:bodyPr/>
                    <a:lstStyle/>
                    <a:p>
                      <a:pPr algn="l"/>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Static Member</a:t>
                      </a:r>
                      <a:endParaRPr lang="en-US" sz="1800" dirty="0">
                        <a:solidFill>
                          <a:srgbClr val="FFFF00"/>
                        </a:solidFill>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Non Static member</a:t>
                      </a:r>
                      <a:endParaRPr lang="en-US" sz="1800" dirty="0">
                        <a:solidFill>
                          <a:srgbClr val="FFFF00"/>
                        </a:solidFill>
                        <a:latin typeface="Verdana" pitchFamily="34" charset="0"/>
                        <a:ea typeface="Verdana" pitchFamily="34" charset="0"/>
                        <a:cs typeface="Verdana" pitchFamily="34" charset="0"/>
                      </a:endParaRPr>
                    </a:p>
                  </a:txBody>
                  <a:tcPr/>
                </a:tc>
              </a:tr>
              <a:tr h="685800">
                <a:tc>
                  <a:txBody>
                    <a:bodyPr/>
                    <a:lstStyle/>
                    <a:p>
                      <a:pPr algn="l" fontAlgn="b"/>
                      <a:r>
                        <a:rPr lang="en-US" sz="1800" b="1" i="0" u="none" strike="noStrike" dirty="0">
                          <a:solidFill>
                            <a:schemeClr val="bg1"/>
                          </a:solidFill>
                          <a:latin typeface="Verdana" pitchFamily="34" charset="0"/>
                          <a:ea typeface="Verdana" pitchFamily="34" charset="0"/>
                          <a:cs typeface="Verdana" pitchFamily="34" charset="0"/>
                        </a:rPr>
                        <a:t>Same class </a:t>
                      </a:r>
                      <a:endParaRPr lang="en-US" sz="1800" b="1" i="0" u="none" strike="noStrike" dirty="0" smtClean="0">
                        <a:solidFill>
                          <a:schemeClr val="bg1"/>
                        </a:solidFill>
                        <a:latin typeface="Verdana" pitchFamily="34" charset="0"/>
                        <a:ea typeface="Verdana" pitchFamily="34" charset="0"/>
                        <a:cs typeface="Verdana" pitchFamily="34" charset="0"/>
                      </a:endParaRPr>
                    </a:p>
                    <a:p>
                      <a:pPr algn="l" fontAlgn="b"/>
                      <a:r>
                        <a:rPr lang="en-US" sz="1800" b="1" i="0" u="none" strike="noStrike" dirty="0" smtClean="0">
                          <a:solidFill>
                            <a:schemeClr val="bg1"/>
                          </a:solidFill>
                          <a:latin typeface="Verdana" pitchFamily="34" charset="0"/>
                          <a:ea typeface="Verdana" pitchFamily="34" charset="0"/>
                          <a:cs typeface="Verdana" pitchFamily="34" charset="0"/>
                        </a:rPr>
                        <a:t>Static </a:t>
                      </a:r>
                      <a:r>
                        <a:rPr lang="en-US" sz="1800" b="1" i="0" u="none" strike="noStrike" dirty="0">
                          <a:solidFill>
                            <a:schemeClr val="bg1"/>
                          </a:solidFill>
                          <a:latin typeface="Verdana" pitchFamily="34" charset="0"/>
                          <a:ea typeface="Verdana" pitchFamily="34" charset="0"/>
                          <a:cs typeface="Verdana" pitchFamily="34" charset="0"/>
                        </a:rPr>
                        <a:t>member</a:t>
                      </a: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970660">
                <a:tc>
                  <a:txBody>
                    <a:bodyPr/>
                    <a:lstStyle/>
                    <a:p>
                      <a:pPr algn="l" fontAlgn="b"/>
                      <a:r>
                        <a:rPr lang="en-US" sz="1800" b="1" i="0" u="none" strike="noStrike" dirty="0" smtClean="0">
                          <a:solidFill>
                            <a:schemeClr val="bg1"/>
                          </a:solidFill>
                          <a:latin typeface="Verdana" pitchFamily="34" charset="0"/>
                          <a:ea typeface="Verdana" pitchFamily="34" charset="0"/>
                          <a:cs typeface="Verdana" pitchFamily="34" charset="0"/>
                        </a:rPr>
                        <a:t>Same Class Non Static Member</a:t>
                      </a:r>
                      <a:endParaRPr lang="en-US" sz="1800" b="1" i="0" u="none" strike="noStrike" dirty="0">
                        <a:solidFill>
                          <a:schemeClr val="bg1"/>
                        </a:solidFill>
                        <a:latin typeface="Verdana" pitchFamily="34" charset="0"/>
                        <a:ea typeface="Verdana" pitchFamily="34" charset="0"/>
                        <a:cs typeface="Verdana" pitchFamily="34" charset="0"/>
                      </a:endParaRP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same class and access the method using object.</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class</a:t>
                      </a:r>
                    </a:p>
                    <a:p>
                      <a:pPr algn="l"/>
                      <a:r>
                        <a:rPr lang="en-US" sz="1800" b="1" dirty="0" smtClean="0">
                          <a:solidFill>
                            <a:schemeClr val="bg1"/>
                          </a:solidFill>
                          <a:latin typeface="Verdana" pitchFamily="34" charset="0"/>
                          <a:ea typeface="Verdana" pitchFamily="34" charset="0"/>
                          <a:cs typeface="Verdana" pitchFamily="34" charset="0"/>
                        </a:rPr>
                        <a:t>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algn="l"/>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p>
                    <a:p>
                      <a:pPr algn="l"/>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a:t>
                      </a:r>
                      <a:r>
                        <a:rPr lang="en-US" sz="1800" b="1" baseline="0" dirty="0" smtClean="0">
                          <a:solidFill>
                            <a:schemeClr val="bg1"/>
                          </a:solidFill>
                          <a:latin typeface="Verdana" pitchFamily="34" charset="0"/>
                          <a:ea typeface="Verdana" pitchFamily="34" charset="0"/>
                          <a:cs typeface="Verdana" pitchFamily="34" charset="0"/>
                        </a:rPr>
                        <a:t>class</a:t>
                      </a:r>
                    </a:p>
                    <a:p>
                      <a:pPr algn="l"/>
                      <a:r>
                        <a:rPr lang="en-US" sz="1800" b="1" baseline="0" dirty="0" smtClean="0">
                          <a:solidFill>
                            <a:schemeClr val="bg1"/>
                          </a:solidFill>
                          <a:latin typeface="Verdana" pitchFamily="34" charset="0"/>
                          <a:ea typeface="Verdana" pitchFamily="34" charset="0"/>
                          <a:cs typeface="Verdana" pitchFamily="34" charset="0"/>
                        </a:rPr>
                        <a:t>Non 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r>
            </a:tbl>
          </a:graphicData>
        </a:graphic>
      </p:graphicFrame>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Assignment-5</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Father</a:t>
            </a:r>
          </a:p>
          <a:p>
            <a:pPr lvl="1"/>
            <a:r>
              <a:rPr lang="en-US" sz="1600" dirty="0" smtClean="0">
                <a:latin typeface="Verdana" pitchFamily="34" charset="0"/>
                <a:ea typeface="Verdana" pitchFamily="34" charset="0"/>
                <a:cs typeface="Verdana" pitchFamily="34" charset="0"/>
              </a:rPr>
              <a:t>Method : occupation</a:t>
            </a:r>
          </a:p>
          <a:p>
            <a:r>
              <a:rPr lang="en-US" sz="1600" dirty="0" smtClean="0">
                <a:latin typeface="Verdana" pitchFamily="34" charset="0"/>
                <a:ea typeface="Verdana" pitchFamily="34" charset="0"/>
                <a:cs typeface="Verdana" pitchFamily="34" charset="0"/>
              </a:rPr>
              <a:t>Write a class Son , sub class of Father</a:t>
            </a:r>
          </a:p>
          <a:p>
            <a:pPr lvl="1"/>
            <a:r>
              <a:rPr lang="en-US" sz="1600" dirty="0" smtClean="0">
                <a:latin typeface="Verdana" pitchFamily="34" charset="0"/>
                <a:ea typeface="Verdana" pitchFamily="34" charset="0"/>
                <a:cs typeface="Verdana" pitchFamily="34" charset="0"/>
              </a:rPr>
              <a:t>Override method : occupation</a:t>
            </a:r>
          </a:p>
          <a:p>
            <a:r>
              <a:rPr lang="en-US" sz="1600" dirty="0" smtClean="0">
                <a:latin typeface="Verdana" pitchFamily="34" charset="0"/>
                <a:ea typeface="Verdana" pitchFamily="34" charset="0"/>
                <a:cs typeface="Verdana" pitchFamily="34" charset="0"/>
              </a:rPr>
              <a:t>Write a class Earth</a:t>
            </a:r>
          </a:p>
          <a:p>
            <a:pPr lvl="1"/>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Variable – oxygen and value as 21. nobody should be able to change the value</a:t>
            </a:r>
          </a:p>
          <a:p>
            <a:r>
              <a:rPr lang="en-US" sz="1600" dirty="0" smtClean="0">
                <a:latin typeface="Verdana" pitchFamily="34" charset="0"/>
                <a:ea typeface="Verdana" pitchFamily="34" charset="0"/>
                <a:cs typeface="Verdana" pitchFamily="34" charset="0"/>
              </a:rPr>
              <a:t>Write a class Car</a:t>
            </a:r>
          </a:p>
          <a:p>
            <a:pPr lvl="1"/>
            <a:r>
              <a:rPr lang="en-US" sz="1600" dirty="0" smtClean="0">
                <a:latin typeface="Verdana" pitchFamily="34" charset="0"/>
                <a:ea typeface="Verdana" pitchFamily="34" charset="0"/>
                <a:cs typeface="Verdana" pitchFamily="34" charset="0"/>
              </a:rPr>
              <a:t>Write a variable “sales” which Counts number of times the car object is created.</a:t>
            </a:r>
          </a:p>
          <a:p>
            <a:r>
              <a:rPr lang="en-US" sz="1600" dirty="0" smtClean="0">
                <a:latin typeface="Verdana" pitchFamily="34" charset="0"/>
                <a:ea typeface="Verdana" pitchFamily="34" charset="0"/>
                <a:cs typeface="Verdana" pitchFamily="34" charset="0"/>
              </a:rPr>
              <a:t>Write a class Calculator</a:t>
            </a:r>
          </a:p>
          <a:p>
            <a:pPr lvl="1"/>
            <a:r>
              <a:rPr lang="en-US" sz="1600" dirty="0" smtClean="0">
                <a:latin typeface="Verdana" pitchFamily="34" charset="0"/>
                <a:ea typeface="Verdana" pitchFamily="34" charset="0"/>
                <a:cs typeface="Verdana" pitchFamily="34" charset="0"/>
              </a:rPr>
              <a:t>Method add takes 2 number</a:t>
            </a:r>
          </a:p>
          <a:p>
            <a:pPr lvl="1"/>
            <a:r>
              <a:rPr lang="en-US" sz="1600" dirty="0" smtClean="0">
                <a:latin typeface="Verdana" pitchFamily="34" charset="0"/>
                <a:ea typeface="Verdana" pitchFamily="34" charset="0"/>
                <a:cs typeface="Verdana" pitchFamily="34" charset="0"/>
              </a:rPr>
              <a:t>Method add takes 2 names</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13 - Arrays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579188"/>
            <a:ext cx="8229600" cy="5715000"/>
          </a:xfrm>
        </p:spPr>
        <p:txBody>
          <a:bodyPr>
            <a:noAutofit/>
          </a:bodyPr>
          <a:lstStyle/>
          <a:p>
            <a:pPr>
              <a:buNone/>
            </a:pPr>
            <a:r>
              <a:rPr lang="en-US" sz="1600" dirty="0" smtClean="0">
                <a:latin typeface="Verdana" pitchFamily="34" charset="0"/>
                <a:ea typeface="Verdana" pitchFamily="34" charset="0"/>
                <a:cs typeface="Verdana" pitchFamily="34" charset="0"/>
              </a:rPr>
              <a:t>An array is used to hold group of similar objects or primitive data types. </a:t>
            </a:r>
          </a:p>
          <a:p>
            <a:r>
              <a:rPr lang="en-US" sz="1600" dirty="0" smtClean="0">
                <a:latin typeface="Verdana" pitchFamily="34" charset="0"/>
                <a:ea typeface="Verdana" pitchFamily="34" charset="0"/>
                <a:cs typeface="Verdana" pitchFamily="34" charset="0"/>
              </a:rPr>
              <a:t>The length of an array is fixed and has to be defined when initialized.   </a:t>
            </a:r>
          </a:p>
          <a:p>
            <a:r>
              <a:rPr lang="en-US" sz="1600" dirty="0" smtClean="0">
                <a:latin typeface="Verdana" pitchFamily="34" charset="0"/>
                <a:ea typeface="Verdana" pitchFamily="34" charset="0"/>
                <a:cs typeface="Verdana" pitchFamily="34" charset="0"/>
              </a:rPr>
              <a:t>Array index starts with zero. </a:t>
            </a:r>
          </a:p>
          <a:p>
            <a:pPr lvl="1"/>
            <a:r>
              <a:rPr lang="en-US" sz="1600" dirty="0" smtClean="0">
                <a:latin typeface="Verdana" pitchFamily="34" charset="0"/>
                <a:ea typeface="Verdana" pitchFamily="34" charset="0"/>
                <a:cs typeface="Verdana" pitchFamily="34" charset="0"/>
              </a:rPr>
              <a:t>If an array length is defined as 3, the items are at position 0,1,2 </a:t>
            </a:r>
          </a:p>
          <a:p>
            <a:pPr marL="342900" lvl="1" indent="-342900">
              <a:buFont typeface="Arial" pitchFamily="34" charset="0"/>
              <a:buChar char="•"/>
            </a:pPr>
            <a:r>
              <a:rPr lang="en-US" sz="1600" dirty="0" smtClean="0">
                <a:latin typeface="Verdana" pitchFamily="34" charset="0"/>
                <a:ea typeface="Verdana" pitchFamily="34" charset="0"/>
                <a:cs typeface="Verdana" pitchFamily="34" charset="0"/>
              </a:rPr>
              <a:t>Arrays can also be multi dimensional. A table with row and columns is 2 dimensional array.</a:t>
            </a:r>
          </a:p>
          <a:p>
            <a:r>
              <a:rPr lang="en-US" sz="1600" dirty="0" err="1" smtClean="0">
                <a:latin typeface="Verdana" pitchFamily="34" charset="0"/>
                <a:ea typeface="Verdana" pitchFamily="34" charset="0"/>
                <a:cs typeface="Verdana" pitchFamily="34" charset="0"/>
              </a:rPr>
              <a:t>System.arraycopy</a:t>
            </a:r>
            <a:r>
              <a:rPr lang="en-US" sz="1600" dirty="0" smtClean="0">
                <a:latin typeface="Verdana" pitchFamily="34" charset="0"/>
                <a:ea typeface="Verdana" pitchFamily="34" charset="0"/>
                <a:cs typeface="Verdana" pitchFamily="34" charset="0"/>
              </a:rPr>
              <a:t> can be used to copy 1 array into another</a:t>
            </a:r>
          </a:p>
          <a:p>
            <a:r>
              <a:rPr lang="en-US" sz="1600" dirty="0" smtClean="0">
                <a:latin typeface="Verdana" pitchFamily="34" charset="0"/>
                <a:ea typeface="Verdana" pitchFamily="34" charset="0"/>
                <a:cs typeface="Verdana" pitchFamily="34" charset="0"/>
              </a:rPr>
              <a:t>Java provides a simple for loop to navigate item by item in array which can be used without the conditional check and incremental assignment.</a:t>
            </a: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6734" y="3306484"/>
            <a:ext cx="3108960" cy="30175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College</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String[] students; // null</a:t>
            </a:r>
          </a:p>
          <a:p>
            <a:r>
              <a:rPr lang="en-US" sz="1400" b="1" dirty="0" smtClean="0">
                <a:solidFill>
                  <a:srgbClr val="0066CC"/>
                </a:solidFill>
                <a:latin typeface="Verdana" pitchFamily="34" charset="0"/>
                <a:ea typeface="Verdana" pitchFamily="34" charset="0"/>
                <a:cs typeface="Verdana" pitchFamily="34" charset="0"/>
              </a:rPr>
              <a:t>students=new String[3];</a:t>
            </a:r>
          </a:p>
          <a:p>
            <a:r>
              <a:rPr lang="en-US" sz="1400" b="1" dirty="0" smtClean="0">
                <a:solidFill>
                  <a:srgbClr val="0066CC"/>
                </a:solidFill>
                <a:latin typeface="Verdana" pitchFamily="34" charset="0"/>
                <a:ea typeface="Verdana" pitchFamily="34" charset="0"/>
                <a:cs typeface="Verdana" pitchFamily="34" charset="0"/>
              </a:rPr>
              <a:t>// all items has null value</a:t>
            </a:r>
          </a:p>
          <a:p>
            <a:r>
              <a:rPr lang="en-US" sz="1400" b="1" dirty="0" smtClean="0">
                <a:solidFill>
                  <a:srgbClr val="00B050"/>
                </a:solidFill>
                <a:latin typeface="Verdana" pitchFamily="34" charset="0"/>
                <a:ea typeface="Verdana" pitchFamily="34" charset="0"/>
                <a:cs typeface="Verdana" pitchFamily="34" charset="0"/>
              </a:rPr>
              <a:t>students[0]=“john”;</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680013" y="3306484"/>
            <a:ext cx="52120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56278" y="3364755"/>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676650" y="3819525"/>
            <a:ext cx="5212080" cy="12702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20420" y="3910557"/>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5144252" y="397196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909140" y="4101057"/>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44093" y="3898334"/>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79057" y="3903384"/>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19" name="Rectangle 18"/>
          <p:cNvSpPr/>
          <p:nvPr/>
        </p:nvSpPr>
        <p:spPr>
          <a:xfrm>
            <a:off x="5838715" y="4283818"/>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73679" y="4288868"/>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21" name="Rectangle 20"/>
          <p:cNvSpPr/>
          <p:nvPr/>
        </p:nvSpPr>
        <p:spPr>
          <a:xfrm>
            <a:off x="5852160" y="4656423"/>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887124" y="466147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sp>
        <p:nvSpPr>
          <p:cNvPr id="23" name="Rectangle 22"/>
          <p:cNvSpPr/>
          <p:nvPr/>
        </p:nvSpPr>
        <p:spPr>
          <a:xfrm>
            <a:off x="3674745" y="5095875"/>
            <a:ext cx="5212080" cy="12702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20420" y="5157399"/>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25" name="Rectangle 24"/>
          <p:cNvSpPr/>
          <p:nvPr/>
        </p:nvSpPr>
        <p:spPr>
          <a:xfrm>
            <a:off x="5144252" y="5218806"/>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26" name="Straight Arrow Connector 25"/>
          <p:cNvCxnSpPr>
            <a:stCxn id="24" idx="6"/>
            <a:endCxn id="25" idx="1"/>
          </p:cNvCxnSpPr>
          <p:nvPr/>
        </p:nvCxnSpPr>
        <p:spPr>
          <a:xfrm>
            <a:off x="4909140" y="5347899"/>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72668" y="5145176"/>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07632" y="5150226"/>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29" name="Rectangle 28"/>
          <p:cNvSpPr/>
          <p:nvPr/>
        </p:nvSpPr>
        <p:spPr>
          <a:xfrm>
            <a:off x="5867290" y="5530660"/>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02254" y="553571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31" name="Rectangle 30"/>
          <p:cNvSpPr/>
          <p:nvPr/>
        </p:nvSpPr>
        <p:spPr>
          <a:xfrm>
            <a:off x="5880735" y="5903265"/>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915699" y="5908315"/>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cxnSp>
        <p:nvCxnSpPr>
          <p:cNvPr id="34" name="Straight Arrow Connector 33"/>
          <p:cNvCxnSpPr>
            <a:stCxn id="28" idx="6"/>
            <a:endCxn id="33" idx="1"/>
          </p:cNvCxnSpPr>
          <p:nvPr/>
        </p:nvCxnSpPr>
        <p:spPr>
          <a:xfrm flipV="1">
            <a:off x="7279232" y="5272444"/>
            <a:ext cx="226468" cy="149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745730" y="51352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36" name="Rectangle 35"/>
          <p:cNvSpPr/>
          <p:nvPr/>
        </p:nvSpPr>
        <p:spPr>
          <a:xfrm>
            <a:off x="7748270" y="5109884"/>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37" name="Rectangle 36"/>
          <p:cNvSpPr/>
          <p:nvPr/>
        </p:nvSpPr>
        <p:spPr>
          <a:xfrm>
            <a:off x="5410200" y="3886200"/>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
        <p:nvSpPr>
          <p:cNvPr id="33" name="Rectangle 32"/>
          <p:cNvSpPr/>
          <p:nvPr/>
        </p:nvSpPr>
        <p:spPr>
          <a:xfrm>
            <a:off x="7505700" y="51352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38" name="Rectangle 37"/>
          <p:cNvSpPr/>
          <p:nvPr/>
        </p:nvSpPr>
        <p:spPr>
          <a:xfrm>
            <a:off x="5410200" y="5133975"/>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String-5</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Arrays</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609600"/>
            <a:ext cx="3291840" cy="57607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Product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String name;</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quantity;</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price;</a:t>
            </a:r>
          </a:p>
          <a:p>
            <a:r>
              <a:rPr lang="en-US" sz="1400" dirty="0" smtClean="0">
                <a:solidFill>
                  <a:schemeClr val="tx1"/>
                </a:solidFill>
                <a:latin typeface="Verdana" pitchFamily="34" charset="0"/>
                <a:ea typeface="Verdana" pitchFamily="34" charset="0"/>
                <a:cs typeface="Verdana" pitchFamily="34" charset="0"/>
              </a:rPr>
              <a:t>public Product(String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b,int</a:t>
            </a:r>
            <a:r>
              <a:rPr lang="en-US" sz="1400" dirty="0" smtClean="0">
                <a:solidFill>
                  <a:schemeClr val="tx1"/>
                </a:solidFill>
                <a:latin typeface="Verdana" pitchFamily="34" charset="0"/>
                <a:ea typeface="Verdana" pitchFamily="34" charset="0"/>
                <a:cs typeface="Verdana" pitchFamily="34" charset="0"/>
              </a:rPr>
              <a:t> c)</a:t>
            </a:r>
          </a:p>
          <a:p>
            <a:r>
              <a:rPr lang="en-US" sz="1400" dirty="0" smtClean="0">
                <a:solidFill>
                  <a:schemeClr val="tx1"/>
                </a:solidFill>
                <a:latin typeface="Verdana" pitchFamily="34" charset="0"/>
                <a:ea typeface="Verdana" pitchFamily="34" charset="0"/>
                <a:cs typeface="Verdana" pitchFamily="34" charset="0"/>
              </a:rPr>
              <a:t>{ name=a; quantity=b; price=c;</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Shopping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Product[] cart;</a:t>
            </a:r>
          </a:p>
          <a:p>
            <a:r>
              <a:rPr lang="en-US" sz="1400" b="1" smtClean="0">
                <a:solidFill>
                  <a:srgbClr val="00B050"/>
                </a:solidFill>
                <a:latin typeface="Verdana" pitchFamily="34" charset="0"/>
                <a:ea typeface="Verdana" pitchFamily="34" charset="0"/>
                <a:cs typeface="Verdana" pitchFamily="34" charset="0"/>
              </a:rPr>
              <a:t>cart=new Product[2];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Product prod1=new Product(“iphone”,1,500);</a:t>
            </a:r>
          </a:p>
          <a:p>
            <a:r>
              <a:rPr lang="en-US" sz="1400" b="1" dirty="0" smtClean="0">
                <a:solidFill>
                  <a:schemeClr val="accent6">
                    <a:lumMod val="50000"/>
                  </a:schemeClr>
                </a:solidFill>
                <a:latin typeface="Verdana" pitchFamily="34" charset="0"/>
                <a:ea typeface="Verdana" pitchFamily="34" charset="0"/>
                <a:cs typeface="Verdana" pitchFamily="34" charset="0"/>
              </a:rPr>
              <a:t>cart[0]=prod1;</a:t>
            </a:r>
          </a:p>
          <a:p>
            <a:r>
              <a:rPr lang="en-US" sz="1400" dirty="0" smtClean="0">
                <a:solidFill>
                  <a:schemeClr val="tx1"/>
                </a:solidFill>
                <a:latin typeface="Verdana" pitchFamily="34" charset="0"/>
                <a:ea typeface="Verdana" pitchFamily="34" charset="0"/>
                <a:cs typeface="Verdana" pitchFamily="34" charset="0"/>
              </a:rPr>
              <a:t>prod1.quantity=2;</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(cart[0].</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(cart[1].</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352800" y="594658"/>
            <a:ext cx="56692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65" y="716280"/>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367314" y="1143000"/>
            <a:ext cx="566928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93207" y="119873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4550339" y="12192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216167" y="133589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06440" y="118650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5841404" y="119155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19" name="Rectangle 18"/>
          <p:cNvSpPr/>
          <p:nvPr/>
        </p:nvSpPr>
        <p:spPr>
          <a:xfrm>
            <a:off x="5801062" y="157199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36026" y="157704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38" name="Rectangle 37"/>
          <p:cNvSpPr/>
          <p:nvPr/>
        </p:nvSpPr>
        <p:spPr>
          <a:xfrm>
            <a:off x="3360054" y="2042160"/>
            <a:ext cx="5669280" cy="19202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393207" y="2115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40" name="Rectangle 39"/>
          <p:cNvSpPr/>
          <p:nvPr/>
        </p:nvSpPr>
        <p:spPr>
          <a:xfrm>
            <a:off x="4550339" y="2136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1" name="Straight Arrow Connector 40"/>
          <p:cNvCxnSpPr>
            <a:stCxn id="39" idx="6"/>
            <a:endCxn id="40" idx="1"/>
          </p:cNvCxnSpPr>
          <p:nvPr/>
        </p:nvCxnSpPr>
        <p:spPr>
          <a:xfrm>
            <a:off x="4216167" y="2252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806440" y="2103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Oval 42"/>
          <p:cNvSpPr/>
          <p:nvPr/>
        </p:nvSpPr>
        <p:spPr>
          <a:xfrm>
            <a:off x="5841404" y="2108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44" name="Rectangle 43"/>
          <p:cNvSpPr/>
          <p:nvPr/>
        </p:nvSpPr>
        <p:spPr>
          <a:xfrm>
            <a:off x="5801062" y="2488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836026" y="2493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46" name="Oval 45"/>
          <p:cNvSpPr/>
          <p:nvPr/>
        </p:nvSpPr>
        <p:spPr>
          <a:xfrm>
            <a:off x="3352800" y="29718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5138420" y="29718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138420" y="30149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49" name="Oval 48"/>
          <p:cNvSpPr/>
          <p:nvPr/>
        </p:nvSpPr>
        <p:spPr>
          <a:xfrm>
            <a:off x="5176520" y="32893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50" name="Oval 49"/>
          <p:cNvSpPr/>
          <p:nvPr/>
        </p:nvSpPr>
        <p:spPr>
          <a:xfrm>
            <a:off x="5176520" y="35610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51" name="Rectangle 50"/>
          <p:cNvSpPr/>
          <p:nvPr/>
        </p:nvSpPr>
        <p:spPr>
          <a:xfrm>
            <a:off x="4563039" y="29718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2" name="Straight Arrow Connector 51"/>
          <p:cNvCxnSpPr>
            <a:stCxn id="46" idx="6"/>
            <a:endCxn id="51" idx="1"/>
          </p:cNvCxnSpPr>
          <p:nvPr/>
        </p:nvCxnSpPr>
        <p:spPr>
          <a:xfrm>
            <a:off x="4358640" y="31089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1792" y="30022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55" name="Straight Arrow Connector 54"/>
          <p:cNvCxnSpPr>
            <a:stCxn id="48" idx="6"/>
            <a:endCxn id="54" idx="1"/>
          </p:cNvCxnSpPr>
          <p:nvPr/>
        </p:nvCxnSpPr>
        <p:spPr>
          <a:xfrm flipV="1">
            <a:off x="6327140" y="31394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010400" y="29972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58" name="Rectangle 57"/>
          <p:cNvSpPr/>
          <p:nvPr/>
        </p:nvSpPr>
        <p:spPr>
          <a:xfrm>
            <a:off x="7012940" y="29718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59" name="Rectangle 58"/>
          <p:cNvSpPr/>
          <p:nvPr/>
        </p:nvSpPr>
        <p:spPr>
          <a:xfrm>
            <a:off x="6696872" y="32639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60" name="Straight Arrow Connector 59"/>
          <p:cNvCxnSpPr>
            <a:stCxn id="49" idx="6"/>
            <a:endCxn id="59" idx="1"/>
          </p:cNvCxnSpPr>
          <p:nvPr/>
        </p:nvCxnSpPr>
        <p:spPr>
          <a:xfrm flipV="1">
            <a:off x="6365240" y="34010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722272" y="35737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62" name="Straight Arrow Connector 61"/>
          <p:cNvCxnSpPr>
            <a:stCxn id="50" idx="6"/>
            <a:endCxn id="61" idx="1"/>
          </p:cNvCxnSpPr>
          <p:nvPr/>
        </p:nvCxnSpPr>
        <p:spPr>
          <a:xfrm>
            <a:off x="6365240" y="36982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352800" y="3962400"/>
            <a:ext cx="5669280" cy="23774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93207" y="4020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68" name="Rectangle 67"/>
          <p:cNvSpPr/>
          <p:nvPr/>
        </p:nvSpPr>
        <p:spPr>
          <a:xfrm>
            <a:off x="4550339" y="4041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69" name="Straight Arrow Connector 68"/>
          <p:cNvCxnSpPr>
            <a:stCxn id="67" idx="6"/>
            <a:endCxn id="68" idx="1"/>
          </p:cNvCxnSpPr>
          <p:nvPr/>
        </p:nvCxnSpPr>
        <p:spPr>
          <a:xfrm>
            <a:off x="4216167" y="4157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806440" y="4008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Oval 70"/>
          <p:cNvSpPr/>
          <p:nvPr/>
        </p:nvSpPr>
        <p:spPr>
          <a:xfrm>
            <a:off x="5841404" y="4013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72" name="Rectangle 71"/>
          <p:cNvSpPr/>
          <p:nvPr/>
        </p:nvSpPr>
        <p:spPr>
          <a:xfrm>
            <a:off x="5801062" y="4393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836026" y="4398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74" name="Oval 73"/>
          <p:cNvSpPr/>
          <p:nvPr/>
        </p:nvSpPr>
        <p:spPr>
          <a:xfrm>
            <a:off x="3429000" y="51816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75" name="Rectangle 74"/>
          <p:cNvSpPr/>
          <p:nvPr/>
        </p:nvSpPr>
        <p:spPr>
          <a:xfrm>
            <a:off x="5214620" y="51816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14620" y="52247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77" name="Oval 76"/>
          <p:cNvSpPr/>
          <p:nvPr/>
        </p:nvSpPr>
        <p:spPr>
          <a:xfrm>
            <a:off x="5252720" y="54991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78" name="Oval 77"/>
          <p:cNvSpPr/>
          <p:nvPr/>
        </p:nvSpPr>
        <p:spPr>
          <a:xfrm>
            <a:off x="5252720" y="57708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79" name="Rectangle 78"/>
          <p:cNvSpPr/>
          <p:nvPr/>
        </p:nvSpPr>
        <p:spPr>
          <a:xfrm>
            <a:off x="4639239" y="51816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80" name="Straight Arrow Connector 79"/>
          <p:cNvCxnSpPr>
            <a:stCxn id="74" idx="6"/>
            <a:endCxn id="79" idx="1"/>
          </p:cNvCxnSpPr>
          <p:nvPr/>
        </p:nvCxnSpPr>
        <p:spPr>
          <a:xfrm>
            <a:off x="4434840" y="53187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767992" y="52120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82" name="Straight Arrow Connector 81"/>
          <p:cNvCxnSpPr>
            <a:stCxn id="76" idx="6"/>
            <a:endCxn id="81" idx="1"/>
          </p:cNvCxnSpPr>
          <p:nvPr/>
        </p:nvCxnSpPr>
        <p:spPr>
          <a:xfrm flipV="1">
            <a:off x="6403340" y="53492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086600" y="52070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84" name="Rectangle 83"/>
          <p:cNvSpPr/>
          <p:nvPr/>
        </p:nvSpPr>
        <p:spPr>
          <a:xfrm>
            <a:off x="7089140" y="51816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85" name="Rectangle 84"/>
          <p:cNvSpPr/>
          <p:nvPr/>
        </p:nvSpPr>
        <p:spPr>
          <a:xfrm>
            <a:off x="6773072" y="54737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86" name="Straight Arrow Connector 85"/>
          <p:cNvCxnSpPr>
            <a:stCxn id="77" idx="6"/>
            <a:endCxn id="85" idx="1"/>
          </p:cNvCxnSpPr>
          <p:nvPr/>
        </p:nvCxnSpPr>
        <p:spPr>
          <a:xfrm flipV="1">
            <a:off x="6441440" y="56108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798472" y="57835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88" name="Straight Arrow Connector 87"/>
          <p:cNvCxnSpPr>
            <a:stCxn id="78" idx="6"/>
            <a:endCxn id="87" idx="1"/>
          </p:cNvCxnSpPr>
          <p:nvPr/>
        </p:nvCxnSpPr>
        <p:spPr>
          <a:xfrm>
            <a:off x="6441440" y="59080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hape 89"/>
          <p:cNvCxnSpPr>
            <a:stCxn id="71" idx="6"/>
            <a:endCxn id="79" idx="0"/>
          </p:cNvCxnSpPr>
          <p:nvPr/>
        </p:nvCxnSpPr>
        <p:spPr>
          <a:xfrm flipH="1">
            <a:off x="4791639" y="4150658"/>
            <a:ext cx="2238485" cy="1030942"/>
          </a:xfrm>
          <a:prstGeom prst="bentConnector4">
            <a:avLst>
              <a:gd name="adj1" fmla="val -10212"/>
              <a:gd name="adj2" fmla="val 7495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876800" y="29718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3" name="Rectangle 92"/>
          <p:cNvSpPr/>
          <p:nvPr/>
        </p:nvSpPr>
        <p:spPr>
          <a:xfrm>
            <a:off x="4954143" y="51816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4" name="Rectangle 93"/>
          <p:cNvSpPr/>
          <p:nvPr/>
        </p:nvSpPr>
        <p:spPr>
          <a:xfrm>
            <a:off x="4876800" y="1204686"/>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6" name="Rectangle 95"/>
          <p:cNvSpPr/>
          <p:nvPr/>
        </p:nvSpPr>
        <p:spPr>
          <a:xfrm>
            <a:off x="4891314" y="2071914"/>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7" name="Rectangle 96"/>
          <p:cNvSpPr/>
          <p:nvPr/>
        </p:nvSpPr>
        <p:spPr>
          <a:xfrm>
            <a:off x="4891314" y="4005942"/>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14 - Exception handling</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Exception handling </a:t>
            </a:r>
            <a:r>
              <a:rPr lang="en-US" sz="1600" dirty="0" smtClean="0">
                <a:latin typeface="Verdana" pitchFamily="34" charset="0"/>
                <a:ea typeface="Verdana" pitchFamily="34" charset="0"/>
                <a:cs typeface="Verdana" pitchFamily="34" charset="0"/>
              </a:rPr>
              <a:t>is an important part of programming. All the programmed systems can fail anytime due to known or unknown reasons. The program should be equipped to handle such situations. Exception can occur due to human error, hardware/software constraint.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Practical example : If a bank customer is trying to withdraw more money than his balance ; the bank application should throw an exception due to insufficient funds. Bank should not give money to Customer and customer should know why the transaction failed.</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Exception handling involves 3 aspects try, catch and finally.  Try block should be followed by “1 or more catch block“ or “finally” or both.</a:t>
            </a:r>
          </a:p>
          <a:p>
            <a:pPr>
              <a:buNone/>
            </a:pPr>
            <a:r>
              <a:rPr lang="en-US" sz="1600" dirty="0" smtClean="0">
                <a:latin typeface="Verdana" pitchFamily="34" charset="0"/>
                <a:ea typeface="Verdana" pitchFamily="34" charset="0"/>
                <a:cs typeface="Verdana" pitchFamily="34" charset="0"/>
              </a:rPr>
              <a:t>Try: This block contains code that may or may not throw exception.</a:t>
            </a:r>
          </a:p>
          <a:p>
            <a:pPr>
              <a:buNone/>
            </a:pPr>
            <a:r>
              <a:rPr lang="en-US" sz="1600" dirty="0" smtClean="0">
                <a:latin typeface="Verdana" pitchFamily="34" charset="0"/>
                <a:ea typeface="Verdana" pitchFamily="34" charset="0"/>
                <a:cs typeface="Verdana" pitchFamily="34" charset="0"/>
              </a:rPr>
              <a:t>Catch : this block provides programmer with options to take action in case of exception</a:t>
            </a:r>
          </a:p>
          <a:p>
            <a:pPr>
              <a:buNone/>
            </a:pPr>
            <a:r>
              <a:rPr lang="en-US" sz="1600" dirty="0" smtClean="0">
                <a:latin typeface="Verdana" pitchFamily="34" charset="0"/>
                <a:ea typeface="Verdana" pitchFamily="34" charset="0"/>
                <a:cs typeface="Verdana" pitchFamily="34" charset="0"/>
              </a:rPr>
              <a:t>Finally : This block will be executed whether any exception is thrown or not.</a:t>
            </a:r>
          </a:p>
          <a:p>
            <a:pPr>
              <a:buNone/>
            </a:pPr>
            <a:endParaRPr lang="en-US" sz="1600" dirty="0" smtClean="0">
              <a:latin typeface="Verdana" pitchFamily="34" charset="0"/>
              <a:ea typeface="Verdana" pitchFamily="34" charset="0"/>
              <a:cs typeface="Verdana" pitchFamily="34" charset="0"/>
            </a:endParaRPr>
          </a:p>
          <a:p>
            <a:pPr>
              <a:buNone/>
            </a:pPr>
            <a:r>
              <a:rPr lang="en-US" sz="1600" b="1" dirty="0" smtClean="0">
                <a:latin typeface="Verdana" pitchFamily="34" charset="0"/>
                <a:ea typeface="Verdana" pitchFamily="34" charset="0"/>
                <a:cs typeface="Verdana" pitchFamily="34" charset="0"/>
              </a:rPr>
              <a:t>User defined exceptions </a:t>
            </a:r>
            <a:r>
              <a:rPr lang="en-US" sz="1600" dirty="0" smtClean="0">
                <a:latin typeface="Verdana" pitchFamily="34" charset="0"/>
                <a:ea typeface="Verdana" pitchFamily="34" charset="0"/>
                <a:cs typeface="Verdana" pitchFamily="34" charset="0"/>
              </a:rPr>
              <a:t>are custom exceptions. These exceptions are thrown based on failed/invalid business logic. These exceptions allows us to throw custom error message and exception action plan to the end user.</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Exception Category</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2438400"/>
            <a:ext cx="8305800" cy="4038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solidFill>
                  <a:schemeClr val="tx1"/>
                </a:solidFill>
                <a:latin typeface="Verdana" pitchFamily="34" charset="0"/>
                <a:ea typeface="Verdana" pitchFamily="34" charset="0"/>
                <a:cs typeface="Verdana" pitchFamily="34" charset="0"/>
              </a:rPr>
              <a:t>Throwable</a:t>
            </a:r>
            <a:r>
              <a:rPr lang="en-US" sz="1500" b="1" dirty="0" smtClean="0">
                <a:solidFill>
                  <a:schemeClr val="tx1"/>
                </a:solidFill>
                <a:latin typeface="Verdana" pitchFamily="34" charset="0"/>
                <a:ea typeface="Verdana" pitchFamily="34" charset="0"/>
                <a:cs typeface="Verdana" pitchFamily="34" charset="0"/>
              </a:rPr>
              <a:t> : </a:t>
            </a:r>
            <a:r>
              <a:rPr lang="en-US" sz="1500" dirty="0" err="1" smtClean="0">
                <a:solidFill>
                  <a:schemeClr val="tx1"/>
                </a:solidFill>
                <a:latin typeface="Verdana" pitchFamily="34" charset="0"/>
                <a:ea typeface="Verdana" pitchFamily="34" charset="0"/>
                <a:cs typeface="Verdana" pitchFamily="34" charset="0"/>
              </a:rPr>
              <a:t>Throwable</a:t>
            </a:r>
            <a:r>
              <a:rPr lang="en-US" sz="1500" dirty="0" smtClean="0">
                <a:solidFill>
                  <a:schemeClr val="tx1"/>
                </a:solidFill>
                <a:latin typeface="Verdana" pitchFamily="34" charset="0"/>
                <a:ea typeface="Verdana" pitchFamily="34" charset="0"/>
                <a:cs typeface="Verdana" pitchFamily="34" charset="0"/>
              </a:rPr>
              <a:t> is the parent class of all the exceptions and errors in Java. </a:t>
            </a:r>
          </a:p>
          <a:p>
            <a:r>
              <a:rPr lang="en-US" sz="1500" b="1" dirty="0" smtClean="0">
                <a:solidFill>
                  <a:schemeClr val="tx1"/>
                </a:solidFill>
                <a:latin typeface="Verdana" pitchFamily="34" charset="0"/>
                <a:ea typeface="Verdana" pitchFamily="34" charset="0"/>
                <a:cs typeface="Verdana" pitchFamily="34" charset="0"/>
              </a:rPr>
              <a:t>Exception : </a:t>
            </a:r>
            <a:r>
              <a:rPr lang="en-US" sz="1500" dirty="0" smtClean="0">
                <a:solidFill>
                  <a:schemeClr val="tx1"/>
                </a:solidFill>
                <a:latin typeface="Verdana" pitchFamily="34" charset="0"/>
                <a:ea typeface="Verdana" pitchFamily="34" charset="0"/>
                <a:cs typeface="Verdana" pitchFamily="34" charset="0"/>
              </a:rPr>
              <a:t>This is the parent class of all exceptions</a:t>
            </a:r>
          </a:p>
          <a:p>
            <a:pPr lvl="1"/>
            <a:r>
              <a:rPr lang="en-US" sz="1500" b="1" dirty="0" smtClean="0">
                <a:solidFill>
                  <a:schemeClr val="tx1"/>
                </a:solidFill>
                <a:latin typeface="Verdana" pitchFamily="34" charset="0"/>
                <a:ea typeface="Verdana" pitchFamily="34" charset="0"/>
                <a:cs typeface="Verdana" pitchFamily="34" charset="0"/>
              </a:rPr>
              <a:t>Checked Exception : </a:t>
            </a:r>
            <a:r>
              <a:rPr lang="en-US" sz="1500" dirty="0" smtClean="0">
                <a:solidFill>
                  <a:schemeClr val="tx1"/>
                </a:solidFill>
                <a:latin typeface="Verdana" pitchFamily="34" charset="0"/>
                <a:ea typeface="Verdana" pitchFamily="34" charset="0"/>
                <a:cs typeface="Verdana" pitchFamily="34" charset="0"/>
              </a:rPr>
              <a:t>checked exception are compile time exceptions. Developers need to handle these exceptions explicitly with try catch blocks. Exception such as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User defined exceptions that extend Exception class need be explicitly handled by caller.</a:t>
            </a:r>
          </a:p>
          <a:p>
            <a:pPr lvl="1"/>
            <a:r>
              <a:rPr lang="en-US" sz="1500" b="1" dirty="0" smtClean="0">
                <a:solidFill>
                  <a:schemeClr val="tx1"/>
                </a:solidFill>
                <a:latin typeface="Verdana" pitchFamily="34" charset="0"/>
                <a:ea typeface="Verdana" pitchFamily="34" charset="0"/>
                <a:cs typeface="Verdana" pitchFamily="34" charset="0"/>
              </a:rPr>
              <a:t>Runtime Exception : </a:t>
            </a:r>
            <a:r>
              <a:rPr lang="en-US" sz="1500" dirty="0" smtClean="0">
                <a:solidFill>
                  <a:schemeClr val="tx1"/>
                </a:solidFill>
                <a:latin typeface="Verdana" pitchFamily="34" charset="0"/>
                <a:ea typeface="Verdana" pitchFamily="34" charset="0"/>
                <a:cs typeface="Verdana" pitchFamily="34" charset="0"/>
              </a:rPr>
              <a:t>Runtime exceptions are unchecked and are checked at runtime  only. The most common runtime exception is </a:t>
            </a:r>
            <a:r>
              <a:rPr lang="en-US" sz="1500" dirty="0" err="1" smtClean="0">
                <a:solidFill>
                  <a:schemeClr val="tx1"/>
                </a:solidFill>
                <a:latin typeface="Verdana" pitchFamily="34" charset="0"/>
                <a:ea typeface="Verdana" pitchFamily="34" charset="0"/>
                <a:cs typeface="Verdana" pitchFamily="34" charset="0"/>
              </a:rPr>
              <a:t>NullPointerException</a:t>
            </a:r>
            <a:r>
              <a:rPr lang="en-US" sz="1500" dirty="0" smtClean="0">
                <a:solidFill>
                  <a:schemeClr val="tx1"/>
                </a:solidFill>
                <a:latin typeface="Verdana" pitchFamily="34" charset="0"/>
                <a:ea typeface="Verdana" pitchFamily="34" charset="0"/>
                <a:cs typeface="Verdana" pitchFamily="34" charset="0"/>
              </a:rPr>
              <a:t>.</a:t>
            </a:r>
          </a:p>
          <a:p>
            <a:r>
              <a:rPr lang="en-US" sz="1500" b="1" dirty="0" smtClean="0">
                <a:solidFill>
                  <a:schemeClr val="tx1"/>
                </a:solidFill>
                <a:latin typeface="Verdana" pitchFamily="34" charset="0"/>
                <a:ea typeface="Verdana" pitchFamily="34" charset="0"/>
                <a:cs typeface="Verdana" pitchFamily="34" charset="0"/>
              </a:rPr>
              <a:t>Errors : </a:t>
            </a:r>
            <a:r>
              <a:rPr lang="en-US" sz="1500" dirty="0" smtClean="0">
                <a:solidFill>
                  <a:schemeClr val="tx1"/>
                </a:solidFill>
                <a:latin typeface="Verdana" pitchFamily="34" charset="0"/>
                <a:ea typeface="Verdana" pitchFamily="34" charset="0"/>
                <a:cs typeface="Verdana" pitchFamily="34" charset="0"/>
              </a:rPr>
              <a:t>Errors are irrecoverable , severe and should not be caught in catch blocks. </a:t>
            </a:r>
            <a:r>
              <a:rPr lang="en-US" sz="1500" dirty="0" err="1" smtClean="0">
                <a:solidFill>
                  <a:schemeClr val="tx1"/>
                </a:solidFill>
                <a:latin typeface="Verdana" pitchFamily="34" charset="0"/>
                <a:ea typeface="Verdana" pitchFamily="34" charset="0"/>
                <a:cs typeface="Verdana" pitchFamily="34" charset="0"/>
              </a:rPr>
              <a:t>OutOfMemoryError</a:t>
            </a:r>
            <a:r>
              <a:rPr lang="en-US" sz="1500" dirty="0" smtClean="0">
                <a:solidFill>
                  <a:schemeClr val="tx1"/>
                </a:solidFill>
                <a:latin typeface="Verdana" pitchFamily="34" charset="0"/>
                <a:ea typeface="Verdana" pitchFamily="34" charset="0"/>
                <a:cs typeface="Verdana" pitchFamily="34" charset="0"/>
              </a:rPr>
              <a:t> is one of the popular Errors category type.</a:t>
            </a:r>
          </a:p>
          <a:p>
            <a:endParaRPr lang="en-US" sz="1500" dirty="0" smtClean="0">
              <a:solidFill>
                <a:schemeClr val="tx1"/>
              </a:solidFill>
              <a:latin typeface="Verdana" pitchFamily="34" charset="0"/>
              <a:ea typeface="Verdana" pitchFamily="34" charset="0"/>
              <a:cs typeface="Verdana" pitchFamily="34" charset="0"/>
            </a:endParaRPr>
          </a:p>
          <a:p>
            <a:r>
              <a:rPr lang="en-US" sz="1500" b="1" dirty="0" smtClean="0">
                <a:solidFill>
                  <a:schemeClr val="tx1"/>
                </a:solidFill>
                <a:latin typeface="Verdana" pitchFamily="34" charset="0"/>
                <a:ea typeface="Verdana" pitchFamily="34" charset="0"/>
                <a:cs typeface="Verdana" pitchFamily="34" charset="0"/>
              </a:rPr>
              <a:t>Multiple Catch blocks </a:t>
            </a:r>
            <a:r>
              <a:rPr lang="en-US" sz="1500" dirty="0" smtClean="0">
                <a:solidFill>
                  <a:schemeClr val="tx1"/>
                </a:solidFill>
                <a:latin typeface="Verdana" pitchFamily="34" charset="0"/>
                <a:ea typeface="Verdana" pitchFamily="34" charset="0"/>
                <a:cs typeface="Verdana" pitchFamily="34" charset="0"/>
              </a:rPr>
              <a:t>: when handling multiple exceptions for your code block, ensure the exception hierarchy is maintained. If a try code block is expected to throw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the sub class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is required to be in first catch block followed by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catch block.</a:t>
            </a:r>
          </a:p>
          <a:p>
            <a:endParaRPr lang="en-US" sz="1500" dirty="0" smtClean="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3200400" y="685800"/>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Throwable</a:t>
            </a:r>
            <a:endParaRPr lang="en-US" dirty="0">
              <a:solidFill>
                <a:schemeClr val="tx1"/>
              </a:solidFill>
            </a:endParaRPr>
          </a:p>
        </p:txBody>
      </p:sp>
      <p:sp>
        <p:nvSpPr>
          <p:cNvPr id="10" name="Rectangle 9"/>
          <p:cNvSpPr/>
          <p:nvPr/>
        </p:nvSpPr>
        <p:spPr>
          <a:xfrm>
            <a:off x="228600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Exception</a:t>
            </a:r>
            <a:endParaRPr lang="en-US" dirty="0">
              <a:solidFill>
                <a:schemeClr val="tx1"/>
              </a:solidFill>
            </a:endParaRPr>
          </a:p>
        </p:txBody>
      </p:sp>
      <p:sp>
        <p:nvSpPr>
          <p:cNvPr id="11" name="Rectangle 10"/>
          <p:cNvSpPr/>
          <p:nvPr/>
        </p:nvSpPr>
        <p:spPr>
          <a:xfrm>
            <a:off x="425196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Error</a:t>
            </a:r>
            <a:endParaRPr lang="en-US" dirty="0">
              <a:solidFill>
                <a:schemeClr val="tx1"/>
              </a:solidFill>
            </a:endParaRPr>
          </a:p>
        </p:txBody>
      </p:sp>
      <p:sp>
        <p:nvSpPr>
          <p:cNvPr id="12" name="Rectangle 11"/>
          <p:cNvSpPr/>
          <p:nvPr/>
        </p:nvSpPr>
        <p:spPr>
          <a:xfrm>
            <a:off x="324612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Runtime Exception</a:t>
            </a:r>
            <a:endParaRPr lang="en-US" dirty="0">
              <a:solidFill>
                <a:schemeClr val="tx1"/>
              </a:solidFill>
            </a:endParaRPr>
          </a:p>
        </p:txBody>
      </p:sp>
      <p:sp>
        <p:nvSpPr>
          <p:cNvPr id="13" name="Rectangle 12"/>
          <p:cNvSpPr/>
          <p:nvPr/>
        </p:nvSpPr>
        <p:spPr>
          <a:xfrm>
            <a:off x="83820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Checked Exception</a:t>
            </a:r>
            <a:endParaRPr lang="en-US" dirty="0">
              <a:solidFill>
                <a:schemeClr val="tx1"/>
              </a:solidFill>
            </a:endParaRPr>
          </a:p>
        </p:txBody>
      </p:sp>
      <p:cxnSp>
        <p:nvCxnSpPr>
          <p:cNvPr id="15" name="Elbow Connector 14"/>
          <p:cNvCxnSpPr>
            <a:stCxn id="9" idx="2"/>
            <a:endCxn id="10" idx="0"/>
          </p:cNvCxnSpPr>
          <p:nvPr/>
        </p:nvCxnSpPr>
        <p:spPr>
          <a:xfrm rot="5400000">
            <a:off x="3317389" y="660251"/>
            <a:ext cx="314662"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2"/>
            <a:endCxn id="11" idx="0"/>
          </p:cNvCxnSpPr>
          <p:nvPr/>
        </p:nvCxnSpPr>
        <p:spPr>
          <a:xfrm rot="16200000" flipH="1">
            <a:off x="4300369" y="591671"/>
            <a:ext cx="314662" cy="10515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10" idx="2"/>
            <a:endCxn id="13" idx="0"/>
          </p:cNvCxnSpPr>
          <p:nvPr/>
        </p:nvCxnSpPr>
        <p:spPr>
          <a:xfrm rot="5400000">
            <a:off x="2251934" y="1141208"/>
            <a:ext cx="357693"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2"/>
            <a:endCxn id="12" idx="0"/>
          </p:cNvCxnSpPr>
          <p:nvPr/>
        </p:nvCxnSpPr>
        <p:spPr>
          <a:xfrm rot="16200000" flipH="1">
            <a:off x="3455894" y="1110728"/>
            <a:ext cx="357693" cy="12344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Assignment-6</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a:t>
            </a:r>
            <a:r>
              <a:rPr lang="en-US" sz="1600" dirty="0" err="1" smtClean="0">
                <a:latin typeface="Verdana" pitchFamily="34" charset="0"/>
                <a:ea typeface="Verdana" pitchFamily="34" charset="0"/>
                <a:cs typeface="Verdana" pitchFamily="34" charset="0"/>
              </a:rPr>
              <a:t>Calci</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Method : divide ( handle all possible  exceptions )</a:t>
            </a:r>
          </a:p>
          <a:p>
            <a:r>
              <a:rPr lang="en-US" sz="1600" dirty="0" smtClean="0">
                <a:latin typeface="Verdana" pitchFamily="34" charset="0"/>
                <a:ea typeface="Verdana" pitchFamily="34" charset="0"/>
                <a:cs typeface="Verdana" pitchFamily="34" charset="0"/>
              </a:rPr>
              <a:t>Write </a:t>
            </a:r>
          </a:p>
          <a:p>
            <a:pPr lvl="1"/>
            <a:r>
              <a:rPr lang="en-US" sz="1600" dirty="0" smtClean="0">
                <a:latin typeface="Verdana" pitchFamily="34" charset="0"/>
                <a:ea typeface="Verdana" pitchFamily="34" charset="0"/>
                <a:cs typeface="Verdana" pitchFamily="34" charset="0"/>
              </a:rPr>
              <a:t>New Exception class </a:t>
            </a:r>
            <a:r>
              <a:rPr lang="en-US" sz="1600" dirty="0" err="1" smtClean="0">
                <a:latin typeface="Verdana" pitchFamily="34" charset="0"/>
                <a:ea typeface="Verdana" pitchFamily="34" charset="0"/>
                <a:cs typeface="Verdana" pitchFamily="34" charset="0"/>
              </a:rPr>
              <a:t>FundsNotEnough</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New class </a:t>
            </a:r>
            <a:r>
              <a:rPr lang="en-US" sz="1600" dirty="0" err="1" smtClean="0">
                <a:latin typeface="Verdana" pitchFamily="34" charset="0"/>
                <a:ea typeface="Verdana" pitchFamily="34" charset="0"/>
                <a:cs typeface="Verdana" pitchFamily="34" charset="0"/>
              </a:rPr>
              <a:t>BankOfIrving</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Variable name balance has value as 100;</a:t>
            </a:r>
          </a:p>
          <a:p>
            <a:pPr lvl="2"/>
            <a:r>
              <a:rPr lang="en-US" sz="1600" dirty="0" smtClean="0">
                <a:latin typeface="Verdana" pitchFamily="34" charset="0"/>
                <a:ea typeface="Verdana" pitchFamily="34" charset="0"/>
                <a:cs typeface="Verdana" pitchFamily="34" charset="0"/>
              </a:rPr>
              <a:t>Method  name withdraw takes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amount as input – throw </a:t>
            </a:r>
            <a:r>
              <a:rPr lang="en-US" sz="1600" dirty="0" err="1" smtClean="0">
                <a:latin typeface="Verdana" pitchFamily="34" charset="0"/>
                <a:ea typeface="Verdana" pitchFamily="34" charset="0"/>
                <a:cs typeface="Verdana" pitchFamily="34" charset="0"/>
              </a:rPr>
              <a:t>FundsNotEnough</a:t>
            </a:r>
            <a:r>
              <a:rPr lang="en-US" sz="1600" dirty="0" smtClean="0">
                <a:latin typeface="Verdana" pitchFamily="34" charset="0"/>
                <a:ea typeface="Verdana" pitchFamily="34" charset="0"/>
                <a:cs typeface="Verdana" pitchFamily="34" charset="0"/>
              </a:rPr>
              <a:t> exception if amount &gt; balance</a:t>
            </a:r>
          </a:p>
          <a:p>
            <a:r>
              <a:rPr lang="en-US" sz="1600" dirty="0" smtClean="0">
                <a:latin typeface="Verdana" pitchFamily="34" charset="0"/>
                <a:ea typeface="Verdana" pitchFamily="34" charset="0"/>
                <a:cs typeface="Verdana" pitchFamily="34" charset="0"/>
              </a:rPr>
              <a:t>Write a class School</a:t>
            </a:r>
          </a:p>
          <a:p>
            <a:pPr lvl="1"/>
            <a:r>
              <a:rPr lang="en-US" sz="1600" dirty="0" smtClean="0">
                <a:latin typeface="Verdana" pitchFamily="34" charset="0"/>
                <a:ea typeface="Verdana" pitchFamily="34" charset="0"/>
                <a:cs typeface="Verdana" pitchFamily="34" charset="0"/>
              </a:rPr>
              <a:t>Instance variable – string array students</a:t>
            </a:r>
          </a:p>
          <a:p>
            <a:pPr lvl="1"/>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enrollStudent</a:t>
            </a:r>
            <a:r>
              <a:rPr lang="en-US" sz="1600" dirty="0" smtClean="0">
                <a:latin typeface="Verdana" pitchFamily="34" charset="0"/>
                <a:ea typeface="Verdana" pitchFamily="34" charset="0"/>
                <a:cs typeface="Verdana" pitchFamily="34" charset="0"/>
              </a:rPr>
              <a:t> takes name as parameter. Add this name to students array.</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15 - Threads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Threads </a:t>
            </a:r>
            <a:r>
              <a:rPr lang="en-US" sz="1400" dirty="0" smtClean="0">
                <a:latin typeface="Verdana" pitchFamily="34" charset="0"/>
                <a:ea typeface="Verdana" pitchFamily="34" charset="0"/>
                <a:cs typeface="Verdana" pitchFamily="34" charset="0"/>
              </a:rPr>
              <a:t>provide multitasking capabilities in java. Java thread is a single path of execution in a program. All the Threads share the available CPU’s to perform tasks in parallel providing the multitasking capabilities. </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class can be created by either “implement </a:t>
            </a:r>
            <a:r>
              <a:rPr lang="en-US" sz="1400" b="1" dirty="0" err="1" smtClean="0">
                <a:latin typeface="Verdana" pitchFamily="34" charset="0"/>
                <a:ea typeface="Verdana" pitchFamily="34" charset="0"/>
                <a:cs typeface="Verdana" pitchFamily="34" charset="0"/>
              </a:rPr>
              <a:t>Runnable</a:t>
            </a:r>
            <a:r>
              <a:rPr lang="en-US" sz="1400" b="1" dirty="0" smtClean="0">
                <a:latin typeface="Verdana" pitchFamily="34" charset="0"/>
                <a:ea typeface="Verdana" pitchFamily="34" charset="0"/>
                <a:cs typeface="Verdana" pitchFamily="34" charset="0"/>
              </a:rPr>
              <a:t>” or “extend Thread”.</a:t>
            </a:r>
          </a:p>
          <a:p>
            <a:pPr>
              <a:buNone/>
            </a:pPr>
            <a:r>
              <a:rPr lang="en-US" sz="1400" dirty="0" smtClean="0">
                <a:latin typeface="Verdana" pitchFamily="34" charset="0"/>
                <a:ea typeface="Verdana" pitchFamily="34" charset="0"/>
                <a:cs typeface="Verdana" pitchFamily="34" charset="0"/>
              </a:rPr>
              <a:t>1) </a:t>
            </a:r>
            <a:r>
              <a:rPr lang="en-US" sz="1400" dirty="0" err="1" smtClean="0">
                <a:latin typeface="Verdana" pitchFamily="34" charset="0"/>
                <a:ea typeface="Verdana" pitchFamily="34" charset="0"/>
                <a:cs typeface="Verdana" pitchFamily="34" charset="0"/>
              </a:rPr>
              <a:t>Runnable</a:t>
            </a:r>
            <a:r>
              <a:rPr lang="en-US" sz="1400" dirty="0" smtClean="0">
                <a:latin typeface="Verdana" pitchFamily="34" charset="0"/>
                <a:ea typeface="Verdana" pitchFamily="34" charset="0"/>
                <a:cs typeface="Verdana" pitchFamily="34" charset="0"/>
              </a:rPr>
              <a:t> interface has abstract method public void run();  method for mandatory implementation.</a:t>
            </a:r>
          </a:p>
          <a:p>
            <a:pPr>
              <a:buNone/>
            </a:pPr>
            <a:r>
              <a:rPr lang="en-US" sz="1400" dirty="0" smtClean="0">
                <a:latin typeface="Verdana" pitchFamily="34" charset="0"/>
                <a:ea typeface="Verdana" pitchFamily="34" charset="0"/>
                <a:cs typeface="Verdana" pitchFamily="34" charset="0"/>
              </a:rPr>
              <a:t>2) Extending or sub classing  “Thread” class and to override run method.</a:t>
            </a:r>
          </a:p>
          <a:p>
            <a:pPr>
              <a:buNone/>
            </a:pPr>
            <a:r>
              <a:rPr lang="en-US" sz="1400" dirty="0" smtClean="0">
                <a:latin typeface="Verdana" pitchFamily="34" charset="0"/>
                <a:ea typeface="Verdana" pitchFamily="34" charset="0"/>
                <a:cs typeface="Verdana" pitchFamily="34" charset="0"/>
              </a:rPr>
              <a:t>Threads are initiated by calling start() on the thread object.</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Priority </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setPriority</a:t>
            </a:r>
            <a:r>
              <a:rPr lang="en-US" sz="1400" dirty="0" smtClean="0">
                <a:latin typeface="Verdana" pitchFamily="34" charset="0"/>
                <a:ea typeface="Verdana" pitchFamily="34" charset="0"/>
                <a:cs typeface="Verdana" pitchFamily="34" charset="0"/>
              </a:rPr>
              <a:t> allows us to assign priorities to thread. Windows has 1 to 10, Linux has -5 to 5 range as the value for this method.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latin typeface="Verdana" pitchFamily="34" charset="0"/>
                <a:ea typeface="Verdana" pitchFamily="34" charset="0"/>
                <a:cs typeface="Verdana" pitchFamily="34" charset="0"/>
              </a:rPr>
              <a:t>A machine has physical and logical cores.</a:t>
            </a:r>
          </a:p>
          <a:p>
            <a:pPr>
              <a:buNone/>
            </a:pPr>
            <a:r>
              <a:rPr lang="en-US" sz="1400" dirty="0" smtClean="0">
                <a:latin typeface="Verdana" pitchFamily="34" charset="0"/>
                <a:ea typeface="Verdana" pitchFamily="34" charset="0"/>
                <a:cs typeface="Verdana" pitchFamily="34" charset="0"/>
              </a:rPr>
              <a:t>Physical core : Physical cores are just that, physical cores within the CPU..</a:t>
            </a:r>
          </a:p>
          <a:p>
            <a:pPr>
              <a:buNone/>
            </a:pPr>
            <a:r>
              <a:rPr lang="en-US" sz="1400" dirty="0" smtClean="0">
                <a:latin typeface="Verdana" pitchFamily="34" charset="0"/>
                <a:ea typeface="Verdana" pitchFamily="34" charset="0"/>
                <a:cs typeface="Verdana" pitchFamily="34" charset="0"/>
              </a:rPr>
              <a:t>Logical core : The ability of single physical core to do more than 1 thing ( usually 2 logical core per physical core)</a:t>
            </a:r>
          </a:p>
          <a:p>
            <a:pPr>
              <a:buNone/>
            </a:pPr>
            <a:r>
              <a:rPr lang="en-US" sz="1400" dirty="0" smtClean="0">
                <a:latin typeface="Verdana" pitchFamily="34" charset="0"/>
                <a:ea typeface="Verdana" pitchFamily="34" charset="0"/>
                <a:cs typeface="Verdana" pitchFamily="34" charset="0"/>
              </a:rPr>
              <a:t>Example : Quad core </a:t>
            </a:r>
            <a:r>
              <a:rPr lang="en-US" sz="1400" dirty="0" err="1" smtClean="0">
                <a:latin typeface="Verdana" pitchFamily="34" charset="0"/>
                <a:ea typeface="Verdana" pitchFamily="34" charset="0"/>
                <a:cs typeface="Verdana" pitchFamily="34" charset="0"/>
              </a:rPr>
              <a:t>intel</a:t>
            </a:r>
            <a:r>
              <a:rPr lang="en-US" sz="1400" dirty="0" smtClean="0">
                <a:latin typeface="Verdana" pitchFamily="34" charset="0"/>
                <a:ea typeface="Verdana" pitchFamily="34" charset="0"/>
                <a:cs typeface="Verdana" pitchFamily="34" charset="0"/>
              </a:rPr>
              <a:t> I7 has 4 physical cores and 8 logical cores. On this machine a maximum of 8 parallel threads can run on each logical core independently without competing for CPU time. </a:t>
            </a:r>
          </a:p>
          <a:p>
            <a:pPr>
              <a:buNone/>
            </a:pPr>
            <a:r>
              <a:rPr lang="en-US" sz="1400" dirty="0" smtClean="0">
                <a:latin typeface="Verdana" pitchFamily="34" charset="0"/>
                <a:ea typeface="Verdana" pitchFamily="34" charset="0"/>
                <a:cs typeface="Verdana" pitchFamily="34" charset="0"/>
              </a:rPr>
              <a:t>CPU allotment to each threads are controlled by OS. On I7 , If a java program is running more than 8 parallel threads , these threads need to share the CPU time to run in parallel. </a:t>
            </a:r>
          </a:p>
          <a:p>
            <a:pPr>
              <a:buNone/>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dirty="0" smtClean="0">
                <a:latin typeface="Verdana" pitchFamily="34" charset="0"/>
                <a:ea typeface="Verdana" pitchFamily="34" charset="0"/>
                <a:cs typeface="Verdana" pitchFamily="34" charset="0"/>
              </a:rPr>
              <a:t>Threads lifecycle</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0200" y="4655454"/>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a:t>
            </a:r>
            <a:endParaRPr lang="en-US" dirty="0"/>
          </a:p>
        </p:txBody>
      </p:sp>
      <p:sp>
        <p:nvSpPr>
          <p:cNvPr id="9" name="Rounded Rectangle 8"/>
          <p:cNvSpPr/>
          <p:nvPr/>
        </p:nvSpPr>
        <p:spPr>
          <a:xfrm>
            <a:off x="3680013" y="4669968"/>
            <a:ext cx="118872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Runnable</a:t>
            </a:r>
            <a:endParaRPr lang="en-US" dirty="0"/>
          </a:p>
        </p:txBody>
      </p:sp>
      <p:sp>
        <p:nvSpPr>
          <p:cNvPr id="10" name="Rounded Rectangle 9"/>
          <p:cNvSpPr/>
          <p:nvPr/>
        </p:nvSpPr>
        <p:spPr>
          <a:xfrm>
            <a:off x="6324600" y="5798448"/>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a:t>
            </a:r>
            <a:endParaRPr lang="en-US" dirty="0"/>
          </a:p>
        </p:txBody>
      </p:sp>
      <p:sp>
        <p:nvSpPr>
          <p:cNvPr id="11" name="Rounded Rectangle 10"/>
          <p:cNvSpPr/>
          <p:nvPr/>
        </p:nvSpPr>
        <p:spPr>
          <a:xfrm>
            <a:off x="6324600" y="4713510"/>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Timed Waiting</a:t>
            </a:r>
            <a:endParaRPr lang="en-US" dirty="0"/>
          </a:p>
        </p:txBody>
      </p:sp>
      <p:sp>
        <p:nvSpPr>
          <p:cNvPr id="12" name="Rounded Rectangle 11"/>
          <p:cNvSpPr/>
          <p:nvPr/>
        </p:nvSpPr>
        <p:spPr>
          <a:xfrm>
            <a:off x="3581400" y="5885329"/>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Terminated</a:t>
            </a:r>
            <a:endParaRPr lang="en-US" dirty="0"/>
          </a:p>
        </p:txBody>
      </p:sp>
      <p:cxnSp>
        <p:nvCxnSpPr>
          <p:cNvPr id="14" name="Straight Arrow Connector 13"/>
          <p:cNvCxnSpPr>
            <a:stCxn id="8" idx="3"/>
            <a:endCxn id="9" idx="1"/>
          </p:cNvCxnSpPr>
          <p:nvPr/>
        </p:nvCxnSpPr>
        <p:spPr>
          <a:xfrm>
            <a:off x="2667000" y="4922154"/>
            <a:ext cx="1013013"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1" idx="1"/>
          </p:cNvCxnSpPr>
          <p:nvPr/>
        </p:nvCxnSpPr>
        <p:spPr>
          <a:xfrm>
            <a:off x="4868733" y="4936668"/>
            <a:ext cx="1455867" cy="43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1"/>
          </p:cNvCxnSpPr>
          <p:nvPr/>
        </p:nvCxnSpPr>
        <p:spPr>
          <a:xfrm>
            <a:off x="4274373" y="5203368"/>
            <a:ext cx="2050227" cy="861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2" idx="0"/>
          </p:cNvCxnSpPr>
          <p:nvPr/>
        </p:nvCxnSpPr>
        <p:spPr>
          <a:xfrm flipH="1">
            <a:off x="4267200" y="5203368"/>
            <a:ext cx="7173" cy="681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2" idx="1"/>
          </p:cNvCxnSpPr>
          <p:nvPr/>
        </p:nvCxnSpPr>
        <p:spPr>
          <a:xfrm>
            <a:off x="2133600" y="5188854"/>
            <a:ext cx="1447800" cy="96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1" idx="0"/>
            <a:endCxn id="9" idx="0"/>
          </p:cNvCxnSpPr>
          <p:nvPr/>
        </p:nvCxnSpPr>
        <p:spPr>
          <a:xfrm rot="16200000" flipV="1">
            <a:off x="5544416" y="3399925"/>
            <a:ext cx="43542" cy="2583627"/>
          </a:xfrm>
          <a:prstGeom prst="bentConnector3">
            <a:avLst>
              <a:gd name="adj1" fmla="val 42500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72000" y="4829628"/>
            <a:ext cx="1981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Sleep (1000)</a:t>
            </a:r>
            <a:endParaRPr lang="en-US" dirty="0">
              <a:solidFill>
                <a:schemeClr val="tx1"/>
              </a:solidFill>
            </a:endParaRPr>
          </a:p>
        </p:txBody>
      </p:sp>
      <p:sp>
        <p:nvSpPr>
          <p:cNvPr id="29" name="Rectangle 28"/>
          <p:cNvSpPr/>
          <p:nvPr/>
        </p:nvSpPr>
        <p:spPr>
          <a:xfrm>
            <a:off x="5185230" y="4394196"/>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 1000 ms</a:t>
            </a:r>
            <a:endParaRPr lang="en-US" dirty="0">
              <a:solidFill>
                <a:schemeClr val="tx1"/>
              </a:solidFill>
            </a:endParaRPr>
          </a:p>
        </p:txBody>
      </p:sp>
      <p:sp>
        <p:nvSpPr>
          <p:cNvPr id="30" name="Rectangle 29"/>
          <p:cNvSpPr/>
          <p:nvPr/>
        </p:nvSpPr>
        <p:spPr>
          <a:xfrm>
            <a:off x="1828800" y="5351929"/>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sp>
        <p:nvSpPr>
          <p:cNvPr id="31" name="Rectangle 30"/>
          <p:cNvSpPr/>
          <p:nvPr/>
        </p:nvSpPr>
        <p:spPr>
          <a:xfrm>
            <a:off x="2346960" y="4764312"/>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32" name="Rectangle 31"/>
          <p:cNvSpPr/>
          <p:nvPr/>
        </p:nvSpPr>
        <p:spPr>
          <a:xfrm>
            <a:off x="4724400" y="5562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Wait()</a:t>
            </a:r>
            <a:endParaRPr lang="en-US" dirty="0">
              <a:solidFill>
                <a:srgbClr val="FF0000"/>
              </a:solidFill>
            </a:endParaRPr>
          </a:p>
        </p:txBody>
      </p:sp>
      <p:cxnSp>
        <p:nvCxnSpPr>
          <p:cNvPr id="34" name="Shape 33"/>
          <p:cNvCxnSpPr>
            <a:stCxn id="10" idx="3"/>
            <a:endCxn id="9" idx="0"/>
          </p:cNvCxnSpPr>
          <p:nvPr/>
        </p:nvCxnSpPr>
        <p:spPr>
          <a:xfrm flipH="1" flipV="1">
            <a:off x="4274373" y="4669968"/>
            <a:ext cx="3117027" cy="1395180"/>
          </a:xfrm>
          <a:prstGeom prst="bentConnector4">
            <a:avLst>
              <a:gd name="adj1" fmla="val -29219"/>
              <a:gd name="adj2" fmla="val 130949"/>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452360"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Notify()</a:t>
            </a:r>
            <a:endParaRPr lang="en-US" dirty="0">
              <a:solidFill>
                <a:srgbClr val="FF0000"/>
              </a:solidFill>
            </a:endParaRPr>
          </a:p>
        </p:txBody>
      </p:sp>
      <p:sp>
        <p:nvSpPr>
          <p:cNvPr id="38" name="Rectangle 37"/>
          <p:cNvSpPr/>
          <p:nvPr/>
        </p:nvSpPr>
        <p:spPr>
          <a:xfrm>
            <a:off x="3048000" y="5417454"/>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Execution</a:t>
            </a:r>
          </a:p>
          <a:p>
            <a:pPr algn="ctr"/>
            <a:r>
              <a:rPr lang="en-US" dirty="0" smtClean="0">
                <a:solidFill>
                  <a:schemeClr val="tx1"/>
                </a:solidFill>
              </a:rPr>
              <a:t>completes</a:t>
            </a:r>
            <a:endParaRPr lang="en-US" dirty="0">
              <a:solidFill>
                <a:schemeClr val="tx1"/>
              </a:solidFill>
            </a:endParaRPr>
          </a:p>
        </p:txBody>
      </p:sp>
      <p:sp>
        <p:nvSpPr>
          <p:cNvPr id="41" name="Rectangle 40"/>
          <p:cNvSpPr/>
          <p:nvPr/>
        </p:nvSpPr>
        <p:spPr>
          <a:xfrm>
            <a:off x="-91440" y="4800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MyThread</a:t>
            </a:r>
            <a:r>
              <a:rPr lang="en-US" dirty="0" smtClean="0">
                <a:solidFill>
                  <a:schemeClr val="tx1"/>
                </a:solidFill>
              </a:rPr>
              <a:t> </a:t>
            </a:r>
            <a:r>
              <a:rPr lang="en-US" dirty="0" err="1" smtClean="0">
                <a:solidFill>
                  <a:schemeClr val="tx1"/>
                </a:solidFill>
              </a:rPr>
              <a:t>obj</a:t>
            </a:r>
            <a:r>
              <a:rPr lang="en-US" dirty="0" smtClean="0">
                <a:solidFill>
                  <a:schemeClr val="tx1"/>
                </a:solidFill>
              </a:rPr>
              <a:t>=new </a:t>
            </a:r>
            <a:r>
              <a:rPr lang="en-US" dirty="0" err="1" smtClean="0">
                <a:solidFill>
                  <a:schemeClr val="tx1"/>
                </a:solidFill>
              </a:rPr>
              <a:t>MyThread</a:t>
            </a:r>
            <a:r>
              <a:rPr lang="en-US" dirty="0" smtClean="0">
                <a:solidFill>
                  <a:schemeClr val="tx1"/>
                </a:solidFill>
              </a:rPr>
              <a:t>();</a:t>
            </a:r>
          </a:p>
        </p:txBody>
      </p:sp>
      <p:sp>
        <p:nvSpPr>
          <p:cNvPr id="33" name="Rectangle 32"/>
          <p:cNvSpPr/>
          <p:nvPr/>
        </p:nvSpPr>
        <p:spPr>
          <a:xfrm>
            <a:off x="0" y="457200"/>
            <a:ext cx="9144000" cy="3657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Threads can be in one of the below stages</a:t>
            </a:r>
          </a:p>
          <a:p>
            <a:pPr>
              <a:buNone/>
            </a:pPr>
            <a:r>
              <a:rPr lang="en-US" sz="1400" b="1" dirty="0" smtClean="0">
                <a:solidFill>
                  <a:schemeClr val="tx1"/>
                </a:solidFill>
                <a:latin typeface="Verdana" pitchFamily="34" charset="0"/>
                <a:ea typeface="Verdana" pitchFamily="34" charset="0"/>
                <a:cs typeface="Verdana" pitchFamily="34" charset="0"/>
              </a:rPr>
              <a:t>New </a:t>
            </a:r>
            <a:r>
              <a:rPr lang="en-US" sz="1400" dirty="0" smtClean="0">
                <a:solidFill>
                  <a:schemeClr val="tx1"/>
                </a:solidFill>
                <a:latin typeface="Verdana" pitchFamily="34" charset="0"/>
                <a:ea typeface="Verdana" pitchFamily="34" charset="0"/>
                <a:cs typeface="Verdana" pitchFamily="34" charset="0"/>
              </a:rPr>
              <a:t>: This stage involves in initializing the thread object with new operator.</a:t>
            </a:r>
          </a:p>
          <a:p>
            <a:pPr>
              <a:buNone/>
            </a:pPr>
            <a:r>
              <a:rPr lang="en-US" sz="1400" b="1" dirty="0" err="1" smtClean="0">
                <a:solidFill>
                  <a:schemeClr val="tx1"/>
                </a:solidFill>
                <a:latin typeface="Verdana" pitchFamily="34" charset="0"/>
                <a:ea typeface="Verdana" pitchFamily="34" charset="0"/>
                <a:cs typeface="Verdana" pitchFamily="34" charset="0"/>
              </a:rPr>
              <a:t>Runnable</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This stage starts with start() method call on the Thread object. At this stage </a:t>
            </a:r>
            <a:r>
              <a:rPr lang="en-US" sz="1400" dirty="0" err="1" smtClean="0">
                <a:solidFill>
                  <a:schemeClr val="tx1"/>
                </a:solidFill>
                <a:latin typeface="Verdana" pitchFamily="34" charset="0"/>
                <a:ea typeface="Verdana" pitchFamily="34" charset="0"/>
                <a:cs typeface="Verdana" pitchFamily="34" charset="0"/>
              </a:rPr>
              <a:t>te</a:t>
            </a:r>
            <a:r>
              <a:rPr lang="en-US" sz="1400" dirty="0" smtClean="0">
                <a:solidFill>
                  <a:schemeClr val="tx1"/>
                </a:solidFill>
                <a:latin typeface="Verdana" pitchFamily="34" charset="0"/>
                <a:ea typeface="Verdana" pitchFamily="34" charset="0"/>
                <a:cs typeface="Verdana" pitchFamily="34" charset="0"/>
              </a:rPr>
              <a:t> Thread executes the task ( executes line of code in run method.) control can come back to this stage from waiting by below method calls.</a:t>
            </a:r>
          </a:p>
          <a:p>
            <a:pPr>
              <a:buNone/>
            </a:pPr>
            <a:r>
              <a:rPr lang="en-US" sz="1400" dirty="0" smtClean="0">
                <a:solidFill>
                  <a:schemeClr val="tx1"/>
                </a:solidFill>
                <a:latin typeface="Verdana" pitchFamily="34" charset="0"/>
                <a:ea typeface="Verdana" pitchFamily="34" charset="0"/>
                <a:cs typeface="Verdana" pitchFamily="34" charset="0"/>
              </a:rPr>
              <a:t>	notify(): A thread can gain execution from wait stage if notify is invoked.</a:t>
            </a:r>
          </a:p>
          <a:p>
            <a:pPr>
              <a:buNone/>
            </a:pPr>
            <a:r>
              <a:rPr lang="en-US" sz="1400" b="1" dirty="0" smtClean="0">
                <a:solidFill>
                  <a:schemeClr val="tx1"/>
                </a:solidFill>
                <a:latin typeface="Verdana" pitchFamily="34" charset="0"/>
                <a:ea typeface="Verdana" pitchFamily="34" charset="0"/>
                <a:cs typeface="Verdana" pitchFamily="34" charset="0"/>
              </a:rPr>
              <a:t>Waiting </a:t>
            </a:r>
            <a:r>
              <a:rPr lang="en-US" sz="1400" dirty="0" smtClean="0">
                <a:solidFill>
                  <a:schemeClr val="tx1"/>
                </a:solidFill>
                <a:latin typeface="Verdana" pitchFamily="34" charset="0"/>
                <a:ea typeface="Verdana" pitchFamily="34" charset="0"/>
                <a:cs typeface="Verdana" pitchFamily="34" charset="0"/>
              </a:rPr>
              <a:t>: Java provides a way to put an execution of task </a:t>
            </a:r>
            <a:r>
              <a:rPr lang="en-US" sz="1400" dirty="0" err="1" smtClean="0">
                <a:solidFill>
                  <a:schemeClr val="tx1"/>
                </a:solidFill>
                <a:latin typeface="Verdana" pitchFamily="34" charset="0"/>
                <a:ea typeface="Verdana" pitchFamily="34" charset="0"/>
                <a:cs typeface="Verdana" pitchFamily="34" charset="0"/>
              </a:rPr>
              <a:t>onhold</a:t>
            </a:r>
            <a:r>
              <a:rPr lang="en-US" sz="1400" dirty="0" smtClean="0">
                <a:solidFill>
                  <a:schemeClr val="tx1"/>
                </a:solidFill>
                <a:latin typeface="Verdana" pitchFamily="34" charset="0"/>
                <a:ea typeface="Verdana" pitchFamily="34" charset="0"/>
                <a:cs typeface="Verdana" pitchFamily="34" charset="0"/>
              </a:rPr>
              <a:t> by below methods.</a:t>
            </a:r>
          </a:p>
          <a:p>
            <a:pPr>
              <a:buNone/>
            </a:pPr>
            <a:r>
              <a:rPr lang="en-US" sz="1400" dirty="0" smtClean="0">
                <a:solidFill>
                  <a:schemeClr val="tx1"/>
                </a:solidFill>
                <a:latin typeface="Verdana" pitchFamily="34" charset="0"/>
                <a:ea typeface="Verdana" pitchFamily="34" charset="0"/>
                <a:cs typeface="Verdana" pitchFamily="34" charset="0"/>
              </a:rPr>
              <a:t>	wait() : A thread goes in waiting stage when this method is invoked.</a:t>
            </a:r>
          </a:p>
          <a:p>
            <a:pPr>
              <a:buNone/>
            </a:pPr>
            <a:r>
              <a:rPr lang="en-US" sz="1400" dirty="0" smtClean="0">
                <a:solidFill>
                  <a:schemeClr val="tx1"/>
                </a:solidFill>
                <a:latin typeface="Verdana" pitchFamily="34" charset="0"/>
                <a:ea typeface="Verdana" pitchFamily="34" charset="0"/>
                <a:cs typeface="Verdana" pitchFamily="34" charset="0"/>
              </a:rPr>
              <a:t>	join(): this method keeps the current thread on hold until the join thread completes its execution.</a:t>
            </a:r>
          </a:p>
          <a:p>
            <a:pPr>
              <a:buNone/>
            </a:pPr>
            <a:r>
              <a:rPr lang="en-US" sz="1400" b="1" dirty="0" smtClean="0">
                <a:solidFill>
                  <a:schemeClr val="tx1"/>
                </a:solidFill>
                <a:latin typeface="Verdana" pitchFamily="34" charset="0"/>
                <a:ea typeface="Verdana" pitchFamily="34" charset="0"/>
                <a:cs typeface="Verdana" pitchFamily="34" charset="0"/>
              </a:rPr>
              <a:t>Timed Waiting </a:t>
            </a:r>
            <a:r>
              <a:rPr lang="en-US" sz="1400" dirty="0" smtClean="0">
                <a:solidFill>
                  <a:schemeClr val="tx1"/>
                </a:solidFill>
                <a:latin typeface="Verdana" pitchFamily="34" charset="0"/>
                <a:ea typeface="Verdana" pitchFamily="34" charset="0"/>
                <a:cs typeface="Verdana" pitchFamily="34" charset="0"/>
              </a:rPr>
              <a:t>: This stage of thread life cycle goes in waiting stage for predefined time.</a:t>
            </a:r>
          </a:p>
          <a:p>
            <a:r>
              <a:rPr lang="en-US" sz="1400" dirty="0" smtClean="0">
                <a:solidFill>
                  <a:schemeClr val="tx1"/>
                </a:solidFill>
                <a:latin typeface="Verdana" pitchFamily="34" charset="0"/>
                <a:ea typeface="Verdana" pitchFamily="34" charset="0"/>
                <a:cs typeface="Verdana" pitchFamily="34" charset="0"/>
              </a:rPr>
              <a:t>	sleep(ms): this method allows the current thread to sleep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seconds</a:t>
            </a:r>
          </a:p>
          <a:p>
            <a:pPr>
              <a:buNone/>
            </a:pPr>
            <a:r>
              <a:rPr lang="en-US" sz="1400" dirty="0" smtClean="0">
                <a:solidFill>
                  <a:schemeClr val="tx1"/>
                </a:solidFill>
                <a:latin typeface="Verdana" pitchFamily="34" charset="0"/>
                <a:ea typeface="Verdana" pitchFamily="34" charset="0"/>
                <a:cs typeface="Verdana" pitchFamily="34" charset="0"/>
              </a:rPr>
              <a:t>	wait(ms) : A thread goes in waiting stage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seconds.thread</a:t>
            </a:r>
            <a:r>
              <a:rPr lang="en-US" sz="1400" dirty="0" smtClean="0">
                <a:solidFill>
                  <a:schemeClr val="tx1"/>
                </a:solidFill>
                <a:latin typeface="Verdana" pitchFamily="34" charset="0"/>
                <a:ea typeface="Verdana" pitchFamily="34" charset="0"/>
                <a:cs typeface="Verdana" pitchFamily="34" charset="0"/>
              </a:rPr>
              <a:t> can awake before the time set if notify is invoked</a:t>
            </a:r>
          </a:p>
          <a:p>
            <a:pPr>
              <a:buNone/>
            </a:pPr>
            <a:r>
              <a:rPr lang="en-US" sz="1400" dirty="0" smtClean="0">
                <a:solidFill>
                  <a:schemeClr val="tx1"/>
                </a:solidFill>
                <a:latin typeface="Verdana" pitchFamily="34" charset="0"/>
                <a:ea typeface="Verdana" pitchFamily="34" charset="0"/>
                <a:cs typeface="Verdana" pitchFamily="34" charset="0"/>
              </a:rPr>
              <a:t>	join(ms): this method keeps the current thread on hold until the join thread </a:t>
            </a:r>
          </a:p>
          <a:p>
            <a:pPr>
              <a:buNone/>
            </a:pPr>
            <a:r>
              <a:rPr lang="en-US" sz="1400" b="1" dirty="0" smtClean="0">
                <a:solidFill>
                  <a:schemeClr val="tx1"/>
                </a:solidFill>
                <a:latin typeface="Verdana" pitchFamily="34" charset="0"/>
                <a:ea typeface="Verdana" pitchFamily="34" charset="0"/>
                <a:cs typeface="Verdana" pitchFamily="34" charset="0"/>
              </a:rPr>
              <a:t>Terminated </a:t>
            </a:r>
            <a:r>
              <a:rPr lang="en-US" sz="1400" dirty="0" smtClean="0">
                <a:solidFill>
                  <a:schemeClr val="tx1"/>
                </a:solidFill>
                <a:latin typeface="Verdana" pitchFamily="34" charset="0"/>
                <a:ea typeface="Verdana" pitchFamily="34" charset="0"/>
                <a:cs typeface="Verdana" pitchFamily="34" charset="0"/>
              </a:rPr>
              <a:t>: Threads reaches the stage either when thread completes the execution or when stop() method is invoked.</a:t>
            </a:r>
          </a:p>
        </p:txBody>
      </p:sp>
      <p:sp>
        <p:nvSpPr>
          <p:cNvPr id="44" name="Rectangle 43"/>
          <p:cNvSpPr/>
          <p:nvPr/>
        </p:nvSpPr>
        <p:spPr>
          <a:xfrm>
            <a:off x="4764742"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Join()</a:t>
            </a:r>
            <a:endParaRPr lang="en-US" dirty="0">
              <a:solidFill>
                <a:schemeClr val="accent4">
                  <a:lumMod val="75000"/>
                </a:schemeClr>
              </a:solidFill>
            </a:endParaRPr>
          </a:p>
        </p:txBody>
      </p:sp>
      <p:sp>
        <p:nvSpPr>
          <p:cNvPr id="45" name="Rectangle 44"/>
          <p:cNvSpPr/>
          <p:nvPr/>
        </p:nvSpPr>
        <p:spPr>
          <a:xfrm>
            <a:off x="7467600"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When the other thread completes execution</a:t>
            </a:r>
            <a:endParaRPr lang="en-US" dirty="0">
              <a:solidFill>
                <a:schemeClr val="accent4">
                  <a:lumMod val="75000"/>
                </a:schemeClr>
              </a:solidFill>
            </a:endParaRPr>
          </a:p>
        </p:txBody>
      </p:sp>
      <p:sp>
        <p:nvSpPr>
          <p:cNvPr id="35" name="Rectangle 34"/>
          <p:cNvSpPr/>
          <p:nvPr/>
        </p:nvSpPr>
        <p:spPr>
          <a:xfrm>
            <a:off x="4917142"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4">
                    <a:lumMod val="75000"/>
                  </a:schemeClr>
                </a:solidFill>
              </a:rPr>
              <a:t>Join(1000)</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commands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Code : source code files are stored with extension “.java”</a:t>
            </a:r>
          </a:p>
          <a:p>
            <a:pPr lvl="1"/>
            <a:r>
              <a:rPr lang="en-US" sz="1200" dirty="0" smtClean="0">
                <a:latin typeface="Verdana" pitchFamily="34" charset="0"/>
                <a:ea typeface="Verdana" pitchFamily="34" charset="0"/>
                <a:cs typeface="Verdana" pitchFamily="34" charset="0"/>
              </a:rPr>
              <a:t>Package name : the very first line of java program. Helps in organizing code structure and avoids conflicts with same class names.</a:t>
            </a:r>
          </a:p>
          <a:p>
            <a:pPr lvl="1"/>
            <a:r>
              <a:rPr lang="en-US" sz="1200" dirty="0" smtClean="0">
                <a:latin typeface="Verdana" pitchFamily="34" charset="0"/>
                <a:ea typeface="Verdana" pitchFamily="34" charset="0"/>
                <a:cs typeface="Verdana" pitchFamily="34" charset="0"/>
              </a:rPr>
              <a:t>Java program name and file name : Java program name is mentioned in the program followed by public class. ( if a file name is </a:t>
            </a:r>
            <a:r>
              <a:rPr lang="en-US" sz="1200" b="1" dirty="0" smtClean="0">
                <a:latin typeface="Verdana" pitchFamily="34" charset="0"/>
                <a:ea typeface="Verdana" pitchFamily="34" charset="0"/>
                <a:cs typeface="Verdana" pitchFamily="34" charset="0"/>
              </a:rPr>
              <a:t>Helloworld.java</a:t>
            </a:r>
            <a:r>
              <a:rPr lang="en-US" sz="1200" dirty="0" smtClean="0">
                <a:latin typeface="Verdana" pitchFamily="34" charset="0"/>
                <a:ea typeface="Verdana" pitchFamily="34" charset="0"/>
                <a:cs typeface="Verdana" pitchFamily="34" charset="0"/>
              </a:rPr>
              <a:t> – the code in the program contains “</a:t>
            </a:r>
            <a:r>
              <a:rPr lang="en-US" sz="1200" b="1" dirty="0" smtClean="0">
                <a:latin typeface="Verdana" pitchFamily="34" charset="0"/>
                <a:ea typeface="Verdana" pitchFamily="34" charset="0"/>
                <a:cs typeface="Verdana" pitchFamily="34" charset="0"/>
              </a:rPr>
              <a:t>public class </a:t>
            </a:r>
            <a:r>
              <a:rPr lang="en-US" sz="1200" b="1" dirty="0" err="1" smtClean="0">
                <a:latin typeface="Verdana" pitchFamily="34" charset="0"/>
                <a:ea typeface="Verdana" pitchFamily="34" charset="0"/>
                <a:cs typeface="Verdana" pitchFamily="34" charset="0"/>
              </a:rPr>
              <a:t>Helloworld</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Compile :</a:t>
            </a:r>
          </a:p>
          <a:p>
            <a:pPr lvl="1"/>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command </a:t>
            </a:r>
            <a:r>
              <a:rPr lang="en-US" sz="1200" dirty="0" smtClean="0">
                <a:latin typeface="Verdana" pitchFamily="34" charset="0"/>
                <a:ea typeface="Verdana" pitchFamily="34" charset="0"/>
                <a:cs typeface="Verdana" pitchFamily="34" charset="0"/>
              </a:rPr>
              <a:t>is used to compile .java files into .class files . The .class file  contains byte code which can be interpreted by any JVM thus making java platform independent.</a:t>
            </a:r>
          </a:p>
          <a:p>
            <a:r>
              <a:rPr lang="en-US" sz="1200" dirty="0" smtClean="0">
                <a:latin typeface="Verdana" pitchFamily="34" charset="0"/>
                <a:ea typeface="Verdana" pitchFamily="34" charset="0"/>
                <a:cs typeface="Verdana" pitchFamily="34" charset="0"/>
              </a:rPr>
              <a:t>Execution :</a:t>
            </a:r>
          </a:p>
          <a:p>
            <a:pPr lvl="1"/>
            <a:r>
              <a:rPr lang="en-US" sz="1200" b="1" dirty="0" smtClean="0">
                <a:latin typeface="Verdana" pitchFamily="34" charset="0"/>
                <a:ea typeface="Verdana" pitchFamily="34" charset="0"/>
                <a:cs typeface="Verdana" pitchFamily="34" charset="0"/>
              </a:rPr>
              <a:t>java command</a:t>
            </a:r>
            <a:r>
              <a:rPr lang="en-US" sz="1200" dirty="0" smtClean="0">
                <a:latin typeface="Verdana" pitchFamily="34" charset="0"/>
                <a:ea typeface="Verdana" pitchFamily="34" charset="0"/>
                <a:cs typeface="Verdana" pitchFamily="34" charset="0"/>
              </a:rPr>
              <a:t> is used to execute java programs. Executing java program requires the complete path (dot separated) starting with package name and class name. The java program being executed must contain main method with a signature </a:t>
            </a:r>
            <a:r>
              <a:rPr lang="en-US" sz="1200" b="1" dirty="0" smtClean="0">
                <a:latin typeface="Verdana" pitchFamily="34" charset="0"/>
                <a:ea typeface="Verdana" pitchFamily="34" charset="0"/>
                <a:cs typeface="Verdana" pitchFamily="34" charset="0"/>
              </a:rPr>
              <a:t>public static void main(String </a:t>
            </a:r>
            <a:r>
              <a:rPr lang="en-US" sz="1200" b="1" dirty="0" err="1" smtClean="0">
                <a:latin typeface="Verdana" pitchFamily="34" charset="0"/>
                <a:ea typeface="Verdana" pitchFamily="34" charset="0"/>
                <a:cs typeface="Verdana" pitchFamily="34" charset="0"/>
              </a:rPr>
              <a:t>args</a:t>
            </a:r>
            <a:r>
              <a:rPr lang="en-US" sz="1200" b="1" dirty="0" smtClean="0">
                <a:latin typeface="Verdana" pitchFamily="34" charset="0"/>
                <a:ea typeface="Verdana" pitchFamily="34" charset="0"/>
                <a:cs typeface="Verdana" pitchFamily="34" charset="0"/>
              </a:rPr>
              <a:t>[])</a:t>
            </a:r>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Note : refer Java </a:t>
            </a:r>
            <a:r>
              <a:rPr lang="en-US" sz="1200" dirty="0" err="1" smtClean="0">
                <a:latin typeface="Verdana" pitchFamily="34" charset="0"/>
                <a:ea typeface="Verdana" pitchFamily="34" charset="0"/>
                <a:cs typeface="Verdana" pitchFamily="34" charset="0"/>
              </a:rPr>
              <a:t>classpath</a:t>
            </a:r>
            <a:r>
              <a:rPr lang="en-US" sz="1200" dirty="0" smtClean="0">
                <a:latin typeface="Verdana" pitchFamily="34" charset="0"/>
                <a:ea typeface="Verdana" pitchFamily="34" charset="0"/>
                <a:cs typeface="Verdana" pitchFamily="34" charset="0"/>
              </a:rPr>
              <a:t> and path setup steps for Java environment.</a:t>
            </a:r>
          </a:p>
          <a:p>
            <a:pPr>
              <a:buNone/>
            </a:pPr>
            <a:r>
              <a:rPr lang="en-US" sz="1200" dirty="0" smtClean="0">
                <a:latin typeface="Verdana" pitchFamily="34" charset="0"/>
                <a:ea typeface="Verdana" pitchFamily="34" charset="0"/>
                <a:cs typeface="Verdana" pitchFamily="34" charset="0"/>
              </a:rPr>
              <a:t>In directory c:/ , there is a file Hello1.java. The file contains class name Hello1 and no package name. </a:t>
            </a:r>
          </a:p>
          <a:p>
            <a:pPr>
              <a:buAutoNum type="arabicParenR"/>
            </a:pPr>
            <a:r>
              <a:rPr lang="en-US" sz="1200" dirty="0" smtClean="0">
                <a:latin typeface="Verdana" pitchFamily="34" charset="0"/>
                <a:ea typeface="Verdana" pitchFamily="34" charset="0"/>
                <a:cs typeface="Verdana" pitchFamily="34" charset="0"/>
              </a:rPr>
              <a:t>Open command prompt.</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Hello1.java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smtClean="0">
                <a:latin typeface="Verdana" pitchFamily="34" charset="0"/>
                <a:ea typeface="Verdana" pitchFamily="34" charset="0"/>
                <a:cs typeface="Verdana" pitchFamily="34" charset="0"/>
              </a:rPr>
              <a:t>java Hello1</a:t>
            </a:r>
            <a:r>
              <a:rPr lang="en-US" sz="1200" dirty="0" smtClean="0">
                <a:latin typeface="Verdana" pitchFamily="34" charset="0"/>
                <a:ea typeface="Verdana" pitchFamily="34" charset="0"/>
                <a:cs typeface="Verdana" pitchFamily="34" charset="0"/>
              </a:rPr>
              <a:t>”</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 directory c:/ , there is a file Hello2.java. The file contains class name Hello2 and package name as </a:t>
            </a:r>
            <a:r>
              <a:rPr lang="en-US" sz="1200" dirty="0" err="1" smtClean="0">
                <a:latin typeface="Verdana" pitchFamily="34" charset="0"/>
                <a:ea typeface="Verdana" pitchFamily="34" charset="0"/>
                <a:cs typeface="Verdana" pitchFamily="34" charset="0"/>
              </a:rPr>
              <a:t>com.tutorial</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Create a folder c:/com/tutorial. Copy Hello2.java in c:/com/tutorial </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c:/com/tutorial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Hello2.java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.Then execute the program with command “</a:t>
            </a:r>
            <a:r>
              <a:rPr lang="en-US" sz="1200" b="1" dirty="0" smtClean="0">
                <a:latin typeface="Verdana" pitchFamily="34" charset="0"/>
                <a:ea typeface="Verdana" pitchFamily="34" charset="0"/>
                <a:cs typeface="Verdana" pitchFamily="34" charset="0"/>
              </a:rPr>
              <a:t>java com.tutorial.Hello2</a:t>
            </a:r>
            <a:r>
              <a:rPr lang="en-US" sz="1200" dirty="0" smtClean="0">
                <a:latin typeface="Verdana" pitchFamily="34" charset="0"/>
                <a:ea typeface="Verdana" pitchFamily="34" charset="0"/>
                <a:cs typeface="Verdana" pitchFamily="34" charset="0"/>
              </a:rPr>
              <a:t>”</a:t>
            </a:r>
          </a:p>
          <a:p>
            <a:pPr>
              <a:buNone/>
            </a:pPr>
            <a:endParaRPr lang="en-US" sz="1200" b="1" dirty="0" smtClean="0">
              <a:latin typeface="Verdana" pitchFamily="34" charset="0"/>
              <a:ea typeface="Verdana" pitchFamily="34" charset="0"/>
              <a:cs typeface="Verdana" pitchFamily="34" charset="0"/>
            </a:endParaRPr>
          </a:p>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274"/>
            <a:ext cx="8229600" cy="715962"/>
          </a:xfrm>
        </p:spPr>
        <p:txBody>
          <a:bodyPr>
            <a:normAutofit/>
          </a:bodyPr>
          <a:lstStyle/>
          <a:p>
            <a:r>
              <a:rPr lang="en-US" sz="2800" dirty="0" smtClean="0">
                <a:latin typeface="Verdana" pitchFamily="34" charset="0"/>
                <a:ea typeface="Verdana" pitchFamily="34" charset="0"/>
                <a:cs typeface="Verdana" pitchFamily="34" charset="0"/>
              </a:rPr>
              <a:t>Synchronization</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995116" y="20455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151032" y="20455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242472" y="21604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20" name="Rectangle 119"/>
          <p:cNvSpPr/>
          <p:nvPr/>
        </p:nvSpPr>
        <p:spPr>
          <a:xfrm>
            <a:off x="3493395" y="25789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1" name="Straight Arrow Connector 120"/>
          <p:cNvCxnSpPr>
            <a:stCxn id="119" idx="4"/>
            <a:endCxn id="120" idx="0"/>
          </p:cNvCxnSpPr>
          <p:nvPr/>
        </p:nvCxnSpPr>
        <p:spPr>
          <a:xfrm flipH="1">
            <a:off x="3645795" y="24347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080672" y="28532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3" name="Oval 122"/>
          <p:cNvSpPr/>
          <p:nvPr/>
        </p:nvSpPr>
        <p:spPr>
          <a:xfrm>
            <a:off x="4115636" y="28583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24" name="Rectangle 123"/>
          <p:cNvSpPr/>
          <p:nvPr/>
        </p:nvSpPr>
        <p:spPr>
          <a:xfrm>
            <a:off x="3318672" y="28456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25" name="Oval 124"/>
          <p:cNvSpPr/>
          <p:nvPr/>
        </p:nvSpPr>
        <p:spPr>
          <a:xfrm>
            <a:off x="5453346" y="21346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26" name="Rectangle 125"/>
          <p:cNvSpPr/>
          <p:nvPr/>
        </p:nvSpPr>
        <p:spPr>
          <a:xfrm>
            <a:off x="5794422" y="25708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27" name="Straight Arrow Connector 126"/>
          <p:cNvCxnSpPr>
            <a:stCxn id="125" idx="4"/>
            <a:endCxn id="126" idx="0"/>
          </p:cNvCxnSpPr>
          <p:nvPr/>
        </p:nvCxnSpPr>
        <p:spPr>
          <a:xfrm flipH="1">
            <a:off x="5946822" y="24089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5501427" y="31123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quantity=0</a:t>
            </a:r>
            <a:endParaRPr lang="en-US" sz="1100" dirty="0">
              <a:solidFill>
                <a:schemeClr val="tx1"/>
              </a:solidFill>
              <a:latin typeface="Verdana" pitchFamily="34" charset="0"/>
              <a:ea typeface="Verdana" pitchFamily="34" charset="0"/>
              <a:cs typeface="Verdana" pitchFamily="34" charset="0"/>
            </a:endParaRPr>
          </a:p>
        </p:txBody>
      </p:sp>
      <p:sp>
        <p:nvSpPr>
          <p:cNvPr id="129" name="Rectangle 128"/>
          <p:cNvSpPr/>
          <p:nvPr/>
        </p:nvSpPr>
        <p:spPr>
          <a:xfrm>
            <a:off x="5531907" y="28333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30" name="Oval 129"/>
          <p:cNvSpPr/>
          <p:nvPr/>
        </p:nvSpPr>
        <p:spPr>
          <a:xfrm>
            <a:off x="7829712" y="21300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31" name="Rectangle 130"/>
          <p:cNvSpPr/>
          <p:nvPr/>
        </p:nvSpPr>
        <p:spPr>
          <a:xfrm>
            <a:off x="8080635" y="25485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2" name="Straight Arrow Connector 131"/>
          <p:cNvCxnSpPr>
            <a:stCxn id="130" idx="4"/>
            <a:endCxn id="131" idx="0"/>
          </p:cNvCxnSpPr>
          <p:nvPr/>
        </p:nvCxnSpPr>
        <p:spPr>
          <a:xfrm flipH="1">
            <a:off x="8233035" y="24043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6762912" y="28357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4" name="Oval 133"/>
          <p:cNvSpPr/>
          <p:nvPr/>
        </p:nvSpPr>
        <p:spPr>
          <a:xfrm>
            <a:off x="6797876" y="28407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35" name="Rectangle 134"/>
          <p:cNvSpPr/>
          <p:nvPr/>
        </p:nvSpPr>
        <p:spPr>
          <a:xfrm>
            <a:off x="7905912" y="28281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36" name="Shape 135"/>
          <p:cNvCxnSpPr>
            <a:stCxn id="123" idx="0"/>
            <a:endCxn id="126" idx="1"/>
          </p:cNvCxnSpPr>
          <p:nvPr/>
        </p:nvCxnSpPr>
        <p:spPr>
          <a:xfrm rot="5400000" flipH="1" flipV="1">
            <a:off x="5154198" y="22180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hape 136"/>
          <p:cNvCxnSpPr>
            <a:stCxn id="134" idx="0"/>
            <a:endCxn id="126" idx="3"/>
          </p:cNvCxnSpPr>
          <p:nvPr/>
        </p:nvCxnSpPr>
        <p:spPr>
          <a:xfrm rot="16200000" flipV="1">
            <a:off x="6656486" y="21507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5996190" y="36457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152106" y="36457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3243546" y="37606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41" name="Rectangle 140"/>
          <p:cNvSpPr/>
          <p:nvPr/>
        </p:nvSpPr>
        <p:spPr>
          <a:xfrm>
            <a:off x="3494469" y="41791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42" name="Straight Arrow Connector 141"/>
          <p:cNvCxnSpPr>
            <a:stCxn id="140" idx="4"/>
            <a:endCxn id="141" idx="0"/>
          </p:cNvCxnSpPr>
          <p:nvPr/>
        </p:nvCxnSpPr>
        <p:spPr>
          <a:xfrm flipH="1">
            <a:off x="3646869" y="40349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81746" y="44534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4" name="Oval 143"/>
          <p:cNvSpPr/>
          <p:nvPr/>
        </p:nvSpPr>
        <p:spPr>
          <a:xfrm>
            <a:off x="4116710" y="44585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45" name="Rectangle 144"/>
          <p:cNvSpPr/>
          <p:nvPr/>
        </p:nvSpPr>
        <p:spPr>
          <a:xfrm>
            <a:off x="3319746" y="44458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46" name="Oval 145"/>
          <p:cNvSpPr/>
          <p:nvPr/>
        </p:nvSpPr>
        <p:spPr>
          <a:xfrm>
            <a:off x="5454420" y="37348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47" name="Rectangle 146"/>
          <p:cNvSpPr/>
          <p:nvPr/>
        </p:nvSpPr>
        <p:spPr>
          <a:xfrm>
            <a:off x="5795496" y="41710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48" name="Straight Arrow Connector 147"/>
          <p:cNvCxnSpPr>
            <a:stCxn id="146" idx="4"/>
            <a:endCxn id="147" idx="0"/>
          </p:cNvCxnSpPr>
          <p:nvPr/>
        </p:nvCxnSpPr>
        <p:spPr>
          <a:xfrm flipH="1">
            <a:off x="5947896" y="40091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5502501" y="47125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quantity=10</a:t>
            </a:r>
            <a:endParaRPr lang="en-US" sz="1100" dirty="0">
              <a:solidFill>
                <a:schemeClr val="tx1"/>
              </a:solidFill>
              <a:latin typeface="Verdana" pitchFamily="34" charset="0"/>
              <a:ea typeface="Verdana" pitchFamily="34" charset="0"/>
              <a:cs typeface="Verdana" pitchFamily="34" charset="0"/>
            </a:endParaRPr>
          </a:p>
        </p:txBody>
      </p:sp>
      <p:sp>
        <p:nvSpPr>
          <p:cNvPr id="150" name="Rectangle 149"/>
          <p:cNvSpPr/>
          <p:nvPr/>
        </p:nvSpPr>
        <p:spPr>
          <a:xfrm>
            <a:off x="5532981" y="44335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51" name="Oval 150"/>
          <p:cNvSpPr/>
          <p:nvPr/>
        </p:nvSpPr>
        <p:spPr>
          <a:xfrm>
            <a:off x="7830786" y="37302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52" name="Rectangle 151"/>
          <p:cNvSpPr/>
          <p:nvPr/>
        </p:nvSpPr>
        <p:spPr>
          <a:xfrm>
            <a:off x="8081709" y="41487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53" name="Straight Arrow Connector 152"/>
          <p:cNvCxnSpPr>
            <a:stCxn id="151" idx="4"/>
            <a:endCxn id="152" idx="0"/>
          </p:cNvCxnSpPr>
          <p:nvPr/>
        </p:nvCxnSpPr>
        <p:spPr>
          <a:xfrm flipH="1">
            <a:off x="8234109" y="40045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6763986" y="44359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5" name="Oval 154"/>
          <p:cNvSpPr/>
          <p:nvPr/>
        </p:nvSpPr>
        <p:spPr>
          <a:xfrm>
            <a:off x="6798950" y="44409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56" name="Rectangle 155"/>
          <p:cNvSpPr/>
          <p:nvPr/>
        </p:nvSpPr>
        <p:spPr>
          <a:xfrm>
            <a:off x="7906986" y="44283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57" name="Shape 156"/>
          <p:cNvCxnSpPr>
            <a:stCxn id="144" idx="0"/>
            <a:endCxn id="147" idx="1"/>
          </p:cNvCxnSpPr>
          <p:nvPr/>
        </p:nvCxnSpPr>
        <p:spPr>
          <a:xfrm rot="5400000" flipH="1" flipV="1">
            <a:off x="5155272" y="38182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155" idx="0"/>
            <a:endCxn id="147" idx="3"/>
          </p:cNvCxnSpPr>
          <p:nvPr/>
        </p:nvCxnSpPr>
        <p:spPr>
          <a:xfrm rot="16200000" flipV="1">
            <a:off x="6657560" y="37509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6018726" y="52459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3174642" y="52459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266082" y="53608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62" name="Rectangle 161"/>
          <p:cNvSpPr/>
          <p:nvPr/>
        </p:nvSpPr>
        <p:spPr>
          <a:xfrm>
            <a:off x="3517005" y="57793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63" name="Straight Arrow Connector 162"/>
          <p:cNvCxnSpPr>
            <a:stCxn id="161" idx="4"/>
            <a:endCxn id="162" idx="0"/>
          </p:cNvCxnSpPr>
          <p:nvPr/>
        </p:nvCxnSpPr>
        <p:spPr>
          <a:xfrm flipH="1">
            <a:off x="3669405" y="56351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104282" y="60536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5" name="Oval 164"/>
          <p:cNvSpPr/>
          <p:nvPr/>
        </p:nvSpPr>
        <p:spPr>
          <a:xfrm>
            <a:off x="4139246" y="60587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66" name="Rectangle 165"/>
          <p:cNvSpPr/>
          <p:nvPr/>
        </p:nvSpPr>
        <p:spPr>
          <a:xfrm>
            <a:off x="3342282" y="60460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67" name="Oval 166"/>
          <p:cNvSpPr/>
          <p:nvPr/>
        </p:nvSpPr>
        <p:spPr>
          <a:xfrm>
            <a:off x="5476956" y="53350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68" name="Rectangle 167"/>
          <p:cNvSpPr/>
          <p:nvPr/>
        </p:nvSpPr>
        <p:spPr>
          <a:xfrm>
            <a:off x="5818032" y="57712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9" name="Straight Arrow Connector 168"/>
          <p:cNvCxnSpPr>
            <a:stCxn id="167" idx="4"/>
            <a:endCxn id="168" idx="0"/>
          </p:cNvCxnSpPr>
          <p:nvPr/>
        </p:nvCxnSpPr>
        <p:spPr>
          <a:xfrm flipH="1">
            <a:off x="5970432" y="56093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5525037" y="63127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Quantity=4</a:t>
            </a:r>
            <a:endParaRPr lang="en-US" sz="1100" dirty="0">
              <a:solidFill>
                <a:schemeClr val="tx1"/>
              </a:solidFill>
              <a:latin typeface="Verdana" pitchFamily="34" charset="0"/>
              <a:ea typeface="Verdana" pitchFamily="34" charset="0"/>
              <a:cs typeface="Verdana" pitchFamily="34" charset="0"/>
            </a:endParaRPr>
          </a:p>
        </p:txBody>
      </p:sp>
      <p:sp>
        <p:nvSpPr>
          <p:cNvPr id="171" name="Rectangle 170"/>
          <p:cNvSpPr/>
          <p:nvPr/>
        </p:nvSpPr>
        <p:spPr>
          <a:xfrm>
            <a:off x="5555517" y="60337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72" name="Oval 171"/>
          <p:cNvSpPr/>
          <p:nvPr/>
        </p:nvSpPr>
        <p:spPr>
          <a:xfrm>
            <a:off x="7853322" y="53304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73" name="Rectangle 172"/>
          <p:cNvSpPr/>
          <p:nvPr/>
        </p:nvSpPr>
        <p:spPr>
          <a:xfrm>
            <a:off x="8104245" y="57489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74" name="Straight Arrow Connector 173"/>
          <p:cNvCxnSpPr>
            <a:stCxn id="172" idx="4"/>
            <a:endCxn id="173" idx="0"/>
          </p:cNvCxnSpPr>
          <p:nvPr/>
        </p:nvCxnSpPr>
        <p:spPr>
          <a:xfrm flipH="1">
            <a:off x="8256645" y="56047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6786522" y="60361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Oval 175"/>
          <p:cNvSpPr/>
          <p:nvPr/>
        </p:nvSpPr>
        <p:spPr>
          <a:xfrm>
            <a:off x="6821486" y="60411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77" name="Rectangle 176"/>
          <p:cNvSpPr/>
          <p:nvPr/>
        </p:nvSpPr>
        <p:spPr>
          <a:xfrm>
            <a:off x="7929522" y="60285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78" name="Shape 177"/>
          <p:cNvCxnSpPr>
            <a:stCxn id="165" idx="0"/>
            <a:endCxn id="168" idx="1"/>
          </p:cNvCxnSpPr>
          <p:nvPr/>
        </p:nvCxnSpPr>
        <p:spPr>
          <a:xfrm rot="5400000" flipH="1" flipV="1">
            <a:off x="5177808" y="54184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9" name="Shape 178"/>
          <p:cNvCxnSpPr>
            <a:stCxn id="176" idx="0"/>
            <a:endCxn id="168" idx="3"/>
          </p:cNvCxnSpPr>
          <p:nvPr/>
        </p:nvCxnSpPr>
        <p:spPr>
          <a:xfrm rot="16200000" flipV="1">
            <a:off x="6680096" y="53511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231822" y="2056326"/>
            <a:ext cx="2816352"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6) {</a:t>
            </a:r>
          </a:p>
          <a:p>
            <a:r>
              <a:rPr lang="en-US" sz="1200" dirty="0" smtClean="0">
                <a:solidFill>
                  <a:schemeClr val="tx1"/>
                </a:solidFill>
                <a:latin typeface="Verdana" pitchFamily="34" charset="0"/>
                <a:ea typeface="Verdana" pitchFamily="34" charset="0"/>
                <a:cs typeface="Verdana" pitchFamily="34" charset="0"/>
              </a:rPr>
              <a:t>// producer thread will be notified</a:t>
            </a:r>
          </a:p>
          <a:p>
            <a:r>
              <a:rPr lang="en-US" sz="1200" b="1" dirty="0" err="1" smtClean="0">
                <a:solidFill>
                  <a:srgbClr val="00B050"/>
                </a:solidFill>
                <a:latin typeface="Verdana" pitchFamily="34" charset="0"/>
                <a:ea typeface="Verdana" pitchFamily="34" charset="0"/>
                <a:cs typeface="Verdana" pitchFamily="34" charset="0"/>
              </a:rPr>
              <a:t>demand.notify</a:t>
            </a:r>
            <a:r>
              <a:rPr lang="en-US" sz="1200" b="1" dirty="0" smtClean="0">
                <a:solidFill>
                  <a:srgbClr val="00B05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consumer waits until new stock is added by producer thread</a:t>
            </a:r>
          </a:p>
          <a:p>
            <a:r>
              <a:rPr lang="en-US" sz="1200" b="1" dirty="0" err="1" smtClean="0">
                <a:solidFill>
                  <a:srgbClr val="FF0000"/>
                </a:solidFill>
                <a:latin typeface="Verdana" pitchFamily="34" charset="0"/>
                <a:ea typeface="Verdana" pitchFamily="34" charset="0"/>
                <a:cs typeface="Verdana" pitchFamily="34" charset="0"/>
              </a:rPr>
              <a:t>demand.wait</a:t>
            </a:r>
            <a:r>
              <a:rPr lang="en-US" sz="1200" b="1" dirty="0" smtClean="0">
                <a:solidFill>
                  <a:srgbClr val="FF000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p:txBody>
      </p:sp>
      <p:sp>
        <p:nvSpPr>
          <p:cNvPr id="183" name="Rectangle 182"/>
          <p:cNvSpPr/>
          <p:nvPr/>
        </p:nvSpPr>
        <p:spPr>
          <a:xfrm>
            <a:off x="232896" y="36565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 Producer added 10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err="1" smtClean="0">
                <a:solidFill>
                  <a:schemeClr val="tx1"/>
                </a:solidFill>
                <a:latin typeface="Verdana" pitchFamily="34" charset="0"/>
                <a:ea typeface="Verdana" pitchFamily="34" charset="0"/>
                <a:cs typeface="Verdana" pitchFamily="34" charset="0"/>
              </a:rPr>
              <a:t>supply.updateStock</a:t>
            </a:r>
            <a:r>
              <a:rPr lang="en-US" sz="1200" dirty="0" smtClean="0">
                <a:solidFill>
                  <a:schemeClr val="tx1"/>
                </a:solidFill>
                <a:latin typeface="Verdana" pitchFamily="34" charset="0"/>
                <a:ea typeface="Verdana" pitchFamily="34" charset="0"/>
                <a:cs typeface="Verdana" pitchFamily="34" charset="0"/>
              </a:rPr>
              <a:t>(10); </a:t>
            </a:r>
          </a:p>
          <a:p>
            <a:r>
              <a:rPr lang="en-US" sz="1200" dirty="0" smtClean="0">
                <a:solidFill>
                  <a:schemeClr val="tx1"/>
                </a:solidFill>
                <a:latin typeface="Verdana" pitchFamily="34" charset="0"/>
                <a:ea typeface="Verdana" pitchFamily="34" charset="0"/>
                <a:cs typeface="Verdana" pitchFamily="34" charset="0"/>
              </a:rPr>
              <a:t>// notify consumer thread for new stocks</a:t>
            </a:r>
          </a:p>
          <a:p>
            <a:r>
              <a:rPr lang="en-US" sz="1200" b="1" dirty="0" err="1" smtClean="0">
                <a:solidFill>
                  <a:srgbClr val="00B050"/>
                </a:solidFill>
                <a:latin typeface="Verdana" pitchFamily="34" charset="0"/>
                <a:ea typeface="Verdana" pitchFamily="34" charset="0"/>
                <a:cs typeface="Verdana" pitchFamily="34" charset="0"/>
              </a:rPr>
              <a:t>supply.notify</a:t>
            </a:r>
            <a:r>
              <a:rPr lang="en-US" sz="1200" b="1" dirty="0" smtClean="0">
                <a:solidFill>
                  <a:srgbClr val="00B050"/>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 wait until all products are sold</a:t>
            </a:r>
          </a:p>
          <a:p>
            <a:r>
              <a:rPr lang="en-US" sz="1200" b="1" dirty="0" err="1" smtClean="0">
                <a:solidFill>
                  <a:srgbClr val="FF0000"/>
                </a:solidFill>
                <a:latin typeface="Verdana" pitchFamily="34" charset="0"/>
                <a:ea typeface="Verdana" pitchFamily="34" charset="0"/>
                <a:cs typeface="Verdana" pitchFamily="34" charset="0"/>
              </a:rPr>
              <a:t>supply.wait</a:t>
            </a:r>
            <a:r>
              <a:rPr lang="en-US" sz="1200" b="1" dirty="0" smtClean="0">
                <a:solidFill>
                  <a:srgbClr val="FF0000"/>
                </a:solidFill>
                <a:latin typeface="Verdana" pitchFamily="34" charset="0"/>
                <a:ea typeface="Verdana" pitchFamily="34" charset="0"/>
                <a:cs typeface="Verdana" pitchFamily="34" charset="0"/>
              </a:rPr>
              <a:t>();</a:t>
            </a:r>
            <a:endParaRPr lang="en-US" sz="1200" b="1" dirty="0">
              <a:solidFill>
                <a:srgbClr val="FF0000"/>
              </a:solidFill>
              <a:latin typeface="Verdana" pitchFamily="34" charset="0"/>
              <a:ea typeface="Verdana" pitchFamily="34" charset="0"/>
              <a:cs typeface="Verdana" pitchFamily="34" charset="0"/>
            </a:endParaRPr>
          </a:p>
        </p:txBody>
      </p:sp>
      <p:sp>
        <p:nvSpPr>
          <p:cNvPr id="184" name="Rectangle 183"/>
          <p:cNvSpPr/>
          <p:nvPr/>
        </p:nvSpPr>
        <p:spPr>
          <a:xfrm>
            <a:off x="255432" y="52567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10) {</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reduces the total quantity in stock to 4</a:t>
            </a:r>
          </a:p>
          <a:p>
            <a:r>
              <a:rPr lang="en-US" sz="1200" dirty="0" err="1" smtClean="0">
                <a:solidFill>
                  <a:schemeClr val="tx1"/>
                </a:solidFill>
                <a:latin typeface="Verdana" pitchFamily="34" charset="0"/>
                <a:ea typeface="Verdana" pitchFamily="34" charset="0"/>
                <a:cs typeface="Verdana" pitchFamily="34" charset="0"/>
              </a:rPr>
              <a:t>demand.updateStock</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deductStock</a:t>
            </a:r>
            <a:r>
              <a:rPr lang="en-US" sz="1200" dirty="0" smtClean="0">
                <a:solidFill>
                  <a:schemeClr val="tx1"/>
                </a:solidFill>
                <a:latin typeface="Verdana" pitchFamily="34" charset="0"/>
                <a:ea typeface="Verdana" pitchFamily="34" charset="0"/>
                <a:cs typeface="Verdana" pitchFamily="34" charset="0"/>
              </a:rPr>
              <a:t>);</a:t>
            </a:r>
          </a:p>
        </p:txBody>
      </p:sp>
      <p:sp>
        <p:nvSpPr>
          <p:cNvPr id="93" name="Rectangle 92"/>
          <p:cNvSpPr/>
          <p:nvPr/>
        </p:nvSpPr>
        <p:spPr>
          <a:xfrm>
            <a:off x="103032" y="457200"/>
            <a:ext cx="8915400" cy="1524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Apple and Users need to share and synchronize on </a:t>
            </a:r>
            <a:r>
              <a:rPr lang="en-US" sz="1400" dirty="0" err="1" smtClean="0">
                <a:solidFill>
                  <a:schemeClr val="tx1"/>
                </a:solidFill>
                <a:latin typeface="Verdana" pitchFamily="34" charset="0"/>
                <a:ea typeface="Verdana" pitchFamily="34" charset="0"/>
                <a:cs typeface="Verdana" pitchFamily="34" charset="0"/>
              </a:rPr>
              <a:t>Iphone</a:t>
            </a:r>
            <a:r>
              <a:rPr lang="en-US" sz="1400" dirty="0" smtClean="0">
                <a:solidFill>
                  <a:schemeClr val="tx1"/>
                </a:solidFill>
                <a:latin typeface="Verdana" pitchFamily="34" charset="0"/>
                <a:ea typeface="Verdana" pitchFamily="34" charset="0"/>
                <a:cs typeface="Verdana" pitchFamily="34" charset="0"/>
              </a:rPr>
              <a:t> Stock object, also notify each other to maintain proper stock. Apple cannot over manufacture and User cannot order more than stock.</a:t>
            </a:r>
          </a:p>
          <a:p>
            <a:r>
              <a:rPr lang="en-US" sz="1400" b="1" dirty="0" smtClean="0">
                <a:solidFill>
                  <a:schemeClr val="tx1"/>
                </a:solidFill>
                <a:latin typeface="Verdana" pitchFamily="34" charset="0"/>
                <a:ea typeface="Verdana" pitchFamily="34" charset="0"/>
                <a:cs typeface="Verdana" pitchFamily="34" charset="0"/>
              </a:rPr>
              <a:t>Apple</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stop produce</a:t>
            </a:r>
            <a:r>
              <a:rPr lang="en-US" sz="1400" dirty="0" smtClean="0">
                <a:solidFill>
                  <a:schemeClr val="tx1"/>
                </a:solidFill>
                <a:latin typeface="Verdana" pitchFamily="34" charset="0"/>
                <a:ea typeface="Verdana" pitchFamily="34" charset="0"/>
                <a:cs typeface="Verdana" pitchFamily="34" charset="0"/>
              </a:rPr>
              <a:t>, if it has enough stock and has invoked </a:t>
            </a:r>
            <a:r>
              <a:rPr lang="en-US" sz="1400" dirty="0" err="1" smtClean="0">
                <a:solidFill>
                  <a:schemeClr val="tx1"/>
                </a:solidFill>
                <a:latin typeface="Verdana" pitchFamily="34" charset="0"/>
                <a:ea typeface="Verdana" pitchFamily="34" charset="0"/>
                <a:cs typeface="Verdana" pitchFamily="34" charset="0"/>
              </a:rPr>
              <a:t>supply.wait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 </a:t>
            </a:r>
            <a:r>
              <a:rPr lang="en-US" sz="1400" b="1" dirty="0" smtClean="0">
                <a:solidFill>
                  <a:schemeClr val="tx1"/>
                </a:solidFill>
                <a:latin typeface="Verdana" pitchFamily="34" charset="0"/>
                <a:ea typeface="Verdana" pitchFamily="34" charset="0"/>
                <a:cs typeface="Verdana" pitchFamily="34" charset="0"/>
              </a:rPr>
              <a:t>indicating produce</a:t>
            </a:r>
            <a:r>
              <a:rPr lang="en-US" sz="1400" dirty="0" smtClean="0">
                <a:solidFill>
                  <a:schemeClr val="tx1"/>
                </a:solidFill>
                <a:latin typeface="Verdana" pitchFamily="34" charset="0"/>
                <a:ea typeface="Verdana" pitchFamily="34" charset="0"/>
                <a:cs typeface="Verdana" pitchFamily="34" charset="0"/>
              </a:rPr>
              <a:t>, if Users invoke </a:t>
            </a:r>
            <a:r>
              <a:rPr lang="en-US" sz="1400" dirty="0" err="1" smtClean="0">
                <a:solidFill>
                  <a:schemeClr val="tx1"/>
                </a:solidFill>
                <a:latin typeface="Verdana" pitchFamily="34" charset="0"/>
                <a:ea typeface="Verdana" pitchFamily="34" charset="0"/>
                <a:cs typeface="Verdana" pitchFamily="34" charset="0"/>
              </a:rPr>
              <a:t>demand.notify</a:t>
            </a:r>
            <a:r>
              <a:rPr lang="en-US" sz="1400" dirty="0" smtClean="0">
                <a:solidFill>
                  <a:schemeClr val="tx1"/>
                </a:solidFill>
                <a:latin typeface="Verdana" pitchFamily="34" charset="0"/>
                <a:ea typeface="Verdana" pitchFamily="34" charset="0"/>
                <a:cs typeface="Verdana" pitchFamily="34" charset="0"/>
              </a:rPr>
              <a:t>(). Indicating low stock</a:t>
            </a:r>
          </a:p>
          <a:p>
            <a:r>
              <a:rPr lang="en-US" sz="1400" b="1" dirty="0" smtClean="0">
                <a:solidFill>
                  <a:schemeClr val="tx1"/>
                </a:solidFill>
                <a:latin typeface="Verdana" pitchFamily="34" charset="0"/>
                <a:ea typeface="Verdana" pitchFamily="34" charset="0"/>
                <a:cs typeface="Verdana" pitchFamily="34" charset="0"/>
              </a:rPr>
              <a:t>Users</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 </a:t>
            </a:r>
            <a:r>
              <a:rPr lang="en-US" sz="1400" b="1" dirty="0" smtClean="0">
                <a:solidFill>
                  <a:schemeClr val="tx1"/>
                </a:solidFill>
                <a:latin typeface="Verdana" pitchFamily="34" charset="0"/>
                <a:ea typeface="Verdana" pitchFamily="34" charset="0"/>
                <a:cs typeface="Verdana" pitchFamily="34" charset="0"/>
              </a:rPr>
              <a:t>stop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Out of stock to place order and is invoked by </a:t>
            </a:r>
            <a:r>
              <a:rPr lang="en-US" sz="1400" dirty="0" err="1" smtClean="0">
                <a:solidFill>
                  <a:schemeClr val="tx1"/>
                </a:solidFill>
                <a:latin typeface="Verdana" pitchFamily="34" charset="0"/>
                <a:ea typeface="Verdana" pitchFamily="34" charset="0"/>
                <a:cs typeface="Verdana" pitchFamily="34" charset="0"/>
              </a:rPr>
              <a:t>demand.wait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indicating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Apple invoke </a:t>
            </a:r>
            <a:r>
              <a:rPr lang="en-US" sz="1400" dirty="0" err="1" smtClean="0">
                <a:solidFill>
                  <a:schemeClr val="tx1"/>
                </a:solidFill>
                <a:latin typeface="Verdana" pitchFamily="34" charset="0"/>
                <a:ea typeface="Verdana" pitchFamily="34" charset="0"/>
                <a:cs typeface="Verdana" pitchFamily="34" charset="0"/>
              </a:rPr>
              <a:t>supply.notify</a:t>
            </a:r>
            <a:r>
              <a:rPr lang="en-US" sz="1400" dirty="0" smtClean="0">
                <a:solidFill>
                  <a:schemeClr val="tx1"/>
                </a:solidFill>
                <a:latin typeface="Verdana" pitchFamily="34" charset="0"/>
                <a:ea typeface="Verdana" pitchFamily="34" charset="0"/>
                <a:cs typeface="Verdana" pitchFamily="34" charset="0"/>
              </a:rPr>
              <a:t>(). Indicating new stock added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16- String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894012"/>
          </a:xfrm>
        </p:spPr>
        <p:txBody>
          <a:bodyPr>
            <a:noAutofit/>
          </a:bodyPr>
          <a:lstStyle/>
          <a:p>
            <a:pPr>
              <a:buNone/>
            </a:pPr>
            <a:r>
              <a:rPr lang="en-US" sz="1200" b="1" dirty="0" smtClean="0">
                <a:latin typeface="Verdana" pitchFamily="34" charset="0"/>
                <a:ea typeface="Verdana" pitchFamily="34" charset="0"/>
                <a:cs typeface="Verdana" pitchFamily="34" charset="0"/>
              </a:rPr>
              <a:t>Java Strings are group of characters. </a:t>
            </a:r>
            <a:r>
              <a:rPr lang="en-US" sz="1400" dirty="0" smtClean="0">
                <a:latin typeface="Verdana" pitchFamily="34" charset="0"/>
                <a:ea typeface="Verdana" pitchFamily="34" charset="0"/>
                <a:cs typeface="Verdana" pitchFamily="34" charset="0"/>
              </a:rPr>
              <a:t>String is immutable object, meaning assigned values cannot be changed in the MEMORY. Due to memory/performance constraints if a program has too many String manipulation requirement it is advised to use </a:t>
            </a:r>
            <a:r>
              <a:rPr lang="en-US" sz="1400" dirty="0" err="1" smtClean="0">
                <a:latin typeface="Verdana" pitchFamily="34" charset="0"/>
                <a:ea typeface="Verdana" pitchFamily="34" charset="0"/>
                <a:cs typeface="Verdana" pitchFamily="34" charset="0"/>
              </a:rPr>
              <a:t>StringBuffer</a:t>
            </a:r>
            <a:r>
              <a:rPr lang="en-US" sz="1400" dirty="0" smtClean="0">
                <a:latin typeface="Verdana" pitchFamily="34" charset="0"/>
                <a:ea typeface="Verdana" pitchFamily="34" charset="0"/>
                <a:cs typeface="Verdana" pitchFamily="34" charset="0"/>
              </a:rPr>
              <a:t>(synchronized) or </a:t>
            </a:r>
            <a:r>
              <a:rPr lang="en-US" sz="1400" dirty="0" err="1" smtClean="0">
                <a:latin typeface="Verdana" pitchFamily="34" charset="0"/>
                <a:ea typeface="Verdana" pitchFamily="34" charset="0"/>
                <a:cs typeface="Verdana" pitchFamily="34" charset="0"/>
              </a:rPr>
              <a:t>StringBuilder</a:t>
            </a:r>
            <a:r>
              <a:rPr lang="en-US" sz="1400" dirty="0" smtClean="0">
                <a:latin typeface="Verdana" pitchFamily="34" charset="0"/>
                <a:ea typeface="Verdana" pitchFamily="34" charset="0"/>
                <a:cs typeface="Verdana" pitchFamily="34" charset="0"/>
              </a:rPr>
              <a:t> class(not synchronized).</a:t>
            </a: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168" y="1676400"/>
            <a:ext cx="3383280" cy="480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public class Test {</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public static void main(String </a:t>
            </a:r>
            <a:r>
              <a:rPr lang="en-US" sz="1600" dirty="0" err="1" smtClean="0">
                <a:solidFill>
                  <a:schemeClr val="tx1"/>
                </a:solidFill>
                <a:latin typeface="Verdana" pitchFamily="34" charset="0"/>
                <a:ea typeface="Verdana" pitchFamily="34" charset="0"/>
                <a:cs typeface="Verdana" pitchFamily="34" charset="0"/>
              </a:rPr>
              <a:t>args</a:t>
            </a:r>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rgbClr val="FF0000"/>
                </a:solidFill>
                <a:latin typeface="Verdana" pitchFamily="34" charset="0"/>
                <a:ea typeface="Verdana" pitchFamily="34" charset="0"/>
                <a:cs typeface="Verdana" pitchFamily="34" charset="0"/>
              </a:rPr>
              <a:t>// string new operator object</a:t>
            </a:r>
          </a:p>
          <a:p>
            <a:r>
              <a:rPr lang="en-US" sz="1600" dirty="0" smtClean="0">
                <a:solidFill>
                  <a:srgbClr val="FF0000"/>
                </a:solidFill>
                <a:latin typeface="Verdana" pitchFamily="34" charset="0"/>
                <a:ea typeface="Verdana" pitchFamily="34" charset="0"/>
                <a:cs typeface="Verdana" pitchFamily="34" charset="0"/>
              </a:rPr>
              <a:t>String s1=new String("john");</a:t>
            </a:r>
          </a:p>
          <a:p>
            <a:r>
              <a:rPr lang="en-US" sz="1600" dirty="0" smtClean="0">
                <a:solidFill>
                  <a:srgbClr val="FF0000"/>
                </a:solidFill>
                <a:latin typeface="Verdana" pitchFamily="34" charset="0"/>
                <a:ea typeface="Verdana" pitchFamily="34" charset="0"/>
                <a:cs typeface="Verdana" pitchFamily="34" charset="0"/>
              </a:rPr>
              <a:t>String s2=new String("john");</a:t>
            </a:r>
          </a:p>
          <a:p>
            <a:r>
              <a:rPr lang="en-US" sz="1600" b="1" dirty="0" smtClean="0">
                <a:solidFill>
                  <a:schemeClr val="accent4">
                    <a:lumMod val="75000"/>
                  </a:schemeClr>
                </a:solidFill>
                <a:latin typeface="Verdana" pitchFamily="34" charset="0"/>
                <a:ea typeface="Verdana" pitchFamily="34" charset="0"/>
                <a:cs typeface="Verdana" pitchFamily="34" charset="0"/>
              </a:rPr>
              <a:t>// string literal</a:t>
            </a:r>
          </a:p>
          <a:p>
            <a:r>
              <a:rPr lang="en-US" sz="1600" b="1" dirty="0" smtClean="0">
                <a:solidFill>
                  <a:schemeClr val="accent4">
                    <a:lumMod val="75000"/>
                  </a:schemeClr>
                </a:solidFill>
                <a:latin typeface="Verdana" pitchFamily="34" charset="0"/>
                <a:ea typeface="Verdana" pitchFamily="34" charset="0"/>
                <a:cs typeface="Verdana" pitchFamily="34" charset="0"/>
              </a:rPr>
              <a:t>s1="</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smtClean="0">
                <a:solidFill>
                  <a:schemeClr val="accent4">
                    <a:lumMod val="75000"/>
                  </a:schemeClr>
                </a:solidFill>
                <a:latin typeface="Verdana" pitchFamily="34" charset="0"/>
                <a:ea typeface="Verdana" pitchFamily="34" charset="0"/>
                <a:cs typeface="Verdana" pitchFamily="34" charset="0"/>
              </a:rPr>
              <a:t>s2="</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 sb1=new </a:t>
            </a:r>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a:t>
            </a:r>
            <a:r>
              <a:rPr lang="en-US" sz="1600" b="1" dirty="0" err="1" smtClean="0">
                <a:solidFill>
                  <a:schemeClr val="accent4">
                    <a:lumMod val="75000"/>
                  </a:schemeClr>
                </a:solidFill>
                <a:latin typeface="Verdana" pitchFamily="34" charset="0"/>
                <a:ea typeface="Verdana" pitchFamily="34" charset="0"/>
                <a:cs typeface="Verdana" pitchFamily="34" charset="0"/>
              </a:rPr>
              <a:t>sri</a:t>
            </a:r>
            <a:r>
              <a:rPr lang="en-US" sz="1600" b="1" dirty="0" smtClean="0">
                <a:solidFill>
                  <a:schemeClr val="accent4">
                    <a:lumMod val="75000"/>
                  </a:schemeClr>
                </a:solidFill>
                <a:latin typeface="Verdana" pitchFamily="34" charset="0"/>
                <a:ea typeface="Verdana" pitchFamily="34" charset="0"/>
                <a:cs typeface="Verdana" pitchFamily="34" charset="0"/>
              </a:rPr>
              <a:t>"); </a:t>
            </a:r>
            <a:r>
              <a:rPr lang="en-US" sz="1600" b="1" dirty="0" smtClean="0">
                <a:solidFill>
                  <a:srgbClr val="00B050"/>
                </a:solidFill>
                <a:latin typeface="Verdana" pitchFamily="34" charset="0"/>
                <a:ea typeface="Verdana" pitchFamily="34" charset="0"/>
                <a:cs typeface="Verdana" pitchFamily="34" charset="0"/>
              </a:rPr>
              <a:t>s2=s2+" doe";</a:t>
            </a:r>
          </a:p>
          <a:p>
            <a:r>
              <a:rPr lang="en-US" sz="1600" b="1" dirty="0" smtClean="0">
                <a:solidFill>
                  <a:srgbClr val="002060"/>
                </a:solidFill>
                <a:latin typeface="Verdana" pitchFamily="34" charset="0"/>
                <a:ea typeface="Verdana" pitchFamily="34" charset="0"/>
                <a:cs typeface="Verdana" pitchFamily="34" charset="0"/>
              </a:rPr>
              <a:t>sb1.append("ram");</a:t>
            </a:r>
          </a:p>
          <a:p>
            <a:r>
              <a:rPr lang="en-US" sz="1600" dirty="0" smtClean="0">
                <a:solidFill>
                  <a:schemeClr val="tx1"/>
                </a:solidFill>
                <a:latin typeface="Verdana" pitchFamily="34" charset="0"/>
                <a:ea typeface="Verdana" pitchFamily="34" charset="0"/>
                <a:cs typeface="Verdana" pitchFamily="34" charset="0"/>
              </a:rPr>
              <a:t>}</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a:t>
            </a:r>
          </a:p>
        </p:txBody>
      </p:sp>
      <p:sp>
        <p:nvSpPr>
          <p:cNvPr id="9" name="Rectangle 8"/>
          <p:cNvSpPr/>
          <p:nvPr/>
        </p:nvSpPr>
        <p:spPr>
          <a:xfrm>
            <a:off x="3505200" y="1627096"/>
            <a:ext cx="5486400" cy="10058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94845" y="1698813"/>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41" name="Rectangle 40"/>
          <p:cNvSpPr/>
          <p:nvPr/>
        </p:nvSpPr>
        <p:spPr>
          <a:xfrm>
            <a:off x="4583430" y="174662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2" name="Rectangle 41"/>
          <p:cNvSpPr/>
          <p:nvPr/>
        </p:nvSpPr>
        <p:spPr>
          <a:xfrm>
            <a:off x="4585970" y="173915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3" name="Rectangle 42"/>
          <p:cNvSpPr/>
          <p:nvPr/>
        </p:nvSpPr>
        <p:spPr>
          <a:xfrm>
            <a:off x="4343400" y="174662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5" name="Straight Arrow Connector 44"/>
          <p:cNvCxnSpPr>
            <a:stCxn id="10" idx="6"/>
            <a:endCxn id="43" idx="1"/>
          </p:cNvCxnSpPr>
          <p:nvPr/>
        </p:nvCxnSpPr>
        <p:spPr>
          <a:xfrm flipV="1">
            <a:off x="4143485" y="1883786"/>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219935" y="16764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7208520" y="1724213"/>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8" name="Rectangle 47"/>
          <p:cNvSpPr/>
          <p:nvPr/>
        </p:nvSpPr>
        <p:spPr>
          <a:xfrm>
            <a:off x="7211060" y="16988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9" name="Rectangle 48"/>
          <p:cNvSpPr/>
          <p:nvPr/>
        </p:nvSpPr>
        <p:spPr>
          <a:xfrm>
            <a:off x="6968490" y="1724213"/>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0" name="Straight Arrow Connector 49"/>
          <p:cNvCxnSpPr>
            <a:stCxn id="46" idx="6"/>
            <a:endCxn id="49" idx="1"/>
          </p:cNvCxnSpPr>
          <p:nvPr/>
        </p:nvCxnSpPr>
        <p:spPr>
          <a:xfrm flipV="1">
            <a:off x="6768575" y="1861373"/>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617258" y="2222351"/>
            <a:ext cx="2468880" cy="2743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52" name="Rectangle 51"/>
          <p:cNvSpPr/>
          <p:nvPr/>
        </p:nvSpPr>
        <p:spPr>
          <a:xfrm>
            <a:off x="3619798" y="2196951"/>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66" name="Rectangle 65"/>
          <p:cNvSpPr/>
          <p:nvPr/>
        </p:nvSpPr>
        <p:spPr>
          <a:xfrm>
            <a:off x="3505200" y="2727960"/>
            <a:ext cx="5486400" cy="10058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565501" y="284749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69" name="Rectangle 68"/>
          <p:cNvSpPr/>
          <p:nvPr/>
        </p:nvSpPr>
        <p:spPr>
          <a:xfrm>
            <a:off x="4568041" y="284001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0" name="Rectangle 69"/>
          <p:cNvSpPr/>
          <p:nvPr/>
        </p:nvSpPr>
        <p:spPr>
          <a:xfrm>
            <a:off x="4325471" y="284749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73" name="Rectangle 72"/>
          <p:cNvSpPr/>
          <p:nvPr/>
        </p:nvSpPr>
        <p:spPr>
          <a:xfrm>
            <a:off x="7759849" y="282507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74" name="Rectangle 73"/>
          <p:cNvSpPr/>
          <p:nvPr/>
        </p:nvSpPr>
        <p:spPr>
          <a:xfrm>
            <a:off x="7762389" y="283553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5" name="Rectangle 74"/>
          <p:cNvSpPr/>
          <p:nvPr/>
        </p:nvSpPr>
        <p:spPr>
          <a:xfrm>
            <a:off x="7519819" y="282507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77" name="Rectangle 76"/>
          <p:cNvSpPr/>
          <p:nvPr/>
        </p:nvSpPr>
        <p:spPr>
          <a:xfrm>
            <a:off x="3599329" y="3200400"/>
            <a:ext cx="1828800" cy="533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8" name="Rectangle 77"/>
          <p:cNvSpPr/>
          <p:nvPr/>
        </p:nvSpPr>
        <p:spPr>
          <a:xfrm>
            <a:off x="3601869" y="333367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92" name="Rectangle 91"/>
          <p:cNvSpPr/>
          <p:nvPr/>
        </p:nvSpPr>
        <p:spPr>
          <a:xfrm>
            <a:off x="4592398" y="3200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94" name="Rectangle 93"/>
          <p:cNvSpPr/>
          <p:nvPr/>
        </p:nvSpPr>
        <p:spPr>
          <a:xfrm>
            <a:off x="3514168" y="3810000"/>
            <a:ext cx="5486400" cy="1295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574469" y="392953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97" name="Rectangle 96"/>
          <p:cNvSpPr/>
          <p:nvPr/>
        </p:nvSpPr>
        <p:spPr>
          <a:xfrm>
            <a:off x="4577009" y="392205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98" name="Rectangle 97"/>
          <p:cNvSpPr/>
          <p:nvPr/>
        </p:nvSpPr>
        <p:spPr>
          <a:xfrm>
            <a:off x="4334439" y="392953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01" name="Rectangle 100"/>
          <p:cNvSpPr/>
          <p:nvPr/>
        </p:nvSpPr>
        <p:spPr>
          <a:xfrm>
            <a:off x="7813636" y="390711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02" name="Rectangle 101"/>
          <p:cNvSpPr/>
          <p:nvPr/>
        </p:nvSpPr>
        <p:spPr>
          <a:xfrm>
            <a:off x="7816176" y="391757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03" name="Rectangle 102"/>
          <p:cNvSpPr/>
          <p:nvPr/>
        </p:nvSpPr>
        <p:spPr>
          <a:xfrm>
            <a:off x="7573606" y="390711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05" name="Rectangle 104"/>
          <p:cNvSpPr/>
          <p:nvPr/>
        </p:nvSpPr>
        <p:spPr>
          <a:xfrm>
            <a:off x="3608297" y="4405254"/>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6" name="Rectangle 105"/>
          <p:cNvSpPr/>
          <p:nvPr/>
        </p:nvSpPr>
        <p:spPr>
          <a:xfrm>
            <a:off x="3610837" y="441571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07" name="Rectangle 106"/>
          <p:cNvSpPr/>
          <p:nvPr/>
        </p:nvSpPr>
        <p:spPr>
          <a:xfrm>
            <a:off x="4457934" y="446532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08" name="Oval 107"/>
          <p:cNvSpPr/>
          <p:nvPr/>
        </p:nvSpPr>
        <p:spPr>
          <a:xfrm>
            <a:off x="5775960" y="278354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109" name="Oval 108"/>
          <p:cNvSpPr/>
          <p:nvPr/>
        </p:nvSpPr>
        <p:spPr>
          <a:xfrm>
            <a:off x="5820786" y="32766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11" name="Straight Arrow Connector 110"/>
          <p:cNvCxnSpPr>
            <a:stCxn id="108" idx="3"/>
            <a:endCxn id="92" idx="3"/>
          </p:cNvCxnSpPr>
          <p:nvPr/>
        </p:nvCxnSpPr>
        <p:spPr>
          <a:xfrm flipH="1">
            <a:off x="5232478" y="3108746"/>
            <a:ext cx="623829" cy="1830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9" idx="2"/>
            <a:endCxn id="92" idx="3"/>
          </p:cNvCxnSpPr>
          <p:nvPr/>
        </p:nvCxnSpPr>
        <p:spPr>
          <a:xfrm flipH="1" flipV="1">
            <a:off x="5232478" y="3291840"/>
            <a:ext cx="588308" cy="1752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5928360" y="388082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15" name="Straight Arrow Connector 114"/>
          <p:cNvCxnSpPr>
            <a:stCxn id="114" idx="3"/>
          </p:cNvCxnSpPr>
          <p:nvPr/>
        </p:nvCxnSpPr>
        <p:spPr>
          <a:xfrm flipH="1">
            <a:off x="4760046" y="4206026"/>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169056" y="4455458"/>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22" name="Rectangle 121"/>
          <p:cNvSpPr/>
          <p:nvPr/>
        </p:nvSpPr>
        <p:spPr>
          <a:xfrm>
            <a:off x="4576484" y="4716333"/>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23" name="Oval 122"/>
          <p:cNvSpPr/>
          <p:nvPr/>
        </p:nvSpPr>
        <p:spPr>
          <a:xfrm>
            <a:off x="6055665" y="4607858"/>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25" name="Straight Arrow Connector 124"/>
          <p:cNvCxnSpPr>
            <a:stCxn id="123" idx="2"/>
            <a:endCxn id="122" idx="3"/>
          </p:cNvCxnSpPr>
          <p:nvPr/>
        </p:nvCxnSpPr>
        <p:spPr>
          <a:xfrm flipH="1">
            <a:off x="5765204" y="4798358"/>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6571129" y="3240742"/>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28" name="Rectangle 127"/>
          <p:cNvSpPr/>
          <p:nvPr/>
        </p:nvSpPr>
        <p:spPr>
          <a:xfrm>
            <a:off x="7768817" y="3288555"/>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29" name="Rectangle 128"/>
          <p:cNvSpPr/>
          <p:nvPr/>
        </p:nvSpPr>
        <p:spPr>
          <a:xfrm>
            <a:off x="7771357" y="32990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0" name="Rectangle 129"/>
          <p:cNvSpPr/>
          <p:nvPr/>
        </p:nvSpPr>
        <p:spPr>
          <a:xfrm>
            <a:off x="7528787" y="328855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1" name="Straight Arrow Connector 130"/>
          <p:cNvCxnSpPr>
            <a:stCxn id="127" idx="6"/>
            <a:endCxn id="130" idx="1"/>
          </p:cNvCxnSpPr>
          <p:nvPr/>
        </p:nvCxnSpPr>
        <p:spPr>
          <a:xfrm flipV="1">
            <a:off x="7302649" y="3425715"/>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6683187" y="455407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33" name="Rectangle 132"/>
          <p:cNvSpPr/>
          <p:nvPr/>
        </p:nvSpPr>
        <p:spPr>
          <a:xfrm>
            <a:off x="7880875" y="46018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34" name="Rectangle 133"/>
          <p:cNvSpPr/>
          <p:nvPr/>
        </p:nvSpPr>
        <p:spPr>
          <a:xfrm>
            <a:off x="7883415" y="461234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5" name="Rectangle 134"/>
          <p:cNvSpPr/>
          <p:nvPr/>
        </p:nvSpPr>
        <p:spPr>
          <a:xfrm>
            <a:off x="7640845" y="46018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6" name="Straight Arrow Connector 135"/>
          <p:cNvCxnSpPr>
            <a:stCxn id="132" idx="6"/>
            <a:endCxn id="135" idx="1"/>
          </p:cNvCxnSpPr>
          <p:nvPr/>
        </p:nvCxnSpPr>
        <p:spPr>
          <a:xfrm flipV="1">
            <a:off x="7414707" y="4739044"/>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3505200" y="5199529"/>
            <a:ext cx="5486400" cy="1295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4565501" y="5319059"/>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1" name="Rectangle 140"/>
          <p:cNvSpPr/>
          <p:nvPr/>
        </p:nvSpPr>
        <p:spPr>
          <a:xfrm>
            <a:off x="4568041" y="531158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2" name="Rectangle 141"/>
          <p:cNvSpPr/>
          <p:nvPr/>
        </p:nvSpPr>
        <p:spPr>
          <a:xfrm>
            <a:off x="4325471" y="531905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45" name="Rectangle 144"/>
          <p:cNvSpPr/>
          <p:nvPr/>
        </p:nvSpPr>
        <p:spPr>
          <a:xfrm>
            <a:off x="7804668" y="529664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6" name="Rectangle 145"/>
          <p:cNvSpPr/>
          <p:nvPr/>
        </p:nvSpPr>
        <p:spPr>
          <a:xfrm>
            <a:off x="7807208" y="53071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7" name="Rectangle 146"/>
          <p:cNvSpPr/>
          <p:nvPr/>
        </p:nvSpPr>
        <p:spPr>
          <a:xfrm>
            <a:off x="7564638" y="529664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49" name="Rectangle 148"/>
          <p:cNvSpPr/>
          <p:nvPr/>
        </p:nvSpPr>
        <p:spPr>
          <a:xfrm>
            <a:off x="3599329" y="5794783"/>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50" name="Rectangle 149"/>
          <p:cNvSpPr/>
          <p:nvPr/>
        </p:nvSpPr>
        <p:spPr>
          <a:xfrm>
            <a:off x="3601869" y="5805242"/>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51" name="Rectangle 150"/>
          <p:cNvSpPr/>
          <p:nvPr/>
        </p:nvSpPr>
        <p:spPr>
          <a:xfrm>
            <a:off x="4448966" y="5854849"/>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52" name="Oval 151"/>
          <p:cNvSpPr/>
          <p:nvPr/>
        </p:nvSpPr>
        <p:spPr>
          <a:xfrm>
            <a:off x="5919392" y="5270351"/>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53" name="Straight Arrow Connector 152"/>
          <p:cNvCxnSpPr>
            <a:stCxn id="152" idx="3"/>
          </p:cNvCxnSpPr>
          <p:nvPr/>
        </p:nvCxnSpPr>
        <p:spPr>
          <a:xfrm flipH="1">
            <a:off x="4751078" y="5595555"/>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5160088" y="5844987"/>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55" name="Rectangle 154"/>
          <p:cNvSpPr/>
          <p:nvPr/>
        </p:nvSpPr>
        <p:spPr>
          <a:xfrm>
            <a:off x="4567516" y="6105862"/>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56" name="Oval 155"/>
          <p:cNvSpPr/>
          <p:nvPr/>
        </p:nvSpPr>
        <p:spPr>
          <a:xfrm>
            <a:off x="6046697" y="5997387"/>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57" name="Straight Arrow Connector 156"/>
          <p:cNvCxnSpPr>
            <a:stCxn id="156" idx="2"/>
            <a:endCxn id="155" idx="3"/>
          </p:cNvCxnSpPr>
          <p:nvPr/>
        </p:nvCxnSpPr>
        <p:spPr>
          <a:xfrm flipH="1">
            <a:off x="5756236" y="6187887"/>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6656290" y="6015316"/>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59" name="Rectangle 158"/>
          <p:cNvSpPr/>
          <p:nvPr/>
        </p:nvSpPr>
        <p:spPr>
          <a:xfrm>
            <a:off x="7800191" y="6081058"/>
            <a:ext cx="128016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sriram</a:t>
            </a:r>
            <a:endParaRPr lang="en-US" dirty="0">
              <a:solidFill>
                <a:schemeClr val="tx1"/>
              </a:solidFill>
            </a:endParaRPr>
          </a:p>
        </p:txBody>
      </p:sp>
      <p:sp>
        <p:nvSpPr>
          <p:cNvPr id="160" name="Rectangle 159"/>
          <p:cNvSpPr/>
          <p:nvPr/>
        </p:nvSpPr>
        <p:spPr>
          <a:xfrm>
            <a:off x="7802731" y="6091516"/>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61" name="Rectangle 160"/>
          <p:cNvSpPr/>
          <p:nvPr/>
        </p:nvSpPr>
        <p:spPr>
          <a:xfrm>
            <a:off x="7560161" y="608105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62" name="Straight Arrow Connector 161"/>
          <p:cNvCxnSpPr>
            <a:stCxn id="158" idx="6"/>
            <a:endCxn id="161" idx="1"/>
          </p:cNvCxnSpPr>
          <p:nvPr/>
        </p:nvCxnSpPr>
        <p:spPr>
          <a:xfrm>
            <a:off x="7387810" y="6205816"/>
            <a:ext cx="172351" cy="12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48200" y="228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1" name="Rectangle 80"/>
          <p:cNvSpPr/>
          <p:nvPr/>
        </p:nvSpPr>
        <p:spPr>
          <a:xfrm>
            <a:off x="4572000" y="344805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2" name="Rectangle 81"/>
          <p:cNvSpPr/>
          <p:nvPr/>
        </p:nvSpPr>
        <p:spPr>
          <a:xfrm>
            <a:off x="3779520" y="4724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3" name="Rectangle 82"/>
          <p:cNvSpPr/>
          <p:nvPr/>
        </p:nvSpPr>
        <p:spPr>
          <a:xfrm>
            <a:off x="3733800" y="609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Assignment-7</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thread </a:t>
            </a:r>
          </a:p>
          <a:p>
            <a:pPr lvl="1"/>
            <a:r>
              <a:rPr lang="en-US" sz="1600" dirty="0" smtClean="0">
                <a:latin typeface="Verdana" pitchFamily="34" charset="0"/>
                <a:ea typeface="Verdana" pitchFamily="34" charset="0"/>
                <a:cs typeface="Verdana" pitchFamily="34" charset="0"/>
              </a:rPr>
              <a:t>Write a class restaurant </a:t>
            </a:r>
          </a:p>
          <a:p>
            <a:pPr lvl="1"/>
            <a:r>
              <a:rPr lang="en-US" sz="1600" dirty="0" smtClean="0">
                <a:latin typeface="Verdana" pitchFamily="34" charset="0"/>
                <a:ea typeface="Verdana" pitchFamily="34" charset="0"/>
                <a:cs typeface="Verdana" pitchFamily="34" charset="0"/>
              </a:rPr>
              <a:t>Write a class food</a:t>
            </a:r>
          </a:p>
          <a:p>
            <a:pPr lvl="2"/>
            <a:r>
              <a:rPr lang="en-US" sz="1600" dirty="0" smtClean="0">
                <a:latin typeface="Verdana" pitchFamily="34" charset="0"/>
                <a:ea typeface="Verdana" pitchFamily="34" charset="0"/>
                <a:cs typeface="Verdana" pitchFamily="34" charset="0"/>
              </a:rPr>
              <a:t>Static Method</a:t>
            </a:r>
          </a:p>
          <a:p>
            <a:pPr lvl="3"/>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 takes input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 can accept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Write a thread class customer . Initialize customer class with variable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(set random values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 Run method call restaurant </a:t>
            </a:r>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method.</a:t>
            </a:r>
          </a:p>
          <a:p>
            <a:pPr lvl="1"/>
            <a:r>
              <a:rPr lang="en-US" sz="1600" dirty="0" smtClean="0">
                <a:latin typeface="Verdana" pitchFamily="34" charset="0"/>
                <a:ea typeface="Verdana" pitchFamily="34" charset="0"/>
                <a:cs typeface="Verdana" pitchFamily="34" charset="0"/>
              </a:rPr>
              <a:t>simulate 10 parallel customers thread.</a:t>
            </a:r>
          </a:p>
          <a:p>
            <a:r>
              <a:rPr lang="en-US" sz="1600" dirty="0" smtClean="0">
                <a:latin typeface="Verdana" pitchFamily="34" charset="0"/>
                <a:ea typeface="Verdana" pitchFamily="34" charset="0"/>
                <a:cs typeface="Verdana" pitchFamily="34" charset="0"/>
              </a:rPr>
              <a:t>Write a class Profile</a:t>
            </a:r>
          </a:p>
          <a:p>
            <a:pPr lvl="1"/>
            <a:r>
              <a:rPr lang="en-US" sz="1600" dirty="0" smtClean="0">
                <a:latin typeface="Verdana" pitchFamily="34" charset="0"/>
                <a:ea typeface="Verdana" pitchFamily="34" charset="0"/>
                <a:cs typeface="Verdana" pitchFamily="34" charset="0"/>
              </a:rPr>
              <a:t>Method</a:t>
            </a:r>
          </a:p>
          <a:p>
            <a:pPr lvl="2"/>
            <a:r>
              <a:rPr lang="en-US" sz="1600" dirty="0" err="1" smtClean="0">
                <a:latin typeface="Verdana" pitchFamily="34" charset="0"/>
                <a:ea typeface="Verdana" pitchFamily="34" charset="0"/>
                <a:cs typeface="Verdana" pitchFamily="34" charset="0"/>
              </a:rPr>
              <a:t>fullName</a:t>
            </a:r>
            <a:r>
              <a:rPr lang="en-US" sz="1600" dirty="0" smtClean="0">
                <a:latin typeface="Verdana" pitchFamily="34" charset="0"/>
                <a:ea typeface="Verdana" pitchFamily="34" charset="0"/>
                <a:cs typeface="Verdana" pitchFamily="34" charset="0"/>
              </a:rPr>
              <a:t> – take </a:t>
            </a:r>
            <a:r>
              <a:rPr lang="en-US" sz="1600" dirty="0" err="1" smtClean="0">
                <a:latin typeface="Verdana" pitchFamily="34" charset="0"/>
                <a:ea typeface="Verdana" pitchFamily="34" charset="0"/>
                <a:cs typeface="Verdana" pitchFamily="34" charset="0"/>
              </a:rPr>
              <a:t>firstName</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secondName</a:t>
            </a:r>
            <a:r>
              <a:rPr lang="en-US" sz="1600" dirty="0" smtClean="0">
                <a:latin typeface="Verdana" pitchFamily="34" charset="0"/>
                <a:ea typeface="Verdana" pitchFamily="34" charset="0"/>
                <a:cs typeface="Verdana" pitchFamily="34" charset="0"/>
              </a:rPr>
              <a:t> parameter and join both</a:t>
            </a:r>
          </a:p>
          <a:p>
            <a:pPr lvl="2"/>
            <a:r>
              <a:rPr lang="en-US" sz="1600" dirty="0" smtClean="0">
                <a:latin typeface="Verdana" pitchFamily="34" charset="0"/>
                <a:ea typeface="Verdana" pitchFamily="34" charset="0"/>
                <a:cs typeface="Verdana" pitchFamily="34" charset="0"/>
              </a:rPr>
              <a:t>Search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a:t>
            </a:r>
          </a:p>
          <a:p>
            <a:pPr lvl="2"/>
            <a:r>
              <a:rPr lang="en-US" sz="1600" dirty="0" err="1" smtClean="0">
                <a:latin typeface="Verdana" pitchFamily="34" charset="0"/>
                <a:ea typeface="Verdana" pitchFamily="34" charset="0"/>
                <a:cs typeface="Verdana" pitchFamily="34" charset="0"/>
              </a:rPr>
              <a:t>changeCity</a:t>
            </a:r>
            <a:r>
              <a:rPr lang="en-US" sz="1600" dirty="0" smtClean="0">
                <a:latin typeface="Verdana" pitchFamily="34" charset="0"/>
                <a:ea typeface="Verdana" pitchFamily="34" charset="0"/>
                <a:cs typeface="Verdana" pitchFamily="34" charset="0"/>
              </a:rPr>
              <a:t>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 and replace with “</a:t>
            </a:r>
            <a:r>
              <a:rPr lang="en-US" sz="1600" dirty="0" err="1" smtClean="0">
                <a:latin typeface="Verdana" pitchFamily="34" charset="0"/>
                <a:ea typeface="Verdana" pitchFamily="34" charset="0"/>
                <a:cs typeface="Verdana" pitchFamily="34" charset="0"/>
              </a:rPr>
              <a:t>dallas</a:t>
            </a:r>
            <a:r>
              <a:rPr lang="en-US" sz="1600" dirty="0" smtClean="0">
                <a:latin typeface="Verdana" pitchFamily="34" charset="0"/>
                <a:ea typeface="Verdana" pitchFamily="34" charset="0"/>
                <a:cs typeface="Verdana" pitchFamily="34" charset="0"/>
              </a:rPr>
              <a:t>”</a:t>
            </a:r>
          </a:p>
          <a:p>
            <a:pPr lvl="2">
              <a:buNone/>
            </a:pPr>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17 - Collections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Collections is a java framework to store and manipulate group of objects. Unlike Arrays;   Collections can grow or shrink dynamically.</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Collection categories are List, Set, Map.</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solidFill>
                  <a:srgbClr val="FF0000"/>
                </a:solidFill>
                <a:latin typeface="Verdana" pitchFamily="34" charset="0"/>
                <a:ea typeface="Verdana" pitchFamily="34" charset="0"/>
                <a:cs typeface="Verdana" pitchFamily="34" charset="0"/>
              </a:rPr>
              <a:t>List</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Vector ,</a:t>
            </a: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designed as an array implementation of List. Items are indexed in this collection.</a:t>
            </a:r>
          </a:p>
          <a:p>
            <a:pPr>
              <a:buNone/>
            </a:pPr>
            <a:r>
              <a:rPr lang="en-US" sz="1200" dirty="0" smtClean="0">
                <a:latin typeface="Verdana" pitchFamily="34" charset="0"/>
                <a:ea typeface="Verdana" pitchFamily="34" charset="0"/>
                <a:cs typeface="Verdana" pitchFamily="34" charset="0"/>
              </a:rPr>
              <a:t>Vector : similar to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but provides synchronized access to objects. ( thread safe)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designed as double linked list.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if requirement is for  frequent reads and if memory is a constraint.</a:t>
            </a:r>
          </a:p>
          <a:p>
            <a:pPr>
              <a:buNone/>
            </a:pPr>
            <a:r>
              <a:rPr lang="en-US" sz="1200" dirty="0" smtClean="0">
                <a:latin typeface="Verdana" pitchFamily="34" charset="0"/>
                <a:ea typeface="Verdana" pitchFamily="34" charset="0"/>
                <a:cs typeface="Verdana" pitchFamily="34" charset="0"/>
              </a:rPr>
              <a:t>Vector : if requirement is for synchronized frequent reads and if memory is a constraint. Doubles size.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if requirement is for frequent insertion and deletion.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List methods :</a:t>
            </a:r>
          </a:p>
          <a:p>
            <a:pPr>
              <a:buNone/>
            </a:pPr>
            <a:r>
              <a:rPr lang="en-US" sz="1200" dirty="0" smtClean="0">
                <a:latin typeface="Verdana" pitchFamily="34" charset="0"/>
                <a:ea typeface="Verdana" pitchFamily="34" charset="0"/>
                <a:cs typeface="Verdana" pitchFamily="34" charset="0"/>
              </a:rPr>
              <a:t>add() : to add objects in the collection</a:t>
            </a:r>
          </a:p>
          <a:p>
            <a:pPr>
              <a:buNone/>
            </a:pPr>
            <a:r>
              <a:rPr lang="en-US" sz="1200" dirty="0" smtClean="0">
                <a:latin typeface="Verdana" pitchFamily="34" charset="0"/>
                <a:ea typeface="Verdana" pitchFamily="34" charset="0"/>
                <a:cs typeface="Verdana" pitchFamily="34" charset="0"/>
              </a:rPr>
              <a:t>remove() : to remove objects from the collection. Accepts item index # or the object itself as parameter.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Reading List items : </a:t>
            </a:r>
          </a:p>
          <a:p>
            <a:pPr>
              <a:buNone/>
            </a:pPr>
            <a:r>
              <a:rPr lang="en-US" sz="1200" b="1" dirty="0" err="1" smtClean="0">
                <a:latin typeface="Verdana" pitchFamily="34" charset="0"/>
                <a:ea typeface="Verdana" pitchFamily="34" charset="0"/>
                <a:cs typeface="Verdana" pitchFamily="34" charset="0"/>
              </a:rPr>
              <a:t>Iterator</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are used to navigate through the collection objects.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has methods  like </a:t>
            </a:r>
            <a:r>
              <a:rPr lang="en-US" sz="1200" dirty="0" err="1" smtClean="0">
                <a:latin typeface="Verdana" pitchFamily="34" charset="0"/>
                <a:ea typeface="Verdana" pitchFamily="34" charset="0"/>
                <a:cs typeface="Verdana" pitchFamily="34" charset="0"/>
              </a:rPr>
              <a:t>hasNext</a:t>
            </a:r>
            <a:r>
              <a:rPr lang="en-US" sz="1200" dirty="0" smtClean="0">
                <a:latin typeface="Verdana" pitchFamily="34" charset="0"/>
                <a:ea typeface="Verdana" pitchFamily="34" charset="0"/>
                <a:cs typeface="Verdana" pitchFamily="34" charset="0"/>
              </a:rPr>
              <a:t>(),next() methods are used to check elements and move to next elements.</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Collections-Set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Set</a:t>
            </a:r>
            <a:r>
              <a:rPr lang="en-US" sz="1200" b="1" dirty="0" smtClean="0">
                <a:latin typeface="Verdana" pitchFamily="34" charset="0"/>
                <a:ea typeface="Verdana" pitchFamily="34" charset="0"/>
                <a:cs typeface="Verdana" pitchFamily="34" charset="0"/>
              </a:rPr>
              <a:t>  : This collection type consists of unique items only. Items are not indexed in this collection.</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  elements in this collection are not ordered in the sequence of insertion.</a:t>
            </a:r>
          </a:p>
          <a:p>
            <a:pPr>
              <a:buNone/>
            </a:pPr>
            <a:r>
              <a:rPr lang="en-US" sz="1200" smtClean="0">
                <a:latin typeface="Verdana" pitchFamily="34" charset="0"/>
                <a:ea typeface="Verdana" pitchFamily="34" charset="0"/>
                <a:cs typeface="Verdana" pitchFamily="34" charset="0"/>
              </a:rPr>
              <a:t>LinkedHashSet: </a:t>
            </a:r>
            <a:r>
              <a:rPr lang="en-US" sz="1200" dirty="0" smtClean="0">
                <a:latin typeface="Verdana" pitchFamily="34" charset="0"/>
                <a:ea typeface="Verdana" pitchFamily="34" charset="0"/>
                <a:cs typeface="Verdana" pitchFamily="34" charset="0"/>
              </a:rPr>
              <a:t>elements are ordered in the sequence of insertion.</a:t>
            </a:r>
          </a:p>
          <a:p>
            <a:pPr>
              <a:buNone/>
            </a:pP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 elements in the collection are sorted.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Like List, Set also uses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to navigate through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(1);</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Also elements 		// can be any order of insertion 1,2 or 2,1</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LinkedhashSet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order of insertion 1,2</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TreeSet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sorted 1,2,3</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3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 name="Rectangle 8"/>
          <p:cNvSpPr/>
          <p:nvPr/>
        </p:nvSpPr>
        <p:spPr>
          <a:xfrm>
            <a:off x="3658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0" name="Rectangle 9"/>
          <p:cNvSpPr/>
          <p:nvPr/>
        </p:nvSpPr>
        <p:spPr>
          <a:xfrm>
            <a:off x="49540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 name="Rectangle 10"/>
          <p:cNvSpPr/>
          <p:nvPr/>
        </p:nvSpPr>
        <p:spPr>
          <a:xfrm>
            <a:off x="6325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2" name="Rectangle 11"/>
          <p:cNvSpPr/>
          <p:nvPr/>
        </p:nvSpPr>
        <p:spPr>
          <a:xfrm>
            <a:off x="7697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16" name="Rectangle 15"/>
          <p:cNvSpPr/>
          <p:nvPr/>
        </p:nvSpPr>
        <p:spPr>
          <a:xfrm>
            <a:off x="305874" y="1256763"/>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US" dirty="0"/>
          </a:p>
        </p:txBody>
      </p:sp>
      <p:sp>
        <p:nvSpPr>
          <p:cNvPr id="24" name="Rectangle 23"/>
          <p:cNvSpPr/>
          <p:nvPr/>
        </p:nvSpPr>
        <p:spPr>
          <a:xfrm>
            <a:off x="305874" y="2703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ArrayList</a:t>
            </a:r>
            <a:endParaRPr lang="en-US" dirty="0"/>
          </a:p>
        </p:txBody>
      </p:sp>
      <p:sp>
        <p:nvSpPr>
          <p:cNvPr id="32" name="Rectangle 31"/>
          <p:cNvSpPr/>
          <p:nvPr/>
        </p:nvSpPr>
        <p:spPr>
          <a:xfrm>
            <a:off x="305874" y="33130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Vector</a:t>
            </a:r>
            <a:endParaRPr lang="en-US" dirty="0"/>
          </a:p>
        </p:txBody>
      </p:sp>
      <p:sp>
        <p:nvSpPr>
          <p:cNvPr id="40" name="Rectangle 39"/>
          <p:cNvSpPr/>
          <p:nvPr/>
        </p:nvSpPr>
        <p:spPr>
          <a:xfrm>
            <a:off x="305874" y="39226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LinkedList</a:t>
            </a:r>
            <a:endParaRPr lang="en-US" dirty="0"/>
          </a:p>
        </p:txBody>
      </p:sp>
      <p:sp>
        <p:nvSpPr>
          <p:cNvPr id="48" name="Rectangle 47"/>
          <p:cNvSpPr/>
          <p:nvPr/>
        </p:nvSpPr>
        <p:spPr>
          <a:xfrm>
            <a:off x="305874" y="5141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Hashset</a:t>
            </a:r>
            <a:endParaRPr lang="en-US" dirty="0"/>
          </a:p>
        </p:txBody>
      </p:sp>
      <p:sp>
        <p:nvSpPr>
          <p:cNvPr id="56" name="Rectangle 55"/>
          <p:cNvSpPr/>
          <p:nvPr/>
        </p:nvSpPr>
        <p:spPr>
          <a:xfrm>
            <a:off x="305874" y="5751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LinkedHashset</a:t>
            </a:r>
            <a:endParaRPr lang="en-US" dirty="0" smtClean="0"/>
          </a:p>
        </p:txBody>
      </p:sp>
      <p:sp>
        <p:nvSpPr>
          <p:cNvPr id="64" name="Rectangle 63"/>
          <p:cNvSpPr/>
          <p:nvPr/>
        </p:nvSpPr>
        <p:spPr>
          <a:xfrm>
            <a:off x="305874" y="6284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Treeset</a:t>
            </a:r>
            <a:endParaRPr lang="en-US" dirty="0" smtClean="0"/>
          </a:p>
        </p:txBody>
      </p:sp>
      <p:cxnSp>
        <p:nvCxnSpPr>
          <p:cNvPr id="66" name="Straight Connector 65"/>
          <p:cNvCxnSpPr>
            <a:stCxn id="8" idx="3"/>
            <a:endCxn id="9" idx="1"/>
          </p:cNvCxnSpPr>
          <p:nvPr/>
        </p:nvCxnSpPr>
        <p:spPr>
          <a:xfrm>
            <a:off x="32776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9" idx="3"/>
            <a:endCxn id="10" idx="1"/>
          </p:cNvCxnSpPr>
          <p:nvPr/>
        </p:nvCxnSpPr>
        <p:spPr>
          <a:xfrm>
            <a:off x="45730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3"/>
            <a:endCxn id="11" idx="1"/>
          </p:cNvCxnSpPr>
          <p:nvPr/>
        </p:nvCxnSpPr>
        <p:spPr>
          <a:xfrm>
            <a:off x="58684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1" idx="3"/>
            <a:endCxn id="12" idx="1"/>
          </p:cNvCxnSpPr>
          <p:nvPr/>
        </p:nvCxnSpPr>
        <p:spPr>
          <a:xfrm>
            <a:off x="72400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363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74" name="Rectangle 73"/>
          <p:cNvSpPr/>
          <p:nvPr/>
        </p:nvSpPr>
        <p:spPr>
          <a:xfrm>
            <a:off x="3658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75" name="Rectangle 74"/>
          <p:cNvSpPr/>
          <p:nvPr/>
        </p:nvSpPr>
        <p:spPr>
          <a:xfrm>
            <a:off x="49540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76" name="Rectangle 75"/>
          <p:cNvSpPr/>
          <p:nvPr/>
        </p:nvSpPr>
        <p:spPr>
          <a:xfrm>
            <a:off x="6325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77" name="Rectangle 76"/>
          <p:cNvSpPr/>
          <p:nvPr/>
        </p:nvSpPr>
        <p:spPr>
          <a:xfrm>
            <a:off x="7697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87" name="Rectangle 86"/>
          <p:cNvSpPr/>
          <p:nvPr/>
        </p:nvSpPr>
        <p:spPr>
          <a:xfrm>
            <a:off x="2363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88" name="Rectangle 87"/>
          <p:cNvSpPr/>
          <p:nvPr/>
        </p:nvSpPr>
        <p:spPr>
          <a:xfrm>
            <a:off x="3658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89" name="Rectangle 88"/>
          <p:cNvSpPr/>
          <p:nvPr/>
        </p:nvSpPr>
        <p:spPr>
          <a:xfrm>
            <a:off x="49540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90" name="Rectangle 89"/>
          <p:cNvSpPr/>
          <p:nvPr/>
        </p:nvSpPr>
        <p:spPr>
          <a:xfrm>
            <a:off x="6325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91" name="Rectangle 90"/>
          <p:cNvSpPr/>
          <p:nvPr/>
        </p:nvSpPr>
        <p:spPr>
          <a:xfrm>
            <a:off x="7697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92" name="Rectangle 91"/>
          <p:cNvSpPr/>
          <p:nvPr/>
        </p:nvSpPr>
        <p:spPr>
          <a:xfrm>
            <a:off x="23632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3" name="Rectangle 92"/>
          <p:cNvSpPr/>
          <p:nvPr/>
        </p:nvSpPr>
        <p:spPr>
          <a:xfrm>
            <a:off x="3658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1-Ram</a:t>
            </a:r>
            <a:endParaRPr lang="en-US" dirty="0">
              <a:solidFill>
                <a:schemeClr val="tx1"/>
              </a:solidFill>
            </a:endParaRPr>
          </a:p>
        </p:txBody>
      </p:sp>
      <p:sp>
        <p:nvSpPr>
          <p:cNvPr id="94" name="Rectangle 93"/>
          <p:cNvSpPr/>
          <p:nvPr/>
        </p:nvSpPr>
        <p:spPr>
          <a:xfrm>
            <a:off x="49540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2-jane</a:t>
            </a:r>
            <a:endParaRPr lang="en-US" dirty="0">
              <a:solidFill>
                <a:schemeClr val="tx1"/>
              </a:solidFill>
            </a:endParaRPr>
          </a:p>
        </p:txBody>
      </p:sp>
      <p:sp>
        <p:nvSpPr>
          <p:cNvPr id="95" name="Rectangle 94"/>
          <p:cNvSpPr/>
          <p:nvPr/>
        </p:nvSpPr>
        <p:spPr>
          <a:xfrm>
            <a:off x="6325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96" name="Rectangle 95"/>
          <p:cNvSpPr/>
          <p:nvPr/>
        </p:nvSpPr>
        <p:spPr>
          <a:xfrm>
            <a:off x="7697274" y="50656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7" name="Rectangle 96"/>
          <p:cNvSpPr/>
          <p:nvPr/>
        </p:nvSpPr>
        <p:spPr>
          <a:xfrm>
            <a:off x="23632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8" name="Rectangle 97"/>
          <p:cNvSpPr/>
          <p:nvPr/>
        </p:nvSpPr>
        <p:spPr>
          <a:xfrm>
            <a:off x="3658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99" name="Rectangle 98"/>
          <p:cNvSpPr/>
          <p:nvPr/>
        </p:nvSpPr>
        <p:spPr>
          <a:xfrm>
            <a:off x="49540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00" name="Rectangle 99"/>
          <p:cNvSpPr/>
          <p:nvPr/>
        </p:nvSpPr>
        <p:spPr>
          <a:xfrm>
            <a:off x="6325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101" name="Rectangle 100"/>
          <p:cNvSpPr/>
          <p:nvPr/>
        </p:nvSpPr>
        <p:spPr>
          <a:xfrm>
            <a:off x="7697274" y="57514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02" name="Rectangle 101"/>
          <p:cNvSpPr/>
          <p:nvPr/>
        </p:nvSpPr>
        <p:spPr>
          <a:xfrm>
            <a:off x="23632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0-Jane</a:t>
            </a:r>
            <a:endParaRPr lang="en-US" dirty="0">
              <a:solidFill>
                <a:schemeClr val="tx1"/>
              </a:solidFill>
            </a:endParaRPr>
          </a:p>
        </p:txBody>
      </p:sp>
      <p:sp>
        <p:nvSpPr>
          <p:cNvPr id="103" name="Rectangle 102"/>
          <p:cNvSpPr/>
          <p:nvPr/>
        </p:nvSpPr>
        <p:spPr>
          <a:xfrm>
            <a:off x="3658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1-John</a:t>
            </a:r>
            <a:endParaRPr lang="en-US" dirty="0">
              <a:solidFill>
                <a:schemeClr val="tx1"/>
              </a:solidFill>
            </a:endParaRPr>
          </a:p>
        </p:txBody>
      </p:sp>
      <p:sp>
        <p:nvSpPr>
          <p:cNvPr id="104" name="Rectangle 103"/>
          <p:cNvSpPr/>
          <p:nvPr/>
        </p:nvSpPr>
        <p:spPr>
          <a:xfrm>
            <a:off x="49540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2-Raj</a:t>
            </a:r>
            <a:endParaRPr lang="en-US" dirty="0">
              <a:solidFill>
                <a:schemeClr val="tx1"/>
              </a:solidFill>
            </a:endParaRPr>
          </a:p>
        </p:txBody>
      </p:sp>
      <p:sp>
        <p:nvSpPr>
          <p:cNvPr id="105" name="Rectangle 104"/>
          <p:cNvSpPr/>
          <p:nvPr/>
        </p:nvSpPr>
        <p:spPr>
          <a:xfrm>
            <a:off x="6325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06" name="Rectangle 105"/>
          <p:cNvSpPr/>
          <p:nvPr/>
        </p:nvSpPr>
        <p:spPr>
          <a:xfrm>
            <a:off x="7697274" y="62848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8" name="Straight Arrow Connector 107"/>
          <p:cNvCxnSpPr>
            <a:stCxn id="73" idx="3"/>
            <a:endCxn id="74" idx="1"/>
          </p:cNvCxnSpPr>
          <p:nvPr/>
        </p:nvCxnSpPr>
        <p:spPr>
          <a:xfrm>
            <a:off x="32776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4" idx="3"/>
            <a:endCxn id="75" idx="1"/>
          </p:cNvCxnSpPr>
          <p:nvPr/>
        </p:nvCxnSpPr>
        <p:spPr>
          <a:xfrm>
            <a:off x="45730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75" idx="3"/>
            <a:endCxn id="76" idx="1"/>
          </p:cNvCxnSpPr>
          <p:nvPr/>
        </p:nvCxnSpPr>
        <p:spPr>
          <a:xfrm>
            <a:off x="58684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6" idx="3"/>
            <a:endCxn id="77" idx="1"/>
          </p:cNvCxnSpPr>
          <p:nvPr/>
        </p:nvCxnSpPr>
        <p:spPr>
          <a:xfrm>
            <a:off x="72400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2363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116" name="Rectangle 115"/>
          <p:cNvSpPr/>
          <p:nvPr/>
        </p:nvSpPr>
        <p:spPr>
          <a:xfrm>
            <a:off x="3658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17" name="Rectangle 116"/>
          <p:cNvSpPr/>
          <p:nvPr/>
        </p:nvSpPr>
        <p:spPr>
          <a:xfrm>
            <a:off x="49540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8" name="Rectangle 117"/>
          <p:cNvSpPr/>
          <p:nvPr/>
        </p:nvSpPr>
        <p:spPr>
          <a:xfrm>
            <a:off x="6325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19" name="Rectangle 118"/>
          <p:cNvSpPr/>
          <p:nvPr/>
        </p:nvSpPr>
        <p:spPr>
          <a:xfrm>
            <a:off x="7697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cxnSp>
        <p:nvCxnSpPr>
          <p:cNvPr id="120" name="Straight Arrow Connector 119"/>
          <p:cNvCxnSpPr>
            <a:stCxn id="115" idx="3"/>
            <a:endCxn id="116" idx="1"/>
          </p:cNvCxnSpPr>
          <p:nvPr/>
        </p:nvCxnSpPr>
        <p:spPr>
          <a:xfrm>
            <a:off x="32776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6" idx="3"/>
            <a:endCxn id="117" idx="1"/>
          </p:cNvCxnSpPr>
          <p:nvPr/>
        </p:nvCxnSpPr>
        <p:spPr>
          <a:xfrm>
            <a:off x="45730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7" idx="3"/>
            <a:endCxn id="118" idx="1"/>
          </p:cNvCxnSpPr>
          <p:nvPr/>
        </p:nvCxnSpPr>
        <p:spPr>
          <a:xfrm>
            <a:off x="58684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3"/>
            <a:endCxn id="119" idx="1"/>
          </p:cNvCxnSpPr>
          <p:nvPr/>
        </p:nvCxnSpPr>
        <p:spPr>
          <a:xfrm>
            <a:off x="72400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87" idx="3"/>
            <a:endCxn id="88" idx="1"/>
          </p:cNvCxnSpPr>
          <p:nvPr/>
        </p:nvCxnSpPr>
        <p:spPr>
          <a:xfrm>
            <a:off x="32776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8" idx="3"/>
            <a:endCxn id="89" idx="1"/>
          </p:cNvCxnSpPr>
          <p:nvPr/>
        </p:nvCxnSpPr>
        <p:spPr>
          <a:xfrm>
            <a:off x="45730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9" idx="3"/>
            <a:endCxn id="90" idx="1"/>
          </p:cNvCxnSpPr>
          <p:nvPr/>
        </p:nvCxnSpPr>
        <p:spPr>
          <a:xfrm>
            <a:off x="58684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90" idx="3"/>
            <a:endCxn id="91" idx="1"/>
          </p:cNvCxnSpPr>
          <p:nvPr/>
        </p:nvCxnSpPr>
        <p:spPr>
          <a:xfrm>
            <a:off x="72400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97" idx="3"/>
            <a:endCxn id="98" idx="1"/>
          </p:cNvCxnSpPr>
          <p:nvPr/>
        </p:nvCxnSpPr>
        <p:spPr>
          <a:xfrm>
            <a:off x="32776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98" idx="3"/>
            <a:endCxn id="99" idx="1"/>
          </p:cNvCxnSpPr>
          <p:nvPr/>
        </p:nvCxnSpPr>
        <p:spPr>
          <a:xfrm>
            <a:off x="45730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99" idx="3"/>
            <a:endCxn id="100" idx="1"/>
          </p:cNvCxnSpPr>
          <p:nvPr/>
        </p:nvCxnSpPr>
        <p:spPr>
          <a:xfrm>
            <a:off x="58684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00" idx="3"/>
            <a:endCxn id="101" idx="1"/>
          </p:cNvCxnSpPr>
          <p:nvPr/>
        </p:nvCxnSpPr>
        <p:spPr>
          <a:xfrm>
            <a:off x="72400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2" idx="3"/>
            <a:endCxn id="93" idx="1"/>
          </p:cNvCxnSpPr>
          <p:nvPr/>
        </p:nvCxnSpPr>
        <p:spPr>
          <a:xfrm>
            <a:off x="32776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3" idx="3"/>
            <a:endCxn id="94" idx="1"/>
          </p:cNvCxnSpPr>
          <p:nvPr/>
        </p:nvCxnSpPr>
        <p:spPr>
          <a:xfrm>
            <a:off x="45730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94" idx="3"/>
            <a:endCxn id="95" idx="1"/>
          </p:cNvCxnSpPr>
          <p:nvPr/>
        </p:nvCxnSpPr>
        <p:spPr>
          <a:xfrm>
            <a:off x="58684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95" idx="3"/>
            <a:endCxn id="96" idx="1"/>
          </p:cNvCxnSpPr>
          <p:nvPr/>
        </p:nvCxnSpPr>
        <p:spPr>
          <a:xfrm>
            <a:off x="72400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02" idx="3"/>
            <a:endCxn id="103" idx="1"/>
          </p:cNvCxnSpPr>
          <p:nvPr/>
        </p:nvCxnSpPr>
        <p:spPr>
          <a:xfrm>
            <a:off x="32776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03" idx="3"/>
            <a:endCxn id="104" idx="1"/>
          </p:cNvCxnSpPr>
          <p:nvPr/>
        </p:nvCxnSpPr>
        <p:spPr>
          <a:xfrm>
            <a:off x="45730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04" idx="3"/>
            <a:endCxn id="105" idx="1"/>
          </p:cNvCxnSpPr>
          <p:nvPr/>
        </p:nvCxnSpPr>
        <p:spPr>
          <a:xfrm>
            <a:off x="58684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05" idx="3"/>
            <a:endCxn id="106" idx="1"/>
          </p:cNvCxnSpPr>
          <p:nvPr/>
        </p:nvCxnSpPr>
        <p:spPr>
          <a:xfrm>
            <a:off x="72400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305874" y="4440849"/>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Set</a:t>
            </a:r>
            <a:r>
              <a:rPr lang="en-US" dirty="0" smtClean="0">
                <a:solidFill>
                  <a:schemeClr val="tx1"/>
                </a:solidFill>
              </a:rPr>
              <a:t> is similar to list except </a:t>
            </a:r>
            <a:r>
              <a:rPr lang="en-US" b="1" dirty="0" smtClean="0">
                <a:solidFill>
                  <a:schemeClr val="tx1"/>
                </a:solidFill>
              </a:rPr>
              <a:t>does not allow duplicates</a:t>
            </a:r>
          </a:p>
          <a:p>
            <a:r>
              <a:rPr lang="en-US" b="1" dirty="0" err="1" smtClean="0">
                <a:solidFill>
                  <a:schemeClr val="tx1"/>
                </a:solidFill>
              </a:rPr>
              <a:t>Treeset</a:t>
            </a:r>
            <a:r>
              <a:rPr lang="en-US" dirty="0" smtClean="0">
                <a:solidFill>
                  <a:schemeClr val="tx1"/>
                </a:solidFill>
              </a:rPr>
              <a:t> : sorts the items as well.</a:t>
            </a:r>
            <a:endParaRPr lang="en-US" dirty="0">
              <a:solidFill>
                <a:schemeClr val="tx1"/>
              </a:solidFill>
            </a:endParaRPr>
          </a:p>
        </p:txBody>
      </p:sp>
      <p:sp>
        <p:nvSpPr>
          <p:cNvPr id="159" name="Rectangle 158"/>
          <p:cNvSpPr/>
          <p:nvPr/>
        </p:nvSpPr>
        <p:spPr>
          <a:xfrm>
            <a:off x="0" y="0"/>
            <a:ext cx="914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String Items (</a:t>
            </a:r>
            <a:r>
              <a:rPr lang="en-US" sz="2000" b="1" dirty="0" err="1" smtClean="0">
                <a:solidFill>
                  <a:schemeClr val="tx1"/>
                </a:solidFill>
              </a:rPr>
              <a:t>John,Jane,Ram,Ram,Raj</a:t>
            </a:r>
            <a:r>
              <a:rPr lang="en-US" sz="2000" b="1" dirty="0" smtClean="0">
                <a:solidFill>
                  <a:schemeClr val="tx1"/>
                </a:solidFill>
              </a:rPr>
              <a:t>) when added in array and collection in memory</a:t>
            </a:r>
            <a:endParaRPr lang="en-US" sz="2000" b="1" dirty="0">
              <a:solidFill>
                <a:schemeClr val="tx1"/>
              </a:solidFill>
            </a:endParaRPr>
          </a:p>
        </p:txBody>
      </p:sp>
      <p:sp>
        <p:nvSpPr>
          <p:cNvPr id="160" name="Rectangle 159"/>
          <p:cNvSpPr/>
          <p:nvPr/>
        </p:nvSpPr>
        <p:spPr>
          <a:xfrm>
            <a:off x="305874" y="1776210"/>
            <a:ext cx="8610600" cy="82296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List</a:t>
            </a:r>
            <a:r>
              <a:rPr lang="en-US" dirty="0" smtClean="0">
                <a:solidFill>
                  <a:schemeClr val="tx1"/>
                </a:solidFill>
              </a:rPr>
              <a:t> size grows/shrinks dynamically and </a:t>
            </a:r>
            <a:r>
              <a:rPr lang="en-US" b="1" dirty="0" smtClean="0">
                <a:solidFill>
                  <a:schemeClr val="tx1"/>
                </a:solidFill>
              </a:rPr>
              <a:t>allows duplicates.</a:t>
            </a:r>
            <a:r>
              <a:rPr lang="en-US" dirty="0" smtClean="0">
                <a:solidFill>
                  <a:schemeClr val="tx1"/>
                </a:solidFill>
              </a:rPr>
              <a:t> </a:t>
            </a:r>
          </a:p>
          <a:p>
            <a:r>
              <a:rPr lang="en-US" dirty="0" smtClean="0">
                <a:solidFill>
                  <a:schemeClr val="tx1"/>
                </a:solidFill>
              </a:rPr>
              <a:t>Deleting an item realigns indices. If item 2 is deleted, 3 becomes 2 , 4 becomes  3 so on.</a:t>
            </a:r>
          </a:p>
          <a:p>
            <a:r>
              <a:rPr lang="en-US" b="1" dirty="0" smtClean="0">
                <a:solidFill>
                  <a:schemeClr val="tx1"/>
                </a:solidFill>
              </a:rPr>
              <a:t>Vector</a:t>
            </a:r>
            <a:r>
              <a:rPr lang="en-US" dirty="0" smtClean="0">
                <a:solidFill>
                  <a:schemeClr val="tx1"/>
                </a:solidFill>
              </a:rPr>
              <a:t> is synchronized or thread safe.</a:t>
            </a:r>
            <a:endParaRPr lang="en-US" dirty="0">
              <a:solidFill>
                <a:schemeClr val="tx1"/>
              </a:solidFill>
            </a:endParaRPr>
          </a:p>
        </p:txBody>
      </p:sp>
      <p:sp>
        <p:nvSpPr>
          <p:cNvPr id="161" name="Rectangle 160"/>
          <p:cNvSpPr/>
          <p:nvPr/>
        </p:nvSpPr>
        <p:spPr>
          <a:xfrm>
            <a:off x="305874" y="570963"/>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Arrays have fixed size</a:t>
            </a:r>
          </a:p>
          <a:p>
            <a:r>
              <a:rPr lang="en-US" dirty="0" smtClean="0">
                <a:solidFill>
                  <a:schemeClr val="tx1"/>
                </a:solidFill>
              </a:rPr>
              <a:t>If an item is deleted it does not require realign.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Collections-Map</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Map </a:t>
            </a:r>
            <a:r>
              <a:rPr lang="en-US" sz="1200" b="1" dirty="0" smtClean="0">
                <a:latin typeface="Verdana" pitchFamily="34" charset="0"/>
                <a:ea typeface="Verdana" pitchFamily="34" charset="0"/>
                <a:cs typeface="Verdana" pitchFamily="34" charset="0"/>
              </a:rPr>
              <a:t>: This collection type allows to store a key and value pair. The key/value items are unique.</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key/value elements in this collection are not ordered in the sequence of insertion. Allows null key/value. Provides Set to read the items.</a:t>
            </a:r>
          </a:p>
          <a:p>
            <a:pPr>
              <a:buNone/>
            </a:pP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 similar to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but are synchronized to keep thread safe. Does not allow null as key/values. Provides Enumeration to read the items.</a:t>
            </a:r>
          </a:p>
          <a:p>
            <a:pPr>
              <a:buNone/>
            </a:pP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key/value elements in this collection are ordered in the sequence of insertion. Does not allow null as values. Provides Set to read the items.</a:t>
            </a:r>
          </a:p>
          <a:p>
            <a:pPr>
              <a:buNone/>
            </a:pP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sub class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The insert ordering drawback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is fixed in this class.</a:t>
            </a:r>
          </a:p>
          <a:p>
            <a:pPr>
              <a:buNone/>
            </a:pPr>
            <a:r>
              <a:rPr lang="en-US" sz="1200" dirty="0" smtClean="0">
                <a:latin typeface="Verdana" pitchFamily="34" charset="0"/>
                <a:ea typeface="Verdana" pitchFamily="34" charset="0"/>
                <a:cs typeface="Verdana" pitchFamily="34" charset="0"/>
              </a:rPr>
              <a:t>Provides Set to read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ht=new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("Andy",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 // shows 2 items, duplicates are removed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	Set items=</a:t>
            </a:r>
            <a:r>
              <a:rPr lang="en-US" sz="1200" dirty="0" err="1" smtClean="0">
                <a:latin typeface="Verdana" pitchFamily="34" charset="0"/>
                <a:ea typeface="Verdana" pitchFamily="34" charset="0"/>
                <a:cs typeface="Verdana" pitchFamily="34" charset="0"/>
              </a:rPr>
              <a:t>hm.keySet</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returns all the keys in the form of set. Use set to iterate</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items.iterator</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iterator.hasNext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String key=(String)</a:t>
            </a:r>
            <a:r>
              <a:rPr lang="en-US" sz="1200" dirty="0" err="1" smtClean="0">
                <a:latin typeface="Verdana" pitchFamily="34" charset="0"/>
                <a:ea typeface="Verdana" pitchFamily="34" charset="0"/>
                <a:cs typeface="Verdana" pitchFamily="34" charset="0"/>
              </a:rPr>
              <a:t>iterator.next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String values=(String)</a:t>
            </a:r>
            <a:r>
              <a:rPr lang="en-US" sz="1200" dirty="0" err="1" smtClean="0">
                <a:latin typeface="Verdana" pitchFamily="34" charset="0"/>
                <a:ea typeface="Verdana" pitchFamily="34" charset="0"/>
                <a:cs typeface="Verdana" pitchFamily="34" charset="0"/>
              </a:rPr>
              <a:t>hm.get</a:t>
            </a:r>
            <a:r>
              <a:rPr lang="en-US" sz="1200" dirty="0" smtClean="0">
                <a:latin typeface="Verdana" pitchFamily="34" charset="0"/>
                <a:ea typeface="Verdana" pitchFamily="34" charset="0"/>
                <a:cs typeface="Verdana" pitchFamily="34" charset="0"/>
              </a:rPr>
              <a:t>(key);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has get method which returned 					// values for the key</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(key+ “:” + values);</a:t>
            </a:r>
          </a:p>
          <a:p>
            <a:pPr>
              <a:buNone/>
            </a:pPr>
            <a:r>
              <a:rPr lang="en-US" sz="1200" dirty="0" smtClean="0">
                <a:latin typeface="Verdana" pitchFamily="34" charset="0"/>
                <a:ea typeface="Verdana" pitchFamily="34" charset="0"/>
                <a:cs typeface="Verdana" pitchFamily="34" charset="0"/>
              </a:rPr>
              <a: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24684" y="185928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Size Known</a:t>
            </a:r>
            <a:endParaRPr lang="en-US" sz="1200" dirty="0">
              <a:solidFill>
                <a:schemeClr val="tx1"/>
              </a:solidFill>
              <a:latin typeface="Verdana" pitchFamily="34" charset="0"/>
              <a:ea typeface="Verdana" pitchFamily="34" charset="0"/>
              <a:cs typeface="Verdana" pitchFamily="34" charset="0"/>
            </a:endParaRPr>
          </a:p>
        </p:txBody>
      </p:sp>
      <p:sp>
        <p:nvSpPr>
          <p:cNvPr id="81" name="Rounded Rectangle 80"/>
          <p:cNvSpPr/>
          <p:nvPr/>
        </p:nvSpPr>
        <p:spPr>
          <a:xfrm>
            <a:off x="1371600" y="685800"/>
            <a:ext cx="822960" cy="27432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Array</a:t>
            </a:r>
            <a:endParaRPr lang="en-US" sz="1200" dirty="0">
              <a:solidFill>
                <a:schemeClr val="tx1"/>
              </a:solidFill>
              <a:latin typeface="Verdana" pitchFamily="34" charset="0"/>
              <a:ea typeface="Verdana" pitchFamily="34" charset="0"/>
              <a:cs typeface="Verdana" pitchFamily="34" charset="0"/>
            </a:endParaRPr>
          </a:p>
        </p:txBody>
      </p:sp>
      <p:sp>
        <p:nvSpPr>
          <p:cNvPr id="83" name="Rounded Rectangle 82"/>
          <p:cNvSpPr/>
          <p:nvPr/>
        </p:nvSpPr>
        <p:spPr>
          <a:xfrm>
            <a:off x="2751783" y="4648200"/>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Single</a:t>
            </a:r>
            <a:endParaRPr lang="en-US" sz="1200" dirty="0">
              <a:solidFill>
                <a:schemeClr val="tx1"/>
              </a:solidFill>
              <a:latin typeface="Verdana" pitchFamily="34" charset="0"/>
              <a:ea typeface="Verdana" pitchFamily="34" charset="0"/>
              <a:cs typeface="Verdana" pitchFamily="34" charset="0"/>
            </a:endParaRPr>
          </a:p>
        </p:txBody>
      </p:sp>
      <p:sp>
        <p:nvSpPr>
          <p:cNvPr id="84" name="Rounded Rectangle 83"/>
          <p:cNvSpPr/>
          <p:nvPr/>
        </p:nvSpPr>
        <p:spPr>
          <a:xfrm>
            <a:off x="2751783" y="1624884"/>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Pair</a:t>
            </a:r>
            <a:endParaRPr lang="en-US" sz="1200" dirty="0">
              <a:solidFill>
                <a:schemeClr val="tx1"/>
              </a:solidFill>
              <a:latin typeface="Verdana" pitchFamily="34" charset="0"/>
              <a:ea typeface="Verdana" pitchFamily="34" charset="0"/>
              <a:cs typeface="Verdana" pitchFamily="34" charset="0"/>
            </a:endParaRPr>
          </a:p>
        </p:txBody>
      </p:sp>
      <p:sp>
        <p:nvSpPr>
          <p:cNvPr id="85" name="Rounded Rectangle 84"/>
          <p:cNvSpPr/>
          <p:nvPr/>
        </p:nvSpPr>
        <p:spPr>
          <a:xfrm>
            <a:off x="3772428" y="56388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Unique</a:t>
            </a:r>
            <a:endParaRPr lang="en-US" sz="1200" dirty="0">
              <a:solidFill>
                <a:schemeClr val="tx1"/>
              </a:solidFill>
              <a:latin typeface="Verdana" pitchFamily="34" charset="0"/>
              <a:ea typeface="Verdana" pitchFamily="34" charset="0"/>
              <a:cs typeface="Verdana" pitchFamily="34" charset="0"/>
            </a:endParaRPr>
          </a:p>
        </p:txBody>
      </p:sp>
      <p:sp>
        <p:nvSpPr>
          <p:cNvPr id="86" name="Rounded Rectangle 85"/>
          <p:cNvSpPr/>
          <p:nvPr/>
        </p:nvSpPr>
        <p:spPr>
          <a:xfrm>
            <a:off x="3771354" y="38100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Duplicates</a:t>
            </a:r>
            <a:endParaRPr lang="en-US" sz="1200" dirty="0">
              <a:solidFill>
                <a:schemeClr val="tx1"/>
              </a:solidFill>
              <a:latin typeface="Verdana" pitchFamily="34" charset="0"/>
              <a:ea typeface="Verdana" pitchFamily="34" charset="0"/>
              <a:cs typeface="Verdana" pitchFamily="34" charset="0"/>
            </a:endParaRPr>
          </a:p>
        </p:txBody>
      </p:sp>
      <p:sp>
        <p:nvSpPr>
          <p:cNvPr id="107" name="Rounded Rectangle 106"/>
          <p:cNvSpPr/>
          <p:nvPr/>
        </p:nvSpPr>
        <p:spPr>
          <a:xfrm>
            <a:off x="5257800" y="5650605"/>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09" name="Rounded Rectangle 108"/>
          <p:cNvSpPr/>
          <p:nvPr/>
        </p:nvSpPr>
        <p:spPr>
          <a:xfrm>
            <a:off x="5257800" y="6171126"/>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11" name="Rounded Rectangle 110"/>
          <p:cNvSpPr/>
          <p:nvPr/>
        </p:nvSpPr>
        <p:spPr>
          <a:xfrm>
            <a:off x="5257800" y="5181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sp>
        <p:nvSpPr>
          <p:cNvPr id="113" name="Rounded Rectangle 112"/>
          <p:cNvSpPr/>
          <p:nvPr/>
        </p:nvSpPr>
        <p:spPr>
          <a:xfrm>
            <a:off x="1371600" y="3276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Collections</a:t>
            </a:r>
            <a:endParaRPr lang="en-US" sz="1200" dirty="0">
              <a:solidFill>
                <a:schemeClr val="tx1"/>
              </a:solidFill>
              <a:latin typeface="Verdana" pitchFamily="34" charset="0"/>
              <a:ea typeface="Verdana" pitchFamily="34" charset="0"/>
              <a:cs typeface="Verdana" pitchFamily="34" charset="0"/>
            </a:endParaRPr>
          </a:p>
        </p:txBody>
      </p:sp>
      <p:sp>
        <p:nvSpPr>
          <p:cNvPr id="126" name="Rounded Rectangle 125"/>
          <p:cNvSpPr/>
          <p:nvPr/>
        </p:nvSpPr>
        <p:spPr>
          <a:xfrm>
            <a:off x="5257800" y="3719847"/>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Very slow performance </a:t>
            </a:r>
          </a:p>
          <a:p>
            <a:pPr algn="ctr"/>
            <a:r>
              <a:rPr lang="en-US" sz="1200" dirty="0" smtClean="0">
                <a:solidFill>
                  <a:schemeClr val="tx1"/>
                </a:solidFill>
                <a:latin typeface="Verdana" pitchFamily="34" charset="0"/>
                <a:ea typeface="Verdana" pitchFamily="34" charset="0"/>
                <a:cs typeface="Verdana" pitchFamily="34" charset="0"/>
              </a:rPr>
              <a:t>Multithread  safe</a:t>
            </a:r>
          </a:p>
        </p:txBody>
      </p:sp>
      <p:sp>
        <p:nvSpPr>
          <p:cNvPr id="128" name="Rounded Rectangle 127"/>
          <p:cNvSpPr/>
          <p:nvPr/>
        </p:nvSpPr>
        <p:spPr>
          <a:xfrm>
            <a:off x="5257800" y="4266126"/>
            <a:ext cx="228600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modify performance</a:t>
            </a:r>
          </a:p>
          <a:p>
            <a:pPr algn="ctr"/>
            <a:r>
              <a:rPr lang="en-US" sz="1200" dirty="0" smtClean="0">
                <a:solidFill>
                  <a:schemeClr val="tx1"/>
                </a:solidFill>
                <a:latin typeface="Verdana" pitchFamily="34" charset="0"/>
                <a:ea typeface="Verdana" pitchFamily="34" charset="0"/>
                <a:cs typeface="Verdana" pitchFamily="34" charset="0"/>
              </a:rPr>
              <a:t>More memory</a:t>
            </a:r>
            <a:endParaRPr lang="en-US" sz="1200" dirty="0">
              <a:solidFill>
                <a:schemeClr val="tx1"/>
              </a:solidFill>
              <a:latin typeface="Verdana" pitchFamily="34" charset="0"/>
              <a:ea typeface="Verdana" pitchFamily="34" charset="0"/>
              <a:cs typeface="Verdana" pitchFamily="34" charset="0"/>
            </a:endParaRPr>
          </a:p>
        </p:txBody>
      </p:sp>
      <p:sp>
        <p:nvSpPr>
          <p:cNvPr id="130" name="Rounded Rectangle 129"/>
          <p:cNvSpPr/>
          <p:nvPr/>
        </p:nvSpPr>
        <p:spPr>
          <a:xfrm>
            <a:off x="5257800" y="3187521"/>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read performance </a:t>
            </a:r>
          </a:p>
          <a:p>
            <a:pPr algn="ctr"/>
            <a:r>
              <a:rPr lang="en-US" sz="1200" dirty="0" smtClean="0">
                <a:solidFill>
                  <a:schemeClr val="tx1"/>
                </a:solidFill>
                <a:latin typeface="Verdana" pitchFamily="34" charset="0"/>
                <a:ea typeface="Verdana" pitchFamily="34" charset="0"/>
                <a:cs typeface="Verdana" pitchFamily="34" charset="0"/>
              </a:rPr>
              <a:t>Less memory</a:t>
            </a:r>
          </a:p>
        </p:txBody>
      </p:sp>
      <p:cxnSp>
        <p:nvCxnSpPr>
          <p:cNvPr id="134" name="Elbow Connector 133"/>
          <p:cNvCxnSpPr>
            <a:stCxn id="79" idx="3"/>
            <a:endCxn id="113" idx="1"/>
          </p:cNvCxnSpPr>
          <p:nvPr/>
        </p:nvCxnSpPr>
        <p:spPr>
          <a:xfrm>
            <a:off x="1121964" y="1996440"/>
            <a:ext cx="249636" cy="14173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79" idx="3"/>
            <a:endCxn id="81" idx="1"/>
          </p:cNvCxnSpPr>
          <p:nvPr/>
        </p:nvCxnSpPr>
        <p:spPr>
          <a:xfrm flipV="1">
            <a:off x="1121964" y="822960"/>
            <a:ext cx="249636"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113" idx="3"/>
            <a:endCxn id="84" idx="1"/>
          </p:cNvCxnSpPr>
          <p:nvPr/>
        </p:nvCxnSpPr>
        <p:spPr>
          <a:xfrm flipV="1">
            <a:off x="2468880" y="1762044"/>
            <a:ext cx="282903" cy="165171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113" idx="3"/>
            <a:endCxn id="83" idx="1"/>
          </p:cNvCxnSpPr>
          <p:nvPr/>
        </p:nvCxnSpPr>
        <p:spPr>
          <a:xfrm>
            <a:off x="2468880" y="3413760"/>
            <a:ext cx="282903" cy="1371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83" idx="3"/>
            <a:endCxn id="86" idx="1"/>
          </p:cNvCxnSpPr>
          <p:nvPr/>
        </p:nvCxnSpPr>
        <p:spPr>
          <a:xfrm flipV="1">
            <a:off x="3483303" y="3947160"/>
            <a:ext cx="288051"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stCxn id="83" idx="3"/>
            <a:endCxn id="85" idx="1"/>
          </p:cNvCxnSpPr>
          <p:nvPr/>
        </p:nvCxnSpPr>
        <p:spPr>
          <a:xfrm>
            <a:off x="3483303" y="4785360"/>
            <a:ext cx="289125"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Elbow Connector 165"/>
          <p:cNvCxnSpPr>
            <a:stCxn id="86" idx="3"/>
            <a:endCxn id="130" idx="1"/>
          </p:cNvCxnSpPr>
          <p:nvPr/>
        </p:nvCxnSpPr>
        <p:spPr>
          <a:xfrm flipV="1">
            <a:off x="4868634" y="3416121"/>
            <a:ext cx="389166" cy="53103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stCxn id="86" idx="3"/>
            <a:endCxn id="126" idx="1"/>
          </p:cNvCxnSpPr>
          <p:nvPr/>
        </p:nvCxnSpPr>
        <p:spPr>
          <a:xfrm>
            <a:off x="4868634" y="3947160"/>
            <a:ext cx="389166" cy="12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86" idx="3"/>
            <a:endCxn id="128" idx="1"/>
          </p:cNvCxnSpPr>
          <p:nvPr/>
        </p:nvCxnSpPr>
        <p:spPr>
          <a:xfrm>
            <a:off x="4868634" y="3947160"/>
            <a:ext cx="389166" cy="5475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Elbow Connector 171"/>
          <p:cNvCxnSpPr>
            <a:stCxn id="85" idx="3"/>
            <a:endCxn id="111" idx="1"/>
          </p:cNvCxnSpPr>
          <p:nvPr/>
        </p:nvCxnSpPr>
        <p:spPr>
          <a:xfrm flipV="1">
            <a:off x="4869708" y="5318760"/>
            <a:ext cx="388092"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85" idx="3"/>
            <a:endCxn id="107" idx="1"/>
          </p:cNvCxnSpPr>
          <p:nvPr/>
        </p:nvCxnSpPr>
        <p:spPr>
          <a:xfrm>
            <a:off x="4869708" y="5775960"/>
            <a:ext cx="388092" cy="1180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Elbow Connector 175"/>
          <p:cNvCxnSpPr>
            <a:stCxn id="85" idx="3"/>
            <a:endCxn id="109" idx="1"/>
          </p:cNvCxnSpPr>
          <p:nvPr/>
        </p:nvCxnSpPr>
        <p:spPr>
          <a:xfrm>
            <a:off x="4869708" y="5775960"/>
            <a:ext cx="388092" cy="5323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7696200" y="32261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ArrayList</a:t>
            </a:r>
            <a:endParaRPr lang="en-US" sz="1200" dirty="0">
              <a:solidFill>
                <a:schemeClr val="tx1"/>
              </a:solidFill>
              <a:latin typeface="Verdana" pitchFamily="34" charset="0"/>
              <a:ea typeface="Verdana" pitchFamily="34" charset="0"/>
              <a:cs typeface="Verdana" pitchFamily="34" charset="0"/>
            </a:endParaRPr>
          </a:p>
        </p:txBody>
      </p:sp>
      <p:sp>
        <p:nvSpPr>
          <p:cNvPr id="178" name="Rectangle 177"/>
          <p:cNvSpPr/>
          <p:nvPr/>
        </p:nvSpPr>
        <p:spPr>
          <a:xfrm>
            <a:off x="7696200" y="37595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Vector</a:t>
            </a:r>
            <a:endParaRPr lang="en-US" sz="1200" dirty="0">
              <a:solidFill>
                <a:schemeClr val="tx1"/>
              </a:solidFill>
              <a:latin typeface="Verdana" pitchFamily="34" charset="0"/>
              <a:ea typeface="Verdana" pitchFamily="34" charset="0"/>
              <a:cs typeface="Verdana" pitchFamily="34" charset="0"/>
            </a:endParaRPr>
          </a:p>
        </p:txBody>
      </p:sp>
      <p:sp>
        <p:nvSpPr>
          <p:cNvPr id="179" name="Rectangle 178"/>
          <p:cNvSpPr/>
          <p:nvPr/>
        </p:nvSpPr>
        <p:spPr>
          <a:xfrm>
            <a:off x="7721958" y="42929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LinkedList</a:t>
            </a:r>
            <a:endParaRPr lang="en-US" sz="1200" dirty="0">
              <a:solidFill>
                <a:schemeClr val="tx1"/>
              </a:solidFill>
              <a:latin typeface="Verdana" pitchFamily="34" charset="0"/>
              <a:ea typeface="Verdana" pitchFamily="34" charset="0"/>
              <a:cs typeface="Verdana" pitchFamily="34" charset="0"/>
            </a:endParaRPr>
          </a:p>
        </p:txBody>
      </p:sp>
      <p:cxnSp>
        <p:nvCxnSpPr>
          <p:cNvPr id="181" name="Straight Arrow Connector 180"/>
          <p:cNvCxnSpPr>
            <a:stCxn id="130" idx="3"/>
            <a:endCxn id="177" idx="1"/>
          </p:cNvCxnSpPr>
          <p:nvPr/>
        </p:nvCxnSpPr>
        <p:spPr>
          <a:xfrm>
            <a:off x="7360920" y="3416121"/>
            <a:ext cx="335280"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26" idx="3"/>
            <a:endCxn id="178" idx="1"/>
          </p:cNvCxnSpPr>
          <p:nvPr/>
        </p:nvCxnSpPr>
        <p:spPr>
          <a:xfrm>
            <a:off x="7360920" y="3948447"/>
            <a:ext cx="335280" cy="1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28" idx="3"/>
            <a:endCxn id="179" idx="1"/>
          </p:cNvCxnSpPr>
          <p:nvPr/>
        </p:nvCxnSpPr>
        <p:spPr>
          <a:xfrm flipV="1">
            <a:off x="7543800" y="4483458"/>
            <a:ext cx="178158" cy="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6756042" y="5118279"/>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TreeSet</a:t>
            </a:r>
            <a:endParaRPr lang="en-US" sz="1200" dirty="0">
              <a:solidFill>
                <a:schemeClr val="tx1"/>
              </a:solidFill>
              <a:latin typeface="Verdana" pitchFamily="34" charset="0"/>
              <a:ea typeface="Verdana" pitchFamily="34" charset="0"/>
              <a:cs typeface="Verdana" pitchFamily="34" charset="0"/>
            </a:endParaRPr>
          </a:p>
        </p:txBody>
      </p:sp>
      <p:sp>
        <p:nvSpPr>
          <p:cNvPr id="187" name="Rectangle 186"/>
          <p:cNvSpPr/>
          <p:nvPr/>
        </p:nvSpPr>
        <p:spPr>
          <a:xfrm>
            <a:off x="6756042" y="5600163"/>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LinkedHashSet</a:t>
            </a:r>
            <a:endParaRPr lang="en-US" sz="1200" dirty="0">
              <a:solidFill>
                <a:schemeClr val="tx1"/>
              </a:solidFill>
              <a:latin typeface="Verdana" pitchFamily="34" charset="0"/>
              <a:ea typeface="Verdana" pitchFamily="34" charset="0"/>
              <a:cs typeface="Verdana" pitchFamily="34" charset="0"/>
            </a:endParaRPr>
          </a:p>
        </p:txBody>
      </p:sp>
      <p:sp>
        <p:nvSpPr>
          <p:cNvPr id="188" name="Rectangle 187"/>
          <p:cNvSpPr/>
          <p:nvPr/>
        </p:nvSpPr>
        <p:spPr>
          <a:xfrm>
            <a:off x="6781800" y="6107805"/>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HashSet</a:t>
            </a:r>
            <a:endParaRPr lang="en-US" sz="1200" dirty="0">
              <a:solidFill>
                <a:schemeClr val="tx1"/>
              </a:solidFill>
              <a:latin typeface="Verdana" pitchFamily="34" charset="0"/>
              <a:ea typeface="Verdana" pitchFamily="34" charset="0"/>
              <a:cs typeface="Verdana" pitchFamily="34" charset="0"/>
            </a:endParaRPr>
          </a:p>
        </p:txBody>
      </p:sp>
      <p:cxnSp>
        <p:nvCxnSpPr>
          <p:cNvPr id="189" name="Straight Arrow Connector 188"/>
          <p:cNvCxnSpPr>
            <a:stCxn id="111" idx="3"/>
            <a:endCxn id="186" idx="1"/>
          </p:cNvCxnSpPr>
          <p:nvPr/>
        </p:nvCxnSpPr>
        <p:spPr>
          <a:xfrm flipV="1">
            <a:off x="6355080" y="5308779"/>
            <a:ext cx="400962"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07" idx="3"/>
            <a:endCxn id="187" idx="1"/>
          </p:cNvCxnSpPr>
          <p:nvPr/>
        </p:nvCxnSpPr>
        <p:spPr>
          <a:xfrm>
            <a:off x="6355080" y="5787765"/>
            <a:ext cx="400962" cy="2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09" idx="3"/>
            <a:endCxn id="188" idx="1"/>
          </p:cNvCxnSpPr>
          <p:nvPr/>
        </p:nvCxnSpPr>
        <p:spPr>
          <a:xfrm flipV="1">
            <a:off x="6355080" y="6298305"/>
            <a:ext cx="426720"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ounded Rectangle 194"/>
          <p:cNvSpPr/>
          <p:nvPr/>
        </p:nvSpPr>
        <p:spPr>
          <a:xfrm>
            <a:off x="3817092" y="1923675"/>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96" name="Rounded Rectangle 195"/>
          <p:cNvSpPr/>
          <p:nvPr/>
        </p:nvSpPr>
        <p:spPr>
          <a:xfrm>
            <a:off x="3817092" y="248390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97" name="Rounded Rectangle 196"/>
          <p:cNvSpPr/>
          <p:nvPr/>
        </p:nvSpPr>
        <p:spPr>
          <a:xfrm>
            <a:off x="3817092" y="1328028"/>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cxnSp>
        <p:nvCxnSpPr>
          <p:cNvPr id="198" name="Elbow Connector 197"/>
          <p:cNvCxnSpPr>
            <a:stCxn id="84" idx="3"/>
            <a:endCxn id="197" idx="1"/>
          </p:cNvCxnSpPr>
          <p:nvPr/>
        </p:nvCxnSpPr>
        <p:spPr>
          <a:xfrm flipV="1">
            <a:off x="3483303" y="1465188"/>
            <a:ext cx="333789" cy="2968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9" name="Elbow Connector 198"/>
          <p:cNvCxnSpPr>
            <a:stCxn id="84" idx="3"/>
            <a:endCxn id="195" idx="1"/>
          </p:cNvCxnSpPr>
          <p:nvPr/>
        </p:nvCxnSpPr>
        <p:spPr>
          <a:xfrm>
            <a:off x="3483303" y="1762044"/>
            <a:ext cx="333789" cy="2987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84" idx="3"/>
            <a:endCxn id="196" idx="1"/>
          </p:cNvCxnSpPr>
          <p:nvPr/>
        </p:nvCxnSpPr>
        <p:spPr>
          <a:xfrm>
            <a:off x="3483303" y="1762044"/>
            <a:ext cx="333789" cy="85902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4" name="Rounded Rectangle 203"/>
          <p:cNvSpPr/>
          <p:nvPr/>
        </p:nvSpPr>
        <p:spPr>
          <a:xfrm>
            <a:off x="3810000" y="70232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Synchronized</a:t>
            </a:r>
            <a:endParaRPr lang="en-US" sz="1200" dirty="0">
              <a:solidFill>
                <a:schemeClr val="tx1"/>
              </a:solidFill>
              <a:latin typeface="Verdana" pitchFamily="34" charset="0"/>
              <a:ea typeface="Verdana" pitchFamily="34" charset="0"/>
              <a:cs typeface="Verdana" pitchFamily="34" charset="0"/>
            </a:endParaRPr>
          </a:p>
        </p:txBody>
      </p:sp>
      <p:cxnSp>
        <p:nvCxnSpPr>
          <p:cNvPr id="206" name="Elbow Connector 205"/>
          <p:cNvCxnSpPr>
            <a:stCxn id="84" idx="3"/>
            <a:endCxn id="204" idx="1"/>
          </p:cNvCxnSpPr>
          <p:nvPr/>
        </p:nvCxnSpPr>
        <p:spPr>
          <a:xfrm flipV="1">
            <a:off x="3483303" y="839487"/>
            <a:ext cx="326697" cy="9225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7" name="Rounded Rectangle 206"/>
          <p:cNvSpPr/>
          <p:nvPr/>
        </p:nvSpPr>
        <p:spPr>
          <a:xfrm>
            <a:off x="5320047" y="228600"/>
            <a:ext cx="2194560" cy="838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key/value</a:t>
            </a:r>
          </a:p>
          <a:p>
            <a:pPr algn="ctr"/>
            <a:r>
              <a:rPr lang="en-US" sz="1200" dirty="0" smtClean="0">
                <a:solidFill>
                  <a:schemeClr val="tx1"/>
                </a:solidFill>
                <a:latin typeface="Verdana" pitchFamily="34" charset="0"/>
                <a:ea typeface="Verdana" pitchFamily="34" charset="0"/>
                <a:cs typeface="Verdana" pitchFamily="34" charset="0"/>
              </a:rPr>
              <a:t>Very slow performance</a:t>
            </a:r>
          </a:p>
          <a:p>
            <a:pPr algn="ctr"/>
            <a:r>
              <a:rPr lang="en-US" sz="1200" dirty="0" err="1" smtClean="0">
                <a:solidFill>
                  <a:schemeClr val="tx1"/>
                </a:solidFill>
                <a:latin typeface="Verdana" pitchFamily="34" charset="0"/>
                <a:ea typeface="Verdana" pitchFamily="34" charset="0"/>
                <a:cs typeface="Verdana" pitchFamily="34" charset="0"/>
              </a:rPr>
              <a:t>MultiThread</a:t>
            </a:r>
            <a:r>
              <a:rPr lang="en-US" sz="1200" dirty="0" smtClean="0">
                <a:solidFill>
                  <a:schemeClr val="tx1"/>
                </a:solidFill>
                <a:latin typeface="Verdana" pitchFamily="34" charset="0"/>
                <a:ea typeface="Verdana" pitchFamily="34" charset="0"/>
                <a:cs typeface="Verdana" pitchFamily="34" charset="0"/>
              </a:rPr>
              <a:t> Safe</a:t>
            </a:r>
          </a:p>
        </p:txBody>
      </p:sp>
      <p:sp>
        <p:nvSpPr>
          <p:cNvPr id="208" name="Rounded Rectangle 207"/>
          <p:cNvSpPr/>
          <p:nvPr/>
        </p:nvSpPr>
        <p:spPr>
          <a:xfrm>
            <a:off x="5350527" y="1232079"/>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value</a:t>
            </a:r>
          </a:p>
          <a:p>
            <a:pPr algn="ctr"/>
            <a:r>
              <a:rPr lang="en-US" sz="1200" dirty="0" smtClean="0">
                <a:solidFill>
                  <a:schemeClr val="tx1"/>
                </a:solidFill>
                <a:latin typeface="Verdana" pitchFamily="34" charset="0"/>
                <a:ea typeface="Verdana" pitchFamily="34" charset="0"/>
                <a:cs typeface="Verdana" pitchFamily="34" charset="0"/>
              </a:rPr>
              <a:t>slow modify performance</a:t>
            </a:r>
          </a:p>
        </p:txBody>
      </p:sp>
      <p:sp>
        <p:nvSpPr>
          <p:cNvPr id="209" name="Rounded Rectangle 208"/>
          <p:cNvSpPr/>
          <p:nvPr/>
        </p:nvSpPr>
        <p:spPr>
          <a:xfrm>
            <a:off x="5350527" y="1829874"/>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0" name="Rounded Rectangle 209"/>
          <p:cNvSpPr/>
          <p:nvPr/>
        </p:nvSpPr>
        <p:spPr>
          <a:xfrm>
            <a:off x="5376285" y="2399763"/>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Null key/value allowed</a:t>
            </a:r>
          </a:p>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1" name="Rectangle 210"/>
          <p:cNvSpPr/>
          <p:nvPr/>
        </p:nvSpPr>
        <p:spPr>
          <a:xfrm>
            <a:off x="7772400" y="45480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Hashtable</a:t>
            </a:r>
            <a:endParaRPr lang="en-US" sz="1200" dirty="0">
              <a:solidFill>
                <a:schemeClr val="tx1"/>
              </a:solidFill>
              <a:latin typeface="Verdana" pitchFamily="34" charset="0"/>
              <a:ea typeface="Verdana" pitchFamily="34" charset="0"/>
              <a:cs typeface="Verdana" pitchFamily="34" charset="0"/>
            </a:endParaRPr>
          </a:p>
        </p:txBody>
      </p:sp>
      <p:cxnSp>
        <p:nvCxnSpPr>
          <p:cNvPr id="212" name="Straight Arrow Connector 211"/>
          <p:cNvCxnSpPr>
            <a:stCxn id="207" idx="3"/>
            <a:endCxn id="211" idx="1"/>
          </p:cNvCxnSpPr>
          <p:nvPr/>
        </p:nvCxnSpPr>
        <p:spPr>
          <a:xfrm flipV="1">
            <a:off x="7514607" y="645302"/>
            <a:ext cx="257793" cy="2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7791075" y="126964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TreeMap</a:t>
            </a:r>
            <a:endParaRPr lang="en-US" sz="1200" dirty="0">
              <a:solidFill>
                <a:schemeClr val="tx1"/>
              </a:solidFill>
              <a:latin typeface="Verdana" pitchFamily="34" charset="0"/>
              <a:ea typeface="Verdana" pitchFamily="34" charset="0"/>
              <a:cs typeface="Verdana" pitchFamily="34" charset="0"/>
            </a:endParaRPr>
          </a:p>
        </p:txBody>
      </p:sp>
      <p:cxnSp>
        <p:nvCxnSpPr>
          <p:cNvPr id="216" name="Straight Arrow Connector 215"/>
          <p:cNvCxnSpPr>
            <a:stCxn id="208" idx="3"/>
            <a:endCxn id="215" idx="1"/>
          </p:cNvCxnSpPr>
          <p:nvPr/>
        </p:nvCxnSpPr>
        <p:spPr>
          <a:xfrm flipV="1">
            <a:off x="7545087" y="1460142"/>
            <a:ext cx="245988"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7" name="Rectangle 216"/>
          <p:cNvSpPr/>
          <p:nvPr/>
        </p:nvSpPr>
        <p:spPr>
          <a:xfrm>
            <a:off x="7710366" y="1880316"/>
            <a:ext cx="146304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LinkedHashMap</a:t>
            </a:r>
            <a:endParaRPr lang="en-US" sz="1200" dirty="0">
              <a:solidFill>
                <a:schemeClr val="tx1"/>
              </a:solidFill>
              <a:latin typeface="Verdana" pitchFamily="34" charset="0"/>
              <a:ea typeface="Verdana" pitchFamily="34" charset="0"/>
              <a:cs typeface="Verdana" pitchFamily="34" charset="0"/>
            </a:endParaRPr>
          </a:p>
        </p:txBody>
      </p:sp>
      <p:cxnSp>
        <p:nvCxnSpPr>
          <p:cNvPr id="218" name="Straight Arrow Connector 217"/>
          <p:cNvCxnSpPr>
            <a:stCxn id="209" idx="3"/>
            <a:endCxn id="217" idx="1"/>
          </p:cNvCxnSpPr>
          <p:nvPr/>
        </p:nvCxnSpPr>
        <p:spPr>
          <a:xfrm>
            <a:off x="7545087" y="2058474"/>
            <a:ext cx="165279"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7787640" y="2450205"/>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HashMap</a:t>
            </a:r>
            <a:endParaRPr lang="en-US" sz="1200" dirty="0">
              <a:solidFill>
                <a:schemeClr val="tx1"/>
              </a:solidFill>
              <a:latin typeface="Verdana" pitchFamily="34" charset="0"/>
              <a:ea typeface="Verdana" pitchFamily="34" charset="0"/>
              <a:cs typeface="Verdana" pitchFamily="34" charset="0"/>
            </a:endParaRPr>
          </a:p>
        </p:txBody>
      </p:sp>
      <p:cxnSp>
        <p:nvCxnSpPr>
          <p:cNvPr id="220" name="Straight Arrow Connector 219"/>
          <p:cNvCxnSpPr>
            <a:stCxn id="210" idx="3"/>
            <a:endCxn id="219" idx="1"/>
          </p:cNvCxnSpPr>
          <p:nvPr/>
        </p:nvCxnSpPr>
        <p:spPr>
          <a:xfrm>
            <a:off x="7570845" y="2628363"/>
            <a:ext cx="216795"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04" idx="3"/>
            <a:endCxn id="207" idx="1"/>
          </p:cNvCxnSpPr>
          <p:nvPr/>
        </p:nvCxnSpPr>
        <p:spPr>
          <a:xfrm flipV="1">
            <a:off x="5090160" y="647700"/>
            <a:ext cx="229887" cy="19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197" idx="3"/>
            <a:endCxn id="208" idx="1"/>
          </p:cNvCxnSpPr>
          <p:nvPr/>
        </p:nvCxnSpPr>
        <p:spPr>
          <a:xfrm flipV="1">
            <a:off x="5097252" y="1460679"/>
            <a:ext cx="253275" cy="4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195" idx="3"/>
            <a:endCxn id="209" idx="1"/>
          </p:cNvCxnSpPr>
          <p:nvPr/>
        </p:nvCxnSpPr>
        <p:spPr>
          <a:xfrm flipV="1">
            <a:off x="5097252" y="2058474"/>
            <a:ext cx="253275" cy="2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196" idx="3"/>
            <a:endCxn id="210" idx="1"/>
          </p:cNvCxnSpPr>
          <p:nvPr/>
        </p:nvCxnSpPr>
        <p:spPr>
          <a:xfrm>
            <a:off x="5097252" y="2621067"/>
            <a:ext cx="279033" cy="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Assignment-8</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228600" y="629988"/>
            <a:ext cx="8686800" cy="5715000"/>
          </a:xfrm>
        </p:spPr>
        <p:txBody>
          <a:bodyPr>
            <a:noAutofit/>
          </a:bodyPr>
          <a:lstStyle/>
          <a:p>
            <a:r>
              <a:rPr lang="en-US" sz="1600" b="1" dirty="0" smtClean="0">
                <a:latin typeface="Verdana" pitchFamily="34" charset="0"/>
                <a:ea typeface="Verdana" pitchFamily="34" charset="0"/>
                <a:cs typeface="Verdana" pitchFamily="34" charset="0"/>
              </a:rPr>
              <a:t>Which collections to be used</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Requirement : In a restaurant take the orders of each customer (name, food item). On display board display the orders arranged alphabetically ( customer name  )</a:t>
            </a:r>
          </a:p>
          <a:p>
            <a:r>
              <a:rPr lang="en-US" sz="1600" dirty="0" smtClean="0">
                <a:latin typeface="Verdana" pitchFamily="34" charset="0"/>
                <a:ea typeface="Verdana" pitchFamily="34" charset="0"/>
                <a:cs typeface="Verdana" pitchFamily="34" charset="0"/>
              </a:rPr>
              <a:t>Requirement : Train booking application. Give tickets to all the passengers. On display board display the customer ticket number in the order “first come first serve”.</a:t>
            </a:r>
          </a:p>
          <a:p>
            <a:r>
              <a:rPr lang="en-US" sz="1600" dirty="0" smtClean="0">
                <a:latin typeface="Verdana" pitchFamily="34" charset="0"/>
                <a:ea typeface="Verdana" pitchFamily="34" charset="0"/>
                <a:cs typeface="Verdana" pitchFamily="34" charset="0"/>
              </a:rPr>
              <a:t>Write 2 classes</a:t>
            </a:r>
          </a:p>
          <a:p>
            <a:pPr lvl="1"/>
            <a:r>
              <a:rPr lang="en-US" sz="1600" dirty="0" smtClean="0">
                <a:latin typeface="Verdana" pitchFamily="34" charset="0"/>
                <a:ea typeface="Verdana" pitchFamily="34" charset="0"/>
                <a:cs typeface="Verdana" pitchFamily="34" charset="0"/>
              </a:rPr>
              <a:t>Requirement : Airline Class. </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passangerName</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Method – book() </a:t>
            </a:r>
          </a:p>
          <a:p>
            <a:pPr lvl="3"/>
            <a:r>
              <a:rPr lang="en-US" sz="1600" dirty="0" smtClean="0">
                <a:latin typeface="Verdana" pitchFamily="34" charset="0"/>
                <a:ea typeface="Verdana" pitchFamily="34" charset="0"/>
                <a:cs typeface="Verdana" pitchFamily="34" charset="0"/>
              </a:rPr>
              <a:t>Make sure the same passenger does not book the ticket twice.</a:t>
            </a:r>
          </a:p>
          <a:p>
            <a:pPr lvl="1"/>
            <a:r>
              <a:rPr lang="en-US" sz="1600" dirty="0" smtClean="0">
                <a:latin typeface="Verdana" pitchFamily="34" charset="0"/>
                <a:ea typeface="Verdana" pitchFamily="34" charset="0"/>
                <a:cs typeface="Verdana" pitchFamily="34" charset="0"/>
              </a:rPr>
              <a:t>Requirement : </a:t>
            </a:r>
            <a:r>
              <a:rPr lang="en-US" sz="1600" dirty="0" err="1" smtClean="0">
                <a:latin typeface="Verdana" pitchFamily="34" charset="0"/>
                <a:ea typeface="Verdana" pitchFamily="34" charset="0"/>
                <a:cs typeface="Verdana" pitchFamily="34" charset="0"/>
              </a:rPr>
              <a:t>MovieTheatre</a:t>
            </a:r>
            <a:r>
              <a:rPr lang="en-US" sz="1600" dirty="0" smtClean="0">
                <a:latin typeface="Verdana" pitchFamily="34" charset="0"/>
                <a:ea typeface="Verdana" pitchFamily="34" charset="0"/>
                <a:cs typeface="Verdana" pitchFamily="34" charset="0"/>
              </a:rPr>
              <a:t> class</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ticketNumbers</a:t>
            </a:r>
            <a:endParaRPr lang="en-US" sz="1600" dirty="0" smtClean="0">
              <a:latin typeface="Verdana" pitchFamily="34" charset="0"/>
              <a:ea typeface="Verdana" pitchFamily="34" charset="0"/>
              <a:cs typeface="Verdana" pitchFamily="34" charset="0"/>
            </a:endParaRPr>
          </a:p>
          <a:p>
            <a:pPr lvl="2"/>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bookTicket</a:t>
            </a:r>
            <a:r>
              <a:rPr lang="en-US" sz="1600" dirty="0" smtClean="0">
                <a:latin typeface="Verdana" pitchFamily="34" charset="0"/>
                <a:ea typeface="Verdana" pitchFamily="34" charset="0"/>
                <a:cs typeface="Verdana" pitchFamily="34" charset="0"/>
              </a:rPr>
              <a:t>. - Make sure 2 customers do not book the ticket in parallel at the same time.</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5181600"/>
            <a:ext cx="8610600" cy="144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Treeset</a:t>
            </a:r>
            <a:r>
              <a:rPr lang="en-US" b="1" dirty="0" smtClean="0">
                <a:solidFill>
                  <a:schemeClr val="tx1"/>
                </a:solidFill>
              </a:rPr>
              <a:t> and </a:t>
            </a:r>
            <a:r>
              <a:rPr lang="en-US" b="1" dirty="0" err="1" smtClean="0">
                <a:solidFill>
                  <a:schemeClr val="tx1"/>
                </a:solidFill>
              </a:rPr>
              <a:t>TreeMap</a:t>
            </a:r>
            <a:r>
              <a:rPr lang="en-US" b="1" dirty="0" smtClean="0">
                <a:solidFill>
                  <a:schemeClr val="tx1"/>
                </a:solidFill>
              </a:rPr>
              <a:t> </a:t>
            </a:r>
            <a:r>
              <a:rPr lang="en-US" dirty="0" smtClean="0">
                <a:solidFill>
                  <a:schemeClr val="tx1"/>
                </a:solidFill>
              </a:rPr>
              <a:t>does sort and order items/objects in the collection. Sorting requires comparing 2 objects and deciding if the object goes up or down the collection order. If the </a:t>
            </a:r>
            <a:r>
              <a:rPr lang="en-US" b="1" dirty="0" smtClean="0">
                <a:solidFill>
                  <a:schemeClr val="tx1"/>
                </a:solidFill>
              </a:rPr>
              <a:t>objects</a:t>
            </a:r>
            <a:r>
              <a:rPr lang="en-US" dirty="0" smtClean="0">
                <a:solidFill>
                  <a:schemeClr val="tx1"/>
                </a:solidFill>
              </a:rPr>
              <a:t> </a:t>
            </a:r>
            <a:r>
              <a:rPr lang="en-US" b="1" dirty="0" smtClean="0">
                <a:solidFill>
                  <a:schemeClr val="tx1"/>
                </a:solidFill>
              </a:rPr>
              <a:t>stored</a:t>
            </a:r>
            <a:r>
              <a:rPr lang="en-US" dirty="0" smtClean="0">
                <a:solidFill>
                  <a:schemeClr val="tx1"/>
                </a:solidFill>
              </a:rPr>
              <a:t> in these collections are </a:t>
            </a:r>
            <a:r>
              <a:rPr lang="en-US" b="1" dirty="0" smtClean="0">
                <a:solidFill>
                  <a:schemeClr val="tx1"/>
                </a:solidFill>
              </a:rPr>
              <a:t>user defined</a:t>
            </a:r>
            <a:r>
              <a:rPr lang="en-US" dirty="0" smtClean="0">
                <a:solidFill>
                  <a:schemeClr val="tx1"/>
                </a:solidFill>
              </a:rPr>
              <a:t>, these objects need to </a:t>
            </a:r>
            <a:r>
              <a:rPr lang="en-US" b="1" dirty="0" smtClean="0">
                <a:solidFill>
                  <a:schemeClr val="tx1"/>
                </a:solidFill>
              </a:rPr>
              <a:t>implement</a:t>
            </a:r>
            <a:r>
              <a:rPr lang="en-US" dirty="0" smtClean="0">
                <a:solidFill>
                  <a:schemeClr val="tx1"/>
                </a:solidFill>
              </a:rPr>
              <a:t> </a:t>
            </a:r>
            <a:r>
              <a:rPr lang="en-US" b="1" dirty="0" smtClean="0">
                <a:solidFill>
                  <a:schemeClr val="tx1"/>
                </a:solidFill>
              </a:rPr>
              <a:t>comparable interface </a:t>
            </a:r>
            <a:r>
              <a:rPr lang="en-US" dirty="0" smtClean="0">
                <a:solidFill>
                  <a:schemeClr val="tx1"/>
                </a:solidFill>
              </a:rPr>
              <a:t>and define method </a:t>
            </a:r>
            <a:r>
              <a:rPr lang="en-US" b="1" dirty="0" err="1" smtClean="0">
                <a:solidFill>
                  <a:schemeClr val="tx1"/>
                </a:solidFill>
              </a:rPr>
              <a:t>compareTo</a:t>
            </a:r>
            <a:r>
              <a:rPr lang="en-US" b="1" dirty="0" smtClean="0">
                <a:solidFill>
                  <a:schemeClr val="tx1"/>
                </a:solidFill>
              </a:rPr>
              <a:t>. </a:t>
            </a:r>
            <a:r>
              <a:rPr lang="en-US" dirty="0" smtClean="0">
                <a:solidFill>
                  <a:schemeClr val="tx1"/>
                </a:solidFill>
              </a:rPr>
              <a:t>For set and map </a:t>
            </a:r>
            <a:r>
              <a:rPr lang="en-US" b="1" dirty="0" smtClean="0">
                <a:solidFill>
                  <a:schemeClr val="tx1"/>
                </a:solidFill>
              </a:rPr>
              <a:t>unique check implement equals and </a:t>
            </a:r>
            <a:r>
              <a:rPr lang="en-US" b="1" dirty="0" err="1" smtClean="0">
                <a:solidFill>
                  <a:schemeClr val="tx1"/>
                </a:solidFill>
              </a:rPr>
              <a:t>hashcode</a:t>
            </a:r>
            <a:r>
              <a:rPr lang="en-US" b="1" dirty="0" smtClean="0">
                <a:solidFill>
                  <a:schemeClr val="tx1"/>
                </a:solidFill>
              </a:rPr>
              <a:t> method</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p:nvPr/>
        </p:nvSpPr>
        <p:spPr>
          <a:xfrm>
            <a:off x="381000" y="533400"/>
            <a:ext cx="8428461" cy="66171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dirty="0">
                <a:solidFill>
                  <a:schemeClr val="dk1"/>
                </a:solidFill>
                <a:latin typeface="Calibri"/>
                <a:ea typeface="Calibri"/>
                <a:cs typeface="Calibri"/>
                <a:sym typeface="Calibri"/>
              </a:rPr>
              <a:t>Factory Pattern </a:t>
            </a:r>
            <a:r>
              <a:rPr lang="en-US" sz="1800" b="0" i="0" u="none" strike="noStrike" cap="none" dirty="0">
                <a:solidFill>
                  <a:schemeClr val="dk1"/>
                </a:solidFill>
                <a:latin typeface="Calibri"/>
                <a:ea typeface="Calibri"/>
                <a:cs typeface="Calibri"/>
                <a:sym typeface="Calibri"/>
              </a:rPr>
              <a:t>: </a:t>
            </a:r>
            <a:r>
              <a:rPr lang="en-US" sz="1600" b="0" i="0" u="none" strike="noStrike" cap="none" dirty="0">
                <a:solidFill>
                  <a:schemeClr val="dk1"/>
                </a:solidFill>
                <a:latin typeface="Calibri"/>
                <a:ea typeface="Calibri"/>
                <a:cs typeface="Calibri"/>
                <a:sym typeface="Calibri"/>
              </a:rPr>
              <a:t>This is a creational design pattern. Factory pattern is based on runtime </a:t>
            </a:r>
          </a:p>
          <a:p>
            <a:pPr marL="0" marR="0" lvl="0" indent="0" algn="l" rtl="0">
              <a:spcBef>
                <a:spcPts val="0"/>
              </a:spcBef>
              <a:buSzPct val="25000"/>
              <a:buNone/>
            </a:pPr>
            <a:r>
              <a:rPr lang="en-US" sz="1600" dirty="0">
                <a:solidFill>
                  <a:schemeClr val="dk1"/>
                </a:solidFill>
                <a:latin typeface="Calibri"/>
                <a:ea typeface="Calibri"/>
                <a:cs typeface="Calibri"/>
                <a:sym typeface="Calibri"/>
              </a:rPr>
              <a:t>polymorphism using inheritance concept in OOP. This design pattern allows users </a:t>
            </a:r>
          </a:p>
          <a:p>
            <a:pPr marL="0" marR="0" lvl="0" indent="0" algn="l" rtl="0">
              <a:spcBef>
                <a:spcPts val="0"/>
              </a:spcBef>
              <a:buSzPct val="25000"/>
              <a:buNone/>
            </a:pPr>
            <a:r>
              <a:rPr lang="en-US" sz="1600" dirty="0">
                <a:solidFill>
                  <a:schemeClr val="dk1"/>
                </a:solidFill>
                <a:latin typeface="Calibri"/>
                <a:ea typeface="Calibri"/>
                <a:cs typeface="Calibri"/>
                <a:sym typeface="Calibri"/>
              </a:rPr>
              <a:t>to create different type of object in runtime based on the input.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in projects where we need to create different instance of same type based </a:t>
            </a:r>
          </a:p>
          <a:p>
            <a:pPr marL="0" marR="0" lvl="0" indent="0" algn="l" rtl="0">
              <a:spcBef>
                <a:spcPts val="0"/>
              </a:spcBef>
              <a:buSzPct val="25000"/>
              <a:buNone/>
            </a:pPr>
            <a:r>
              <a:rPr lang="en-US" sz="1600" dirty="0">
                <a:solidFill>
                  <a:schemeClr val="dk1"/>
                </a:solidFill>
                <a:latin typeface="Calibri"/>
                <a:ea typeface="Calibri"/>
                <a:cs typeface="Calibri"/>
                <a:sym typeface="Calibri"/>
              </a:rPr>
              <a:t>on the input. </a:t>
            </a:r>
          </a:p>
          <a:p>
            <a:pPr marL="0" marR="0" lvl="0" indent="0" algn="l" rtl="0">
              <a:spcBef>
                <a:spcPts val="0"/>
              </a:spcBef>
              <a:buSzPct val="25000"/>
              <a:buNone/>
            </a:pPr>
            <a:r>
              <a:rPr lang="en-US" sz="1600" dirty="0">
                <a:solidFill>
                  <a:schemeClr val="dk1"/>
                </a:solidFill>
                <a:latin typeface="Calibri"/>
                <a:ea typeface="Calibri"/>
                <a:cs typeface="Calibri"/>
                <a:sym typeface="Calibri"/>
              </a:rPr>
              <a:t>Registration -&gt;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If a business customer type is the input return</a:t>
            </a:r>
          </a:p>
          <a:p>
            <a:pPr marL="0" marR="0" lvl="0" indent="0" algn="l" rtl="0">
              <a:spcBef>
                <a:spcPts val="0"/>
              </a:spcBef>
              <a:buSzPct val="25000"/>
              <a:buNone/>
            </a:pP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else return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a:t>
            </a:r>
          </a:p>
          <a:p>
            <a:pPr marL="0" marR="0" lvl="0" indent="0" algn="l" rtl="0">
              <a:spcBef>
                <a:spcPts val="0"/>
              </a:spcBef>
              <a:buSzPct val="25000"/>
              <a:buNone/>
            </a:pPr>
            <a:r>
              <a:rPr lang="en-US" sz="1800" b="1" dirty="0">
                <a:solidFill>
                  <a:schemeClr val="dk1"/>
                </a:solidFill>
                <a:latin typeface="Calibri"/>
                <a:ea typeface="Calibri"/>
                <a:cs typeface="Calibri"/>
                <a:sym typeface="Calibri"/>
              </a:rPr>
              <a:t>Singleton </a:t>
            </a:r>
            <a:r>
              <a:rPr lang="en-US" sz="1600" dirty="0">
                <a:solidFill>
                  <a:schemeClr val="dk1"/>
                </a:solidFill>
                <a:latin typeface="Calibri"/>
                <a:ea typeface="Calibri"/>
                <a:cs typeface="Calibri"/>
                <a:sym typeface="Calibri"/>
              </a:rPr>
              <a:t>: This is a creational design pattern. This design patterns provides controlled </a:t>
            </a:r>
          </a:p>
          <a:p>
            <a:pPr marL="0" marR="0" lvl="0" indent="0" algn="l" rtl="0">
              <a:spcBef>
                <a:spcPts val="0"/>
              </a:spcBef>
              <a:buSzPct val="25000"/>
              <a:buNone/>
            </a:pPr>
            <a:r>
              <a:rPr lang="en-US" sz="1600" dirty="0">
                <a:solidFill>
                  <a:schemeClr val="dk1"/>
                </a:solidFill>
                <a:latin typeface="Calibri"/>
                <a:ea typeface="Calibri"/>
                <a:cs typeface="Calibri"/>
                <a:sym typeface="Calibri"/>
              </a:rPr>
              <a:t>access to object creation process. This design pattern limits all the user to create only </a:t>
            </a:r>
          </a:p>
          <a:p>
            <a:pPr marL="0" marR="0" lvl="0" indent="0" algn="l" rtl="0">
              <a:spcBef>
                <a:spcPts val="0"/>
              </a:spcBef>
              <a:buSzPct val="25000"/>
              <a:buNone/>
            </a:pPr>
            <a:r>
              <a:rPr lang="en-US" sz="1600" dirty="0">
                <a:solidFill>
                  <a:schemeClr val="dk1"/>
                </a:solidFill>
                <a:latin typeface="Calibri"/>
                <a:ea typeface="Calibri"/>
                <a:cs typeface="Calibri"/>
                <a:sym typeface="Calibri"/>
              </a:rPr>
              <a:t>single object of a class. Any subsequent Request to create object will be returned with the </a:t>
            </a:r>
          </a:p>
          <a:p>
            <a:pPr marL="0" marR="0" lvl="0" indent="0" algn="l" rtl="0">
              <a:spcBef>
                <a:spcPts val="0"/>
              </a:spcBef>
              <a:buSzPct val="25000"/>
              <a:buNone/>
            </a:pPr>
            <a:r>
              <a:rPr lang="en-US" sz="1600" dirty="0">
                <a:solidFill>
                  <a:schemeClr val="dk1"/>
                </a:solidFill>
                <a:latin typeface="Calibri"/>
                <a:ea typeface="Calibri"/>
                <a:cs typeface="Calibri"/>
                <a:sym typeface="Calibri"/>
              </a:rPr>
              <a:t>same object.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for logging. With millions of customer accessing the website we still need </a:t>
            </a:r>
          </a:p>
          <a:p>
            <a:pPr marL="0" marR="0" lvl="0" indent="0" algn="l" rtl="0">
              <a:spcBef>
                <a:spcPts val="0"/>
              </a:spcBef>
              <a:buSzPct val="25000"/>
              <a:buNone/>
            </a:pPr>
            <a:r>
              <a:rPr lang="en-US" sz="1600" dirty="0">
                <a:solidFill>
                  <a:schemeClr val="dk1"/>
                </a:solidFill>
                <a:latin typeface="Calibri"/>
                <a:ea typeface="Calibri"/>
                <a:cs typeface="Calibri"/>
                <a:sym typeface="Calibri"/>
              </a:rPr>
              <a:t>to maintain single file to log all user activities.</a:t>
            </a:r>
          </a:p>
          <a:p>
            <a:pPr marL="0" marR="0" lvl="0" indent="0" algn="l" rtl="0">
              <a:spcBef>
                <a:spcPts val="0"/>
              </a:spcBef>
              <a:buSzPct val="25000"/>
              <a:buNone/>
            </a:pPr>
            <a:r>
              <a:rPr lang="en-US" sz="1800" b="1" dirty="0">
                <a:solidFill>
                  <a:schemeClr val="dk1"/>
                </a:solidFill>
                <a:latin typeface="Calibri"/>
                <a:ea typeface="Calibri"/>
                <a:cs typeface="Calibri"/>
                <a:sym typeface="Calibri"/>
              </a:rPr>
              <a:t>Adapter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 The design pattern allows interfacing to systems</a:t>
            </a:r>
          </a:p>
          <a:p>
            <a:pPr marL="0" marR="0" lvl="0" indent="0" algn="l" rtl="0">
              <a:spcBef>
                <a:spcPts val="0"/>
              </a:spcBef>
              <a:buSzPct val="25000"/>
              <a:buNone/>
            </a:pPr>
            <a:r>
              <a:rPr lang="en-US" sz="1600" dirty="0">
                <a:solidFill>
                  <a:schemeClr val="dk1"/>
                </a:solidFill>
                <a:latin typeface="Calibri"/>
                <a:ea typeface="Calibri"/>
                <a:cs typeface="Calibri"/>
                <a:sym typeface="Calibri"/>
              </a:rPr>
              <a:t>that are incompatible.</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Order updates notification. The event notification has to be interpreted by</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systems in different ways such as notification to different endpoints such as Text to </a:t>
            </a:r>
          </a:p>
          <a:p>
            <a:pPr marL="0" marR="0" lvl="0" indent="0" algn="l" rtl="0">
              <a:spcBef>
                <a:spcPts val="0"/>
              </a:spcBef>
              <a:buSzPct val="25000"/>
              <a:buNone/>
            </a:pPr>
            <a:r>
              <a:rPr lang="en-US" sz="1600" dirty="0">
                <a:solidFill>
                  <a:schemeClr val="dk1"/>
                </a:solidFill>
                <a:latin typeface="Calibri"/>
                <a:ea typeface="Calibri"/>
                <a:cs typeface="Calibri"/>
                <a:sym typeface="Calibri"/>
              </a:rPr>
              <a:t>Mobile , email, Voicemail to telephones etc.</a:t>
            </a:r>
          </a:p>
          <a:p>
            <a:pPr marL="0" marR="0" lvl="0" indent="0" algn="l" rtl="0">
              <a:spcBef>
                <a:spcPts val="0"/>
              </a:spcBef>
              <a:buSzPct val="25000"/>
              <a:buNone/>
            </a:pPr>
            <a:r>
              <a:rPr lang="en-US" sz="1800" b="1" dirty="0">
                <a:solidFill>
                  <a:schemeClr val="dk1"/>
                </a:solidFill>
                <a:latin typeface="Calibri"/>
                <a:ea typeface="Calibri"/>
                <a:cs typeface="Calibri"/>
                <a:sym typeface="Calibri"/>
              </a:rPr>
              <a:t>Composite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patterns. This design pattern allows to package </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heterogeneous object into a single object.  This represents has-a relationship. </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All the DTO/bean objects in an application represents this design pattern.</a:t>
            </a:r>
          </a:p>
          <a:p>
            <a:pPr marL="0" marR="0" lvl="0" indent="0" algn="l" rtl="0">
              <a:spcBef>
                <a:spcPts val="0"/>
              </a:spcBef>
              <a:buSzPct val="25000"/>
              <a:buNone/>
            </a:pPr>
            <a:r>
              <a:rPr lang="en-US" sz="1600" b="1" dirty="0">
                <a:solidFill>
                  <a:schemeClr val="dk1"/>
                </a:solidFill>
                <a:latin typeface="Calibri"/>
                <a:ea typeface="Calibri"/>
                <a:cs typeface="Calibri"/>
                <a:sym typeface="Calibri"/>
              </a:rPr>
              <a:t>Façade </a:t>
            </a:r>
            <a:r>
              <a:rPr lang="en-US" sz="1600" dirty="0">
                <a:solidFill>
                  <a:schemeClr val="dk1"/>
                </a:solidFill>
                <a:latin typeface="Calibri"/>
                <a:ea typeface="Calibri"/>
                <a:cs typeface="Calibri"/>
                <a:sym typeface="Calibri"/>
              </a:rPr>
              <a:t>: this is a structural design pattern. This design pattern helps us hide the internal complexity</a:t>
            </a:r>
          </a:p>
          <a:p>
            <a:pPr marL="0" marR="0" lvl="0" indent="0" algn="l" rtl="0">
              <a:spcBef>
                <a:spcPts val="0"/>
              </a:spcBef>
              <a:buSzPct val="25000"/>
              <a:buNone/>
            </a:pPr>
            <a:r>
              <a:rPr lang="en-US" sz="1600" dirty="0">
                <a:solidFill>
                  <a:schemeClr val="dk1"/>
                </a:solidFill>
                <a:latin typeface="Calibri"/>
                <a:ea typeface="Calibri"/>
                <a:cs typeface="Calibri"/>
                <a:sym typeface="Calibri"/>
              </a:rPr>
              <a:t>Presenting the end users with much easier and simpler interface to use. This design pattern helps</a:t>
            </a:r>
          </a:p>
          <a:p>
            <a:pPr marL="0" marR="0" lvl="0" indent="0" algn="l" rtl="0">
              <a:spcBef>
                <a:spcPts val="0"/>
              </a:spcBef>
              <a:buSzPct val="25000"/>
              <a:buNone/>
            </a:pPr>
            <a:r>
              <a:rPr lang="en-US" sz="1600" dirty="0">
                <a:solidFill>
                  <a:schemeClr val="dk1"/>
                </a:solidFill>
                <a:latin typeface="Calibri"/>
                <a:ea typeface="Calibri"/>
                <a:cs typeface="Calibri"/>
                <a:sym typeface="Calibri"/>
              </a:rPr>
              <a:t>Implement Abstraction OOP concept.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Payment system provides the ordering system a simpler interface for transaction.</a:t>
            </a:r>
          </a:p>
        </p:txBody>
      </p:sp>
      <p:sp>
        <p:nvSpPr>
          <p:cNvPr id="89" name="Shape 89"/>
          <p:cNvSpPr txBox="1"/>
          <p:nvPr/>
        </p:nvSpPr>
        <p:spPr>
          <a:xfrm>
            <a:off x="2895600" y="86379"/>
            <a:ext cx="3429000"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a:solidFill>
                  <a:schemeClr val="dk1"/>
                </a:solidFill>
                <a:latin typeface="Calibri"/>
                <a:ea typeface="Calibri"/>
                <a:cs typeface="Calibri"/>
                <a:sym typeface="Calibri"/>
              </a:rPr>
              <a:t>Design Patterns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Packaging jar and configuring </a:t>
            </a:r>
            <a:r>
              <a:rPr lang="en-US" sz="2800" dirty="0" err="1" smtClean="0">
                <a:latin typeface="Verdana" pitchFamily="34" charset="0"/>
                <a:ea typeface="Verdana" pitchFamily="34" charset="0"/>
                <a:cs typeface="Verdana" pitchFamily="34" charset="0"/>
              </a:rPr>
              <a:t>classpath</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42" name="Rectangle 41"/>
          <p:cNvSpPr/>
          <p:nvPr/>
        </p:nvSpPr>
        <p:spPr>
          <a:xfrm>
            <a:off x="484910" y="609600"/>
            <a:ext cx="8229600" cy="5775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pic>
        <p:nvPicPr>
          <p:cNvPr id="43" name="Picture 3"/>
          <p:cNvPicPr>
            <a:picLocks noChangeAspect="1" noChangeArrowheads="1"/>
          </p:cNvPicPr>
          <p:nvPr/>
        </p:nvPicPr>
        <p:blipFill>
          <a:blip r:embed="rId3" cstate="print"/>
          <a:srcRect/>
          <a:stretch>
            <a:fillRect/>
          </a:stretch>
        </p:blipFill>
        <p:spPr bwMode="auto">
          <a:xfrm>
            <a:off x="4267200" y="609598"/>
            <a:ext cx="4389120" cy="2387066"/>
          </a:xfrm>
          <a:prstGeom prst="rect">
            <a:avLst/>
          </a:prstGeom>
          <a:noFill/>
          <a:ln w="9525">
            <a:noFill/>
            <a:miter lim="800000"/>
            <a:headEnd/>
            <a:tailEnd/>
          </a:ln>
        </p:spPr>
      </p:pic>
      <p:sp>
        <p:nvSpPr>
          <p:cNvPr id="44" name="Rectangle 43"/>
          <p:cNvSpPr/>
          <p:nvPr/>
        </p:nvSpPr>
        <p:spPr>
          <a:xfrm>
            <a:off x="609600" y="609600"/>
            <a:ext cx="36576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Jar is an archived folder ( like zip) which contains group of class files. Files in jar are stored as per the fully qualified class name structure. If a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file has package javaTutorial.chapter5. The fully qualified class name is javaTutorial.chapter5 .Calculator</a:t>
            </a:r>
          </a:p>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To create jar file for this class, we need to create folders similar to package name.</a:t>
            </a:r>
          </a:p>
          <a:p>
            <a:r>
              <a:rPr lang="en-US" sz="1500" dirty="0" err="1" smtClean="0">
                <a:solidFill>
                  <a:schemeClr val="tx1"/>
                </a:solidFill>
                <a:latin typeface="Verdana" pitchFamily="34" charset="0"/>
                <a:ea typeface="Verdana" pitchFamily="34" charset="0"/>
                <a:cs typeface="Verdana" pitchFamily="34" charset="0"/>
              </a:rPr>
              <a:t>Exampe</a:t>
            </a:r>
            <a:r>
              <a:rPr lang="en-US" sz="1500" dirty="0" smtClean="0">
                <a:solidFill>
                  <a:schemeClr val="tx1"/>
                </a:solidFill>
                <a:latin typeface="Verdana" pitchFamily="34" charset="0"/>
                <a:ea typeface="Verdana" pitchFamily="34" charset="0"/>
                <a:cs typeface="Verdana" pitchFamily="34" charset="0"/>
              </a:rPr>
              <a:t> : In c:/ folder, Create a folder </a:t>
            </a:r>
            <a:r>
              <a:rPr lang="en-US" sz="1500" dirty="0" err="1" smtClean="0">
                <a:solidFill>
                  <a:schemeClr val="tx1"/>
                </a:solidFill>
                <a:latin typeface="Verdana" pitchFamily="34" charset="0"/>
                <a:ea typeface="Verdana" pitchFamily="34" charset="0"/>
                <a:cs typeface="Verdana" pitchFamily="34" charset="0"/>
              </a:rPr>
              <a:t>javaTutorial</a:t>
            </a:r>
            <a:r>
              <a:rPr lang="en-US" sz="1500" dirty="0" smtClean="0">
                <a:solidFill>
                  <a:schemeClr val="tx1"/>
                </a:solidFill>
                <a:latin typeface="Verdana" pitchFamily="34" charset="0"/>
                <a:ea typeface="Verdana" pitchFamily="34" charset="0"/>
                <a:cs typeface="Verdana" pitchFamily="34" charset="0"/>
              </a:rPr>
              <a:t> with a sub folder chapter5 and store the file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in it.</a:t>
            </a:r>
          </a:p>
          <a:p>
            <a:r>
              <a:rPr lang="en-US" sz="1500" dirty="0" smtClean="0">
                <a:solidFill>
                  <a:schemeClr val="tx1"/>
                </a:solidFill>
                <a:latin typeface="Verdana" pitchFamily="34" charset="0"/>
                <a:ea typeface="Verdana" pitchFamily="34" charset="0"/>
                <a:cs typeface="Verdana" pitchFamily="34" charset="0"/>
              </a:rPr>
              <a:t>Go to parent folder of package structure and execute jar command.</a:t>
            </a:r>
          </a:p>
          <a:p>
            <a:r>
              <a:rPr lang="en-US" sz="1500" b="1" dirty="0" err="1" smtClean="0">
                <a:solidFill>
                  <a:schemeClr val="tx1"/>
                </a:solidFill>
                <a:latin typeface="Verdana" pitchFamily="34" charset="0"/>
                <a:ea typeface="Verdana" pitchFamily="34" charset="0"/>
                <a:cs typeface="Verdana" pitchFamily="34" charset="0"/>
              </a:rPr>
              <a:t>cd</a:t>
            </a:r>
            <a:r>
              <a:rPr lang="en-US" sz="1500" b="1" dirty="0" smtClean="0">
                <a:solidFill>
                  <a:schemeClr val="tx1"/>
                </a:solidFill>
                <a:latin typeface="Verdana" pitchFamily="34" charset="0"/>
                <a:ea typeface="Verdana" pitchFamily="34" charset="0"/>
                <a:cs typeface="Verdana" pitchFamily="34" charset="0"/>
              </a:rPr>
              <a:t> c:/</a:t>
            </a:r>
          </a:p>
        </p:txBody>
      </p:sp>
      <p:sp>
        <p:nvSpPr>
          <p:cNvPr id="45" name="Rectangle 44"/>
          <p:cNvSpPr/>
          <p:nvPr/>
        </p:nvSpPr>
        <p:spPr>
          <a:xfrm>
            <a:off x="594360" y="5715000"/>
            <a:ext cx="557784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smtClean="0">
                <a:solidFill>
                  <a:schemeClr val="tx1"/>
                </a:solidFill>
                <a:latin typeface="Verdana" pitchFamily="34" charset="0"/>
                <a:ea typeface="Verdana" pitchFamily="34" charset="0"/>
                <a:cs typeface="Verdana" pitchFamily="34" charset="0"/>
              </a:rPr>
              <a:t>jar –</a:t>
            </a:r>
            <a:r>
              <a:rPr lang="en-US" sz="1500" b="1" dirty="0" err="1" smtClean="0">
                <a:solidFill>
                  <a:schemeClr val="tx1"/>
                </a:solidFill>
                <a:latin typeface="Verdana" pitchFamily="34" charset="0"/>
                <a:ea typeface="Verdana" pitchFamily="34" charset="0"/>
                <a:cs typeface="Verdana" pitchFamily="34" charset="0"/>
              </a:rPr>
              <a:t>cvf</a:t>
            </a:r>
            <a:r>
              <a:rPr lang="en-US" sz="1500" b="1" dirty="0" smtClean="0">
                <a:solidFill>
                  <a:schemeClr val="tx1"/>
                </a:solidFill>
                <a:latin typeface="Verdana" pitchFamily="34" charset="0"/>
                <a:ea typeface="Verdana" pitchFamily="34" charset="0"/>
                <a:cs typeface="Verdana" pitchFamily="34" charset="0"/>
              </a:rPr>
              <a:t> calci.jar </a:t>
            </a:r>
            <a:r>
              <a:rPr lang="en-US" sz="1500" b="1" dirty="0" err="1" smtClean="0">
                <a:solidFill>
                  <a:schemeClr val="tx1"/>
                </a:solidFill>
                <a:latin typeface="Verdana" pitchFamily="34" charset="0"/>
                <a:ea typeface="Verdana" pitchFamily="34" charset="0"/>
                <a:cs typeface="Verdana" pitchFamily="34" charset="0"/>
              </a:rPr>
              <a:t>javaTutorial</a:t>
            </a:r>
            <a:r>
              <a:rPr lang="en-US" sz="1500" b="1" dirty="0" smtClean="0">
                <a:solidFill>
                  <a:schemeClr val="tx1"/>
                </a:solidFill>
                <a:latin typeface="Verdana" pitchFamily="34" charset="0"/>
                <a:ea typeface="Verdana" pitchFamily="34" charset="0"/>
                <a:cs typeface="Verdana" pitchFamily="34" charset="0"/>
              </a:rPr>
              <a:t>/chapter5/*.class</a:t>
            </a:r>
            <a:endParaRPr lang="en-US" sz="1500" b="1" dirty="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4267200" y="3048000"/>
            <a:ext cx="4480560" cy="26517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latin typeface="Verdana" pitchFamily="34" charset="0"/>
                <a:ea typeface="Verdana" pitchFamily="34" charset="0"/>
                <a:cs typeface="Verdana" pitchFamily="34" charset="0"/>
              </a:rPr>
              <a:t>Classpath</a:t>
            </a:r>
            <a:r>
              <a:rPr lang="en-US" sz="1500" b="1"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 Environment variable contains group of jar file (complete path), separated by semicolon in windows.</a:t>
            </a:r>
          </a:p>
          <a:p>
            <a:endParaRPr lang="en-US" sz="1500" dirty="0" smtClean="0">
              <a:latin typeface="Verdana" pitchFamily="34" charset="0"/>
              <a:ea typeface="Verdana" pitchFamily="34" charset="0"/>
              <a:cs typeface="Verdana" pitchFamily="34" charset="0"/>
            </a:endParaRPr>
          </a:p>
          <a:p>
            <a:r>
              <a:rPr lang="en-US" sz="1500" b="1" dirty="0" smtClean="0">
                <a:latin typeface="Verdana" pitchFamily="34" charset="0"/>
                <a:ea typeface="Verdana" pitchFamily="34" charset="0"/>
                <a:cs typeface="Verdana" pitchFamily="34" charset="0"/>
              </a:rPr>
              <a:t>Location </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Mycomputer</a:t>
            </a:r>
            <a:r>
              <a:rPr lang="en-US" sz="1500" dirty="0" smtClean="0">
                <a:latin typeface="Verdana" pitchFamily="34" charset="0"/>
                <a:ea typeface="Verdana" pitchFamily="34" charset="0"/>
                <a:cs typeface="Verdana" pitchFamily="34" charset="0"/>
              </a:rPr>
              <a:t> -&gt; right click -&gt; properties -&gt; advanced -&gt; environment variables -&gt; system variable -&gt; CLASSPATH</a:t>
            </a:r>
          </a:p>
          <a:p>
            <a:endParaRPr lang="en-US" sz="1500" dirty="0" smtClean="0">
              <a:latin typeface="Verdana" pitchFamily="34" charset="0"/>
              <a:ea typeface="Verdana" pitchFamily="34" charset="0"/>
              <a:cs typeface="Verdana" pitchFamily="34" charset="0"/>
            </a:endParaRPr>
          </a:p>
          <a:p>
            <a:r>
              <a:rPr lang="en-US" sz="1500" b="1" dirty="0" err="1" smtClean="0">
                <a:latin typeface="Verdana" pitchFamily="34" charset="0"/>
                <a:ea typeface="Verdana" pitchFamily="34" charset="0"/>
                <a:cs typeface="Verdana" pitchFamily="34" charset="0"/>
              </a:rPr>
              <a:t>Value</a:t>
            </a:r>
            <a:r>
              <a:rPr lang="en-US" sz="1500" dirty="0" err="1" smtClean="0">
                <a:latin typeface="Verdana" pitchFamily="34" charset="0"/>
                <a:ea typeface="Verdana" pitchFamily="34" charset="0"/>
                <a:cs typeface="Verdana" pitchFamily="34" charset="0"/>
              </a:rPr>
              <a:t>:To</a:t>
            </a:r>
            <a:r>
              <a:rPr lang="en-US" sz="1500" dirty="0" smtClean="0">
                <a:latin typeface="Verdana" pitchFamily="34" charset="0"/>
                <a:ea typeface="Verdana" pitchFamily="34" charset="0"/>
                <a:cs typeface="Verdana" pitchFamily="34" charset="0"/>
              </a:rPr>
              <a:t> add calci.jar in </a:t>
            </a:r>
            <a:r>
              <a:rPr lang="en-US" sz="1500" dirty="0" err="1" smtClean="0">
                <a:latin typeface="Verdana" pitchFamily="34" charset="0"/>
                <a:ea typeface="Verdana" pitchFamily="34" charset="0"/>
                <a:cs typeface="Verdana" pitchFamily="34" charset="0"/>
              </a:rPr>
              <a:t>classpath</a:t>
            </a:r>
            <a:r>
              <a:rPr lang="en-US" sz="1500" dirty="0" smtClean="0">
                <a:latin typeface="Verdana" pitchFamily="34" charset="0"/>
                <a:ea typeface="Verdana" pitchFamily="34" charset="0"/>
                <a:cs typeface="Verdana" pitchFamily="34" charset="0"/>
              </a:rPr>
              <a:t> </a:t>
            </a:r>
            <a:r>
              <a:rPr lang="en-US" sz="1500" b="1" dirty="0" smtClean="0">
                <a:solidFill>
                  <a:srgbClr val="00FFFF"/>
                </a:solidFill>
                <a:latin typeface="Verdana" pitchFamily="34" charset="0"/>
                <a:ea typeface="Verdana" pitchFamily="34" charset="0"/>
                <a:cs typeface="Verdana" pitchFamily="34" charset="0"/>
              </a:rPr>
              <a:t>.;d:/abc.jar;e:/work/</a:t>
            </a:r>
            <a:r>
              <a:rPr lang="en-US" sz="1500" b="1" dirty="0" err="1" smtClean="0">
                <a:solidFill>
                  <a:srgbClr val="00FFFF"/>
                </a:solidFill>
                <a:latin typeface="Verdana" pitchFamily="34" charset="0"/>
                <a:ea typeface="Verdana" pitchFamily="34" charset="0"/>
                <a:cs typeface="Verdana" pitchFamily="34" charset="0"/>
              </a:rPr>
              <a:t>xyz.jar</a:t>
            </a:r>
            <a:r>
              <a:rPr lang="en-US" sz="1500" b="1" dirty="0" err="1" smtClean="0">
                <a:solidFill>
                  <a:srgbClr val="FFFF00"/>
                </a:solidFill>
                <a:latin typeface="Verdana" pitchFamily="34" charset="0"/>
                <a:ea typeface="Verdana" pitchFamily="34" charset="0"/>
                <a:cs typeface="Verdana" pitchFamily="34" charset="0"/>
              </a:rPr>
              <a:t>;c</a:t>
            </a:r>
            <a:r>
              <a:rPr lang="en-US" sz="1500" b="1" dirty="0" smtClean="0">
                <a:solidFill>
                  <a:srgbClr val="FFFF00"/>
                </a:solidFill>
                <a:latin typeface="Verdana" pitchFamily="34" charset="0"/>
                <a:ea typeface="Verdana" pitchFamily="34" charset="0"/>
                <a:cs typeface="Verdana" pitchFamily="34" charset="0"/>
              </a:rPr>
              <a:t>:/calci.jar</a:t>
            </a:r>
            <a:endParaRPr lang="en-US" sz="1500" b="1" dirty="0">
              <a:solidFill>
                <a:srgbClr val="FFFF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Decorator design pattern</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609600"/>
            <a:ext cx="8610600" cy="2554545"/>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Java does not allow to inherit from more than 1 classes(multiple inheritance).  </a:t>
            </a:r>
          </a:p>
          <a:p>
            <a:r>
              <a:rPr lang="en-US" sz="1600" b="1" dirty="0" smtClean="0">
                <a:latin typeface="Verdana" pitchFamily="34" charset="0"/>
                <a:ea typeface="Verdana" pitchFamily="34" charset="0"/>
                <a:cs typeface="Verdana" pitchFamily="34" charset="0"/>
              </a:rPr>
              <a:t>Inheritance : </a:t>
            </a:r>
            <a:r>
              <a:rPr lang="en-US" sz="1600" dirty="0" smtClean="0">
                <a:latin typeface="Verdana" pitchFamily="34" charset="0"/>
                <a:ea typeface="Verdana" pitchFamily="34" charset="0"/>
                <a:cs typeface="Verdana" pitchFamily="34" charset="0"/>
              </a:rPr>
              <a:t>Inheritance allows us to extend/reuse/inherit from 1 parent. </a:t>
            </a:r>
          </a:p>
          <a:p>
            <a:r>
              <a:rPr lang="en-US" sz="1600" b="1" dirty="0" smtClean="0">
                <a:latin typeface="Verdana" pitchFamily="34" charset="0"/>
                <a:ea typeface="Verdana" pitchFamily="34" charset="0"/>
                <a:cs typeface="Verdana" pitchFamily="34" charset="0"/>
              </a:rPr>
              <a:t>Decorator design : </a:t>
            </a:r>
            <a:r>
              <a:rPr lang="en-US" sz="1600" dirty="0" smtClean="0">
                <a:latin typeface="Verdana" pitchFamily="34" charset="0"/>
                <a:ea typeface="Verdana" pitchFamily="34" charset="0"/>
                <a:cs typeface="Verdana" pitchFamily="34" charset="0"/>
              </a:rPr>
              <a:t>This design pattern provides the flexibility to assign different features at runtime. This design pattern allows  us to indirectly achieve multiple inheritance using a combination of </a:t>
            </a:r>
            <a:r>
              <a:rPr lang="en-US" sz="1600" b="1" dirty="0" smtClean="0">
                <a:latin typeface="Verdana" pitchFamily="34" charset="0"/>
                <a:ea typeface="Verdana" pitchFamily="34" charset="0"/>
                <a:cs typeface="Verdana" pitchFamily="34" charset="0"/>
              </a:rPr>
              <a:t>has-a relationship and inheritance</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Example : </a:t>
            </a:r>
            <a:r>
              <a:rPr lang="en-US" sz="1600" dirty="0" smtClean="0">
                <a:latin typeface="Verdana" pitchFamily="34" charset="0"/>
                <a:ea typeface="Verdana" pitchFamily="34" charset="0"/>
                <a:cs typeface="Verdana" pitchFamily="34" charset="0"/>
              </a:rPr>
              <a:t>Each website has front end and back end. Front end such as the technology JSP,ASP,PHP and the backend such as RDBMS </a:t>
            </a:r>
            <a:r>
              <a:rPr lang="en-US" sz="1600" dirty="0" err="1" smtClean="0">
                <a:latin typeface="Verdana" pitchFamily="34" charset="0"/>
                <a:ea typeface="Verdana" pitchFamily="34" charset="0"/>
                <a:cs typeface="Verdana" pitchFamily="34" charset="0"/>
              </a:rPr>
              <a:t>Oracel,MSSQL</a:t>
            </a:r>
            <a:r>
              <a:rPr lang="en-US" sz="1600" dirty="0" smtClean="0">
                <a:latin typeface="Verdana" pitchFamily="34" charset="0"/>
                <a:ea typeface="Verdana" pitchFamily="34" charset="0"/>
                <a:cs typeface="Verdana" pitchFamily="34" charset="0"/>
              </a:rPr>
              <a:t> etc.  </a:t>
            </a:r>
          </a:p>
          <a:p>
            <a:r>
              <a:rPr lang="en-US" sz="1600" dirty="0" smtClean="0">
                <a:latin typeface="Verdana" pitchFamily="34" charset="0"/>
                <a:ea typeface="Verdana" pitchFamily="34" charset="0"/>
                <a:cs typeface="Verdana" pitchFamily="34" charset="0"/>
              </a:rPr>
              <a:t>If a Website design Company would like to support all possible combination of front end (ex : 5) and backend (ex : 10) using inheritance they would need </a:t>
            </a:r>
            <a:r>
              <a:rPr lang="en-US" sz="1600" b="1" dirty="0" smtClean="0">
                <a:latin typeface="Verdana" pitchFamily="34" charset="0"/>
                <a:ea typeface="Verdana" pitchFamily="34" charset="0"/>
                <a:cs typeface="Verdana" pitchFamily="34" charset="0"/>
              </a:rPr>
              <a:t>M x N (50) employees.</a:t>
            </a:r>
          </a:p>
        </p:txBody>
      </p:sp>
      <p:sp>
        <p:nvSpPr>
          <p:cNvPr id="10" name="Rectangle 9"/>
          <p:cNvSpPr/>
          <p:nvPr/>
        </p:nvSpPr>
        <p:spPr>
          <a:xfrm>
            <a:off x="1084729" y="31546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11" name="Rectangle 10"/>
          <p:cNvSpPr/>
          <p:nvPr/>
        </p:nvSpPr>
        <p:spPr>
          <a:xfrm>
            <a:off x="2608729"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12" name="Rectangle 11"/>
          <p:cNvSpPr/>
          <p:nvPr/>
        </p:nvSpPr>
        <p:spPr>
          <a:xfrm>
            <a:off x="4226858"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13" name="Rectangle 12"/>
          <p:cNvSpPr/>
          <p:nvPr/>
        </p:nvSpPr>
        <p:spPr>
          <a:xfrm>
            <a:off x="5852160" y="3185160"/>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14" name="Rectangle 13"/>
          <p:cNvSpPr/>
          <p:nvPr/>
        </p:nvSpPr>
        <p:spPr>
          <a:xfrm>
            <a:off x="1064111" y="36880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5" name="Rectangle 14"/>
          <p:cNvSpPr/>
          <p:nvPr/>
        </p:nvSpPr>
        <p:spPr>
          <a:xfrm>
            <a:off x="2608729"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6" name="Rectangle 15"/>
          <p:cNvSpPr/>
          <p:nvPr/>
        </p:nvSpPr>
        <p:spPr>
          <a:xfrm>
            <a:off x="4228653"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7" name="Rectangle 16"/>
          <p:cNvSpPr/>
          <p:nvPr/>
        </p:nvSpPr>
        <p:spPr>
          <a:xfrm>
            <a:off x="5846782" y="3678218"/>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cxnSp>
        <p:nvCxnSpPr>
          <p:cNvPr id="19" name="Straight Arrow Connector 18"/>
          <p:cNvCxnSpPr>
            <a:stCxn id="10" idx="2"/>
            <a:endCxn id="14" idx="0"/>
          </p:cNvCxnSpPr>
          <p:nvPr/>
        </p:nvCxnSpPr>
        <p:spPr>
          <a:xfrm flipH="1">
            <a:off x="1704191" y="3429000"/>
            <a:ext cx="20618"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5" idx="0"/>
          </p:cNvCxnSpPr>
          <p:nvPr/>
        </p:nvCxnSpPr>
        <p:spPr>
          <a:xfrm>
            <a:off x="3294529" y="3429000"/>
            <a:ext cx="0"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6" idx="0"/>
          </p:cNvCxnSpPr>
          <p:nvPr/>
        </p:nvCxnSpPr>
        <p:spPr>
          <a:xfrm>
            <a:off x="4912658" y="3429000"/>
            <a:ext cx="1795"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7" idx="0"/>
          </p:cNvCxnSpPr>
          <p:nvPr/>
        </p:nvCxnSpPr>
        <p:spPr>
          <a:xfrm flipH="1">
            <a:off x="6578302" y="3459480"/>
            <a:ext cx="5378" cy="218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02127" y="5786716"/>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29" name="Rectangle 28"/>
          <p:cNvSpPr/>
          <p:nvPr/>
        </p:nvSpPr>
        <p:spPr>
          <a:xfrm>
            <a:off x="3808198"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30" name="Rectangle 29"/>
          <p:cNvSpPr/>
          <p:nvPr/>
        </p:nvSpPr>
        <p:spPr>
          <a:xfrm>
            <a:off x="5444256"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31" name="Rectangle 30"/>
          <p:cNvSpPr/>
          <p:nvPr/>
        </p:nvSpPr>
        <p:spPr>
          <a:xfrm>
            <a:off x="7069558" y="581719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32" name="Rectangle 31"/>
          <p:cNvSpPr/>
          <p:nvPr/>
        </p:nvSpPr>
        <p:spPr>
          <a:xfrm>
            <a:off x="2156006"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MySQL</a:t>
            </a:r>
            <a:endParaRPr lang="en-US" dirty="0"/>
          </a:p>
        </p:txBody>
      </p:sp>
      <p:sp>
        <p:nvSpPr>
          <p:cNvPr id="33" name="Rectangle 32"/>
          <p:cNvSpPr/>
          <p:nvPr/>
        </p:nvSpPr>
        <p:spPr>
          <a:xfrm>
            <a:off x="3700624"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MSSQL</a:t>
            </a:r>
            <a:endParaRPr lang="en-US" dirty="0"/>
          </a:p>
        </p:txBody>
      </p:sp>
      <p:sp>
        <p:nvSpPr>
          <p:cNvPr id="34" name="Rectangle 33"/>
          <p:cNvSpPr/>
          <p:nvPr/>
        </p:nvSpPr>
        <p:spPr>
          <a:xfrm>
            <a:off x="5320548"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US" dirty="0"/>
          </a:p>
        </p:txBody>
      </p:sp>
      <p:sp>
        <p:nvSpPr>
          <p:cNvPr id="35" name="Rectangle 34"/>
          <p:cNvSpPr/>
          <p:nvPr/>
        </p:nvSpPr>
        <p:spPr>
          <a:xfrm>
            <a:off x="6938677" y="6403489"/>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Sybase</a:t>
            </a:r>
            <a:endParaRPr lang="en-US" dirty="0"/>
          </a:p>
        </p:txBody>
      </p:sp>
      <p:sp>
        <p:nvSpPr>
          <p:cNvPr id="40" name="Rectangle 39"/>
          <p:cNvSpPr/>
          <p:nvPr/>
        </p:nvSpPr>
        <p:spPr>
          <a:xfrm>
            <a:off x="528909" y="578671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DecoratorWS</a:t>
            </a:r>
            <a:endParaRPr lang="en-US" dirty="0"/>
          </a:p>
        </p:txBody>
      </p:sp>
      <p:sp>
        <p:nvSpPr>
          <p:cNvPr id="41" name="Rectangle 40"/>
          <p:cNvSpPr/>
          <p:nvPr/>
        </p:nvSpPr>
        <p:spPr>
          <a:xfrm>
            <a:off x="626628"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43" name="Rectangle 42"/>
          <p:cNvSpPr/>
          <p:nvPr/>
        </p:nvSpPr>
        <p:spPr>
          <a:xfrm>
            <a:off x="3805509" y="52120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a:t>
            </a:r>
            <a:endParaRPr lang="en-US" dirty="0"/>
          </a:p>
        </p:txBody>
      </p:sp>
      <p:cxnSp>
        <p:nvCxnSpPr>
          <p:cNvPr id="45" name="Elbow Connector 44"/>
          <p:cNvCxnSpPr>
            <a:stCxn id="43" idx="2"/>
            <a:endCxn id="40" idx="0"/>
          </p:cNvCxnSpPr>
          <p:nvPr/>
        </p:nvCxnSpPr>
        <p:spPr>
          <a:xfrm rot="5400000">
            <a:off x="2725711" y="4021118"/>
            <a:ext cx="300316" cy="32308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3" idx="2"/>
            <a:endCxn id="28" idx="0"/>
          </p:cNvCxnSpPr>
          <p:nvPr/>
        </p:nvCxnSpPr>
        <p:spPr>
          <a:xfrm rot="5400000">
            <a:off x="3566600" y="4862007"/>
            <a:ext cx="300316" cy="15491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3" idx="2"/>
            <a:endCxn id="29" idx="0"/>
          </p:cNvCxnSpPr>
          <p:nvPr/>
        </p:nvCxnSpPr>
        <p:spPr>
          <a:xfrm rot="16200000" flipH="1">
            <a:off x="4342495" y="5635213"/>
            <a:ext cx="300316" cy="268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hape 50"/>
          <p:cNvCxnSpPr>
            <a:stCxn id="43" idx="2"/>
            <a:endCxn id="30" idx="0"/>
          </p:cNvCxnSpPr>
          <p:nvPr/>
        </p:nvCxnSpPr>
        <p:spPr>
          <a:xfrm rot="16200000" flipH="1">
            <a:off x="5160524" y="4817184"/>
            <a:ext cx="300316" cy="163874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3" idx="2"/>
            <a:endCxn id="31" idx="0"/>
          </p:cNvCxnSpPr>
          <p:nvPr/>
        </p:nvCxnSpPr>
        <p:spPr>
          <a:xfrm rot="16200000" flipH="1">
            <a:off x="5980795" y="3996913"/>
            <a:ext cx="330796" cy="330976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0" idx="2"/>
            <a:endCxn id="41" idx="0"/>
          </p:cNvCxnSpPr>
          <p:nvPr/>
        </p:nvCxnSpPr>
        <p:spPr>
          <a:xfrm rot="16200000" flipH="1">
            <a:off x="1087411" y="6234053"/>
            <a:ext cx="352315" cy="627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40" idx="2"/>
            <a:endCxn id="32" idx="0"/>
          </p:cNvCxnSpPr>
          <p:nvPr/>
        </p:nvCxnSpPr>
        <p:spPr>
          <a:xfrm rot="16200000" flipH="1">
            <a:off x="1852100" y="5469364"/>
            <a:ext cx="352315" cy="15356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0" idx="2"/>
            <a:endCxn id="33" idx="0"/>
          </p:cNvCxnSpPr>
          <p:nvPr/>
        </p:nvCxnSpPr>
        <p:spPr>
          <a:xfrm rot="16200000" flipH="1">
            <a:off x="2652200" y="4669264"/>
            <a:ext cx="342453" cy="31259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0" idx="2"/>
            <a:endCxn id="34" idx="0"/>
          </p:cNvCxnSpPr>
          <p:nvPr/>
        </p:nvCxnSpPr>
        <p:spPr>
          <a:xfrm rot="16200000" flipH="1">
            <a:off x="3462162" y="3859302"/>
            <a:ext cx="342453" cy="47459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0" idx="2"/>
            <a:endCxn id="35" idx="0"/>
          </p:cNvCxnSpPr>
          <p:nvPr/>
        </p:nvCxnSpPr>
        <p:spPr>
          <a:xfrm rot="16200000" flipH="1">
            <a:off x="4294087" y="3027378"/>
            <a:ext cx="342453" cy="64097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8600" y="4038600"/>
            <a:ext cx="8686800" cy="1323439"/>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Similarly if the company decides to use decorator pattern instead they would need </a:t>
            </a:r>
            <a:r>
              <a:rPr lang="en-US" sz="1600" b="1" dirty="0" smtClean="0">
                <a:latin typeface="Verdana" pitchFamily="34" charset="0"/>
                <a:ea typeface="Verdana" pitchFamily="34" charset="0"/>
                <a:cs typeface="Verdana" pitchFamily="34" charset="0"/>
              </a:rPr>
              <a:t>(M + N ) 15 employees. </a:t>
            </a:r>
            <a:r>
              <a:rPr lang="en-US" sz="1600" dirty="0" smtClean="0">
                <a:latin typeface="Verdana" pitchFamily="34" charset="0"/>
                <a:ea typeface="Verdana" pitchFamily="34" charset="0"/>
                <a:cs typeface="Verdana" pitchFamily="34" charset="0"/>
              </a:rPr>
              <a:t>The </a:t>
            </a:r>
            <a:r>
              <a:rPr lang="en-US" sz="1600" b="1" dirty="0" err="1" smtClean="0">
                <a:latin typeface="Verdana" pitchFamily="34" charset="0"/>
                <a:ea typeface="Verdana" pitchFamily="34" charset="0"/>
                <a:cs typeface="Verdana" pitchFamily="34" charset="0"/>
              </a:rPr>
              <a:t>DecoratorWS</a:t>
            </a:r>
            <a:r>
              <a:rPr lang="en-US" sz="1600" b="1" dirty="0" smtClean="0">
                <a:latin typeface="Verdana" pitchFamily="34" charset="0"/>
                <a:ea typeface="Verdana" pitchFamily="34" charset="0"/>
                <a:cs typeface="Verdana" pitchFamily="34" charset="0"/>
              </a:rPr>
              <a:t> class </a:t>
            </a:r>
            <a:r>
              <a:rPr lang="en-US" sz="1600" dirty="0" smtClean="0">
                <a:latin typeface="Verdana" pitchFamily="34" charset="0"/>
                <a:ea typeface="Verdana" pitchFamily="34" charset="0"/>
                <a:cs typeface="Verdana" pitchFamily="34" charset="0"/>
              </a:rPr>
              <a:t>is abstract and has a type Website. In runtime if </a:t>
            </a:r>
            <a:r>
              <a:rPr lang="en-US" sz="1600" dirty="0" err="1" smtClean="0">
                <a:latin typeface="Verdana" pitchFamily="34" charset="0"/>
                <a:ea typeface="Verdana" pitchFamily="34" charset="0"/>
                <a:cs typeface="Verdana" pitchFamily="34" charset="0"/>
              </a:rPr>
              <a:t>DecoratorWS</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has a </a:t>
            </a:r>
            <a:r>
              <a:rPr lang="en-US" sz="1600" dirty="0" err="1" smtClean="0">
                <a:latin typeface="Verdana" pitchFamily="34" charset="0"/>
                <a:ea typeface="Verdana" pitchFamily="34" charset="0"/>
                <a:cs typeface="Verdana" pitchFamily="34" charset="0"/>
              </a:rPr>
              <a:t>JSPWebsite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JSP+Oracle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  if it has a </a:t>
            </a:r>
            <a:r>
              <a:rPr lang="en-US" sz="1600" dirty="0" err="1" smtClean="0">
                <a:latin typeface="Verdana" pitchFamily="34" charset="0"/>
                <a:ea typeface="Verdana" pitchFamily="34" charset="0"/>
                <a:cs typeface="Verdana" pitchFamily="34" charset="0"/>
              </a:rPr>
              <a:t>ASPWebsite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ASP+Oracle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18 –Data Streaming and File IO</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550" dirty="0" smtClean="0">
                <a:latin typeface="Verdana" pitchFamily="34" charset="0"/>
                <a:ea typeface="Verdana" pitchFamily="34" charset="0"/>
                <a:cs typeface="Verdana" pitchFamily="34" charset="0"/>
              </a:rPr>
              <a:t>Files on a system can contain data of type text or Binary (multi media,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exe etc ) format. Java provides </a:t>
            </a:r>
            <a:r>
              <a:rPr lang="en-US" sz="1550" dirty="0" err="1" smtClean="0">
                <a:latin typeface="Verdana" pitchFamily="34" charset="0"/>
                <a:ea typeface="Verdana" pitchFamily="34" charset="0"/>
                <a:cs typeface="Verdana" pitchFamily="34" charset="0"/>
              </a:rPr>
              <a:t>api</a:t>
            </a:r>
            <a:r>
              <a:rPr lang="en-US" sz="1550" dirty="0" smtClean="0">
                <a:latin typeface="Verdana" pitchFamily="34" charset="0"/>
                <a:ea typeface="Verdana" pitchFamily="34" charset="0"/>
                <a:cs typeface="Verdana" pitchFamily="34" charset="0"/>
              </a:rPr>
              <a:t> to perform all the IO operation related to File system including creating/reading/updating/deleting/copying files and folders. Most common method in these classes include </a:t>
            </a:r>
            <a:r>
              <a:rPr lang="en-US" sz="1550" dirty="0" err="1" smtClean="0">
                <a:latin typeface="Verdana" pitchFamily="34" charset="0"/>
                <a:ea typeface="Verdana" pitchFamily="34" charset="0"/>
                <a:cs typeface="Verdana" pitchFamily="34" charset="0"/>
              </a:rPr>
              <a:t>createNewFile</a:t>
            </a:r>
            <a:r>
              <a:rPr lang="en-US" sz="1550" dirty="0" smtClean="0">
                <a:latin typeface="Verdana" pitchFamily="34" charset="0"/>
                <a:ea typeface="Verdana" pitchFamily="34" charset="0"/>
                <a:cs typeface="Verdana" pitchFamily="34" charset="0"/>
              </a:rPr>
              <a:t>(), delete,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Stream : Streaming data involves exchange of data between source and destination. Source can be either taking real time inputs or files. Destination can be File or real time console. Most common streaming are Reading and writing content of file. This process requires opening a file , performing required operations and closing file. Streaming also involves take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Character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Character sequence or strings. (</a:t>
            </a:r>
            <a:r>
              <a:rPr lang="en-US" sz="1600" dirty="0" err="1" smtClean="0"/>
              <a:t>BufferedReader</a:t>
            </a:r>
            <a:r>
              <a:rPr lang="en-US" sz="1600" dirty="0" smtClean="0"/>
              <a:t> and File Writer)</a:t>
            </a: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Byte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bytes. Not all file content type are textual in nature. We have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binary files etc whose content  are in an unreadable or machine code format. Which can be read/written/copied in byte formats. Most common operations since these contents are non textual unreadable format is to delete or copy these files from A to B location.</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Serialization : Used to write the object from the memory into byte streams. Used to store the object on a persistence storage. Transient variable in an object cannot be saved.</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3000" y="4267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9" name="Rectangle 8"/>
          <p:cNvSpPr/>
          <p:nvPr/>
        </p:nvSpPr>
        <p:spPr>
          <a:xfrm>
            <a:off x="1143000" y="5029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2" name="Rectangle 11"/>
          <p:cNvSpPr/>
          <p:nvPr/>
        </p:nvSpPr>
        <p:spPr>
          <a:xfrm>
            <a:off x="7086600" y="4267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13" name="Rectangle 12"/>
          <p:cNvSpPr/>
          <p:nvPr/>
        </p:nvSpPr>
        <p:spPr>
          <a:xfrm>
            <a:off x="7086600" y="5029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5" name="Rectangle 14"/>
          <p:cNvSpPr/>
          <p:nvPr/>
        </p:nvSpPr>
        <p:spPr>
          <a:xfrm>
            <a:off x="4221480" y="4084320"/>
            <a:ext cx="731520" cy="155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a:p>
            <a:pPr algn="ctr"/>
            <a:r>
              <a:rPr lang="en-US" dirty="0" smtClean="0"/>
              <a:t>App</a:t>
            </a:r>
            <a:endParaRPr lang="en-US" dirty="0"/>
          </a:p>
        </p:txBody>
      </p:sp>
      <p:sp>
        <p:nvSpPr>
          <p:cNvPr id="16" name="Rectangle 15"/>
          <p:cNvSpPr/>
          <p:nvPr/>
        </p:nvSpPr>
        <p:spPr>
          <a:xfrm>
            <a:off x="28119" y="37713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17" name="Rectangle 16"/>
          <p:cNvSpPr/>
          <p:nvPr/>
        </p:nvSpPr>
        <p:spPr>
          <a:xfrm>
            <a:off x="28119" y="43047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0" name="Rectangle 19"/>
          <p:cNvSpPr/>
          <p:nvPr/>
        </p:nvSpPr>
        <p:spPr>
          <a:xfrm>
            <a:off x="28119" y="5106474"/>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1" name="Rectangle 20"/>
          <p:cNvSpPr/>
          <p:nvPr/>
        </p:nvSpPr>
        <p:spPr>
          <a:xfrm>
            <a:off x="37563" y="5638800"/>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24" name="Straight Arrow Connector 23"/>
          <p:cNvCxnSpPr>
            <a:stCxn id="16" idx="3"/>
            <a:endCxn id="8" idx="1"/>
          </p:cNvCxnSpPr>
          <p:nvPr/>
        </p:nvCxnSpPr>
        <p:spPr>
          <a:xfrm>
            <a:off x="851079" y="3999963"/>
            <a:ext cx="291921"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8" idx="1"/>
          </p:cNvCxnSpPr>
          <p:nvPr/>
        </p:nvCxnSpPr>
        <p:spPr>
          <a:xfrm>
            <a:off x="851079" y="4533363"/>
            <a:ext cx="291921"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3"/>
            <a:endCxn id="9" idx="1"/>
          </p:cNvCxnSpPr>
          <p:nvPr/>
        </p:nvCxnSpPr>
        <p:spPr>
          <a:xfrm flipV="1">
            <a:off x="851079" y="5303520"/>
            <a:ext cx="291921"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3"/>
            <a:endCxn id="9" idx="1"/>
          </p:cNvCxnSpPr>
          <p:nvPr/>
        </p:nvCxnSpPr>
        <p:spPr>
          <a:xfrm flipV="1">
            <a:off x="860523" y="5303520"/>
            <a:ext cx="282477"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290560" y="37713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42" name="Rectangle 41"/>
          <p:cNvSpPr/>
          <p:nvPr/>
        </p:nvSpPr>
        <p:spPr>
          <a:xfrm>
            <a:off x="8290560" y="43047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4" name="Rectangle 43"/>
          <p:cNvSpPr/>
          <p:nvPr/>
        </p:nvSpPr>
        <p:spPr>
          <a:xfrm>
            <a:off x="8290560" y="5106474"/>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5" name="Rectangle 44"/>
          <p:cNvSpPr/>
          <p:nvPr/>
        </p:nvSpPr>
        <p:spPr>
          <a:xfrm>
            <a:off x="8290560" y="5638800"/>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47" name="Straight Arrow Connector 46"/>
          <p:cNvCxnSpPr>
            <a:stCxn id="12" idx="3"/>
            <a:endCxn id="41" idx="1"/>
          </p:cNvCxnSpPr>
          <p:nvPr/>
        </p:nvCxnSpPr>
        <p:spPr>
          <a:xfrm flipV="1">
            <a:off x="8001000" y="3999963"/>
            <a:ext cx="289560"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3"/>
            <a:endCxn id="42" idx="1"/>
          </p:cNvCxnSpPr>
          <p:nvPr/>
        </p:nvCxnSpPr>
        <p:spPr>
          <a:xfrm flipV="1">
            <a:off x="8001000" y="4533363"/>
            <a:ext cx="289560"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3" idx="3"/>
            <a:endCxn id="44" idx="1"/>
          </p:cNvCxnSpPr>
          <p:nvPr/>
        </p:nvCxnSpPr>
        <p:spPr>
          <a:xfrm>
            <a:off x="8001000" y="5303520"/>
            <a:ext cx="289560"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3"/>
            <a:endCxn id="45" idx="1"/>
          </p:cNvCxnSpPr>
          <p:nvPr/>
        </p:nvCxnSpPr>
        <p:spPr>
          <a:xfrm>
            <a:off x="8001000" y="5303520"/>
            <a:ext cx="289560"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331720" y="4267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57" name="Rectangle 56"/>
          <p:cNvSpPr/>
          <p:nvPr/>
        </p:nvSpPr>
        <p:spPr>
          <a:xfrm>
            <a:off x="2331720" y="5029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sp>
        <p:nvSpPr>
          <p:cNvPr id="60" name="Rectangle 59"/>
          <p:cNvSpPr/>
          <p:nvPr/>
        </p:nvSpPr>
        <p:spPr>
          <a:xfrm>
            <a:off x="6172200" y="4267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61" name="Rectangle 60"/>
          <p:cNvSpPr/>
          <p:nvPr/>
        </p:nvSpPr>
        <p:spPr>
          <a:xfrm>
            <a:off x="6172200" y="5029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cxnSp>
        <p:nvCxnSpPr>
          <p:cNvPr id="63" name="Straight Arrow Connector 62"/>
          <p:cNvCxnSpPr>
            <a:stCxn id="8" idx="3"/>
            <a:endCxn id="56" idx="1"/>
          </p:cNvCxnSpPr>
          <p:nvPr/>
        </p:nvCxnSpPr>
        <p:spPr>
          <a:xfrm>
            <a:off x="205740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9" idx="3"/>
            <a:endCxn id="57" idx="1"/>
          </p:cNvCxnSpPr>
          <p:nvPr/>
        </p:nvCxnSpPr>
        <p:spPr>
          <a:xfrm>
            <a:off x="205740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0" idx="3"/>
            <a:endCxn id="12" idx="1"/>
          </p:cNvCxnSpPr>
          <p:nvPr/>
        </p:nvCxnSpPr>
        <p:spPr>
          <a:xfrm>
            <a:off x="681228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1" idx="3"/>
            <a:endCxn id="13" idx="1"/>
          </p:cNvCxnSpPr>
          <p:nvPr/>
        </p:nvCxnSpPr>
        <p:spPr>
          <a:xfrm>
            <a:off x="681228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8" idx="3"/>
            <a:endCxn id="57" idx="1"/>
          </p:cNvCxnSpPr>
          <p:nvPr/>
        </p:nvCxnSpPr>
        <p:spPr>
          <a:xfrm>
            <a:off x="205740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9" idx="3"/>
            <a:endCxn id="56" idx="1"/>
          </p:cNvCxnSpPr>
          <p:nvPr/>
        </p:nvCxnSpPr>
        <p:spPr>
          <a:xfrm flipV="1">
            <a:off x="205740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0" idx="3"/>
            <a:endCxn id="13" idx="1"/>
          </p:cNvCxnSpPr>
          <p:nvPr/>
        </p:nvCxnSpPr>
        <p:spPr>
          <a:xfrm>
            <a:off x="681228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1" idx="3"/>
            <a:endCxn id="12" idx="1"/>
          </p:cNvCxnSpPr>
          <p:nvPr/>
        </p:nvCxnSpPr>
        <p:spPr>
          <a:xfrm flipV="1">
            <a:off x="681228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8119" y="3229806"/>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89" name="Straight Arrow Connector 88"/>
          <p:cNvCxnSpPr>
            <a:stCxn id="88" idx="3"/>
            <a:endCxn id="8" idx="1"/>
          </p:cNvCxnSpPr>
          <p:nvPr/>
        </p:nvCxnSpPr>
        <p:spPr>
          <a:xfrm>
            <a:off x="1033959" y="3458406"/>
            <a:ext cx="109041" cy="1083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102958" y="3237963"/>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2" name="Straight Arrow Connector 91"/>
          <p:cNvCxnSpPr>
            <a:stCxn id="12" idx="3"/>
            <a:endCxn id="91" idx="1"/>
          </p:cNvCxnSpPr>
          <p:nvPr/>
        </p:nvCxnSpPr>
        <p:spPr>
          <a:xfrm flipV="1">
            <a:off x="8001000" y="3466563"/>
            <a:ext cx="101958" cy="1074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8119" y="6172200"/>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5" name="Straight Arrow Connector 94"/>
          <p:cNvCxnSpPr>
            <a:stCxn id="94" idx="3"/>
            <a:endCxn id="9" idx="1"/>
          </p:cNvCxnSpPr>
          <p:nvPr/>
        </p:nvCxnSpPr>
        <p:spPr>
          <a:xfrm flipV="1">
            <a:off x="1033959" y="5303520"/>
            <a:ext cx="109041"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099523" y="6172200"/>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8" name="Straight Arrow Connector 97"/>
          <p:cNvCxnSpPr>
            <a:stCxn id="13" idx="3"/>
            <a:endCxn id="97" idx="1"/>
          </p:cNvCxnSpPr>
          <p:nvPr/>
        </p:nvCxnSpPr>
        <p:spPr>
          <a:xfrm>
            <a:off x="8001000" y="5303520"/>
            <a:ext cx="98523"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149958" y="4267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5" name="Rectangle 104"/>
          <p:cNvSpPr/>
          <p:nvPr/>
        </p:nvSpPr>
        <p:spPr>
          <a:xfrm>
            <a:off x="3149958" y="5029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sp>
        <p:nvSpPr>
          <p:cNvPr id="106" name="Rectangle 105"/>
          <p:cNvSpPr/>
          <p:nvPr/>
        </p:nvSpPr>
        <p:spPr>
          <a:xfrm>
            <a:off x="5181600" y="4267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7" name="Rectangle 106"/>
          <p:cNvSpPr/>
          <p:nvPr/>
        </p:nvSpPr>
        <p:spPr>
          <a:xfrm>
            <a:off x="5181600" y="5029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cxnSp>
        <p:nvCxnSpPr>
          <p:cNvPr id="109" name="Straight Arrow Connector 108"/>
          <p:cNvCxnSpPr>
            <a:stCxn id="56" idx="3"/>
            <a:endCxn id="104" idx="1"/>
          </p:cNvCxnSpPr>
          <p:nvPr/>
        </p:nvCxnSpPr>
        <p:spPr>
          <a:xfrm>
            <a:off x="2971800" y="4541520"/>
            <a:ext cx="178158"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6" idx="3"/>
            <a:endCxn id="105" idx="1"/>
          </p:cNvCxnSpPr>
          <p:nvPr/>
        </p:nvCxnSpPr>
        <p:spPr>
          <a:xfrm>
            <a:off x="2971800" y="4541520"/>
            <a:ext cx="178158"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57" idx="3"/>
            <a:endCxn id="104" idx="1"/>
          </p:cNvCxnSpPr>
          <p:nvPr/>
        </p:nvCxnSpPr>
        <p:spPr>
          <a:xfrm flipV="1">
            <a:off x="2971800" y="4541520"/>
            <a:ext cx="178158"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57" idx="3"/>
            <a:endCxn id="105" idx="1"/>
          </p:cNvCxnSpPr>
          <p:nvPr/>
        </p:nvCxnSpPr>
        <p:spPr>
          <a:xfrm>
            <a:off x="2971800" y="5303520"/>
            <a:ext cx="1781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4" idx="3"/>
            <a:endCxn id="15" idx="1"/>
          </p:cNvCxnSpPr>
          <p:nvPr/>
        </p:nvCxnSpPr>
        <p:spPr>
          <a:xfrm>
            <a:off x="3972918" y="4541520"/>
            <a:ext cx="248562" cy="32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5" idx="3"/>
            <a:endCxn id="15" idx="1"/>
          </p:cNvCxnSpPr>
          <p:nvPr/>
        </p:nvCxnSpPr>
        <p:spPr>
          <a:xfrm flipV="1">
            <a:off x="3972918" y="4861560"/>
            <a:ext cx="248562"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5" idx="3"/>
          </p:cNvCxnSpPr>
          <p:nvPr/>
        </p:nvCxnSpPr>
        <p:spPr>
          <a:xfrm flipV="1">
            <a:off x="4953000" y="4495800"/>
            <a:ext cx="15240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5" idx="3"/>
            <a:endCxn id="107" idx="1"/>
          </p:cNvCxnSpPr>
          <p:nvPr/>
        </p:nvCxnSpPr>
        <p:spPr>
          <a:xfrm>
            <a:off x="4953000" y="4861560"/>
            <a:ext cx="228600"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3"/>
            <a:endCxn id="60" idx="1"/>
          </p:cNvCxnSpPr>
          <p:nvPr/>
        </p:nvCxnSpPr>
        <p:spPr>
          <a:xfrm>
            <a:off x="6004560" y="4541520"/>
            <a:ext cx="16764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3"/>
            <a:endCxn id="61" idx="1"/>
          </p:cNvCxnSpPr>
          <p:nvPr/>
        </p:nvCxnSpPr>
        <p:spPr>
          <a:xfrm>
            <a:off x="6004560" y="4541520"/>
            <a:ext cx="16764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07" idx="3"/>
            <a:endCxn id="60" idx="1"/>
          </p:cNvCxnSpPr>
          <p:nvPr/>
        </p:nvCxnSpPr>
        <p:spPr>
          <a:xfrm flipV="1">
            <a:off x="6004560" y="4541520"/>
            <a:ext cx="16764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07" idx="3"/>
            <a:endCxn id="61" idx="1"/>
          </p:cNvCxnSpPr>
          <p:nvPr/>
        </p:nvCxnSpPr>
        <p:spPr>
          <a:xfrm>
            <a:off x="6004560" y="5303520"/>
            <a:ext cx="167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52400" y="1092875"/>
            <a:ext cx="8778240" cy="2031325"/>
          </a:xfrm>
          <a:prstGeom prst="rect">
            <a:avLst/>
          </a:prstGeom>
          <a:noFill/>
        </p:spPr>
        <p:txBody>
          <a:bodyPr wrap="square" rtlCol="0">
            <a:spAutoFit/>
          </a:bodyPr>
          <a:lstStyle/>
          <a:p>
            <a:r>
              <a:rPr lang="en-US" dirty="0" smtClean="0"/>
              <a:t>Streaming can be divided in 2 broader categories textual and non-textual ( character and bytes). </a:t>
            </a:r>
          </a:p>
          <a:p>
            <a:endParaRPr lang="en-US" dirty="0" smtClean="0"/>
          </a:p>
          <a:p>
            <a:r>
              <a:rPr lang="en-US" dirty="0" err="1" smtClean="0"/>
              <a:t>WhatsApp</a:t>
            </a:r>
            <a:r>
              <a:rPr lang="en-US" dirty="0" smtClean="0"/>
              <a:t> : text -&gt; Live Stream -&gt; Char -&gt; Buffer -&gt; Char -&gt; Live Stream -&gt;Text</a:t>
            </a:r>
          </a:p>
          <a:p>
            <a:r>
              <a:rPr lang="en-US" dirty="0" smtClean="0"/>
              <a:t>Twitter :  text -&gt; Live Stream -&gt; Char -&gt; Non Buffer -&gt; Char -&gt; Live Stream -&gt;Text</a:t>
            </a:r>
          </a:p>
          <a:p>
            <a:r>
              <a:rPr lang="en-US" dirty="0" err="1" smtClean="0"/>
              <a:t>Youtube</a:t>
            </a:r>
            <a:r>
              <a:rPr lang="en-US" dirty="0" smtClean="0"/>
              <a:t> : Media -&gt; Live Stream -&gt; Byte -&gt; Buffer -&gt; Byte -&gt; Live Stream -&gt;Media</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0442" y="3203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InputStream</a:t>
            </a:r>
            <a:endParaRPr lang="en-US" sz="1400" dirty="0">
              <a:solidFill>
                <a:schemeClr val="tx1"/>
              </a:solidFill>
              <a:latin typeface="Verdana" pitchFamily="34" charset="0"/>
              <a:ea typeface="Verdana" pitchFamily="34" charset="0"/>
              <a:cs typeface="Verdana" pitchFamily="34" charset="0"/>
            </a:endParaRPr>
          </a:p>
        </p:txBody>
      </p:sp>
      <p:sp>
        <p:nvSpPr>
          <p:cNvPr id="64" name="Rectangle 63"/>
          <p:cNvSpPr/>
          <p:nvPr/>
        </p:nvSpPr>
        <p:spPr>
          <a:xfrm>
            <a:off x="3246120" y="207350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ByteArrayInputStream</a:t>
            </a:r>
            <a:endParaRPr lang="en-US" sz="1400" dirty="0">
              <a:solidFill>
                <a:schemeClr val="tx1"/>
              </a:solidFill>
              <a:latin typeface="Verdana" pitchFamily="34" charset="0"/>
              <a:ea typeface="Verdana" pitchFamily="34" charset="0"/>
              <a:cs typeface="Verdana" pitchFamily="34" charset="0"/>
            </a:endParaRPr>
          </a:p>
        </p:txBody>
      </p:sp>
      <p:sp>
        <p:nvSpPr>
          <p:cNvPr id="66" name="Rectangle 65"/>
          <p:cNvSpPr/>
          <p:nvPr/>
        </p:nvSpPr>
        <p:spPr>
          <a:xfrm>
            <a:off x="3241398" y="2441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FileInputStream</a:t>
            </a:r>
            <a:endParaRPr lang="en-US" sz="1400" dirty="0">
              <a:solidFill>
                <a:schemeClr val="tx1"/>
              </a:solidFill>
              <a:latin typeface="Verdana" pitchFamily="34" charset="0"/>
              <a:ea typeface="Verdana" pitchFamily="34" charset="0"/>
              <a:cs typeface="Verdana" pitchFamily="34" charset="0"/>
            </a:endParaRPr>
          </a:p>
        </p:txBody>
      </p:sp>
      <p:sp>
        <p:nvSpPr>
          <p:cNvPr id="67" name="Rectangle 66"/>
          <p:cNvSpPr/>
          <p:nvPr/>
        </p:nvSpPr>
        <p:spPr>
          <a:xfrm>
            <a:off x="3246120" y="282154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FilterInputStream</a:t>
            </a:r>
            <a:endParaRPr lang="en-US" sz="1400" dirty="0">
              <a:solidFill>
                <a:schemeClr val="tx1"/>
              </a:solidFill>
              <a:latin typeface="Verdana" pitchFamily="34" charset="0"/>
              <a:ea typeface="Verdana" pitchFamily="34" charset="0"/>
              <a:cs typeface="Verdana" pitchFamily="34" charset="0"/>
            </a:endParaRPr>
          </a:p>
        </p:txBody>
      </p:sp>
      <p:sp>
        <p:nvSpPr>
          <p:cNvPr id="68" name="Rectangle 67"/>
          <p:cNvSpPr/>
          <p:nvPr/>
        </p:nvSpPr>
        <p:spPr>
          <a:xfrm>
            <a:off x="3246120" y="3189669"/>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ObjectInputStream</a:t>
            </a:r>
            <a:endParaRPr lang="en-US" sz="1400" dirty="0">
              <a:solidFill>
                <a:schemeClr val="tx1"/>
              </a:solidFill>
              <a:latin typeface="Verdana" pitchFamily="34" charset="0"/>
              <a:ea typeface="Verdana" pitchFamily="34" charset="0"/>
              <a:cs typeface="Verdana" pitchFamily="34" charset="0"/>
            </a:endParaRPr>
          </a:p>
        </p:txBody>
      </p:sp>
      <p:sp>
        <p:nvSpPr>
          <p:cNvPr id="69" name="Rectangle 68"/>
          <p:cNvSpPr/>
          <p:nvPr/>
        </p:nvSpPr>
        <p:spPr>
          <a:xfrm>
            <a:off x="3246120" y="3530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PipedInputStream</a:t>
            </a:r>
            <a:endParaRPr lang="en-US" sz="14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3246120" y="3911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SequentialInputStream</a:t>
            </a:r>
            <a:endParaRPr lang="en-US" sz="1400" dirty="0">
              <a:solidFill>
                <a:schemeClr val="tx1"/>
              </a:solidFill>
              <a:latin typeface="Verdana" pitchFamily="34" charset="0"/>
              <a:ea typeface="Verdana" pitchFamily="34" charset="0"/>
              <a:cs typeface="Verdana" pitchFamily="34" charset="0"/>
            </a:endParaRPr>
          </a:p>
        </p:txBody>
      </p:sp>
      <p:sp>
        <p:nvSpPr>
          <p:cNvPr id="71" name="Rectangle 70"/>
          <p:cNvSpPr/>
          <p:nvPr/>
        </p:nvSpPr>
        <p:spPr>
          <a:xfrm>
            <a:off x="3246120" y="429768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StringBufferInputStream</a:t>
            </a:r>
            <a:endParaRPr lang="en-US" sz="1400" dirty="0">
              <a:solidFill>
                <a:schemeClr val="tx1"/>
              </a:solidFill>
              <a:latin typeface="Verdana" pitchFamily="34" charset="0"/>
              <a:ea typeface="Verdana" pitchFamily="34" charset="0"/>
              <a:cs typeface="Verdana" pitchFamily="34" charset="0"/>
            </a:endParaRPr>
          </a:p>
        </p:txBody>
      </p:sp>
      <p:sp>
        <p:nvSpPr>
          <p:cNvPr id="72" name="Rectangle 71"/>
          <p:cNvSpPr/>
          <p:nvPr/>
        </p:nvSpPr>
        <p:spPr>
          <a:xfrm>
            <a:off x="6522720" y="2283213"/>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BufferedInputStream</a:t>
            </a:r>
            <a:endParaRPr lang="en-US" sz="1400" dirty="0">
              <a:solidFill>
                <a:schemeClr val="tx1"/>
              </a:solidFill>
              <a:latin typeface="Verdana" pitchFamily="34" charset="0"/>
              <a:ea typeface="Verdana" pitchFamily="34" charset="0"/>
              <a:cs typeface="Verdana" pitchFamily="34" charset="0"/>
            </a:endParaRPr>
          </a:p>
        </p:txBody>
      </p:sp>
      <p:sp>
        <p:nvSpPr>
          <p:cNvPr id="73" name="Rectangle 72"/>
          <p:cNvSpPr/>
          <p:nvPr/>
        </p:nvSpPr>
        <p:spPr>
          <a:xfrm>
            <a:off x="6517998" y="2651334"/>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DataInputStream</a:t>
            </a:r>
            <a:endParaRPr lang="en-US" sz="1400" dirty="0">
              <a:solidFill>
                <a:schemeClr val="tx1"/>
              </a:solidFill>
              <a:latin typeface="Verdana" pitchFamily="34" charset="0"/>
              <a:ea typeface="Verdana" pitchFamily="34" charset="0"/>
              <a:cs typeface="Verdana" pitchFamily="34" charset="0"/>
            </a:endParaRPr>
          </a:p>
        </p:txBody>
      </p:sp>
      <p:sp>
        <p:nvSpPr>
          <p:cNvPr id="74" name="Rectangle 73"/>
          <p:cNvSpPr/>
          <p:nvPr/>
        </p:nvSpPr>
        <p:spPr>
          <a:xfrm>
            <a:off x="6522720" y="303126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LineNumberInputStream</a:t>
            </a:r>
            <a:endParaRPr lang="en-US" sz="14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522720" y="339938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PushBankInputStream</a:t>
            </a:r>
            <a:endParaRPr lang="en-US" sz="1400" dirty="0">
              <a:solidFill>
                <a:schemeClr val="tx1"/>
              </a:solidFill>
              <a:latin typeface="Verdana" pitchFamily="34" charset="0"/>
              <a:ea typeface="Verdana" pitchFamily="34" charset="0"/>
              <a:cs typeface="Verdana" pitchFamily="34" charset="0"/>
            </a:endParaRPr>
          </a:p>
        </p:txBody>
      </p:sp>
      <p:cxnSp>
        <p:nvCxnSpPr>
          <p:cNvPr id="79" name="Straight Arrow Connector 78"/>
          <p:cNvCxnSpPr>
            <a:stCxn id="62" idx="3"/>
            <a:endCxn id="64" idx="1"/>
          </p:cNvCxnSpPr>
          <p:nvPr/>
        </p:nvCxnSpPr>
        <p:spPr>
          <a:xfrm flipV="1">
            <a:off x="2519322" y="2210661"/>
            <a:ext cx="726798" cy="1130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2" idx="3"/>
            <a:endCxn id="66" idx="1"/>
          </p:cNvCxnSpPr>
          <p:nvPr/>
        </p:nvCxnSpPr>
        <p:spPr>
          <a:xfrm flipV="1">
            <a:off x="2519322" y="2578782"/>
            <a:ext cx="722076"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2" idx="3"/>
            <a:endCxn id="67" idx="1"/>
          </p:cNvCxnSpPr>
          <p:nvPr/>
        </p:nvCxnSpPr>
        <p:spPr>
          <a:xfrm flipV="1">
            <a:off x="2519322" y="2958708"/>
            <a:ext cx="726798" cy="382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2" idx="3"/>
            <a:endCxn id="68" idx="1"/>
          </p:cNvCxnSpPr>
          <p:nvPr/>
        </p:nvCxnSpPr>
        <p:spPr>
          <a:xfrm flipV="1">
            <a:off x="2519322" y="3326829"/>
            <a:ext cx="726798" cy="13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2" idx="3"/>
            <a:endCxn id="69" idx="1"/>
          </p:cNvCxnSpPr>
          <p:nvPr/>
        </p:nvCxnSpPr>
        <p:spPr>
          <a:xfrm>
            <a:off x="2519322" y="3340782"/>
            <a:ext cx="726798" cy="327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62" idx="3"/>
            <a:endCxn id="70" idx="1"/>
          </p:cNvCxnSpPr>
          <p:nvPr/>
        </p:nvCxnSpPr>
        <p:spPr>
          <a:xfrm>
            <a:off x="2519322" y="3340782"/>
            <a:ext cx="726798" cy="708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2" idx="3"/>
            <a:endCxn id="71" idx="1"/>
          </p:cNvCxnSpPr>
          <p:nvPr/>
        </p:nvCxnSpPr>
        <p:spPr>
          <a:xfrm>
            <a:off x="2519322" y="3340782"/>
            <a:ext cx="726798" cy="1094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7" idx="3"/>
            <a:endCxn id="72" idx="1"/>
          </p:cNvCxnSpPr>
          <p:nvPr/>
        </p:nvCxnSpPr>
        <p:spPr>
          <a:xfrm flipV="1">
            <a:off x="5715000" y="2420373"/>
            <a:ext cx="807720" cy="538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67" idx="3"/>
            <a:endCxn id="73" idx="1"/>
          </p:cNvCxnSpPr>
          <p:nvPr/>
        </p:nvCxnSpPr>
        <p:spPr>
          <a:xfrm flipV="1">
            <a:off x="5715000" y="2788494"/>
            <a:ext cx="802998" cy="170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7" idx="3"/>
            <a:endCxn id="74" idx="1"/>
          </p:cNvCxnSpPr>
          <p:nvPr/>
        </p:nvCxnSpPr>
        <p:spPr>
          <a:xfrm>
            <a:off x="5715000" y="2958708"/>
            <a:ext cx="807720" cy="209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67" idx="3"/>
            <a:endCxn id="75" idx="1"/>
          </p:cNvCxnSpPr>
          <p:nvPr/>
        </p:nvCxnSpPr>
        <p:spPr>
          <a:xfrm>
            <a:off x="5715000" y="2958708"/>
            <a:ext cx="807720" cy="577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76200" y="541492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OutputStream</a:t>
            </a:r>
            <a:endParaRPr lang="en-US" sz="1400" dirty="0">
              <a:solidFill>
                <a:schemeClr val="tx1"/>
              </a:solidFill>
              <a:latin typeface="Verdana" pitchFamily="34" charset="0"/>
              <a:ea typeface="Verdana" pitchFamily="34" charset="0"/>
              <a:cs typeface="Verdana" pitchFamily="34" charset="0"/>
            </a:endParaRPr>
          </a:p>
        </p:txBody>
      </p:sp>
      <p:sp>
        <p:nvSpPr>
          <p:cNvPr id="133" name="Rectangle 132"/>
          <p:cNvSpPr/>
          <p:nvPr/>
        </p:nvSpPr>
        <p:spPr>
          <a:xfrm>
            <a:off x="3271878" y="466902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ByteArrayOutputStream</a:t>
            </a:r>
            <a:endParaRPr lang="en-US" sz="1400" dirty="0">
              <a:solidFill>
                <a:schemeClr val="tx1"/>
              </a:solidFill>
              <a:latin typeface="Verdana" pitchFamily="34" charset="0"/>
              <a:ea typeface="Verdana" pitchFamily="34" charset="0"/>
              <a:cs typeface="Verdana" pitchFamily="34" charset="0"/>
            </a:endParaRPr>
          </a:p>
        </p:txBody>
      </p:sp>
      <p:sp>
        <p:nvSpPr>
          <p:cNvPr id="134" name="Rectangle 133"/>
          <p:cNvSpPr/>
          <p:nvPr/>
        </p:nvSpPr>
        <p:spPr>
          <a:xfrm>
            <a:off x="3267156" y="5037144"/>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FileOutputStream</a:t>
            </a:r>
            <a:endParaRPr lang="en-US" sz="1400" dirty="0">
              <a:solidFill>
                <a:schemeClr val="tx1"/>
              </a:solidFill>
              <a:latin typeface="Verdana" pitchFamily="34" charset="0"/>
              <a:ea typeface="Verdana" pitchFamily="34" charset="0"/>
              <a:cs typeface="Verdana" pitchFamily="34" charset="0"/>
            </a:endParaRPr>
          </a:p>
        </p:txBody>
      </p:sp>
      <p:sp>
        <p:nvSpPr>
          <p:cNvPr id="135" name="Rectangle 134"/>
          <p:cNvSpPr/>
          <p:nvPr/>
        </p:nvSpPr>
        <p:spPr>
          <a:xfrm>
            <a:off x="3271878" y="541707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FilterOutputStream</a:t>
            </a:r>
            <a:endParaRPr lang="en-US" sz="1400" dirty="0">
              <a:solidFill>
                <a:schemeClr val="tx1"/>
              </a:solidFill>
              <a:latin typeface="Verdana" pitchFamily="34" charset="0"/>
              <a:ea typeface="Verdana" pitchFamily="34" charset="0"/>
              <a:cs typeface="Verdana" pitchFamily="34" charset="0"/>
            </a:endParaRPr>
          </a:p>
        </p:txBody>
      </p:sp>
      <p:sp>
        <p:nvSpPr>
          <p:cNvPr id="136" name="Rectangle 135"/>
          <p:cNvSpPr/>
          <p:nvPr/>
        </p:nvSpPr>
        <p:spPr>
          <a:xfrm>
            <a:off x="3271878" y="5785191"/>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ObjectOutputStream</a:t>
            </a:r>
            <a:endParaRPr lang="en-US" sz="1400" dirty="0">
              <a:solidFill>
                <a:schemeClr val="tx1"/>
              </a:solidFill>
              <a:latin typeface="Verdana" pitchFamily="34" charset="0"/>
              <a:ea typeface="Verdana" pitchFamily="34" charset="0"/>
              <a:cs typeface="Verdana" pitchFamily="34" charset="0"/>
            </a:endParaRPr>
          </a:p>
        </p:txBody>
      </p:sp>
      <p:sp>
        <p:nvSpPr>
          <p:cNvPr id="137" name="Rectangle 136"/>
          <p:cNvSpPr/>
          <p:nvPr/>
        </p:nvSpPr>
        <p:spPr>
          <a:xfrm>
            <a:off x="3271878" y="612648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PipedOutputStream</a:t>
            </a:r>
            <a:endParaRPr lang="en-US" sz="1400" dirty="0">
              <a:solidFill>
                <a:schemeClr val="tx1"/>
              </a:solidFill>
              <a:latin typeface="Verdana" pitchFamily="34" charset="0"/>
              <a:ea typeface="Verdana" pitchFamily="34" charset="0"/>
              <a:cs typeface="Verdana" pitchFamily="34" charset="0"/>
            </a:endParaRPr>
          </a:p>
        </p:txBody>
      </p:sp>
      <p:sp>
        <p:nvSpPr>
          <p:cNvPr id="140" name="Rectangle 139"/>
          <p:cNvSpPr/>
          <p:nvPr/>
        </p:nvSpPr>
        <p:spPr>
          <a:xfrm>
            <a:off x="6548478" y="504079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BufferedOutputStream</a:t>
            </a:r>
            <a:endParaRPr lang="en-US" sz="1400" dirty="0">
              <a:solidFill>
                <a:schemeClr val="tx1"/>
              </a:solidFill>
              <a:latin typeface="Verdana" pitchFamily="34" charset="0"/>
              <a:ea typeface="Verdana" pitchFamily="34" charset="0"/>
              <a:cs typeface="Verdana" pitchFamily="34" charset="0"/>
            </a:endParaRPr>
          </a:p>
        </p:txBody>
      </p:sp>
      <p:sp>
        <p:nvSpPr>
          <p:cNvPr id="141" name="Rectangle 140"/>
          <p:cNvSpPr/>
          <p:nvPr/>
        </p:nvSpPr>
        <p:spPr>
          <a:xfrm>
            <a:off x="6543756" y="540891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DataOutputStream</a:t>
            </a:r>
            <a:endParaRPr lang="en-US" sz="1400" dirty="0">
              <a:solidFill>
                <a:schemeClr val="tx1"/>
              </a:solidFill>
              <a:latin typeface="Verdana" pitchFamily="34" charset="0"/>
              <a:ea typeface="Verdana" pitchFamily="34" charset="0"/>
              <a:cs typeface="Verdana" pitchFamily="34" charset="0"/>
            </a:endParaRPr>
          </a:p>
        </p:txBody>
      </p:sp>
      <p:sp>
        <p:nvSpPr>
          <p:cNvPr id="142" name="Rectangle 141"/>
          <p:cNvSpPr/>
          <p:nvPr/>
        </p:nvSpPr>
        <p:spPr>
          <a:xfrm>
            <a:off x="6548478" y="5788839"/>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PrintStream</a:t>
            </a:r>
            <a:endParaRPr lang="en-US" sz="1400" dirty="0">
              <a:solidFill>
                <a:schemeClr val="tx1"/>
              </a:solidFill>
              <a:latin typeface="Verdana" pitchFamily="34" charset="0"/>
              <a:ea typeface="Verdana" pitchFamily="34" charset="0"/>
              <a:cs typeface="Verdana" pitchFamily="34" charset="0"/>
            </a:endParaRPr>
          </a:p>
        </p:txBody>
      </p:sp>
      <p:cxnSp>
        <p:nvCxnSpPr>
          <p:cNvPr id="144" name="Straight Arrow Connector 143"/>
          <p:cNvCxnSpPr>
            <a:stCxn id="130" idx="3"/>
            <a:endCxn id="133" idx="1"/>
          </p:cNvCxnSpPr>
          <p:nvPr/>
        </p:nvCxnSpPr>
        <p:spPr>
          <a:xfrm flipV="1">
            <a:off x="2545080" y="4806183"/>
            <a:ext cx="726798" cy="745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30" idx="3"/>
            <a:endCxn id="134" idx="1"/>
          </p:cNvCxnSpPr>
          <p:nvPr/>
        </p:nvCxnSpPr>
        <p:spPr>
          <a:xfrm flipV="1">
            <a:off x="2545080" y="5174304"/>
            <a:ext cx="722076" cy="377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30" idx="3"/>
            <a:endCxn id="135" idx="1"/>
          </p:cNvCxnSpPr>
          <p:nvPr/>
        </p:nvCxnSpPr>
        <p:spPr>
          <a:xfrm>
            <a:off x="2545080" y="5552082"/>
            <a:ext cx="726798" cy="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0" idx="3"/>
            <a:endCxn id="136" idx="1"/>
          </p:cNvCxnSpPr>
          <p:nvPr/>
        </p:nvCxnSpPr>
        <p:spPr>
          <a:xfrm>
            <a:off x="2545080" y="5552082"/>
            <a:ext cx="726798" cy="370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30" idx="3"/>
            <a:endCxn id="137" idx="1"/>
          </p:cNvCxnSpPr>
          <p:nvPr/>
        </p:nvCxnSpPr>
        <p:spPr>
          <a:xfrm>
            <a:off x="2545080" y="5552082"/>
            <a:ext cx="726798" cy="711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35" idx="3"/>
            <a:endCxn id="140" idx="1"/>
          </p:cNvCxnSpPr>
          <p:nvPr/>
        </p:nvCxnSpPr>
        <p:spPr>
          <a:xfrm flipV="1">
            <a:off x="5740758" y="5177952"/>
            <a:ext cx="807720" cy="376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5" idx="3"/>
            <a:endCxn id="141" idx="1"/>
          </p:cNvCxnSpPr>
          <p:nvPr/>
        </p:nvCxnSpPr>
        <p:spPr>
          <a:xfrm flipV="1">
            <a:off x="5740758" y="5546073"/>
            <a:ext cx="802998"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35" idx="3"/>
            <a:endCxn id="142" idx="1"/>
          </p:cNvCxnSpPr>
          <p:nvPr/>
        </p:nvCxnSpPr>
        <p:spPr>
          <a:xfrm>
            <a:off x="5740758" y="5554230"/>
            <a:ext cx="807720" cy="371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226874"/>
            <a:ext cx="9144000" cy="1754326"/>
          </a:xfrm>
          <a:prstGeom prst="rect">
            <a:avLst/>
          </a:prstGeom>
          <a:noFill/>
        </p:spPr>
        <p:txBody>
          <a:bodyPr wrap="square" rtlCol="0">
            <a:spAutoFit/>
          </a:bodyPr>
          <a:lstStyle/>
          <a:p>
            <a:r>
              <a:rPr lang="en-US" b="1" dirty="0" smtClean="0"/>
              <a:t>File</a:t>
            </a:r>
            <a:r>
              <a:rPr lang="en-US" dirty="0" smtClean="0"/>
              <a:t> : File as source or destination.</a:t>
            </a:r>
          </a:p>
          <a:p>
            <a:r>
              <a:rPr lang="en-US" b="1" dirty="0" smtClean="0"/>
              <a:t>Object </a:t>
            </a:r>
            <a:r>
              <a:rPr lang="en-US" dirty="0" smtClean="0"/>
              <a:t>:Object as source or destination.</a:t>
            </a:r>
          </a:p>
          <a:p>
            <a:r>
              <a:rPr lang="en-US" b="1" dirty="0" err="1" smtClean="0"/>
              <a:t>ByteArray</a:t>
            </a:r>
            <a:r>
              <a:rPr lang="en-US" b="1" dirty="0" smtClean="0"/>
              <a:t> </a:t>
            </a:r>
            <a:r>
              <a:rPr lang="en-US" dirty="0" smtClean="0"/>
              <a:t>: Byte array as in memory chunk.</a:t>
            </a:r>
          </a:p>
          <a:p>
            <a:r>
              <a:rPr lang="en-US" b="1" dirty="0" smtClean="0"/>
              <a:t>Piped </a:t>
            </a:r>
            <a:r>
              <a:rPr lang="en-US" dirty="0" smtClean="0"/>
              <a:t>: Used for communication between threads.</a:t>
            </a:r>
          </a:p>
          <a:p>
            <a:r>
              <a:rPr lang="en-US" b="1" dirty="0" err="1" smtClean="0"/>
              <a:t>SequentialInputStream</a:t>
            </a:r>
            <a:r>
              <a:rPr lang="en-US" b="1" dirty="0" smtClean="0"/>
              <a:t> </a:t>
            </a:r>
            <a:r>
              <a:rPr lang="en-US" dirty="0" smtClean="0"/>
              <a:t>: Used for joining 2 or more input stream.</a:t>
            </a:r>
          </a:p>
          <a:p>
            <a:r>
              <a:rPr lang="en-US" b="1" dirty="0" err="1" smtClean="0"/>
              <a:t>StringBufferInputStream</a:t>
            </a:r>
            <a:r>
              <a:rPr lang="en-US" dirty="0" smtClean="0"/>
              <a:t>: Used to convert a string as a input stream.</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Project to design a Calculator :  </a:t>
            </a:r>
            <a:r>
              <a:rPr lang="en-US" sz="1400" dirty="0" smtClean="0">
                <a:latin typeface="Verdana" pitchFamily="34" charset="0"/>
                <a:ea typeface="Verdana" pitchFamily="34" charset="0"/>
                <a:cs typeface="Verdana" pitchFamily="34" charset="0"/>
              </a:rPr>
              <a:t>The requirements/guidelines to design a calculator is, it should allow the user to </a:t>
            </a:r>
            <a:r>
              <a:rPr lang="en-US" sz="1400" dirty="0" err="1" smtClean="0">
                <a:latin typeface="Verdana" pitchFamily="34" charset="0"/>
                <a:ea typeface="Verdana" pitchFamily="34" charset="0"/>
                <a:cs typeface="Verdana" pitchFamily="34" charset="0"/>
              </a:rPr>
              <a:t>add,mul,div,sub</a:t>
            </a:r>
            <a:r>
              <a:rPr lang="en-US" sz="1400" dirty="0" smtClean="0">
                <a:latin typeface="Verdana" pitchFamily="34" charset="0"/>
                <a:ea typeface="Verdana" pitchFamily="34" charset="0"/>
                <a:cs typeface="Verdana" pitchFamily="34" charset="0"/>
              </a:rPr>
              <a:t>.</a:t>
            </a:r>
          </a:p>
          <a:p>
            <a:pPr>
              <a:buNone/>
            </a:pPr>
            <a:r>
              <a:rPr lang="en-US" sz="1400" b="1" dirty="0" smtClean="0">
                <a:latin typeface="Verdana" pitchFamily="34" charset="0"/>
                <a:ea typeface="Verdana" pitchFamily="34" charset="0"/>
                <a:cs typeface="Verdana" pitchFamily="34" charset="0"/>
              </a:rPr>
              <a:t>	Create New Project Calculator</a:t>
            </a:r>
          </a:p>
          <a:p>
            <a:pPr>
              <a:buFont typeface="Wingdings" pitchFamily="2" charset="2"/>
              <a:buChar char="§"/>
            </a:pPr>
            <a:r>
              <a:rPr lang="en-US" sz="1400" b="1" dirty="0" smtClean="0">
                <a:latin typeface="Verdana" pitchFamily="34" charset="0"/>
                <a:ea typeface="Verdana" pitchFamily="34" charset="0"/>
                <a:cs typeface="Verdana" pitchFamily="34" charset="0"/>
              </a:rPr>
              <a:t>Interface : </a:t>
            </a:r>
            <a:r>
              <a:rPr lang="en-US" sz="1400" dirty="0" smtClean="0">
                <a:latin typeface="Verdana" pitchFamily="34" charset="0"/>
                <a:ea typeface="Verdana" pitchFamily="34" charset="0"/>
                <a:cs typeface="Verdana" pitchFamily="34" charset="0"/>
              </a:rPr>
              <a:t>Create an interface Calculator. with below methods.</a:t>
            </a:r>
          </a:p>
          <a:p>
            <a:pPr lvl="1">
              <a:buFont typeface="Wingdings" pitchFamily="2" charset="2"/>
              <a:buChar char="§"/>
            </a:pPr>
            <a:r>
              <a:rPr lang="en-US" sz="1400" dirty="0" smtClean="0">
                <a:latin typeface="Verdana" pitchFamily="34" charset="0"/>
                <a:ea typeface="Verdana" pitchFamily="34" charset="0"/>
                <a:cs typeface="Verdana" pitchFamily="34" charset="0"/>
              </a:rPr>
              <a:t>addition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subtract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multiply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divide: takes 2 decimal and returns result in decimal format</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Class :</a:t>
            </a:r>
          </a:p>
          <a:p>
            <a:pPr lvl="1">
              <a:buFont typeface="Wingdings" pitchFamily="2" charset="2"/>
              <a:buChar char="§"/>
            </a:pPr>
            <a:r>
              <a:rPr lang="en-US" sz="1400" dirty="0" smtClean="0">
                <a:latin typeface="Verdana" pitchFamily="34" charset="0"/>
                <a:ea typeface="Verdana" pitchFamily="34" charset="0"/>
                <a:cs typeface="Verdana" pitchFamily="34" charset="0"/>
              </a:rPr>
              <a:t>Class Casio - implements Calculator interface.</a:t>
            </a:r>
          </a:p>
          <a:p>
            <a:pPr lvl="1">
              <a:buFont typeface="Wingdings" pitchFamily="2" charset="2"/>
              <a:buChar char="§"/>
            </a:pPr>
            <a:r>
              <a:rPr lang="en-US" sz="1400" dirty="0" smtClean="0">
                <a:latin typeface="Verdana" pitchFamily="34" charset="0"/>
                <a:ea typeface="Verdana" pitchFamily="34" charset="0"/>
                <a:cs typeface="Verdana" pitchFamily="34" charset="0"/>
              </a:rPr>
              <a:t>Class </a:t>
            </a:r>
            <a:r>
              <a:rPr lang="en-US" sz="1400" dirty="0" err="1" smtClean="0">
                <a:latin typeface="Verdana" pitchFamily="34" charset="0"/>
                <a:ea typeface="Verdana" pitchFamily="34" charset="0"/>
                <a:cs typeface="Verdana" pitchFamily="34" charset="0"/>
              </a:rPr>
              <a:t>TestCasio</a:t>
            </a:r>
            <a:r>
              <a:rPr lang="en-US" sz="1400" dirty="0" smtClean="0">
                <a:latin typeface="Verdana" pitchFamily="34" charset="0"/>
                <a:ea typeface="Verdana" pitchFamily="34" charset="0"/>
                <a:cs typeface="Verdana" pitchFamily="34" charset="0"/>
              </a:rPr>
              <a:t> - has main method. This class will test the Casio services/methods ( add, </a:t>
            </a:r>
            <a:r>
              <a:rPr lang="en-US" sz="1400" dirty="0" err="1" smtClean="0">
                <a:latin typeface="Verdana" pitchFamily="34" charset="0"/>
                <a:ea typeface="Verdana" pitchFamily="34" charset="0"/>
                <a:cs typeface="Verdana" pitchFamily="34" charset="0"/>
              </a:rPr>
              <a:t>sub,mul,div</a:t>
            </a:r>
            <a:r>
              <a:rPr lang="en-US" sz="1400" dirty="0" smtClean="0">
                <a:latin typeface="Verdana" pitchFamily="34" charset="0"/>
                <a:ea typeface="Verdana" pitchFamily="34" charset="0"/>
                <a:cs typeface="Verdana" pitchFamily="34" charset="0"/>
              </a:rPr>
              <a:t>)</a:t>
            </a:r>
          </a:p>
          <a:p>
            <a:pPr lvl="2">
              <a:buFont typeface="Wingdings" pitchFamily="2" charset="2"/>
              <a:buChar char="§"/>
            </a:pPr>
            <a:r>
              <a:rPr lang="en-US" sz="1400" dirty="0" smtClean="0">
                <a:latin typeface="Verdana" pitchFamily="34" charset="0"/>
                <a:ea typeface="Verdana" pitchFamily="34" charset="0"/>
                <a:cs typeface="Verdana" pitchFamily="34" charset="0"/>
              </a:rPr>
              <a:t>implementation in main method : create an object of Casio class</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Variables and access privilege :</a:t>
            </a:r>
          </a:p>
          <a:p>
            <a:pPr lvl="1">
              <a:buFont typeface="Wingdings" pitchFamily="2" charset="2"/>
              <a:buChar char="§"/>
            </a:pPr>
            <a:r>
              <a:rPr lang="en-US" sz="1400" dirty="0" smtClean="0">
                <a:latin typeface="Verdana" pitchFamily="34" charset="0"/>
                <a:ea typeface="Verdana" pitchFamily="34" charset="0"/>
                <a:cs typeface="Verdana" pitchFamily="34" charset="0"/>
              </a:rPr>
              <a:t>Create instance variable </a:t>
            </a:r>
            <a:r>
              <a:rPr lang="en-US" sz="1400" dirty="0" err="1" smtClean="0">
                <a:latin typeface="Verdana" pitchFamily="34" charset="0"/>
                <a:ea typeface="Verdana" pitchFamily="34" charset="0"/>
                <a:cs typeface="Verdana" pitchFamily="34" charset="0"/>
              </a:rPr>
              <a:t>sum,div,mul,sub</a:t>
            </a:r>
            <a:endParaRPr lang="en-US" sz="1400" dirty="0" smtClean="0">
              <a:latin typeface="Verdana" pitchFamily="34" charset="0"/>
              <a:ea typeface="Verdana" pitchFamily="34" charset="0"/>
              <a:cs typeface="Verdana" pitchFamily="34" charset="0"/>
            </a:endParaRPr>
          </a:p>
          <a:p>
            <a:pPr lvl="2">
              <a:buFont typeface="Wingdings" pitchFamily="2" charset="2"/>
              <a:buChar char="§"/>
            </a:pPr>
            <a:r>
              <a:rPr lang="en-US" sz="1400" dirty="0" smtClean="0">
                <a:latin typeface="Verdana" pitchFamily="34" charset="0"/>
                <a:ea typeface="Verdana" pitchFamily="34" charset="0"/>
                <a:cs typeface="Verdana" pitchFamily="34" charset="0"/>
              </a:rPr>
              <a:t>sum : can be accessed by everyone</a:t>
            </a:r>
          </a:p>
          <a:p>
            <a:pPr lvl="2">
              <a:buFont typeface="Wingdings" pitchFamily="2" charset="2"/>
              <a:buChar char="§"/>
            </a:pPr>
            <a:r>
              <a:rPr lang="en-US" sz="1400" dirty="0" err="1" smtClean="0">
                <a:latin typeface="Verdana" pitchFamily="34" charset="0"/>
                <a:ea typeface="Verdana" pitchFamily="34" charset="0"/>
                <a:cs typeface="Verdana" pitchFamily="34" charset="0"/>
              </a:rPr>
              <a:t>mul</a:t>
            </a:r>
            <a:r>
              <a:rPr lang="en-US" sz="1400" dirty="0" smtClean="0">
                <a:latin typeface="Verdana" pitchFamily="34" charset="0"/>
                <a:ea typeface="Verdana" pitchFamily="34" charset="0"/>
                <a:cs typeface="Verdana" pitchFamily="34" charset="0"/>
              </a:rPr>
              <a:t> and sub : can be accessed by class members only</a:t>
            </a:r>
          </a:p>
          <a:p>
            <a:pPr lvl="2">
              <a:buFont typeface="Wingdings" pitchFamily="2" charset="2"/>
              <a:buChar char="§"/>
            </a:pPr>
            <a:r>
              <a:rPr lang="en-US" sz="1400" dirty="0" smtClean="0">
                <a:latin typeface="Verdana" pitchFamily="34" charset="0"/>
                <a:ea typeface="Verdana" pitchFamily="34" charset="0"/>
                <a:cs typeface="Verdana" pitchFamily="34" charset="0"/>
              </a:rPr>
              <a:t>div : can be accessed by sub classes and class in same package</a:t>
            </a:r>
          </a:p>
          <a:p>
            <a:pPr>
              <a:buFont typeface="Wingdings" pitchFamily="2" charset="2"/>
              <a:buChar char="§"/>
            </a:pPr>
            <a:r>
              <a:rPr lang="en-US" sz="1400" b="1" dirty="0" smtClean="0">
                <a:latin typeface="Verdana" pitchFamily="34" charset="0"/>
                <a:ea typeface="Verdana" pitchFamily="34" charset="0"/>
                <a:cs typeface="Verdana" pitchFamily="34" charset="0"/>
              </a:rPr>
              <a:t>Methods and If loop : </a:t>
            </a:r>
            <a:r>
              <a:rPr lang="en-US" sz="1400" dirty="0" smtClean="0">
                <a:latin typeface="Verdana" pitchFamily="34" charset="0"/>
                <a:ea typeface="Verdana" pitchFamily="34" charset="0"/>
                <a:cs typeface="Verdana" pitchFamily="34" charset="0"/>
              </a:rPr>
              <a:t>Create method addition </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any of the input provided are less than 0 , print “negative values entered”</a:t>
            </a:r>
          </a:p>
          <a:p>
            <a:pPr lvl="2">
              <a:buFont typeface="Wingdings" pitchFamily="2" charset="2"/>
              <a:buChar char="§"/>
            </a:pPr>
            <a:r>
              <a:rPr lang="en-US" sz="1400" dirty="0" smtClean="0">
                <a:latin typeface="Verdana" pitchFamily="34" charset="0"/>
                <a:ea typeface="Verdana" pitchFamily="34" charset="0"/>
                <a:cs typeface="Verdana" pitchFamily="34" charset="0"/>
              </a:rPr>
              <a:t>add input numbers and assign to instance variable sum. return sum variable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Font typeface="Wingdings" pitchFamily="2" charset="2"/>
              <a:buChar char="§"/>
            </a:pPr>
            <a:r>
              <a:rPr lang="en-US" sz="1400" b="1" dirty="0" smtClean="0">
                <a:latin typeface="Verdana" pitchFamily="34" charset="0"/>
                <a:ea typeface="Verdana" pitchFamily="34" charset="0"/>
                <a:cs typeface="Verdana" pitchFamily="34" charset="0"/>
              </a:rPr>
              <a:t>if-else : </a:t>
            </a:r>
            <a:r>
              <a:rPr lang="en-US" sz="1400" dirty="0" smtClean="0">
                <a:latin typeface="Verdana" pitchFamily="34" charset="0"/>
                <a:ea typeface="Verdana" pitchFamily="34" charset="0"/>
                <a:cs typeface="Verdana" pitchFamily="34" charset="0"/>
              </a:rPr>
              <a:t>Create method divide</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decimal and returns result in decimal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the second number is zero return value 0.0</a:t>
            </a:r>
          </a:p>
          <a:p>
            <a:pPr lvl="2">
              <a:buFont typeface="Wingdings" pitchFamily="2" charset="2"/>
              <a:buChar char="§"/>
            </a:pPr>
            <a:r>
              <a:rPr lang="en-US" sz="1400" dirty="0" smtClean="0">
                <a:latin typeface="Verdana" pitchFamily="34" charset="0"/>
                <a:ea typeface="Verdana" pitchFamily="34" charset="0"/>
                <a:cs typeface="Verdana" pitchFamily="34" charset="0"/>
              </a:rPr>
              <a:t>else divide numbers using / operator</a:t>
            </a:r>
          </a:p>
          <a:p>
            <a:pPr>
              <a:buFont typeface="Wingdings" pitchFamily="2" charset="2"/>
              <a:buChar char="§"/>
            </a:pPr>
            <a:r>
              <a:rPr lang="en-US" sz="1400" b="1" dirty="0" smtClean="0">
                <a:latin typeface="Verdana" pitchFamily="34" charset="0"/>
                <a:ea typeface="Verdana" pitchFamily="34" charset="0"/>
                <a:cs typeface="Verdana" pitchFamily="34" charset="0"/>
              </a:rPr>
              <a:t>for loop : </a:t>
            </a:r>
            <a:r>
              <a:rPr lang="en-US" sz="1400" dirty="0" smtClean="0">
                <a:latin typeface="Verdana" pitchFamily="34" charset="0"/>
                <a:ea typeface="Verdana" pitchFamily="34" charset="0"/>
                <a:cs typeface="Verdana" pitchFamily="34" charset="0"/>
              </a:rPr>
              <a:t>Create method multiply</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a:t>
            </a:r>
          </a:p>
          <a:p>
            <a:pPr lvl="2">
              <a:buFont typeface="Wingdings" pitchFamily="2" charset="2"/>
              <a:buChar char="§"/>
            </a:pPr>
            <a:r>
              <a:rPr lang="en-US" sz="1400" dirty="0" smtClean="0">
                <a:latin typeface="Verdana" pitchFamily="34" charset="0"/>
                <a:ea typeface="Verdana" pitchFamily="34" charset="0"/>
                <a:cs typeface="Verdana" pitchFamily="34" charset="0"/>
              </a:rPr>
              <a:t>multiply number using for loop ( hint : 2 * 4 = adding 2 , 4 times in a loop)</a:t>
            </a:r>
          </a:p>
          <a:p>
            <a:pPr>
              <a:buFont typeface="Wingdings" pitchFamily="2" charset="2"/>
              <a:buChar char="§"/>
            </a:pPr>
            <a:r>
              <a:rPr lang="en-US" sz="1400" b="1" dirty="0" smtClean="0">
                <a:latin typeface="Verdana" pitchFamily="34" charset="0"/>
                <a:ea typeface="Verdana" pitchFamily="34" charset="0"/>
                <a:cs typeface="Verdana" pitchFamily="34" charset="0"/>
              </a:rPr>
              <a:t>switch case : </a:t>
            </a:r>
            <a:r>
              <a:rPr lang="en-US" sz="1400" dirty="0" smtClean="0">
                <a:latin typeface="Verdana" pitchFamily="34" charset="0"/>
                <a:ea typeface="Verdana" pitchFamily="34" charset="0"/>
                <a:cs typeface="Verdana" pitchFamily="34" charset="0"/>
              </a:rPr>
              <a:t>create method subtract</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use switch case loop for validation.</a:t>
            </a:r>
          </a:p>
          <a:p>
            <a:pPr lvl="2">
              <a:buFont typeface="Wingdings" pitchFamily="2" charset="2"/>
              <a:buChar char="§"/>
            </a:pPr>
            <a:r>
              <a:rPr lang="en-US" sz="1400" dirty="0" smtClean="0">
                <a:latin typeface="Verdana" pitchFamily="34" charset="0"/>
                <a:ea typeface="Verdana" pitchFamily="34" charset="0"/>
                <a:cs typeface="Verdana" pitchFamily="34" charset="0"/>
              </a:rPr>
              <a:t>case -1 : first input number is zero return -1</a:t>
            </a:r>
          </a:p>
          <a:p>
            <a:pPr lvl="2">
              <a:buFont typeface="Wingdings" pitchFamily="2" charset="2"/>
              <a:buChar char="§"/>
            </a:pPr>
            <a:r>
              <a:rPr lang="en-US" sz="1400" dirty="0" smtClean="0">
                <a:latin typeface="Verdana" pitchFamily="34" charset="0"/>
                <a:ea typeface="Verdana" pitchFamily="34" charset="0"/>
                <a:cs typeface="Verdana" pitchFamily="34" charset="0"/>
              </a:rPr>
              <a:t>default : subtract second number from first number</a:t>
            </a:r>
          </a:p>
          <a:p>
            <a:pPr>
              <a:buFont typeface="Wingdings" pitchFamily="2" charset="2"/>
              <a:buChar char="§"/>
            </a:pPr>
            <a:r>
              <a:rPr lang="en-US" sz="1400" b="1" dirty="0" smtClean="0">
                <a:latin typeface="Verdana" pitchFamily="34" charset="0"/>
                <a:ea typeface="Verdana" pitchFamily="34" charset="0"/>
                <a:cs typeface="Verdana" pitchFamily="34" charset="0"/>
              </a:rPr>
              <a:t>Constructor and Inheritance : </a:t>
            </a:r>
            <a:r>
              <a:rPr lang="en-US" sz="1400" dirty="0" smtClean="0">
                <a:latin typeface="Verdana" pitchFamily="34" charset="0"/>
                <a:ea typeface="Verdana" pitchFamily="34" charset="0"/>
                <a:cs typeface="Verdana" pitchFamily="34" charset="0"/>
              </a:rPr>
              <a:t>Accountant needs an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 to calculate average of 2 number. This requires the mathematical operation add and divide. So instead of rewriting all the code Accountant can inherit from Calculator.</a:t>
            </a:r>
          </a:p>
          <a:p>
            <a:pPr lvl="1">
              <a:buFont typeface="Wingdings" pitchFamily="2" charset="2"/>
              <a:buChar char="§"/>
            </a:pPr>
            <a:r>
              <a:rPr lang="en-US" sz="1400" dirty="0" smtClean="0">
                <a:latin typeface="Verdana" pitchFamily="34" charset="0"/>
                <a:ea typeface="Verdana" pitchFamily="34" charset="0"/>
                <a:cs typeface="Verdana" pitchFamily="34" charset="0"/>
              </a:rPr>
              <a:t>Create Class Accountant – sub class of Calculator</a:t>
            </a:r>
          </a:p>
          <a:p>
            <a:pPr lvl="2">
              <a:buFont typeface="Wingdings" pitchFamily="2" charset="2"/>
              <a:buChar char="§"/>
            </a:pPr>
            <a:r>
              <a:rPr lang="en-US" sz="1400" dirty="0" smtClean="0">
                <a:latin typeface="Verdana" pitchFamily="34" charset="0"/>
                <a:ea typeface="Verdana" pitchFamily="34" charset="0"/>
                <a:cs typeface="Verdana" pitchFamily="34" charset="0"/>
              </a:rPr>
              <a:t>Create instance variable : name </a:t>
            </a:r>
          </a:p>
          <a:p>
            <a:pPr lvl="2">
              <a:buFont typeface="Wingdings" pitchFamily="2" charset="2"/>
              <a:buChar char="§"/>
            </a:pPr>
            <a:r>
              <a:rPr lang="en-US" sz="1400" dirty="0" smtClean="0">
                <a:latin typeface="Verdana" pitchFamily="34" charset="0"/>
                <a:ea typeface="Verdana" pitchFamily="34" charset="0"/>
                <a:cs typeface="Verdana" pitchFamily="34" charset="0"/>
              </a:rPr>
              <a:t>Create constructor : each accountant has name. initialize name</a:t>
            </a:r>
          </a:p>
          <a:p>
            <a:pPr lvl="2">
              <a:buFont typeface="Wingdings" pitchFamily="2" charset="2"/>
              <a:buChar char="§"/>
            </a:pPr>
            <a:r>
              <a:rPr lang="en-US" sz="1400" dirty="0" smtClean="0">
                <a:latin typeface="Verdana" pitchFamily="34" charset="0"/>
                <a:ea typeface="Verdana" pitchFamily="34" charset="0"/>
                <a:cs typeface="Verdana" pitchFamily="34" charset="0"/>
              </a:rPr>
              <a:t>Create method average</a:t>
            </a:r>
          </a:p>
          <a:p>
            <a:pPr lvl="3">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decimal format</a:t>
            </a:r>
          </a:p>
          <a:p>
            <a:pPr lvl="3">
              <a:buFont typeface="Wingdings" pitchFamily="2" charset="2"/>
              <a:buChar char="§"/>
            </a:pPr>
            <a:r>
              <a:rPr lang="en-US" sz="1400" dirty="0" smtClean="0">
                <a:latin typeface="Verdana" pitchFamily="34" charset="0"/>
                <a:ea typeface="Verdana" pitchFamily="34" charset="0"/>
                <a:cs typeface="Verdana" pitchFamily="34" charset="0"/>
              </a:rPr>
              <a:t>Implementation : Use inherited method add and divide. </a:t>
            </a:r>
          </a:p>
          <a:p>
            <a:pPr>
              <a:buFont typeface="Wingdings" pitchFamily="2" charset="2"/>
              <a:buChar char="§"/>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Class Loaders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81504"/>
            <a:ext cx="8229600" cy="5715000"/>
          </a:xfrm>
        </p:spPr>
        <p:txBody>
          <a:bodyPr>
            <a:noAutofit/>
          </a:bodyPr>
          <a:lstStyle/>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8" name="Rectangle 7"/>
          <p:cNvSpPr/>
          <p:nvPr/>
        </p:nvSpPr>
        <p:spPr>
          <a:xfrm>
            <a:off x="484910" y="584916"/>
            <a:ext cx="8229600" cy="58521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685800" y="1752600"/>
            <a:ext cx="77724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Bootstrap </a:t>
            </a:r>
            <a:r>
              <a:rPr lang="en-US" b="1" dirty="0" err="1" smtClean="0">
                <a:solidFill>
                  <a:schemeClr val="tx1"/>
                </a:solidFill>
                <a:latin typeface="Verdana" pitchFamily="34" charset="0"/>
                <a:ea typeface="Verdana" pitchFamily="34" charset="0"/>
                <a:cs typeface="Verdana" pitchFamily="34" charset="0"/>
              </a:rPr>
              <a:t>classloader</a:t>
            </a:r>
            <a:r>
              <a:rPr lang="en-US" b="1" dirty="0" smtClean="0">
                <a:solidFill>
                  <a:schemeClr val="tx1"/>
                </a:solidFill>
                <a:latin typeface="Verdana" pitchFamily="34" charset="0"/>
                <a:ea typeface="Verdana" pitchFamily="34" charset="0"/>
                <a:cs typeface="Verdana" pitchFamily="34" charset="0"/>
              </a:rPr>
              <a:t> : </a:t>
            </a:r>
            <a:r>
              <a:rPr lang="en-US" sz="1700" b="1" dirty="0" smtClean="0">
                <a:solidFill>
                  <a:srgbClr val="FF0000"/>
                </a:solidFill>
                <a:latin typeface="Verdana" pitchFamily="34" charset="0"/>
                <a:ea typeface="Verdana" pitchFamily="34" charset="0"/>
                <a:cs typeface="Verdana" pitchFamily="34" charset="0"/>
              </a:rPr>
              <a:t>&lt;JDK_HOME&gt;/JRE/lib/rt.jar </a:t>
            </a:r>
            <a:r>
              <a:rPr lang="en-US" sz="1700" dirty="0" smtClean="0">
                <a:solidFill>
                  <a:schemeClr val="tx1"/>
                </a:solidFill>
                <a:latin typeface="Verdana" pitchFamily="34" charset="0"/>
                <a:ea typeface="Verdana" pitchFamily="34" charset="0"/>
                <a:cs typeface="Verdana" pitchFamily="34" charset="0"/>
              </a:rPr>
              <a:t>. search rt.jar for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 </a:t>
            </a:r>
            <a:endParaRPr lang="en-US" sz="17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838200" y="88971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25" name="Rectangle 24"/>
          <p:cNvSpPr/>
          <p:nvPr/>
        </p:nvSpPr>
        <p:spPr>
          <a:xfrm>
            <a:off x="685800" y="3071397"/>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Extension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The folder &lt;JDK_HOME&gt;/JRE/lib/ext </a:t>
            </a:r>
            <a:r>
              <a:rPr lang="en-US" sz="1700" dirty="0" smtClean="0">
                <a:solidFill>
                  <a:schemeClr val="tx1"/>
                </a:solidFill>
                <a:latin typeface="Verdana" pitchFamily="34" charset="0"/>
                <a:ea typeface="Verdana" pitchFamily="34" charset="0"/>
                <a:cs typeface="Verdana" pitchFamily="34" charset="0"/>
              </a:rPr>
              <a:t>has several jar files. searches into each of these jar files for </a:t>
            </a:r>
            <a:r>
              <a:rPr lang="en-US" sz="1700" dirty="0" err="1" smtClean="0">
                <a:solidFill>
                  <a:schemeClr val="tx1"/>
                </a:solidFill>
                <a:latin typeface="Verdana" pitchFamily="34" charset="0"/>
                <a:ea typeface="Verdana" pitchFamily="34" charset="0"/>
                <a:cs typeface="Verdana" pitchFamily="34" charset="0"/>
              </a:rPr>
              <a:t>for</a:t>
            </a:r>
            <a:r>
              <a:rPr lang="en-US" sz="1700" dirty="0" smtClean="0">
                <a:solidFill>
                  <a:schemeClr val="tx1"/>
                </a:solidFill>
                <a:latin typeface="Verdana" pitchFamily="34" charset="0"/>
                <a:ea typeface="Verdana" pitchFamily="34" charset="0"/>
                <a:cs typeface="Verdana" pitchFamily="34" charset="0"/>
              </a:rPr>
              <a:t>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a:t>
            </a:r>
          </a:p>
        </p:txBody>
      </p:sp>
      <p:sp>
        <p:nvSpPr>
          <p:cNvPr id="26" name="Down Arrow 25"/>
          <p:cNvSpPr/>
          <p:nvPr/>
        </p:nvSpPr>
        <p:spPr>
          <a:xfrm>
            <a:off x="4267200" y="2682240"/>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7" name="Rectangle 26"/>
          <p:cNvSpPr/>
          <p:nvPr/>
        </p:nvSpPr>
        <p:spPr>
          <a:xfrm>
            <a:off x="685800" y="4471116"/>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Verdana" pitchFamily="34" charset="0"/>
                <a:ea typeface="Verdana" pitchFamily="34" charset="0"/>
                <a:cs typeface="Verdana" pitchFamily="34" charset="0"/>
              </a:rPr>
              <a:t>Classpath</a:t>
            </a:r>
            <a:r>
              <a:rPr lang="en-US" b="1" dirty="0" smtClean="0">
                <a:solidFill>
                  <a:schemeClr val="tx1"/>
                </a:solidFill>
                <a:latin typeface="Verdana" pitchFamily="34" charset="0"/>
                <a:ea typeface="Verdana" pitchFamily="34" charset="0"/>
                <a:cs typeface="Verdana" pitchFamily="34" charset="0"/>
              </a:rPr>
              <a:t>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Environment variable CLASSPATH </a:t>
            </a:r>
            <a:r>
              <a:rPr lang="en-US" sz="1700" dirty="0" smtClean="0">
                <a:solidFill>
                  <a:schemeClr val="tx1"/>
                </a:solidFill>
                <a:latin typeface="Verdana" pitchFamily="34" charset="0"/>
                <a:ea typeface="Verdana" pitchFamily="34" charset="0"/>
                <a:cs typeface="Verdana" pitchFamily="34" charset="0"/>
              </a:rPr>
              <a:t>has semi colon separated jar file location. Searches into each of these jar files for com/tutorial/</a:t>
            </a:r>
            <a:r>
              <a:rPr lang="en-US" sz="1700" dirty="0" err="1" smtClean="0">
                <a:solidFill>
                  <a:schemeClr val="tx1"/>
                </a:solidFill>
                <a:latin typeface="Verdana" pitchFamily="34" charset="0"/>
                <a:ea typeface="Verdana" pitchFamily="34" charset="0"/>
                <a:cs typeface="Verdana" pitchFamily="34" charset="0"/>
              </a:rPr>
              <a:t>Hello.class</a:t>
            </a:r>
            <a:endParaRPr lang="en-US" sz="1700" dirty="0">
              <a:solidFill>
                <a:schemeClr val="tx1"/>
              </a:solidFill>
              <a:latin typeface="Verdana" pitchFamily="34" charset="0"/>
              <a:ea typeface="Verdana" pitchFamily="34" charset="0"/>
              <a:cs typeface="Verdana" pitchFamily="34" charset="0"/>
            </a:endParaRPr>
          </a:p>
        </p:txBody>
      </p:sp>
      <p:sp>
        <p:nvSpPr>
          <p:cNvPr id="28" name="Down Arrow 27"/>
          <p:cNvSpPr/>
          <p:nvPr/>
        </p:nvSpPr>
        <p:spPr>
          <a:xfrm>
            <a:off x="4267200" y="4077237"/>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 name="Rectangle 28"/>
          <p:cNvSpPr/>
          <p:nvPr/>
        </p:nvSpPr>
        <p:spPr>
          <a:xfrm>
            <a:off x="685800" y="5829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Error: Could not find or load main class</a:t>
            </a:r>
            <a:endParaRPr lang="en-US" dirty="0">
              <a:solidFill>
                <a:schemeClr val="tx1"/>
              </a:solidFill>
              <a:latin typeface="Verdana" pitchFamily="34" charset="0"/>
              <a:ea typeface="Verdana" pitchFamily="34" charset="0"/>
              <a:cs typeface="Verdana" pitchFamily="34" charset="0"/>
            </a:endParaRPr>
          </a:p>
        </p:txBody>
      </p:sp>
      <p:sp>
        <p:nvSpPr>
          <p:cNvPr id="30" name="Down Arrow 29"/>
          <p:cNvSpPr/>
          <p:nvPr/>
        </p:nvSpPr>
        <p:spPr>
          <a:xfrm>
            <a:off x="4267200" y="5461716"/>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3" name="Rectangle 32"/>
          <p:cNvSpPr/>
          <p:nvPr/>
        </p:nvSpPr>
        <p:spPr>
          <a:xfrm>
            <a:off x="5029200" y="90495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16" name="Rectangle 15"/>
          <p:cNvSpPr/>
          <p:nvPr/>
        </p:nvSpPr>
        <p:spPr>
          <a:xfrm>
            <a:off x="685800" y="876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Java </a:t>
            </a:r>
            <a:r>
              <a:rPr lang="en-US" b="1" dirty="0" err="1" smtClean="0">
                <a:solidFill>
                  <a:schemeClr val="tx1"/>
                </a:solidFill>
                <a:latin typeface="Verdana" pitchFamily="34" charset="0"/>
                <a:ea typeface="Verdana" pitchFamily="34" charset="0"/>
                <a:cs typeface="Verdana" pitchFamily="34" charset="0"/>
              </a:rPr>
              <a:t>com.tutorial.Hello</a:t>
            </a:r>
            <a:endParaRPr lang="en-US" dirty="0">
              <a:solidFill>
                <a:schemeClr val="tx1"/>
              </a:solidFill>
              <a:latin typeface="Verdana" pitchFamily="34" charset="0"/>
              <a:ea typeface="Verdana" pitchFamily="34" charset="0"/>
              <a:cs typeface="Verdana" pitchFamily="34" charset="0"/>
            </a:endParaRPr>
          </a:p>
        </p:txBody>
      </p:sp>
      <p:sp>
        <p:nvSpPr>
          <p:cNvPr id="17" name="Down Arrow 16"/>
          <p:cNvSpPr/>
          <p:nvPr/>
        </p:nvSpPr>
        <p:spPr>
          <a:xfrm>
            <a:off x="4267200" y="1361082"/>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Object Oriented Programming</a:t>
            </a:r>
            <a:endParaRPr sz="2800" b="0" i="0" u="none" strike="noStrike" cap="none">
              <a:solidFill>
                <a:schemeClr val="dk1"/>
              </a:solidFill>
              <a:latin typeface="Verdana"/>
              <a:ea typeface="Verdana"/>
              <a:cs typeface="Verdana"/>
              <a:sym typeface="Verdana"/>
            </a:endParaRPr>
          </a:p>
        </p:txBody>
      </p:sp>
      <p:sp>
        <p:nvSpPr>
          <p:cNvPr id="89" name="Shape 89"/>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 oriented Programming : </a:t>
            </a:r>
            <a:r>
              <a:rPr lang="en-US" sz="1700" b="0" i="0" u="none" strike="noStrike" cap="none" dirty="0">
                <a:solidFill>
                  <a:schemeClr val="dk1"/>
                </a:solidFill>
                <a:latin typeface="Verdana"/>
                <a:ea typeface="Verdana"/>
                <a:cs typeface="Verdana"/>
                <a:sym typeface="Verdana"/>
              </a:rPr>
              <a:t>OOP allows us to represent any entity in the form of an Object or data structure (that contains data and method). All real world examples such as person/profession/organization are made up of properties/attributes and </a:t>
            </a:r>
            <a:r>
              <a:rPr lang="en-US" sz="1700" b="0" i="0" u="none" strike="noStrike" cap="none" dirty="0" smtClean="0">
                <a:solidFill>
                  <a:schemeClr val="dk1"/>
                </a:solidFill>
                <a:latin typeface="Verdana"/>
                <a:ea typeface="Verdana"/>
                <a:cs typeface="Verdana"/>
                <a:sym typeface="Verdana"/>
              </a:rPr>
              <a:t>perform some behaviors. These real world examples can </a:t>
            </a:r>
            <a:r>
              <a:rPr lang="en-US" sz="1700" b="0" i="0" u="none" strike="noStrike" cap="none" dirty="0">
                <a:solidFill>
                  <a:schemeClr val="dk1"/>
                </a:solidFill>
                <a:latin typeface="Verdana"/>
                <a:ea typeface="Verdana"/>
                <a:cs typeface="Verdana"/>
                <a:sym typeface="Verdana"/>
              </a:rPr>
              <a:t>be represented in </a:t>
            </a:r>
            <a:r>
              <a:rPr lang="en-US" sz="1700" b="0" i="0" u="none" strike="noStrike" cap="none" dirty="0" smtClean="0">
                <a:solidFill>
                  <a:schemeClr val="dk1"/>
                </a:solidFill>
                <a:latin typeface="Verdana"/>
                <a:ea typeface="Verdana"/>
                <a:cs typeface="Verdana"/>
                <a:sym typeface="Verdana"/>
              </a:rPr>
              <a:t>terms </a:t>
            </a:r>
            <a:r>
              <a:rPr lang="en-US" sz="1700" b="0" i="0" u="none" strike="noStrike" cap="none" dirty="0">
                <a:solidFill>
                  <a:schemeClr val="dk1"/>
                </a:solidFill>
                <a:latin typeface="Verdana"/>
                <a:ea typeface="Verdana"/>
                <a:cs typeface="Verdana"/>
                <a:sym typeface="Verdana"/>
              </a:rPr>
              <a:t>of Objects.</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Java : </a:t>
            </a:r>
            <a:r>
              <a:rPr lang="en-US" sz="1700" b="0" i="0" u="none" strike="noStrike" cap="none" dirty="0">
                <a:solidFill>
                  <a:schemeClr val="dk1"/>
                </a:solidFill>
                <a:latin typeface="Verdana"/>
                <a:ea typeface="Verdana"/>
                <a:cs typeface="Verdana"/>
                <a:sym typeface="Verdana"/>
              </a:rPr>
              <a:t>Java is an Object oriented programming developed by Sun Microsystems which is now oracle.</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Class </a:t>
            </a:r>
            <a:r>
              <a:rPr lang="en-US" sz="1700" b="0" i="0" u="none" strike="noStrike" cap="none" dirty="0">
                <a:solidFill>
                  <a:schemeClr val="dk1"/>
                </a:solidFill>
                <a:latin typeface="Verdana"/>
                <a:ea typeface="Verdana"/>
                <a:cs typeface="Verdana"/>
                <a:sym typeface="Verdana"/>
              </a:rPr>
              <a:t>is a blue print used to </a:t>
            </a:r>
            <a:r>
              <a:rPr lang="en-US" sz="1700" b="1" i="0" u="none" strike="noStrike" cap="none" dirty="0">
                <a:solidFill>
                  <a:schemeClr val="dk1"/>
                </a:solidFill>
                <a:latin typeface="Verdana"/>
                <a:ea typeface="Verdana"/>
                <a:cs typeface="Verdana"/>
                <a:sym typeface="Verdana"/>
              </a:rPr>
              <a:t>define</a:t>
            </a:r>
            <a:r>
              <a:rPr lang="en-US" sz="1700" b="0" i="0" u="none" strike="noStrike" cap="none" dirty="0">
                <a:solidFill>
                  <a:schemeClr val="dk1"/>
                </a:solidFill>
                <a:latin typeface="Verdana"/>
                <a:ea typeface="Verdana"/>
                <a:cs typeface="Verdana"/>
                <a:sym typeface="Verdana"/>
              </a:rPr>
              <a:t> “state/attributes” &amp; “behavior” of an entity.</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Objects</a:t>
            </a:r>
            <a:r>
              <a:rPr lang="en-US" sz="1700" b="0" i="0" u="none" strike="noStrike" cap="none" dirty="0">
                <a:solidFill>
                  <a:schemeClr val="dk1"/>
                </a:solidFill>
                <a:latin typeface="Verdana"/>
                <a:ea typeface="Verdana"/>
                <a:cs typeface="Verdana"/>
                <a:sym typeface="Verdana"/>
              </a:rPr>
              <a:t> are runtime instances of class. Objects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Objects are usually live implementation of a blue print that is class. </a:t>
            </a:r>
            <a:r>
              <a:rPr lang="en-US" sz="1700" b="1" i="0" u="none" strike="noStrike" cap="none" dirty="0">
                <a:solidFill>
                  <a:srgbClr val="FF0000"/>
                </a:solidFill>
                <a:latin typeface="Verdana"/>
                <a:ea typeface="Verdana"/>
                <a:cs typeface="Verdana"/>
                <a:sym typeface="Verdana"/>
              </a:rPr>
              <a:t>new</a:t>
            </a: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operator is used to create an object.  </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Font typeface="Arial"/>
              <a:buNone/>
            </a:pP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Class Dog </a:t>
            </a:r>
            <a:r>
              <a:rPr lang="en-US" sz="1700" b="1" i="0" u="none" strike="noStrike" cap="none" dirty="0">
                <a:solidFill>
                  <a:schemeClr val="dk1"/>
                </a:solidFill>
                <a:latin typeface="Verdana"/>
                <a:ea typeface="Verdana"/>
                <a:cs typeface="Verdana"/>
                <a:sym typeface="Verdana"/>
              </a:rPr>
              <a:t>defines</a:t>
            </a:r>
            <a:r>
              <a:rPr lang="en-US" sz="1700" b="0" i="0" u="none" strike="noStrike" cap="none" dirty="0">
                <a:solidFill>
                  <a:schemeClr val="dk1"/>
                </a:solidFill>
                <a:latin typeface="Verdana"/>
                <a:ea typeface="Verdana"/>
                <a:cs typeface="Verdana"/>
                <a:sym typeface="Verdana"/>
              </a:rPr>
              <a:t> state and behavior of animal Dog – Dog should have a name and should run.</a:t>
            </a:r>
            <a:endParaRPr dirty="0"/>
          </a:p>
          <a:p>
            <a:pPr marL="342900" marR="0" lvl="0" indent="-342900" algn="l" rtl="0">
              <a:spcBef>
                <a:spcPts val="340"/>
              </a:spcBef>
              <a:spcAft>
                <a:spcPts val="0"/>
              </a:spcAft>
              <a:buClr>
                <a:schemeClr val="dk1"/>
              </a:buClr>
              <a:buFont typeface="Arial"/>
              <a:buNone/>
            </a:pPr>
            <a:r>
              <a:rPr lang="en-US" sz="1700" b="0" i="0" u="none" strike="noStrike" cap="none" dirty="0">
                <a:solidFill>
                  <a:schemeClr val="dk1"/>
                </a:solidFill>
                <a:latin typeface="Verdana"/>
                <a:ea typeface="Verdana"/>
                <a:cs typeface="Verdana"/>
                <a:sym typeface="Verdana"/>
              </a:rPr>
              <a:t>     Object </a:t>
            </a:r>
            <a:r>
              <a:rPr lang="en-US" sz="1700" b="0" i="0" u="none" strike="noStrike" cap="none" dirty="0" err="1">
                <a:solidFill>
                  <a:schemeClr val="dk1"/>
                </a:solidFill>
                <a:latin typeface="Verdana"/>
                <a:ea typeface="Verdana"/>
                <a:cs typeface="Verdana"/>
                <a:sym typeface="Verdana"/>
              </a:rPr>
              <a:t>myDog</a:t>
            </a:r>
            <a:r>
              <a:rPr lang="en-US" sz="1700" b="0" i="0" u="none" strike="noStrike" cap="none" dirty="0">
                <a:solidFill>
                  <a:schemeClr val="dk1"/>
                </a:solidFill>
                <a:latin typeface="Verdana"/>
                <a:ea typeface="Verdana"/>
                <a:cs typeface="Verdana"/>
                <a:sym typeface="Verdana"/>
              </a:rPr>
              <a:t>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for the Dog blue print – Dog object has a name Milo and is running.</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p:txBody>
      </p:sp>
      <p:sp>
        <p:nvSpPr>
          <p:cNvPr id="90" name="Shape 90">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96" name="Shape 96"/>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This feature represents “</a:t>
            </a:r>
            <a:r>
              <a:rPr lang="en-US" sz="1800" b="1" i="0" u="none" strike="noStrike" cap="none">
                <a:solidFill>
                  <a:schemeClr val="accent1"/>
                </a:solidFill>
                <a:latin typeface="Verdana"/>
                <a:ea typeface="Verdana"/>
                <a:cs typeface="Verdana"/>
                <a:sym typeface="Verdana"/>
              </a:rPr>
              <a:t>is-a</a:t>
            </a:r>
            <a:r>
              <a:rPr lang="en-US" sz="1800" b="0" i="0" u="none" strike="noStrike" cap="none">
                <a:solidFill>
                  <a:schemeClr val="dk1"/>
                </a:solidFill>
                <a:latin typeface="Verdana"/>
                <a:ea typeface="Verdana"/>
                <a:cs typeface="Verdana"/>
                <a:sym typeface="Verdana"/>
              </a:rPr>
              <a:t>” relationship. It allows children entities to acquire all the features from parent entity without rewriting entire existing feature. In terms of OOP/Java a sub class acquires or can access all the data and method of parent class. This feature helps to organize, generalize , reuse features.</a:t>
            </a:r>
            <a:endParaRP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Example : Animals, car, building,phone etc</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“Phone” -&gt; “Mobile” -&gt; “Iphone” -&gt; “Iphone4”</a:t>
            </a:r>
            <a:endParaRPr/>
          </a:p>
          <a:p>
            <a:pPr marL="742950" marR="0" lvl="1"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Mobile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Phone ,  Iphone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Mobile,  Iphone4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Iphone</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As in above example , While launching IPhone4 Apple company did not had to develop the product from the scratch. They reused the previous model and added just a new voice command feature Siri.</a:t>
            </a:r>
            <a:endParaRPr/>
          </a:p>
          <a:p>
            <a:pPr marL="342900" marR="0" lvl="0" indent="-342900" algn="l" rtl="0">
              <a:spcBef>
                <a:spcPts val="360"/>
              </a:spcBef>
              <a:spcAft>
                <a:spcPts val="0"/>
              </a:spcAft>
              <a:buClr>
                <a:schemeClr val="dk1"/>
              </a:buClr>
              <a:buFont typeface="Arial"/>
              <a:buNone/>
            </a:pP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IT example/Work experience : Electricity company like Reliant has different set of customers (Residential and Business). Registration project requires to collect information from both customers. The common information in either residential or business would be userid/pwd/secret que/secret ans, which can be written in parent class Customer. Sub class ResidentialCustomer and BusinessCustomer can reuse parents generic code and just work on customer specific info later.</a:t>
            </a:r>
            <a:endParaRPr/>
          </a:p>
        </p:txBody>
      </p:sp>
      <p:sp>
        <p:nvSpPr>
          <p:cNvPr id="97" name="Shape 9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58124</TotalTime>
  <Words>8380</Words>
  <Application>Microsoft Office PowerPoint</Application>
  <PresentationFormat>On-screen Show (4:3)</PresentationFormat>
  <Paragraphs>1655</Paragraphs>
  <Slides>65</Slides>
  <Notes>12</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Slide 1</vt:lpstr>
      <vt:lpstr>Slide 2</vt:lpstr>
      <vt:lpstr>Eclipse – Configure Workspace and Application</vt:lpstr>
      <vt:lpstr>First Java program in eclipse</vt:lpstr>
      <vt:lpstr>Java commands</vt:lpstr>
      <vt:lpstr>Packaging jar and configuring classpath</vt:lpstr>
      <vt:lpstr>Class Loaders</vt:lpstr>
      <vt:lpstr>Object Oriented Programming</vt:lpstr>
      <vt:lpstr>OOP features Inheritance</vt:lpstr>
      <vt:lpstr>OOP features Inheritance</vt:lpstr>
      <vt:lpstr>OOP features - Encapsulation</vt:lpstr>
      <vt:lpstr>OOP features - Encapsulation</vt:lpstr>
      <vt:lpstr>OOP features Abstraction</vt:lpstr>
      <vt:lpstr>OOP features Abstraction</vt:lpstr>
      <vt:lpstr>OOP features Polymorphism</vt:lpstr>
      <vt:lpstr>OOP features Polymorphism</vt:lpstr>
      <vt:lpstr>OOP features – Platform Independent</vt:lpstr>
      <vt:lpstr>Chapter 2- Class Members - Data</vt:lpstr>
      <vt:lpstr>Chapter 3- Class Members - method</vt:lpstr>
      <vt:lpstr>Assignment-1</vt:lpstr>
      <vt:lpstr>Java program structure</vt:lpstr>
      <vt:lpstr>Chapter 4 - Variable scope</vt:lpstr>
      <vt:lpstr>Chapter 5 - Operators</vt:lpstr>
      <vt:lpstr>Operator Precedence</vt:lpstr>
      <vt:lpstr>Chapter 6 - Control Flows</vt:lpstr>
      <vt:lpstr>Control Flows</vt:lpstr>
      <vt:lpstr>Assignment-2</vt:lpstr>
      <vt:lpstr>Chapter 7 - Constructors</vt:lpstr>
      <vt:lpstr>Slide 29</vt:lpstr>
      <vt:lpstr>Slide 30</vt:lpstr>
      <vt:lpstr>Chapter 8 - Interface and Sub class</vt:lpstr>
      <vt:lpstr>Slide 32</vt:lpstr>
      <vt:lpstr>Chapter 9 - Abstract Classes</vt:lpstr>
      <vt:lpstr>Chapter 10 - Access privileges</vt:lpstr>
      <vt:lpstr>Assignment-4</vt:lpstr>
      <vt:lpstr>Chapter 10b - Data Transfer Objects</vt:lpstr>
      <vt:lpstr>DTO- Data Transfer Objects</vt:lpstr>
      <vt:lpstr>Chapter 11 – Polymorphism type</vt:lpstr>
      <vt:lpstr>Chapter 12- Static and Final</vt:lpstr>
      <vt:lpstr>Static variable</vt:lpstr>
      <vt:lpstr>Accessing Methods</vt:lpstr>
      <vt:lpstr>Assignment-5</vt:lpstr>
      <vt:lpstr>Chapter 13 - Arrays</vt:lpstr>
      <vt:lpstr>Arrays</vt:lpstr>
      <vt:lpstr>Chapter 14 - Exception handling</vt:lpstr>
      <vt:lpstr>Exception Category</vt:lpstr>
      <vt:lpstr>Assignment-6</vt:lpstr>
      <vt:lpstr>Chapter 15 - Threads</vt:lpstr>
      <vt:lpstr>Threads lifecycle</vt:lpstr>
      <vt:lpstr>Synchronization</vt:lpstr>
      <vt:lpstr>Chapter 16- String Class</vt:lpstr>
      <vt:lpstr>Assignment-7</vt:lpstr>
      <vt:lpstr>Chapter 17 - Collections</vt:lpstr>
      <vt:lpstr>Collections-Set</vt:lpstr>
      <vt:lpstr>Slide 55</vt:lpstr>
      <vt:lpstr>Collections-Map</vt:lpstr>
      <vt:lpstr>Slide 57</vt:lpstr>
      <vt:lpstr>Assignment-8</vt:lpstr>
      <vt:lpstr>Slide 59</vt:lpstr>
      <vt:lpstr>Decorator design pattern</vt:lpstr>
      <vt:lpstr>Chapter 18 –Data Streaming and File IO</vt:lpstr>
      <vt:lpstr>Slide 62</vt:lpstr>
      <vt:lpstr>Slide 63</vt:lpstr>
      <vt:lpstr>Java exercise</vt:lpstr>
      <vt:lpstr>Java exercise</vt:lpstr>
    </vt:vector>
  </TitlesOfParts>
  <Company>Verizon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dc:title>
  <dc:creator>v424558</dc:creator>
  <cp:lastModifiedBy>training</cp:lastModifiedBy>
  <cp:revision>2525</cp:revision>
  <dcterms:created xsi:type="dcterms:W3CDTF">2014-08-27T15:06:52Z</dcterms:created>
  <dcterms:modified xsi:type="dcterms:W3CDTF">2021-10-01T13:53:25Z</dcterms:modified>
</cp:coreProperties>
</file>