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4" roundtripDataSignature="AMtx7mgzuO5dwkVWemJg1A68CYoPNvCtA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5" name="Google Shape;8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6" name="Google Shape;106;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3" name="Google Shape;11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9" name="Google Shape;119;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4" name="Google Shape;124;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6" name="Google Shape;176;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2" name="Google Shape;182;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1" name="Google Shape;201;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3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30"/>
          <p:cNvSpPr/>
          <p:nvPr>
            <p:ph idx="2" type="pic"/>
          </p:nvPr>
        </p:nvSpPr>
        <p:spPr>
          <a:xfrm>
            <a:off x="5183188" y="987425"/>
            <a:ext cx="6172200" cy="4873625"/>
          </a:xfrm>
          <a:prstGeom prst="rect">
            <a:avLst/>
          </a:prstGeom>
          <a:noFill/>
          <a:ln>
            <a:noFill/>
          </a:ln>
        </p:spPr>
      </p:sp>
      <p:sp>
        <p:nvSpPr>
          <p:cNvPr id="67" name="Google Shape;67;p3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8" name="Google Shape;68;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1" name="Shape 71"/>
        <p:cNvGrpSpPr/>
        <p:nvPr/>
      </p:nvGrpSpPr>
      <p:grpSpPr>
        <a:xfrm>
          <a:off x="0" y="0"/>
          <a:ext cx="0" cy="0"/>
          <a:chOff x="0" y="0"/>
          <a:chExt cx="0" cy="0"/>
        </a:xfrm>
      </p:grpSpPr>
      <p:sp>
        <p:nvSpPr>
          <p:cNvPr id="72" name="Google Shape;72;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3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7" name="Shape 77"/>
        <p:cNvGrpSpPr/>
        <p:nvPr/>
      </p:nvGrpSpPr>
      <p:grpSpPr>
        <a:xfrm>
          <a:off x="0" y="0"/>
          <a:ext cx="0" cy="0"/>
          <a:chOff x="0" y="0"/>
          <a:chExt cx="0" cy="0"/>
        </a:xfrm>
      </p:grpSpPr>
      <p:sp>
        <p:nvSpPr>
          <p:cNvPr id="78" name="Google Shape;78;p3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3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type="tx">
  <p:cSld name="TITLE_AND_BODY">
    <p:spTree>
      <p:nvGrpSpPr>
        <p:cNvPr id="21" name="Shape 21"/>
        <p:cNvGrpSpPr/>
        <p:nvPr/>
      </p:nvGrpSpPr>
      <p:grpSpPr>
        <a:xfrm>
          <a:off x="0" y="0"/>
          <a:ext cx="0" cy="0"/>
          <a:chOff x="0" y="0"/>
          <a:chExt cx="0" cy="0"/>
        </a:xfrm>
      </p:grpSpPr>
      <p:sp>
        <p:nvSpPr>
          <p:cNvPr id="22" name="Google Shape;22;p23"/>
          <p:cNvSpPr txBox="1"/>
          <p:nvPr>
            <p:ph type="title"/>
          </p:nvPr>
        </p:nvSpPr>
        <p:spPr>
          <a:xfrm>
            <a:off x="609600" y="273600"/>
            <a:ext cx="10972320" cy="1144800"/>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3"/>
          <p:cNvSpPr txBox="1"/>
          <p:nvPr>
            <p:ph idx="1" type="subTitle"/>
          </p:nvPr>
        </p:nvSpPr>
        <p:spPr>
          <a:xfrm>
            <a:off x="609600" y="1604520"/>
            <a:ext cx="10972320" cy="3977280"/>
          </a:xfrm>
          <a:prstGeom prst="rect">
            <a:avLst/>
          </a:prstGeom>
          <a:noFill/>
          <a:ln>
            <a:noFill/>
          </a:ln>
        </p:spPr>
        <p:txBody>
          <a:bodyPr anchorCtr="0" anchor="ctr" bIns="0" lIns="0" spcFirstLastPara="1" rIns="0" wrap="square" tIns="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2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3" name="Google Shape;33;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sp>
        <p:nvSpPr>
          <p:cNvPr id="37" name="Google Shape;37;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2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2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2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2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2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2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0" name="Google Shape;60;p2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1" name="Google Shape;61;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7"/>
          <p:cNvSpPr/>
          <p:nvPr/>
        </p:nvSpPr>
        <p:spPr>
          <a:xfrm>
            <a:off x="1752600" y="609600"/>
            <a:ext cx="2971800" cy="4419600"/>
          </a:xfrm>
          <a:prstGeom prst="roundRect">
            <a:avLst>
              <a:gd fmla="val 16667" name="adj"/>
            </a:avLst>
          </a:prstGeom>
          <a:solidFill>
            <a:srgbClr val="8DA9DB"/>
          </a:solidFill>
          <a:ln cap="flat" cmpd="sng" w="12700">
            <a:solidFill>
              <a:srgbClr val="B3C6E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Main page </a:t>
            </a:r>
            <a:endParaRPr b="0" i="0" sz="1400" u="none" cap="none" strike="noStrike">
              <a:solidFill>
                <a:srgbClr val="000000"/>
              </a:solidFill>
              <a:latin typeface="Arial"/>
              <a:ea typeface="Arial"/>
              <a:cs typeface="Arial"/>
              <a:sym typeface="Arial"/>
            </a:endParaRPr>
          </a:p>
          <a:p>
            <a:pPr indent="-76200" lvl="1" marL="457200" marR="0" rtl="0" algn="l">
              <a:lnSpc>
                <a:spcPct val="100000"/>
              </a:lnSpc>
              <a:spcBef>
                <a:spcPts val="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login ( gmail , facebook, website)</a:t>
            </a:r>
            <a:endParaRPr b="0" i="0" sz="1400" u="none" cap="none" strike="noStrike">
              <a:solidFill>
                <a:srgbClr val="000000"/>
              </a:solidFill>
              <a:latin typeface="Arial"/>
              <a:ea typeface="Arial"/>
              <a:cs typeface="Arial"/>
              <a:sym typeface="Arial"/>
            </a:endParaRPr>
          </a:p>
          <a:p>
            <a:pPr indent="-76200" lvl="1" marL="457200" marR="0" rtl="0" algn="l">
              <a:lnSpc>
                <a:spcPct val="100000"/>
              </a:lnSpc>
              <a:spcBef>
                <a:spcPts val="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signup/register</a:t>
            </a:r>
            <a:endParaRPr b="0" i="0" sz="1400" u="none" cap="none" strike="noStrike">
              <a:solidFill>
                <a:srgbClr val="000000"/>
              </a:solidFill>
              <a:latin typeface="Arial"/>
              <a:ea typeface="Arial"/>
              <a:cs typeface="Arial"/>
              <a:sym typeface="Arial"/>
            </a:endParaRPr>
          </a:p>
          <a:p>
            <a:pPr indent="-76200" lvl="1" marL="457200" marR="0" rtl="0" algn="l">
              <a:lnSpc>
                <a:spcPct val="100000"/>
              </a:lnSpc>
              <a:spcBef>
                <a:spcPts val="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forgot password</a:t>
            </a:r>
            <a:endParaRPr b="0" i="0" sz="1400" u="none" cap="none" strike="noStrike">
              <a:solidFill>
                <a:srgbClr val="000000"/>
              </a:solidFill>
              <a:latin typeface="Arial"/>
              <a:ea typeface="Arial"/>
              <a:cs typeface="Arial"/>
              <a:sym typeface="Arial"/>
            </a:endParaRPr>
          </a:p>
          <a:p>
            <a:pPr indent="-76200" lvl="1" marL="457200" marR="0" rtl="0" algn="l">
              <a:lnSpc>
                <a:spcPct val="100000"/>
              </a:lnSpc>
              <a:spcBef>
                <a:spcPts val="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unsubscribe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Landing page</a:t>
            </a:r>
            <a:endParaRPr b="0" i="0" sz="1400" u="none" cap="none" strike="noStrike">
              <a:solidFill>
                <a:srgbClr val="000000"/>
              </a:solidFill>
              <a:latin typeface="Arial"/>
              <a:ea typeface="Arial"/>
              <a:cs typeface="Arial"/>
              <a:sym typeface="Arial"/>
            </a:endParaRPr>
          </a:p>
          <a:p>
            <a:pPr indent="-76200" lvl="1" marL="457200" marR="0" rtl="0" algn="l">
              <a:lnSpc>
                <a:spcPct val="100000"/>
              </a:lnSpc>
              <a:spcBef>
                <a:spcPts val="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browsing - product</a:t>
            </a:r>
            <a:endParaRPr b="0" i="0" sz="1400" u="none" cap="none" strike="noStrike">
              <a:solidFill>
                <a:srgbClr val="000000"/>
              </a:solidFill>
              <a:latin typeface="Arial"/>
              <a:ea typeface="Arial"/>
              <a:cs typeface="Arial"/>
              <a:sym typeface="Arial"/>
            </a:endParaRPr>
          </a:p>
          <a:p>
            <a:pPr indent="-76200" lvl="1" marL="457200" marR="0" rtl="0" algn="l">
              <a:lnSpc>
                <a:spcPct val="100000"/>
              </a:lnSpc>
              <a:spcBef>
                <a:spcPts val="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cart management - add/remove</a:t>
            </a:r>
            <a:endParaRPr b="0" i="0" sz="1400" u="none" cap="none" strike="noStrike">
              <a:solidFill>
                <a:srgbClr val="000000"/>
              </a:solidFill>
              <a:latin typeface="Arial"/>
              <a:ea typeface="Arial"/>
              <a:cs typeface="Arial"/>
              <a:sym typeface="Arial"/>
            </a:endParaRPr>
          </a:p>
          <a:p>
            <a:pPr indent="-76200" lvl="1" marL="457200" marR="0" rtl="0" algn="l">
              <a:lnSpc>
                <a:spcPct val="100000"/>
              </a:lnSpc>
              <a:spcBef>
                <a:spcPts val="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check out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Promo and offers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payment</a:t>
            </a:r>
            <a:endParaRPr b="0" i="0" sz="1400" u="none" cap="none" strike="noStrike">
              <a:solidFill>
                <a:srgbClr val="000000"/>
              </a:solidFill>
              <a:latin typeface="Arial"/>
              <a:ea typeface="Arial"/>
              <a:cs typeface="Arial"/>
              <a:sym typeface="Arial"/>
            </a:endParaRPr>
          </a:p>
          <a:p>
            <a:pPr indent="-76200" lvl="1" marL="457200" marR="0" rtl="0" algn="l">
              <a:lnSpc>
                <a:spcPct val="100000"/>
              </a:lnSpc>
              <a:spcBef>
                <a:spcPts val="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guest check out payment</a:t>
            </a:r>
            <a:endParaRPr b="0" i="0" sz="1400" u="none" cap="none" strike="noStrike">
              <a:solidFill>
                <a:srgbClr val="000000"/>
              </a:solidFill>
              <a:latin typeface="Arial"/>
              <a:ea typeface="Arial"/>
              <a:cs typeface="Arial"/>
              <a:sym typeface="Arial"/>
            </a:endParaRPr>
          </a:p>
          <a:p>
            <a:pPr indent="-76200" lvl="1" marL="457200" marR="0" rtl="0" algn="l">
              <a:lnSpc>
                <a:spcPct val="100000"/>
              </a:lnSpc>
              <a:spcBef>
                <a:spcPts val="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Credit, debit</a:t>
            </a:r>
            <a:endParaRPr b="0" i="0" sz="1400" u="none" cap="none" strike="noStrike">
              <a:solidFill>
                <a:srgbClr val="000000"/>
              </a:solidFill>
              <a:latin typeface="Arial"/>
              <a:ea typeface="Arial"/>
              <a:cs typeface="Arial"/>
              <a:sym typeface="Arial"/>
            </a:endParaRPr>
          </a:p>
          <a:p>
            <a:pPr indent="-76200" lvl="1" marL="457200" marR="0" rtl="0" algn="l">
              <a:lnSpc>
                <a:spcPct val="100000"/>
              </a:lnSpc>
              <a:spcBef>
                <a:spcPts val="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Crypto , installments</a:t>
            </a:r>
            <a:endParaRPr b="0" i="0" sz="1400" u="none" cap="none" strike="noStrike">
              <a:solidFill>
                <a:srgbClr val="000000"/>
              </a:solidFill>
              <a:latin typeface="Arial"/>
              <a:ea typeface="Arial"/>
              <a:cs typeface="Arial"/>
              <a:sym typeface="Arial"/>
            </a:endParaRPr>
          </a:p>
          <a:p>
            <a:pPr indent="-76200" lvl="1" marL="457200" marR="0" rtl="0" algn="l">
              <a:lnSpc>
                <a:spcPct val="100000"/>
              </a:lnSpc>
              <a:spcBef>
                <a:spcPts val="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Paypal</a:t>
            </a:r>
            <a:endParaRPr b="0" i="0" sz="1200" u="none" cap="none" strike="noStrike">
              <a:solidFill>
                <a:schemeClr val="dk1"/>
              </a:solidFill>
              <a:latin typeface="Calibri"/>
              <a:ea typeface="Calibri"/>
              <a:cs typeface="Calibri"/>
              <a:sym typeface="Calibri"/>
            </a:endParaRPr>
          </a:p>
          <a:p>
            <a:pPr indent="-76200" lvl="1" marL="457200" marR="0" rtl="0" algn="l">
              <a:lnSpc>
                <a:spcPct val="100000"/>
              </a:lnSpc>
              <a:spcBef>
                <a:spcPts val="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Through Phone 1800 (Customer Care)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Reviews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Notifications</a:t>
            </a:r>
            <a:endParaRPr b="0" i="0" sz="1400" u="none" cap="none" strike="noStrike">
              <a:solidFill>
                <a:srgbClr val="000000"/>
              </a:solidFill>
              <a:latin typeface="Arial"/>
              <a:ea typeface="Arial"/>
              <a:cs typeface="Arial"/>
              <a:sym typeface="Arial"/>
            </a:endParaRPr>
          </a:p>
          <a:p>
            <a:pPr indent="-76200" lvl="1" marL="457200" marR="0" rtl="0" algn="l">
              <a:lnSpc>
                <a:spcPct val="100000"/>
              </a:lnSpc>
              <a:spcBef>
                <a:spcPts val="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email</a:t>
            </a:r>
            <a:endParaRPr b="0" i="0" sz="1400" u="none" cap="none" strike="noStrike">
              <a:solidFill>
                <a:srgbClr val="000000"/>
              </a:solidFill>
              <a:latin typeface="Arial"/>
              <a:ea typeface="Arial"/>
              <a:cs typeface="Arial"/>
              <a:sym typeface="Arial"/>
            </a:endParaRPr>
          </a:p>
          <a:p>
            <a:pPr indent="-76200" lvl="1" marL="457200" marR="0" rtl="0" algn="l">
              <a:lnSpc>
                <a:spcPct val="100000"/>
              </a:lnSpc>
              <a:spcBef>
                <a:spcPts val="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mail</a:t>
            </a:r>
            <a:endParaRPr b="0" i="0" sz="1400" u="none" cap="none" strike="noStrike">
              <a:solidFill>
                <a:srgbClr val="000000"/>
              </a:solidFill>
              <a:latin typeface="Arial"/>
              <a:ea typeface="Arial"/>
              <a:cs typeface="Arial"/>
              <a:sym typeface="Arial"/>
            </a:endParaRPr>
          </a:p>
          <a:p>
            <a:pPr indent="-76200" lvl="1" marL="457200" marR="0" rtl="0" algn="l">
              <a:lnSpc>
                <a:spcPct val="100000"/>
              </a:lnSpc>
              <a:spcBef>
                <a:spcPts val="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phone</a:t>
            </a:r>
            <a:endParaRPr b="0" i="0" sz="1400" u="none" cap="none" strike="noStrike">
              <a:solidFill>
                <a:srgbClr val="000000"/>
              </a:solidFill>
              <a:latin typeface="Arial"/>
              <a:ea typeface="Arial"/>
              <a:cs typeface="Arial"/>
              <a:sym typeface="Arial"/>
            </a:endParaRPr>
          </a:p>
          <a:p>
            <a:pPr indent="-76200" lvl="1" marL="457200" marR="0" rtl="0" algn="l">
              <a:lnSpc>
                <a:spcPct val="100000"/>
              </a:lnSpc>
              <a:spcBef>
                <a:spcPts val="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text</a:t>
            </a:r>
            <a:endParaRPr b="0" i="0" sz="1400" u="none" cap="none" strike="noStrike">
              <a:solidFill>
                <a:srgbClr val="000000"/>
              </a:solidFill>
              <a:latin typeface="Arial"/>
              <a:ea typeface="Arial"/>
              <a:cs typeface="Arial"/>
              <a:sym typeface="Arial"/>
            </a:endParaRPr>
          </a:p>
        </p:txBody>
      </p:sp>
      <p:sp>
        <p:nvSpPr>
          <p:cNvPr id="88" name="Google Shape;88;p7"/>
          <p:cNvSpPr/>
          <p:nvPr/>
        </p:nvSpPr>
        <p:spPr>
          <a:xfrm>
            <a:off x="4876800" y="1295400"/>
            <a:ext cx="3657600" cy="762000"/>
          </a:xfrm>
          <a:prstGeom prst="roundRect">
            <a:avLst>
              <a:gd fmla="val 16667" name="adj"/>
            </a:avLst>
          </a:prstGeom>
          <a:solidFill>
            <a:srgbClr val="8DA9DB"/>
          </a:solidFill>
          <a:ln cap="flat" cmpd="sng" w="12700">
            <a:solidFill>
              <a:srgbClr val="B3C6E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Analysis</a:t>
            </a:r>
            <a:endParaRPr b="0" i="0" sz="1400" u="none" cap="none" strike="noStrike">
              <a:solidFill>
                <a:srgbClr val="000000"/>
              </a:solidFill>
              <a:latin typeface="Arial"/>
              <a:ea typeface="Arial"/>
              <a:cs typeface="Arial"/>
              <a:sym typeface="Arial"/>
            </a:endParaRPr>
          </a:p>
          <a:p>
            <a:pPr indent="-76200" lvl="1" marL="457200" marR="0" rtl="0" algn="l">
              <a:lnSpc>
                <a:spcPct val="100000"/>
              </a:lnSpc>
              <a:spcBef>
                <a:spcPts val="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Are the technologies available</a:t>
            </a:r>
            <a:endParaRPr b="0" i="0" sz="1400" u="none" cap="none" strike="noStrike">
              <a:solidFill>
                <a:srgbClr val="000000"/>
              </a:solidFill>
              <a:latin typeface="Arial"/>
              <a:ea typeface="Arial"/>
              <a:cs typeface="Arial"/>
              <a:sym typeface="Arial"/>
            </a:endParaRPr>
          </a:p>
          <a:p>
            <a:pPr indent="-76200" lvl="1" marL="457200" marR="0" rtl="0" algn="l">
              <a:lnSpc>
                <a:spcPct val="100000"/>
              </a:lnSpc>
              <a:spcBef>
                <a:spcPts val="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Are there developers with these skills</a:t>
            </a:r>
            <a:endParaRPr b="0" i="0" sz="1400" u="none" cap="none" strike="noStrike">
              <a:solidFill>
                <a:srgbClr val="000000"/>
              </a:solidFill>
              <a:latin typeface="Arial"/>
              <a:ea typeface="Arial"/>
              <a:cs typeface="Arial"/>
              <a:sym typeface="Arial"/>
            </a:endParaRPr>
          </a:p>
        </p:txBody>
      </p:sp>
      <p:sp>
        <p:nvSpPr>
          <p:cNvPr id="89" name="Google Shape;89;p7"/>
          <p:cNvSpPr/>
          <p:nvPr/>
        </p:nvSpPr>
        <p:spPr>
          <a:xfrm>
            <a:off x="5410200" y="2286000"/>
            <a:ext cx="3505200" cy="533400"/>
          </a:xfrm>
          <a:prstGeom prst="roundRect">
            <a:avLst>
              <a:gd fmla="val 16667" name="adj"/>
            </a:avLst>
          </a:prstGeom>
          <a:solidFill>
            <a:srgbClr val="8DA9DB"/>
          </a:solidFill>
          <a:ln cap="flat" cmpd="sng" w="12700">
            <a:solidFill>
              <a:srgbClr val="B3C6E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System design : Choose Platform, language, database</a:t>
            </a:r>
            <a:endParaRPr b="0" i="0" sz="1400" u="none" cap="none" strike="noStrike">
              <a:solidFill>
                <a:srgbClr val="000000"/>
              </a:solidFill>
              <a:latin typeface="Arial"/>
              <a:ea typeface="Arial"/>
              <a:cs typeface="Arial"/>
              <a:sym typeface="Arial"/>
            </a:endParaRPr>
          </a:p>
        </p:txBody>
      </p:sp>
      <p:sp>
        <p:nvSpPr>
          <p:cNvPr id="90" name="Google Shape;90;p7"/>
          <p:cNvSpPr/>
          <p:nvPr/>
        </p:nvSpPr>
        <p:spPr>
          <a:xfrm>
            <a:off x="6019800" y="3124200"/>
            <a:ext cx="3352800" cy="609600"/>
          </a:xfrm>
          <a:prstGeom prst="roundRect">
            <a:avLst>
              <a:gd fmla="val 16667" name="adj"/>
            </a:avLst>
          </a:prstGeom>
          <a:solidFill>
            <a:srgbClr val="8DA9DB"/>
          </a:solidFill>
          <a:ln cap="flat" cmpd="sng" w="12700">
            <a:solidFill>
              <a:srgbClr val="B3C6E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High level design : Choose website  framework, html technologies, web services etc</a:t>
            </a:r>
            <a:endParaRPr b="0" i="0" sz="1400" u="none" cap="none" strike="noStrike">
              <a:solidFill>
                <a:srgbClr val="000000"/>
              </a:solidFill>
              <a:latin typeface="Arial"/>
              <a:ea typeface="Arial"/>
              <a:cs typeface="Arial"/>
              <a:sym typeface="Arial"/>
            </a:endParaRPr>
          </a:p>
        </p:txBody>
      </p:sp>
      <p:sp>
        <p:nvSpPr>
          <p:cNvPr id="91" name="Google Shape;91;p7"/>
          <p:cNvSpPr/>
          <p:nvPr/>
        </p:nvSpPr>
        <p:spPr>
          <a:xfrm>
            <a:off x="6477000" y="3962400"/>
            <a:ext cx="3200400" cy="609600"/>
          </a:xfrm>
          <a:prstGeom prst="roundRect">
            <a:avLst>
              <a:gd fmla="val 16667" name="adj"/>
            </a:avLst>
          </a:prstGeom>
          <a:solidFill>
            <a:srgbClr val="8DA9DB"/>
          </a:solidFill>
          <a:ln cap="flat" cmpd="sng" w="12700">
            <a:solidFill>
              <a:srgbClr val="B3C6E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Low level design : Design  java programs, html etc</a:t>
            </a:r>
            <a:endParaRPr b="0" i="0" sz="1400" u="none" cap="none" strike="noStrike">
              <a:solidFill>
                <a:srgbClr val="000000"/>
              </a:solidFill>
              <a:latin typeface="Arial"/>
              <a:ea typeface="Arial"/>
              <a:cs typeface="Arial"/>
              <a:sym typeface="Arial"/>
            </a:endParaRPr>
          </a:p>
        </p:txBody>
      </p:sp>
      <p:sp>
        <p:nvSpPr>
          <p:cNvPr id="92" name="Google Shape;92;p7"/>
          <p:cNvSpPr/>
          <p:nvPr/>
        </p:nvSpPr>
        <p:spPr>
          <a:xfrm>
            <a:off x="6934200" y="4724400"/>
            <a:ext cx="3200400" cy="457200"/>
          </a:xfrm>
          <a:prstGeom prst="roundRect">
            <a:avLst>
              <a:gd fmla="val 16667" name="adj"/>
            </a:avLst>
          </a:prstGeom>
          <a:solidFill>
            <a:srgbClr val="8DA9DB"/>
          </a:solidFill>
          <a:ln cap="flat" cmpd="sng" w="12700">
            <a:solidFill>
              <a:srgbClr val="B3C6E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Development : assign task to developers</a:t>
            </a:r>
            <a:endParaRPr b="0" i="0" sz="1400" u="none" cap="none" strike="noStrike">
              <a:solidFill>
                <a:srgbClr val="000000"/>
              </a:solidFill>
              <a:latin typeface="Arial"/>
              <a:ea typeface="Arial"/>
              <a:cs typeface="Arial"/>
              <a:sym typeface="Arial"/>
            </a:endParaRPr>
          </a:p>
        </p:txBody>
      </p:sp>
      <p:sp>
        <p:nvSpPr>
          <p:cNvPr id="93" name="Google Shape;93;p7"/>
          <p:cNvSpPr/>
          <p:nvPr/>
        </p:nvSpPr>
        <p:spPr>
          <a:xfrm>
            <a:off x="7162800" y="5334000"/>
            <a:ext cx="3200400" cy="457200"/>
          </a:xfrm>
          <a:prstGeom prst="roundRect">
            <a:avLst>
              <a:gd fmla="val 16667" name="adj"/>
            </a:avLst>
          </a:prstGeom>
          <a:solidFill>
            <a:srgbClr val="8DA9DB"/>
          </a:solidFill>
          <a:ln cap="flat" cmpd="sng" w="12700">
            <a:solidFill>
              <a:srgbClr val="B3C6E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testing: test website as per requirements</a:t>
            </a:r>
            <a:endParaRPr b="0" i="0" sz="1400" u="none" cap="none" strike="noStrike">
              <a:solidFill>
                <a:srgbClr val="000000"/>
              </a:solidFill>
              <a:latin typeface="Arial"/>
              <a:ea typeface="Arial"/>
              <a:cs typeface="Arial"/>
              <a:sym typeface="Arial"/>
            </a:endParaRPr>
          </a:p>
        </p:txBody>
      </p:sp>
      <p:sp>
        <p:nvSpPr>
          <p:cNvPr id="94" name="Google Shape;94;p7"/>
          <p:cNvSpPr/>
          <p:nvPr/>
        </p:nvSpPr>
        <p:spPr>
          <a:xfrm>
            <a:off x="7620000" y="5943600"/>
            <a:ext cx="2895600" cy="457200"/>
          </a:xfrm>
          <a:prstGeom prst="roundRect">
            <a:avLst>
              <a:gd fmla="val 16667" name="adj"/>
            </a:avLst>
          </a:prstGeom>
          <a:solidFill>
            <a:srgbClr val="8DA9DB"/>
          </a:solidFill>
          <a:ln cap="flat" cmpd="sng" w="12700">
            <a:solidFill>
              <a:srgbClr val="B3C6E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Deployment: launch website on internet</a:t>
            </a:r>
            <a:endParaRPr b="0" i="0" sz="1400" u="none" cap="none" strike="noStrike">
              <a:solidFill>
                <a:srgbClr val="000000"/>
              </a:solidFill>
              <a:latin typeface="Arial"/>
              <a:ea typeface="Arial"/>
              <a:cs typeface="Arial"/>
              <a:sym typeface="Arial"/>
            </a:endParaRPr>
          </a:p>
        </p:txBody>
      </p:sp>
      <p:sp>
        <p:nvSpPr>
          <p:cNvPr id="95" name="Google Shape;95;p7"/>
          <p:cNvSpPr/>
          <p:nvPr/>
        </p:nvSpPr>
        <p:spPr>
          <a:xfrm>
            <a:off x="1524000" y="5288340"/>
            <a:ext cx="6019800" cy="15696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Verdana"/>
                <a:ea typeface="Verdana"/>
                <a:cs typeface="Verdana"/>
                <a:sym typeface="Verdana"/>
              </a:rPr>
              <a:t>Waterfall model : </a:t>
            </a:r>
            <a:r>
              <a:rPr b="0" i="0" lang="en-US" sz="1200" u="none" cap="none" strike="noStrike">
                <a:solidFill>
                  <a:schemeClr val="dk1"/>
                </a:solidFill>
                <a:latin typeface="Verdana"/>
                <a:ea typeface="Verdana"/>
                <a:cs typeface="Verdana"/>
                <a:sym typeface="Verdana"/>
              </a:rPr>
              <a:t>This legacy/traditional software development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Verdana"/>
                <a:ea typeface="Verdana"/>
                <a:cs typeface="Verdana"/>
                <a:sym typeface="Verdana"/>
              </a:rPr>
              <a:t>approach requires all the details and software specifications to be documented/captured upfront. Due to lengthy documentation ,development and testing phase the final product usually is delivered after a very long period of time. The main issues with this approach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Char char="•"/>
            </a:pPr>
            <a:r>
              <a:rPr b="0" i="0" lang="en-US" sz="1200" u="none" cap="none" strike="noStrike">
                <a:solidFill>
                  <a:schemeClr val="dk1"/>
                </a:solidFill>
                <a:latin typeface="Verdana"/>
                <a:ea typeface="Verdana"/>
                <a:cs typeface="Verdana"/>
                <a:sym typeface="Verdana"/>
              </a:rPr>
              <a:t>Longer delivery time.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Char char="•"/>
            </a:pPr>
            <a:r>
              <a:rPr b="0" i="0" lang="en-US" sz="1200" u="none" cap="none" strike="noStrike">
                <a:solidFill>
                  <a:schemeClr val="dk1"/>
                </a:solidFill>
                <a:latin typeface="Verdana"/>
                <a:ea typeface="Verdana"/>
                <a:cs typeface="Verdana"/>
                <a:sym typeface="Verdana"/>
              </a:rPr>
              <a:t>Final product cannot be validated/seen until the end of product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Char char="•"/>
            </a:pPr>
            <a:r>
              <a:rPr b="0" i="0" lang="en-US" sz="1200" u="none" cap="none" strike="noStrike">
                <a:solidFill>
                  <a:schemeClr val="dk1"/>
                </a:solidFill>
                <a:latin typeface="Verdana"/>
                <a:ea typeface="Verdana"/>
                <a:cs typeface="Verdana"/>
                <a:sym typeface="Verdana"/>
              </a:rPr>
              <a:t>Unable to adapt to requirement changes.</a:t>
            </a:r>
            <a:endParaRPr b="0" i="0" sz="1400" u="none" cap="none" strike="noStrike">
              <a:solidFill>
                <a:srgbClr val="000000"/>
              </a:solidFill>
              <a:latin typeface="Arial"/>
              <a:ea typeface="Arial"/>
              <a:cs typeface="Arial"/>
              <a:sym typeface="Arial"/>
            </a:endParaRPr>
          </a:p>
        </p:txBody>
      </p:sp>
      <p:sp>
        <p:nvSpPr>
          <p:cNvPr id="96" name="Google Shape;96;p7"/>
          <p:cNvSpPr/>
          <p:nvPr/>
        </p:nvSpPr>
        <p:spPr>
          <a:xfrm>
            <a:off x="1981200" y="0"/>
            <a:ext cx="8227080" cy="71352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000000"/>
                </a:solidFill>
                <a:latin typeface="Verdana"/>
                <a:ea typeface="Verdana"/>
                <a:cs typeface="Verdana"/>
                <a:sym typeface="Verdana"/>
              </a:rPr>
              <a:t>Waterfall SDLC</a:t>
            </a:r>
            <a:endParaRPr b="1" i="0" sz="1800" u="none" cap="none" strike="noStrike">
              <a:solidFill>
                <a:schemeClr val="dk1"/>
              </a:solidFill>
              <a:latin typeface="Calibri"/>
              <a:ea typeface="Calibri"/>
              <a:cs typeface="Calibri"/>
              <a:sym typeface="Calibri"/>
            </a:endParaRPr>
          </a:p>
        </p:txBody>
      </p:sp>
      <p:sp>
        <p:nvSpPr>
          <p:cNvPr id="97" name="Google Shape;97;p7"/>
          <p:cNvSpPr/>
          <p:nvPr/>
        </p:nvSpPr>
        <p:spPr>
          <a:xfrm>
            <a:off x="3429000" y="4419600"/>
            <a:ext cx="1295400" cy="533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Calibri"/>
                <a:ea typeface="Calibri"/>
                <a:cs typeface="Calibri"/>
                <a:sym typeface="Calibri"/>
              </a:rPr>
              <a:t>2 Months</a:t>
            </a:r>
            <a:endParaRPr b="0" i="0" sz="1400" u="none" cap="none" strike="noStrike">
              <a:solidFill>
                <a:srgbClr val="000000"/>
              </a:solidFill>
              <a:latin typeface="Arial"/>
              <a:ea typeface="Arial"/>
              <a:cs typeface="Arial"/>
              <a:sym typeface="Arial"/>
            </a:endParaRPr>
          </a:p>
        </p:txBody>
      </p:sp>
      <p:sp>
        <p:nvSpPr>
          <p:cNvPr id="98" name="Google Shape;98;p7"/>
          <p:cNvSpPr/>
          <p:nvPr/>
        </p:nvSpPr>
        <p:spPr>
          <a:xfrm>
            <a:off x="8763000" y="1371600"/>
            <a:ext cx="1295400" cy="533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Calibri"/>
                <a:ea typeface="Calibri"/>
                <a:cs typeface="Calibri"/>
                <a:sym typeface="Calibri"/>
              </a:rPr>
              <a:t>2 Months</a:t>
            </a:r>
            <a:endParaRPr b="0" i="0" sz="1400" u="none" cap="none" strike="noStrike">
              <a:solidFill>
                <a:srgbClr val="000000"/>
              </a:solidFill>
              <a:latin typeface="Arial"/>
              <a:ea typeface="Arial"/>
              <a:cs typeface="Arial"/>
              <a:sym typeface="Arial"/>
            </a:endParaRPr>
          </a:p>
        </p:txBody>
      </p:sp>
      <p:sp>
        <p:nvSpPr>
          <p:cNvPr id="99" name="Google Shape;99;p7"/>
          <p:cNvSpPr/>
          <p:nvPr/>
        </p:nvSpPr>
        <p:spPr>
          <a:xfrm>
            <a:off x="9067800" y="2286000"/>
            <a:ext cx="1295400" cy="533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Calibri"/>
                <a:ea typeface="Calibri"/>
                <a:cs typeface="Calibri"/>
                <a:sym typeface="Calibri"/>
              </a:rPr>
              <a:t>2 Months</a:t>
            </a:r>
            <a:endParaRPr b="0" i="0" sz="1400" u="none" cap="none" strike="noStrike">
              <a:solidFill>
                <a:srgbClr val="000000"/>
              </a:solidFill>
              <a:latin typeface="Arial"/>
              <a:ea typeface="Arial"/>
              <a:cs typeface="Arial"/>
              <a:sym typeface="Arial"/>
            </a:endParaRPr>
          </a:p>
        </p:txBody>
      </p:sp>
      <p:sp>
        <p:nvSpPr>
          <p:cNvPr id="100" name="Google Shape;100;p7"/>
          <p:cNvSpPr/>
          <p:nvPr/>
        </p:nvSpPr>
        <p:spPr>
          <a:xfrm>
            <a:off x="4800600" y="3124200"/>
            <a:ext cx="1295400" cy="533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Calibri"/>
                <a:ea typeface="Calibri"/>
                <a:cs typeface="Calibri"/>
                <a:sym typeface="Calibri"/>
              </a:rPr>
              <a:t>2 Months</a:t>
            </a:r>
            <a:endParaRPr b="0" i="0" sz="1400" u="none" cap="none" strike="noStrike">
              <a:solidFill>
                <a:srgbClr val="000000"/>
              </a:solidFill>
              <a:latin typeface="Arial"/>
              <a:ea typeface="Arial"/>
              <a:cs typeface="Arial"/>
              <a:sym typeface="Arial"/>
            </a:endParaRPr>
          </a:p>
        </p:txBody>
      </p:sp>
      <p:sp>
        <p:nvSpPr>
          <p:cNvPr id="101" name="Google Shape;101;p7"/>
          <p:cNvSpPr/>
          <p:nvPr/>
        </p:nvSpPr>
        <p:spPr>
          <a:xfrm>
            <a:off x="5181600" y="4038600"/>
            <a:ext cx="1295400" cy="533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Calibri"/>
                <a:ea typeface="Calibri"/>
                <a:cs typeface="Calibri"/>
                <a:sym typeface="Calibri"/>
              </a:rPr>
              <a:t>2 Months</a:t>
            </a:r>
            <a:endParaRPr b="0" i="0" sz="1400" u="none" cap="none" strike="noStrike">
              <a:solidFill>
                <a:srgbClr val="000000"/>
              </a:solidFill>
              <a:latin typeface="Arial"/>
              <a:ea typeface="Arial"/>
              <a:cs typeface="Arial"/>
              <a:sym typeface="Arial"/>
            </a:endParaRPr>
          </a:p>
        </p:txBody>
      </p:sp>
      <p:sp>
        <p:nvSpPr>
          <p:cNvPr id="102" name="Google Shape;102;p7"/>
          <p:cNvSpPr/>
          <p:nvPr/>
        </p:nvSpPr>
        <p:spPr>
          <a:xfrm>
            <a:off x="5562600" y="4648200"/>
            <a:ext cx="1295400" cy="533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Calibri"/>
                <a:ea typeface="Calibri"/>
                <a:cs typeface="Calibri"/>
                <a:sym typeface="Calibri"/>
              </a:rPr>
              <a:t>4 Months</a:t>
            </a:r>
            <a:endParaRPr b="0" i="0" sz="1400" u="none" cap="none" strike="noStrike">
              <a:solidFill>
                <a:srgbClr val="000000"/>
              </a:solidFill>
              <a:latin typeface="Arial"/>
              <a:ea typeface="Arial"/>
              <a:cs typeface="Arial"/>
              <a:sym typeface="Arial"/>
            </a:endParaRPr>
          </a:p>
        </p:txBody>
      </p:sp>
      <p:sp>
        <p:nvSpPr>
          <p:cNvPr id="103" name="Google Shape;103;p7"/>
          <p:cNvSpPr/>
          <p:nvPr/>
        </p:nvSpPr>
        <p:spPr>
          <a:xfrm>
            <a:off x="7467600" y="6324600"/>
            <a:ext cx="2667000" cy="533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Calibri"/>
                <a:ea typeface="Calibri"/>
                <a:cs typeface="Calibri"/>
                <a:sym typeface="Calibri"/>
              </a:rPr>
              <a:t>12 Months to Launch</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13"/>
          <p:cNvPicPr preferRelativeResize="0"/>
          <p:nvPr/>
        </p:nvPicPr>
        <p:blipFill rotWithShape="1">
          <a:blip r:embed="rId3">
            <a:alphaModFix/>
          </a:blip>
          <a:srcRect b="0" l="0" r="0" t="0"/>
          <a:stretch/>
        </p:blipFill>
        <p:spPr>
          <a:xfrm>
            <a:off x="1276350" y="914400"/>
            <a:ext cx="9639300" cy="5029200"/>
          </a:xfrm>
          <a:prstGeom prst="rect">
            <a:avLst/>
          </a:prstGeom>
          <a:noFill/>
          <a:ln>
            <a:noFill/>
          </a:ln>
        </p:spPr>
      </p:pic>
      <p:sp>
        <p:nvSpPr>
          <p:cNvPr id="109" name="Google Shape;109;p13"/>
          <p:cNvSpPr txBox="1"/>
          <p:nvPr>
            <p:ph type="title"/>
          </p:nvPr>
        </p:nvSpPr>
        <p:spPr>
          <a:xfrm>
            <a:off x="609600" y="273600"/>
            <a:ext cx="10218345" cy="640800"/>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chemeClr val="dk1"/>
              </a:buClr>
              <a:buSzPts val="1800"/>
              <a:buNone/>
            </a:pPr>
            <a:r>
              <a:rPr lang="en-US"/>
              <a:t>Agile Software Development Methodology</a:t>
            </a:r>
            <a:endParaRPr/>
          </a:p>
        </p:txBody>
      </p:sp>
      <p:sp>
        <p:nvSpPr>
          <p:cNvPr id="110" name="Google Shape;110;p13"/>
          <p:cNvSpPr txBox="1"/>
          <p:nvPr>
            <p:ph idx="1" type="subTitle"/>
          </p:nvPr>
        </p:nvSpPr>
        <p:spPr>
          <a:xfrm>
            <a:off x="609600" y="1604520"/>
            <a:ext cx="10972320" cy="3977280"/>
          </a:xfrm>
          <a:prstGeom prst="rect">
            <a:avLst/>
          </a:prstGeom>
          <a:noFill/>
          <a:ln>
            <a:noFill/>
          </a:ln>
        </p:spPr>
        <p:txBody>
          <a:bodyPr anchorCtr="0" anchor="ctr" bIns="0" lIns="0" spcFirstLastPara="1" rIns="0" wrap="square" tIns="0">
            <a:normAutofit/>
          </a:bodyPr>
          <a:lstStyle/>
          <a:p>
            <a:pPr indent="-292100" lvl="0" marL="457200" rtl="0" algn="l">
              <a:lnSpc>
                <a:spcPct val="90000"/>
              </a:lnSpc>
              <a:spcBef>
                <a:spcPts val="1000"/>
              </a:spcBef>
              <a:spcAft>
                <a:spcPts val="0"/>
              </a:spcAft>
              <a:buClr>
                <a:schemeClr val="dk1"/>
              </a:buClr>
              <a:buSzPts val="1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0"/>
          <p:cNvSpPr/>
          <p:nvPr/>
        </p:nvSpPr>
        <p:spPr>
          <a:xfrm>
            <a:off x="1981200" y="-116040"/>
            <a:ext cx="8227080" cy="71352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Verdana"/>
                <a:ea typeface="Verdana"/>
                <a:cs typeface="Verdana"/>
                <a:sym typeface="Verdana"/>
              </a:rPr>
              <a:t>Scrum Fraework</a:t>
            </a:r>
            <a:endParaRPr b="0" i="0" sz="1800" u="none" cap="none" strike="noStrike">
              <a:solidFill>
                <a:schemeClr val="dk1"/>
              </a:solidFill>
              <a:latin typeface="Calibri"/>
              <a:ea typeface="Calibri"/>
              <a:cs typeface="Calibri"/>
              <a:sym typeface="Calibri"/>
            </a:endParaRPr>
          </a:p>
        </p:txBody>
      </p:sp>
      <p:sp>
        <p:nvSpPr>
          <p:cNvPr id="116" name="Google Shape;116;p10"/>
          <p:cNvSpPr/>
          <p:nvPr/>
        </p:nvSpPr>
        <p:spPr>
          <a:xfrm>
            <a:off x="1524000" y="434666"/>
            <a:ext cx="9144000" cy="6309034"/>
          </a:xfrm>
          <a:prstGeom prst="rect">
            <a:avLst/>
          </a:prstGeom>
          <a:solidFill>
            <a:srgbClr val="D8E2F3"/>
          </a:solidFill>
          <a:ln cap="flat" cmpd="sng" w="12700">
            <a:solidFill>
              <a:srgbClr val="31538F"/>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Verdana"/>
                <a:ea typeface="Verdana"/>
                <a:cs typeface="Verdana"/>
                <a:sym typeface="Verdana"/>
              </a:rPr>
              <a:t>Scrum </a:t>
            </a:r>
            <a:r>
              <a:rPr b="1" i="1" lang="en-US" sz="1600" u="none" cap="none" strike="noStrike">
                <a:solidFill>
                  <a:srgbClr val="FF0000"/>
                </a:solidFill>
                <a:latin typeface="Verdana"/>
                <a:ea typeface="Verdana"/>
                <a:cs typeface="Verdana"/>
                <a:sym typeface="Verdana"/>
              </a:rPr>
              <a:t>is an agile software development methodology. This methodology adapts multiple iteration of development. It allows us to release product in mutiple phases there by allowing us to adapt to new changes in requirement, visualize the product in short time, shorter release period, engage all stake holders including client at every stage and engage quiet often. This creates dynamic team with maximum collaboration.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Verdana"/>
                <a:ea typeface="Verdana"/>
                <a:cs typeface="Verdana"/>
                <a:sym typeface="Verdana"/>
              </a:rPr>
              <a:t>Scrum Terms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Verdana"/>
                <a:ea typeface="Verdana"/>
                <a:cs typeface="Verdana"/>
                <a:sym typeface="Verdana"/>
              </a:rPr>
              <a:t>Sprint : Agile development is iterative model programming. Single iteration can be considered as sprint. These release are usually every 2-3 weeks.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Verdana"/>
                <a:ea typeface="Verdana"/>
                <a:cs typeface="Verdana"/>
                <a:sym typeface="Verdana"/>
              </a:rPr>
              <a:t>Epic : An epic is collection of stories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Verdana"/>
                <a:ea typeface="Verdana"/>
                <a:cs typeface="Verdana"/>
                <a:sym typeface="Verdana"/>
              </a:rPr>
              <a:t>Stories : story represents an single feature in user requirements.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Verdana"/>
                <a:ea typeface="Verdana"/>
                <a:cs typeface="Verdana"/>
                <a:sym typeface="Verdana"/>
              </a:rPr>
              <a:t>Task : task is usually part of a single story and represent single task.</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Verdana"/>
                <a:ea typeface="Verdana"/>
                <a:cs typeface="Verdana"/>
                <a:sym typeface="Verdana"/>
              </a:rPr>
              <a:t>Bug : on test failure a bug can be created on story/task.</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Verdana"/>
                <a:ea typeface="Verdana"/>
                <a:cs typeface="Verdana"/>
                <a:sym typeface="Verdana"/>
              </a:rPr>
              <a:t>Issues : Epic/ story/ bug are created as issue in sprint.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Verdana"/>
                <a:ea typeface="Verdana"/>
                <a:cs typeface="Verdana"/>
                <a:sym typeface="Verdana"/>
              </a:rPr>
              <a:t>Stake holders : team member involved in product such as (tester, developer etc)</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Verdana"/>
                <a:ea typeface="Verdana"/>
                <a:cs typeface="Verdana"/>
                <a:sym typeface="Verdana"/>
              </a:rPr>
              <a:t>Scrum master : this stake holder acts like moderator who helps in conducting scrum meeting, update/assign tasks, provide project details etc.</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11"/>
          <p:cNvPicPr preferRelativeResize="0"/>
          <p:nvPr/>
        </p:nvPicPr>
        <p:blipFill rotWithShape="1">
          <a:blip r:embed="rId3">
            <a:alphaModFix/>
          </a:blip>
          <a:srcRect b="0" l="0" r="0" t="0"/>
          <a:stretch/>
        </p:blipFill>
        <p:spPr>
          <a:xfrm>
            <a:off x="947737" y="790575"/>
            <a:ext cx="10296525" cy="5276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8"/>
          <p:cNvSpPr/>
          <p:nvPr/>
        </p:nvSpPr>
        <p:spPr>
          <a:xfrm>
            <a:off x="1981200" y="0"/>
            <a:ext cx="8227080" cy="71352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000000"/>
                </a:solidFill>
                <a:latin typeface="Verdana"/>
                <a:ea typeface="Verdana"/>
                <a:cs typeface="Verdana"/>
                <a:sym typeface="Verdana"/>
              </a:rPr>
              <a:t>Sprint SDLC (Iteration model)</a:t>
            </a:r>
            <a:endParaRPr b="1" i="0" sz="1800" u="none" cap="none" strike="noStrike">
              <a:solidFill>
                <a:schemeClr val="dk1"/>
              </a:solidFill>
              <a:latin typeface="Calibri"/>
              <a:ea typeface="Calibri"/>
              <a:cs typeface="Calibri"/>
              <a:sym typeface="Calibri"/>
            </a:endParaRPr>
          </a:p>
        </p:txBody>
      </p:sp>
      <p:sp>
        <p:nvSpPr>
          <p:cNvPr id="127" name="Google Shape;127;p8"/>
          <p:cNvSpPr/>
          <p:nvPr/>
        </p:nvSpPr>
        <p:spPr>
          <a:xfrm>
            <a:off x="1752600" y="914400"/>
            <a:ext cx="2362200" cy="1447800"/>
          </a:xfrm>
          <a:prstGeom prst="roundRect">
            <a:avLst>
              <a:gd fmla="val 16667" name="adj"/>
            </a:avLst>
          </a:prstGeom>
          <a:solidFill>
            <a:srgbClr val="8DA9D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Landing page</a:t>
            </a:r>
            <a:endParaRPr b="0" i="0" sz="1400" u="none" cap="none" strike="noStrike">
              <a:solidFill>
                <a:srgbClr val="000000"/>
              </a:solidFill>
              <a:latin typeface="Arial"/>
              <a:ea typeface="Arial"/>
              <a:cs typeface="Arial"/>
              <a:sym typeface="Arial"/>
            </a:endParaRPr>
          </a:p>
          <a:p>
            <a:pPr indent="-76200" lvl="1" marL="457200" marR="0" rtl="0" algn="l">
              <a:lnSpc>
                <a:spcPct val="100000"/>
              </a:lnSpc>
              <a:spcBef>
                <a:spcPts val="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browsing - product</a:t>
            </a:r>
            <a:endParaRPr b="0" i="0" sz="1400" u="none" cap="none" strike="noStrike">
              <a:solidFill>
                <a:srgbClr val="000000"/>
              </a:solidFill>
              <a:latin typeface="Arial"/>
              <a:ea typeface="Arial"/>
              <a:cs typeface="Arial"/>
              <a:sym typeface="Arial"/>
            </a:endParaRPr>
          </a:p>
          <a:p>
            <a:pPr indent="-76200" lvl="1" marL="457200" marR="0" rtl="0" algn="l">
              <a:lnSpc>
                <a:spcPct val="100000"/>
              </a:lnSpc>
              <a:spcBef>
                <a:spcPts val="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cart management - add/remove</a:t>
            </a:r>
            <a:endParaRPr b="0" i="0" sz="1400" u="none" cap="none" strike="noStrike">
              <a:solidFill>
                <a:srgbClr val="000000"/>
              </a:solidFill>
              <a:latin typeface="Arial"/>
              <a:ea typeface="Arial"/>
              <a:cs typeface="Arial"/>
              <a:sym typeface="Arial"/>
            </a:endParaRPr>
          </a:p>
          <a:p>
            <a:pPr indent="-76200" lvl="1" marL="457200" marR="0" rtl="0" algn="l">
              <a:lnSpc>
                <a:spcPct val="100000"/>
              </a:lnSpc>
              <a:spcBef>
                <a:spcPts val="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check out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payment</a:t>
            </a:r>
            <a:endParaRPr b="0" i="0" sz="1400" u="none" cap="none" strike="noStrike">
              <a:solidFill>
                <a:srgbClr val="000000"/>
              </a:solidFill>
              <a:latin typeface="Arial"/>
              <a:ea typeface="Arial"/>
              <a:cs typeface="Arial"/>
              <a:sym typeface="Arial"/>
            </a:endParaRPr>
          </a:p>
          <a:p>
            <a:pPr indent="-76200" lvl="1" marL="457200" marR="0" rtl="0" algn="l">
              <a:lnSpc>
                <a:spcPct val="100000"/>
              </a:lnSpc>
              <a:spcBef>
                <a:spcPts val="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Pay by phone</a:t>
            </a:r>
            <a:endParaRPr b="0" i="0" sz="1400" u="none" cap="none" strike="noStrike">
              <a:solidFill>
                <a:srgbClr val="000000"/>
              </a:solidFill>
              <a:latin typeface="Arial"/>
              <a:ea typeface="Arial"/>
              <a:cs typeface="Arial"/>
              <a:sym typeface="Arial"/>
            </a:endParaRPr>
          </a:p>
        </p:txBody>
      </p:sp>
      <p:sp>
        <p:nvSpPr>
          <p:cNvPr id="128" name="Google Shape;128;p8"/>
          <p:cNvSpPr/>
          <p:nvPr/>
        </p:nvSpPr>
        <p:spPr>
          <a:xfrm>
            <a:off x="5105400" y="990600"/>
            <a:ext cx="2133600" cy="1371600"/>
          </a:xfrm>
          <a:prstGeom prst="roundRect">
            <a:avLst>
              <a:gd fmla="val 16667" name="adj"/>
            </a:avLst>
          </a:prstGeom>
          <a:solidFill>
            <a:srgbClr val="8DA9DB"/>
          </a:solidFill>
          <a:ln cap="flat" cmpd="sng" w="12700">
            <a:solidFill>
              <a:srgbClr val="B3C6E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Main page </a:t>
            </a:r>
            <a:endParaRPr b="0" i="0" sz="1400" u="none" cap="none" strike="noStrike">
              <a:solidFill>
                <a:srgbClr val="000000"/>
              </a:solidFill>
              <a:latin typeface="Arial"/>
              <a:ea typeface="Arial"/>
              <a:cs typeface="Arial"/>
              <a:sym typeface="Arial"/>
            </a:endParaRPr>
          </a:p>
          <a:p>
            <a:pPr indent="-76200" lvl="1" marL="457200" marR="0" rtl="0" algn="l">
              <a:lnSpc>
                <a:spcPct val="100000"/>
              </a:lnSpc>
              <a:spcBef>
                <a:spcPts val="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login ( gmail , facebook)</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payment</a:t>
            </a:r>
            <a:endParaRPr b="0" i="0" sz="1400" u="none" cap="none" strike="noStrike">
              <a:solidFill>
                <a:srgbClr val="000000"/>
              </a:solidFill>
              <a:latin typeface="Arial"/>
              <a:ea typeface="Arial"/>
              <a:cs typeface="Arial"/>
              <a:sym typeface="Arial"/>
            </a:endParaRPr>
          </a:p>
          <a:p>
            <a:pPr indent="-76200" lvl="1" marL="457200" marR="0" rtl="0" algn="l">
              <a:lnSpc>
                <a:spcPct val="100000"/>
              </a:lnSpc>
              <a:spcBef>
                <a:spcPts val="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paypal</a:t>
            </a:r>
            <a:endParaRPr b="0" i="0" sz="1200" u="none" cap="none" strike="noStrike">
              <a:solidFill>
                <a:schemeClr val="dk1"/>
              </a:solidFill>
              <a:latin typeface="Calibri"/>
              <a:ea typeface="Calibri"/>
              <a:cs typeface="Calibri"/>
              <a:sym typeface="Calibri"/>
            </a:endParaRPr>
          </a:p>
        </p:txBody>
      </p:sp>
      <p:sp>
        <p:nvSpPr>
          <p:cNvPr id="129" name="Google Shape;129;p8"/>
          <p:cNvSpPr/>
          <p:nvPr/>
        </p:nvSpPr>
        <p:spPr>
          <a:xfrm>
            <a:off x="8229600" y="914400"/>
            <a:ext cx="2133600" cy="1524000"/>
          </a:xfrm>
          <a:prstGeom prst="roundRect">
            <a:avLst>
              <a:gd fmla="val 16667" name="adj"/>
            </a:avLst>
          </a:prstGeom>
          <a:solidFill>
            <a:srgbClr val="8DA9DB"/>
          </a:solidFill>
          <a:ln cap="flat" cmpd="sng" w="12700">
            <a:solidFill>
              <a:srgbClr val="B3C6E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Main page </a:t>
            </a:r>
            <a:endParaRPr b="0" i="0" sz="1400" u="none" cap="none" strike="noStrike">
              <a:solidFill>
                <a:srgbClr val="000000"/>
              </a:solidFill>
              <a:latin typeface="Arial"/>
              <a:ea typeface="Arial"/>
              <a:cs typeface="Arial"/>
              <a:sym typeface="Arial"/>
            </a:endParaRPr>
          </a:p>
          <a:p>
            <a:pPr indent="-76200" lvl="1" marL="457200" marR="0" rtl="0" algn="l">
              <a:lnSpc>
                <a:spcPct val="100000"/>
              </a:lnSpc>
              <a:spcBef>
                <a:spcPts val="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Login ( website)</a:t>
            </a:r>
            <a:endParaRPr b="0" i="0" sz="1400" u="none" cap="none" strike="noStrike">
              <a:solidFill>
                <a:srgbClr val="000000"/>
              </a:solidFill>
              <a:latin typeface="Arial"/>
              <a:ea typeface="Arial"/>
              <a:cs typeface="Arial"/>
              <a:sym typeface="Arial"/>
            </a:endParaRPr>
          </a:p>
          <a:p>
            <a:pPr indent="-76200" lvl="1" marL="457200" marR="0" rtl="0" algn="l">
              <a:lnSpc>
                <a:spcPct val="100000"/>
              </a:lnSpc>
              <a:spcBef>
                <a:spcPts val="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signup/register</a:t>
            </a:r>
            <a:endParaRPr b="0" i="0" sz="1400" u="none" cap="none" strike="noStrike">
              <a:solidFill>
                <a:srgbClr val="000000"/>
              </a:solidFill>
              <a:latin typeface="Arial"/>
              <a:ea typeface="Arial"/>
              <a:cs typeface="Arial"/>
              <a:sym typeface="Arial"/>
            </a:endParaRPr>
          </a:p>
          <a:p>
            <a:pPr indent="-76200" lvl="1" marL="457200" marR="0" rtl="0" algn="l">
              <a:lnSpc>
                <a:spcPct val="100000"/>
              </a:lnSpc>
              <a:spcBef>
                <a:spcPts val="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forgot password</a:t>
            </a:r>
            <a:endParaRPr b="0" i="0" sz="1400" u="none" cap="none" strike="noStrike">
              <a:solidFill>
                <a:srgbClr val="000000"/>
              </a:solidFill>
              <a:latin typeface="Arial"/>
              <a:ea typeface="Arial"/>
              <a:cs typeface="Arial"/>
              <a:sym typeface="Arial"/>
            </a:endParaRPr>
          </a:p>
          <a:p>
            <a:pPr indent="-76200" lvl="1" marL="457200" marR="0" rtl="0" algn="l">
              <a:lnSpc>
                <a:spcPct val="100000"/>
              </a:lnSpc>
              <a:spcBef>
                <a:spcPts val="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Unsubscribe</a:t>
            </a:r>
            <a:endParaRPr b="0" i="0" sz="1400" u="none" cap="none" strike="noStrike">
              <a:solidFill>
                <a:srgbClr val="000000"/>
              </a:solidFill>
              <a:latin typeface="Arial"/>
              <a:ea typeface="Arial"/>
              <a:cs typeface="Arial"/>
              <a:sym typeface="Arial"/>
            </a:endParaRPr>
          </a:p>
        </p:txBody>
      </p:sp>
      <p:sp>
        <p:nvSpPr>
          <p:cNvPr id="130" name="Google Shape;130;p8"/>
          <p:cNvSpPr/>
          <p:nvPr/>
        </p:nvSpPr>
        <p:spPr>
          <a:xfrm>
            <a:off x="1752600" y="3200400"/>
            <a:ext cx="2362200" cy="990600"/>
          </a:xfrm>
          <a:prstGeom prst="roundRect">
            <a:avLst>
              <a:gd fmla="val 16667" name="adj"/>
            </a:avLst>
          </a:prstGeom>
          <a:solidFill>
            <a:srgbClr val="8DA9DB"/>
          </a:solidFill>
          <a:ln cap="flat" cmpd="sng" w="12700">
            <a:solidFill>
              <a:srgbClr val="B3C6E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Promo and offers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Reviews</a:t>
            </a:r>
            <a:endParaRPr b="0" i="0" sz="1400" u="none" cap="none" strike="noStrike">
              <a:solidFill>
                <a:srgbClr val="000000"/>
              </a:solidFill>
              <a:latin typeface="Arial"/>
              <a:ea typeface="Arial"/>
              <a:cs typeface="Arial"/>
              <a:sym typeface="Arial"/>
            </a:endParaRPr>
          </a:p>
        </p:txBody>
      </p:sp>
      <p:sp>
        <p:nvSpPr>
          <p:cNvPr id="131" name="Google Shape;131;p8"/>
          <p:cNvSpPr/>
          <p:nvPr/>
        </p:nvSpPr>
        <p:spPr>
          <a:xfrm>
            <a:off x="5181600" y="3200400"/>
            <a:ext cx="2133600" cy="1066800"/>
          </a:xfrm>
          <a:prstGeom prst="roundRect">
            <a:avLst>
              <a:gd fmla="val 16667" name="adj"/>
            </a:avLst>
          </a:prstGeom>
          <a:solidFill>
            <a:srgbClr val="8DA9DB"/>
          </a:solidFill>
          <a:ln cap="flat" cmpd="sng" w="12700">
            <a:solidFill>
              <a:srgbClr val="B3C6E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Notifications</a:t>
            </a:r>
            <a:endParaRPr b="0" i="0" sz="1400" u="none" cap="none" strike="noStrike">
              <a:solidFill>
                <a:srgbClr val="000000"/>
              </a:solidFill>
              <a:latin typeface="Arial"/>
              <a:ea typeface="Arial"/>
              <a:cs typeface="Arial"/>
              <a:sym typeface="Arial"/>
            </a:endParaRPr>
          </a:p>
          <a:p>
            <a:pPr indent="-76200" lvl="1" marL="457200" marR="0" rtl="0" algn="l">
              <a:lnSpc>
                <a:spcPct val="100000"/>
              </a:lnSpc>
              <a:spcBef>
                <a:spcPts val="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phone</a:t>
            </a:r>
            <a:endParaRPr b="0" i="0" sz="1400" u="none" cap="none" strike="noStrike">
              <a:solidFill>
                <a:srgbClr val="000000"/>
              </a:solidFill>
              <a:latin typeface="Arial"/>
              <a:ea typeface="Arial"/>
              <a:cs typeface="Arial"/>
              <a:sym typeface="Arial"/>
            </a:endParaRPr>
          </a:p>
          <a:p>
            <a:pPr indent="-76200" lvl="1" marL="457200" marR="0" rtl="0" algn="l">
              <a:lnSpc>
                <a:spcPct val="100000"/>
              </a:lnSpc>
              <a:spcBef>
                <a:spcPts val="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text</a:t>
            </a:r>
            <a:endParaRPr b="0" i="0" sz="1400" u="none" cap="none" strike="noStrike">
              <a:solidFill>
                <a:srgbClr val="000000"/>
              </a:solidFill>
              <a:latin typeface="Arial"/>
              <a:ea typeface="Arial"/>
              <a:cs typeface="Arial"/>
              <a:sym typeface="Arial"/>
            </a:endParaRPr>
          </a:p>
        </p:txBody>
      </p:sp>
      <p:sp>
        <p:nvSpPr>
          <p:cNvPr id="132" name="Google Shape;132;p8"/>
          <p:cNvSpPr/>
          <p:nvPr/>
        </p:nvSpPr>
        <p:spPr>
          <a:xfrm>
            <a:off x="8229600" y="3200400"/>
            <a:ext cx="2133600" cy="1066800"/>
          </a:xfrm>
          <a:prstGeom prst="roundRect">
            <a:avLst>
              <a:gd fmla="val 16667" name="adj"/>
            </a:avLst>
          </a:prstGeom>
          <a:solidFill>
            <a:srgbClr val="8DA9DB"/>
          </a:solidFill>
          <a:ln cap="flat" cmpd="sng" w="12700">
            <a:solidFill>
              <a:srgbClr val="B3C6E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Notifications</a:t>
            </a:r>
            <a:endParaRPr b="0" i="0" sz="1400" u="none" cap="none" strike="noStrike">
              <a:solidFill>
                <a:srgbClr val="000000"/>
              </a:solidFill>
              <a:latin typeface="Arial"/>
              <a:ea typeface="Arial"/>
              <a:cs typeface="Arial"/>
              <a:sym typeface="Arial"/>
            </a:endParaRPr>
          </a:p>
          <a:p>
            <a:pPr indent="-76200" lvl="1" marL="457200" marR="0" rtl="0" algn="l">
              <a:lnSpc>
                <a:spcPct val="100000"/>
              </a:lnSpc>
              <a:spcBef>
                <a:spcPts val="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email</a:t>
            </a:r>
            <a:endParaRPr b="0" i="0" sz="1400" u="none" cap="none" strike="noStrike">
              <a:solidFill>
                <a:srgbClr val="000000"/>
              </a:solidFill>
              <a:latin typeface="Arial"/>
              <a:ea typeface="Arial"/>
              <a:cs typeface="Arial"/>
              <a:sym typeface="Arial"/>
            </a:endParaRPr>
          </a:p>
          <a:p>
            <a:pPr indent="-76200" lvl="1" marL="457200" marR="0" rtl="0" algn="l">
              <a:lnSpc>
                <a:spcPct val="100000"/>
              </a:lnSpc>
              <a:spcBef>
                <a:spcPts val="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mail</a:t>
            </a:r>
            <a:endParaRPr b="0" i="0" sz="1400" u="none" cap="none" strike="noStrike">
              <a:solidFill>
                <a:srgbClr val="000000"/>
              </a:solidFill>
              <a:latin typeface="Arial"/>
              <a:ea typeface="Arial"/>
              <a:cs typeface="Arial"/>
              <a:sym typeface="Arial"/>
            </a:endParaRPr>
          </a:p>
        </p:txBody>
      </p:sp>
      <p:sp>
        <p:nvSpPr>
          <p:cNvPr id="133" name="Google Shape;133;p8"/>
          <p:cNvSpPr/>
          <p:nvPr/>
        </p:nvSpPr>
        <p:spPr>
          <a:xfrm>
            <a:off x="1752600" y="5029200"/>
            <a:ext cx="2362200" cy="990600"/>
          </a:xfrm>
          <a:prstGeom prst="roundRect">
            <a:avLst>
              <a:gd fmla="val 16667" name="adj"/>
            </a:avLst>
          </a:prstGeom>
          <a:solidFill>
            <a:srgbClr val="8DA9DB"/>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payment</a:t>
            </a:r>
            <a:endParaRPr b="0" i="0" sz="1400" u="none" cap="none" strike="noStrike">
              <a:solidFill>
                <a:srgbClr val="000000"/>
              </a:solidFill>
              <a:latin typeface="Arial"/>
              <a:ea typeface="Arial"/>
              <a:cs typeface="Arial"/>
              <a:sym typeface="Arial"/>
            </a:endParaRPr>
          </a:p>
          <a:p>
            <a:pPr indent="-76200" lvl="1" marL="457200" marR="0" rtl="0" algn="l">
              <a:lnSpc>
                <a:spcPct val="100000"/>
              </a:lnSpc>
              <a:spcBef>
                <a:spcPts val="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Installments, debit</a:t>
            </a:r>
            <a:endParaRPr b="0" i="0" sz="1400" u="none" cap="none" strike="noStrike">
              <a:solidFill>
                <a:srgbClr val="000000"/>
              </a:solidFill>
              <a:latin typeface="Arial"/>
              <a:ea typeface="Arial"/>
              <a:cs typeface="Arial"/>
              <a:sym typeface="Arial"/>
            </a:endParaRPr>
          </a:p>
        </p:txBody>
      </p:sp>
      <p:sp>
        <p:nvSpPr>
          <p:cNvPr id="134" name="Google Shape;134;p8"/>
          <p:cNvSpPr/>
          <p:nvPr/>
        </p:nvSpPr>
        <p:spPr>
          <a:xfrm>
            <a:off x="5181600" y="5105400"/>
            <a:ext cx="2133600" cy="914400"/>
          </a:xfrm>
          <a:prstGeom prst="roundRect">
            <a:avLst>
              <a:gd fmla="val 16667" name="adj"/>
            </a:avLst>
          </a:prstGeom>
          <a:solidFill>
            <a:srgbClr val="8DA9DB"/>
          </a:solidFill>
          <a:ln cap="flat" cmpd="sng" w="12700">
            <a:solidFill>
              <a:srgbClr val="B3C6E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payment</a:t>
            </a:r>
            <a:endParaRPr b="0" i="0" sz="1400" u="none" cap="none" strike="noStrike">
              <a:solidFill>
                <a:srgbClr val="000000"/>
              </a:solidFill>
              <a:latin typeface="Arial"/>
              <a:ea typeface="Arial"/>
              <a:cs typeface="Arial"/>
              <a:sym typeface="Arial"/>
            </a:endParaRPr>
          </a:p>
          <a:p>
            <a:pPr indent="-76200" lvl="1" marL="457200" marR="0" rtl="0" algn="l">
              <a:lnSpc>
                <a:spcPct val="100000"/>
              </a:lnSpc>
              <a:spcBef>
                <a:spcPts val="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Crypto </a:t>
            </a:r>
            <a:endParaRPr b="0" i="0" sz="1400" u="none" cap="none" strike="noStrike">
              <a:solidFill>
                <a:srgbClr val="000000"/>
              </a:solidFill>
              <a:latin typeface="Arial"/>
              <a:ea typeface="Arial"/>
              <a:cs typeface="Arial"/>
              <a:sym typeface="Arial"/>
            </a:endParaRPr>
          </a:p>
        </p:txBody>
      </p:sp>
      <p:sp>
        <p:nvSpPr>
          <p:cNvPr id="135" name="Google Shape;135;p8"/>
          <p:cNvSpPr/>
          <p:nvPr/>
        </p:nvSpPr>
        <p:spPr>
          <a:xfrm>
            <a:off x="8229600" y="5181600"/>
            <a:ext cx="2133600" cy="762000"/>
          </a:xfrm>
          <a:prstGeom prst="roundRect">
            <a:avLst>
              <a:gd fmla="val 16667" name="adj"/>
            </a:avLst>
          </a:prstGeom>
          <a:solidFill>
            <a:srgbClr val="8DA9DB"/>
          </a:solidFill>
          <a:ln cap="flat" cmpd="sng" w="12700">
            <a:solidFill>
              <a:srgbClr val="B3C6E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payment</a:t>
            </a:r>
            <a:endParaRPr b="0" i="0" sz="1400" u="none" cap="none" strike="noStrike">
              <a:solidFill>
                <a:srgbClr val="000000"/>
              </a:solidFill>
              <a:latin typeface="Arial"/>
              <a:ea typeface="Arial"/>
              <a:cs typeface="Arial"/>
              <a:sym typeface="Arial"/>
            </a:endParaRPr>
          </a:p>
          <a:p>
            <a:pPr indent="-76200" lvl="1" marL="457200" marR="0" rtl="0" algn="l">
              <a:lnSpc>
                <a:spcPct val="100000"/>
              </a:lnSpc>
              <a:spcBef>
                <a:spcPts val="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Credit</a:t>
            </a:r>
            <a:endParaRPr b="0" i="0" sz="1400" u="none" cap="none" strike="noStrike">
              <a:solidFill>
                <a:srgbClr val="000000"/>
              </a:solidFill>
              <a:latin typeface="Arial"/>
              <a:ea typeface="Arial"/>
              <a:cs typeface="Arial"/>
              <a:sym typeface="Arial"/>
            </a:endParaRPr>
          </a:p>
        </p:txBody>
      </p:sp>
      <p:sp>
        <p:nvSpPr>
          <p:cNvPr id="136" name="Google Shape;136;p8"/>
          <p:cNvSpPr/>
          <p:nvPr/>
        </p:nvSpPr>
        <p:spPr>
          <a:xfrm>
            <a:off x="4343400" y="1447800"/>
            <a:ext cx="685800" cy="609600"/>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7" name="Google Shape;137;p8"/>
          <p:cNvSpPr/>
          <p:nvPr/>
        </p:nvSpPr>
        <p:spPr>
          <a:xfrm>
            <a:off x="7391400" y="1371600"/>
            <a:ext cx="685800" cy="609600"/>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8" name="Google Shape;138;p8"/>
          <p:cNvSpPr/>
          <p:nvPr/>
        </p:nvSpPr>
        <p:spPr>
          <a:xfrm>
            <a:off x="4267200" y="5257800"/>
            <a:ext cx="685800" cy="609600"/>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9" name="Google Shape;139;p8"/>
          <p:cNvSpPr/>
          <p:nvPr/>
        </p:nvSpPr>
        <p:spPr>
          <a:xfrm>
            <a:off x="7467600" y="5257800"/>
            <a:ext cx="685800" cy="609600"/>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0" name="Google Shape;140;p8"/>
          <p:cNvSpPr/>
          <p:nvPr/>
        </p:nvSpPr>
        <p:spPr>
          <a:xfrm flipH="1">
            <a:off x="4267200" y="3429000"/>
            <a:ext cx="685800" cy="609600"/>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1" name="Google Shape;141;p8"/>
          <p:cNvSpPr/>
          <p:nvPr/>
        </p:nvSpPr>
        <p:spPr>
          <a:xfrm flipH="1">
            <a:off x="7391400" y="3429000"/>
            <a:ext cx="685800" cy="609600"/>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8"/>
          <p:cNvSpPr txBox="1"/>
          <p:nvPr/>
        </p:nvSpPr>
        <p:spPr>
          <a:xfrm flipH="1" rot="5400000">
            <a:off x="7658100" y="3467100"/>
            <a:ext cx="304800" cy="533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3" name="Google Shape;143;p8"/>
          <p:cNvSpPr/>
          <p:nvPr/>
        </p:nvSpPr>
        <p:spPr>
          <a:xfrm flipH="1" rot="-5400000">
            <a:off x="8972550" y="2533650"/>
            <a:ext cx="495300" cy="609600"/>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8"/>
          <p:cNvSpPr txBox="1"/>
          <p:nvPr/>
        </p:nvSpPr>
        <p:spPr>
          <a:xfrm flipH="1">
            <a:off x="9067800" y="2590800"/>
            <a:ext cx="304800" cy="37147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5" name="Google Shape;145;p8"/>
          <p:cNvSpPr/>
          <p:nvPr/>
        </p:nvSpPr>
        <p:spPr>
          <a:xfrm flipH="1" rot="-5400000">
            <a:off x="2438400" y="4343400"/>
            <a:ext cx="457200" cy="609600"/>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8"/>
          <p:cNvSpPr txBox="1"/>
          <p:nvPr/>
        </p:nvSpPr>
        <p:spPr>
          <a:xfrm flipH="1">
            <a:off x="2514600" y="4419600"/>
            <a:ext cx="304800" cy="3429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7" name="Google Shape;147;p8"/>
          <p:cNvSpPr/>
          <p:nvPr/>
        </p:nvSpPr>
        <p:spPr>
          <a:xfrm>
            <a:off x="3048000" y="2209800"/>
            <a:ext cx="1295400" cy="533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2060"/>
                </a:solidFill>
                <a:latin typeface="Calibri"/>
                <a:ea typeface="Calibri"/>
                <a:cs typeface="Calibri"/>
                <a:sym typeface="Calibri"/>
              </a:rPr>
              <a:t>1-2 Months</a:t>
            </a:r>
            <a:endParaRPr b="0" i="0" sz="1400" u="none" cap="none" strike="noStrike">
              <a:solidFill>
                <a:srgbClr val="000000"/>
              </a:solidFill>
              <a:latin typeface="Arial"/>
              <a:ea typeface="Arial"/>
              <a:cs typeface="Arial"/>
              <a:sym typeface="Arial"/>
            </a:endParaRPr>
          </a:p>
        </p:txBody>
      </p:sp>
      <p:sp>
        <p:nvSpPr>
          <p:cNvPr id="148" name="Google Shape;148;p8"/>
          <p:cNvSpPr/>
          <p:nvPr/>
        </p:nvSpPr>
        <p:spPr>
          <a:xfrm>
            <a:off x="6324600" y="2209800"/>
            <a:ext cx="1295400" cy="533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2060"/>
                </a:solidFill>
                <a:latin typeface="Calibri"/>
                <a:ea typeface="Calibri"/>
                <a:cs typeface="Calibri"/>
                <a:sym typeface="Calibri"/>
              </a:rPr>
              <a:t>2-4 weeks</a:t>
            </a:r>
            <a:endParaRPr b="0" i="0" sz="1400" u="none" cap="none" strike="noStrike">
              <a:solidFill>
                <a:srgbClr val="000000"/>
              </a:solidFill>
              <a:latin typeface="Arial"/>
              <a:ea typeface="Arial"/>
              <a:cs typeface="Arial"/>
              <a:sym typeface="Arial"/>
            </a:endParaRPr>
          </a:p>
        </p:txBody>
      </p:sp>
      <p:sp>
        <p:nvSpPr>
          <p:cNvPr id="149" name="Google Shape;149;p8"/>
          <p:cNvSpPr/>
          <p:nvPr/>
        </p:nvSpPr>
        <p:spPr>
          <a:xfrm>
            <a:off x="9372600" y="2286000"/>
            <a:ext cx="1295400" cy="533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2060"/>
                </a:solidFill>
                <a:latin typeface="Calibri"/>
                <a:ea typeface="Calibri"/>
                <a:cs typeface="Calibri"/>
                <a:sym typeface="Calibri"/>
              </a:rPr>
              <a:t>2-4 weeks</a:t>
            </a:r>
            <a:endParaRPr b="0" i="0" sz="1400" u="none" cap="none" strike="noStrike">
              <a:solidFill>
                <a:srgbClr val="000000"/>
              </a:solidFill>
              <a:latin typeface="Arial"/>
              <a:ea typeface="Arial"/>
              <a:cs typeface="Arial"/>
              <a:sym typeface="Arial"/>
            </a:endParaRPr>
          </a:p>
        </p:txBody>
      </p:sp>
      <p:sp>
        <p:nvSpPr>
          <p:cNvPr id="150" name="Google Shape;150;p8"/>
          <p:cNvSpPr/>
          <p:nvPr/>
        </p:nvSpPr>
        <p:spPr>
          <a:xfrm>
            <a:off x="3048000" y="4082142"/>
            <a:ext cx="1295400" cy="533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2060"/>
                </a:solidFill>
                <a:latin typeface="Calibri"/>
                <a:ea typeface="Calibri"/>
                <a:cs typeface="Calibri"/>
                <a:sym typeface="Calibri"/>
              </a:rPr>
              <a:t>2-4 weeks</a:t>
            </a:r>
            <a:endParaRPr b="0" i="0" sz="1400" u="none" cap="none" strike="noStrike">
              <a:solidFill>
                <a:srgbClr val="000000"/>
              </a:solidFill>
              <a:latin typeface="Arial"/>
              <a:ea typeface="Arial"/>
              <a:cs typeface="Arial"/>
              <a:sym typeface="Arial"/>
            </a:endParaRPr>
          </a:p>
        </p:txBody>
      </p:sp>
      <p:sp>
        <p:nvSpPr>
          <p:cNvPr id="151" name="Google Shape;151;p8"/>
          <p:cNvSpPr/>
          <p:nvPr/>
        </p:nvSpPr>
        <p:spPr>
          <a:xfrm>
            <a:off x="6324600" y="4082142"/>
            <a:ext cx="1295400" cy="533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2060"/>
                </a:solidFill>
                <a:latin typeface="Calibri"/>
                <a:ea typeface="Calibri"/>
                <a:cs typeface="Calibri"/>
                <a:sym typeface="Calibri"/>
              </a:rPr>
              <a:t>2-4 weeks</a:t>
            </a:r>
            <a:endParaRPr b="0" i="0" sz="1400" u="none" cap="none" strike="noStrike">
              <a:solidFill>
                <a:srgbClr val="000000"/>
              </a:solidFill>
              <a:latin typeface="Arial"/>
              <a:ea typeface="Arial"/>
              <a:cs typeface="Arial"/>
              <a:sym typeface="Arial"/>
            </a:endParaRPr>
          </a:p>
        </p:txBody>
      </p:sp>
      <p:sp>
        <p:nvSpPr>
          <p:cNvPr id="152" name="Google Shape;152;p8"/>
          <p:cNvSpPr/>
          <p:nvPr/>
        </p:nvSpPr>
        <p:spPr>
          <a:xfrm>
            <a:off x="9372600" y="4158342"/>
            <a:ext cx="1295400" cy="533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2060"/>
                </a:solidFill>
                <a:latin typeface="Calibri"/>
                <a:ea typeface="Calibri"/>
                <a:cs typeface="Calibri"/>
                <a:sym typeface="Calibri"/>
              </a:rPr>
              <a:t>2-4 weeks</a:t>
            </a:r>
            <a:endParaRPr b="0" i="0" sz="1400" u="none" cap="none" strike="noStrike">
              <a:solidFill>
                <a:srgbClr val="000000"/>
              </a:solidFill>
              <a:latin typeface="Arial"/>
              <a:ea typeface="Arial"/>
              <a:cs typeface="Arial"/>
              <a:sym typeface="Arial"/>
            </a:endParaRPr>
          </a:p>
        </p:txBody>
      </p:sp>
      <p:sp>
        <p:nvSpPr>
          <p:cNvPr id="153" name="Google Shape;153;p8"/>
          <p:cNvSpPr/>
          <p:nvPr/>
        </p:nvSpPr>
        <p:spPr>
          <a:xfrm>
            <a:off x="3048000" y="5878284"/>
            <a:ext cx="1295400" cy="533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2060"/>
                </a:solidFill>
                <a:latin typeface="Calibri"/>
                <a:ea typeface="Calibri"/>
                <a:cs typeface="Calibri"/>
                <a:sym typeface="Calibri"/>
              </a:rPr>
              <a:t>2-4 weeks</a:t>
            </a:r>
            <a:endParaRPr b="0" i="0" sz="1400" u="none" cap="none" strike="noStrike">
              <a:solidFill>
                <a:srgbClr val="000000"/>
              </a:solidFill>
              <a:latin typeface="Arial"/>
              <a:ea typeface="Arial"/>
              <a:cs typeface="Arial"/>
              <a:sym typeface="Arial"/>
            </a:endParaRPr>
          </a:p>
        </p:txBody>
      </p:sp>
      <p:sp>
        <p:nvSpPr>
          <p:cNvPr id="154" name="Google Shape;154;p8"/>
          <p:cNvSpPr/>
          <p:nvPr/>
        </p:nvSpPr>
        <p:spPr>
          <a:xfrm>
            <a:off x="6324600" y="5878284"/>
            <a:ext cx="1295400" cy="533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2060"/>
                </a:solidFill>
                <a:latin typeface="Calibri"/>
                <a:ea typeface="Calibri"/>
                <a:cs typeface="Calibri"/>
                <a:sym typeface="Calibri"/>
              </a:rPr>
              <a:t>2-4 weeks</a:t>
            </a:r>
            <a:endParaRPr b="0" i="0" sz="1400" u="none" cap="none" strike="noStrike">
              <a:solidFill>
                <a:srgbClr val="000000"/>
              </a:solidFill>
              <a:latin typeface="Arial"/>
              <a:ea typeface="Arial"/>
              <a:cs typeface="Arial"/>
              <a:sym typeface="Arial"/>
            </a:endParaRPr>
          </a:p>
        </p:txBody>
      </p:sp>
      <p:sp>
        <p:nvSpPr>
          <p:cNvPr id="155" name="Google Shape;155;p8"/>
          <p:cNvSpPr/>
          <p:nvPr/>
        </p:nvSpPr>
        <p:spPr>
          <a:xfrm>
            <a:off x="9372600" y="5954484"/>
            <a:ext cx="1295400" cy="533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2060"/>
                </a:solidFill>
                <a:latin typeface="Calibri"/>
                <a:ea typeface="Calibri"/>
                <a:cs typeface="Calibri"/>
                <a:sym typeface="Calibri"/>
              </a:rPr>
              <a:t>2-4 weeks</a:t>
            </a:r>
            <a:endParaRPr b="0" i="0" sz="1400" u="none" cap="none" strike="noStrike">
              <a:solidFill>
                <a:srgbClr val="000000"/>
              </a:solidFill>
              <a:latin typeface="Arial"/>
              <a:ea typeface="Arial"/>
              <a:cs typeface="Arial"/>
              <a:sym typeface="Arial"/>
            </a:endParaRPr>
          </a:p>
        </p:txBody>
      </p:sp>
      <p:sp>
        <p:nvSpPr>
          <p:cNvPr id="156" name="Google Shape;156;p8"/>
          <p:cNvSpPr txBox="1"/>
          <p:nvPr/>
        </p:nvSpPr>
        <p:spPr>
          <a:xfrm>
            <a:off x="1752600" y="2590800"/>
            <a:ext cx="117891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Calibri"/>
                <a:ea typeface="Calibri"/>
                <a:cs typeface="Calibri"/>
                <a:sym typeface="Calibri"/>
              </a:rPr>
              <a:t>User Story</a:t>
            </a:r>
            <a:endParaRPr b="0" i="0" sz="1400" u="none" cap="none" strike="noStrike">
              <a:solidFill>
                <a:srgbClr val="000000"/>
              </a:solidFill>
              <a:latin typeface="Arial"/>
              <a:ea typeface="Arial"/>
              <a:cs typeface="Arial"/>
              <a:sym typeface="Arial"/>
            </a:endParaRPr>
          </a:p>
        </p:txBody>
      </p:sp>
      <p:cxnSp>
        <p:nvCxnSpPr>
          <p:cNvPr id="157" name="Google Shape;157;p8"/>
          <p:cNvCxnSpPr>
            <a:stCxn id="156" idx="0"/>
          </p:cNvCxnSpPr>
          <p:nvPr/>
        </p:nvCxnSpPr>
        <p:spPr>
          <a:xfrm flipH="1" rot="10800000">
            <a:off x="2342056" y="2209800"/>
            <a:ext cx="96300" cy="381000"/>
          </a:xfrm>
          <a:prstGeom prst="straightConnector1">
            <a:avLst/>
          </a:prstGeom>
          <a:noFill/>
          <a:ln cap="flat" cmpd="sng" w="57150">
            <a:solidFill>
              <a:srgbClr val="FF0000"/>
            </a:solidFill>
            <a:prstDash val="solid"/>
            <a:miter lim="800000"/>
            <a:headEnd len="sm" w="sm" type="none"/>
            <a:tailEnd len="med" w="med" type="stealth"/>
          </a:ln>
        </p:spPr>
      </p:cxnSp>
      <p:sp>
        <p:nvSpPr>
          <p:cNvPr id="158" name="Google Shape;158;p8"/>
          <p:cNvSpPr txBox="1"/>
          <p:nvPr/>
        </p:nvSpPr>
        <p:spPr>
          <a:xfrm>
            <a:off x="1752600" y="6324600"/>
            <a:ext cx="135165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Calibri"/>
                <a:ea typeface="Calibri"/>
                <a:cs typeface="Calibri"/>
                <a:sym typeface="Calibri"/>
              </a:rPr>
              <a:t>Sprint</a:t>
            </a:r>
            <a:endParaRPr b="0" i="0" sz="1400" u="none" cap="none" strike="noStrike">
              <a:solidFill>
                <a:srgbClr val="000000"/>
              </a:solidFill>
              <a:latin typeface="Arial"/>
              <a:ea typeface="Arial"/>
              <a:cs typeface="Arial"/>
              <a:sym typeface="Arial"/>
            </a:endParaRPr>
          </a:p>
        </p:txBody>
      </p:sp>
      <p:cxnSp>
        <p:nvCxnSpPr>
          <p:cNvPr id="159" name="Google Shape;159;p8"/>
          <p:cNvCxnSpPr>
            <a:stCxn id="158" idx="0"/>
            <a:endCxn id="133" idx="2"/>
          </p:cNvCxnSpPr>
          <p:nvPr/>
        </p:nvCxnSpPr>
        <p:spPr>
          <a:xfrm flipH="1" rot="10800000">
            <a:off x="2428426" y="6019800"/>
            <a:ext cx="505200" cy="304800"/>
          </a:xfrm>
          <a:prstGeom prst="straightConnector1">
            <a:avLst/>
          </a:prstGeom>
          <a:noFill/>
          <a:ln cap="flat" cmpd="sng" w="57150">
            <a:solidFill>
              <a:srgbClr val="FF0000"/>
            </a:solidFill>
            <a:prstDash val="solid"/>
            <a:miter lim="800000"/>
            <a:headEnd len="sm" w="sm" type="none"/>
            <a:tailEnd len="med" w="med" type="stealth"/>
          </a:ln>
        </p:spPr>
      </p:cxnSp>
      <p:cxnSp>
        <p:nvCxnSpPr>
          <p:cNvPr id="160" name="Google Shape;160;p8"/>
          <p:cNvCxnSpPr>
            <a:endCxn id="161" idx="1"/>
          </p:cNvCxnSpPr>
          <p:nvPr/>
        </p:nvCxnSpPr>
        <p:spPr>
          <a:xfrm flipH="1" rot="10800000">
            <a:off x="3124158" y="2807250"/>
            <a:ext cx="2166300" cy="12000"/>
          </a:xfrm>
          <a:prstGeom prst="straightConnector1">
            <a:avLst/>
          </a:prstGeom>
          <a:noFill/>
          <a:ln cap="flat" cmpd="sng" w="38100">
            <a:solidFill>
              <a:srgbClr val="FF0000"/>
            </a:solidFill>
            <a:prstDash val="solid"/>
            <a:miter lim="800000"/>
            <a:headEnd len="sm" w="sm" type="none"/>
            <a:tailEnd len="sm" w="sm" type="none"/>
          </a:ln>
        </p:spPr>
      </p:cxnSp>
      <p:cxnSp>
        <p:nvCxnSpPr>
          <p:cNvPr id="162" name="Google Shape;162;p8"/>
          <p:cNvCxnSpPr>
            <a:stCxn id="161" idx="3"/>
            <a:endCxn id="143" idx="0"/>
          </p:cNvCxnSpPr>
          <p:nvPr/>
        </p:nvCxnSpPr>
        <p:spPr>
          <a:xfrm>
            <a:off x="6966858" y="2807250"/>
            <a:ext cx="1948500" cy="31200"/>
          </a:xfrm>
          <a:prstGeom prst="straightConnector1">
            <a:avLst/>
          </a:prstGeom>
          <a:noFill/>
          <a:ln cap="flat" cmpd="sng" w="38100">
            <a:solidFill>
              <a:srgbClr val="FF0000"/>
            </a:solidFill>
            <a:prstDash val="solid"/>
            <a:miter lim="800000"/>
            <a:headEnd len="sm" w="sm" type="none"/>
            <a:tailEnd len="sm" w="sm" type="none"/>
          </a:ln>
        </p:spPr>
      </p:cxnSp>
      <p:sp>
        <p:nvSpPr>
          <p:cNvPr id="161" name="Google Shape;161;p8"/>
          <p:cNvSpPr txBox="1"/>
          <p:nvPr/>
        </p:nvSpPr>
        <p:spPr>
          <a:xfrm>
            <a:off x="5290458" y="2637973"/>
            <a:ext cx="1676400"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FF0000"/>
                </a:solidFill>
                <a:latin typeface="Calibri"/>
                <a:ea typeface="Calibri"/>
                <a:cs typeface="Calibri"/>
                <a:sym typeface="Calibri"/>
              </a:rPr>
              <a:t>Shopping Epic</a:t>
            </a:r>
            <a:endParaRPr b="0" i="0" sz="1400" u="none" cap="none" strike="noStrike">
              <a:solidFill>
                <a:srgbClr val="000000"/>
              </a:solidFill>
              <a:latin typeface="Arial"/>
              <a:ea typeface="Arial"/>
              <a:cs typeface="Arial"/>
              <a:sym typeface="Arial"/>
            </a:endParaRPr>
          </a:p>
        </p:txBody>
      </p:sp>
      <p:cxnSp>
        <p:nvCxnSpPr>
          <p:cNvPr id="163" name="Google Shape;163;p8"/>
          <p:cNvCxnSpPr>
            <a:endCxn id="164" idx="1"/>
          </p:cNvCxnSpPr>
          <p:nvPr/>
        </p:nvCxnSpPr>
        <p:spPr>
          <a:xfrm>
            <a:off x="3124158" y="4724400"/>
            <a:ext cx="2166300" cy="0"/>
          </a:xfrm>
          <a:prstGeom prst="straightConnector1">
            <a:avLst/>
          </a:prstGeom>
          <a:noFill/>
          <a:ln cap="flat" cmpd="sng" w="38100">
            <a:solidFill>
              <a:srgbClr val="FF0000"/>
            </a:solidFill>
            <a:prstDash val="solid"/>
            <a:miter lim="800000"/>
            <a:headEnd len="sm" w="sm" type="none"/>
            <a:tailEnd len="sm" w="sm" type="none"/>
          </a:ln>
        </p:spPr>
      </p:cxnSp>
      <p:cxnSp>
        <p:nvCxnSpPr>
          <p:cNvPr id="165" name="Google Shape;165;p8"/>
          <p:cNvCxnSpPr>
            <a:stCxn id="164" idx="3"/>
          </p:cNvCxnSpPr>
          <p:nvPr/>
        </p:nvCxnSpPr>
        <p:spPr>
          <a:xfrm>
            <a:off x="6966858" y="4724400"/>
            <a:ext cx="2024700" cy="0"/>
          </a:xfrm>
          <a:prstGeom prst="straightConnector1">
            <a:avLst/>
          </a:prstGeom>
          <a:noFill/>
          <a:ln cap="flat" cmpd="sng" w="38100">
            <a:solidFill>
              <a:srgbClr val="FF0000"/>
            </a:solidFill>
            <a:prstDash val="solid"/>
            <a:miter lim="800000"/>
            <a:headEnd len="sm" w="sm" type="none"/>
            <a:tailEnd len="sm" w="sm" type="none"/>
          </a:ln>
        </p:spPr>
      </p:cxnSp>
      <p:sp>
        <p:nvSpPr>
          <p:cNvPr id="164" name="Google Shape;164;p8"/>
          <p:cNvSpPr txBox="1"/>
          <p:nvPr/>
        </p:nvSpPr>
        <p:spPr>
          <a:xfrm>
            <a:off x="5290458" y="4555123"/>
            <a:ext cx="1676400"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FF0000"/>
                </a:solidFill>
                <a:latin typeface="Calibri"/>
                <a:ea typeface="Calibri"/>
                <a:cs typeface="Calibri"/>
                <a:sym typeface="Calibri"/>
              </a:rPr>
              <a:t>Promos Epic</a:t>
            </a:r>
            <a:endParaRPr b="0" i="0" sz="1400" u="none" cap="none" strike="noStrike">
              <a:solidFill>
                <a:srgbClr val="000000"/>
              </a:solidFill>
              <a:latin typeface="Arial"/>
              <a:ea typeface="Arial"/>
              <a:cs typeface="Arial"/>
              <a:sym typeface="Arial"/>
            </a:endParaRPr>
          </a:p>
        </p:txBody>
      </p:sp>
      <p:cxnSp>
        <p:nvCxnSpPr>
          <p:cNvPr id="166" name="Google Shape;166;p8"/>
          <p:cNvCxnSpPr>
            <a:endCxn id="167" idx="1"/>
          </p:cNvCxnSpPr>
          <p:nvPr/>
        </p:nvCxnSpPr>
        <p:spPr>
          <a:xfrm flipH="1" rot="10800000">
            <a:off x="2971758" y="6536323"/>
            <a:ext cx="2318700" cy="16800"/>
          </a:xfrm>
          <a:prstGeom prst="straightConnector1">
            <a:avLst/>
          </a:prstGeom>
          <a:noFill/>
          <a:ln cap="flat" cmpd="sng" w="38100">
            <a:solidFill>
              <a:srgbClr val="FF0000"/>
            </a:solidFill>
            <a:prstDash val="solid"/>
            <a:miter lim="800000"/>
            <a:headEnd len="sm" w="sm" type="none"/>
            <a:tailEnd len="sm" w="sm" type="none"/>
          </a:ln>
        </p:spPr>
      </p:cxnSp>
      <p:cxnSp>
        <p:nvCxnSpPr>
          <p:cNvPr id="168" name="Google Shape;168;p8"/>
          <p:cNvCxnSpPr>
            <a:stCxn id="167" idx="3"/>
          </p:cNvCxnSpPr>
          <p:nvPr/>
        </p:nvCxnSpPr>
        <p:spPr>
          <a:xfrm>
            <a:off x="6966858" y="6536323"/>
            <a:ext cx="2177100" cy="16800"/>
          </a:xfrm>
          <a:prstGeom prst="straightConnector1">
            <a:avLst/>
          </a:prstGeom>
          <a:noFill/>
          <a:ln cap="flat" cmpd="sng" w="38100">
            <a:solidFill>
              <a:srgbClr val="FF0000"/>
            </a:solidFill>
            <a:prstDash val="solid"/>
            <a:miter lim="800000"/>
            <a:headEnd len="sm" w="sm" type="none"/>
            <a:tailEnd len="sm" w="sm" type="none"/>
          </a:ln>
        </p:spPr>
      </p:cxnSp>
      <p:sp>
        <p:nvSpPr>
          <p:cNvPr id="167" name="Google Shape;167;p8"/>
          <p:cNvSpPr txBox="1"/>
          <p:nvPr/>
        </p:nvSpPr>
        <p:spPr>
          <a:xfrm>
            <a:off x="5290458" y="6367046"/>
            <a:ext cx="1676400"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FF0000"/>
                </a:solidFill>
                <a:latin typeface="Calibri"/>
                <a:ea typeface="Calibri"/>
                <a:cs typeface="Calibri"/>
                <a:sym typeface="Calibri"/>
              </a:rPr>
              <a:t>Payment Epic</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12"/>
          <p:cNvPicPr preferRelativeResize="0"/>
          <p:nvPr/>
        </p:nvPicPr>
        <p:blipFill rotWithShape="1">
          <a:blip r:embed="rId3">
            <a:alphaModFix/>
          </a:blip>
          <a:srcRect b="0" l="0" r="0" t="0"/>
          <a:stretch/>
        </p:blipFill>
        <p:spPr>
          <a:xfrm>
            <a:off x="1300162" y="881062"/>
            <a:ext cx="9591675" cy="5095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6"/>
          <p:cNvSpPr/>
          <p:nvPr/>
        </p:nvSpPr>
        <p:spPr>
          <a:xfrm>
            <a:off x="1981200" y="-135090"/>
            <a:ext cx="8227080" cy="71352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Verdana"/>
                <a:ea typeface="Verdana"/>
                <a:cs typeface="Verdana"/>
                <a:sym typeface="Verdana"/>
              </a:rPr>
              <a:t>Jira</a:t>
            </a:r>
            <a:endParaRPr b="0" i="0" sz="1800" u="none" cap="none" strike="noStrike">
              <a:solidFill>
                <a:schemeClr val="dk1"/>
              </a:solidFill>
              <a:latin typeface="Calibri"/>
              <a:ea typeface="Calibri"/>
              <a:cs typeface="Calibri"/>
              <a:sym typeface="Calibri"/>
            </a:endParaRPr>
          </a:p>
        </p:txBody>
      </p:sp>
      <p:sp>
        <p:nvSpPr>
          <p:cNvPr id="179" name="Google Shape;179;p16"/>
          <p:cNvSpPr/>
          <p:nvPr/>
        </p:nvSpPr>
        <p:spPr>
          <a:xfrm>
            <a:off x="1524000" y="453716"/>
            <a:ext cx="9144000" cy="6309360"/>
          </a:xfrm>
          <a:prstGeom prst="rect">
            <a:avLst/>
          </a:prstGeom>
          <a:solidFill>
            <a:srgbClr val="D8E2F3"/>
          </a:solidFill>
          <a:ln cap="flat" cmpd="sng" w="12700">
            <a:solidFill>
              <a:srgbClr val="31538F"/>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Verdana"/>
                <a:ea typeface="Verdana"/>
                <a:cs typeface="Verdana"/>
                <a:sym typeface="Verdana"/>
              </a:rPr>
              <a:t>Jira :</a:t>
            </a:r>
            <a:r>
              <a:rPr b="1" i="1" lang="en-US" sz="1400" u="none" cap="none" strike="noStrike">
                <a:solidFill>
                  <a:srgbClr val="FF0000"/>
                </a:solidFill>
                <a:latin typeface="Verdana"/>
                <a:ea typeface="Verdana"/>
                <a:cs typeface="Verdana"/>
                <a:sym typeface="Verdana"/>
              </a:rPr>
              <a:t> This web portal allows developers to track project update and follow issues.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Verdana"/>
                <a:ea typeface="Verdana"/>
                <a:cs typeface="Verdana"/>
                <a:sym typeface="Verdana"/>
              </a:rPr>
              <a:t>Jira Account and project setup ( study/training purpose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Verdana"/>
                <a:ea typeface="Verdana"/>
                <a:cs typeface="Verdana"/>
                <a:sym typeface="Verdana"/>
              </a:rPr>
              <a:t>https://www.atlassian.com/  -&gt; try free -&gt; Jira software (try free)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Verdana"/>
                <a:ea typeface="Verdana"/>
                <a:cs typeface="Verdana"/>
                <a:sym typeface="Verdana"/>
              </a:rPr>
              <a:t>Jira software &amp; documentation (Jira &amp; Confluence) -&gt; try free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Verdana"/>
                <a:ea typeface="Verdana"/>
                <a:cs typeface="Verdana"/>
                <a:sym typeface="Verdana"/>
              </a:rPr>
              <a:t>Enter all information and create account -&gt; Check email and click verify account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Verdana"/>
                <a:ea typeface="Verdana"/>
                <a:cs typeface="Verdana"/>
                <a:sym typeface="Verdana"/>
              </a:rPr>
              <a:t>Click skip on all options -&gt; choose template “scrum” -&gt; create project. -&gt;  backlog -&gt; create sprint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Verdana"/>
                <a:ea typeface="Verdana"/>
                <a:cs typeface="Verdana"/>
                <a:sym typeface="Verdana"/>
              </a:rPr>
              <a:t>Permissions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Verdana"/>
                <a:ea typeface="Verdana"/>
                <a:cs typeface="Verdana"/>
                <a:sym typeface="Verdana"/>
              </a:rPr>
              <a:t>Click Project settings -&gt; scroll left -&gt; permission -&gt;click actions (right top)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Verdana"/>
                <a:ea typeface="Verdana"/>
                <a:cs typeface="Verdana"/>
                <a:sym typeface="Verdana"/>
              </a:rPr>
              <a:t>Edit permission-&gt;Administer project (Edit) -&gt; show more -&gt; Project lead -&gt; grant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Verdana"/>
                <a:ea typeface="Verdana"/>
                <a:cs typeface="Verdana"/>
                <a:sym typeface="Verdana"/>
              </a:rPr>
              <a:t>Create Epic</a:t>
            </a:r>
            <a:endParaRPr b="0" i="0" sz="14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Verdana"/>
                <a:ea typeface="Verdana"/>
                <a:cs typeface="Verdana"/>
                <a:sym typeface="Verdana"/>
              </a:rPr>
              <a:t>Click + left panel -&gt; issue type epic -&gt; enter epic name &amp; summary &amp; select sprint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Verdana"/>
                <a:ea typeface="Verdana"/>
                <a:cs typeface="Verdana"/>
                <a:sym typeface="Verdana"/>
              </a:rPr>
              <a:t>Create Story/task/bugs</a:t>
            </a:r>
            <a:endParaRPr b="0" i="0" sz="14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Verdana"/>
                <a:ea typeface="Verdana"/>
                <a:cs typeface="Verdana"/>
                <a:sym typeface="Verdana"/>
              </a:rPr>
              <a:t>Click + left panel -&gt; issue type story/task/bugs -&gt; enter summary / description            -&gt; select epic link and sprint if needed -&gt; click create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Verdana"/>
                <a:ea typeface="Verdana"/>
                <a:cs typeface="Verdana"/>
                <a:sym typeface="Verdana"/>
              </a:rPr>
              <a:t>Create status</a:t>
            </a:r>
            <a:endParaRPr b="0" i="0" sz="14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Verdana"/>
                <a:ea typeface="Verdana"/>
                <a:cs typeface="Verdana"/>
                <a:sym typeface="Verdana"/>
              </a:rPr>
              <a:t>Click ***  -&gt; board setting -&gt; columns -&gt; delete in-progres -&gt; add column -&gt; analysis -&gt; add -&gt; add column -&gt; developmment -&gt; add -&gt; add column -&gt; testing -&gt; add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Verdana"/>
                <a:ea typeface="Verdana"/>
                <a:cs typeface="Verdana"/>
                <a:sym typeface="Verdana"/>
              </a:rPr>
              <a:t>Start sprint</a:t>
            </a:r>
            <a:endParaRPr b="0" i="0" sz="14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Verdana"/>
                <a:ea typeface="Verdana"/>
                <a:cs typeface="Verdana"/>
                <a:sym typeface="Verdana"/>
              </a:rPr>
              <a:t>Click backlog -&gt; start sprint -&gt; provide duration , start &amp; end date -&gt; start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Verdana"/>
                <a:ea typeface="Verdana"/>
                <a:cs typeface="Verdana"/>
                <a:sym typeface="Verdana"/>
              </a:rPr>
              <a:t>Update task</a:t>
            </a:r>
            <a:endParaRPr b="0" i="0" sz="14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Verdana"/>
                <a:ea typeface="Verdana"/>
                <a:cs typeface="Verdana"/>
                <a:sym typeface="Verdana"/>
              </a:rPr>
              <a:t>Click active sprint -&gt; Drag and drop tasks to desired column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4"/>
          <p:cNvSpPr/>
          <p:nvPr/>
        </p:nvSpPr>
        <p:spPr>
          <a:xfrm>
            <a:off x="1981200" y="-116040"/>
            <a:ext cx="8227080" cy="71352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Verdana"/>
                <a:ea typeface="Verdana"/>
                <a:cs typeface="Verdana"/>
                <a:sym typeface="Verdana"/>
              </a:rPr>
              <a:t>Test Driven Development</a:t>
            </a:r>
            <a:endParaRPr b="0" i="0" sz="1800" u="none" cap="none" strike="noStrike">
              <a:solidFill>
                <a:schemeClr val="dk1"/>
              </a:solidFill>
              <a:latin typeface="Calibri"/>
              <a:ea typeface="Calibri"/>
              <a:cs typeface="Calibri"/>
              <a:sym typeface="Calibri"/>
            </a:endParaRPr>
          </a:p>
        </p:txBody>
      </p:sp>
      <p:sp>
        <p:nvSpPr>
          <p:cNvPr id="185" name="Google Shape;185;p14"/>
          <p:cNvSpPr/>
          <p:nvPr/>
        </p:nvSpPr>
        <p:spPr>
          <a:xfrm>
            <a:off x="1542930" y="529916"/>
            <a:ext cx="9125070" cy="6099484"/>
          </a:xfrm>
          <a:prstGeom prst="rect">
            <a:avLst/>
          </a:prstGeom>
          <a:solidFill>
            <a:srgbClr val="D8E2F3"/>
          </a:solidFill>
          <a:ln cap="flat" cmpd="sng" w="12700">
            <a:solidFill>
              <a:srgbClr val="31538F"/>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Verdana"/>
                <a:ea typeface="Verdana"/>
                <a:cs typeface="Verdana"/>
                <a:sym typeface="Verdana"/>
              </a:rPr>
              <a:t>Developers are usually known to focus more on requirement and making the system work first and test later. This results in minimal testing and unstable/bug ridden system. By reversing the process TDD focuses more on testing ,there by ensuring stable systems with less issues.</a:t>
            </a:r>
            <a:endParaRPr b="1" i="0" sz="16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Verdana"/>
                <a:ea typeface="Verdana"/>
                <a:cs typeface="Verdana"/>
                <a:sym typeface="Verdana"/>
              </a:rPr>
              <a:t>Test Driven Development </a:t>
            </a:r>
            <a:r>
              <a:rPr b="0" i="0" lang="en-US" sz="1600" u="none" cap="none" strike="noStrike">
                <a:solidFill>
                  <a:schemeClr val="dk1"/>
                </a:solidFill>
                <a:latin typeface="Verdana"/>
                <a:ea typeface="Verdana"/>
                <a:cs typeface="Verdana"/>
                <a:sym typeface="Verdana"/>
              </a:rPr>
              <a:t>: Based on requirement gathering and design, test cases are developed first. </a:t>
            </a:r>
            <a:r>
              <a:rPr b="1" i="1" lang="en-US" sz="1600" u="none" cap="none" strike="noStrike">
                <a:solidFill>
                  <a:srgbClr val="FF0000"/>
                </a:solidFill>
                <a:latin typeface="Verdana"/>
                <a:ea typeface="Verdana"/>
                <a:cs typeface="Verdana"/>
                <a:sym typeface="Verdana"/>
              </a:rPr>
              <a:t>This process follows test first approach since code development is done after the test cases are written</a:t>
            </a:r>
            <a:r>
              <a:rPr b="0" i="0" lang="en-US" sz="1600" u="none" cap="none" strike="noStrike">
                <a:solidFill>
                  <a:schemeClr val="dk1"/>
                </a:solidFill>
                <a:latin typeface="Verdana"/>
                <a:ea typeface="Verdana"/>
                <a:cs typeface="Verdana"/>
                <a:sym typeface="Verdana"/>
              </a:rPr>
              <a:t>. Developer has to code and recode during the refactor process until the test pass. Once the test pass developer can then move on to next requirement/feature.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Verdana"/>
                <a:ea typeface="Verdana"/>
                <a:cs typeface="Verdana"/>
                <a:sym typeface="Verdana"/>
              </a:rPr>
              <a:t>Below steps are part of TDD process.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Verdana"/>
              <a:ea typeface="Verdana"/>
              <a:cs typeface="Verdana"/>
              <a:sym typeface="Verdana"/>
            </a:endParaRPr>
          </a:p>
        </p:txBody>
      </p:sp>
      <p:sp>
        <p:nvSpPr>
          <p:cNvPr id="186" name="Google Shape;186;p14"/>
          <p:cNvSpPr/>
          <p:nvPr/>
        </p:nvSpPr>
        <p:spPr>
          <a:xfrm>
            <a:off x="4629150" y="3905250"/>
            <a:ext cx="2468880" cy="3048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Verdana"/>
                <a:ea typeface="Verdana"/>
                <a:cs typeface="Verdana"/>
                <a:sym typeface="Verdana"/>
              </a:rPr>
              <a:t>Requirement &amp; design</a:t>
            </a:r>
            <a:endParaRPr b="0" i="0" sz="1400" u="none" cap="none" strike="noStrike">
              <a:solidFill>
                <a:srgbClr val="000000"/>
              </a:solidFill>
              <a:latin typeface="Arial"/>
              <a:ea typeface="Arial"/>
              <a:cs typeface="Arial"/>
              <a:sym typeface="Arial"/>
            </a:endParaRPr>
          </a:p>
        </p:txBody>
      </p:sp>
      <p:sp>
        <p:nvSpPr>
          <p:cNvPr id="187" name="Google Shape;187;p14"/>
          <p:cNvSpPr/>
          <p:nvPr/>
        </p:nvSpPr>
        <p:spPr>
          <a:xfrm>
            <a:off x="4800600" y="4438650"/>
            <a:ext cx="2103120" cy="3048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Verdana"/>
                <a:ea typeface="Verdana"/>
                <a:cs typeface="Verdana"/>
                <a:sym typeface="Verdana"/>
              </a:rPr>
              <a:t>Write Test cases</a:t>
            </a:r>
            <a:endParaRPr b="0" i="0" sz="1400" u="none" cap="none" strike="noStrike">
              <a:solidFill>
                <a:srgbClr val="000000"/>
              </a:solidFill>
              <a:latin typeface="Arial"/>
              <a:ea typeface="Arial"/>
              <a:cs typeface="Arial"/>
              <a:sym typeface="Arial"/>
            </a:endParaRPr>
          </a:p>
        </p:txBody>
      </p:sp>
      <p:sp>
        <p:nvSpPr>
          <p:cNvPr id="188" name="Google Shape;188;p14"/>
          <p:cNvSpPr/>
          <p:nvPr/>
        </p:nvSpPr>
        <p:spPr>
          <a:xfrm>
            <a:off x="4800600" y="4972050"/>
            <a:ext cx="2103120" cy="3048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Verdana"/>
                <a:ea typeface="Verdana"/>
                <a:cs typeface="Verdana"/>
                <a:sym typeface="Verdana"/>
              </a:rPr>
              <a:t>Code development</a:t>
            </a:r>
            <a:endParaRPr b="0" i="0" sz="1400" u="none" cap="none" strike="noStrike">
              <a:solidFill>
                <a:srgbClr val="000000"/>
              </a:solidFill>
              <a:latin typeface="Arial"/>
              <a:ea typeface="Arial"/>
              <a:cs typeface="Arial"/>
              <a:sym typeface="Arial"/>
            </a:endParaRPr>
          </a:p>
        </p:txBody>
      </p:sp>
      <p:sp>
        <p:nvSpPr>
          <p:cNvPr id="189" name="Google Shape;189;p14"/>
          <p:cNvSpPr/>
          <p:nvPr/>
        </p:nvSpPr>
        <p:spPr>
          <a:xfrm>
            <a:off x="4800600" y="6038850"/>
            <a:ext cx="2103120" cy="3048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Verdana"/>
                <a:ea typeface="Verdana"/>
                <a:cs typeface="Verdana"/>
                <a:sym typeface="Verdana"/>
              </a:rPr>
              <a:t>Test</a:t>
            </a:r>
            <a:endParaRPr b="0" i="0" sz="1400" u="none" cap="none" strike="noStrike">
              <a:solidFill>
                <a:schemeClr val="lt1"/>
              </a:solidFill>
              <a:latin typeface="Verdana"/>
              <a:ea typeface="Verdana"/>
              <a:cs typeface="Verdana"/>
              <a:sym typeface="Verdana"/>
            </a:endParaRPr>
          </a:p>
        </p:txBody>
      </p:sp>
      <p:sp>
        <p:nvSpPr>
          <p:cNvPr id="190" name="Google Shape;190;p14"/>
          <p:cNvSpPr/>
          <p:nvPr/>
        </p:nvSpPr>
        <p:spPr>
          <a:xfrm>
            <a:off x="7696200" y="6038850"/>
            <a:ext cx="2103120" cy="3048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Verdana"/>
                <a:ea typeface="Verdana"/>
                <a:cs typeface="Verdana"/>
                <a:sym typeface="Verdana"/>
              </a:rPr>
              <a:t>Code Refactor</a:t>
            </a:r>
            <a:endParaRPr b="0" i="0" sz="1400" u="none" cap="none" strike="noStrike">
              <a:solidFill>
                <a:schemeClr val="lt1"/>
              </a:solidFill>
              <a:latin typeface="Verdana"/>
              <a:ea typeface="Verdana"/>
              <a:cs typeface="Verdana"/>
              <a:sym typeface="Verdana"/>
            </a:endParaRPr>
          </a:p>
        </p:txBody>
      </p:sp>
      <p:cxnSp>
        <p:nvCxnSpPr>
          <p:cNvPr id="191" name="Google Shape;191;p14"/>
          <p:cNvCxnSpPr>
            <a:stCxn id="186" idx="2"/>
            <a:endCxn id="187" idx="0"/>
          </p:cNvCxnSpPr>
          <p:nvPr/>
        </p:nvCxnSpPr>
        <p:spPr>
          <a:xfrm flipH="1">
            <a:off x="5852190" y="4210050"/>
            <a:ext cx="11400" cy="228600"/>
          </a:xfrm>
          <a:prstGeom prst="straightConnector1">
            <a:avLst/>
          </a:prstGeom>
          <a:noFill/>
          <a:ln cap="flat" cmpd="sng" w="9525">
            <a:solidFill>
              <a:schemeClr val="accent1"/>
            </a:solidFill>
            <a:prstDash val="solid"/>
            <a:miter lim="800000"/>
            <a:headEnd len="sm" w="sm" type="none"/>
            <a:tailEnd len="med" w="med" type="stealth"/>
          </a:ln>
        </p:spPr>
      </p:cxnSp>
      <p:cxnSp>
        <p:nvCxnSpPr>
          <p:cNvPr id="192" name="Google Shape;192;p14"/>
          <p:cNvCxnSpPr>
            <a:stCxn id="187" idx="2"/>
            <a:endCxn id="188" idx="0"/>
          </p:cNvCxnSpPr>
          <p:nvPr/>
        </p:nvCxnSpPr>
        <p:spPr>
          <a:xfrm>
            <a:off x="5852160" y="4743450"/>
            <a:ext cx="0" cy="228600"/>
          </a:xfrm>
          <a:prstGeom prst="straightConnector1">
            <a:avLst/>
          </a:prstGeom>
          <a:noFill/>
          <a:ln cap="flat" cmpd="sng" w="9525">
            <a:solidFill>
              <a:schemeClr val="accent1"/>
            </a:solidFill>
            <a:prstDash val="solid"/>
            <a:miter lim="800000"/>
            <a:headEnd len="sm" w="sm" type="none"/>
            <a:tailEnd len="med" w="med" type="stealth"/>
          </a:ln>
        </p:spPr>
      </p:cxnSp>
      <p:cxnSp>
        <p:nvCxnSpPr>
          <p:cNvPr id="193" name="Google Shape;193;p14"/>
          <p:cNvCxnSpPr>
            <a:stCxn id="188" idx="2"/>
            <a:endCxn id="189" idx="0"/>
          </p:cNvCxnSpPr>
          <p:nvPr/>
        </p:nvCxnSpPr>
        <p:spPr>
          <a:xfrm>
            <a:off x="5852160" y="5276850"/>
            <a:ext cx="0" cy="762000"/>
          </a:xfrm>
          <a:prstGeom prst="straightConnector1">
            <a:avLst/>
          </a:prstGeom>
          <a:noFill/>
          <a:ln cap="flat" cmpd="sng" w="9525">
            <a:solidFill>
              <a:schemeClr val="accent1"/>
            </a:solidFill>
            <a:prstDash val="solid"/>
            <a:miter lim="800000"/>
            <a:headEnd len="sm" w="sm" type="none"/>
            <a:tailEnd len="med" w="med" type="stealth"/>
          </a:ln>
        </p:spPr>
      </p:cxnSp>
      <p:cxnSp>
        <p:nvCxnSpPr>
          <p:cNvPr id="194" name="Google Shape;194;p14"/>
          <p:cNvCxnSpPr>
            <a:stCxn id="189" idx="2"/>
            <a:endCxn id="186" idx="0"/>
          </p:cNvCxnSpPr>
          <p:nvPr/>
        </p:nvCxnSpPr>
        <p:spPr>
          <a:xfrm rot="-5400000">
            <a:off x="4638660" y="5118750"/>
            <a:ext cx="2438400" cy="11400"/>
          </a:xfrm>
          <a:prstGeom prst="bentConnector5">
            <a:avLst>
              <a:gd fmla="val -9375" name="adj1"/>
              <a:gd fmla="val -17980532" name="adj2"/>
              <a:gd fmla="val 113281" name="adj3"/>
            </a:avLst>
          </a:prstGeom>
          <a:noFill/>
          <a:ln cap="flat" cmpd="sng" w="9525">
            <a:solidFill>
              <a:schemeClr val="accent1"/>
            </a:solidFill>
            <a:prstDash val="solid"/>
            <a:miter lim="800000"/>
            <a:headEnd len="sm" w="sm" type="none"/>
            <a:tailEnd len="med" w="med" type="stealth"/>
          </a:ln>
        </p:spPr>
      </p:cxnSp>
      <p:cxnSp>
        <p:nvCxnSpPr>
          <p:cNvPr id="195" name="Google Shape;195;p14"/>
          <p:cNvCxnSpPr>
            <a:stCxn id="189" idx="3"/>
            <a:endCxn id="190" idx="1"/>
          </p:cNvCxnSpPr>
          <p:nvPr/>
        </p:nvCxnSpPr>
        <p:spPr>
          <a:xfrm>
            <a:off x="6903720" y="6191250"/>
            <a:ext cx="792600" cy="0"/>
          </a:xfrm>
          <a:prstGeom prst="straightConnector1">
            <a:avLst/>
          </a:prstGeom>
          <a:noFill/>
          <a:ln cap="flat" cmpd="sng" w="9525">
            <a:solidFill>
              <a:schemeClr val="accent1"/>
            </a:solidFill>
            <a:prstDash val="solid"/>
            <a:miter lim="800000"/>
            <a:headEnd len="sm" w="sm" type="none"/>
            <a:tailEnd len="med" w="med" type="stealth"/>
          </a:ln>
        </p:spPr>
      </p:cxnSp>
      <p:cxnSp>
        <p:nvCxnSpPr>
          <p:cNvPr id="196" name="Google Shape;196;p14"/>
          <p:cNvCxnSpPr>
            <a:stCxn id="190" idx="0"/>
            <a:endCxn id="189" idx="0"/>
          </p:cNvCxnSpPr>
          <p:nvPr/>
        </p:nvCxnSpPr>
        <p:spPr>
          <a:xfrm rot="5400000">
            <a:off x="7299660" y="4591350"/>
            <a:ext cx="600" cy="2895600"/>
          </a:xfrm>
          <a:prstGeom prst="bentConnector3">
            <a:avLst>
              <a:gd fmla="val -68791688" name="adj1"/>
            </a:avLst>
          </a:prstGeom>
          <a:noFill/>
          <a:ln cap="flat" cmpd="sng" w="9525">
            <a:solidFill>
              <a:schemeClr val="accent1"/>
            </a:solidFill>
            <a:prstDash val="solid"/>
            <a:miter lim="800000"/>
            <a:headEnd len="sm" w="sm" type="none"/>
            <a:tailEnd len="med" w="med" type="stealth"/>
          </a:ln>
        </p:spPr>
      </p:cxnSp>
      <p:sp>
        <p:nvSpPr>
          <p:cNvPr id="197" name="Google Shape;197;p14"/>
          <p:cNvSpPr txBox="1"/>
          <p:nvPr/>
        </p:nvSpPr>
        <p:spPr>
          <a:xfrm>
            <a:off x="3781375" y="5353050"/>
            <a:ext cx="723083"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Verdana"/>
                <a:ea typeface="Verdana"/>
                <a:cs typeface="Verdana"/>
                <a:sym typeface="Verdana"/>
              </a:rPr>
              <a:t>PASS</a:t>
            </a:r>
            <a:endParaRPr b="0" i="0" sz="1400" u="none" cap="none" strike="noStrike">
              <a:solidFill>
                <a:srgbClr val="000000"/>
              </a:solidFill>
              <a:latin typeface="Arial"/>
              <a:ea typeface="Arial"/>
              <a:cs typeface="Arial"/>
              <a:sym typeface="Arial"/>
            </a:endParaRPr>
          </a:p>
        </p:txBody>
      </p:sp>
      <p:sp>
        <p:nvSpPr>
          <p:cNvPr id="198" name="Google Shape;198;p14"/>
          <p:cNvSpPr txBox="1"/>
          <p:nvPr/>
        </p:nvSpPr>
        <p:spPr>
          <a:xfrm>
            <a:off x="6934200" y="5852696"/>
            <a:ext cx="634726"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Verdana"/>
                <a:ea typeface="Verdana"/>
                <a:cs typeface="Verdana"/>
                <a:sym typeface="Verdana"/>
              </a:rPr>
              <a:t>FAIL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5"/>
          <p:cNvSpPr/>
          <p:nvPr/>
        </p:nvSpPr>
        <p:spPr>
          <a:xfrm>
            <a:off x="1981200" y="-116040"/>
            <a:ext cx="8227080" cy="71352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Verdana"/>
                <a:ea typeface="Verdana"/>
                <a:cs typeface="Verdana"/>
                <a:sym typeface="Verdana"/>
              </a:rPr>
              <a:t>Github</a:t>
            </a:r>
            <a:endParaRPr b="0" i="0" sz="1800" u="none" cap="none" strike="noStrike">
              <a:solidFill>
                <a:schemeClr val="dk1"/>
              </a:solidFill>
              <a:latin typeface="Calibri"/>
              <a:ea typeface="Calibri"/>
              <a:cs typeface="Calibri"/>
              <a:sym typeface="Calibri"/>
            </a:endParaRPr>
          </a:p>
        </p:txBody>
      </p:sp>
      <p:sp>
        <p:nvSpPr>
          <p:cNvPr id="204" name="Google Shape;204;p15"/>
          <p:cNvSpPr/>
          <p:nvPr/>
        </p:nvSpPr>
        <p:spPr>
          <a:xfrm>
            <a:off x="1524000" y="434666"/>
            <a:ext cx="9144000" cy="6309034"/>
          </a:xfrm>
          <a:prstGeom prst="rect">
            <a:avLst/>
          </a:prstGeom>
          <a:solidFill>
            <a:srgbClr val="D8E2F3"/>
          </a:solidFill>
          <a:ln cap="flat" cmpd="sng" w="12700">
            <a:solidFill>
              <a:srgbClr val="31538F"/>
            </a:solidFill>
            <a:prstDash val="solid"/>
            <a:round/>
            <a:headEnd len="sm" w="sm" type="none"/>
            <a:tailEnd len="sm" w="sm" type="none"/>
          </a:ln>
        </p:spPr>
        <p:txBody>
          <a:bodyPr anchorCtr="0" anchor="t" bIns="45000" lIns="90000" spcFirstLastPara="1" rIns="90000" wrap="square" tIns="45000">
            <a:noAutofit/>
          </a:bodyPr>
          <a:lstStyle/>
          <a:p>
            <a:pPr indent="-92075" lvl="0" marL="0" marR="0" rtl="0" algn="l">
              <a:lnSpc>
                <a:spcPct val="100000"/>
              </a:lnSpc>
              <a:spcBef>
                <a:spcPts val="0"/>
              </a:spcBef>
              <a:spcAft>
                <a:spcPts val="0"/>
              </a:spcAft>
              <a:buClr>
                <a:schemeClr val="dk1"/>
              </a:buClr>
              <a:buSzPts val="1450"/>
              <a:buFont typeface="Arial"/>
              <a:buChar char="•"/>
            </a:pPr>
            <a:r>
              <a:rPr b="1" i="0" lang="en-US" sz="1450" u="none" cap="none" strike="noStrike">
                <a:solidFill>
                  <a:schemeClr val="dk1"/>
                </a:solidFill>
                <a:latin typeface="Verdana"/>
                <a:ea typeface="Verdana"/>
                <a:cs typeface="Verdana"/>
                <a:sym typeface="Verdana"/>
              </a:rPr>
              <a:t>Git Repository : </a:t>
            </a:r>
            <a:r>
              <a:rPr b="0" i="0" lang="en-US" sz="1450" u="none" cap="none" strike="noStrike">
                <a:solidFill>
                  <a:schemeClr val="dk1"/>
                </a:solidFill>
                <a:latin typeface="Verdana"/>
                <a:ea typeface="Verdana"/>
                <a:cs typeface="Verdana"/>
                <a:sym typeface="Verdana"/>
              </a:rPr>
              <a:t>this is a Navigation panel that allows to browse through the files and provides options to GIT actions such as (push, pull, fetch, etc)</a:t>
            </a:r>
            <a:endParaRPr b="0" i="0" sz="1400" u="none" cap="none" strike="noStrike">
              <a:solidFill>
                <a:srgbClr val="000000"/>
              </a:solidFill>
              <a:latin typeface="Arial"/>
              <a:ea typeface="Arial"/>
              <a:cs typeface="Arial"/>
              <a:sym typeface="Arial"/>
            </a:endParaRPr>
          </a:p>
          <a:p>
            <a:pPr indent="-92075" lvl="0" marL="0" marR="0" rtl="0" algn="l">
              <a:lnSpc>
                <a:spcPct val="100000"/>
              </a:lnSpc>
              <a:spcBef>
                <a:spcPts val="0"/>
              </a:spcBef>
              <a:spcAft>
                <a:spcPts val="0"/>
              </a:spcAft>
              <a:buClr>
                <a:schemeClr val="dk1"/>
              </a:buClr>
              <a:buSzPts val="1450"/>
              <a:buFont typeface="Arial"/>
              <a:buChar char="•"/>
            </a:pPr>
            <a:r>
              <a:rPr b="1" i="0" lang="en-US" sz="1450" u="none" cap="none" strike="noStrike">
                <a:solidFill>
                  <a:schemeClr val="dk1"/>
                </a:solidFill>
                <a:latin typeface="Verdana"/>
                <a:ea typeface="Verdana"/>
                <a:cs typeface="Verdana"/>
                <a:sym typeface="Verdana"/>
              </a:rPr>
              <a:t>Git Staging : </a:t>
            </a:r>
            <a:r>
              <a:rPr b="0" i="0" lang="en-US" sz="1450" u="none" cap="none" strike="noStrike">
                <a:solidFill>
                  <a:schemeClr val="dk1"/>
                </a:solidFill>
                <a:latin typeface="Verdana"/>
                <a:ea typeface="Verdana"/>
                <a:cs typeface="Verdana"/>
                <a:sym typeface="Verdana"/>
              </a:rPr>
              <a:t>This section shows all the files that have been changed on the local and are due to be sent to remote repository (Github cloud). We can provide comments and commit the new changes from here.</a:t>
            </a:r>
            <a:endParaRPr b="0" i="0" sz="1400" u="none" cap="none" strike="noStrike">
              <a:solidFill>
                <a:srgbClr val="000000"/>
              </a:solidFill>
              <a:latin typeface="Arial"/>
              <a:ea typeface="Arial"/>
              <a:cs typeface="Arial"/>
              <a:sym typeface="Arial"/>
            </a:endParaRPr>
          </a:p>
          <a:p>
            <a:pPr indent="-92075" lvl="0" marL="0" marR="0" rtl="0" algn="l">
              <a:lnSpc>
                <a:spcPct val="100000"/>
              </a:lnSpc>
              <a:spcBef>
                <a:spcPts val="0"/>
              </a:spcBef>
              <a:spcAft>
                <a:spcPts val="0"/>
              </a:spcAft>
              <a:buClr>
                <a:schemeClr val="dk1"/>
              </a:buClr>
              <a:buSzPts val="1450"/>
              <a:buFont typeface="Arial"/>
              <a:buChar char="•"/>
            </a:pPr>
            <a:r>
              <a:rPr b="1" i="0" lang="en-US" sz="1450" u="none" cap="none" strike="noStrike">
                <a:solidFill>
                  <a:schemeClr val="dk1"/>
                </a:solidFill>
                <a:latin typeface="Verdana"/>
                <a:ea typeface="Verdana"/>
                <a:cs typeface="Verdana"/>
                <a:sym typeface="Verdana"/>
              </a:rPr>
              <a:t>Local Repository : </a:t>
            </a:r>
            <a:r>
              <a:rPr b="0" i="0" lang="en-US" sz="1450" u="none" cap="none" strike="noStrike">
                <a:solidFill>
                  <a:schemeClr val="dk1"/>
                </a:solidFill>
                <a:latin typeface="Verdana"/>
                <a:ea typeface="Verdana"/>
                <a:cs typeface="Verdana"/>
                <a:sym typeface="Verdana"/>
              </a:rPr>
              <a:t>local copy of the code , this is the private workspace where developers can make code changes.</a:t>
            </a:r>
            <a:endParaRPr b="0" i="0" sz="1400" u="none" cap="none" strike="noStrike">
              <a:solidFill>
                <a:srgbClr val="000000"/>
              </a:solidFill>
              <a:latin typeface="Arial"/>
              <a:ea typeface="Arial"/>
              <a:cs typeface="Arial"/>
              <a:sym typeface="Arial"/>
            </a:endParaRPr>
          </a:p>
          <a:p>
            <a:pPr indent="-92075" lvl="0" marL="0" marR="0" rtl="0" algn="l">
              <a:lnSpc>
                <a:spcPct val="100000"/>
              </a:lnSpc>
              <a:spcBef>
                <a:spcPts val="0"/>
              </a:spcBef>
              <a:spcAft>
                <a:spcPts val="0"/>
              </a:spcAft>
              <a:buClr>
                <a:schemeClr val="dk1"/>
              </a:buClr>
              <a:buSzPts val="1450"/>
              <a:buFont typeface="Arial"/>
              <a:buChar char="•"/>
            </a:pPr>
            <a:r>
              <a:rPr b="1" i="0" lang="en-US" sz="1450" u="none" cap="none" strike="noStrike">
                <a:solidFill>
                  <a:schemeClr val="dk1"/>
                </a:solidFill>
                <a:latin typeface="Verdana"/>
                <a:ea typeface="Verdana"/>
                <a:cs typeface="Verdana"/>
                <a:sym typeface="Verdana"/>
              </a:rPr>
              <a:t>Remote Repository/Upstream </a:t>
            </a:r>
            <a:r>
              <a:rPr b="0" i="0" lang="en-US" sz="1450" u="none" cap="none" strike="noStrike">
                <a:solidFill>
                  <a:schemeClr val="dk1"/>
                </a:solidFill>
                <a:latin typeface="Verdana"/>
                <a:ea typeface="Verdana"/>
                <a:cs typeface="Verdana"/>
                <a:sym typeface="Verdana"/>
              </a:rPr>
              <a:t>: centralized code repository (server or cloud) where all developers synchronize / upload / download code from.</a:t>
            </a:r>
            <a:endParaRPr b="0" i="0" sz="1400" u="none" cap="none" strike="noStrike">
              <a:solidFill>
                <a:srgbClr val="000000"/>
              </a:solidFill>
              <a:latin typeface="Arial"/>
              <a:ea typeface="Arial"/>
              <a:cs typeface="Arial"/>
              <a:sym typeface="Arial"/>
            </a:endParaRPr>
          </a:p>
          <a:p>
            <a:pPr indent="-92075" lvl="0" marL="0" marR="0" rtl="0" algn="l">
              <a:lnSpc>
                <a:spcPct val="100000"/>
              </a:lnSpc>
              <a:spcBef>
                <a:spcPts val="0"/>
              </a:spcBef>
              <a:spcAft>
                <a:spcPts val="0"/>
              </a:spcAft>
              <a:buClr>
                <a:schemeClr val="dk1"/>
              </a:buClr>
              <a:buSzPts val="1450"/>
              <a:buFont typeface="Arial"/>
              <a:buChar char="•"/>
            </a:pPr>
            <a:r>
              <a:rPr b="1" i="0" lang="en-US" sz="1450" u="none" cap="none" strike="noStrike">
                <a:solidFill>
                  <a:schemeClr val="dk1"/>
                </a:solidFill>
                <a:latin typeface="Verdana"/>
                <a:ea typeface="Verdana"/>
                <a:cs typeface="Verdana"/>
                <a:sym typeface="Verdana"/>
              </a:rPr>
              <a:t>Branches : </a:t>
            </a:r>
            <a:r>
              <a:rPr b="0" i="0" lang="en-US" sz="1450" u="none" cap="none" strike="noStrike">
                <a:solidFill>
                  <a:schemeClr val="dk1"/>
                </a:solidFill>
                <a:latin typeface="Verdana"/>
                <a:ea typeface="Verdana"/>
                <a:cs typeface="Verdana"/>
                <a:sym typeface="Verdana"/>
              </a:rPr>
              <a:t>different branches allows us to baseline different versions , different features.</a:t>
            </a:r>
            <a:endParaRPr b="0" i="0" sz="1400" u="none" cap="none" strike="noStrike">
              <a:solidFill>
                <a:srgbClr val="000000"/>
              </a:solidFill>
              <a:latin typeface="Arial"/>
              <a:ea typeface="Arial"/>
              <a:cs typeface="Arial"/>
              <a:sym typeface="Arial"/>
            </a:endParaRPr>
          </a:p>
          <a:p>
            <a:pPr indent="-92075" lvl="0" marL="0" marR="0" rtl="0" algn="l">
              <a:lnSpc>
                <a:spcPct val="100000"/>
              </a:lnSpc>
              <a:spcBef>
                <a:spcPts val="0"/>
              </a:spcBef>
              <a:spcAft>
                <a:spcPts val="0"/>
              </a:spcAft>
              <a:buClr>
                <a:schemeClr val="dk1"/>
              </a:buClr>
              <a:buSzPts val="1450"/>
              <a:buFont typeface="Arial"/>
              <a:buChar char="•"/>
            </a:pPr>
            <a:r>
              <a:rPr b="1" i="0" lang="en-US" sz="1450" u="none" cap="none" strike="noStrike">
                <a:solidFill>
                  <a:schemeClr val="dk1"/>
                </a:solidFill>
                <a:latin typeface="Verdana"/>
                <a:ea typeface="Verdana"/>
                <a:cs typeface="Verdana"/>
                <a:sym typeface="Verdana"/>
              </a:rPr>
              <a:t>Tags : </a:t>
            </a:r>
            <a:r>
              <a:rPr b="0" i="0" lang="en-US" sz="1450" u="none" cap="none" strike="noStrike">
                <a:solidFill>
                  <a:schemeClr val="dk1"/>
                </a:solidFill>
                <a:latin typeface="Verdana"/>
                <a:ea typeface="Verdana"/>
                <a:cs typeface="Verdana"/>
                <a:sym typeface="Verdana"/>
              </a:rPr>
              <a:t>tags are used to mark milestone in the application. Usually a stable code base or new feature or new code launch.</a:t>
            </a:r>
            <a:endParaRPr b="0" i="0" sz="1400" u="none" cap="none" strike="noStrike">
              <a:solidFill>
                <a:srgbClr val="000000"/>
              </a:solidFill>
              <a:latin typeface="Arial"/>
              <a:ea typeface="Arial"/>
              <a:cs typeface="Arial"/>
              <a:sym typeface="Arial"/>
            </a:endParaRPr>
          </a:p>
          <a:p>
            <a:pPr indent="-92075" lvl="0" marL="0" marR="0" rtl="0" algn="l">
              <a:lnSpc>
                <a:spcPct val="100000"/>
              </a:lnSpc>
              <a:spcBef>
                <a:spcPts val="0"/>
              </a:spcBef>
              <a:spcAft>
                <a:spcPts val="0"/>
              </a:spcAft>
              <a:buClr>
                <a:schemeClr val="dk1"/>
              </a:buClr>
              <a:buSzPts val="1450"/>
              <a:buFont typeface="Arial"/>
              <a:buChar char="•"/>
            </a:pPr>
            <a:r>
              <a:rPr b="1" i="0" lang="en-US" sz="1450" u="none" cap="none" strike="noStrike">
                <a:solidFill>
                  <a:schemeClr val="dk1"/>
                </a:solidFill>
                <a:latin typeface="Verdana"/>
                <a:ea typeface="Verdana"/>
                <a:cs typeface="Verdana"/>
                <a:sym typeface="Verdana"/>
              </a:rPr>
              <a:t>Pull : </a:t>
            </a:r>
            <a:r>
              <a:rPr b="0" i="0" lang="en-US" sz="1450" u="none" cap="none" strike="noStrike">
                <a:solidFill>
                  <a:schemeClr val="dk1"/>
                </a:solidFill>
                <a:latin typeface="Verdana"/>
                <a:ea typeface="Verdana"/>
                <a:cs typeface="Verdana"/>
                <a:sym typeface="Verdana"/>
              </a:rPr>
              <a:t>right click on project in git repository and select pull. This option allows us to download the latest code from centralized github cloud.</a:t>
            </a:r>
            <a:endParaRPr b="0" i="0" sz="1400" u="none" cap="none" strike="noStrike">
              <a:solidFill>
                <a:srgbClr val="000000"/>
              </a:solidFill>
              <a:latin typeface="Arial"/>
              <a:ea typeface="Arial"/>
              <a:cs typeface="Arial"/>
              <a:sym typeface="Arial"/>
            </a:endParaRPr>
          </a:p>
          <a:p>
            <a:pPr indent="-92075" lvl="0" marL="0" marR="0" rtl="0" algn="l">
              <a:lnSpc>
                <a:spcPct val="100000"/>
              </a:lnSpc>
              <a:spcBef>
                <a:spcPts val="0"/>
              </a:spcBef>
              <a:spcAft>
                <a:spcPts val="0"/>
              </a:spcAft>
              <a:buClr>
                <a:schemeClr val="dk1"/>
              </a:buClr>
              <a:buSzPts val="1450"/>
              <a:buFont typeface="Arial"/>
              <a:buChar char="•"/>
            </a:pPr>
            <a:r>
              <a:rPr b="1" i="0" lang="en-US" sz="1450" u="none" cap="none" strike="noStrike">
                <a:solidFill>
                  <a:schemeClr val="dk1"/>
                </a:solidFill>
                <a:latin typeface="Verdana"/>
                <a:ea typeface="Verdana"/>
                <a:cs typeface="Verdana"/>
                <a:sym typeface="Verdana"/>
              </a:rPr>
              <a:t>Push : </a:t>
            </a:r>
            <a:r>
              <a:rPr b="0" i="0" lang="en-US" sz="1450" u="none" cap="none" strike="noStrike">
                <a:solidFill>
                  <a:schemeClr val="dk1"/>
                </a:solidFill>
                <a:latin typeface="Verdana"/>
                <a:ea typeface="Verdana"/>
                <a:cs typeface="Verdana"/>
                <a:sym typeface="Verdana"/>
              </a:rPr>
              <a:t>right click on project in git repository and select push to upstream. This option allows us to upload the local updated code to centralized github cloud.</a:t>
            </a:r>
            <a:endParaRPr b="0" i="0" sz="1400" u="none" cap="none" strike="noStrike">
              <a:solidFill>
                <a:srgbClr val="000000"/>
              </a:solidFill>
              <a:latin typeface="Arial"/>
              <a:ea typeface="Arial"/>
              <a:cs typeface="Arial"/>
              <a:sym typeface="Arial"/>
            </a:endParaRPr>
          </a:p>
          <a:p>
            <a:pPr indent="-92075" lvl="0" marL="0" marR="0" rtl="0" algn="l">
              <a:lnSpc>
                <a:spcPct val="100000"/>
              </a:lnSpc>
              <a:spcBef>
                <a:spcPts val="0"/>
              </a:spcBef>
              <a:spcAft>
                <a:spcPts val="0"/>
              </a:spcAft>
              <a:buClr>
                <a:schemeClr val="dk1"/>
              </a:buClr>
              <a:buSzPts val="1450"/>
              <a:buFont typeface="Arial"/>
              <a:buChar char="•"/>
            </a:pPr>
            <a:r>
              <a:rPr b="1" i="0" lang="en-US" sz="1450" u="none" cap="none" strike="noStrike">
                <a:solidFill>
                  <a:schemeClr val="dk1"/>
                </a:solidFill>
                <a:latin typeface="Verdana"/>
                <a:ea typeface="Verdana"/>
                <a:cs typeface="Verdana"/>
                <a:sym typeface="Verdana"/>
              </a:rPr>
              <a:t>Fetch : </a:t>
            </a:r>
            <a:r>
              <a:rPr b="0" i="0" lang="en-US" sz="1450" u="none" cap="none" strike="noStrike">
                <a:solidFill>
                  <a:schemeClr val="dk1"/>
                </a:solidFill>
                <a:latin typeface="Verdana"/>
                <a:ea typeface="Verdana"/>
                <a:cs typeface="Verdana"/>
                <a:sym typeface="Verdana"/>
              </a:rPr>
              <a:t>right click on project in git repository and select fetch from upstream. while performing push operation if there were other changes uploaded/commited by other developers , push operation will be rejected. Fetch allows us to download these changes in local for resolving conflict or merge or rebase.</a:t>
            </a:r>
            <a:endParaRPr b="0" i="0" sz="1400" u="none" cap="none" strike="noStrike">
              <a:solidFill>
                <a:srgbClr val="000000"/>
              </a:solidFill>
              <a:latin typeface="Arial"/>
              <a:ea typeface="Arial"/>
              <a:cs typeface="Arial"/>
              <a:sym typeface="Arial"/>
            </a:endParaRPr>
          </a:p>
          <a:p>
            <a:pPr indent="-92075" lvl="0" marL="0" marR="0" rtl="0" algn="l">
              <a:lnSpc>
                <a:spcPct val="100000"/>
              </a:lnSpc>
              <a:spcBef>
                <a:spcPts val="0"/>
              </a:spcBef>
              <a:spcAft>
                <a:spcPts val="0"/>
              </a:spcAft>
              <a:buClr>
                <a:schemeClr val="dk1"/>
              </a:buClr>
              <a:buSzPts val="1450"/>
              <a:buFont typeface="Arial"/>
              <a:buChar char="•"/>
            </a:pPr>
            <a:r>
              <a:rPr b="1" i="0" lang="en-US" sz="1450" u="none" cap="none" strike="noStrike">
                <a:solidFill>
                  <a:schemeClr val="dk1"/>
                </a:solidFill>
                <a:latin typeface="Verdana"/>
                <a:ea typeface="Verdana"/>
                <a:cs typeface="Verdana"/>
                <a:sym typeface="Verdana"/>
              </a:rPr>
              <a:t>Merge : </a:t>
            </a:r>
            <a:r>
              <a:rPr b="0" i="0" lang="en-US" sz="1450" u="none" cap="none" strike="noStrike">
                <a:solidFill>
                  <a:schemeClr val="dk1"/>
                </a:solidFill>
                <a:latin typeface="Verdana"/>
                <a:ea typeface="Verdana"/>
                <a:cs typeface="Verdana"/>
                <a:sym typeface="Verdana"/>
              </a:rPr>
              <a:t>right click on project in git repository and select Merge. Merge option allows us to keep track of all commits and historical changes committed by different developers in single timeline. Use if there are lot of developers working and committing on main branch and if you would like to keep track of all historical changes and committs.</a:t>
            </a:r>
            <a:endParaRPr b="1" i="0" sz="1450" u="none" cap="none" strike="noStrike">
              <a:solidFill>
                <a:schemeClr val="dk1"/>
              </a:solidFill>
              <a:latin typeface="Verdana"/>
              <a:ea typeface="Verdana"/>
              <a:cs typeface="Verdana"/>
              <a:sym typeface="Verdana"/>
            </a:endParaRPr>
          </a:p>
          <a:p>
            <a:pPr indent="-92075" lvl="0" marL="0" marR="0" rtl="0" algn="l">
              <a:lnSpc>
                <a:spcPct val="100000"/>
              </a:lnSpc>
              <a:spcBef>
                <a:spcPts val="0"/>
              </a:spcBef>
              <a:spcAft>
                <a:spcPts val="0"/>
              </a:spcAft>
              <a:buClr>
                <a:schemeClr val="dk1"/>
              </a:buClr>
              <a:buSzPts val="1450"/>
              <a:buFont typeface="Arial"/>
              <a:buChar char="•"/>
            </a:pPr>
            <a:r>
              <a:rPr b="1" i="0" lang="en-US" sz="1450" u="none" cap="none" strike="noStrike">
                <a:solidFill>
                  <a:schemeClr val="dk1"/>
                </a:solidFill>
                <a:latin typeface="Verdana"/>
                <a:ea typeface="Verdana"/>
                <a:cs typeface="Verdana"/>
                <a:sym typeface="Verdana"/>
              </a:rPr>
              <a:t>Rebase : </a:t>
            </a:r>
            <a:r>
              <a:rPr b="0" i="0" lang="en-US" sz="1450" u="none" cap="none" strike="noStrike">
                <a:solidFill>
                  <a:schemeClr val="dk1"/>
                </a:solidFill>
                <a:latin typeface="Verdana"/>
                <a:ea typeface="Verdana"/>
                <a:cs typeface="Verdana"/>
                <a:sym typeface="Verdana"/>
              </a:rPr>
              <a:t>right click on project in git repository and select Rebase. Rebase realigns the original branch to new commits. This allows us to realigns, edit commits. This integration pretends as if the changes were done by everyone sequentially. Use when your code changes are more active on the GIT and you would like to keep clean but not accurate history of commits.</a:t>
            </a:r>
            <a:endParaRPr b="1" i="0" sz="1450" u="none" cap="none" strike="noStrike">
              <a:solidFill>
                <a:schemeClr val="dk1"/>
              </a:solidFill>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2022-05-30T13:47:32Z</dcterms:created>
  <dc:creator>Swamy, Nanjunda</dc:creator>
</cp:coreProperties>
</file>