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F05E-53FF-4381-1880-F31541C7D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A4ADA9-61C3-11FB-BC35-5930FDC14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0AC65-8F94-353E-03A9-E07A481F9ADB}"/>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5" name="Footer Placeholder 4">
            <a:extLst>
              <a:ext uri="{FF2B5EF4-FFF2-40B4-BE49-F238E27FC236}">
                <a16:creationId xmlns:a16="http://schemas.microsoft.com/office/drawing/2014/main" id="{5F395C59-02FD-68B1-7958-6474C6CFFD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185EC-A5A7-EE36-770A-F5F7F5A8F696}"/>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215810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F98D-BC00-AFBC-31E4-5359B334F0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2EFD2A-6374-17D4-D27F-7C32D0752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59935-B6F9-D07A-C45E-5B33DE43BFFC}"/>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5" name="Footer Placeholder 4">
            <a:extLst>
              <a:ext uri="{FF2B5EF4-FFF2-40B4-BE49-F238E27FC236}">
                <a16:creationId xmlns:a16="http://schemas.microsoft.com/office/drawing/2014/main" id="{F38A2040-77BA-174B-A253-A36A13FFD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B50CB-B68B-8FD2-FAD0-C14C01C4F76E}"/>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408002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323E1-EB2F-17E5-FDBB-D4801DD04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32C74-1DD5-EB70-8E15-FC8F0F0A2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CDF22-47C8-1B4B-454A-5322EA031B45}"/>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5" name="Footer Placeholder 4">
            <a:extLst>
              <a:ext uri="{FF2B5EF4-FFF2-40B4-BE49-F238E27FC236}">
                <a16:creationId xmlns:a16="http://schemas.microsoft.com/office/drawing/2014/main" id="{2C44B8C2-077D-11D3-091B-B8B5196D7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41921-AC5B-856C-B2A8-2EDD1860294E}"/>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196256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7DC6-732A-B91D-8723-CA59E11F0F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286B70-BA47-25E1-34EA-52EDA7CAD4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28475-04AF-54F4-FCA2-2AF4D1667FAE}"/>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5" name="Footer Placeholder 4">
            <a:extLst>
              <a:ext uri="{FF2B5EF4-FFF2-40B4-BE49-F238E27FC236}">
                <a16:creationId xmlns:a16="http://schemas.microsoft.com/office/drawing/2014/main" id="{F9822786-7028-BF86-896F-18A2AFA81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94273-B2D2-400C-5064-154171B50F7B}"/>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30759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739-939E-847E-936E-34609B0E2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EE664B-485C-2027-4CFF-B0357D82A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25543-54A1-1097-36CD-CB26CC74BCB2}"/>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5" name="Footer Placeholder 4">
            <a:extLst>
              <a:ext uri="{FF2B5EF4-FFF2-40B4-BE49-F238E27FC236}">
                <a16:creationId xmlns:a16="http://schemas.microsoft.com/office/drawing/2014/main" id="{392FEB7F-BD00-46B7-4B77-FBEBF806D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D48C9-A737-840F-C986-34BFC322CC4E}"/>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257931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6BF-B839-35F6-97D5-4023EE2074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164397-0C90-A4F8-8704-7FD2CC1E2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27DCD5-793A-0C5D-490A-CA06A1514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0BECA3-E3A4-4B34-FDE2-959FFF4DDF55}"/>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6" name="Footer Placeholder 5">
            <a:extLst>
              <a:ext uri="{FF2B5EF4-FFF2-40B4-BE49-F238E27FC236}">
                <a16:creationId xmlns:a16="http://schemas.microsoft.com/office/drawing/2014/main" id="{B6F6C5DD-5024-41A1-8B3D-D1D787FE65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B338E9-86B1-AEEB-6B24-F8593EF8A85D}"/>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149530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26A2-4700-BABB-B834-68AA4523C3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4A1CBE-48E5-8FCC-E11B-35015B093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37718-BBE9-6CEA-6AA3-42449B2E17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392FA6-5238-D526-D45D-E25ECC811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2F428D-3A39-67C4-D656-8F3204B70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C125E9-AA1A-D58D-6561-52369A91A5E3}"/>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8" name="Footer Placeholder 7">
            <a:extLst>
              <a:ext uri="{FF2B5EF4-FFF2-40B4-BE49-F238E27FC236}">
                <a16:creationId xmlns:a16="http://schemas.microsoft.com/office/drawing/2014/main" id="{7BDCFBA1-B185-CD2E-4EEE-C96C6A9B41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DA9BFD-E823-6936-1B2D-4A3F67AA604F}"/>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47535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D7EA-B453-D177-CC3C-FF3B9A5E1E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B1359D-32F3-2FCB-35AD-B4B9B5D6C1A0}"/>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4" name="Footer Placeholder 3">
            <a:extLst>
              <a:ext uri="{FF2B5EF4-FFF2-40B4-BE49-F238E27FC236}">
                <a16:creationId xmlns:a16="http://schemas.microsoft.com/office/drawing/2014/main" id="{D2AD4B2B-375B-5117-8275-88D8AF4D09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E30F0C-D795-411E-4C84-3E6F155A16E1}"/>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328675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F8C19-1C61-2417-A3E3-4B4D3AF03273}"/>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3" name="Footer Placeholder 2">
            <a:extLst>
              <a:ext uri="{FF2B5EF4-FFF2-40B4-BE49-F238E27FC236}">
                <a16:creationId xmlns:a16="http://schemas.microsoft.com/office/drawing/2014/main" id="{DFD0A095-A3AE-1F2C-6064-3090CC1301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B4558C-376D-F7C5-D0DC-E6D46AD9A87C}"/>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297459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91F7-1F0B-7027-1711-E668507EE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F342E5-C962-F547-7D65-79E95321B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1F2C13-6965-D313-593E-1585AC768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8412B-8FDA-42F3-518C-F45935C21939}"/>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6" name="Footer Placeholder 5">
            <a:extLst>
              <a:ext uri="{FF2B5EF4-FFF2-40B4-BE49-F238E27FC236}">
                <a16:creationId xmlns:a16="http://schemas.microsoft.com/office/drawing/2014/main" id="{598DFB02-7475-711D-36B1-6F47496CC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DEFB7B-FF6D-5DCE-8A70-3B31E17128DC}"/>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428077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F695-4CB2-1F65-FDB0-AF0F9ED9A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21D4D-0ADC-B65F-DFC1-FB3A90207F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64C1F7-BD3C-F457-05F5-746A2BFB8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1FEF3-F3AC-81AE-3004-E2F3BF9E73B0}"/>
              </a:ext>
            </a:extLst>
          </p:cNvPr>
          <p:cNvSpPr>
            <a:spLocks noGrp="1"/>
          </p:cNvSpPr>
          <p:nvPr>
            <p:ph type="dt" sz="half" idx="10"/>
          </p:nvPr>
        </p:nvSpPr>
        <p:spPr/>
        <p:txBody>
          <a:bodyPr/>
          <a:lstStyle/>
          <a:p>
            <a:fld id="{E9CF58FD-C224-404A-99A0-8D928E36E6B2}" type="datetimeFigureOut">
              <a:rPr lang="en-IN" smtClean="0"/>
              <a:t>13-07-2022</a:t>
            </a:fld>
            <a:endParaRPr lang="en-IN"/>
          </a:p>
        </p:txBody>
      </p:sp>
      <p:sp>
        <p:nvSpPr>
          <p:cNvPr id="6" name="Footer Placeholder 5">
            <a:extLst>
              <a:ext uri="{FF2B5EF4-FFF2-40B4-BE49-F238E27FC236}">
                <a16:creationId xmlns:a16="http://schemas.microsoft.com/office/drawing/2014/main" id="{0D2360C2-7159-FC9F-8252-0ADF5C139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7A147-5E90-B28F-6881-3729FFA272CA}"/>
              </a:ext>
            </a:extLst>
          </p:cNvPr>
          <p:cNvSpPr>
            <a:spLocks noGrp="1"/>
          </p:cNvSpPr>
          <p:nvPr>
            <p:ph type="sldNum" sz="quarter" idx="12"/>
          </p:nvPr>
        </p:nvSpPr>
        <p:spPr/>
        <p:txBody>
          <a:bodyPr/>
          <a:lstStyle/>
          <a:p>
            <a:fld id="{05B62C3F-B49E-44CC-9DA0-F2BB8844C74E}" type="slidenum">
              <a:rPr lang="en-IN" smtClean="0"/>
              <a:t>‹#›</a:t>
            </a:fld>
            <a:endParaRPr lang="en-IN"/>
          </a:p>
        </p:txBody>
      </p:sp>
    </p:spTree>
    <p:extLst>
      <p:ext uri="{BB962C8B-B14F-4D97-AF65-F5344CB8AC3E}">
        <p14:creationId xmlns:p14="http://schemas.microsoft.com/office/powerpoint/2010/main" val="2885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1A9A7-451D-E31E-1D81-A835CA250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3C167A-AD88-7F91-A67E-CAE068DA9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C680A-01D9-3827-113D-A57C24C8E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F58FD-C224-404A-99A0-8D928E36E6B2}" type="datetimeFigureOut">
              <a:rPr lang="en-IN" smtClean="0"/>
              <a:t>13-07-2022</a:t>
            </a:fld>
            <a:endParaRPr lang="en-IN"/>
          </a:p>
        </p:txBody>
      </p:sp>
      <p:sp>
        <p:nvSpPr>
          <p:cNvPr id="5" name="Footer Placeholder 4">
            <a:extLst>
              <a:ext uri="{FF2B5EF4-FFF2-40B4-BE49-F238E27FC236}">
                <a16:creationId xmlns:a16="http://schemas.microsoft.com/office/drawing/2014/main" id="{C3BDAAB0-ADF7-563A-1D05-473DB45C9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896E06-BFCA-E2F2-D037-B94D73DFB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62C3F-B49E-44CC-9DA0-F2BB8844C74E}" type="slidenum">
              <a:rPr lang="en-IN" smtClean="0"/>
              <a:t>‹#›</a:t>
            </a:fld>
            <a:endParaRPr lang="en-IN"/>
          </a:p>
        </p:txBody>
      </p:sp>
    </p:spTree>
    <p:extLst>
      <p:ext uri="{BB962C8B-B14F-4D97-AF65-F5344CB8AC3E}">
        <p14:creationId xmlns:p14="http://schemas.microsoft.com/office/powerpoint/2010/main" val="696540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E9FC-2A33-63A7-E0DD-345F743D2DC8}"/>
              </a:ext>
            </a:extLst>
          </p:cNvPr>
          <p:cNvSpPr>
            <a:spLocks noGrp="1"/>
          </p:cNvSpPr>
          <p:nvPr>
            <p:ph type="title"/>
          </p:nvPr>
        </p:nvSpPr>
        <p:spPr/>
        <p:txBody>
          <a:bodyPr/>
          <a:lstStyle/>
          <a:p>
            <a:r>
              <a:rPr lang="en-US" sz="4400" b="1" dirty="0"/>
              <a:t>Software Testing Overview</a:t>
            </a:r>
            <a:endParaRPr lang="en-IN" b="1" dirty="0"/>
          </a:p>
        </p:txBody>
      </p:sp>
      <p:sp>
        <p:nvSpPr>
          <p:cNvPr id="3" name="Content Placeholder 2">
            <a:extLst>
              <a:ext uri="{FF2B5EF4-FFF2-40B4-BE49-F238E27FC236}">
                <a16:creationId xmlns:a16="http://schemas.microsoft.com/office/drawing/2014/main" id="{1A33B862-9556-1582-4E9F-405A4A9990F9}"/>
              </a:ext>
            </a:extLst>
          </p:cNvPr>
          <p:cNvSpPr>
            <a:spLocks noGrp="1"/>
          </p:cNvSpPr>
          <p:nvPr>
            <p:ph idx="1"/>
          </p:nvPr>
        </p:nvSpPr>
        <p:spPr/>
        <p:txBody>
          <a:bodyPr/>
          <a:lstStyle/>
          <a:p>
            <a:pPr marL="342900" indent="-342900" algn="l">
              <a:buFont typeface="Arial" panose="020B0604020202020204" pitchFamily="34" charset="0"/>
              <a:buChar char="•"/>
            </a:pPr>
            <a:r>
              <a:rPr lang="en-US" sz="2800" dirty="0"/>
              <a:t>STLC</a:t>
            </a:r>
          </a:p>
          <a:p>
            <a:pPr marL="342900" indent="-342900" algn="l">
              <a:buFont typeface="Arial" panose="020B0604020202020204" pitchFamily="34" charset="0"/>
              <a:buChar char="•"/>
            </a:pPr>
            <a:r>
              <a:rPr lang="en-US" sz="2800" dirty="0"/>
              <a:t>Types of Testing</a:t>
            </a:r>
          </a:p>
          <a:p>
            <a:pPr marL="342900" indent="-342900" algn="l">
              <a:buFont typeface="Arial" panose="020B0604020202020204" pitchFamily="34" charset="0"/>
              <a:buChar char="•"/>
            </a:pPr>
            <a:r>
              <a:rPr lang="en-US" sz="2800" dirty="0"/>
              <a:t>Testing Terminologies</a:t>
            </a:r>
          </a:p>
          <a:p>
            <a:pPr marL="342900" indent="-342900" algn="l">
              <a:buFont typeface="Arial" panose="020B0604020202020204" pitchFamily="34" charset="0"/>
              <a:buChar char="•"/>
            </a:pPr>
            <a:r>
              <a:rPr lang="en-US" sz="2800" dirty="0"/>
              <a:t>Ways of Testing</a:t>
            </a:r>
          </a:p>
          <a:p>
            <a:pPr marL="342900" indent="-342900" algn="l">
              <a:buFont typeface="Arial" panose="020B0604020202020204" pitchFamily="34" charset="0"/>
              <a:buChar char="•"/>
            </a:pPr>
            <a:r>
              <a:rPr lang="en-US" dirty="0"/>
              <a:t>Defect Lifecycle</a:t>
            </a:r>
            <a:endParaRPr lang="en-US" sz="2800" dirty="0"/>
          </a:p>
          <a:p>
            <a:endParaRPr lang="en-IN" dirty="0"/>
          </a:p>
        </p:txBody>
      </p:sp>
    </p:spTree>
    <p:extLst>
      <p:ext uri="{BB962C8B-B14F-4D97-AF65-F5344CB8AC3E}">
        <p14:creationId xmlns:p14="http://schemas.microsoft.com/office/powerpoint/2010/main" val="245240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BFEC-9B99-8EFB-D8CA-B40109377B79}"/>
              </a:ext>
            </a:extLst>
          </p:cNvPr>
          <p:cNvSpPr>
            <a:spLocks noGrp="1"/>
          </p:cNvSpPr>
          <p:nvPr>
            <p:ph type="title"/>
          </p:nvPr>
        </p:nvSpPr>
        <p:spPr/>
        <p:txBody>
          <a:bodyPr/>
          <a:lstStyle/>
          <a:p>
            <a:r>
              <a:rPr lang="en-US" b="1" dirty="0"/>
              <a:t>STLC</a:t>
            </a:r>
            <a:endParaRPr lang="en-IN" b="1" dirty="0"/>
          </a:p>
        </p:txBody>
      </p:sp>
      <p:pic>
        <p:nvPicPr>
          <p:cNvPr id="1026" name="Picture 2" descr="STLC Phases">
            <a:extLst>
              <a:ext uri="{FF2B5EF4-FFF2-40B4-BE49-F238E27FC236}">
                <a16:creationId xmlns:a16="http://schemas.microsoft.com/office/drawing/2014/main" id="{A2E6E586-BDDD-C47A-FBDF-EE5DC03098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387" y="1334299"/>
            <a:ext cx="9694984" cy="17803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617BED7-AE47-E6E8-52CA-0F4941F62E44}"/>
              </a:ext>
            </a:extLst>
          </p:cNvPr>
          <p:cNvSpPr txBox="1"/>
          <p:nvPr/>
        </p:nvSpPr>
        <p:spPr>
          <a:xfrm>
            <a:off x="838200" y="2758291"/>
            <a:ext cx="6096000" cy="3970318"/>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Nunito" panose="020B0604020202020204" pitchFamily="2" charset="0"/>
              </a:rPr>
              <a:t>Requirement Analysis</a:t>
            </a:r>
            <a:r>
              <a:rPr lang="en-US" b="0" i="0" dirty="0">
                <a:solidFill>
                  <a:srgbClr val="000000"/>
                </a:solidFill>
                <a:effectLst/>
                <a:latin typeface="Nunito" panose="020B0604020202020204" pitchFamily="2" charset="0"/>
              </a:rPr>
              <a:t> − When the SRD is ready and shared with the stakeholders, the testing team starts high level analysis concerning the AUT (Application under Test).</a:t>
            </a:r>
          </a:p>
          <a:p>
            <a:pPr algn="just">
              <a:buFont typeface="Arial" panose="020B0604020202020204" pitchFamily="34" charset="0"/>
              <a:buChar char="•"/>
            </a:pPr>
            <a:r>
              <a:rPr lang="en-US" b="1" i="0" dirty="0">
                <a:solidFill>
                  <a:srgbClr val="000000"/>
                </a:solidFill>
                <a:effectLst/>
                <a:latin typeface="Nunito" panose="020B0604020202020204" pitchFamily="2" charset="0"/>
              </a:rPr>
              <a:t>Test Planning</a:t>
            </a:r>
            <a:r>
              <a:rPr lang="en-US" b="0" i="0" dirty="0">
                <a:solidFill>
                  <a:srgbClr val="000000"/>
                </a:solidFill>
                <a:effectLst/>
                <a:latin typeface="Nunito" panose="020B0604020202020204" pitchFamily="2" charset="0"/>
              </a:rPr>
              <a:t> − Test Team plans the strategy and approach.</a:t>
            </a:r>
          </a:p>
          <a:p>
            <a:pPr algn="just">
              <a:buFont typeface="Arial" panose="020B0604020202020204" pitchFamily="34" charset="0"/>
              <a:buChar char="•"/>
            </a:pPr>
            <a:r>
              <a:rPr lang="en-US" b="1" i="0" dirty="0">
                <a:solidFill>
                  <a:srgbClr val="000000"/>
                </a:solidFill>
                <a:effectLst/>
                <a:latin typeface="Nunito" panose="020B0604020202020204" pitchFamily="2" charset="0"/>
              </a:rPr>
              <a:t>Test Case Designing</a:t>
            </a:r>
            <a:r>
              <a:rPr lang="en-US" b="0" i="0" dirty="0">
                <a:solidFill>
                  <a:srgbClr val="000000"/>
                </a:solidFill>
                <a:effectLst/>
                <a:latin typeface="Nunito" panose="020B0604020202020204" pitchFamily="2" charset="0"/>
              </a:rPr>
              <a:t> − Develop the test cases based on scope and criteria’s.</a:t>
            </a:r>
          </a:p>
          <a:p>
            <a:pPr algn="just">
              <a:buFont typeface="Arial" panose="020B0604020202020204" pitchFamily="34" charset="0"/>
              <a:buChar char="•"/>
            </a:pPr>
            <a:r>
              <a:rPr lang="en-US" b="1" i="0" dirty="0">
                <a:solidFill>
                  <a:srgbClr val="000000"/>
                </a:solidFill>
                <a:effectLst/>
                <a:latin typeface="Nunito" panose="020B0604020202020204" pitchFamily="2" charset="0"/>
              </a:rPr>
              <a:t>Test Environment Setup</a:t>
            </a:r>
            <a:r>
              <a:rPr lang="en-US" b="0" i="0" dirty="0">
                <a:solidFill>
                  <a:srgbClr val="000000"/>
                </a:solidFill>
                <a:effectLst/>
                <a:latin typeface="Nunito" panose="020B0604020202020204" pitchFamily="2" charset="0"/>
              </a:rPr>
              <a:t> − When integrated environment is ready to validate the product.</a:t>
            </a:r>
          </a:p>
          <a:p>
            <a:pPr algn="just">
              <a:buFont typeface="Arial" panose="020B0604020202020204" pitchFamily="34" charset="0"/>
              <a:buChar char="•"/>
            </a:pPr>
            <a:r>
              <a:rPr lang="en-US" b="1" i="0" dirty="0">
                <a:solidFill>
                  <a:srgbClr val="000000"/>
                </a:solidFill>
                <a:effectLst/>
                <a:latin typeface="Nunito" panose="020B0604020202020204" pitchFamily="2" charset="0"/>
              </a:rPr>
              <a:t>Test Execution</a:t>
            </a:r>
            <a:r>
              <a:rPr lang="en-US" b="0" i="0" dirty="0">
                <a:solidFill>
                  <a:srgbClr val="000000"/>
                </a:solidFill>
                <a:effectLst/>
                <a:latin typeface="Nunito" panose="020B0604020202020204" pitchFamily="2" charset="0"/>
              </a:rPr>
              <a:t> − Real-time validation of product and finding bugs.</a:t>
            </a:r>
          </a:p>
          <a:p>
            <a:pPr algn="just">
              <a:buFont typeface="Arial" panose="020B0604020202020204" pitchFamily="34" charset="0"/>
              <a:buChar char="•"/>
            </a:pPr>
            <a:r>
              <a:rPr lang="en-US" b="1" i="0" dirty="0">
                <a:solidFill>
                  <a:srgbClr val="000000"/>
                </a:solidFill>
                <a:effectLst/>
                <a:latin typeface="Nunito" panose="020B0604020202020204" pitchFamily="2" charset="0"/>
              </a:rPr>
              <a:t>Test Closure</a:t>
            </a:r>
            <a:r>
              <a:rPr lang="en-US" b="0" i="0" dirty="0">
                <a:solidFill>
                  <a:srgbClr val="000000"/>
                </a:solidFill>
                <a:effectLst/>
                <a:latin typeface="Nunito" panose="020B0604020202020204" pitchFamily="2" charset="0"/>
              </a:rPr>
              <a:t> − Once testing is completed, matrix, reports, results are documented.</a:t>
            </a:r>
          </a:p>
        </p:txBody>
      </p:sp>
    </p:spTree>
    <p:extLst>
      <p:ext uri="{BB962C8B-B14F-4D97-AF65-F5344CB8AC3E}">
        <p14:creationId xmlns:p14="http://schemas.microsoft.com/office/powerpoint/2010/main" val="10492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157-EFBE-56D9-4945-495DDF6E5B42}"/>
              </a:ext>
            </a:extLst>
          </p:cNvPr>
          <p:cNvSpPr>
            <a:spLocks noGrp="1"/>
          </p:cNvSpPr>
          <p:nvPr>
            <p:ph type="title"/>
          </p:nvPr>
        </p:nvSpPr>
        <p:spPr/>
        <p:txBody>
          <a:bodyPr/>
          <a:lstStyle/>
          <a:p>
            <a:r>
              <a:rPr lang="en-US" sz="4400" b="1" dirty="0"/>
              <a:t>Types of Testing</a:t>
            </a:r>
            <a:endParaRPr lang="en-IN" dirty="0"/>
          </a:p>
        </p:txBody>
      </p:sp>
      <p:sp>
        <p:nvSpPr>
          <p:cNvPr id="3" name="Content Placeholder 2">
            <a:extLst>
              <a:ext uri="{FF2B5EF4-FFF2-40B4-BE49-F238E27FC236}">
                <a16:creationId xmlns:a16="http://schemas.microsoft.com/office/drawing/2014/main" id="{7FB9BF7B-A77C-4CB3-3FD0-AD47B9CC5137}"/>
              </a:ext>
            </a:extLst>
          </p:cNvPr>
          <p:cNvSpPr>
            <a:spLocks noGrp="1"/>
          </p:cNvSpPr>
          <p:nvPr>
            <p:ph idx="1"/>
          </p:nvPr>
        </p:nvSpPr>
        <p:spPr/>
        <p:txBody>
          <a:bodyPr>
            <a:normAutofit/>
          </a:bodyPr>
          <a:lstStyle/>
          <a:p>
            <a:r>
              <a:rPr lang="en-US" sz="1800" dirty="0"/>
              <a:t>Unit testing</a:t>
            </a:r>
          </a:p>
          <a:p>
            <a:r>
              <a:rPr lang="en-US" sz="1800" dirty="0"/>
              <a:t>Sanity testing</a:t>
            </a:r>
          </a:p>
          <a:p>
            <a:r>
              <a:rPr lang="en-US" sz="1800" dirty="0"/>
              <a:t>Functional testing</a:t>
            </a:r>
          </a:p>
          <a:p>
            <a:r>
              <a:rPr lang="en-US" sz="1800" dirty="0"/>
              <a:t>Integration testing</a:t>
            </a:r>
          </a:p>
          <a:p>
            <a:r>
              <a:rPr lang="en-US" sz="1800" dirty="0"/>
              <a:t>End to end testing</a:t>
            </a:r>
          </a:p>
          <a:p>
            <a:r>
              <a:rPr lang="en-US" sz="1800" dirty="0"/>
              <a:t>Regression testing</a:t>
            </a:r>
          </a:p>
          <a:p>
            <a:r>
              <a:rPr lang="en-US" sz="1800" dirty="0"/>
              <a:t>Non functional testing(Performance, Load, Stress)</a:t>
            </a:r>
          </a:p>
          <a:p>
            <a:r>
              <a:rPr lang="en-IN" sz="1800" dirty="0"/>
              <a:t>User Acceptance testing(UAT)</a:t>
            </a:r>
          </a:p>
        </p:txBody>
      </p:sp>
    </p:spTree>
    <p:extLst>
      <p:ext uri="{BB962C8B-B14F-4D97-AF65-F5344CB8AC3E}">
        <p14:creationId xmlns:p14="http://schemas.microsoft.com/office/powerpoint/2010/main" val="90806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4AC4-C450-AAEB-E8F9-A1B5254088F5}"/>
              </a:ext>
            </a:extLst>
          </p:cNvPr>
          <p:cNvSpPr>
            <a:spLocks noGrp="1"/>
          </p:cNvSpPr>
          <p:nvPr>
            <p:ph type="title"/>
          </p:nvPr>
        </p:nvSpPr>
        <p:spPr/>
        <p:txBody>
          <a:bodyPr/>
          <a:lstStyle/>
          <a:p>
            <a:r>
              <a:rPr lang="en-US" sz="4400" b="1" dirty="0"/>
              <a:t>Testing Terminologies</a:t>
            </a:r>
            <a:endParaRPr lang="en-IN" b="1" dirty="0"/>
          </a:p>
        </p:txBody>
      </p:sp>
      <p:sp>
        <p:nvSpPr>
          <p:cNvPr id="3" name="Content Placeholder 2">
            <a:extLst>
              <a:ext uri="{FF2B5EF4-FFF2-40B4-BE49-F238E27FC236}">
                <a16:creationId xmlns:a16="http://schemas.microsoft.com/office/drawing/2014/main" id="{B61951CF-83FE-4BF4-38BF-0E75C7DB3161}"/>
              </a:ext>
            </a:extLst>
          </p:cNvPr>
          <p:cNvSpPr>
            <a:spLocks noGrp="1"/>
          </p:cNvSpPr>
          <p:nvPr>
            <p:ph idx="1"/>
          </p:nvPr>
        </p:nvSpPr>
        <p:spPr/>
        <p:txBody>
          <a:bodyPr>
            <a:normAutofit fontScale="62500" lnSpcReduction="20000"/>
          </a:bodyPr>
          <a:lstStyle/>
          <a:p>
            <a:pPr marL="0" indent="0">
              <a:buNone/>
            </a:pPr>
            <a:r>
              <a:rPr lang="en-US" sz="3200" b="1" dirty="0"/>
              <a:t>Assertion</a:t>
            </a:r>
          </a:p>
          <a:p>
            <a:pPr marL="0" indent="0">
              <a:buNone/>
            </a:pPr>
            <a:r>
              <a:rPr lang="en-US" dirty="0"/>
              <a:t>An assertion is used in automated testing to assert the expected behavior of the test. An assertion fails if the result is different than what you expected it to be. This is a key concept in functional testing. Assertions are commonly used in Unit testing, but the same concept applies to other forms of automated tests.</a:t>
            </a:r>
          </a:p>
          <a:p>
            <a:pPr marL="0" indent="0">
              <a:buNone/>
            </a:pPr>
            <a:r>
              <a:rPr lang="en-US" sz="3200" b="1" dirty="0"/>
              <a:t>Test case</a:t>
            </a:r>
          </a:p>
          <a:p>
            <a:pPr marL="0" indent="0">
              <a:buNone/>
            </a:pPr>
            <a:r>
              <a:rPr lang="en-US" dirty="0"/>
              <a:t>A test case is the complete set of pre-requisites, required data, and expected outcomes for a given instance of a Test. </a:t>
            </a:r>
          </a:p>
          <a:p>
            <a:pPr marL="0" indent="0">
              <a:buNone/>
            </a:pPr>
            <a:r>
              <a:rPr lang="en-US" dirty="0"/>
              <a:t>A test case is designed to pass or to fail. Often this depends on the data passed to the Test</a:t>
            </a:r>
          </a:p>
          <a:p>
            <a:pPr marL="0" indent="0">
              <a:buNone/>
            </a:pPr>
            <a:r>
              <a:rPr lang="en-US" sz="3200" b="1" dirty="0"/>
              <a:t>Test Scenario</a:t>
            </a:r>
          </a:p>
          <a:p>
            <a:pPr marL="0" indent="0">
              <a:buNone/>
            </a:pPr>
            <a:r>
              <a:rPr lang="en-US" dirty="0"/>
              <a:t>A sequence of activities performed in a system, such as logging in, signing up a customer, ordering products, and printing an invoice. You can combine test cases to form a scenario especially at higher test levels.</a:t>
            </a:r>
          </a:p>
          <a:p>
            <a:pPr marL="0" indent="0">
              <a:buNone/>
            </a:pPr>
            <a:r>
              <a:rPr lang="en-US" sz="3200" b="1" dirty="0"/>
              <a:t>Test Suite</a:t>
            </a:r>
          </a:p>
          <a:p>
            <a:pPr marL="0" indent="0">
              <a:buNone/>
            </a:pPr>
            <a:r>
              <a:rPr lang="en-US" dirty="0"/>
              <a:t>A Test Suite is a collection of test cases. In automated testing, it can mean a collection of test scripts.</a:t>
            </a:r>
            <a:endParaRPr lang="en-IN" dirty="0"/>
          </a:p>
        </p:txBody>
      </p:sp>
    </p:spTree>
    <p:extLst>
      <p:ext uri="{BB962C8B-B14F-4D97-AF65-F5344CB8AC3E}">
        <p14:creationId xmlns:p14="http://schemas.microsoft.com/office/powerpoint/2010/main" val="172258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D49B-AD22-BB32-D577-2A088E9141FD}"/>
              </a:ext>
            </a:extLst>
          </p:cNvPr>
          <p:cNvSpPr>
            <a:spLocks noGrp="1"/>
          </p:cNvSpPr>
          <p:nvPr>
            <p:ph type="title"/>
          </p:nvPr>
        </p:nvSpPr>
        <p:spPr/>
        <p:txBody>
          <a:bodyPr/>
          <a:lstStyle/>
          <a:p>
            <a:r>
              <a:rPr lang="en-US" sz="4400" b="1" dirty="0"/>
              <a:t>Ways of Testing</a:t>
            </a:r>
            <a:endParaRPr lang="en-IN" b="1" dirty="0"/>
          </a:p>
        </p:txBody>
      </p:sp>
      <p:sp>
        <p:nvSpPr>
          <p:cNvPr id="3" name="Content Placeholder 2">
            <a:extLst>
              <a:ext uri="{FF2B5EF4-FFF2-40B4-BE49-F238E27FC236}">
                <a16:creationId xmlns:a16="http://schemas.microsoft.com/office/drawing/2014/main" id="{5E71CAFF-F9CD-A716-E46D-788FC9311870}"/>
              </a:ext>
            </a:extLst>
          </p:cNvPr>
          <p:cNvSpPr>
            <a:spLocks noGrp="1"/>
          </p:cNvSpPr>
          <p:nvPr>
            <p:ph idx="1"/>
          </p:nvPr>
        </p:nvSpPr>
        <p:spPr/>
        <p:txBody>
          <a:bodyPr/>
          <a:lstStyle/>
          <a:p>
            <a:r>
              <a:rPr lang="en-US" dirty="0"/>
              <a:t>Manual Testing</a:t>
            </a:r>
          </a:p>
          <a:p>
            <a:r>
              <a:rPr lang="en-US" dirty="0"/>
              <a:t>Automation Testing</a:t>
            </a:r>
            <a:endParaRPr lang="en-IN" dirty="0"/>
          </a:p>
        </p:txBody>
      </p:sp>
      <p:pic>
        <p:nvPicPr>
          <p:cNvPr id="5" name="Picture 4">
            <a:extLst>
              <a:ext uri="{FF2B5EF4-FFF2-40B4-BE49-F238E27FC236}">
                <a16:creationId xmlns:a16="http://schemas.microsoft.com/office/drawing/2014/main" id="{2CB56E88-FDC1-7CA2-74F3-5589A4A6ECB0}"/>
              </a:ext>
            </a:extLst>
          </p:cNvPr>
          <p:cNvPicPr>
            <a:picLocks noChangeAspect="1"/>
          </p:cNvPicPr>
          <p:nvPr/>
        </p:nvPicPr>
        <p:blipFill>
          <a:blip r:embed="rId2"/>
          <a:stretch>
            <a:fillRect/>
          </a:stretch>
        </p:blipFill>
        <p:spPr>
          <a:xfrm>
            <a:off x="577153" y="2840623"/>
            <a:ext cx="10093805" cy="3652252"/>
          </a:xfrm>
          <a:prstGeom prst="rect">
            <a:avLst/>
          </a:prstGeom>
        </p:spPr>
      </p:pic>
    </p:spTree>
    <p:extLst>
      <p:ext uri="{BB962C8B-B14F-4D97-AF65-F5344CB8AC3E}">
        <p14:creationId xmlns:p14="http://schemas.microsoft.com/office/powerpoint/2010/main" val="323912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DFCC-EB38-63FA-E0A2-C3887ED0791A}"/>
              </a:ext>
            </a:extLst>
          </p:cNvPr>
          <p:cNvSpPr>
            <a:spLocks noGrp="1"/>
          </p:cNvSpPr>
          <p:nvPr>
            <p:ph type="title"/>
          </p:nvPr>
        </p:nvSpPr>
        <p:spPr/>
        <p:txBody>
          <a:bodyPr/>
          <a:lstStyle/>
          <a:p>
            <a:r>
              <a:rPr lang="en-US" b="1" dirty="0"/>
              <a:t>Defect Life Cycle</a:t>
            </a:r>
            <a:endParaRPr lang="en-IN" b="1" dirty="0"/>
          </a:p>
        </p:txBody>
      </p:sp>
      <p:pic>
        <p:nvPicPr>
          <p:cNvPr id="1026" name="Picture 2" descr="See the source image">
            <a:extLst>
              <a:ext uri="{FF2B5EF4-FFF2-40B4-BE49-F238E27FC236}">
                <a16:creationId xmlns:a16="http://schemas.microsoft.com/office/drawing/2014/main" id="{70BD036A-F2F8-52C4-6537-250792C4D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8731"/>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07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333</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Nunito</vt:lpstr>
      <vt:lpstr>Office Theme</vt:lpstr>
      <vt:lpstr>Software Testing Overview</vt:lpstr>
      <vt:lpstr>STLC</vt:lpstr>
      <vt:lpstr>Types of Testing</vt:lpstr>
      <vt:lpstr>Testing Terminologies</vt:lpstr>
      <vt:lpstr>Ways of Testing</vt:lpstr>
      <vt:lpstr>Defect Life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madhu.b000111@gmail.com</dc:creator>
  <cp:lastModifiedBy>madhu.b000111@gmail.com</cp:lastModifiedBy>
  <cp:revision>7</cp:revision>
  <dcterms:created xsi:type="dcterms:W3CDTF">2022-07-04T15:06:36Z</dcterms:created>
  <dcterms:modified xsi:type="dcterms:W3CDTF">2022-07-13T01:20:16Z</dcterms:modified>
</cp:coreProperties>
</file>