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s/slide79.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82"/>
  </p:notesMasterIdLst>
  <p:sldIdLst>
    <p:sldId id="256" r:id="rId3"/>
    <p:sldId id="291" r:id="rId4"/>
    <p:sldId id="308" r:id="rId5"/>
    <p:sldId id="393" r:id="rId6"/>
    <p:sldId id="436" r:id="rId7"/>
    <p:sldId id="438" r:id="rId8"/>
    <p:sldId id="304" r:id="rId9"/>
    <p:sldId id="289" r:id="rId10"/>
    <p:sldId id="367" r:id="rId11"/>
    <p:sldId id="404" r:id="rId12"/>
    <p:sldId id="398" r:id="rId13"/>
    <p:sldId id="412" r:id="rId14"/>
    <p:sldId id="413" r:id="rId15"/>
    <p:sldId id="440" r:id="rId16"/>
    <p:sldId id="441" r:id="rId17"/>
    <p:sldId id="425" r:id="rId18"/>
    <p:sldId id="421" r:id="rId19"/>
    <p:sldId id="423" r:id="rId20"/>
    <p:sldId id="434" r:id="rId21"/>
    <p:sldId id="422" r:id="rId22"/>
    <p:sldId id="424" r:id="rId23"/>
    <p:sldId id="361" r:id="rId24"/>
    <p:sldId id="355" r:id="rId25"/>
    <p:sldId id="399" r:id="rId26"/>
    <p:sldId id="349" r:id="rId27"/>
    <p:sldId id="402" r:id="rId28"/>
    <p:sldId id="403" r:id="rId29"/>
    <p:sldId id="406" r:id="rId30"/>
    <p:sldId id="351" r:id="rId31"/>
    <p:sldId id="364" r:id="rId32"/>
    <p:sldId id="365" r:id="rId33"/>
    <p:sldId id="416" r:id="rId34"/>
    <p:sldId id="417" r:id="rId35"/>
    <p:sldId id="348" r:id="rId36"/>
    <p:sldId id="343" r:id="rId37"/>
    <p:sldId id="344" r:id="rId38"/>
    <p:sldId id="379" r:id="rId39"/>
    <p:sldId id="380" r:id="rId40"/>
    <p:sldId id="384" r:id="rId41"/>
    <p:sldId id="383" r:id="rId42"/>
    <p:sldId id="418" r:id="rId43"/>
    <p:sldId id="439" r:id="rId44"/>
    <p:sldId id="386" r:id="rId45"/>
    <p:sldId id="387" r:id="rId46"/>
    <p:sldId id="297" r:id="rId47"/>
    <p:sldId id="293" r:id="rId48"/>
    <p:sldId id="334" r:id="rId49"/>
    <p:sldId id="336" r:id="rId50"/>
    <p:sldId id="426" r:id="rId51"/>
    <p:sldId id="338" r:id="rId52"/>
    <p:sldId id="339" r:id="rId53"/>
    <p:sldId id="378" r:id="rId54"/>
    <p:sldId id="408" r:id="rId55"/>
    <p:sldId id="410" r:id="rId56"/>
    <p:sldId id="409" r:id="rId57"/>
    <p:sldId id="411" r:id="rId58"/>
    <p:sldId id="414" r:id="rId59"/>
    <p:sldId id="356" r:id="rId60"/>
    <p:sldId id="388" r:id="rId61"/>
    <p:sldId id="357" r:id="rId62"/>
    <p:sldId id="427" r:id="rId63"/>
    <p:sldId id="428" r:id="rId64"/>
    <p:sldId id="358" r:id="rId65"/>
    <p:sldId id="389" r:id="rId66"/>
    <p:sldId id="359" r:id="rId67"/>
    <p:sldId id="330" r:id="rId68"/>
    <p:sldId id="341" r:id="rId69"/>
    <p:sldId id="329" r:id="rId70"/>
    <p:sldId id="332" r:id="rId71"/>
    <p:sldId id="331" r:id="rId72"/>
    <p:sldId id="373" r:id="rId73"/>
    <p:sldId id="377" r:id="rId74"/>
    <p:sldId id="431" r:id="rId75"/>
    <p:sldId id="375" r:id="rId76"/>
    <p:sldId id="370" r:id="rId77"/>
    <p:sldId id="433" r:id="rId78"/>
    <p:sldId id="430" r:id="rId79"/>
    <p:sldId id="429" r:id="rId80"/>
    <p:sldId id="368" r:id="rId81"/>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FCF8AA"/>
    <a:srgbClr val="FBF58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78" autoAdjust="0"/>
    <p:restoredTop sz="94444" autoAdjust="0"/>
  </p:normalViewPr>
  <p:slideViewPr>
    <p:cSldViewPr>
      <p:cViewPr>
        <p:scale>
          <a:sx n="66" d="100"/>
          <a:sy n="66" d="100"/>
        </p:scale>
        <p:origin x="-1248" y="-1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838"/>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notesMaster" Target="notesMasters/notesMaster1.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a:lvl1pPr>
          </a:lstStyle>
          <a:p>
            <a:fld id="{5A315934-86F3-4E11-BEDA-49EB52D8CB39}" type="datetimeFigureOut">
              <a:rPr lang="en-US" smtClean="0"/>
              <a:pPr/>
              <a:t>2/6/2023</a:t>
            </a:fld>
            <a:endParaRPr lang="en-US"/>
          </a:p>
        </p:txBody>
      </p:sp>
      <p:sp>
        <p:nvSpPr>
          <p:cNvPr id="4" name="Slide Image Placeholder 3"/>
          <p:cNvSpPr>
            <a:spLocks noGrp="1" noRot="1" noChangeAspect="1"/>
          </p:cNvSpPr>
          <p:nvPr>
            <p:ph type="sldImg" idx="2"/>
          </p:nvPr>
        </p:nvSpPr>
        <p:spPr>
          <a:xfrm>
            <a:off x="1371600" y="754063"/>
            <a:ext cx="5029200" cy="3771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778375"/>
            <a:ext cx="621665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a:lvl1pPr>
          </a:lstStyle>
          <a:p>
            <a:fld id="{91ACB841-0D88-4D85-9B7B-F471584E9A51}" type="slidenum">
              <a:rPr lang="en-US" smtClean="0"/>
              <a:pPr/>
              <a:t>‹#›</a:t>
            </a:fld>
            <a:endParaRPr lang="en-US"/>
          </a:p>
        </p:txBody>
      </p:sp>
    </p:spTree>
    <p:extLst>
      <p:ext uri="{BB962C8B-B14F-4D97-AF65-F5344CB8AC3E}">
        <p14:creationId xmlns:p14="http://schemas.microsoft.com/office/powerpoint/2010/main" xmlns="" val="65921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ACB841-0D88-4D85-9B7B-F471584E9A51}" type="slidenum">
              <a:rPr lang="en-US" smtClean="0"/>
              <a:pPr/>
              <a:t>1</a:t>
            </a:fld>
            <a:endParaRPr lang="en-US"/>
          </a:p>
        </p:txBody>
      </p:sp>
    </p:spTree>
    <p:extLst>
      <p:ext uri="{BB962C8B-B14F-4D97-AF65-F5344CB8AC3E}">
        <p14:creationId xmlns:p14="http://schemas.microsoft.com/office/powerpoint/2010/main" xmlns="" val="2123419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48</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49</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66</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67</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68</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69</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70</a:t>
            </a:fld>
            <a:endParaRPr lang="en-US"/>
          </a:p>
        </p:txBody>
      </p:sp>
    </p:spTree>
    <p:extLst>
      <p:ext uri="{BB962C8B-B14F-4D97-AF65-F5344CB8AC3E}">
        <p14:creationId xmlns:p14="http://schemas.microsoft.com/office/powerpoint/2010/main" xmlns="" val="1054679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9"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30"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2"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33"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34" name="Picture 33"/>
          <p:cNvPicPr/>
          <p:nvPr/>
        </p:nvPicPr>
        <p:blipFill>
          <a:blip r:embed="rId2" cstate="print"/>
          <a:stretch/>
        </p:blipFill>
        <p:spPr>
          <a:xfrm>
            <a:off x="2079000" y="1604520"/>
            <a:ext cx="4984920" cy="3977280"/>
          </a:xfrm>
          <a:prstGeom prst="rect">
            <a:avLst/>
          </a:prstGeom>
          <a:ln>
            <a:noFill/>
          </a:ln>
        </p:spPr>
      </p:pic>
      <p:pic>
        <p:nvPicPr>
          <p:cNvPr id="35" name="Picture 34"/>
          <p:cNvPicPr/>
          <p:nvPr/>
        </p:nvPicPr>
        <p:blipFill>
          <a:blip r:embed="rId2" cstate="print"/>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9"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1"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3"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44"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8"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49"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50"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2"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53"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4"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5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8"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0"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61"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3"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64"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65"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66"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8"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69"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70" name="Picture 69"/>
          <p:cNvPicPr/>
          <p:nvPr/>
        </p:nvPicPr>
        <p:blipFill>
          <a:blip r:embed="rId2" cstate="print"/>
          <a:stretch/>
        </p:blipFill>
        <p:spPr>
          <a:xfrm>
            <a:off x="2079000" y="1604520"/>
            <a:ext cx="4984920" cy="3977280"/>
          </a:xfrm>
          <a:prstGeom prst="rect">
            <a:avLst/>
          </a:prstGeom>
          <a:ln>
            <a:noFill/>
          </a:ln>
        </p:spPr>
      </p:pic>
      <p:pic>
        <p:nvPicPr>
          <p:cNvPr id="71" name="Picture 70"/>
          <p:cNvPicPr/>
          <p:nvPr/>
        </p:nvPicPr>
        <p:blipFill>
          <a:blip r:embed="rId2" cstate="print"/>
          <a:stretch/>
        </p:blipFill>
        <p:spPr>
          <a:xfrm>
            <a:off x="207900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3"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4"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a:latin typeface="Arial"/>
              </a:rPr>
              <a:t>Click to edit the title text format</a:t>
            </a:r>
            <a:endParaRPr/>
          </a:p>
        </p:txBody>
      </p:sp>
      <p:sp>
        <p:nvSpPr>
          <p:cNvPr id="3"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a:latin typeface="Arial"/>
              </a:rPr>
              <a:t>Click to edit the title text format</a:t>
            </a:r>
            <a:endParaRPr/>
          </a:p>
        </p:txBody>
      </p:sp>
      <p:sp>
        <p:nvSpPr>
          <p:cNvPr id="37"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dt="0"/>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hyperlink" Target="http://domain/app/url?userid=ram&amp;order=ipone"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 Target="slide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hyperlink" Target="http://www.mkyong.com/struts2/struts-2-sort-tag-example/"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hyperlink" Target="https://dev.mysql.com/downloads/connector/odbc/" TargetMode="External"/><Relationship Id="rId2" Type="http://schemas.openxmlformats.org/officeDocument/2006/relationships/hyperlink" Target="https://www.elastic.co/downloads/past-releases/logstash-6-2-4" TargetMode="Externa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hyperlink" Target="http://localhost:9200/logstash-order" TargetMode="Externa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hyperlink" Target="http://localhost:5601/" TargetMode="Externa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8" Type="http://schemas.openxmlformats.org/officeDocument/2006/relationships/hyperlink" Target="http://hibernate.org/orm/" TargetMode="External"/><Relationship Id="rId3" Type="http://schemas.openxmlformats.org/officeDocument/2006/relationships/hyperlink" Target="http://www.ibm.com/" TargetMode="External"/><Relationship Id="rId7" Type="http://schemas.openxmlformats.org/officeDocument/2006/relationships/hyperlink" Target="https://www.ibm.com/developerworks/library/ws-tip-jaxwsrpc/" TargetMode="External"/><Relationship Id="rId2" Type="http://schemas.openxmlformats.org/officeDocument/2006/relationships/hyperlink" Target="http://www.oracle.com/" TargetMode="External"/><Relationship Id="rId1" Type="http://schemas.openxmlformats.org/officeDocument/2006/relationships/slideLayout" Target="../slideLayouts/slideLayout13.xml"/><Relationship Id="rId6" Type="http://schemas.openxmlformats.org/officeDocument/2006/relationships/hyperlink" Target="https://www.ibm.com/developerworks/library/ws-whichwsdl/" TargetMode="External"/><Relationship Id="rId5" Type="http://schemas.openxmlformats.org/officeDocument/2006/relationships/hyperlink" Target="https://commons.apache.org/" TargetMode="External"/><Relationship Id="rId4" Type="http://schemas.openxmlformats.org/officeDocument/2006/relationships/hyperlink" Target="https://www.w3schools.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688440"/>
            <a:ext cx="8227080" cy="51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Installation</a:t>
            </a:r>
          </a:p>
          <a:p>
            <a:pPr marL="800100" lvl="1" indent="-342900">
              <a:buFont typeface="+mj-lt"/>
              <a:buAutoNum type="arabicPeriod"/>
            </a:pPr>
            <a:r>
              <a:rPr lang="en-US" dirty="0" smtClean="0">
                <a:latin typeface="Verdana" pitchFamily="34" charset="0"/>
                <a:ea typeface="Verdana" pitchFamily="34" charset="0"/>
                <a:cs typeface="Verdana" pitchFamily="34" charset="0"/>
              </a:rPr>
              <a:t>AWS, </a:t>
            </a:r>
            <a:r>
              <a:rPr lang="en-US" dirty="0" err="1" smtClean="0">
                <a:latin typeface="Verdana" pitchFamily="34" charset="0"/>
                <a:ea typeface="Verdana" pitchFamily="34" charset="0"/>
                <a:cs typeface="Verdana" pitchFamily="34" charset="0"/>
              </a:rPr>
              <a:t>MySQL</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Winscp,putty,Soap</a:t>
            </a:r>
            <a:r>
              <a:rPr lang="en-US" dirty="0" smtClean="0">
                <a:latin typeface="Verdana" pitchFamily="34" charset="0"/>
                <a:ea typeface="Verdana" pitchFamily="34" charset="0"/>
                <a:cs typeface="Verdana" pitchFamily="34" charset="0"/>
              </a:rPr>
              <a:t> UI , Postman</a:t>
            </a:r>
          </a:p>
          <a:p>
            <a:pPr marL="800100" lvl="1" indent="-342900">
              <a:buFont typeface="+mj-lt"/>
              <a:buAutoNum type="arabicPeriod"/>
            </a:pPr>
            <a:r>
              <a:rPr lang="en-US" dirty="0" smtClean="0">
                <a:latin typeface="Verdana" pitchFamily="34" charset="0"/>
                <a:ea typeface="Verdana" pitchFamily="34" charset="0"/>
                <a:cs typeface="Verdana" pitchFamily="34" charset="0"/>
              </a:rPr>
              <a:t>Spring tool suite, Workbench</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Client-Server</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Network Elements</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Basics</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UNIX</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HTTP</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Configuration</a:t>
            </a:r>
          </a:p>
          <a:p>
            <a:pPr marL="800100" lvl="1" indent="-342900">
              <a:buFont typeface="+mj-lt"/>
              <a:buAutoNum type="arabicPeriod"/>
            </a:pPr>
            <a:r>
              <a:rPr lang="en-US" dirty="0" smtClean="0">
                <a:latin typeface="Verdana" pitchFamily="34" charset="0"/>
                <a:ea typeface="Verdana" pitchFamily="34" charset="0"/>
                <a:cs typeface="Verdana" pitchFamily="34" charset="0"/>
              </a:rPr>
              <a:t>Properties</a:t>
            </a:r>
          </a:p>
          <a:p>
            <a:pPr marL="800100" lvl="1" indent="-342900">
              <a:buFont typeface="+mj-lt"/>
              <a:buAutoNum type="arabicPeriod"/>
            </a:pPr>
            <a:r>
              <a:rPr lang="en-US" dirty="0" smtClean="0">
                <a:latin typeface="Verdana" pitchFamily="34" charset="0"/>
                <a:ea typeface="Verdana" pitchFamily="34" charset="0"/>
                <a:cs typeface="Verdana" pitchFamily="34" charset="0"/>
              </a:rPr>
              <a:t>YAML</a:t>
            </a:r>
          </a:p>
          <a:p>
            <a:pPr marL="800100" lvl="1" indent="-342900">
              <a:buFont typeface="+mj-lt"/>
              <a:buAutoNum type="arabicPeriod"/>
            </a:pPr>
            <a:r>
              <a:rPr lang="en-US" dirty="0" smtClean="0">
                <a:latin typeface="Verdana" pitchFamily="34" charset="0"/>
                <a:ea typeface="Verdana" pitchFamily="34" charset="0"/>
                <a:cs typeface="Verdana" pitchFamily="34" charset="0"/>
              </a:rPr>
              <a:t>XML</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SDLC</a:t>
            </a:r>
          </a:p>
          <a:p>
            <a:pPr marL="800100" lvl="1" indent="-342900">
              <a:buFont typeface="+mj-lt"/>
              <a:buAutoNum type="arabicPeriod"/>
            </a:pPr>
            <a:r>
              <a:rPr lang="en-US" dirty="0" smtClean="0">
                <a:latin typeface="Verdana" pitchFamily="34" charset="0"/>
                <a:ea typeface="Verdana" pitchFamily="34" charset="0"/>
                <a:cs typeface="Verdana" pitchFamily="34" charset="0"/>
              </a:rPr>
              <a:t>Scrum</a:t>
            </a:r>
          </a:p>
          <a:p>
            <a:pPr marL="800100" lvl="1" indent="-342900">
              <a:buFont typeface="+mj-lt"/>
              <a:buAutoNum type="arabicPeriod"/>
            </a:pPr>
            <a:r>
              <a:rPr lang="en-US" dirty="0" smtClean="0">
                <a:latin typeface="Verdana" pitchFamily="34" charset="0"/>
                <a:ea typeface="Verdana" pitchFamily="34" charset="0"/>
                <a:cs typeface="Verdana" pitchFamily="34" charset="0"/>
              </a:rPr>
              <a:t>TDD</a:t>
            </a:r>
          </a:p>
          <a:p>
            <a:pPr marL="342900" indent="-342900">
              <a:lnSpc>
                <a:spcPct val="100000"/>
              </a:lnSpc>
              <a:buFont typeface="+mj-lt"/>
              <a:buAutoNum type="arabicPeriod"/>
            </a:pPr>
            <a:r>
              <a:rPr lang="en-US" dirty="0" err="1" smtClean="0">
                <a:latin typeface="Verdana" pitchFamily="34" charset="0"/>
                <a:ea typeface="Verdana" pitchFamily="34" charset="0"/>
                <a:cs typeface="Verdana" pitchFamily="34" charset="0"/>
              </a:rPr>
              <a:t>DevOps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Git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Jira</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One confluence</a:t>
            </a:r>
          </a:p>
        </p:txBody>
      </p:sp>
      <p:sp>
        <p:nvSpPr>
          <p:cNvPr id="4" name="Rectangle 3"/>
          <p:cNvSpPr/>
          <p:nvPr/>
        </p:nvSpPr>
        <p:spPr>
          <a:xfrm>
            <a:off x="2362200" y="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00"/>
            <a:ext cx="8229240" cy="488400"/>
          </a:xfrm>
        </p:spPr>
        <p:txBody>
          <a:bodyPr/>
          <a:lstStyle/>
          <a:p>
            <a:pPr algn="ctr"/>
            <a:r>
              <a:rPr lang="en-US" sz="3600" b="1" dirty="0" smtClean="0"/>
              <a:t>HTTP</a:t>
            </a:r>
            <a:endParaRPr lang="en-US" b="1" dirty="0"/>
          </a:p>
        </p:txBody>
      </p:sp>
      <p:sp>
        <p:nvSpPr>
          <p:cNvPr id="6" name="TextBox 5"/>
          <p:cNvSpPr txBox="1"/>
          <p:nvPr/>
        </p:nvSpPr>
        <p:spPr>
          <a:xfrm>
            <a:off x="0" y="5089648"/>
            <a:ext cx="8839200" cy="1384995"/>
          </a:xfrm>
          <a:prstGeom prst="rect">
            <a:avLst/>
          </a:prstGeom>
          <a:noFill/>
        </p:spPr>
        <p:txBody>
          <a:bodyPr wrap="square" rtlCol="0">
            <a:spAutoFit/>
          </a:bodyPr>
          <a:lstStyle/>
          <a:p>
            <a:r>
              <a:rPr lang="en-US" sz="1200" b="1" i="1" dirty="0" smtClean="0">
                <a:solidFill>
                  <a:srgbClr val="FF0000"/>
                </a:solidFill>
              </a:rPr>
              <a:t>Hyper Text Transfer Protocol  defines the rules on how to exchange data over the internet. This protocol provides instructions on how Browsers and web servers/containers can send request and receive response between them. </a:t>
            </a:r>
          </a:p>
          <a:p>
            <a:r>
              <a:rPr lang="en-US" sz="1200" b="1" dirty="0" smtClean="0"/>
              <a:t>HTTP is stateless </a:t>
            </a:r>
            <a:r>
              <a:rPr lang="en-US" sz="1200" dirty="0" smtClean="0"/>
              <a:t>protocol meaning they this protocol does not keep any records of previous </a:t>
            </a:r>
            <a:r>
              <a:rPr lang="en-US" sz="1200" dirty="0" err="1" smtClean="0"/>
              <a:t>converstation</a:t>
            </a:r>
            <a:r>
              <a:rPr lang="en-US" sz="1200" dirty="0" smtClean="0"/>
              <a:t> between a client and server.</a:t>
            </a:r>
          </a:p>
          <a:p>
            <a:r>
              <a:rPr lang="en-US" sz="1200" b="1" dirty="0" smtClean="0"/>
              <a:t>HTTP Cookies </a:t>
            </a:r>
            <a:r>
              <a:rPr lang="en-US" sz="1200" dirty="0" smtClean="0"/>
              <a:t>: In the first request server sends cookie(unique id) to the client. Client then sends back this unique identifier to server in order to remember the client.</a:t>
            </a:r>
          </a:p>
          <a:p>
            <a:r>
              <a:rPr lang="en-US" sz="1200" b="1" dirty="0" smtClean="0"/>
              <a:t>HTTP status code </a:t>
            </a:r>
            <a:r>
              <a:rPr lang="en-US" sz="1200" dirty="0" smtClean="0"/>
              <a:t>: 200 = ok, 404 = invalid </a:t>
            </a:r>
            <a:r>
              <a:rPr lang="en-US" sz="1200" dirty="0" err="1" smtClean="0"/>
              <a:t>url</a:t>
            </a:r>
            <a:r>
              <a:rPr lang="en-US" sz="1200" dirty="0" smtClean="0"/>
              <a:t>, 500 = server error, 302 = redirect</a:t>
            </a:r>
            <a:endParaRPr lang="en-US" sz="1200" dirty="0"/>
          </a:p>
        </p:txBody>
      </p:sp>
      <p:pic>
        <p:nvPicPr>
          <p:cNvPr id="1027" name="Picture 3"/>
          <p:cNvPicPr>
            <a:picLocks noChangeAspect="1" noChangeArrowheads="1"/>
          </p:cNvPicPr>
          <p:nvPr/>
        </p:nvPicPr>
        <p:blipFill>
          <a:blip r:embed="rId2" cstate="print"/>
          <a:srcRect/>
          <a:stretch>
            <a:fillRect/>
          </a:stretch>
        </p:blipFill>
        <p:spPr bwMode="auto">
          <a:xfrm>
            <a:off x="7391400" y="533400"/>
            <a:ext cx="1450226" cy="2743200"/>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0" y="1219200"/>
            <a:ext cx="2075529" cy="1737360"/>
          </a:xfrm>
          <a:prstGeom prst="rect">
            <a:avLst/>
          </a:prstGeom>
          <a:noFill/>
          <a:ln w="9525">
            <a:noFill/>
            <a:miter lim="800000"/>
            <a:headEnd/>
            <a:tailEnd/>
          </a:ln>
        </p:spPr>
      </p:pic>
      <p:pic>
        <p:nvPicPr>
          <p:cNvPr id="1029" name="Picture 5"/>
          <p:cNvPicPr>
            <a:picLocks noChangeAspect="1" noChangeArrowheads="1"/>
          </p:cNvPicPr>
          <p:nvPr/>
        </p:nvPicPr>
        <p:blipFill>
          <a:blip r:embed="rId4" cstate="print"/>
          <a:srcRect/>
          <a:stretch>
            <a:fillRect/>
          </a:stretch>
        </p:blipFill>
        <p:spPr bwMode="auto">
          <a:xfrm>
            <a:off x="-4137024" y="-8305800"/>
            <a:ext cx="1742115" cy="1828800"/>
          </a:xfrm>
          <a:prstGeom prst="rect">
            <a:avLst/>
          </a:prstGeom>
          <a:noFill/>
          <a:ln w="9525">
            <a:noFill/>
            <a:miter lim="800000"/>
            <a:headEnd/>
            <a:tailEnd/>
          </a:ln>
        </p:spPr>
      </p:pic>
      <p:pic>
        <p:nvPicPr>
          <p:cNvPr id="1030" name="Picture 6"/>
          <p:cNvPicPr>
            <a:picLocks noChangeAspect="1" noChangeArrowheads="1"/>
          </p:cNvPicPr>
          <p:nvPr/>
        </p:nvPicPr>
        <p:blipFill>
          <a:blip r:embed="rId5" cstate="print"/>
          <a:srcRect/>
          <a:stretch>
            <a:fillRect/>
          </a:stretch>
        </p:blipFill>
        <p:spPr bwMode="auto">
          <a:xfrm>
            <a:off x="4114803" y="838200"/>
            <a:ext cx="764771" cy="365760"/>
          </a:xfrm>
          <a:prstGeom prst="rect">
            <a:avLst/>
          </a:prstGeom>
          <a:noFill/>
          <a:ln w="9525">
            <a:noFill/>
            <a:miter lim="800000"/>
            <a:headEnd/>
            <a:tailEnd/>
          </a:ln>
        </p:spPr>
      </p:pic>
      <p:sp>
        <p:nvSpPr>
          <p:cNvPr id="12" name="Rectangle 11"/>
          <p:cNvSpPr/>
          <p:nvPr/>
        </p:nvSpPr>
        <p:spPr>
          <a:xfrm rot="-420000">
            <a:off x="4430876" y="945995"/>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17" name="Picture 6"/>
          <p:cNvPicPr>
            <a:picLocks noChangeAspect="1" noChangeArrowheads="1"/>
          </p:cNvPicPr>
          <p:nvPr/>
        </p:nvPicPr>
        <p:blipFill>
          <a:blip r:embed="rId5" cstate="print"/>
          <a:srcRect/>
          <a:stretch>
            <a:fillRect/>
          </a:stretch>
        </p:blipFill>
        <p:spPr bwMode="auto">
          <a:xfrm>
            <a:off x="4175234" y="1323776"/>
            <a:ext cx="764771" cy="365760"/>
          </a:xfrm>
          <a:prstGeom prst="rect">
            <a:avLst/>
          </a:prstGeom>
          <a:noFill/>
          <a:ln w="9525">
            <a:noFill/>
            <a:miter lim="800000"/>
            <a:headEnd/>
            <a:tailEnd/>
          </a:ln>
        </p:spPr>
      </p:pic>
      <p:sp>
        <p:nvSpPr>
          <p:cNvPr id="18" name="Rectangle 17"/>
          <p:cNvSpPr/>
          <p:nvPr/>
        </p:nvSpPr>
        <p:spPr>
          <a:xfrm rot="-420000">
            <a:off x="4491307" y="1431571"/>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19" name="Picture 6"/>
          <p:cNvPicPr>
            <a:picLocks noChangeAspect="1" noChangeArrowheads="1"/>
          </p:cNvPicPr>
          <p:nvPr/>
        </p:nvPicPr>
        <p:blipFill>
          <a:blip r:embed="rId6" cstate="print"/>
          <a:srcRect/>
          <a:stretch>
            <a:fillRect/>
          </a:stretch>
        </p:blipFill>
        <p:spPr bwMode="auto">
          <a:xfrm>
            <a:off x="4191000" y="1889234"/>
            <a:ext cx="764771" cy="365760"/>
          </a:xfrm>
          <a:prstGeom prst="rect">
            <a:avLst/>
          </a:prstGeom>
          <a:noFill/>
          <a:ln w="9525">
            <a:noFill/>
            <a:miter lim="800000"/>
            <a:headEnd/>
            <a:tailEnd/>
          </a:ln>
        </p:spPr>
      </p:pic>
      <p:sp>
        <p:nvSpPr>
          <p:cNvPr id="20" name="Rectangle 19"/>
          <p:cNvSpPr/>
          <p:nvPr/>
        </p:nvSpPr>
        <p:spPr>
          <a:xfrm rot="-420000">
            <a:off x="4507073" y="1997029"/>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21" name="Picture 6"/>
          <p:cNvPicPr>
            <a:picLocks noChangeAspect="1" noChangeArrowheads="1"/>
          </p:cNvPicPr>
          <p:nvPr/>
        </p:nvPicPr>
        <p:blipFill>
          <a:blip r:embed="rId5" cstate="print"/>
          <a:srcRect/>
          <a:stretch>
            <a:fillRect/>
          </a:stretch>
        </p:blipFill>
        <p:spPr bwMode="auto">
          <a:xfrm>
            <a:off x="4251431" y="2453640"/>
            <a:ext cx="764771" cy="365760"/>
          </a:xfrm>
          <a:prstGeom prst="rect">
            <a:avLst/>
          </a:prstGeom>
          <a:noFill/>
          <a:ln w="9525">
            <a:noFill/>
            <a:miter lim="800000"/>
            <a:headEnd/>
            <a:tailEnd/>
          </a:ln>
        </p:spPr>
      </p:pic>
      <p:sp>
        <p:nvSpPr>
          <p:cNvPr id="22" name="Rectangle 21"/>
          <p:cNvSpPr/>
          <p:nvPr/>
        </p:nvSpPr>
        <p:spPr>
          <a:xfrm rot="-420000">
            <a:off x="4567504" y="2561435"/>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cxnSp>
        <p:nvCxnSpPr>
          <p:cNvPr id="24" name="Straight Arrow Connector 23"/>
          <p:cNvCxnSpPr>
            <a:endCxn id="1030" idx="1"/>
          </p:cNvCxnSpPr>
          <p:nvPr/>
        </p:nvCxnSpPr>
        <p:spPr>
          <a:xfrm flipV="1">
            <a:off x="1981200" y="1021080"/>
            <a:ext cx="2133603"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9" idx="1"/>
          </p:cNvCxnSpPr>
          <p:nvPr/>
        </p:nvCxnSpPr>
        <p:spPr>
          <a:xfrm flipV="1">
            <a:off x="2057400" y="2072114"/>
            <a:ext cx="2133600"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030" idx="3"/>
          </p:cNvCxnSpPr>
          <p:nvPr/>
        </p:nvCxnSpPr>
        <p:spPr>
          <a:xfrm flipV="1">
            <a:off x="4879574" y="990600"/>
            <a:ext cx="2511826"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9" idx="3"/>
          </p:cNvCxnSpPr>
          <p:nvPr/>
        </p:nvCxnSpPr>
        <p:spPr>
          <a:xfrm flipV="1">
            <a:off x="4955771" y="2054770"/>
            <a:ext cx="2435629" cy="17344"/>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7" idx="1"/>
          </p:cNvCxnSpPr>
          <p:nvPr/>
        </p:nvCxnSpPr>
        <p:spPr>
          <a:xfrm flipH="1">
            <a:off x="2057400" y="1506656"/>
            <a:ext cx="2117834"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17" idx="3"/>
          </p:cNvCxnSpPr>
          <p:nvPr/>
        </p:nvCxnSpPr>
        <p:spPr>
          <a:xfrm flipH="1" flipV="1">
            <a:off x="4940005" y="1506656"/>
            <a:ext cx="2375195"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1" idx="3"/>
          </p:cNvCxnSpPr>
          <p:nvPr/>
        </p:nvCxnSpPr>
        <p:spPr>
          <a:xfrm flipH="1">
            <a:off x="5016202" y="2590800"/>
            <a:ext cx="2375198"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1" idx="1"/>
          </p:cNvCxnSpPr>
          <p:nvPr/>
        </p:nvCxnSpPr>
        <p:spPr>
          <a:xfrm flipH="1">
            <a:off x="2057400" y="2636520"/>
            <a:ext cx="2194031"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362200" y="748864"/>
            <a:ext cx="1447800" cy="276999"/>
          </a:xfrm>
          <a:prstGeom prst="rect">
            <a:avLst/>
          </a:prstGeom>
          <a:noFill/>
        </p:spPr>
        <p:txBody>
          <a:bodyPr wrap="square" rtlCol="0">
            <a:spAutoFit/>
          </a:bodyPr>
          <a:lstStyle/>
          <a:p>
            <a:r>
              <a:rPr lang="en-US" sz="1200" b="1" dirty="0" smtClean="0"/>
              <a:t>Login Request</a:t>
            </a:r>
            <a:endParaRPr lang="en-US" b="1" dirty="0"/>
          </a:p>
        </p:txBody>
      </p:sp>
      <p:sp>
        <p:nvSpPr>
          <p:cNvPr id="56" name="TextBox 55"/>
          <p:cNvSpPr txBox="1"/>
          <p:nvPr/>
        </p:nvSpPr>
        <p:spPr>
          <a:xfrm>
            <a:off x="2086288" y="1827699"/>
            <a:ext cx="2011680" cy="276999"/>
          </a:xfrm>
          <a:prstGeom prst="rect">
            <a:avLst/>
          </a:prstGeom>
          <a:noFill/>
        </p:spPr>
        <p:txBody>
          <a:bodyPr wrap="square" rtlCol="0">
            <a:spAutoFit/>
          </a:bodyPr>
          <a:lstStyle/>
          <a:p>
            <a:r>
              <a:rPr lang="en-US" sz="1200" b="1" dirty="0" smtClean="0"/>
              <a:t>Transfer (cookie id)</a:t>
            </a:r>
            <a:endParaRPr lang="en-US" sz="1200" b="1" dirty="0"/>
          </a:p>
        </p:txBody>
      </p:sp>
      <p:sp>
        <p:nvSpPr>
          <p:cNvPr id="60" name="TextBox 59"/>
          <p:cNvSpPr txBox="1"/>
          <p:nvPr/>
        </p:nvSpPr>
        <p:spPr>
          <a:xfrm>
            <a:off x="5410200" y="1237596"/>
            <a:ext cx="2103120" cy="276999"/>
          </a:xfrm>
          <a:prstGeom prst="rect">
            <a:avLst/>
          </a:prstGeom>
          <a:noFill/>
        </p:spPr>
        <p:txBody>
          <a:bodyPr wrap="square" rtlCol="0">
            <a:spAutoFit/>
          </a:bodyPr>
          <a:lstStyle/>
          <a:p>
            <a:r>
              <a:rPr lang="en-US" sz="1200" b="1" dirty="0" smtClean="0"/>
              <a:t>Login Success (cookie id)</a:t>
            </a:r>
            <a:endParaRPr lang="en-US" b="1" dirty="0"/>
          </a:p>
        </p:txBody>
      </p:sp>
      <p:sp>
        <p:nvSpPr>
          <p:cNvPr id="62" name="TextBox 61"/>
          <p:cNvSpPr txBox="1"/>
          <p:nvPr/>
        </p:nvSpPr>
        <p:spPr>
          <a:xfrm>
            <a:off x="5410200" y="2317532"/>
            <a:ext cx="1828800" cy="276999"/>
          </a:xfrm>
          <a:prstGeom prst="rect">
            <a:avLst/>
          </a:prstGeom>
          <a:noFill/>
        </p:spPr>
        <p:txBody>
          <a:bodyPr wrap="square" rtlCol="0">
            <a:spAutoFit/>
          </a:bodyPr>
          <a:lstStyle/>
          <a:p>
            <a:r>
              <a:rPr lang="en-US" sz="1200" b="1" dirty="0" smtClean="0"/>
              <a:t>Transaction status</a:t>
            </a:r>
            <a:endParaRPr lang="en-US" b="1" dirty="0"/>
          </a:p>
        </p:txBody>
      </p:sp>
      <p:sp>
        <p:nvSpPr>
          <p:cNvPr id="63" name="TextBox 62"/>
          <p:cNvSpPr txBox="1"/>
          <p:nvPr/>
        </p:nvSpPr>
        <p:spPr>
          <a:xfrm>
            <a:off x="2362200" y="1047303"/>
            <a:ext cx="1447800" cy="276999"/>
          </a:xfrm>
          <a:prstGeom prst="rect">
            <a:avLst/>
          </a:prstGeom>
          <a:noFill/>
        </p:spPr>
        <p:txBody>
          <a:bodyPr wrap="square" rtlCol="0">
            <a:spAutoFit/>
          </a:bodyPr>
          <a:lstStyle/>
          <a:p>
            <a:r>
              <a:rPr lang="en-US" sz="1200" b="1" dirty="0" err="1" smtClean="0"/>
              <a:t>Userid</a:t>
            </a:r>
            <a:r>
              <a:rPr lang="en-US" sz="1200" b="1" dirty="0" smtClean="0"/>
              <a:t>/password</a:t>
            </a:r>
            <a:endParaRPr lang="en-US" b="1" dirty="0"/>
          </a:p>
        </p:txBody>
      </p:sp>
      <p:sp>
        <p:nvSpPr>
          <p:cNvPr id="64" name="TextBox 63"/>
          <p:cNvSpPr txBox="1"/>
          <p:nvPr/>
        </p:nvSpPr>
        <p:spPr>
          <a:xfrm>
            <a:off x="5404940" y="1475601"/>
            <a:ext cx="2103120" cy="276999"/>
          </a:xfrm>
          <a:prstGeom prst="rect">
            <a:avLst/>
          </a:prstGeom>
          <a:noFill/>
        </p:spPr>
        <p:txBody>
          <a:bodyPr wrap="square" rtlCol="0">
            <a:spAutoFit/>
          </a:bodyPr>
          <a:lstStyle/>
          <a:p>
            <a:r>
              <a:rPr lang="en-US" sz="1200" b="1" dirty="0" smtClean="0"/>
              <a:t>Welcome Page</a:t>
            </a:r>
            <a:endParaRPr lang="en-US" b="1" dirty="0"/>
          </a:p>
        </p:txBody>
      </p:sp>
      <p:sp>
        <p:nvSpPr>
          <p:cNvPr id="65" name="TextBox 64"/>
          <p:cNvSpPr txBox="1"/>
          <p:nvPr/>
        </p:nvSpPr>
        <p:spPr>
          <a:xfrm>
            <a:off x="2130970" y="2041634"/>
            <a:ext cx="2011680" cy="276999"/>
          </a:xfrm>
          <a:prstGeom prst="rect">
            <a:avLst/>
          </a:prstGeom>
          <a:noFill/>
        </p:spPr>
        <p:txBody>
          <a:bodyPr wrap="square" rtlCol="0">
            <a:spAutoFit/>
          </a:bodyPr>
          <a:lstStyle/>
          <a:p>
            <a:r>
              <a:rPr lang="en-US" sz="1200" b="1" dirty="0" smtClean="0"/>
              <a:t>To Account / Amount</a:t>
            </a:r>
            <a:endParaRPr lang="en-US" sz="1200" b="1" dirty="0"/>
          </a:p>
        </p:txBody>
      </p:sp>
      <p:pic>
        <p:nvPicPr>
          <p:cNvPr id="66" name="Picture 6"/>
          <p:cNvPicPr>
            <a:picLocks noChangeAspect="1" noChangeArrowheads="1"/>
          </p:cNvPicPr>
          <p:nvPr/>
        </p:nvPicPr>
        <p:blipFill>
          <a:blip r:embed="rId5" cstate="print"/>
          <a:srcRect/>
          <a:stretch>
            <a:fillRect/>
          </a:stretch>
        </p:blipFill>
        <p:spPr bwMode="auto">
          <a:xfrm>
            <a:off x="0" y="3352800"/>
            <a:ext cx="2867895" cy="1371600"/>
          </a:xfrm>
          <a:prstGeom prst="rect">
            <a:avLst/>
          </a:prstGeom>
          <a:noFill/>
          <a:ln w="9525">
            <a:noFill/>
            <a:miter lim="800000"/>
            <a:headEnd/>
            <a:tailEnd/>
          </a:ln>
        </p:spPr>
      </p:pic>
      <p:sp>
        <p:nvSpPr>
          <p:cNvPr id="67" name="Rectangle 66"/>
          <p:cNvSpPr/>
          <p:nvPr/>
        </p:nvSpPr>
        <p:spPr>
          <a:xfrm rot="-420000">
            <a:off x="875618" y="3771883"/>
            <a:ext cx="1920240" cy="731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smtClean="0">
                <a:solidFill>
                  <a:schemeClr val="tx1"/>
                </a:solidFill>
              </a:rPr>
              <a:t>Get  /</a:t>
            </a:r>
            <a:r>
              <a:rPr lang="en-US" sz="800" b="1" dirty="0" err="1" smtClean="0">
                <a:solidFill>
                  <a:schemeClr val="tx1"/>
                </a:solidFill>
              </a:rPr>
              <a:t>auth.do</a:t>
            </a:r>
            <a:r>
              <a:rPr lang="en-US" sz="800" b="1" dirty="0" smtClean="0">
                <a:solidFill>
                  <a:schemeClr val="tx1"/>
                </a:solidFill>
              </a:rPr>
              <a:t> http1.1</a:t>
            </a:r>
          </a:p>
          <a:p>
            <a:r>
              <a:rPr lang="en-US" sz="800" b="1" dirty="0" smtClean="0">
                <a:solidFill>
                  <a:schemeClr val="tx1"/>
                </a:solidFill>
              </a:rPr>
              <a:t>To : google.com</a:t>
            </a:r>
          </a:p>
          <a:p>
            <a:r>
              <a:rPr lang="en-US" sz="800" b="1" dirty="0" smtClean="0">
                <a:solidFill>
                  <a:schemeClr val="tx1"/>
                </a:solidFill>
              </a:rPr>
              <a:t>Content-type: html form</a:t>
            </a:r>
          </a:p>
          <a:p>
            <a:r>
              <a:rPr lang="en-US" sz="800" b="1" dirty="0" smtClean="0">
                <a:solidFill>
                  <a:schemeClr val="tx1"/>
                </a:solidFill>
              </a:rPr>
              <a:t>Content-length : 100Kb</a:t>
            </a:r>
          </a:p>
        </p:txBody>
      </p:sp>
      <p:sp>
        <p:nvSpPr>
          <p:cNvPr id="68" name="TextBox 67"/>
          <p:cNvSpPr txBox="1"/>
          <p:nvPr/>
        </p:nvSpPr>
        <p:spPr>
          <a:xfrm>
            <a:off x="3048000" y="3276600"/>
            <a:ext cx="5943600" cy="1384995"/>
          </a:xfrm>
          <a:prstGeom prst="rect">
            <a:avLst/>
          </a:prstGeom>
          <a:noFill/>
        </p:spPr>
        <p:txBody>
          <a:bodyPr wrap="square" rtlCol="0">
            <a:spAutoFit/>
          </a:bodyPr>
          <a:lstStyle/>
          <a:p>
            <a:r>
              <a:rPr lang="en-US" sz="1400" dirty="0" smtClean="0"/>
              <a:t>HTTP header : contains details about the data being transferred such as Content type ( text/image/video/html form) , size of the content in bytes </a:t>
            </a:r>
            <a:r>
              <a:rPr lang="en-US" sz="1400" dirty="0" err="1" smtClean="0"/>
              <a:t>anddestination</a:t>
            </a:r>
            <a:r>
              <a:rPr lang="en-US" sz="1400" dirty="0" smtClean="0"/>
              <a:t> </a:t>
            </a:r>
            <a:r>
              <a:rPr lang="en-US" sz="1400" dirty="0" err="1" smtClean="0"/>
              <a:t>deails</a:t>
            </a:r>
            <a:r>
              <a:rPr lang="en-US" sz="1400" dirty="0" smtClean="0"/>
              <a:t> such as address , </a:t>
            </a:r>
            <a:r>
              <a:rPr lang="en-US" sz="1400" dirty="0" err="1" smtClean="0"/>
              <a:t>resouce</a:t>
            </a:r>
            <a:r>
              <a:rPr lang="en-US" sz="1400" dirty="0" smtClean="0"/>
              <a:t> etc</a:t>
            </a:r>
          </a:p>
          <a:p>
            <a:endParaRPr lang="en-US" sz="1400" dirty="0" smtClean="0"/>
          </a:p>
          <a:p>
            <a:r>
              <a:rPr lang="en-US" sz="1400" dirty="0" smtClean="0"/>
              <a:t>HTTP Body : this part is Optional and contains data a defined in content-type in the header.</a:t>
            </a:r>
            <a:endParaRPr lang="en-US" sz="1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XML and Annotations</a:t>
            </a:r>
            <a:endParaRPr dirty="0"/>
          </a:p>
        </p:txBody>
      </p:sp>
      <p:sp>
        <p:nvSpPr>
          <p:cNvPr id="21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i="1" dirty="0" smtClean="0">
                <a:solidFill>
                  <a:srgbClr val="FF0000"/>
                </a:solidFill>
                <a:latin typeface="Verdana" pitchFamily="34" charset="0"/>
                <a:ea typeface="Verdana" pitchFamily="34" charset="0"/>
                <a:cs typeface="Verdana" pitchFamily="34" charset="0"/>
              </a:rPr>
              <a:t>XML : Extensible Markup Language are usually used to represent a complex data. XML is used to define the type and the data itself. The data is represented within the delimiters. XML file contains well formed content.</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Prolog : </a:t>
            </a:r>
            <a:r>
              <a:rPr lang="en-US" sz="1400" dirty="0" smtClean="0">
                <a:solidFill>
                  <a:srgbClr val="000000"/>
                </a:solidFill>
                <a:latin typeface="Verdana" pitchFamily="34" charset="0"/>
                <a:ea typeface="Verdana" pitchFamily="34" charset="0"/>
                <a:cs typeface="Verdana" pitchFamily="34" charset="0"/>
              </a:rPr>
              <a:t>the very first line of xml file that contains xml version and encoding type (UTF-8).</a:t>
            </a: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DOCTYPE </a:t>
            </a:r>
            <a:r>
              <a:rPr lang="en-US" sz="1400" dirty="0" smtClean="0">
                <a:solidFill>
                  <a:srgbClr val="000000"/>
                </a:solidFill>
                <a:latin typeface="Verdana" pitchFamily="34" charset="0"/>
                <a:ea typeface="Verdana" pitchFamily="34" charset="0"/>
                <a:cs typeface="Verdana" pitchFamily="34" charset="0"/>
              </a:rPr>
              <a:t>: This file is included before the root element and contains all the validation rules for the xml file.</a:t>
            </a: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Elements </a:t>
            </a:r>
            <a:r>
              <a:rPr lang="en-US" sz="1400" dirty="0" smtClean="0">
                <a:solidFill>
                  <a:srgbClr val="000000"/>
                </a:solidFill>
                <a:latin typeface="Verdana" pitchFamily="34" charset="0"/>
                <a:ea typeface="Verdana" pitchFamily="34" charset="0"/>
                <a:cs typeface="Verdana" pitchFamily="34" charset="0"/>
              </a:rPr>
              <a:t>: This is the data definition part of file, it starts &amp; ends with matching names and tag.</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Naming </a:t>
            </a:r>
            <a:r>
              <a:rPr lang="en-US" sz="1400" dirty="0" smtClean="0">
                <a:solidFill>
                  <a:srgbClr val="000000"/>
                </a:solidFill>
                <a:latin typeface="Verdana" pitchFamily="34" charset="0"/>
                <a:ea typeface="Verdana" pitchFamily="34" charset="0"/>
                <a:cs typeface="Verdana" pitchFamily="34" charset="0"/>
              </a:rPr>
              <a:t>: cannot contain spaces</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Nesting </a:t>
            </a:r>
            <a:r>
              <a:rPr lang="en-US" sz="1400" dirty="0" smtClean="0">
                <a:solidFill>
                  <a:srgbClr val="000000"/>
                </a:solidFill>
                <a:latin typeface="Verdana" pitchFamily="34" charset="0"/>
                <a:ea typeface="Verdana" pitchFamily="34" charset="0"/>
                <a:cs typeface="Verdana" pitchFamily="34" charset="0"/>
              </a:rPr>
              <a:t>: An element existing within another element. Which provides parent and child element formation.</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Values </a:t>
            </a:r>
            <a:r>
              <a:rPr lang="en-US" sz="1400" dirty="0" smtClean="0">
                <a:solidFill>
                  <a:srgbClr val="000000"/>
                </a:solidFill>
                <a:latin typeface="Verdana" pitchFamily="34" charset="0"/>
                <a:ea typeface="Verdana" pitchFamily="34" charset="0"/>
                <a:cs typeface="Verdana" pitchFamily="34" charset="0"/>
              </a:rPr>
              <a:t>:The actual data stored in the file.</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Attributes </a:t>
            </a:r>
            <a:r>
              <a:rPr lang="en-US" sz="1400" dirty="0" smtClean="0">
                <a:solidFill>
                  <a:srgbClr val="000000"/>
                </a:solidFill>
                <a:latin typeface="Verdana" pitchFamily="34" charset="0"/>
                <a:ea typeface="Verdana" pitchFamily="34" charset="0"/>
                <a:cs typeface="Verdana" pitchFamily="34" charset="0"/>
              </a:rPr>
              <a:t>: these are name value pairs which is part of Elements.</a:t>
            </a:r>
          </a:p>
          <a:p>
            <a:pPr>
              <a:lnSpc>
                <a:spcPct val="100000"/>
              </a:lnSpc>
            </a:pPr>
            <a:r>
              <a:rPr lang="en-US" sz="1400" dirty="0" smtClean="0">
                <a:solidFill>
                  <a:srgbClr val="000000"/>
                </a:solidFill>
                <a:latin typeface="Verdana" pitchFamily="34" charset="0"/>
                <a:ea typeface="Verdana" pitchFamily="34" charset="0"/>
                <a:cs typeface="Verdana" pitchFamily="34" charset="0"/>
              </a:rPr>
              <a:t>	</a:t>
            </a:r>
          </a:p>
          <a:p>
            <a:pPr>
              <a:lnSpc>
                <a:spcPct val="100000"/>
              </a:lnSpc>
            </a:pPr>
            <a:r>
              <a:rPr lang="en-US" sz="1400" dirty="0" smtClean="0">
                <a:latin typeface="Verdana" pitchFamily="34" charset="0"/>
                <a:ea typeface="Verdana" pitchFamily="34" charset="0"/>
                <a:cs typeface="Verdana" pitchFamily="34" charset="0"/>
              </a:rPr>
              <a:t>&lt;?xml version="1.0" encoding="UTF-8"?&gt;</a:t>
            </a:r>
          </a:p>
          <a:p>
            <a:pPr fontAlgn="base"/>
            <a:r>
              <a:rPr lang="en-US" sz="1400" dirty="0" smtClean="0">
                <a:latin typeface="Verdana" pitchFamily="34" charset="0"/>
                <a:ea typeface="Verdana" pitchFamily="34" charset="0"/>
                <a:cs typeface="Verdana" pitchFamily="34" charset="0"/>
              </a:rPr>
              <a:t>&lt;!DOCTYPE </a:t>
            </a:r>
            <a:r>
              <a:rPr lang="en-US" sz="1400" dirty="0" err="1" smtClean="0">
                <a:latin typeface="Verdana" pitchFamily="34" charset="0"/>
                <a:ea typeface="Verdana" pitchFamily="34" charset="0"/>
                <a:cs typeface="Verdana" pitchFamily="34" charset="0"/>
              </a:rPr>
              <a:t>MyDocs</a:t>
            </a:r>
            <a:r>
              <a:rPr lang="en-US" sz="1400" dirty="0" smtClean="0">
                <a:latin typeface="Verdana" pitchFamily="34" charset="0"/>
                <a:ea typeface="Verdana" pitchFamily="34" charset="0"/>
                <a:cs typeface="Verdana" pitchFamily="34" charset="0"/>
              </a:rPr>
              <a:t> SYSTEM "filename.dtd"&gt;</a:t>
            </a:r>
            <a:br>
              <a:rPr lang="en-US" sz="1400" dirty="0" smtClean="0">
                <a:latin typeface="Verdana" pitchFamily="34" charset="0"/>
                <a:ea typeface="Verdana" pitchFamily="34" charset="0"/>
                <a:cs typeface="Verdana" pitchFamily="34" charset="0"/>
              </a:rPr>
            </a:br>
            <a:r>
              <a:rPr lang="en-US" sz="1400" dirty="0" smtClean="0">
                <a:latin typeface="Verdana" pitchFamily="34" charset="0"/>
                <a:ea typeface="Verdana" pitchFamily="34" charset="0"/>
                <a:cs typeface="Verdana" pitchFamily="34" charset="0"/>
              </a:rPr>
              <a:t>&lt;Tutorial&gt;</a:t>
            </a:r>
          </a:p>
          <a:p>
            <a:pPr>
              <a:lnSpc>
                <a:spcPct val="100000"/>
              </a:lnSpc>
            </a:pPr>
            <a:r>
              <a:rPr lang="en-US" sz="1400" dirty="0" smtClean="0">
                <a:latin typeface="Verdana" pitchFamily="34" charset="0"/>
                <a:ea typeface="Verdana" pitchFamily="34" charset="0"/>
                <a:cs typeface="Verdana" pitchFamily="34" charset="0"/>
              </a:rPr>
              <a:t>	&lt;Topic    days=“15”&gt;Java&lt;/Topic&gt;</a:t>
            </a:r>
          </a:p>
          <a:p>
            <a:pPr>
              <a:lnSpc>
                <a:spcPct val="100000"/>
              </a:lnSpc>
            </a:pPr>
            <a:r>
              <a:rPr lang="en-US" sz="1400" dirty="0" smtClean="0">
                <a:latin typeface="Verdana" pitchFamily="34" charset="0"/>
                <a:ea typeface="Verdana" pitchFamily="34" charset="0"/>
                <a:cs typeface="Verdana" pitchFamily="34" charset="0"/>
              </a:rPr>
              <a:t>	 &lt;Topic   days=“25”&gt;J2EE&lt;/Topic&gt;</a:t>
            </a:r>
          </a:p>
          <a:p>
            <a:pPr>
              <a:lnSpc>
                <a:spcPct val="100000"/>
              </a:lnSpc>
            </a:pPr>
            <a:r>
              <a:rPr lang="en-US" sz="1400" dirty="0" smtClean="0">
                <a:solidFill>
                  <a:srgbClr val="000000"/>
                </a:solidFill>
                <a:latin typeface="Verdana" pitchFamily="34" charset="0"/>
                <a:ea typeface="Verdana" pitchFamily="34" charset="0"/>
                <a:cs typeface="Verdana" pitchFamily="34" charset="0"/>
              </a:rPr>
              <a:t>&lt;/Tutorial&gt;</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a:p>
            <a:r>
              <a:rPr lang="en-US" sz="1400" b="1" dirty="0" smtClean="0">
                <a:solidFill>
                  <a:srgbClr val="000000"/>
                </a:solidFill>
                <a:latin typeface="Verdana"/>
                <a:ea typeface="Verdana"/>
              </a:rPr>
              <a:t>Annotation </a:t>
            </a:r>
            <a:r>
              <a:rPr lang="en-US" sz="1400" dirty="0" smtClean="0">
                <a:solidFill>
                  <a:srgbClr val="000000"/>
                </a:solidFill>
                <a:latin typeface="Verdana"/>
                <a:ea typeface="Verdana"/>
              </a:rPr>
              <a:t>:  Annotation are specified by @. It can be included at Class level, Method level or field level. These resources are included during the runtime. In terms of J2EE, annotation removed the dependency of  xml files for the developers. All the EJB/MDB/</a:t>
            </a:r>
            <a:r>
              <a:rPr lang="en-US" sz="1400" dirty="0" err="1" smtClean="0">
                <a:solidFill>
                  <a:srgbClr val="000000"/>
                </a:solidFill>
                <a:latin typeface="Verdana"/>
                <a:ea typeface="Verdana"/>
              </a:rPr>
              <a:t>Webservice</a:t>
            </a:r>
            <a:r>
              <a:rPr lang="en-US" sz="1400" dirty="0" smtClean="0">
                <a:solidFill>
                  <a:srgbClr val="000000"/>
                </a:solidFill>
                <a:latin typeface="Verdana"/>
                <a:ea typeface="Verdana"/>
              </a:rPr>
              <a:t>/</a:t>
            </a:r>
            <a:r>
              <a:rPr lang="en-US" sz="1400" dirty="0" err="1" smtClean="0">
                <a:solidFill>
                  <a:srgbClr val="000000"/>
                </a:solidFill>
                <a:latin typeface="Verdana"/>
                <a:ea typeface="Verdana"/>
              </a:rPr>
              <a:t>Servlets</a:t>
            </a:r>
            <a:r>
              <a:rPr lang="en-US" sz="1400" dirty="0" smtClean="0">
                <a:solidFill>
                  <a:srgbClr val="000000"/>
                </a:solidFill>
                <a:latin typeface="Verdana"/>
                <a:ea typeface="Verdana"/>
              </a:rPr>
              <a:t> configuration data from xml file can be included as part of POJO class itself.</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609600"/>
            <a:ext cx="8686800" cy="5909310"/>
          </a:xfrm>
          <a:prstGeom prst="rect">
            <a:avLst/>
          </a:prstGeom>
          <a:noFill/>
        </p:spPr>
        <p:txBody>
          <a:bodyPr wrap="square" rtlCol="0">
            <a:spAutoFit/>
          </a:bodyPr>
          <a:lstStyle/>
          <a:p>
            <a:r>
              <a:rPr lang="en-US" sz="1400" b="1" i="1" dirty="0" smtClean="0">
                <a:solidFill>
                  <a:srgbClr val="FF0000"/>
                </a:solidFill>
              </a:rPr>
              <a:t>YAML – Yet Another Markup Language. This is a human readable configuration file format</a:t>
            </a:r>
            <a:r>
              <a:rPr lang="en-US" sz="1400" dirty="0" smtClean="0"/>
              <a:t>. YAML stores data as collection map with key value pair. Values can be string, multiline string, </a:t>
            </a:r>
            <a:r>
              <a:rPr lang="en-US" sz="1400" dirty="0" err="1" smtClean="0"/>
              <a:t>boolean</a:t>
            </a:r>
            <a:r>
              <a:rPr lang="en-US" sz="1400" dirty="0" smtClean="0"/>
              <a:t>, </a:t>
            </a:r>
            <a:r>
              <a:rPr lang="en-US" sz="1400" dirty="0" err="1" smtClean="0"/>
              <a:t>int</a:t>
            </a:r>
            <a:r>
              <a:rPr lang="en-US" sz="1400" dirty="0" smtClean="0"/>
              <a:t>, float, string can contain single or double quote, nested </a:t>
            </a:r>
            <a:r>
              <a:rPr lang="en-US" sz="1400" dirty="0" err="1" smtClean="0"/>
              <a:t>contnet</a:t>
            </a:r>
            <a:r>
              <a:rPr lang="en-US" sz="1400" dirty="0" smtClean="0"/>
              <a:t>, list.</a:t>
            </a:r>
          </a:p>
          <a:p>
            <a:endParaRPr lang="en-US" sz="1400" dirty="0" smtClean="0"/>
          </a:p>
          <a:p>
            <a:r>
              <a:rPr lang="en-US" sz="1400" dirty="0" smtClean="0"/>
              <a:t>Server:	ec2-ip</a:t>
            </a:r>
          </a:p>
          <a:p>
            <a:r>
              <a:rPr lang="en-US" sz="1400" dirty="0" err="1" smtClean="0"/>
              <a:t>IsProduction</a:t>
            </a:r>
            <a:r>
              <a:rPr lang="en-US" sz="1400" dirty="0" smtClean="0"/>
              <a:t>: true</a:t>
            </a:r>
          </a:p>
          <a:p>
            <a:r>
              <a:rPr lang="en-US" sz="1400" dirty="0" smtClean="0"/>
              <a:t>Number: 10</a:t>
            </a:r>
          </a:p>
          <a:p>
            <a:r>
              <a:rPr lang="en-US" sz="1400" dirty="0" smtClean="0"/>
              <a:t>Score: 55.6</a:t>
            </a:r>
          </a:p>
          <a:p>
            <a:r>
              <a:rPr lang="en-US" sz="1400" dirty="0" smtClean="0"/>
              <a:t>‘</a:t>
            </a:r>
            <a:r>
              <a:rPr lang="en-US" sz="1400" dirty="0" err="1" smtClean="0"/>
              <a:t>quoteKey</a:t>
            </a:r>
            <a:r>
              <a:rPr lang="en-US" sz="1400" dirty="0" smtClean="0"/>
              <a:t>’: ‘</a:t>
            </a:r>
            <a:r>
              <a:rPr lang="en-US" sz="1400" dirty="0" err="1" smtClean="0"/>
              <a:t>quoteValue</a:t>
            </a:r>
            <a:r>
              <a:rPr lang="en-US" sz="1400" dirty="0" smtClean="0"/>
              <a:t>’</a:t>
            </a:r>
          </a:p>
          <a:p>
            <a:r>
              <a:rPr lang="en-US" sz="1400" dirty="0" err="1" smtClean="0"/>
              <a:t>MultiLine</a:t>
            </a:r>
            <a:r>
              <a:rPr lang="en-US" sz="1400" dirty="0" smtClean="0"/>
              <a:t>: |</a:t>
            </a:r>
          </a:p>
          <a:p>
            <a:r>
              <a:rPr lang="en-US" sz="1400" dirty="0" smtClean="0"/>
              <a:t>	line1 with next line separated</a:t>
            </a:r>
          </a:p>
          <a:p>
            <a:r>
              <a:rPr lang="en-US" sz="1400" dirty="0" smtClean="0"/>
              <a:t>	line2</a:t>
            </a:r>
          </a:p>
          <a:p>
            <a:r>
              <a:rPr lang="en-US" sz="1400" dirty="0" smtClean="0"/>
              <a:t>Multiline2: &gt;</a:t>
            </a:r>
          </a:p>
          <a:p>
            <a:r>
              <a:rPr lang="en-US" sz="1400" dirty="0" smtClean="0"/>
              <a:t>	line1 with space separated </a:t>
            </a:r>
          </a:p>
          <a:p>
            <a:r>
              <a:rPr lang="en-US" sz="1400" dirty="0" smtClean="0"/>
              <a:t>	line2</a:t>
            </a:r>
          </a:p>
          <a:p>
            <a:r>
              <a:rPr lang="en-US" sz="1400" dirty="0" err="1" smtClean="0"/>
              <a:t>StudentNestedKey</a:t>
            </a:r>
            <a:r>
              <a:rPr lang="en-US" sz="1400" dirty="0" smtClean="0"/>
              <a:t>:</a:t>
            </a:r>
          </a:p>
          <a:p>
            <a:r>
              <a:rPr lang="en-US" sz="1400" dirty="0" smtClean="0"/>
              <a:t>	</a:t>
            </a:r>
            <a:r>
              <a:rPr lang="en-US" sz="1400" dirty="0" err="1" smtClean="0"/>
              <a:t>name:john</a:t>
            </a:r>
            <a:endParaRPr lang="en-US" sz="1400" dirty="0" smtClean="0"/>
          </a:p>
          <a:p>
            <a:r>
              <a:rPr lang="en-US" sz="1400" dirty="0" smtClean="0"/>
              <a:t>	address:</a:t>
            </a:r>
          </a:p>
          <a:p>
            <a:r>
              <a:rPr lang="en-US" sz="1400" dirty="0" smtClean="0"/>
              <a:t>		</a:t>
            </a:r>
            <a:r>
              <a:rPr lang="en-US" sz="1400" dirty="0" err="1" smtClean="0"/>
              <a:t>city:ny</a:t>
            </a:r>
            <a:endParaRPr lang="en-US" sz="1400" dirty="0" smtClean="0"/>
          </a:p>
          <a:p>
            <a:r>
              <a:rPr lang="en-US" sz="1400" dirty="0" err="1" smtClean="0"/>
              <a:t>CitiesList</a:t>
            </a:r>
            <a:r>
              <a:rPr lang="en-US" sz="1400" dirty="0" smtClean="0"/>
              <a:t>:</a:t>
            </a:r>
          </a:p>
          <a:p>
            <a:r>
              <a:rPr lang="en-US" sz="1400" dirty="0" smtClean="0"/>
              <a:t>                -	</a:t>
            </a:r>
            <a:r>
              <a:rPr lang="en-US" sz="1400" dirty="0" err="1" smtClean="0"/>
              <a:t>newyork</a:t>
            </a:r>
            <a:endParaRPr lang="en-US" sz="1400" dirty="0" smtClean="0"/>
          </a:p>
          <a:p>
            <a:r>
              <a:rPr lang="en-US" sz="1400" dirty="0" smtClean="0"/>
              <a:t>                -	</a:t>
            </a:r>
            <a:r>
              <a:rPr lang="en-US" sz="1400" dirty="0" err="1" smtClean="0"/>
              <a:t>boston</a:t>
            </a:r>
            <a:endParaRPr lang="en-US" sz="1400" dirty="0" smtClean="0"/>
          </a:p>
          <a:p>
            <a:r>
              <a:rPr lang="en-US" sz="1400" dirty="0" err="1" smtClean="0"/>
              <a:t>JsonType</a:t>
            </a:r>
            <a:r>
              <a:rPr lang="en-US" sz="1400" dirty="0" smtClean="0"/>
              <a:t>:</a:t>
            </a:r>
          </a:p>
          <a:p>
            <a:r>
              <a:rPr lang="en-US" sz="1400" dirty="0" smtClean="0"/>
              <a:t>	{</a:t>
            </a:r>
          </a:p>
          <a:p>
            <a:r>
              <a:rPr lang="en-US" sz="1400" dirty="0" smtClean="0"/>
              <a:t>	  “</a:t>
            </a:r>
            <a:r>
              <a:rPr lang="en-US" sz="1400" dirty="0" err="1" smtClean="0"/>
              <a:t>userid</a:t>
            </a:r>
            <a:r>
              <a:rPr lang="en-US" sz="1400" dirty="0" smtClean="0"/>
              <a:t>”:”john”,</a:t>
            </a:r>
          </a:p>
          <a:p>
            <a:r>
              <a:rPr lang="en-US" sz="1400" dirty="0" smtClean="0"/>
              <a:t>	  “role”:”admin”</a:t>
            </a:r>
          </a:p>
          <a:p>
            <a:r>
              <a:rPr lang="en-US" sz="1400" dirty="0" smtClean="0"/>
              <a:t>	}</a:t>
            </a:r>
          </a:p>
        </p:txBody>
      </p:sp>
      <p:sp>
        <p:nvSpPr>
          <p:cNvPr id="3"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YAML</a:t>
            </a:r>
            <a:endParaR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6562" y="838200"/>
            <a:ext cx="8686800" cy="5016758"/>
          </a:xfrm>
          <a:prstGeom prst="rect">
            <a:avLst/>
          </a:prstGeom>
          <a:noFill/>
        </p:spPr>
        <p:txBody>
          <a:bodyPr wrap="square" rtlCol="0">
            <a:spAutoFit/>
          </a:bodyPr>
          <a:lstStyle/>
          <a:p>
            <a:r>
              <a:rPr lang="en-US" sz="1600" b="1" i="1" dirty="0" smtClean="0">
                <a:solidFill>
                  <a:srgbClr val="FF0000"/>
                </a:solidFill>
                <a:latin typeface="Verdana" pitchFamily="34" charset="0"/>
                <a:ea typeface="Verdana" pitchFamily="34" charset="0"/>
                <a:cs typeface="Verdana" pitchFamily="34" charset="0"/>
              </a:rPr>
              <a:t>Properties file is a configuration file of an application. The entries are stored as key/value pair separated by equal symbol.</a:t>
            </a:r>
            <a:r>
              <a:rPr lang="en-US" sz="1600" dirty="0" smtClean="0">
                <a:latin typeface="Verdana" pitchFamily="34" charset="0"/>
                <a:ea typeface="Verdana" pitchFamily="34" charset="0"/>
                <a:cs typeface="Verdana" pitchFamily="34" charset="0"/>
              </a:rPr>
              <a:t> Usually these files are stored external to application so it can control application settings without app build process. These files are stored with an extension “.properties”.</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 Key and values are separated with equal symbol</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Comments are stored with #</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Multiline value entry is mentioned with an back slash</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Escape sequence : use backslash to escape special characters</a:t>
            </a:r>
          </a:p>
          <a:p>
            <a:endParaRPr lang="en-US" sz="1600" dirty="0" smtClean="0">
              <a:latin typeface="Verdana" pitchFamily="34" charset="0"/>
              <a:ea typeface="Verdana" pitchFamily="34" charset="0"/>
              <a:cs typeface="Verdana" pitchFamily="34" charset="0"/>
            </a:endParaRP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Example –</a:t>
            </a:r>
          </a:p>
          <a:p>
            <a:r>
              <a:rPr lang="en-US" sz="1600" dirty="0" smtClean="0">
                <a:latin typeface="Verdana" pitchFamily="34" charset="0"/>
                <a:ea typeface="Verdana" pitchFamily="34" charset="0"/>
                <a:cs typeface="Verdana" pitchFamily="34" charset="0"/>
              </a:rPr>
              <a:t># this is properties file to store application settings</a:t>
            </a:r>
          </a:p>
          <a:p>
            <a:r>
              <a:rPr lang="en-US" sz="1600" dirty="0" err="1" smtClean="0">
                <a:latin typeface="Verdana" pitchFamily="34" charset="0"/>
                <a:ea typeface="Verdana" pitchFamily="34" charset="0"/>
                <a:cs typeface="Verdana" pitchFamily="34" charset="0"/>
              </a:rPr>
              <a:t>Ip</a:t>
            </a:r>
            <a:r>
              <a:rPr lang="en-US" sz="1600" dirty="0" smtClean="0">
                <a:latin typeface="Verdana" pitchFamily="34" charset="0"/>
                <a:ea typeface="Verdana" pitchFamily="34" charset="0"/>
                <a:cs typeface="Verdana" pitchFamily="34" charset="0"/>
              </a:rPr>
              <a:t>=1.2.3.4</a:t>
            </a:r>
          </a:p>
          <a:p>
            <a:r>
              <a:rPr lang="en-US" sz="1600" dirty="0" smtClean="0">
                <a:latin typeface="Verdana" pitchFamily="34" charset="0"/>
                <a:ea typeface="Verdana" pitchFamily="34" charset="0"/>
                <a:cs typeface="Verdana" pitchFamily="34" charset="0"/>
              </a:rPr>
              <a:t>Text = first line \</a:t>
            </a:r>
          </a:p>
          <a:p>
            <a:r>
              <a:rPr lang="en-US" sz="1600" dirty="0" smtClean="0">
                <a:latin typeface="Verdana" pitchFamily="34" charset="0"/>
                <a:ea typeface="Verdana" pitchFamily="34" charset="0"/>
                <a:cs typeface="Verdana" pitchFamily="34" charset="0"/>
              </a:rPr>
              <a:t>           second line</a:t>
            </a:r>
          </a:p>
          <a:p>
            <a:endParaRPr lang="en-US" sz="1600" dirty="0">
              <a:latin typeface="Verdana" pitchFamily="34" charset="0"/>
              <a:ea typeface="Verdana" pitchFamily="34" charset="0"/>
              <a:cs typeface="Verdana" pitchFamily="34" charset="0"/>
            </a:endParaRPr>
          </a:p>
        </p:txBody>
      </p:sp>
      <p:sp>
        <p:nvSpPr>
          <p:cNvPr id="3"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Properties</a:t>
            </a:r>
            <a:endParaRP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609600"/>
            <a:ext cx="2971800" cy="441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a:t>
            </a:r>
            <a:r>
              <a:rPr lang="en-US" sz="1200" dirty="0" err="1" smtClean="0">
                <a:solidFill>
                  <a:schemeClr val="tx1"/>
                </a:solidFill>
              </a:rPr>
              <a:t>gmail</a:t>
            </a:r>
            <a:r>
              <a:rPr lang="en-US" sz="1200" dirty="0" smtClean="0">
                <a:solidFill>
                  <a:schemeClr val="tx1"/>
                </a:solidFill>
              </a:rPr>
              <a:t> , </a:t>
            </a:r>
            <a:r>
              <a:rPr lang="en-US" sz="1200" dirty="0" err="1" smtClean="0">
                <a:solidFill>
                  <a:schemeClr val="tx1"/>
                </a:solidFill>
              </a:rPr>
              <a:t>facebook</a:t>
            </a:r>
            <a:r>
              <a:rPr lang="en-US" sz="1200" dirty="0" smtClean="0">
                <a:solidFill>
                  <a:schemeClr val="tx1"/>
                </a:solidFill>
              </a:rPr>
              <a:t>, website)</a:t>
            </a:r>
          </a:p>
          <a:p>
            <a:pPr lvl="1">
              <a:buFont typeface="Arial" pitchFamily="34" charset="0"/>
              <a:buChar char="•"/>
            </a:pPr>
            <a:r>
              <a:rPr lang="en-US" sz="1200" dirty="0" smtClean="0">
                <a:solidFill>
                  <a:schemeClr val="tx1"/>
                </a:solidFill>
              </a:rPr>
              <a:t>signup/register</a:t>
            </a:r>
          </a:p>
          <a:p>
            <a:pPr lvl="1">
              <a:buFont typeface="Arial" pitchFamily="34" charset="0"/>
              <a:buChar char="•"/>
            </a:pPr>
            <a:r>
              <a:rPr lang="en-US" sz="1200" dirty="0" smtClean="0">
                <a:solidFill>
                  <a:schemeClr val="tx1"/>
                </a:solidFill>
              </a:rPr>
              <a:t>forgot password</a:t>
            </a:r>
          </a:p>
          <a:p>
            <a:pPr lvl="1">
              <a:buFont typeface="Arial" pitchFamily="34" charset="0"/>
              <a:buChar char="•"/>
            </a:pPr>
            <a:r>
              <a:rPr lang="en-US" sz="1200" dirty="0" smtClean="0">
                <a:solidFill>
                  <a:schemeClr val="tx1"/>
                </a:solidFill>
              </a:rPr>
              <a:t>unsubscribe</a:t>
            </a:r>
          </a:p>
          <a:p>
            <a:pPr>
              <a:buFont typeface="Arial" pitchFamily="34" charset="0"/>
              <a:buChar char="•"/>
            </a:pPr>
            <a:r>
              <a:rPr lang="en-US" sz="1200" dirty="0" smtClean="0">
                <a:solidFill>
                  <a:schemeClr val="tx1"/>
                </a:solidFill>
              </a:rPr>
              <a:t>Landing page</a:t>
            </a:r>
          </a:p>
          <a:p>
            <a:pPr lvl="1">
              <a:buFont typeface="Arial" pitchFamily="34" charset="0"/>
              <a:buChar char="•"/>
            </a:pPr>
            <a:r>
              <a:rPr lang="en-US" sz="1200" dirty="0" smtClean="0">
                <a:solidFill>
                  <a:schemeClr val="tx1"/>
                </a:solidFill>
              </a:rPr>
              <a:t>browsing - product</a:t>
            </a:r>
          </a:p>
          <a:p>
            <a:pPr lvl="1">
              <a:buFont typeface="Arial" pitchFamily="34" charset="0"/>
              <a:buChar char="•"/>
            </a:pPr>
            <a:r>
              <a:rPr lang="en-US" sz="1200" dirty="0" smtClean="0">
                <a:solidFill>
                  <a:schemeClr val="tx1"/>
                </a:solidFill>
              </a:rPr>
              <a:t>cart management - add/remove</a:t>
            </a:r>
          </a:p>
          <a:p>
            <a:pPr lvl="1">
              <a:buFont typeface="Arial" pitchFamily="34" charset="0"/>
              <a:buChar char="•"/>
            </a:pPr>
            <a:r>
              <a:rPr lang="en-US" sz="1200" dirty="0" smtClean="0">
                <a:solidFill>
                  <a:schemeClr val="tx1"/>
                </a:solidFill>
              </a:rPr>
              <a:t>check out</a:t>
            </a:r>
          </a:p>
          <a:p>
            <a:pPr>
              <a:buFont typeface="Arial" pitchFamily="34" charset="0"/>
              <a:buChar char="•"/>
            </a:pPr>
            <a:r>
              <a:rPr lang="en-US" sz="1200" dirty="0" smtClean="0">
                <a:solidFill>
                  <a:schemeClr val="tx1"/>
                </a:solidFill>
              </a:rPr>
              <a:t>Promo and offers</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guest check out payment</a:t>
            </a:r>
          </a:p>
          <a:p>
            <a:pPr lvl="1">
              <a:buFont typeface="Arial" pitchFamily="34" charset="0"/>
              <a:buChar char="•"/>
            </a:pPr>
            <a:r>
              <a:rPr lang="en-US" sz="1200" dirty="0" smtClean="0">
                <a:solidFill>
                  <a:schemeClr val="tx1"/>
                </a:solidFill>
              </a:rPr>
              <a:t>Credit, debit</a:t>
            </a:r>
          </a:p>
          <a:p>
            <a:pPr lvl="1">
              <a:buFont typeface="Arial" pitchFamily="34" charset="0"/>
              <a:buChar char="•"/>
            </a:pPr>
            <a:r>
              <a:rPr lang="en-US" sz="1200" dirty="0" smtClean="0">
                <a:solidFill>
                  <a:schemeClr val="tx1"/>
                </a:solidFill>
              </a:rPr>
              <a:t>Crypto , installments</a:t>
            </a:r>
          </a:p>
          <a:p>
            <a:pPr lvl="1">
              <a:buFont typeface="Arial" pitchFamily="34" charset="0"/>
              <a:buChar char="•"/>
            </a:pPr>
            <a:r>
              <a:rPr lang="en-US" sz="1200" dirty="0" err="1" smtClean="0">
                <a:solidFill>
                  <a:schemeClr val="tx1"/>
                </a:solidFill>
              </a:rPr>
              <a:t>paypal</a:t>
            </a:r>
            <a:endParaRPr lang="en-US" sz="1200" dirty="0" smtClean="0">
              <a:solidFill>
                <a:schemeClr val="tx1"/>
              </a:solidFill>
            </a:endParaRPr>
          </a:p>
          <a:p>
            <a:pPr>
              <a:buFont typeface="Arial" pitchFamily="34" charset="0"/>
              <a:buChar char="•"/>
            </a:pPr>
            <a:r>
              <a:rPr lang="en-US" sz="1200" dirty="0" smtClean="0">
                <a:solidFill>
                  <a:schemeClr val="tx1"/>
                </a:solidFill>
              </a:rPr>
              <a:t>Reviews</a:t>
            </a:r>
          </a:p>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email</a:t>
            </a:r>
          </a:p>
          <a:p>
            <a:pPr lvl="1">
              <a:buFont typeface="Arial" pitchFamily="34" charset="0"/>
              <a:buChar char="•"/>
            </a:pPr>
            <a:r>
              <a:rPr lang="en-US" sz="1200" dirty="0" smtClean="0">
                <a:solidFill>
                  <a:schemeClr val="tx1"/>
                </a:solidFill>
              </a:rPr>
              <a:t>mail</a:t>
            </a:r>
          </a:p>
          <a:p>
            <a:pPr lvl="1">
              <a:buFont typeface="Arial" pitchFamily="34" charset="0"/>
              <a:buChar char="•"/>
            </a:pPr>
            <a:r>
              <a:rPr lang="en-US" sz="1200" dirty="0" smtClean="0">
                <a:solidFill>
                  <a:schemeClr val="tx1"/>
                </a:solidFill>
              </a:rPr>
              <a:t>phone</a:t>
            </a:r>
          </a:p>
          <a:p>
            <a:pPr lvl="1">
              <a:buFont typeface="Arial" pitchFamily="34" charset="0"/>
              <a:buChar char="•"/>
            </a:pPr>
            <a:r>
              <a:rPr lang="en-US" sz="1200" dirty="0" smtClean="0">
                <a:solidFill>
                  <a:schemeClr val="tx1"/>
                </a:solidFill>
              </a:rPr>
              <a:t>text</a:t>
            </a:r>
          </a:p>
        </p:txBody>
      </p:sp>
      <p:sp>
        <p:nvSpPr>
          <p:cNvPr id="5" name="Rounded Rectangle 4"/>
          <p:cNvSpPr/>
          <p:nvPr/>
        </p:nvSpPr>
        <p:spPr>
          <a:xfrm>
            <a:off x="3352800" y="1295400"/>
            <a:ext cx="3657600" cy="762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Analysis</a:t>
            </a:r>
          </a:p>
          <a:p>
            <a:pPr lvl="1">
              <a:buFont typeface="Arial" pitchFamily="34" charset="0"/>
              <a:buChar char="•"/>
            </a:pPr>
            <a:r>
              <a:rPr lang="en-US" sz="1200" dirty="0" smtClean="0">
                <a:solidFill>
                  <a:schemeClr val="tx1"/>
                </a:solidFill>
              </a:rPr>
              <a:t>Are the technologies available</a:t>
            </a:r>
          </a:p>
          <a:p>
            <a:pPr lvl="1">
              <a:buFont typeface="Arial" pitchFamily="34" charset="0"/>
              <a:buChar char="•"/>
            </a:pPr>
            <a:r>
              <a:rPr lang="en-US" sz="1200" dirty="0" smtClean="0">
                <a:solidFill>
                  <a:schemeClr val="tx1"/>
                </a:solidFill>
              </a:rPr>
              <a:t>Are there developers with these skills</a:t>
            </a:r>
          </a:p>
        </p:txBody>
      </p:sp>
      <p:sp>
        <p:nvSpPr>
          <p:cNvPr id="6" name="Rounded Rectangle 5"/>
          <p:cNvSpPr/>
          <p:nvPr/>
        </p:nvSpPr>
        <p:spPr>
          <a:xfrm>
            <a:off x="3886200" y="2286000"/>
            <a:ext cx="3505200" cy="5334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System design : Choose Platform, language, database</a:t>
            </a:r>
          </a:p>
        </p:txBody>
      </p:sp>
      <p:sp>
        <p:nvSpPr>
          <p:cNvPr id="7" name="Rounded Rectangle 6"/>
          <p:cNvSpPr/>
          <p:nvPr/>
        </p:nvSpPr>
        <p:spPr>
          <a:xfrm>
            <a:off x="4495800" y="3124200"/>
            <a:ext cx="3352800" cy="60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High level design : Choose website  framework, html technologies, web services etc</a:t>
            </a:r>
          </a:p>
        </p:txBody>
      </p:sp>
      <p:sp>
        <p:nvSpPr>
          <p:cNvPr id="8" name="Rounded Rectangle 7"/>
          <p:cNvSpPr/>
          <p:nvPr/>
        </p:nvSpPr>
        <p:spPr>
          <a:xfrm>
            <a:off x="4953000" y="3962400"/>
            <a:ext cx="3200400" cy="60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Low level design : Design  java programs, html etc</a:t>
            </a:r>
          </a:p>
        </p:txBody>
      </p:sp>
      <p:sp>
        <p:nvSpPr>
          <p:cNvPr id="9" name="Rounded Rectangle 8"/>
          <p:cNvSpPr/>
          <p:nvPr/>
        </p:nvSpPr>
        <p:spPr>
          <a:xfrm>
            <a:off x="5410200" y="4724400"/>
            <a:ext cx="32004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Development : assign task to developers</a:t>
            </a:r>
          </a:p>
        </p:txBody>
      </p:sp>
      <p:sp>
        <p:nvSpPr>
          <p:cNvPr id="10" name="Rounded Rectangle 9"/>
          <p:cNvSpPr/>
          <p:nvPr/>
        </p:nvSpPr>
        <p:spPr>
          <a:xfrm>
            <a:off x="5638800" y="5334000"/>
            <a:ext cx="32004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testing: test website as per requirements</a:t>
            </a:r>
          </a:p>
        </p:txBody>
      </p:sp>
      <p:sp>
        <p:nvSpPr>
          <p:cNvPr id="11" name="Rounded Rectangle 10"/>
          <p:cNvSpPr/>
          <p:nvPr/>
        </p:nvSpPr>
        <p:spPr>
          <a:xfrm>
            <a:off x="6096000" y="5943600"/>
            <a:ext cx="28956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Deployment: launch website on internet</a:t>
            </a:r>
          </a:p>
        </p:txBody>
      </p:sp>
      <p:sp>
        <p:nvSpPr>
          <p:cNvPr id="12" name="Rectangle 11"/>
          <p:cNvSpPr/>
          <p:nvPr/>
        </p:nvSpPr>
        <p:spPr>
          <a:xfrm>
            <a:off x="0" y="5288340"/>
            <a:ext cx="6019800" cy="1569660"/>
          </a:xfrm>
          <a:prstGeom prst="rect">
            <a:avLst/>
          </a:prstGeom>
        </p:spPr>
        <p:txBody>
          <a:bodyPr wrap="square">
            <a:spAutoFit/>
          </a:bodyPr>
          <a:lstStyle/>
          <a:p>
            <a:r>
              <a:rPr lang="en-US" sz="1200" b="1" dirty="0" smtClean="0">
                <a:latin typeface="Verdana" pitchFamily="34" charset="0"/>
                <a:ea typeface="Verdana" pitchFamily="34" charset="0"/>
                <a:cs typeface="Verdana" pitchFamily="34" charset="0"/>
              </a:rPr>
              <a:t>Waterfall model : </a:t>
            </a:r>
            <a:r>
              <a:rPr lang="en-US" sz="1200" dirty="0" smtClean="0">
                <a:latin typeface="Verdana" pitchFamily="34" charset="0"/>
                <a:ea typeface="Verdana" pitchFamily="34" charset="0"/>
                <a:cs typeface="Verdana" pitchFamily="34" charset="0"/>
              </a:rPr>
              <a:t>This legacy/traditional software development </a:t>
            </a:r>
          </a:p>
          <a:p>
            <a:r>
              <a:rPr lang="en-US" sz="1200" dirty="0" smtClean="0">
                <a:latin typeface="Verdana" pitchFamily="34" charset="0"/>
                <a:ea typeface="Verdana" pitchFamily="34" charset="0"/>
                <a:cs typeface="Verdana" pitchFamily="34" charset="0"/>
              </a:rPr>
              <a:t>approach requires all the details and software specifications to be documented/captured upfront. Due to lengthy documentation ,development and testing phase the final product usually is delivered after a very long period of time. The main issues with this approach</a:t>
            </a:r>
          </a:p>
          <a:p>
            <a:pPr>
              <a:buFont typeface="Arial" pitchFamily="34" charset="0"/>
              <a:buChar char="•"/>
            </a:pPr>
            <a:r>
              <a:rPr lang="en-US" sz="1200" dirty="0" smtClean="0">
                <a:latin typeface="Verdana" pitchFamily="34" charset="0"/>
                <a:ea typeface="Verdana" pitchFamily="34" charset="0"/>
                <a:cs typeface="Verdana" pitchFamily="34" charset="0"/>
              </a:rPr>
              <a:t>Longer delivery time.</a:t>
            </a:r>
          </a:p>
          <a:p>
            <a:pPr>
              <a:buFont typeface="Arial" pitchFamily="34" charset="0"/>
              <a:buChar char="•"/>
            </a:pPr>
            <a:r>
              <a:rPr lang="en-US" sz="1200" dirty="0" smtClean="0">
                <a:latin typeface="Verdana" pitchFamily="34" charset="0"/>
                <a:ea typeface="Verdana" pitchFamily="34" charset="0"/>
                <a:cs typeface="Verdana" pitchFamily="34" charset="0"/>
              </a:rPr>
              <a:t>Final product cannot be validated/seen until the end of product</a:t>
            </a:r>
          </a:p>
          <a:p>
            <a:pPr>
              <a:buFont typeface="Arial" pitchFamily="34" charset="0"/>
              <a:buChar char="•"/>
            </a:pPr>
            <a:r>
              <a:rPr lang="en-US" sz="1200" dirty="0" smtClean="0">
                <a:latin typeface="Verdana" pitchFamily="34" charset="0"/>
                <a:ea typeface="Verdana" pitchFamily="34" charset="0"/>
                <a:cs typeface="Verdana" pitchFamily="34" charset="0"/>
              </a:rPr>
              <a:t>Unable to adapt to requirement changes.</a:t>
            </a:r>
          </a:p>
        </p:txBody>
      </p:sp>
      <p:sp>
        <p:nvSpPr>
          <p:cNvPr id="13"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b="1" dirty="0" smtClean="0">
                <a:solidFill>
                  <a:srgbClr val="000000"/>
                </a:solidFill>
                <a:latin typeface="Verdana"/>
                <a:ea typeface="Verdana"/>
              </a:rPr>
              <a:t>Waterfall SDLC</a:t>
            </a:r>
            <a:endParaRPr b="1" dirty="0"/>
          </a:p>
        </p:txBody>
      </p:sp>
      <p:sp>
        <p:nvSpPr>
          <p:cNvPr id="14" name="Rectangle 13"/>
          <p:cNvSpPr/>
          <p:nvPr/>
        </p:nvSpPr>
        <p:spPr>
          <a:xfrm>
            <a:off x="1905000" y="4419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5" name="Rectangle 14"/>
          <p:cNvSpPr/>
          <p:nvPr/>
        </p:nvSpPr>
        <p:spPr>
          <a:xfrm>
            <a:off x="7239000" y="1371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6" name="Rectangle 15"/>
          <p:cNvSpPr/>
          <p:nvPr/>
        </p:nvSpPr>
        <p:spPr>
          <a:xfrm>
            <a:off x="7543800" y="22860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7" name="Rectangle 16"/>
          <p:cNvSpPr/>
          <p:nvPr/>
        </p:nvSpPr>
        <p:spPr>
          <a:xfrm>
            <a:off x="3276600" y="31242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8" name="Rectangle 17"/>
          <p:cNvSpPr/>
          <p:nvPr/>
        </p:nvSpPr>
        <p:spPr>
          <a:xfrm>
            <a:off x="3657600" y="4038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9" name="Rectangle 18"/>
          <p:cNvSpPr/>
          <p:nvPr/>
        </p:nvSpPr>
        <p:spPr>
          <a:xfrm>
            <a:off x="4038600" y="46482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4 Months</a:t>
            </a:r>
            <a:endParaRPr lang="en-US" b="1" dirty="0">
              <a:solidFill>
                <a:srgbClr val="FF0000"/>
              </a:solidFill>
            </a:endParaRPr>
          </a:p>
        </p:txBody>
      </p:sp>
      <p:sp>
        <p:nvSpPr>
          <p:cNvPr id="20" name="Rectangle 19"/>
          <p:cNvSpPr/>
          <p:nvPr/>
        </p:nvSpPr>
        <p:spPr>
          <a:xfrm>
            <a:off x="5943600" y="6324600"/>
            <a:ext cx="26670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12 Months to Launch</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b="1" dirty="0" smtClean="0">
                <a:solidFill>
                  <a:srgbClr val="000000"/>
                </a:solidFill>
                <a:latin typeface="Verdana"/>
                <a:ea typeface="Verdana"/>
              </a:rPr>
              <a:t>Sprint SDLC (Iteration model)</a:t>
            </a:r>
            <a:endParaRPr b="1" dirty="0"/>
          </a:p>
        </p:txBody>
      </p:sp>
      <p:sp>
        <p:nvSpPr>
          <p:cNvPr id="21" name="Rounded Rectangle 20"/>
          <p:cNvSpPr/>
          <p:nvPr/>
        </p:nvSpPr>
        <p:spPr>
          <a:xfrm>
            <a:off x="228600" y="914400"/>
            <a:ext cx="2362200" cy="14478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Landing page</a:t>
            </a:r>
          </a:p>
          <a:p>
            <a:pPr lvl="1">
              <a:buFont typeface="Arial" pitchFamily="34" charset="0"/>
              <a:buChar char="•"/>
            </a:pPr>
            <a:r>
              <a:rPr lang="en-US" sz="1200" dirty="0" smtClean="0">
                <a:solidFill>
                  <a:schemeClr val="tx1"/>
                </a:solidFill>
              </a:rPr>
              <a:t>browsing - product</a:t>
            </a:r>
          </a:p>
          <a:p>
            <a:pPr lvl="1">
              <a:buFont typeface="Arial" pitchFamily="34" charset="0"/>
              <a:buChar char="•"/>
            </a:pPr>
            <a:r>
              <a:rPr lang="en-US" sz="1200" dirty="0" smtClean="0">
                <a:solidFill>
                  <a:schemeClr val="tx1"/>
                </a:solidFill>
              </a:rPr>
              <a:t>cart management - add/remove</a:t>
            </a:r>
          </a:p>
          <a:p>
            <a:pPr lvl="1">
              <a:buFont typeface="Arial" pitchFamily="34" charset="0"/>
              <a:buChar char="•"/>
            </a:pPr>
            <a:r>
              <a:rPr lang="en-US" sz="1200" dirty="0" smtClean="0">
                <a:solidFill>
                  <a:schemeClr val="tx1"/>
                </a:solidFill>
              </a:rPr>
              <a:t>check out</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Pay by phone</a:t>
            </a:r>
          </a:p>
        </p:txBody>
      </p:sp>
      <p:sp>
        <p:nvSpPr>
          <p:cNvPr id="22" name="Rounded Rectangle 21"/>
          <p:cNvSpPr/>
          <p:nvPr/>
        </p:nvSpPr>
        <p:spPr>
          <a:xfrm>
            <a:off x="3581400" y="990600"/>
            <a:ext cx="2133600" cy="1371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a:t>
            </a:r>
            <a:r>
              <a:rPr lang="en-US" sz="1200" dirty="0" err="1" smtClean="0">
                <a:solidFill>
                  <a:schemeClr val="tx1"/>
                </a:solidFill>
              </a:rPr>
              <a:t>gmail</a:t>
            </a:r>
            <a:r>
              <a:rPr lang="en-US" sz="1200" dirty="0" smtClean="0">
                <a:solidFill>
                  <a:schemeClr val="tx1"/>
                </a:solidFill>
              </a:rPr>
              <a:t> , </a:t>
            </a:r>
            <a:r>
              <a:rPr lang="en-US" sz="1200" dirty="0" err="1" smtClean="0">
                <a:solidFill>
                  <a:schemeClr val="tx1"/>
                </a:solidFill>
              </a:rPr>
              <a:t>facebook</a:t>
            </a:r>
            <a:r>
              <a:rPr lang="en-US" sz="1200" dirty="0" smtClean="0">
                <a:solidFill>
                  <a:schemeClr val="tx1"/>
                </a:solidFill>
              </a:rPr>
              <a:t>)</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err="1" smtClean="0">
                <a:solidFill>
                  <a:schemeClr val="tx1"/>
                </a:solidFill>
              </a:rPr>
              <a:t>paypal</a:t>
            </a:r>
            <a:endParaRPr lang="en-US" sz="1200" dirty="0" smtClean="0">
              <a:solidFill>
                <a:schemeClr val="tx1"/>
              </a:solidFill>
            </a:endParaRPr>
          </a:p>
        </p:txBody>
      </p:sp>
      <p:sp>
        <p:nvSpPr>
          <p:cNvPr id="23" name="Rounded Rectangle 22"/>
          <p:cNvSpPr/>
          <p:nvPr/>
        </p:nvSpPr>
        <p:spPr>
          <a:xfrm>
            <a:off x="6705600" y="914400"/>
            <a:ext cx="2133600" cy="1524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website)</a:t>
            </a:r>
          </a:p>
          <a:p>
            <a:pPr lvl="1">
              <a:buFont typeface="Arial" pitchFamily="34" charset="0"/>
              <a:buChar char="•"/>
            </a:pPr>
            <a:r>
              <a:rPr lang="en-US" sz="1200" dirty="0" smtClean="0">
                <a:solidFill>
                  <a:schemeClr val="tx1"/>
                </a:solidFill>
              </a:rPr>
              <a:t>signup/register</a:t>
            </a:r>
          </a:p>
          <a:p>
            <a:pPr lvl="1">
              <a:buFont typeface="Arial" pitchFamily="34" charset="0"/>
              <a:buChar char="•"/>
            </a:pPr>
            <a:r>
              <a:rPr lang="en-US" sz="1200" dirty="0" smtClean="0">
                <a:solidFill>
                  <a:schemeClr val="tx1"/>
                </a:solidFill>
              </a:rPr>
              <a:t>forgot password</a:t>
            </a:r>
          </a:p>
          <a:p>
            <a:pPr lvl="1">
              <a:buFont typeface="Arial" pitchFamily="34" charset="0"/>
              <a:buChar char="•"/>
            </a:pPr>
            <a:r>
              <a:rPr lang="en-US" sz="1200" dirty="0" smtClean="0">
                <a:solidFill>
                  <a:schemeClr val="tx1"/>
                </a:solidFill>
              </a:rPr>
              <a:t>Unsubscribe</a:t>
            </a:r>
          </a:p>
        </p:txBody>
      </p:sp>
      <p:sp>
        <p:nvSpPr>
          <p:cNvPr id="27" name="Rounded Rectangle 26"/>
          <p:cNvSpPr/>
          <p:nvPr/>
        </p:nvSpPr>
        <p:spPr>
          <a:xfrm>
            <a:off x="228600" y="3200400"/>
            <a:ext cx="2362200" cy="990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Promo and offers</a:t>
            </a:r>
          </a:p>
          <a:p>
            <a:pPr>
              <a:buFont typeface="Arial" pitchFamily="34" charset="0"/>
              <a:buChar char="•"/>
            </a:pPr>
            <a:r>
              <a:rPr lang="en-US" sz="1200" dirty="0" smtClean="0">
                <a:solidFill>
                  <a:schemeClr val="tx1"/>
                </a:solidFill>
              </a:rPr>
              <a:t>Reviews</a:t>
            </a:r>
          </a:p>
        </p:txBody>
      </p:sp>
      <p:sp>
        <p:nvSpPr>
          <p:cNvPr id="28" name="Rounded Rectangle 27"/>
          <p:cNvSpPr/>
          <p:nvPr/>
        </p:nvSpPr>
        <p:spPr>
          <a:xfrm>
            <a:off x="3657600" y="3200400"/>
            <a:ext cx="2133600" cy="10668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phone</a:t>
            </a:r>
          </a:p>
          <a:p>
            <a:pPr lvl="1">
              <a:buFont typeface="Arial" pitchFamily="34" charset="0"/>
              <a:buChar char="•"/>
            </a:pPr>
            <a:r>
              <a:rPr lang="en-US" sz="1200" dirty="0" smtClean="0">
                <a:solidFill>
                  <a:schemeClr val="tx1"/>
                </a:solidFill>
              </a:rPr>
              <a:t>text</a:t>
            </a:r>
          </a:p>
        </p:txBody>
      </p:sp>
      <p:sp>
        <p:nvSpPr>
          <p:cNvPr id="29" name="Rounded Rectangle 28"/>
          <p:cNvSpPr/>
          <p:nvPr/>
        </p:nvSpPr>
        <p:spPr>
          <a:xfrm>
            <a:off x="6705600" y="3200400"/>
            <a:ext cx="2133600" cy="10668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email</a:t>
            </a:r>
          </a:p>
          <a:p>
            <a:pPr lvl="1">
              <a:buFont typeface="Arial" pitchFamily="34" charset="0"/>
              <a:buChar char="•"/>
            </a:pPr>
            <a:r>
              <a:rPr lang="en-US" sz="1200" dirty="0" smtClean="0">
                <a:solidFill>
                  <a:schemeClr val="tx1"/>
                </a:solidFill>
              </a:rPr>
              <a:t>mail</a:t>
            </a:r>
          </a:p>
        </p:txBody>
      </p:sp>
      <p:sp>
        <p:nvSpPr>
          <p:cNvPr id="30" name="Rounded Rectangle 29"/>
          <p:cNvSpPr/>
          <p:nvPr/>
        </p:nvSpPr>
        <p:spPr>
          <a:xfrm>
            <a:off x="228600" y="5029200"/>
            <a:ext cx="2362200" cy="990600"/>
          </a:xfrm>
          <a:prstGeom prst="roundRect">
            <a:avLst/>
          </a:prstGeom>
          <a:solidFill>
            <a:schemeClr val="accent1">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Installments, debit</a:t>
            </a:r>
          </a:p>
        </p:txBody>
      </p:sp>
      <p:sp>
        <p:nvSpPr>
          <p:cNvPr id="31" name="Rounded Rectangle 30"/>
          <p:cNvSpPr/>
          <p:nvPr/>
        </p:nvSpPr>
        <p:spPr>
          <a:xfrm>
            <a:off x="3657600" y="5105400"/>
            <a:ext cx="2133600" cy="9144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Crypto </a:t>
            </a:r>
          </a:p>
        </p:txBody>
      </p:sp>
      <p:sp>
        <p:nvSpPr>
          <p:cNvPr id="32" name="Rounded Rectangle 31"/>
          <p:cNvSpPr/>
          <p:nvPr/>
        </p:nvSpPr>
        <p:spPr>
          <a:xfrm>
            <a:off x="6705600" y="5181600"/>
            <a:ext cx="2133600" cy="762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Credit</a:t>
            </a:r>
          </a:p>
        </p:txBody>
      </p:sp>
      <p:sp>
        <p:nvSpPr>
          <p:cNvPr id="33" name="Right Arrow 32"/>
          <p:cNvSpPr/>
          <p:nvPr/>
        </p:nvSpPr>
        <p:spPr>
          <a:xfrm>
            <a:off x="2819400" y="144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Arrow 33"/>
          <p:cNvSpPr/>
          <p:nvPr/>
        </p:nvSpPr>
        <p:spPr>
          <a:xfrm>
            <a:off x="5867400" y="13716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p:cNvSpPr/>
          <p:nvPr/>
        </p:nvSpPr>
        <p:spPr>
          <a:xfrm>
            <a:off x="2743200" y="525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p:cNvSpPr/>
          <p:nvPr/>
        </p:nvSpPr>
        <p:spPr>
          <a:xfrm>
            <a:off x="5943600" y="525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flipH="1">
            <a:off x="2743200" y="34290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p:cNvSpPr/>
          <p:nvPr/>
        </p:nvSpPr>
        <p:spPr>
          <a:xfrm flipH="1">
            <a:off x="5867400" y="34290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39" name="Right Arrow 38"/>
          <p:cNvSpPr/>
          <p:nvPr/>
        </p:nvSpPr>
        <p:spPr>
          <a:xfrm rot="16200000" flipH="1">
            <a:off x="7448550" y="2533650"/>
            <a:ext cx="4953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40" name="Right Arrow 39"/>
          <p:cNvSpPr/>
          <p:nvPr/>
        </p:nvSpPr>
        <p:spPr>
          <a:xfrm rot="16200000" flipH="1">
            <a:off x="914400" y="4343400"/>
            <a:ext cx="4572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41" name="Rectangle 40"/>
          <p:cNvSpPr/>
          <p:nvPr/>
        </p:nvSpPr>
        <p:spPr>
          <a:xfrm>
            <a:off x="1524000" y="22098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1-2 Months</a:t>
            </a:r>
            <a:endParaRPr lang="en-US" sz="1600" b="1" dirty="0">
              <a:solidFill>
                <a:srgbClr val="002060"/>
              </a:solidFill>
            </a:endParaRPr>
          </a:p>
        </p:txBody>
      </p:sp>
      <p:sp>
        <p:nvSpPr>
          <p:cNvPr id="42" name="Rectangle 41"/>
          <p:cNvSpPr/>
          <p:nvPr/>
        </p:nvSpPr>
        <p:spPr>
          <a:xfrm>
            <a:off x="4800600" y="22098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3" name="Rectangle 42"/>
          <p:cNvSpPr/>
          <p:nvPr/>
        </p:nvSpPr>
        <p:spPr>
          <a:xfrm>
            <a:off x="7848600" y="22860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5" name="Rectangle 44"/>
          <p:cNvSpPr/>
          <p:nvPr/>
        </p:nvSpPr>
        <p:spPr>
          <a:xfrm>
            <a:off x="1524000" y="40821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6" name="Rectangle 45"/>
          <p:cNvSpPr/>
          <p:nvPr/>
        </p:nvSpPr>
        <p:spPr>
          <a:xfrm>
            <a:off x="4800600" y="40821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7" name="Rectangle 46"/>
          <p:cNvSpPr/>
          <p:nvPr/>
        </p:nvSpPr>
        <p:spPr>
          <a:xfrm>
            <a:off x="7848600" y="41583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8" name="Rectangle 47"/>
          <p:cNvSpPr/>
          <p:nvPr/>
        </p:nvSpPr>
        <p:spPr>
          <a:xfrm>
            <a:off x="1524000" y="58782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9" name="Rectangle 48"/>
          <p:cNvSpPr/>
          <p:nvPr/>
        </p:nvSpPr>
        <p:spPr>
          <a:xfrm>
            <a:off x="4800600" y="58782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50" name="Rectangle 49"/>
          <p:cNvSpPr/>
          <p:nvPr/>
        </p:nvSpPr>
        <p:spPr>
          <a:xfrm>
            <a:off x="7848600" y="59544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51" name="TextBox 50"/>
          <p:cNvSpPr txBox="1"/>
          <p:nvPr/>
        </p:nvSpPr>
        <p:spPr>
          <a:xfrm>
            <a:off x="228600" y="2590800"/>
            <a:ext cx="1351652" cy="369332"/>
          </a:xfrm>
          <a:prstGeom prst="rect">
            <a:avLst/>
          </a:prstGeom>
          <a:noFill/>
        </p:spPr>
        <p:txBody>
          <a:bodyPr wrap="none" rtlCol="0">
            <a:spAutoFit/>
          </a:bodyPr>
          <a:lstStyle/>
          <a:p>
            <a:r>
              <a:rPr lang="en-US" b="1" dirty="0" smtClean="0">
                <a:solidFill>
                  <a:srgbClr val="FF0000"/>
                </a:solidFill>
              </a:rPr>
              <a:t>User Story</a:t>
            </a:r>
            <a:endParaRPr lang="en-US" b="1" dirty="0">
              <a:solidFill>
                <a:srgbClr val="FF0000"/>
              </a:solidFill>
            </a:endParaRPr>
          </a:p>
        </p:txBody>
      </p:sp>
      <p:cxnSp>
        <p:nvCxnSpPr>
          <p:cNvPr id="53" name="Straight Arrow Connector 52"/>
          <p:cNvCxnSpPr>
            <a:stCxn id="51" idx="0"/>
          </p:cNvCxnSpPr>
          <p:nvPr/>
        </p:nvCxnSpPr>
        <p:spPr>
          <a:xfrm flipV="1">
            <a:off x="904426" y="2209800"/>
            <a:ext cx="9974" cy="3810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28600" y="6324600"/>
            <a:ext cx="1351652" cy="369332"/>
          </a:xfrm>
          <a:prstGeom prst="rect">
            <a:avLst/>
          </a:prstGeom>
          <a:noFill/>
        </p:spPr>
        <p:txBody>
          <a:bodyPr wrap="square" rtlCol="0">
            <a:spAutoFit/>
          </a:bodyPr>
          <a:lstStyle/>
          <a:p>
            <a:r>
              <a:rPr lang="en-US" b="1" dirty="0" smtClean="0">
                <a:solidFill>
                  <a:srgbClr val="FF0000"/>
                </a:solidFill>
              </a:rPr>
              <a:t>Sprint</a:t>
            </a:r>
            <a:endParaRPr lang="en-US" b="1" dirty="0">
              <a:solidFill>
                <a:srgbClr val="FF0000"/>
              </a:solidFill>
            </a:endParaRPr>
          </a:p>
        </p:txBody>
      </p:sp>
      <p:cxnSp>
        <p:nvCxnSpPr>
          <p:cNvPr id="55" name="Straight Arrow Connector 54"/>
          <p:cNvCxnSpPr>
            <a:stCxn id="54" idx="0"/>
            <a:endCxn id="30" idx="2"/>
          </p:cNvCxnSpPr>
          <p:nvPr/>
        </p:nvCxnSpPr>
        <p:spPr>
          <a:xfrm flipV="1">
            <a:off x="904426" y="6019800"/>
            <a:ext cx="505274" cy="3048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endCxn id="61" idx="1"/>
          </p:cNvCxnSpPr>
          <p:nvPr/>
        </p:nvCxnSpPr>
        <p:spPr>
          <a:xfrm flipV="1">
            <a:off x="1600200" y="2807250"/>
            <a:ext cx="2166258" cy="121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61" idx="3"/>
            <a:endCxn id="39" idx="0"/>
          </p:cNvCxnSpPr>
          <p:nvPr/>
        </p:nvCxnSpPr>
        <p:spPr>
          <a:xfrm>
            <a:off x="5442858" y="2807250"/>
            <a:ext cx="1948542" cy="31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766458" y="2637973"/>
            <a:ext cx="1676400" cy="338554"/>
          </a:xfrm>
          <a:prstGeom prst="rect">
            <a:avLst/>
          </a:prstGeom>
          <a:noFill/>
        </p:spPr>
        <p:txBody>
          <a:bodyPr wrap="square" rtlCol="0">
            <a:spAutoFit/>
          </a:bodyPr>
          <a:lstStyle/>
          <a:p>
            <a:r>
              <a:rPr lang="en-US" sz="1600" b="1" dirty="0" smtClean="0">
                <a:solidFill>
                  <a:srgbClr val="FF0000"/>
                </a:solidFill>
              </a:rPr>
              <a:t>Shopping Epic</a:t>
            </a:r>
            <a:endParaRPr lang="en-US" sz="1600" b="1" dirty="0">
              <a:solidFill>
                <a:srgbClr val="FF0000"/>
              </a:solidFill>
            </a:endParaRPr>
          </a:p>
        </p:txBody>
      </p:sp>
      <p:cxnSp>
        <p:nvCxnSpPr>
          <p:cNvPr id="66" name="Straight Connector 65"/>
          <p:cNvCxnSpPr>
            <a:endCxn id="68" idx="1"/>
          </p:cNvCxnSpPr>
          <p:nvPr/>
        </p:nvCxnSpPr>
        <p:spPr>
          <a:xfrm>
            <a:off x="1600200" y="4724400"/>
            <a:ext cx="216625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68" idx="3"/>
          </p:cNvCxnSpPr>
          <p:nvPr/>
        </p:nvCxnSpPr>
        <p:spPr>
          <a:xfrm>
            <a:off x="5442858" y="4724400"/>
            <a:ext cx="202474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3766458" y="4555123"/>
            <a:ext cx="1676400" cy="338554"/>
          </a:xfrm>
          <a:prstGeom prst="rect">
            <a:avLst/>
          </a:prstGeom>
          <a:noFill/>
        </p:spPr>
        <p:txBody>
          <a:bodyPr wrap="square" rtlCol="0">
            <a:spAutoFit/>
          </a:bodyPr>
          <a:lstStyle/>
          <a:p>
            <a:r>
              <a:rPr lang="en-US" sz="1600" b="1" dirty="0" smtClean="0">
                <a:solidFill>
                  <a:srgbClr val="FF0000"/>
                </a:solidFill>
              </a:rPr>
              <a:t>Promos Epic</a:t>
            </a:r>
            <a:endParaRPr lang="en-US" sz="1600" b="1" dirty="0">
              <a:solidFill>
                <a:srgbClr val="FF0000"/>
              </a:solidFill>
            </a:endParaRPr>
          </a:p>
        </p:txBody>
      </p:sp>
      <p:cxnSp>
        <p:nvCxnSpPr>
          <p:cNvPr id="69" name="Straight Connector 68"/>
          <p:cNvCxnSpPr>
            <a:endCxn id="71" idx="1"/>
          </p:cNvCxnSpPr>
          <p:nvPr/>
        </p:nvCxnSpPr>
        <p:spPr>
          <a:xfrm flipV="1">
            <a:off x="1447800" y="6536323"/>
            <a:ext cx="2318658" cy="1687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71" idx="3"/>
          </p:cNvCxnSpPr>
          <p:nvPr/>
        </p:nvCxnSpPr>
        <p:spPr>
          <a:xfrm>
            <a:off x="5442858" y="6536323"/>
            <a:ext cx="2177142" cy="1687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3766458" y="6367046"/>
            <a:ext cx="1676400" cy="338554"/>
          </a:xfrm>
          <a:prstGeom prst="rect">
            <a:avLst/>
          </a:prstGeom>
          <a:noFill/>
        </p:spPr>
        <p:txBody>
          <a:bodyPr wrap="square" rtlCol="0">
            <a:spAutoFit/>
          </a:bodyPr>
          <a:lstStyle/>
          <a:p>
            <a:r>
              <a:rPr lang="en-US" sz="1600" b="1" dirty="0" smtClean="0">
                <a:solidFill>
                  <a:srgbClr val="FF0000"/>
                </a:solidFill>
              </a:rPr>
              <a:t>Payment Epic</a:t>
            </a:r>
            <a:endParaRPr lang="en-US" sz="1600" b="1" dirty="0">
              <a:solidFill>
                <a:srgbClr val="FF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Scrum</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Scrum </a:t>
            </a:r>
            <a:r>
              <a:rPr lang="en-US" sz="1600" b="1" i="1" dirty="0" smtClean="0">
                <a:solidFill>
                  <a:srgbClr val="FF0000"/>
                </a:solidFill>
                <a:latin typeface="Verdana" pitchFamily="34" charset="0"/>
                <a:ea typeface="Verdana" pitchFamily="34" charset="0"/>
                <a:cs typeface="Verdana" pitchFamily="34" charset="0"/>
              </a:rPr>
              <a:t>is an agile software development methodology. This methodology adapts multiple iteration of development. It allows us to release product in </a:t>
            </a:r>
            <a:r>
              <a:rPr lang="en-US" sz="1600" b="1" i="1" dirty="0" err="1" smtClean="0">
                <a:solidFill>
                  <a:srgbClr val="FF0000"/>
                </a:solidFill>
                <a:latin typeface="Verdana" pitchFamily="34" charset="0"/>
                <a:ea typeface="Verdana" pitchFamily="34" charset="0"/>
                <a:cs typeface="Verdana" pitchFamily="34" charset="0"/>
              </a:rPr>
              <a:t>mutiple</a:t>
            </a:r>
            <a:r>
              <a:rPr lang="en-US" sz="1600" b="1" i="1" dirty="0" smtClean="0">
                <a:solidFill>
                  <a:srgbClr val="FF0000"/>
                </a:solidFill>
                <a:latin typeface="Verdana" pitchFamily="34" charset="0"/>
                <a:ea typeface="Verdana" pitchFamily="34" charset="0"/>
                <a:cs typeface="Verdana" pitchFamily="34" charset="0"/>
              </a:rPr>
              <a:t> phases there by allowing us to adapt to new changes in requirement, visualize the product in short time, shorter release period, engage all stake holders including client at every stage and engage quiet often. This creates dynamic team with maximum collaboration. </a:t>
            </a: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Scrum Terms</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Sprint : Agile development is iterative model programming. Single iteration can be considered as sprint. These release are usually every 2-3 weeks.</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Epic : An epic is collection of stories</a:t>
            </a:r>
          </a:p>
          <a:p>
            <a:pPr>
              <a:buFont typeface="Arial" pitchFamily="34" charset="0"/>
              <a:buChar char="•"/>
            </a:pPr>
            <a:r>
              <a:rPr lang="en-US" sz="1600" dirty="0" smtClean="0">
                <a:latin typeface="Verdana" pitchFamily="34" charset="0"/>
                <a:ea typeface="Verdana" pitchFamily="34" charset="0"/>
                <a:cs typeface="Verdana" pitchFamily="34" charset="0"/>
              </a:rPr>
              <a:t>Stories : story represents an single feature in user requirements.</a:t>
            </a:r>
          </a:p>
          <a:p>
            <a:pPr>
              <a:buFont typeface="Arial" pitchFamily="34" charset="0"/>
              <a:buChar char="•"/>
            </a:pPr>
            <a:r>
              <a:rPr lang="en-US" sz="1600" dirty="0" smtClean="0">
                <a:latin typeface="Verdana" pitchFamily="34" charset="0"/>
                <a:ea typeface="Verdana" pitchFamily="34" charset="0"/>
                <a:cs typeface="Verdana" pitchFamily="34" charset="0"/>
              </a:rPr>
              <a:t>Task : task is usually part of a single story and represent single task.</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Bug : on test failure a bug can be created on story/task.</a:t>
            </a:r>
          </a:p>
          <a:p>
            <a:pPr>
              <a:buFont typeface="Arial" pitchFamily="34" charset="0"/>
              <a:buChar char="•"/>
            </a:pPr>
            <a:r>
              <a:rPr lang="en-US" sz="1600" dirty="0" smtClean="0">
                <a:latin typeface="Verdana" pitchFamily="34" charset="0"/>
                <a:ea typeface="Verdana" pitchFamily="34" charset="0"/>
                <a:cs typeface="Verdana" pitchFamily="34" charset="0"/>
              </a:rPr>
              <a:t>Issues : Epic/ story/ bug are created as issue in sprint.</a:t>
            </a:r>
          </a:p>
          <a:p>
            <a:pPr>
              <a:buFont typeface="Arial" pitchFamily="34" charset="0"/>
              <a:buChar char="•"/>
            </a:pPr>
            <a:r>
              <a:rPr lang="en-US" sz="1600" dirty="0" smtClean="0">
                <a:latin typeface="Verdana" pitchFamily="34" charset="0"/>
                <a:ea typeface="Verdana" pitchFamily="34" charset="0"/>
                <a:cs typeface="Verdana" pitchFamily="34" charset="0"/>
              </a:rPr>
              <a:t>Stake holders : team member involved in product such as (tester, developer etc)</a:t>
            </a:r>
          </a:p>
          <a:p>
            <a:pPr>
              <a:buFont typeface="Arial" pitchFamily="34" charset="0"/>
              <a:buChar char="•"/>
            </a:pPr>
            <a:r>
              <a:rPr lang="en-US" sz="1600" dirty="0" smtClean="0">
                <a:latin typeface="Verdana" pitchFamily="34" charset="0"/>
                <a:ea typeface="Verdana" pitchFamily="34" charset="0"/>
                <a:cs typeface="Verdana" pitchFamily="34" charset="0"/>
              </a:rPr>
              <a:t>Scrum master : this stake holder acts like moderator who helps in conducting scrum meeting, update/assign tasks, provide project details etc.</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Test Driven Development</a:t>
            </a:r>
            <a:endParaRPr dirty="0"/>
          </a:p>
        </p:txBody>
      </p:sp>
      <p:sp>
        <p:nvSpPr>
          <p:cNvPr id="4" name="CustomShape 4"/>
          <p:cNvSpPr/>
          <p:nvPr/>
        </p:nvSpPr>
        <p:spPr>
          <a:xfrm>
            <a:off x="18930" y="529916"/>
            <a:ext cx="9125070" cy="609948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dirty="0" smtClean="0">
                <a:latin typeface="Verdana" pitchFamily="34" charset="0"/>
                <a:ea typeface="Verdana" pitchFamily="34" charset="0"/>
                <a:cs typeface="Verdana" pitchFamily="34" charset="0"/>
              </a:rPr>
              <a:t>Developers are usually known to focus more on requirement and making the system work first and test later. This results in minimal testing and unstable/bug ridden system. By reversing the process TDD focuses more on testing ,there by ensuring stable systems with less issues.</a:t>
            </a:r>
            <a:endParaRPr lang="en-US" sz="1600" b="1" dirty="0" smtClean="0">
              <a:latin typeface="Verdana" pitchFamily="34" charset="0"/>
              <a:ea typeface="Verdana" pitchFamily="34" charset="0"/>
              <a:cs typeface="Verdana" pitchFamily="34" charset="0"/>
            </a:endParaRP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Test Driven Development </a:t>
            </a:r>
            <a:r>
              <a:rPr lang="en-US" sz="1600" dirty="0" smtClean="0">
                <a:latin typeface="Verdana" pitchFamily="34" charset="0"/>
                <a:ea typeface="Verdana" pitchFamily="34" charset="0"/>
                <a:cs typeface="Verdana" pitchFamily="34" charset="0"/>
              </a:rPr>
              <a:t>: Based on requirement gathering and design, test cases are developed first. </a:t>
            </a:r>
            <a:r>
              <a:rPr lang="en-US" sz="1600" b="1" i="1" dirty="0" smtClean="0">
                <a:solidFill>
                  <a:srgbClr val="FF0000"/>
                </a:solidFill>
                <a:latin typeface="Verdana" pitchFamily="34" charset="0"/>
                <a:ea typeface="Verdana" pitchFamily="34" charset="0"/>
                <a:cs typeface="Verdana" pitchFamily="34" charset="0"/>
              </a:rPr>
              <a:t>This process follows test first approach since code development is done after the test cases are written</a:t>
            </a:r>
            <a:r>
              <a:rPr lang="en-US" sz="1600" dirty="0" smtClean="0">
                <a:latin typeface="Verdana" pitchFamily="34" charset="0"/>
                <a:ea typeface="Verdana" pitchFamily="34" charset="0"/>
                <a:cs typeface="Verdana" pitchFamily="34" charset="0"/>
              </a:rPr>
              <a:t>. Developer has to code and recode during the </a:t>
            </a:r>
            <a:r>
              <a:rPr lang="en-US" sz="1600" dirty="0" err="1" smtClean="0">
                <a:latin typeface="Verdana" pitchFamily="34" charset="0"/>
                <a:ea typeface="Verdana" pitchFamily="34" charset="0"/>
                <a:cs typeface="Verdana" pitchFamily="34" charset="0"/>
              </a:rPr>
              <a:t>refactor</a:t>
            </a:r>
            <a:r>
              <a:rPr lang="en-US" sz="1600" dirty="0" smtClean="0">
                <a:latin typeface="Verdana" pitchFamily="34" charset="0"/>
                <a:ea typeface="Verdana" pitchFamily="34" charset="0"/>
                <a:cs typeface="Verdana" pitchFamily="34" charset="0"/>
              </a:rPr>
              <a:t> process until the test pass. Once the test pass developer can then move on to next requirement/feature.</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Below steps are part of TDD process.</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endParaRPr lang="en-US" sz="1600" dirty="0" smtClean="0">
              <a:latin typeface="Verdana" pitchFamily="34" charset="0"/>
              <a:ea typeface="Verdana" pitchFamily="34" charset="0"/>
              <a:cs typeface="Verdana" pitchFamily="34" charset="0"/>
            </a:endParaRPr>
          </a:p>
        </p:txBody>
      </p:sp>
      <p:sp>
        <p:nvSpPr>
          <p:cNvPr id="5" name="Rectangle 4"/>
          <p:cNvSpPr/>
          <p:nvPr/>
        </p:nvSpPr>
        <p:spPr>
          <a:xfrm>
            <a:off x="3105150" y="3905250"/>
            <a:ext cx="246888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Requirement &amp; design</a:t>
            </a:r>
            <a:endParaRPr lang="en-US" sz="1600" dirty="0">
              <a:latin typeface="Verdana" pitchFamily="34" charset="0"/>
              <a:ea typeface="Verdana" pitchFamily="34" charset="0"/>
              <a:cs typeface="Verdana" pitchFamily="34" charset="0"/>
            </a:endParaRPr>
          </a:p>
        </p:txBody>
      </p:sp>
      <p:sp>
        <p:nvSpPr>
          <p:cNvPr id="6" name="Rectangle 5"/>
          <p:cNvSpPr/>
          <p:nvPr/>
        </p:nvSpPr>
        <p:spPr>
          <a:xfrm>
            <a:off x="3276600" y="44386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Write Test cases</a:t>
            </a:r>
            <a:endParaRPr lang="en-US" sz="1600" dirty="0">
              <a:latin typeface="Verdana" pitchFamily="34" charset="0"/>
              <a:ea typeface="Verdana" pitchFamily="34" charset="0"/>
              <a:cs typeface="Verdana" pitchFamily="34" charset="0"/>
            </a:endParaRPr>
          </a:p>
        </p:txBody>
      </p:sp>
      <p:sp>
        <p:nvSpPr>
          <p:cNvPr id="7" name="Rectangle 6"/>
          <p:cNvSpPr/>
          <p:nvPr/>
        </p:nvSpPr>
        <p:spPr>
          <a:xfrm>
            <a:off x="3276600" y="49720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Code development</a:t>
            </a:r>
            <a:endParaRPr lang="en-US" sz="1600" dirty="0">
              <a:latin typeface="Verdana" pitchFamily="34" charset="0"/>
              <a:ea typeface="Verdana" pitchFamily="34" charset="0"/>
              <a:cs typeface="Verdana" pitchFamily="34" charset="0"/>
            </a:endParaRPr>
          </a:p>
        </p:txBody>
      </p:sp>
      <p:sp>
        <p:nvSpPr>
          <p:cNvPr id="8" name="Rectangle 7"/>
          <p:cNvSpPr/>
          <p:nvPr/>
        </p:nvSpPr>
        <p:spPr>
          <a:xfrm>
            <a:off x="3276600" y="60388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Test</a:t>
            </a:r>
            <a:endParaRPr lang="en-US" sz="1400" dirty="0">
              <a:latin typeface="Verdana" pitchFamily="34" charset="0"/>
              <a:ea typeface="Verdana" pitchFamily="34" charset="0"/>
              <a:cs typeface="Verdana" pitchFamily="34" charset="0"/>
            </a:endParaRPr>
          </a:p>
        </p:txBody>
      </p:sp>
      <p:sp>
        <p:nvSpPr>
          <p:cNvPr id="9" name="Rectangle 8"/>
          <p:cNvSpPr/>
          <p:nvPr/>
        </p:nvSpPr>
        <p:spPr>
          <a:xfrm>
            <a:off x="6172200" y="60388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Code </a:t>
            </a:r>
            <a:r>
              <a:rPr lang="en-US" sz="1600" dirty="0" err="1" smtClean="0">
                <a:latin typeface="Verdana" pitchFamily="34" charset="0"/>
                <a:ea typeface="Verdana" pitchFamily="34" charset="0"/>
                <a:cs typeface="Verdana" pitchFamily="34" charset="0"/>
              </a:rPr>
              <a:t>Refactor</a:t>
            </a:r>
            <a:endParaRPr lang="en-US" sz="1400" dirty="0">
              <a:latin typeface="Verdana" pitchFamily="34" charset="0"/>
              <a:ea typeface="Verdana" pitchFamily="34" charset="0"/>
              <a:cs typeface="Verdana" pitchFamily="34" charset="0"/>
            </a:endParaRPr>
          </a:p>
        </p:txBody>
      </p:sp>
      <p:cxnSp>
        <p:nvCxnSpPr>
          <p:cNvPr id="11" name="Straight Arrow Connector 10"/>
          <p:cNvCxnSpPr>
            <a:stCxn id="5" idx="2"/>
            <a:endCxn id="6" idx="0"/>
          </p:cNvCxnSpPr>
          <p:nvPr/>
        </p:nvCxnSpPr>
        <p:spPr>
          <a:xfrm flipH="1">
            <a:off x="4328160" y="4210050"/>
            <a:ext cx="1143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a:endCxn id="7" idx="0"/>
          </p:cNvCxnSpPr>
          <p:nvPr/>
        </p:nvCxnSpPr>
        <p:spPr>
          <a:xfrm>
            <a:off x="4328160" y="474345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8" idx="0"/>
          </p:cNvCxnSpPr>
          <p:nvPr/>
        </p:nvCxnSpPr>
        <p:spPr>
          <a:xfrm>
            <a:off x="4328160" y="5276850"/>
            <a:ext cx="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hape 25"/>
          <p:cNvCxnSpPr>
            <a:stCxn id="8" idx="2"/>
            <a:endCxn id="5" idx="0"/>
          </p:cNvCxnSpPr>
          <p:nvPr/>
        </p:nvCxnSpPr>
        <p:spPr>
          <a:xfrm rot="5400000" flipH="1" flipV="1">
            <a:off x="3114675" y="5118735"/>
            <a:ext cx="2438400" cy="11430"/>
          </a:xfrm>
          <a:prstGeom prst="bentConnector5">
            <a:avLst>
              <a:gd name="adj1" fmla="val -9375"/>
              <a:gd name="adj2" fmla="val -17933339"/>
              <a:gd name="adj3" fmla="val 11328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3"/>
            <a:endCxn id="9" idx="1"/>
          </p:cNvCxnSpPr>
          <p:nvPr/>
        </p:nvCxnSpPr>
        <p:spPr>
          <a:xfrm>
            <a:off x="5379720" y="6191250"/>
            <a:ext cx="7924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9" idx="0"/>
            <a:endCxn id="8" idx="0"/>
          </p:cNvCxnSpPr>
          <p:nvPr/>
        </p:nvCxnSpPr>
        <p:spPr>
          <a:xfrm rot="16200000" flipV="1">
            <a:off x="5775960" y="4591050"/>
            <a:ext cx="12700" cy="2895600"/>
          </a:xfrm>
          <a:prstGeom prst="bentConnector3">
            <a:avLst>
              <a:gd name="adj1" fmla="val 330000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257374" y="5353050"/>
            <a:ext cx="723083" cy="338554"/>
          </a:xfrm>
          <a:prstGeom prst="rect">
            <a:avLst/>
          </a:prstGeom>
          <a:noFill/>
        </p:spPr>
        <p:txBody>
          <a:bodyPr wrap="none" rtlCol="0">
            <a:spAutoFit/>
          </a:bodyPr>
          <a:lstStyle/>
          <a:p>
            <a:r>
              <a:rPr lang="en-US" sz="1600" dirty="0" smtClean="0">
                <a:latin typeface="Verdana" pitchFamily="34" charset="0"/>
                <a:ea typeface="Verdana" pitchFamily="34" charset="0"/>
                <a:cs typeface="Verdana" pitchFamily="34" charset="0"/>
              </a:rPr>
              <a:t>PASS</a:t>
            </a:r>
            <a:endParaRPr lang="en-US" sz="1600" dirty="0">
              <a:latin typeface="Verdana" pitchFamily="34" charset="0"/>
              <a:ea typeface="Verdana" pitchFamily="34" charset="0"/>
              <a:cs typeface="Verdana" pitchFamily="34" charset="0"/>
            </a:endParaRPr>
          </a:p>
        </p:txBody>
      </p:sp>
      <p:sp>
        <p:nvSpPr>
          <p:cNvPr id="33" name="TextBox 32"/>
          <p:cNvSpPr txBox="1"/>
          <p:nvPr/>
        </p:nvSpPr>
        <p:spPr>
          <a:xfrm>
            <a:off x="5410200" y="5852696"/>
            <a:ext cx="634726" cy="338554"/>
          </a:xfrm>
          <a:prstGeom prst="rect">
            <a:avLst/>
          </a:prstGeom>
          <a:noFill/>
        </p:spPr>
        <p:txBody>
          <a:bodyPr wrap="none" rtlCol="0">
            <a:spAutoFit/>
          </a:bodyPr>
          <a:lstStyle/>
          <a:p>
            <a:r>
              <a:rPr lang="en-US" sz="1600" dirty="0" smtClean="0">
                <a:latin typeface="Verdana" pitchFamily="34" charset="0"/>
                <a:ea typeface="Verdana" pitchFamily="34" charset="0"/>
                <a:cs typeface="Verdana" pitchFamily="34" charset="0"/>
              </a:rPr>
              <a:t>FAIL</a:t>
            </a:r>
            <a:endParaRPr lang="en-US"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Github</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500" b="1" dirty="0" err="1" smtClean="0">
                <a:latin typeface="Verdana" pitchFamily="34" charset="0"/>
                <a:ea typeface="Verdana" pitchFamily="34" charset="0"/>
                <a:cs typeface="Verdana" pitchFamily="34" charset="0"/>
              </a:rPr>
              <a:t>Github</a:t>
            </a:r>
            <a:r>
              <a:rPr lang="en-US" sz="1500" b="1" dirty="0" smtClean="0">
                <a:latin typeface="Verdana" pitchFamily="34" charset="0"/>
                <a:ea typeface="Verdana" pitchFamily="34" charset="0"/>
                <a:cs typeface="Verdana" pitchFamily="34" charset="0"/>
              </a:rPr>
              <a:t> : </a:t>
            </a:r>
            <a:r>
              <a:rPr lang="en-US" sz="1500" b="1" i="1" dirty="0" smtClean="0">
                <a:solidFill>
                  <a:srgbClr val="FF0000"/>
                </a:solidFill>
                <a:latin typeface="Verdana" pitchFamily="34" charset="0"/>
                <a:ea typeface="Verdana" pitchFamily="34" charset="0"/>
                <a:cs typeface="Verdana" pitchFamily="34" charset="0"/>
              </a:rPr>
              <a:t>this is cloud based code versioning server. This service allows us to share , merge , compare code and maintain historic code change details between developers across globe.</a:t>
            </a:r>
            <a:endParaRPr lang="en-US" sz="1500" b="1" dirty="0" smtClean="0">
              <a:latin typeface="Verdana" pitchFamily="34" charset="0"/>
              <a:ea typeface="Verdana" pitchFamily="34" charset="0"/>
              <a:cs typeface="Verdana" pitchFamily="34" charset="0"/>
            </a:endParaRPr>
          </a:p>
          <a:p>
            <a:pPr>
              <a:lnSpc>
                <a:spcPct val="100000"/>
              </a:lnSpc>
            </a:pPr>
            <a:r>
              <a:rPr lang="en-US" sz="1500" b="1" dirty="0" err="1" smtClean="0">
                <a:latin typeface="Verdana" pitchFamily="34" charset="0"/>
                <a:ea typeface="Verdana" pitchFamily="34" charset="0"/>
                <a:cs typeface="Verdana" pitchFamily="34" charset="0"/>
              </a:rPr>
              <a:t>Github</a:t>
            </a:r>
            <a:r>
              <a:rPr lang="en-US" sz="1500" b="1" dirty="0" smtClean="0">
                <a:latin typeface="Verdana" pitchFamily="34" charset="0"/>
                <a:ea typeface="Verdana" pitchFamily="34" charset="0"/>
                <a:cs typeface="Verdana" pitchFamily="34" charset="0"/>
              </a:rPr>
              <a:t> website</a:t>
            </a:r>
          </a:p>
          <a:p>
            <a:pPr>
              <a:lnSpc>
                <a:spcPct val="100000"/>
              </a:lnSpc>
            </a:pPr>
            <a:endParaRPr lang="en-US" sz="1500" b="1" dirty="0" smtClean="0">
              <a:latin typeface="Verdana" pitchFamily="34" charset="0"/>
              <a:ea typeface="Verdana" pitchFamily="34" charset="0"/>
              <a:cs typeface="Verdana" pitchFamily="34" charset="0"/>
            </a:endParaRP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create account on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hub (https://github.com)</a:t>
            </a: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Click create new repository</a:t>
            </a: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copy http URL from </a:t>
            </a:r>
            <a:r>
              <a:rPr lang="en-US" sz="1500" dirty="0" err="1" smtClean="0">
                <a:latin typeface="Verdana" pitchFamily="34" charset="0"/>
                <a:ea typeface="Verdana" pitchFamily="34" charset="0"/>
                <a:cs typeface="Verdana" pitchFamily="34" charset="0"/>
              </a:rPr>
              <a:t>Githut</a:t>
            </a:r>
            <a:r>
              <a:rPr lang="en-US" sz="1500" dirty="0" smtClean="0">
                <a:latin typeface="Verdana" pitchFamily="34" charset="0"/>
                <a:ea typeface="Verdana" pitchFamily="34" charset="0"/>
                <a:cs typeface="Verdana" pitchFamily="34" charset="0"/>
              </a:rPr>
              <a:t> (quick setup)</a:t>
            </a:r>
          </a:p>
          <a:p>
            <a:pPr>
              <a:lnSpc>
                <a:spcPct val="100000"/>
              </a:lnSpc>
            </a:pPr>
            <a:endParaRPr lang="en-US" sz="1500" b="1" dirty="0" smtClean="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Eclipse GIT </a:t>
            </a:r>
            <a:r>
              <a:rPr lang="en-US" sz="1500" b="1" dirty="0" err="1" smtClean="0">
                <a:latin typeface="Verdana" pitchFamily="34" charset="0"/>
                <a:ea typeface="Verdana" pitchFamily="34" charset="0"/>
                <a:cs typeface="Verdana" pitchFamily="34" charset="0"/>
              </a:rPr>
              <a:t>plugin</a:t>
            </a:r>
            <a:endParaRPr lang="en-US" sz="1500" b="1"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help &gt; install new software &gt; select spring update - search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a:t>
            </a: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select all check box and press next &gt; click - </a:t>
            </a:r>
            <a:r>
              <a:rPr lang="en-US" sz="1500" dirty="0" err="1" smtClean="0">
                <a:latin typeface="Verdana" pitchFamily="34" charset="0"/>
                <a:ea typeface="Verdana" pitchFamily="34" charset="0"/>
                <a:cs typeface="Verdana" pitchFamily="34" charset="0"/>
              </a:rPr>
              <a:t>i</a:t>
            </a:r>
            <a:r>
              <a:rPr lang="en-US" sz="1500" dirty="0" smtClean="0">
                <a:latin typeface="Verdana" pitchFamily="34" charset="0"/>
                <a:ea typeface="Verdana" pitchFamily="34" charset="0"/>
                <a:cs typeface="Verdana" pitchFamily="34" charset="0"/>
              </a:rPr>
              <a:t> accept - finish</a:t>
            </a: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windows -&gt; perspective -&gt; other -&gt;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-&gt;</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repository</a:t>
            </a:r>
          </a:p>
          <a:p>
            <a:pPr>
              <a:lnSpc>
                <a:spcPct val="100000"/>
              </a:lnSpc>
            </a:pPr>
            <a:endParaRPr lang="en-US" sz="1500" b="1" dirty="0" smtClean="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Add project to </a:t>
            </a:r>
            <a:r>
              <a:rPr lang="en-US" sz="1500" b="1" dirty="0" err="1" smtClean="0">
                <a:latin typeface="Verdana" pitchFamily="34" charset="0"/>
                <a:ea typeface="Verdana" pitchFamily="34" charset="0"/>
                <a:cs typeface="Verdana" pitchFamily="34" charset="0"/>
              </a:rPr>
              <a:t>Git</a:t>
            </a:r>
            <a:r>
              <a:rPr lang="en-US" sz="1500" b="1" dirty="0" smtClean="0">
                <a:latin typeface="Verdana" pitchFamily="34" charset="0"/>
                <a:ea typeface="Verdana" pitchFamily="34" charset="0"/>
                <a:cs typeface="Verdana" pitchFamily="34" charset="0"/>
              </a:rPr>
              <a:t> cloud</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Go to Eclipse &gt; Right click on project &gt; Team &gt; share project &gt;</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 click “use or create repository in parent folder”  &gt; click project check box -&gt; click create repository &gt; click finish</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Click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repository &gt; select newly added pro -&gt; Go to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Staging &gt; click all files to index (++) &gt; commit and push</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(enter </a:t>
            </a:r>
            <a:r>
              <a:rPr lang="en-US" sz="1500" dirty="0" err="1" smtClean="0">
                <a:latin typeface="Verdana" pitchFamily="34" charset="0"/>
                <a:ea typeface="Verdana" pitchFamily="34" charset="0"/>
                <a:cs typeface="Verdana" pitchFamily="34" charset="0"/>
              </a:rPr>
              <a:t>ur</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registered email id in author and commenter)</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past your http URL of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which you copy in step 3</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enter username and password of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 &gt; finish</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Github</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450" b="1" dirty="0" err="1" smtClean="0">
                <a:latin typeface="Verdana" pitchFamily="34" charset="0"/>
                <a:ea typeface="Verdana" pitchFamily="34" charset="0"/>
                <a:cs typeface="Verdana" pitchFamily="34" charset="0"/>
              </a:rPr>
              <a:t>Git</a:t>
            </a:r>
            <a:r>
              <a:rPr lang="en-US" sz="1450" b="1" dirty="0" smtClean="0">
                <a:latin typeface="Verdana" pitchFamily="34" charset="0"/>
                <a:ea typeface="Verdana" pitchFamily="34" charset="0"/>
                <a:cs typeface="Verdana" pitchFamily="34" charset="0"/>
              </a:rPr>
              <a:t> Repository : </a:t>
            </a:r>
            <a:r>
              <a:rPr lang="en-US" sz="1450" dirty="0" smtClean="0">
                <a:latin typeface="Verdana" pitchFamily="34" charset="0"/>
                <a:ea typeface="Verdana" pitchFamily="34" charset="0"/>
                <a:cs typeface="Verdana" pitchFamily="34" charset="0"/>
              </a:rPr>
              <a:t>this is a Navigation panel that allows to browse through the files and provides options to GIT actions such as (push, pull, fetch, etc)</a:t>
            </a:r>
          </a:p>
          <a:p>
            <a:pPr>
              <a:lnSpc>
                <a:spcPct val="100000"/>
              </a:lnSpc>
              <a:buFont typeface="Arial" pitchFamily="34" charset="0"/>
              <a:buChar char="•"/>
            </a:pPr>
            <a:r>
              <a:rPr lang="en-US" sz="1450" b="1" dirty="0" err="1" smtClean="0">
                <a:latin typeface="Verdana" pitchFamily="34" charset="0"/>
                <a:ea typeface="Verdana" pitchFamily="34" charset="0"/>
                <a:cs typeface="Verdana" pitchFamily="34" charset="0"/>
              </a:rPr>
              <a:t>Git</a:t>
            </a:r>
            <a:r>
              <a:rPr lang="en-US" sz="1450" b="1" dirty="0" smtClean="0">
                <a:latin typeface="Verdana" pitchFamily="34" charset="0"/>
                <a:ea typeface="Verdana" pitchFamily="34" charset="0"/>
                <a:cs typeface="Verdana" pitchFamily="34" charset="0"/>
              </a:rPr>
              <a:t> Staging : </a:t>
            </a:r>
            <a:r>
              <a:rPr lang="en-US" sz="1450" dirty="0" smtClean="0">
                <a:latin typeface="Verdana" pitchFamily="34" charset="0"/>
                <a:ea typeface="Verdana" pitchFamily="34" charset="0"/>
                <a:cs typeface="Verdana" pitchFamily="34" charset="0"/>
              </a:rPr>
              <a:t>This section shows all the files that have been changed on the local and are due to be sent to remote repository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 We can provide comments and commit the new changes from here.</a:t>
            </a:r>
          </a:p>
          <a:p>
            <a:pPr>
              <a:buFont typeface="Arial" pitchFamily="34" charset="0"/>
              <a:buChar char="•"/>
            </a:pPr>
            <a:r>
              <a:rPr lang="en-US" sz="1450" b="1" dirty="0" smtClean="0">
                <a:latin typeface="Verdana" pitchFamily="34" charset="0"/>
                <a:ea typeface="Verdana" pitchFamily="34" charset="0"/>
                <a:cs typeface="Verdana" pitchFamily="34" charset="0"/>
              </a:rPr>
              <a:t>Local Repository : </a:t>
            </a:r>
            <a:r>
              <a:rPr lang="en-US" sz="1450" dirty="0" smtClean="0">
                <a:latin typeface="Verdana" pitchFamily="34" charset="0"/>
                <a:ea typeface="Verdana" pitchFamily="34" charset="0"/>
                <a:cs typeface="Verdana" pitchFamily="34" charset="0"/>
              </a:rPr>
              <a:t>local copy of the code , this is the private workspace where developers can make code changes.</a:t>
            </a:r>
          </a:p>
          <a:p>
            <a:pPr>
              <a:buFont typeface="Arial" pitchFamily="34" charset="0"/>
              <a:buChar char="•"/>
            </a:pPr>
            <a:r>
              <a:rPr lang="en-US" sz="1450" b="1" dirty="0" smtClean="0">
                <a:latin typeface="Verdana" pitchFamily="34" charset="0"/>
                <a:ea typeface="Verdana" pitchFamily="34" charset="0"/>
                <a:cs typeface="Verdana" pitchFamily="34" charset="0"/>
              </a:rPr>
              <a:t>Remote Repository/Upstream </a:t>
            </a:r>
            <a:r>
              <a:rPr lang="en-US" sz="1450" dirty="0" smtClean="0">
                <a:latin typeface="Verdana" pitchFamily="34" charset="0"/>
                <a:ea typeface="Verdana" pitchFamily="34" charset="0"/>
                <a:cs typeface="Verdana" pitchFamily="34" charset="0"/>
              </a:rPr>
              <a:t>: centralized code repository (server or cloud) where all developers synchronize / upload / download code from.</a:t>
            </a:r>
          </a:p>
          <a:p>
            <a:pPr>
              <a:buFont typeface="Arial" pitchFamily="34" charset="0"/>
              <a:buChar char="•"/>
            </a:pPr>
            <a:r>
              <a:rPr lang="en-US" sz="1450" b="1" dirty="0" smtClean="0">
                <a:latin typeface="Verdana" pitchFamily="34" charset="0"/>
                <a:ea typeface="Verdana" pitchFamily="34" charset="0"/>
                <a:cs typeface="Verdana" pitchFamily="34" charset="0"/>
              </a:rPr>
              <a:t>Branches : </a:t>
            </a:r>
            <a:r>
              <a:rPr lang="en-US" sz="1450" dirty="0" smtClean="0">
                <a:latin typeface="Verdana" pitchFamily="34" charset="0"/>
                <a:ea typeface="Verdana" pitchFamily="34" charset="0"/>
                <a:cs typeface="Verdana" pitchFamily="34" charset="0"/>
              </a:rPr>
              <a:t>different branches allows us to baseline different versions , different features.</a:t>
            </a:r>
          </a:p>
          <a:p>
            <a:pPr>
              <a:buFont typeface="Arial" pitchFamily="34" charset="0"/>
              <a:buChar char="•"/>
            </a:pPr>
            <a:r>
              <a:rPr lang="en-US" sz="1450" b="1" dirty="0" smtClean="0">
                <a:latin typeface="Verdana" pitchFamily="34" charset="0"/>
                <a:ea typeface="Verdana" pitchFamily="34" charset="0"/>
                <a:cs typeface="Verdana" pitchFamily="34" charset="0"/>
              </a:rPr>
              <a:t>Tags : </a:t>
            </a:r>
            <a:r>
              <a:rPr lang="en-US" sz="1450" dirty="0" smtClean="0">
                <a:latin typeface="Verdana" pitchFamily="34" charset="0"/>
                <a:ea typeface="Verdana" pitchFamily="34" charset="0"/>
                <a:cs typeface="Verdana" pitchFamily="34" charset="0"/>
              </a:rPr>
              <a:t>tags are used to mark milestone in the application. Usually a stable code base or new feature or new code launch.</a:t>
            </a:r>
          </a:p>
          <a:p>
            <a:pPr>
              <a:buFont typeface="Arial" pitchFamily="34" charset="0"/>
              <a:buChar char="•"/>
            </a:pPr>
            <a:r>
              <a:rPr lang="en-US" sz="1450" b="1" dirty="0" smtClean="0">
                <a:latin typeface="Verdana" pitchFamily="34" charset="0"/>
                <a:ea typeface="Verdana" pitchFamily="34" charset="0"/>
                <a:cs typeface="Verdana" pitchFamily="34" charset="0"/>
              </a:rPr>
              <a:t>Pull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pull. This option allows us to download the latest code from centralized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a:t>
            </a:r>
          </a:p>
          <a:p>
            <a:pPr>
              <a:buFont typeface="Arial" pitchFamily="34" charset="0"/>
              <a:buChar char="•"/>
            </a:pPr>
            <a:r>
              <a:rPr lang="en-US" sz="1450" b="1" dirty="0" smtClean="0">
                <a:latin typeface="Verdana" pitchFamily="34" charset="0"/>
                <a:ea typeface="Verdana" pitchFamily="34" charset="0"/>
                <a:cs typeface="Verdana" pitchFamily="34" charset="0"/>
              </a:rPr>
              <a:t>Push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push to upstream. This option allows us to upload the local updated code to centralized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a:t>
            </a: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Fetch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fetch from upstream. while performing push operation if there were other changes uploaded/</a:t>
            </a:r>
            <a:r>
              <a:rPr lang="en-US" sz="1450" dirty="0" err="1" smtClean="0">
                <a:latin typeface="Verdana" pitchFamily="34" charset="0"/>
                <a:ea typeface="Verdana" pitchFamily="34" charset="0"/>
                <a:cs typeface="Verdana" pitchFamily="34" charset="0"/>
              </a:rPr>
              <a:t>commited</a:t>
            </a:r>
            <a:r>
              <a:rPr lang="en-US" sz="1450" dirty="0" smtClean="0">
                <a:latin typeface="Verdana" pitchFamily="34" charset="0"/>
                <a:ea typeface="Verdana" pitchFamily="34" charset="0"/>
                <a:cs typeface="Verdana" pitchFamily="34" charset="0"/>
              </a:rPr>
              <a:t> by other developers , push operation will be rejected. Fetch allows us to download these changes in local for resolving conflict or merge or rebase.</a:t>
            </a: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Merge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Merge. Merge option allows us to keep track of all commits and historical changes committed by different developers in single timeline. Use if there are lot of developers working and committing on main branch and if you would like to keep track of all historical changes and </a:t>
            </a:r>
            <a:r>
              <a:rPr lang="en-US" sz="1450" dirty="0" err="1" smtClean="0">
                <a:latin typeface="Verdana" pitchFamily="34" charset="0"/>
                <a:ea typeface="Verdana" pitchFamily="34" charset="0"/>
                <a:cs typeface="Verdana" pitchFamily="34" charset="0"/>
              </a:rPr>
              <a:t>committs</a:t>
            </a:r>
            <a:r>
              <a:rPr lang="en-US" sz="1450" dirty="0" smtClean="0">
                <a:latin typeface="Verdana" pitchFamily="34" charset="0"/>
                <a:ea typeface="Verdana" pitchFamily="34" charset="0"/>
                <a:cs typeface="Verdana" pitchFamily="34" charset="0"/>
              </a:rPr>
              <a:t>.</a:t>
            </a:r>
            <a:endParaRPr lang="en-US" sz="1450" b="1"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Rebase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Rebase. Rebase realigns the original branch to new commits. This allows us to realigns, edit commits. This integration pretends as if the changes were done by everyone sequentially. Use when your code changes are more active on the GIT and you would like to keep clean but not accurate history of commits.</a:t>
            </a:r>
            <a:endParaRPr lang="en-US" sz="1450" b="1"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993240"/>
            <a:ext cx="8227080" cy="540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startAt="10"/>
            </a:pPr>
            <a:r>
              <a:rPr lang="en-US" dirty="0" smtClean="0">
                <a:latin typeface="Verdana" pitchFamily="34" charset="0"/>
                <a:ea typeface="Verdana" pitchFamily="34" charset="0"/>
                <a:cs typeface="Verdana" pitchFamily="34" charset="0"/>
              </a:rPr>
              <a:t>User Interface</a:t>
            </a:r>
          </a:p>
          <a:p>
            <a:pPr marL="800100" lvl="1" indent="-342900">
              <a:buFont typeface="+mj-lt"/>
              <a:buAutoNum type="arabicPeriod"/>
            </a:pPr>
            <a:r>
              <a:rPr lang="en-US" dirty="0" smtClean="0">
                <a:latin typeface="Verdana" pitchFamily="34" charset="0"/>
                <a:ea typeface="Verdana" pitchFamily="34" charset="0"/>
                <a:cs typeface="Verdana" pitchFamily="34" charset="0"/>
              </a:rPr>
              <a:t>HTML,</a:t>
            </a:r>
          </a:p>
          <a:p>
            <a:pPr marL="800100" lvl="1" indent="-342900">
              <a:buFont typeface="+mj-lt"/>
              <a:buAutoNum type="arabicPeriod"/>
            </a:pPr>
            <a:r>
              <a:rPr lang="en-US" dirty="0" smtClean="0">
                <a:latin typeface="Verdana" pitchFamily="34" charset="0"/>
                <a:ea typeface="Verdana" pitchFamily="34" charset="0"/>
                <a:cs typeface="Verdana" pitchFamily="34" charset="0"/>
              </a:rPr>
              <a:t>CSS</a:t>
            </a:r>
          </a:p>
          <a:p>
            <a:pPr marL="800100" lvl="1" indent="-342900">
              <a:buFont typeface="+mj-lt"/>
              <a:buAutoNum type="arabicPeriod"/>
            </a:pPr>
            <a:r>
              <a:rPr lang="en-US" dirty="0" err="1" smtClean="0">
                <a:latin typeface="Verdana" pitchFamily="34" charset="0"/>
                <a:ea typeface="Verdana" pitchFamily="34" charset="0"/>
                <a:cs typeface="Verdana" pitchFamily="34" charset="0"/>
              </a:rPr>
              <a:t>Javascript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JSP</a:t>
            </a:r>
          </a:p>
          <a:p>
            <a:pPr marL="800100" lvl="1" indent="-342900">
              <a:buFont typeface="+mj-lt"/>
              <a:buAutoNum type="arabicPeriod"/>
            </a:pPr>
            <a:r>
              <a:rPr lang="en-US" dirty="0" smtClean="0">
                <a:latin typeface="Verdana" pitchFamily="34" charset="0"/>
                <a:ea typeface="Verdana" pitchFamily="34" charset="0"/>
                <a:cs typeface="Verdana" pitchFamily="34" charset="0"/>
              </a:rPr>
              <a:t>AJAX</a:t>
            </a:r>
          </a:p>
          <a:p>
            <a:pPr marL="800100" lvl="1" indent="-342900">
              <a:buFont typeface="+mj-lt"/>
              <a:buAutoNum type="arabicPeriod"/>
            </a:pPr>
            <a:r>
              <a:rPr lang="en-US" dirty="0" smtClean="0">
                <a:latin typeface="Verdana" pitchFamily="34" charset="0"/>
                <a:ea typeface="Verdana" pitchFamily="34" charset="0"/>
                <a:cs typeface="Verdana" pitchFamily="34" charset="0"/>
              </a:rPr>
              <a:t>JSON</a:t>
            </a:r>
          </a:p>
          <a:p>
            <a:pPr marL="800100" lvl="1" indent="-342900">
              <a:buFont typeface="+mj-lt"/>
              <a:buAutoNum type="arabicPeriod"/>
            </a:pPr>
            <a:r>
              <a:rPr lang="en-US" dirty="0" err="1" smtClean="0">
                <a:latin typeface="Verdana" pitchFamily="34" charset="0"/>
                <a:ea typeface="Verdana" pitchFamily="34" charset="0"/>
                <a:cs typeface="Verdana" pitchFamily="34" charset="0"/>
              </a:rPr>
              <a:t>JQuery</a:t>
            </a:r>
            <a:endParaRPr lang="en-US"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Web Application</a:t>
            </a:r>
          </a:p>
          <a:p>
            <a:pPr marL="800100" lvl="1" indent="-342900">
              <a:buFont typeface="+mj-lt"/>
              <a:buAutoNum type="arabicPeriod"/>
            </a:pP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architecture and life cycle</a:t>
            </a:r>
          </a:p>
          <a:p>
            <a:pPr marL="800100" lvl="1" indent="-342900">
              <a:buFont typeface="+mj-lt"/>
              <a:buAutoNum type="arabicPeriod"/>
            </a:pPr>
            <a:r>
              <a:rPr lang="en-US" dirty="0" smtClean="0">
                <a:latin typeface="Verdana" pitchFamily="34" charset="0"/>
                <a:ea typeface="Verdana" pitchFamily="34" charset="0"/>
                <a:cs typeface="Verdana" pitchFamily="34" charset="0"/>
              </a:rPr>
              <a:t>How Web application works</a:t>
            </a:r>
          </a:p>
          <a:p>
            <a:pPr marL="800100" lvl="1" indent="-342900">
              <a:buFont typeface="+mj-lt"/>
              <a:buAutoNum type="arabicPeriod"/>
            </a:pPr>
            <a:r>
              <a:rPr lang="en-US" dirty="0" err="1" smtClean="0">
                <a:latin typeface="Verdana" pitchFamily="34" charset="0"/>
                <a:ea typeface="Verdana" pitchFamily="34" charset="0"/>
                <a:cs typeface="Verdana" pitchFamily="34" charset="0"/>
              </a:rPr>
              <a:t>Servlets</a:t>
            </a:r>
            <a:endParaRPr lang="en-US"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SQL </a:t>
            </a: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JDBC</a:t>
            </a:r>
          </a:p>
          <a:p>
            <a:pPr marL="800100" lvl="1" indent="-342900">
              <a:buFont typeface="+mj-lt"/>
              <a:buAutoNum type="arabicPeriod"/>
            </a:pPr>
            <a:r>
              <a:rPr lang="en-US" dirty="0" smtClean="0">
                <a:latin typeface="Verdana" pitchFamily="34" charset="0"/>
                <a:ea typeface="Verdana" pitchFamily="34" charset="0"/>
                <a:cs typeface="Verdana" pitchFamily="34" charset="0"/>
              </a:rPr>
              <a:t>Database Overview</a:t>
            </a:r>
          </a:p>
          <a:p>
            <a:pPr marL="800100" lvl="1" indent="-342900">
              <a:buFont typeface="+mj-lt"/>
              <a:buAutoNum type="arabicPeriod"/>
            </a:pPr>
            <a:r>
              <a:rPr lang="en-US" dirty="0" smtClean="0">
                <a:latin typeface="Verdana" pitchFamily="34" charset="0"/>
                <a:ea typeface="Verdana" pitchFamily="34" charset="0"/>
                <a:cs typeface="Verdana" pitchFamily="34" charset="0"/>
              </a:rPr>
              <a:t>JDBC Drivers</a:t>
            </a:r>
          </a:p>
          <a:p>
            <a:pPr marL="800100" lvl="1" indent="-342900">
              <a:buFont typeface="+mj-lt"/>
              <a:buAutoNum type="arabicPeriod"/>
            </a:pPr>
            <a:r>
              <a:rPr lang="en-US" dirty="0" smtClean="0">
                <a:latin typeface="Verdana" pitchFamily="34" charset="0"/>
                <a:ea typeface="Verdana" pitchFamily="34" charset="0"/>
                <a:cs typeface="Verdana" pitchFamily="34" charset="0"/>
              </a:rPr>
              <a:t>JDBC</a:t>
            </a: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Documentation</a:t>
            </a:r>
          </a:p>
          <a:p>
            <a:pPr marL="800100" lvl="1" indent="-342900">
              <a:buFont typeface="+mj-lt"/>
              <a:buAutoNum type="arabicPeriod"/>
            </a:pPr>
            <a:r>
              <a:rPr lang="en-US" dirty="0" smtClean="0">
                <a:latin typeface="Verdana" pitchFamily="34" charset="0"/>
                <a:ea typeface="Verdana" pitchFamily="34" charset="0"/>
                <a:cs typeface="Verdana" pitchFamily="34" charset="0"/>
              </a:rPr>
              <a:t>Apache log4j : logging</a:t>
            </a:r>
          </a:p>
          <a:p>
            <a:pPr marL="800100" lvl="1" indent="-342900">
              <a:buFont typeface="+mj-lt"/>
              <a:buAutoNum type="arabicPeriod"/>
            </a:pPr>
            <a:r>
              <a:rPr lang="en-US" dirty="0" smtClean="0">
                <a:latin typeface="Verdana" pitchFamily="34" charset="0"/>
                <a:ea typeface="Verdana" pitchFamily="34" charset="0"/>
                <a:cs typeface="Verdana" pitchFamily="34" charset="0"/>
              </a:rPr>
              <a:t>Swagger</a:t>
            </a:r>
          </a:p>
        </p:txBody>
      </p:sp>
      <p:sp>
        <p:nvSpPr>
          <p:cNvPr id="4" name="Rectangle 3"/>
          <p:cNvSpPr/>
          <p:nvPr/>
        </p:nvSpPr>
        <p:spPr>
          <a:xfrm>
            <a:off x="2362200" y="30480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3509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Jira</a:t>
            </a:r>
            <a:endParaRPr dirty="0"/>
          </a:p>
        </p:txBody>
      </p:sp>
      <p:sp>
        <p:nvSpPr>
          <p:cNvPr id="4" name="CustomShape 4"/>
          <p:cNvSpPr/>
          <p:nvPr/>
        </p:nvSpPr>
        <p:spPr>
          <a:xfrm>
            <a:off x="0" y="453716"/>
            <a:ext cx="9144000" cy="630936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a:t>
            </a:r>
            <a:r>
              <a:rPr lang="en-US" sz="1400" b="1" i="1" dirty="0" smtClean="0">
                <a:solidFill>
                  <a:srgbClr val="FF0000"/>
                </a:solidFill>
                <a:latin typeface="Verdana" pitchFamily="34" charset="0"/>
                <a:ea typeface="Verdana" pitchFamily="34" charset="0"/>
                <a:cs typeface="Verdana" pitchFamily="34" charset="0"/>
              </a:rPr>
              <a:t> This web portal allows developers to track project update and follow issues.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Account and project setup ( study/training purpose )</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https://www.atlassian.com/  -&gt; try free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software (try free) </a:t>
            </a:r>
          </a:p>
          <a:p>
            <a:pPr>
              <a:lnSpc>
                <a:spcPct val="100000"/>
              </a:lnSpc>
              <a:buFont typeface="Arial" pitchFamily="34" charset="0"/>
              <a:buChar char="•"/>
            </a:pP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software &amp; documentation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&amp; Confluence) -&gt; try free</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Enter all information and create account -&gt; Check email and click verify account</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skip on all options -&gt; choose template “scrum” -&gt; create project. -&gt;  backlog -&gt; create sprint </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Permissions</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Project settings -&gt; scroll left -&gt; permission -&gt;click actions (right top)</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Edit permission-&gt;Administer project (Edit) -&gt; show more -&gt; Project lead -&gt; grant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Epic</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left panel -&gt; issue type epic -&gt; enter epic name &amp; summary &amp; select sprint</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Story/task/bugs</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left panel -&gt; issue type story/task/bugs -&gt; enter summary / description            -&gt; select epic link and sprint if needed -&gt; click create</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status</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-&gt; board setting -&gt; columns -&gt; delete in-</a:t>
            </a:r>
            <a:r>
              <a:rPr lang="en-US" sz="1400" dirty="0" err="1" smtClean="0">
                <a:latin typeface="Verdana" pitchFamily="34" charset="0"/>
                <a:ea typeface="Verdana" pitchFamily="34" charset="0"/>
                <a:cs typeface="Verdana" pitchFamily="34" charset="0"/>
              </a:rPr>
              <a:t>progres</a:t>
            </a:r>
            <a:r>
              <a:rPr lang="en-US" sz="1400" dirty="0" smtClean="0">
                <a:latin typeface="Verdana" pitchFamily="34" charset="0"/>
                <a:ea typeface="Verdana" pitchFamily="34" charset="0"/>
                <a:cs typeface="Verdana" pitchFamily="34" charset="0"/>
              </a:rPr>
              <a:t> -&gt; add column -&gt; analysis -&gt; add -&gt; add column -&gt; </a:t>
            </a:r>
            <a:r>
              <a:rPr lang="en-US" sz="1400" dirty="0" err="1" smtClean="0">
                <a:latin typeface="Verdana" pitchFamily="34" charset="0"/>
                <a:ea typeface="Verdana" pitchFamily="34" charset="0"/>
                <a:cs typeface="Verdana" pitchFamily="34" charset="0"/>
              </a:rPr>
              <a:t>developmment</a:t>
            </a:r>
            <a:r>
              <a:rPr lang="en-US" sz="1400" dirty="0" smtClean="0">
                <a:latin typeface="Verdana" pitchFamily="34" charset="0"/>
                <a:ea typeface="Verdana" pitchFamily="34" charset="0"/>
                <a:cs typeface="Verdana" pitchFamily="34" charset="0"/>
              </a:rPr>
              <a:t> -&gt; add -&gt; add column -&gt; testing -&gt; add</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Start sprint</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backlog -&gt; start sprint -&gt; provide duration , start &amp; end date -&gt; start</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Update task</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active sprint -&gt; Drag and drop tasks to desired column</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3509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Confluence</a:t>
            </a:r>
            <a:endParaRPr dirty="0"/>
          </a:p>
        </p:txBody>
      </p:sp>
      <p:sp>
        <p:nvSpPr>
          <p:cNvPr id="4" name="CustomShape 4"/>
          <p:cNvSpPr/>
          <p:nvPr/>
        </p:nvSpPr>
        <p:spPr>
          <a:xfrm>
            <a:off x="0" y="358466"/>
            <a:ext cx="9144000" cy="64995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400" b="1" dirty="0" smtClean="0">
                <a:latin typeface="Verdana" pitchFamily="34" charset="0"/>
                <a:ea typeface="Verdana" pitchFamily="34" charset="0"/>
                <a:cs typeface="Verdana" pitchFamily="34" charset="0"/>
              </a:rPr>
              <a:t>Confluence</a:t>
            </a:r>
            <a:r>
              <a:rPr lang="en-US" sz="1400" b="1" i="1" dirty="0" smtClean="0">
                <a:solidFill>
                  <a:srgbClr val="FF0000"/>
                </a:solidFill>
                <a:latin typeface="Verdana" pitchFamily="34" charset="0"/>
                <a:ea typeface="Verdana" pitchFamily="34" charset="0"/>
                <a:cs typeface="Verdana" pitchFamily="34" charset="0"/>
              </a:rPr>
              <a:t> is a collaboration portal to keep all project documentation in single space. During the course of project development we are required to document customer requirements,  presentation docs, report excel files, manage meeting notes,  discuss issues,  sprint updates etc</a:t>
            </a:r>
            <a:r>
              <a:rPr lang="en-US" sz="1400" dirty="0" smtClean="0">
                <a:latin typeface="Verdana" pitchFamily="34" charset="0"/>
                <a:ea typeface="Verdana" pitchFamily="34" charset="0"/>
                <a:cs typeface="Verdana" pitchFamily="34" charset="0"/>
              </a:rPr>
              <a: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Project</a:t>
            </a:r>
          </a:p>
          <a:p>
            <a:pPr>
              <a:buFont typeface="Arial" pitchFamily="34" charset="0"/>
              <a:buChar char="•"/>
            </a:pPr>
            <a:r>
              <a:rPr lang="en-US" sz="1400" dirty="0" smtClean="0">
                <a:latin typeface="Verdana" pitchFamily="34" charset="0"/>
                <a:ea typeface="Verdana" pitchFamily="34" charset="0"/>
                <a:cs typeface="Verdana" pitchFamily="34" charset="0"/>
              </a:rPr>
              <a:t>Log into https://www.atlassian.com/  -&gt; left bottom calculator button icon -&gt; confluence -&gt; (add team members email ids ) next -&gt; name website -&gt; next -&gt; </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Create Business requirement page – </a:t>
            </a:r>
            <a:r>
              <a:rPr lang="en-US" sz="1400" dirty="0" smtClean="0">
                <a:latin typeface="Verdana" pitchFamily="34" charset="0"/>
                <a:ea typeface="Verdana" pitchFamily="34" charset="0"/>
                <a:cs typeface="Verdana" pitchFamily="34" charset="0"/>
              </a:rPr>
              <a:t>Client requirement is documented here.</a:t>
            </a:r>
          </a:p>
          <a:p>
            <a:r>
              <a:rPr lang="en-US" sz="1400" dirty="0" smtClean="0">
                <a:latin typeface="Verdana" pitchFamily="34" charset="0"/>
                <a:ea typeface="Verdana" pitchFamily="34" charset="0"/>
                <a:cs typeface="Verdana" pitchFamily="34" charset="0"/>
              </a:rPr>
              <a:t>page title “Business requirement” -&gt; add table 3 X 10 -&gt; heading as “requirement” (requirement title) , “Description”(requirement description) and “Stake holder” (developer, tester, scrum master etc)</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Blog post –</a:t>
            </a:r>
            <a:r>
              <a:rPr lang="en-US" sz="1400" dirty="0" smtClean="0">
                <a:latin typeface="Verdana" pitchFamily="34" charset="0"/>
                <a:ea typeface="Verdana" pitchFamily="34" charset="0"/>
                <a:cs typeface="Verdana" pitchFamily="34" charset="0"/>
              </a:rPr>
              <a:t> active discussion on task/requirement/issues are maintained here</a:t>
            </a:r>
          </a:p>
          <a:p>
            <a:r>
              <a:rPr lang="en-US" sz="1400" dirty="0" smtClean="0">
                <a:latin typeface="Verdana" pitchFamily="34" charset="0"/>
                <a:ea typeface="Verdana" pitchFamily="34" charset="0"/>
                <a:cs typeface="Verdana" pitchFamily="34" charset="0"/>
              </a:rPr>
              <a:t>Click + in left panel -&gt; blog post -&gt; add name -&gt; publish</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File List </a:t>
            </a:r>
            <a:r>
              <a:rPr lang="en-US" sz="1400" dirty="0" smtClean="0">
                <a:latin typeface="Verdana" pitchFamily="34" charset="0"/>
                <a:ea typeface="Verdana" pitchFamily="34" charset="0"/>
                <a:cs typeface="Verdana" pitchFamily="34" charset="0"/>
              </a:rPr>
              <a:t>– Project files such as PPT, excel, word document can be stored here</a:t>
            </a:r>
          </a:p>
          <a:p>
            <a:r>
              <a:rPr lang="en-US" sz="1400" dirty="0" smtClean="0">
                <a:latin typeface="Verdana" pitchFamily="34" charset="0"/>
                <a:ea typeface="Verdana" pitchFamily="34" charset="0"/>
                <a:cs typeface="Verdana" pitchFamily="34" charset="0"/>
              </a:rPr>
              <a:t>Click + in left panel -&gt; File list -&gt; enter name, description -&gt; publish</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Meeting notes </a:t>
            </a:r>
            <a:r>
              <a:rPr lang="en-US" sz="1400" dirty="0" smtClean="0">
                <a:latin typeface="Verdana" pitchFamily="34" charset="0"/>
                <a:ea typeface="Verdana" pitchFamily="34" charset="0"/>
                <a:cs typeface="Verdana" pitchFamily="34" charset="0"/>
              </a:rPr>
              <a:t>– Manage meeting notes for meeting such as requirement discussion, issue solution , project updates etc</a:t>
            </a:r>
          </a:p>
          <a:p>
            <a:r>
              <a:rPr lang="en-US" sz="1400" dirty="0" smtClean="0">
                <a:latin typeface="Verdana" pitchFamily="34" charset="0"/>
                <a:ea typeface="Verdana" pitchFamily="34" charset="0"/>
                <a:cs typeface="Verdana" pitchFamily="34" charset="0"/>
              </a:rPr>
              <a:t>Click + in left panel -&gt; Meeting notes -&gt; update meeting agenda, participant -&gt; publish</a:t>
            </a:r>
          </a:p>
          <a:p>
            <a:endParaRPr lang="en-US" sz="1400" dirty="0" smtClean="0">
              <a:latin typeface="Verdana" pitchFamily="34" charset="0"/>
              <a:ea typeface="Verdana" pitchFamily="34" charset="0"/>
              <a:cs typeface="Verdana" pitchFamily="34" charset="0"/>
            </a:endParaRPr>
          </a:p>
          <a:p>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Report – add updates from the </a:t>
            </a: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sprint in project discussion.</a:t>
            </a:r>
          </a:p>
          <a:p>
            <a:r>
              <a:rPr lang="en-US" sz="1400" dirty="0" smtClean="0">
                <a:latin typeface="Verdana" pitchFamily="34" charset="0"/>
                <a:ea typeface="Verdana" pitchFamily="34" charset="0"/>
                <a:cs typeface="Verdana" pitchFamily="34" charset="0"/>
              </a:rPr>
              <a:t>Click + in left panel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report -&gt; status report -&gt; select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sprint -&gt; title “sprint update” -&gt; create </a:t>
            </a:r>
          </a:p>
          <a:p>
            <a:r>
              <a:rPr lang="en-US" sz="1400" dirty="0" smtClean="0">
                <a:latin typeface="Verdana" pitchFamily="34" charset="0"/>
                <a:ea typeface="Verdana" pitchFamily="34" charset="0"/>
                <a:cs typeface="Verdana" pitchFamily="34" charset="0"/>
              </a:rPr>
              <a:t>Click + in left panel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report -&gt; change log -&gt; select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sprint -&gt; title “sprint logs” -&gt; create </a:t>
            </a:r>
          </a:p>
          <a:p>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Create Shortcuts:  </a:t>
            </a:r>
            <a:r>
              <a:rPr lang="en-US" sz="1400" dirty="0" smtClean="0">
                <a:latin typeface="Verdana" pitchFamily="34" charset="0"/>
                <a:ea typeface="Verdana" pitchFamily="34" charset="0"/>
                <a:cs typeface="Verdana" pitchFamily="34" charset="0"/>
              </a:rPr>
              <a:t>click edit pencil icon -&gt; recently viewed -&gt; select each file and add link.</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HTML</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i="1" strike="noStrike" dirty="0" smtClean="0">
                <a:solidFill>
                  <a:srgbClr val="FF0000"/>
                </a:solidFill>
                <a:latin typeface="Verdana"/>
                <a:ea typeface="Verdana"/>
              </a:rPr>
              <a:t>HTML stands for Hyper Text Markup Language. Web pages are designed in HTML markup language.</a:t>
            </a:r>
          </a:p>
          <a:p>
            <a:pPr>
              <a:lnSpc>
                <a:spcPct val="100000"/>
              </a:lnSpc>
              <a:buFont typeface="Arial"/>
              <a:buChar char="•"/>
            </a:pPr>
            <a:r>
              <a:rPr lang="en-US" sz="1500" dirty="0" smtClean="0">
                <a:solidFill>
                  <a:srgbClr val="000000"/>
                </a:solidFill>
                <a:latin typeface="Verdana"/>
                <a:ea typeface="Verdana"/>
              </a:rPr>
              <a:t>Web browser is a software that understand how to interpret HTML tags into human readable , textual, image/video or audio based multimedia content on the internet.</a:t>
            </a:r>
          </a:p>
          <a:p>
            <a:pPr>
              <a:lnSpc>
                <a:spcPct val="100000"/>
              </a:lnSpc>
              <a:buFont typeface="Arial"/>
              <a:buChar char="•"/>
            </a:pPr>
            <a:r>
              <a:rPr lang="en-US" sz="1500" dirty="0" smtClean="0">
                <a:solidFill>
                  <a:srgbClr val="000000"/>
                </a:solidFill>
                <a:latin typeface="Verdana"/>
                <a:ea typeface="Verdana"/>
              </a:rPr>
              <a:t>HTML is not strictly typed language. </a:t>
            </a:r>
          </a:p>
          <a:p>
            <a:pPr>
              <a:lnSpc>
                <a:spcPct val="100000"/>
              </a:lnSpc>
              <a:buFont typeface="Arial"/>
              <a:buChar char="•"/>
            </a:pPr>
            <a:endParaRPr lang="en-US" sz="1500" dirty="0" smtClean="0">
              <a:solidFill>
                <a:srgbClr val="000000"/>
              </a:solidFill>
              <a:latin typeface="Verdana"/>
              <a:ea typeface="Verdana"/>
            </a:endParaRPr>
          </a:p>
          <a:p>
            <a:pPr>
              <a:lnSpc>
                <a:spcPct val="100000"/>
              </a:lnSpc>
              <a:buFont typeface="Arial"/>
              <a:buChar char="•"/>
            </a:pPr>
            <a:endParaRPr sz="1500" dirty="0"/>
          </a:p>
        </p:txBody>
      </p:sp>
      <p:graphicFrame>
        <p:nvGraphicFramePr>
          <p:cNvPr id="4" name="Table 3"/>
          <p:cNvGraphicFramePr>
            <a:graphicFrameLocks noGrp="1"/>
          </p:cNvGraphicFramePr>
          <p:nvPr/>
        </p:nvGraphicFramePr>
        <p:xfrm>
          <a:off x="152400" y="1887071"/>
          <a:ext cx="8763000" cy="4693920"/>
        </p:xfrm>
        <a:graphic>
          <a:graphicData uri="http://schemas.openxmlformats.org/drawingml/2006/table">
            <a:tbl>
              <a:tblPr firstRow="1" bandRow="1">
                <a:tableStyleId>{5C22544A-7EE6-4342-B048-85BDC9FD1C3A}</a:tableStyleId>
              </a:tblPr>
              <a:tblGrid>
                <a:gridCol w="3581400"/>
                <a:gridCol w="5181600"/>
              </a:tblGrid>
              <a:tr h="396240">
                <a:tc>
                  <a:txBody>
                    <a:bodyPr/>
                    <a:lstStyle/>
                    <a:p>
                      <a:r>
                        <a:rPr lang="en-US" dirty="0" smtClean="0"/>
                        <a:t>HTML tags</a:t>
                      </a:r>
                      <a:endParaRPr lang="en-US" dirty="0"/>
                    </a:p>
                  </a:txBody>
                  <a:tcPr/>
                </a:tc>
                <a:tc>
                  <a:txBody>
                    <a:bodyPr/>
                    <a:lstStyle/>
                    <a:p>
                      <a:r>
                        <a:rPr lang="en-US" dirty="0" smtClean="0"/>
                        <a:t>Description</a:t>
                      </a:r>
                      <a:endParaRPr lang="en-US" dirty="0"/>
                    </a:p>
                  </a:txBody>
                  <a:tcPr/>
                </a:tc>
              </a:tr>
              <a:tr h="396240">
                <a:tc>
                  <a:txBody>
                    <a:bodyPr/>
                    <a:lstStyle/>
                    <a:p>
                      <a:r>
                        <a:rPr lang="en-US" dirty="0" smtClean="0"/>
                        <a:t>&lt;Html&gt;</a:t>
                      </a:r>
                      <a:endParaRPr lang="en-US" dirty="0"/>
                    </a:p>
                  </a:txBody>
                  <a:tcPr/>
                </a:tc>
                <a:tc>
                  <a:txBody>
                    <a:bodyPr/>
                    <a:lstStyle/>
                    <a:p>
                      <a:r>
                        <a:rPr lang="en-US" dirty="0" smtClean="0"/>
                        <a:t>Root /parent</a:t>
                      </a:r>
                      <a:r>
                        <a:rPr lang="en-US" baseline="0" dirty="0" smtClean="0"/>
                        <a:t> </a:t>
                      </a:r>
                      <a:r>
                        <a:rPr lang="en-US" dirty="0" smtClean="0"/>
                        <a:t>tag</a:t>
                      </a:r>
                      <a:r>
                        <a:rPr lang="en-US" baseline="0" dirty="0" smtClean="0"/>
                        <a:t> of all html  tags in web page</a:t>
                      </a:r>
                      <a:endParaRPr lang="en-US" dirty="0"/>
                    </a:p>
                  </a:txBody>
                  <a:tcPr/>
                </a:tc>
              </a:tr>
              <a:tr h="396240">
                <a:tc>
                  <a:txBody>
                    <a:bodyPr/>
                    <a:lstStyle/>
                    <a:p>
                      <a:r>
                        <a:rPr lang="en-US" dirty="0" smtClean="0"/>
                        <a:t>&lt;Body&gt;</a:t>
                      </a:r>
                      <a:endParaRPr lang="en-US" dirty="0"/>
                    </a:p>
                  </a:txBody>
                  <a:tcPr/>
                </a:tc>
                <a:tc>
                  <a:txBody>
                    <a:bodyPr/>
                    <a:lstStyle/>
                    <a:p>
                      <a:r>
                        <a:rPr lang="en-US" dirty="0" smtClean="0"/>
                        <a:t>&lt;body&gt; tag contains html  page</a:t>
                      </a:r>
                      <a:r>
                        <a:rPr lang="en-US" baseline="0" dirty="0" smtClean="0"/>
                        <a:t> contents</a:t>
                      </a:r>
                      <a:endParaRPr lang="en-US" dirty="0"/>
                    </a:p>
                  </a:txBody>
                  <a:tcPr/>
                </a:tc>
              </a:tr>
              <a:tr h="396240">
                <a:tc>
                  <a:txBody>
                    <a:bodyPr/>
                    <a:lstStyle/>
                    <a:p>
                      <a:r>
                        <a:rPr lang="en-US" dirty="0" smtClean="0"/>
                        <a:t>&lt;Form action=“”&gt;</a:t>
                      </a:r>
                      <a:endParaRPr lang="en-US" dirty="0"/>
                    </a:p>
                  </a:txBody>
                  <a:tcPr/>
                </a:tc>
                <a:tc>
                  <a:txBody>
                    <a:bodyPr/>
                    <a:lstStyle/>
                    <a:p>
                      <a:r>
                        <a:rPr lang="en-US" dirty="0" smtClean="0"/>
                        <a:t>Used to submit info</a:t>
                      </a:r>
                      <a:r>
                        <a:rPr lang="en-US" baseline="0" dirty="0" smtClean="0"/>
                        <a:t> </a:t>
                      </a:r>
                      <a:r>
                        <a:rPr lang="en-US" dirty="0" smtClean="0"/>
                        <a:t>from the users to server</a:t>
                      </a:r>
                      <a:endParaRPr lang="en-US" dirty="0"/>
                    </a:p>
                  </a:txBody>
                  <a:tcPr/>
                </a:tc>
              </a:tr>
              <a:tr h="396240">
                <a:tc>
                  <a:txBody>
                    <a:bodyPr/>
                    <a:lstStyle/>
                    <a:p>
                      <a:r>
                        <a:rPr lang="en-US" dirty="0" smtClean="0"/>
                        <a:t>&lt;Input type=“”text&gt;</a:t>
                      </a:r>
                      <a:endParaRPr lang="en-US" dirty="0"/>
                    </a:p>
                  </a:txBody>
                  <a:tcPr/>
                </a:tc>
                <a:tc>
                  <a:txBody>
                    <a:bodyPr/>
                    <a:lstStyle/>
                    <a:p>
                      <a:r>
                        <a:rPr lang="en-US" dirty="0" smtClean="0"/>
                        <a:t>html element</a:t>
                      </a:r>
                      <a:r>
                        <a:rPr lang="en-US" baseline="0" dirty="0" smtClean="0"/>
                        <a:t> </a:t>
                      </a:r>
                      <a:r>
                        <a:rPr lang="en-US" dirty="0" smtClean="0"/>
                        <a:t>type. ( type=“text” , type=“password”, type=“radio”, type=submit, </a:t>
                      </a:r>
                      <a:endParaRPr lang="en-US" dirty="0"/>
                    </a:p>
                  </a:txBody>
                  <a:tcPr/>
                </a:tc>
              </a:tr>
              <a:tr h="396240">
                <a:tc>
                  <a:txBody>
                    <a:bodyPr/>
                    <a:lstStyle/>
                    <a:p>
                      <a:r>
                        <a:rPr lang="en-US" dirty="0" smtClean="0"/>
                        <a:t>&lt;</a:t>
                      </a:r>
                      <a:r>
                        <a:rPr lang="en-US" dirty="0" err="1" smtClean="0"/>
                        <a:t>Textarea</a:t>
                      </a:r>
                      <a:r>
                        <a:rPr lang="en-US" dirty="0" smtClean="0"/>
                        <a:t> row=“”&gt;</a:t>
                      </a:r>
                      <a:endParaRPr lang="en-US" dirty="0"/>
                    </a:p>
                  </a:txBody>
                  <a:tcPr/>
                </a:tc>
                <a:tc>
                  <a:txBody>
                    <a:bodyPr/>
                    <a:lstStyle/>
                    <a:p>
                      <a:r>
                        <a:rPr lang="en-US" dirty="0" smtClean="0"/>
                        <a:t>Like textbox</a:t>
                      </a:r>
                      <a:r>
                        <a:rPr lang="en-US" baseline="0" dirty="0" smtClean="0"/>
                        <a:t> with larger text area</a:t>
                      </a:r>
                      <a:endParaRPr lang="en-US" dirty="0"/>
                    </a:p>
                  </a:txBody>
                  <a:tcPr/>
                </a:tc>
              </a:tr>
              <a:tr h="396240">
                <a:tc>
                  <a:txBody>
                    <a:bodyPr/>
                    <a:lstStyle/>
                    <a:p>
                      <a:r>
                        <a:rPr lang="en-US" dirty="0" smtClean="0"/>
                        <a:t>&lt;Table&gt;&lt;</a:t>
                      </a:r>
                      <a:r>
                        <a:rPr lang="en-US" dirty="0" err="1" smtClean="0"/>
                        <a:t>tr</a:t>
                      </a:r>
                      <a:r>
                        <a:rPr lang="en-US" dirty="0" smtClean="0"/>
                        <a:t>&gt;&lt;td&gt;</a:t>
                      </a:r>
                    </a:p>
                    <a:p>
                      <a:pPr marL="0" marR="0" indent="0" defTabSz="914400" eaLnBrk="1" fontAlgn="auto" latinLnBrk="0" hangingPunct="1">
                        <a:lnSpc>
                          <a:spcPct val="100000"/>
                        </a:lnSpc>
                        <a:spcBef>
                          <a:spcPts val="0"/>
                        </a:spcBef>
                        <a:spcAft>
                          <a:spcPts val="0"/>
                        </a:spcAft>
                        <a:buClrTx/>
                        <a:buSzTx/>
                        <a:buFontTx/>
                        <a:buNone/>
                        <a:tabLst/>
                        <a:defRPr/>
                      </a:pPr>
                      <a:r>
                        <a:rPr lang="en-US" dirty="0" smtClean="0"/>
                        <a:t>&lt;/td&gt;&lt;/</a:t>
                      </a:r>
                      <a:r>
                        <a:rPr lang="en-US" dirty="0" err="1" smtClean="0"/>
                        <a:t>tr</a:t>
                      </a:r>
                      <a:r>
                        <a:rPr lang="en-US" dirty="0" smtClean="0"/>
                        <a:t>&gt;&lt;/table&gt;</a:t>
                      </a:r>
                    </a:p>
                  </a:txBody>
                  <a:tcPr/>
                </a:tc>
                <a:tc>
                  <a:txBody>
                    <a:bodyPr/>
                    <a:lstStyle/>
                    <a:p>
                      <a:r>
                        <a:rPr lang="en-US" dirty="0" smtClean="0"/>
                        <a:t>Table format with options to set &lt;</a:t>
                      </a:r>
                      <a:r>
                        <a:rPr lang="en-US" dirty="0" err="1" smtClean="0"/>
                        <a:t>tr</a:t>
                      </a:r>
                      <a:r>
                        <a:rPr lang="en-US" dirty="0" smtClean="0"/>
                        <a:t>&gt;</a:t>
                      </a:r>
                      <a:r>
                        <a:rPr lang="en-US" baseline="0" dirty="0" smtClean="0"/>
                        <a:t> </a:t>
                      </a:r>
                      <a:r>
                        <a:rPr lang="en-US" dirty="0" smtClean="0"/>
                        <a:t>rows and &lt;td&gt;columns</a:t>
                      </a:r>
                      <a:endParaRPr lang="en-US" dirty="0"/>
                    </a:p>
                  </a:txBody>
                  <a:tcPr/>
                </a:tc>
              </a:tr>
              <a:tr h="396240">
                <a:tc>
                  <a:txBody>
                    <a:bodyPr/>
                    <a:lstStyle/>
                    <a:p>
                      <a:r>
                        <a:rPr lang="en-US" dirty="0" smtClean="0"/>
                        <a:t>&lt;</a:t>
                      </a:r>
                      <a:r>
                        <a:rPr lang="en-US" dirty="0" err="1" smtClean="0"/>
                        <a:t>ol</a:t>
                      </a:r>
                      <a:r>
                        <a:rPr lang="en-US" dirty="0" smtClean="0"/>
                        <a:t>&gt;&lt;</a:t>
                      </a:r>
                      <a:r>
                        <a:rPr lang="en-US" dirty="0" err="1" smtClean="0"/>
                        <a:t>li</a:t>
                      </a:r>
                      <a:r>
                        <a:rPr lang="en-US" dirty="0" smtClean="0"/>
                        <a:t>&gt;&lt;/</a:t>
                      </a:r>
                      <a:r>
                        <a:rPr lang="en-US" dirty="0" err="1" smtClean="0"/>
                        <a:t>li</a:t>
                      </a:r>
                      <a:r>
                        <a:rPr lang="en-US" dirty="0" smtClean="0"/>
                        <a:t>&gt;&lt;/</a:t>
                      </a:r>
                      <a:r>
                        <a:rPr lang="en-US" dirty="0" err="1" smtClean="0"/>
                        <a:t>ol</a:t>
                      </a:r>
                      <a:r>
                        <a:rPr lang="en-US" dirty="0" smtClean="0"/>
                        <a:t>&gt;</a:t>
                      </a:r>
                      <a:endParaRPr lang="en-US" dirty="0"/>
                    </a:p>
                  </a:txBody>
                  <a:tcPr/>
                </a:tc>
                <a:tc>
                  <a:txBody>
                    <a:bodyPr/>
                    <a:lstStyle/>
                    <a:p>
                      <a:r>
                        <a:rPr lang="en-US" dirty="0" smtClean="0"/>
                        <a:t>Ordered list html elements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a:t>
                      </a:r>
                      <a:r>
                        <a:rPr lang="en-US" dirty="0" err="1" smtClean="0"/>
                        <a:t>ul</a:t>
                      </a:r>
                      <a:r>
                        <a:rPr lang="en-US" dirty="0" smtClean="0"/>
                        <a:t>&gt;&lt;</a:t>
                      </a:r>
                      <a:r>
                        <a:rPr lang="en-US" dirty="0" err="1" smtClean="0"/>
                        <a:t>li</a:t>
                      </a:r>
                      <a:r>
                        <a:rPr lang="en-US" dirty="0" smtClean="0"/>
                        <a:t>&gt;&lt;/</a:t>
                      </a:r>
                      <a:r>
                        <a:rPr lang="en-US" dirty="0" err="1" smtClean="0"/>
                        <a:t>li</a:t>
                      </a:r>
                      <a:r>
                        <a:rPr lang="en-US" dirty="0" smtClean="0"/>
                        <a:t>&gt;&lt;/</a:t>
                      </a:r>
                      <a:r>
                        <a:rPr lang="en-US" dirty="0" err="1" smtClean="0"/>
                        <a:t>ul</a:t>
                      </a:r>
                      <a:r>
                        <a:rPr lang="en-US" dirty="0" smtClean="0"/>
                        <a:t>&gt;</a:t>
                      </a:r>
                    </a:p>
                  </a:txBody>
                  <a:tcPr/>
                </a:tc>
                <a:tc>
                  <a:txBody>
                    <a:bodyPr/>
                    <a:lstStyle/>
                    <a:p>
                      <a:r>
                        <a:rPr lang="en-US" dirty="0" smtClean="0"/>
                        <a:t>Unordered list html elements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latin typeface="+mn-lt"/>
                          <a:ea typeface="+mn-ea"/>
                          <a:cs typeface="+mn-cs"/>
                        </a:rPr>
                        <a:t>&lt;select&gt;&lt;option value=“java"&gt; java&lt;/option&gt; &lt;/select&gt;</a:t>
                      </a:r>
                      <a:endParaRPr lang="en-US" dirty="0" smtClean="0"/>
                    </a:p>
                  </a:txBody>
                  <a:tcPr/>
                </a:tc>
                <a:tc>
                  <a:txBody>
                    <a:bodyPr/>
                    <a:lstStyle/>
                    <a:p>
                      <a:r>
                        <a:rPr lang="en-US" dirty="0" smtClean="0"/>
                        <a:t>Drop down menu.</a:t>
                      </a:r>
                      <a:endParaRPr lang="en-US" dirty="0"/>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HTML</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lang="en-US" sz="1500" dirty="0" smtClean="0">
              <a:solidFill>
                <a:srgbClr val="000000"/>
              </a:solidFill>
              <a:latin typeface="Verdana"/>
              <a:ea typeface="Verdana"/>
            </a:endParaRPr>
          </a:p>
          <a:p>
            <a:pPr>
              <a:lnSpc>
                <a:spcPct val="100000"/>
              </a:lnSpc>
              <a:buFont typeface="Arial"/>
              <a:buChar char="•"/>
            </a:pPr>
            <a:endParaRPr sz="1500" dirty="0"/>
          </a:p>
        </p:txBody>
      </p:sp>
      <p:graphicFrame>
        <p:nvGraphicFramePr>
          <p:cNvPr id="4" name="Table 3"/>
          <p:cNvGraphicFramePr>
            <a:graphicFrameLocks noGrp="1"/>
          </p:cNvGraphicFramePr>
          <p:nvPr/>
        </p:nvGraphicFramePr>
        <p:xfrm>
          <a:off x="89645" y="744071"/>
          <a:ext cx="8955742" cy="5791200"/>
        </p:xfrm>
        <a:graphic>
          <a:graphicData uri="http://schemas.openxmlformats.org/drawingml/2006/table">
            <a:tbl>
              <a:tblPr firstRow="1" bandRow="1">
                <a:tableStyleId>{5C22544A-7EE6-4342-B048-85BDC9FD1C3A}</a:tableStyleId>
              </a:tblPr>
              <a:tblGrid>
                <a:gridCol w="3200400"/>
                <a:gridCol w="5755342"/>
              </a:tblGrid>
              <a:tr h="396240">
                <a:tc>
                  <a:txBody>
                    <a:bodyPr/>
                    <a:lstStyle/>
                    <a:p>
                      <a:endParaRPr lang="en-US" dirty="0"/>
                    </a:p>
                  </a:txBody>
                  <a:tcPr/>
                </a:tc>
                <a:tc>
                  <a:txBody>
                    <a:bodyPr/>
                    <a:lstStyle/>
                    <a:p>
                      <a:endParaRPr lang="en-US"/>
                    </a:p>
                  </a:txBody>
                  <a:tcPr/>
                </a:tc>
              </a:tr>
              <a:tr h="396240">
                <a:tc>
                  <a:txBody>
                    <a:bodyPr/>
                    <a:lstStyle/>
                    <a:p>
                      <a:r>
                        <a:rPr lang="en-US" dirty="0" smtClean="0"/>
                        <a:t>&lt;</a:t>
                      </a:r>
                      <a:r>
                        <a:rPr lang="en-US" dirty="0" err="1" smtClean="0"/>
                        <a:t>img</a:t>
                      </a:r>
                      <a:r>
                        <a:rPr lang="en-US" dirty="0" smtClean="0"/>
                        <a:t> </a:t>
                      </a:r>
                      <a:r>
                        <a:rPr lang="en-US" dirty="0" err="1" smtClean="0"/>
                        <a:t>src</a:t>
                      </a:r>
                      <a:r>
                        <a:rPr lang="en-US" dirty="0" smtClean="0"/>
                        <a:t>=“logo.png”&gt;</a:t>
                      </a:r>
                      <a:endParaRPr lang="en-US" dirty="0"/>
                    </a:p>
                  </a:txBody>
                  <a:tcPr/>
                </a:tc>
                <a:tc>
                  <a:txBody>
                    <a:bodyPr/>
                    <a:lstStyle/>
                    <a:p>
                      <a:r>
                        <a:rPr lang="en-US" dirty="0" smtClean="0"/>
                        <a:t>Including images in web page</a:t>
                      </a:r>
                      <a:endParaRPr lang="en-US" dirty="0"/>
                    </a:p>
                  </a:txBody>
                  <a:tcPr/>
                </a:tc>
              </a:tr>
              <a:tr h="396240">
                <a:tc>
                  <a:txBody>
                    <a:bodyPr/>
                    <a:lstStyle/>
                    <a:p>
                      <a:r>
                        <a:rPr lang="en-US" b="0" i="0" dirty="0" smtClean="0">
                          <a:solidFill>
                            <a:schemeClr val="dk1"/>
                          </a:solidFill>
                          <a:latin typeface="+mn-lt"/>
                          <a:ea typeface="+mn-ea"/>
                          <a:cs typeface="+mn-cs"/>
                        </a:rPr>
                        <a:t>&lt;audio controls&gt;</a:t>
                      </a:r>
                      <a:r>
                        <a:rPr lang="en-US" dirty="0" smtClean="0"/>
                        <a:t/>
                      </a:r>
                      <a:br>
                        <a:rPr lang="en-US" dirty="0" smtClean="0"/>
                      </a:br>
                      <a:r>
                        <a:rPr lang="en-US" b="0" i="0" dirty="0" smtClean="0">
                          <a:solidFill>
                            <a:schemeClr val="dk1"/>
                          </a:solidFill>
                          <a:latin typeface="+mn-lt"/>
                          <a:ea typeface="+mn-ea"/>
                          <a:cs typeface="+mn-cs"/>
                        </a:rPr>
                        <a:t>&lt;source </a:t>
                      </a:r>
                      <a:r>
                        <a:rPr lang="en-US" b="0" i="0" dirty="0" err="1" smtClean="0">
                          <a:solidFill>
                            <a:schemeClr val="dk1"/>
                          </a:solidFill>
                          <a:latin typeface="+mn-lt"/>
                          <a:ea typeface="+mn-ea"/>
                          <a:cs typeface="+mn-cs"/>
                        </a:rPr>
                        <a:t>src</a:t>
                      </a:r>
                      <a:r>
                        <a:rPr lang="en-US" b="0" i="0" dirty="0" smtClean="0">
                          <a:solidFill>
                            <a:schemeClr val="dk1"/>
                          </a:solidFill>
                          <a:latin typeface="+mn-lt"/>
                          <a:ea typeface="+mn-ea"/>
                          <a:cs typeface="+mn-cs"/>
                        </a:rPr>
                        <a:t>=“song.mp3" type="audio/mpeg"&gt;</a:t>
                      </a:r>
                      <a:endParaRPr lang="en-US" dirty="0"/>
                    </a:p>
                  </a:txBody>
                  <a:tcPr/>
                </a:tc>
                <a:tc>
                  <a:txBody>
                    <a:bodyPr/>
                    <a:lstStyle/>
                    <a:p>
                      <a:r>
                        <a:rPr lang="en-US" dirty="0" smtClean="0"/>
                        <a:t>Include audio file in web page</a:t>
                      </a:r>
                      <a:endParaRPr lang="en-US" dirty="0"/>
                    </a:p>
                  </a:txBody>
                  <a:tcPr/>
                </a:tc>
              </a:tr>
              <a:tr h="396240">
                <a:tc>
                  <a:txBody>
                    <a:bodyPr/>
                    <a:lstStyle/>
                    <a:p>
                      <a:r>
                        <a:rPr lang="en-US" dirty="0" smtClean="0"/>
                        <a:t>&lt;video width="400" controls&gt;</a:t>
                      </a:r>
                    </a:p>
                    <a:p>
                      <a:r>
                        <a:rPr lang="en-US" dirty="0" smtClean="0"/>
                        <a:t>&lt;source </a:t>
                      </a:r>
                      <a:r>
                        <a:rPr lang="en-US" dirty="0" err="1" smtClean="0"/>
                        <a:t>src</a:t>
                      </a:r>
                      <a:r>
                        <a:rPr lang="en-US" dirty="0" smtClean="0"/>
                        <a:t>="mov_bbb.ogg" type="video/mp4"&gt;.&lt;/video&gt;</a:t>
                      </a:r>
                      <a:endParaRPr lang="en-US" dirty="0"/>
                    </a:p>
                  </a:txBody>
                  <a:tcPr/>
                </a:tc>
                <a:tc>
                  <a:txBody>
                    <a:bodyPr/>
                    <a:lstStyle/>
                    <a:p>
                      <a:r>
                        <a:rPr lang="en-US" dirty="0" smtClean="0"/>
                        <a:t>Include video</a:t>
                      </a:r>
                      <a:r>
                        <a:rPr lang="en-US" baseline="0" dirty="0" smtClean="0"/>
                        <a:t> file in web page</a:t>
                      </a:r>
                      <a:endParaRPr lang="en-US" dirty="0"/>
                    </a:p>
                  </a:txBody>
                  <a:tcPr/>
                </a:tc>
              </a:tr>
              <a:tr h="396240">
                <a:tc>
                  <a:txBody>
                    <a:bodyPr/>
                    <a:lstStyle/>
                    <a:p>
                      <a:r>
                        <a:rPr lang="en-US" dirty="0" smtClean="0"/>
                        <a:t>&lt;Input </a:t>
                      </a:r>
                      <a:r>
                        <a:rPr lang="en-US" dirty="0" err="1" smtClean="0"/>
                        <a:t>onclick</a:t>
                      </a:r>
                      <a:r>
                        <a:rPr lang="en-US" dirty="0" smtClean="0"/>
                        <a:t>=“fun1();”</a:t>
                      </a:r>
                      <a:endParaRPr lang="en-US" dirty="0"/>
                    </a:p>
                  </a:txBody>
                  <a:tcPr/>
                </a:tc>
                <a:tc>
                  <a:txBody>
                    <a:bodyPr/>
                    <a:lstStyle/>
                    <a:p>
                      <a:r>
                        <a:rPr lang="en-US" dirty="0" smtClean="0"/>
                        <a:t>Event triggered when mouse clicked</a:t>
                      </a:r>
                      <a:r>
                        <a:rPr lang="en-US" baseline="0" dirty="0" smtClean="0"/>
                        <a:t> on html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dirty="0" err="1" smtClean="0"/>
                        <a:t>onblur</a:t>
                      </a:r>
                      <a:r>
                        <a:rPr lang="en-US" dirty="0" smtClean="0"/>
                        <a:t>=“fun1();”</a:t>
                      </a:r>
                    </a:p>
                  </a:txBody>
                  <a:tcPr/>
                </a:tc>
                <a:tc>
                  <a:txBody>
                    <a:bodyPr/>
                    <a:lstStyle/>
                    <a:p>
                      <a:r>
                        <a:rPr lang="en-US" dirty="0" smtClean="0"/>
                        <a:t>Event triggered when </a:t>
                      </a:r>
                      <a:r>
                        <a:rPr lang="en-US" baseline="0" dirty="0" smtClean="0"/>
                        <a:t>html field loses focus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dirty="0" err="1" smtClean="0"/>
                        <a:t>onfocus</a:t>
                      </a:r>
                      <a:r>
                        <a:rPr lang="en-US" dirty="0" smtClean="0"/>
                        <a:t>=“fun1();”</a:t>
                      </a:r>
                    </a:p>
                  </a:txBody>
                  <a:tcPr/>
                </a:tc>
                <a:tc>
                  <a:txBody>
                    <a:bodyPr/>
                    <a:lstStyle/>
                    <a:p>
                      <a:r>
                        <a:rPr lang="en-US" dirty="0" smtClean="0"/>
                        <a:t>Event triggered when </a:t>
                      </a:r>
                      <a:r>
                        <a:rPr lang="en-US" baseline="0" dirty="0" smtClean="0"/>
                        <a:t>html field gains focus</a:t>
                      </a:r>
                      <a:endParaRPr lang="en-US" dirty="0"/>
                    </a:p>
                  </a:txBody>
                  <a:tcPr/>
                </a:tc>
              </a:tr>
              <a:tr h="396240">
                <a:tc>
                  <a:txBody>
                    <a:bodyPr/>
                    <a:lstStyle/>
                    <a:p>
                      <a:r>
                        <a:rPr lang="en-US" dirty="0" smtClean="0"/>
                        <a:t>&lt;Input </a:t>
                      </a:r>
                      <a:r>
                        <a:rPr lang="en-US" b="0" i="0" dirty="0" err="1" smtClean="0">
                          <a:solidFill>
                            <a:schemeClr val="dk1"/>
                          </a:solidFill>
                          <a:latin typeface="+mn-lt"/>
                          <a:ea typeface="+mn-ea"/>
                          <a:cs typeface="+mn-cs"/>
                        </a:rPr>
                        <a:t>onchange</a:t>
                      </a:r>
                      <a:r>
                        <a:rPr lang="en-US" b="0" i="0" dirty="0" smtClean="0">
                          <a:solidFill>
                            <a:schemeClr val="dk1"/>
                          </a:solidFill>
                          <a:latin typeface="+mn-lt"/>
                          <a:ea typeface="+mn-ea"/>
                          <a:cs typeface="+mn-cs"/>
                        </a:rPr>
                        <a:t>=“fun();”</a:t>
                      </a:r>
                      <a:endParaRPr lang="en-US" dirty="0"/>
                    </a:p>
                  </a:txBody>
                  <a:tcPr/>
                </a:tc>
                <a:tc>
                  <a:txBody>
                    <a:bodyPr/>
                    <a:lstStyle/>
                    <a:p>
                      <a:r>
                        <a:rPr lang="en-US" dirty="0" smtClean="0"/>
                        <a:t>Event triggered when html field content is changed</a:t>
                      </a:r>
                      <a:endParaRPr lang="en-US" dirty="0"/>
                    </a:p>
                  </a:txBody>
                  <a:tcPr/>
                </a:tc>
              </a:tr>
              <a:tr h="396240">
                <a:tc>
                  <a:txBody>
                    <a:bodyPr/>
                    <a:lstStyle/>
                    <a:p>
                      <a:r>
                        <a:rPr lang="en-US" dirty="0" smtClean="0"/>
                        <a:t>&lt;body </a:t>
                      </a:r>
                      <a:r>
                        <a:rPr lang="en-US" dirty="0" err="1" smtClean="0"/>
                        <a:t>onload</a:t>
                      </a:r>
                      <a:r>
                        <a:rPr lang="en-US" dirty="0" smtClean="0"/>
                        <a:t>=“fun1();”</a:t>
                      </a:r>
                      <a:endParaRPr lang="en-US" dirty="0"/>
                    </a:p>
                  </a:txBody>
                  <a:tcPr/>
                </a:tc>
                <a:tc>
                  <a:txBody>
                    <a:bodyPr/>
                    <a:lstStyle/>
                    <a:p>
                      <a:r>
                        <a:rPr lang="en-US" dirty="0" smtClean="0"/>
                        <a:t>Event</a:t>
                      </a:r>
                      <a:r>
                        <a:rPr lang="en-US" baseline="0" dirty="0" smtClean="0"/>
                        <a:t> triggered on page reload.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b="0" i="0" dirty="0" err="1" smtClean="0">
                          <a:solidFill>
                            <a:schemeClr val="dk1"/>
                          </a:solidFill>
                          <a:latin typeface="+mn-lt"/>
                          <a:ea typeface="+mn-ea"/>
                          <a:cs typeface="+mn-cs"/>
                        </a:rPr>
                        <a:t>onmouseover</a:t>
                      </a:r>
                      <a:r>
                        <a:rPr lang="en-US" b="0" i="0" dirty="0" smtClean="0">
                          <a:solidFill>
                            <a:schemeClr val="dk1"/>
                          </a:solidFill>
                          <a:latin typeface="+mn-lt"/>
                          <a:ea typeface="+mn-ea"/>
                          <a:cs typeface="+mn-cs"/>
                        </a:rPr>
                        <a:t>=</a:t>
                      </a:r>
                      <a:r>
                        <a:rPr lang="en-US" dirty="0" smtClean="0"/>
                        <a:t>“fun1()”</a:t>
                      </a:r>
                      <a:endParaRPr lang="en-US" b="0" i="0" dirty="0" smtClean="0">
                        <a:solidFill>
                          <a:schemeClr val="dk1"/>
                        </a:solidFill>
                        <a:latin typeface="+mn-lt"/>
                        <a:ea typeface="+mn-ea"/>
                        <a:cs typeface="+mn-cs"/>
                      </a:endParaRPr>
                    </a:p>
                  </a:txBody>
                  <a:tcPr/>
                </a:tc>
                <a:tc>
                  <a:txBody>
                    <a:bodyPr/>
                    <a:lstStyle/>
                    <a:p>
                      <a:r>
                        <a:rPr lang="en-US" dirty="0" smtClean="0"/>
                        <a:t>Event triggered when mouse is moved</a:t>
                      </a:r>
                      <a:r>
                        <a:rPr lang="en-US" baseline="0" dirty="0" smtClean="0"/>
                        <a:t> over html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b="0" i="0" dirty="0" err="1" smtClean="0">
                          <a:solidFill>
                            <a:schemeClr val="dk1"/>
                          </a:solidFill>
                          <a:latin typeface="+mn-lt"/>
                          <a:ea typeface="+mn-ea"/>
                          <a:cs typeface="+mn-cs"/>
                        </a:rPr>
                        <a:t>onmouseout</a:t>
                      </a:r>
                      <a:r>
                        <a:rPr lang="en-US" b="0" i="0" dirty="0" smtClean="0">
                          <a:solidFill>
                            <a:schemeClr val="dk1"/>
                          </a:solidFill>
                          <a:latin typeface="+mn-lt"/>
                          <a:ea typeface="+mn-ea"/>
                          <a:cs typeface="+mn-cs"/>
                        </a:rPr>
                        <a:t>=</a:t>
                      </a:r>
                      <a:r>
                        <a:rPr lang="en-US" dirty="0" smtClean="0"/>
                        <a:t>“fun1()”</a:t>
                      </a:r>
                      <a:endParaRPr lang="en-US" b="0" i="0" dirty="0" smtClean="0">
                        <a:solidFill>
                          <a:schemeClr val="dk1"/>
                        </a:solidFill>
                        <a:latin typeface="+mn-lt"/>
                        <a:ea typeface="+mn-ea"/>
                        <a:cs typeface="+mn-cs"/>
                      </a:endParaRPr>
                    </a:p>
                  </a:txBody>
                  <a:tcPr/>
                </a:tc>
                <a:tc>
                  <a:txBody>
                    <a:bodyPr/>
                    <a:lstStyle/>
                    <a:p>
                      <a:r>
                        <a:rPr lang="en-US" dirty="0" smtClean="0"/>
                        <a:t>Event triggered when mouse is moved</a:t>
                      </a:r>
                      <a:r>
                        <a:rPr lang="en-US" baseline="0" dirty="0" smtClean="0"/>
                        <a:t> away from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latin typeface="+mn-lt"/>
                          <a:ea typeface="+mn-ea"/>
                          <a:cs typeface="+mn-cs"/>
                        </a:rPr>
                        <a:t>Style</a:t>
                      </a:r>
                      <a:r>
                        <a:rPr lang="en-US" b="0" i="0" baseline="0" dirty="0" smtClean="0">
                          <a:solidFill>
                            <a:schemeClr val="dk1"/>
                          </a:solidFill>
                          <a:latin typeface="+mn-lt"/>
                          <a:ea typeface="+mn-ea"/>
                          <a:cs typeface="+mn-cs"/>
                        </a:rPr>
                        <a:t> sheet include</a:t>
                      </a:r>
                      <a:endParaRPr lang="en-US" b="0" i="0" dirty="0" smtClean="0">
                        <a:solidFill>
                          <a:schemeClr val="dk1"/>
                        </a:solidFill>
                        <a:latin typeface="+mn-lt"/>
                        <a:ea typeface="+mn-ea"/>
                        <a:cs typeface="+mn-cs"/>
                      </a:endParaRPr>
                    </a:p>
                  </a:txBody>
                  <a:tcPr/>
                </a:tc>
                <a:tc>
                  <a:txBody>
                    <a:bodyPr/>
                    <a:lstStyle/>
                    <a:p>
                      <a:r>
                        <a:rPr lang="en-US" b="0" i="0" dirty="0" smtClean="0">
                          <a:solidFill>
                            <a:schemeClr val="dk1"/>
                          </a:solidFill>
                          <a:latin typeface="+mn-lt"/>
                          <a:ea typeface="+mn-ea"/>
                          <a:cs typeface="+mn-cs"/>
                        </a:rPr>
                        <a:t>  &lt;link </a:t>
                      </a:r>
                      <a:r>
                        <a:rPr lang="en-US" b="0" i="0" dirty="0" err="1" smtClean="0">
                          <a:solidFill>
                            <a:schemeClr val="dk1"/>
                          </a:solidFill>
                          <a:latin typeface="+mn-lt"/>
                          <a:ea typeface="+mn-ea"/>
                          <a:cs typeface="+mn-cs"/>
                        </a:rPr>
                        <a:t>href</a:t>
                      </a:r>
                      <a:r>
                        <a:rPr lang="en-US" b="0" i="0" dirty="0" smtClean="0">
                          <a:solidFill>
                            <a:schemeClr val="dk1"/>
                          </a:solidFill>
                          <a:latin typeface="+mn-lt"/>
                          <a:ea typeface="+mn-ea"/>
                          <a:cs typeface="+mn-cs"/>
                        </a:rPr>
                        <a:t>="1.css" </a:t>
                      </a:r>
                      <a:r>
                        <a:rPr lang="en-US" b="0" i="0" dirty="0" err="1" smtClean="0">
                          <a:solidFill>
                            <a:schemeClr val="dk1"/>
                          </a:solidFill>
                          <a:latin typeface="+mn-lt"/>
                          <a:ea typeface="+mn-ea"/>
                          <a:cs typeface="+mn-cs"/>
                        </a:rPr>
                        <a:t>rel</a:t>
                      </a:r>
                      <a:r>
                        <a:rPr lang="en-US" b="0" i="0" dirty="0" smtClean="0">
                          <a:solidFill>
                            <a:schemeClr val="dk1"/>
                          </a:solidFill>
                          <a:latin typeface="+mn-lt"/>
                          <a:ea typeface="+mn-ea"/>
                          <a:cs typeface="+mn-cs"/>
                        </a:rPr>
                        <a:t>="</a:t>
                      </a:r>
                      <a:r>
                        <a:rPr lang="en-US" b="0" i="0" dirty="0" err="1" smtClean="0">
                          <a:solidFill>
                            <a:schemeClr val="dk1"/>
                          </a:solidFill>
                          <a:latin typeface="+mn-lt"/>
                          <a:ea typeface="+mn-ea"/>
                          <a:cs typeface="+mn-cs"/>
                        </a:rPr>
                        <a:t>stylesheet</a:t>
                      </a:r>
                      <a:r>
                        <a:rPr lang="en-US" b="0" i="0" dirty="0" smtClean="0">
                          <a:solidFill>
                            <a:schemeClr val="dk1"/>
                          </a:solidFill>
                          <a:latin typeface="+mn-lt"/>
                          <a:ea typeface="+mn-ea"/>
                          <a:cs typeface="+mn-cs"/>
                        </a:rPr>
                        <a:t>" type="text/</a:t>
                      </a:r>
                      <a:r>
                        <a:rPr lang="en-US" b="0" i="0" dirty="0" err="1" smtClean="0">
                          <a:solidFill>
                            <a:schemeClr val="dk1"/>
                          </a:solidFill>
                          <a:latin typeface="+mn-lt"/>
                          <a:ea typeface="+mn-ea"/>
                          <a:cs typeface="+mn-cs"/>
                        </a:rPr>
                        <a:t>css</a:t>
                      </a:r>
                      <a:r>
                        <a:rPr lang="en-US" b="0" i="0" dirty="0" smtClean="0">
                          <a:solidFill>
                            <a:schemeClr val="dk1"/>
                          </a:solidFill>
                          <a:latin typeface="+mn-lt"/>
                          <a:ea typeface="+mn-ea"/>
                          <a:cs typeface="+mn-cs"/>
                        </a:rPr>
                        <a:t>"&gt;</a:t>
                      </a:r>
                      <a:endParaRPr lang="en-US" dirty="0"/>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2400"/>
            <a:ext cx="8839200" cy="6740307"/>
          </a:xfrm>
          <a:prstGeom prst="rect">
            <a:avLst/>
          </a:prstGeom>
        </p:spPr>
        <p:txBody>
          <a:bodyPr wrap="square">
            <a:spAutoFit/>
          </a:bodyPr>
          <a:lstStyle/>
          <a:p>
            <a:pPr>
              <a:buFont typeface="Arial" pitchFamily="34" charset="0"/>
              <a:buChar char="•"/>
            </a:pPr>
            <a:r>
              <a:rPr lang="en-US" sz="1600" b="1" dirty="0" smtClean="0"/>
              <a:t>Identifying elements </a:t>
            </a:r>
            <a:r>
              <a:rPr lang="en-US" sz="1600" dirty="0" smtClean="0"/>
              <a:t>:  (. = class) , (# = id)</a:t>
            </a:r>
          </a:p>
          <a:p>
            <a:pPr>
              <a:buFont typeface="Arial" pitchFamily="34" charset="0"/>
              <a:buChar char="•"/>
            </a:pPr>
            <a:r>
              <a:rPr lang="en-US" sz="1600" b="1" dirty="0" smtClean="0"/>
              <a:t>Size </a:t>
            </a:r>
            <a:r>
              <a:rPr lang="en-US" sz="1600" dirty="0" smtClean="0"/>
              <a:t>: width , height – percentage, </a:t>
            </a:r>
            <a:r>
              <a:rPr lang="en-US" sz="1600" dirty="0" err="1" smtClean="0"/>
              <a:t>px</a:t>
            </a:r>
            <a:endParaRPr lang="en-US" sz="1600" dirty="0" smtClean="0"/>
          </a:p>
          <a:p>
            <a:pPr>
              <a:buFont typeface="Arial" pitchFamily="34" charset="0"/>
              <a:buChar char="•"/>
            </a:pPr>
            <a:r>
              <a:rPr lang="en-US" sz="1600" b="1" dirty="0" smtClean="0"/>
              <a:t>content </a:t>
            </a:r>
            <a:r>
              <a:rPr lang="en-US" sz="1600" dirty="0" smtClean="0"/>
              <a:t>: background</a:t>
            </a:r>
          </a:p>
          <a:p>
            <a:pPr lvl="1">
              <a:buFont typeface="Arial" pitchFamily="34" charset="0"/>
              <a:buChar char="•"/>
            </a:pPr>
            <a:r>
              <a:rPr lang="en-US" sz="1600" dirty="0" smtClean="0"/>
              <a:t>background-color : background color on html element</a:t>
            </a:r>
          </a:p>
          <a:p>
            <a:pPr lvl="1">
              <a:buFont typeface="Arial" pitchFamily="34" charset="0"/>
              <a:buChar char="•"/>
            </a:pPr>
            <a:r>
              <a:rPr lang="en-US" sz="1600" dirty="0" smtClean="0"/>
              <a:t>background-image: </a:t>
            </a:r>
            <a:r>
              <a:rPr lang="en-US" sz="1600" dirty="0" err="1" smtClean="0"/>
              <a:t>url</a:t>
            </a:r>
            <a:r>
              <a:rPr lang="en-US" sz="1600" dirty="0" smtClean="0"/>
              <a:t>("test.jpg");</a:t>
            </a:r>
          </a:p>
          <a:p>
            <a:pPr>
              <a:buFont typeface="Arial" pitchFamily="34" charset="0"/>
              <a:buChar char="•"/>
            </a:pPr>
            <a:r>
              <a:rPr lang="en-US" sz="1600" b="1" dirty="0" smtClean="0"/>
              <a:t>border</a:t>
            </a:r>
          </a:p>
          <a:p>
            <a:pPr lvl="1">
              <a:buFont typeface="Arial" pitchFamily="34" charset="0"/>
              <a:buChar char="•"/>
            </a:pPr>
            <a:r>
              <a:rPr lang="en-US" sz="1600" dirty="0" smtClean="0">
                <a:latin typeface="Algerian" pitchFamily="82" charset="0"/>
              </a:rPr>
              <a:t>border-style : dotted  , dashed , solid</a:t>
            </a:r>
          </a:p>
          <a:p>
            <a:pPr lvl="1">
              <a:buFont typeface="Arial" pitchFamily="34" charset="0"/>
              <a:buChar char="•"/>
            </a:pPr>
            <a:r>
              <a:rPr lang="en-US" sz="1600" dirty="0" smtClean="0"/>
              <a:t>margin-top , margin-right, margin-bottom ,  margin-left :  100px (outside element)</a:t>
            </a:r>
          </a:p>
          <a:p>
            <a:pPr lvl="1">
              <a:buFont typeface="Arial" pitchFamily="34" charset="0"/>
              <a:buChar char="•"/>
            </a:pPr>
            <a:r>
              <a:rPr lang="en-US" sz="1600" dirty="0" smtClean="0"/>
              <a:t>padding-top , padding-right, padding-bottom ,  padding-left  : inside element</a:t>
            </a:r>
          </a:p>
          <a:p>
            <a:pPr>
              <a:buFont typeface="Arial" pitchFamily="34" charset="0"/>
              <a:buChar char="•"/>
            </a:pPr>
            <a:r>
              <a:rPr lang="en-US" sz="1600" b="1" dirty="0" smtClean="0"/>
              <a:t>text </a:t>
            </a:r>
          </a:p>
          <a:p>
            <a:pPr lvl="1">
              <a:buFont typeface="Arial" pitchFamily="34" charset="0"/>
              <a:buChar char="•"/>
            </a:pPr>
            <a:r>
              <a:rPr lang="en-US" sz="1600" dirty="0" smtClean="0"/>
              <a:t>font-size</a:t>
            </a:r>
          </a:p>
          <a:p>
            <a:pPr lvl="1">
              <a:buFont typeface="Arial" pitchFamily="34" charset="0"/>
              <a:buChar char="•"/>
            </a:pPr>
            <a:r>
              <a:rPr lang="en-US" sz="1600" dirty="0" smtClean="0"/>
              <a:t>color : font color</a:t>
            </a:r>
          </a:p>
          <a:p>
            <a:pPr lvl="1">
              <a:buFont typeface="Arial" pitchFamily="34" charset="0"/>
              <a:buChar char="•"/>
            </a:pPr>
            <a:r>
              <a:rPr lang="en-US" sz="1600" dirty="0" smtClean="0"/>
              <a:t>font-family: font style </a:t>
            </a:r>
            <a:r>
              <a:rPr lang="en-US" sz="1600" dirty="0" err="1" smtClean="0"/>
              <a:t>verdana</a:t>
            </a:r>
            <a:r>
              <a:rPr lang="en-US" sz="1600" dirty="0" smtClean="0"/>
              <a:t> etc</a:t>
            </a:r>
          </a:p>
          <a:p>
            <a:pPr>
              <a:buFont typeface="Arial" pitchFamily="34" charset="0"/>
              <a:buChar char="•"/>
            </a:pPr>
            <a:r>
              <a:rPr lang="en-US" sz="1600" b="1" dirty="0" smtClean="0"/>
              <a:t>display </a:t>
            </a:r>
            <a:r>
              <a:rPr lang="en-US" sz="1600" dirty="0" smtClean="0"/>
              <a:t>: inline/ block/none </a:t>
            </a:r>
          </a:p>
          <a:p>
            <a:pPr>
              <a:buFont typeface="Arial" pitchFamily="34" charset="0"/>
              <a:buChar char="•"/>
            </a:pPr>
            <a:r>
              <a:rPr lang="en-US" sz="1600" b="1" dirty="0" smtClean="0"/>
              <a:t>alignment</a:t>
            </a:r>
          </a:p>
          <a:p>
            <a:pPr lvl="1">
              <a:buFont typeface="Arial" pitchFamily="34" charset="0"/>
              <a:buChar char="•"/>
            </a:pPr>
            <a:r>
              <a:rPr lang="en-US" sz="1600" dirty="0" smtClean="0"/>
              <a:t>text-align: center</a:t>
            </a:r>
          </a:p>
          <a:p>
            <a:pPr lvl="1">
              <a:buFont typeface="Arial" pitchFamily="34" charset="0"/>
              <a:buChar char="•"/>
            </a:pPr>
            <a:r>
              <a:rPr lang="en-US" sz="1600" dirty="0" smtClean="0"/>
              <a:t>overflow-y:none/auto/fixed</a:t>
            </a:r>
          </a:p>
          <a:p>
            <a:pPr lvl="1">
              <a:buFont typeface="Arial" pitchFamily="34" charset="0"/>
              <a:buChar char="•"/>
            </a:pPr>
            <a:r>
              <a:rPr lang="en-US" sz="1600" dirty="0" smtClean="0"/>
              <a:t>Float – left/right</a:t>
            </a:r>
          </a:p>
          <a:p>
            <a:pPr lvl="1">
              <a:buFont typeface="Arial" pitchFamily="34" charset="0"/>
              <a:buChar char="•"/>
            </a:pPr>
            <a:r>
              <a:rPr lang="en-US" sz="1600" dirty="0" smtClean="0"/>
              <a:t>border-radius : 1px</a:t>
            </a:r>
          </a:p>
          <a:p>
            <a:pPr>
              <a:buFont typeface="Arial" pitchFamily="34" charset="0"/>
              <a:buChar char="•"/>
            </a:pPr>
            <a:r>
              <a:rPr lang="en-US" sz="1600" b="1" dirty="0" smtClean="0"/>
              <a:t>animation</a:t>
            </a:r>
          </a:p>
          <a:p>
            <a:pPr lvl="1">
              <a:buFont typeface="Arial" pitchFamily="34" charset="0"/>
              <a:buChar char="•"/>
            </a:pPr>
            <a:r>
              <a:rPr lang="en-US" sz="1600" dirty="0" smtClean="0"/>
              <a:t>transform – translate </a:t>
            </a:r>
          </a:p>
          <a:p>
            <a:pPr lvl="2">
              <a:buFont typeface="Arial" pitchFamily="34" charset="0"/>
              <a:buChar char="•"/>
            </a:pPr>
            <a:r>
              <a:rPr lang="en-US" sz="1600" dirty="0" smtClean="0"/>
              <a:t>transform :translate(50px, 100px);  </a:t>
            </a:r>
          </a:p>
          <a:p>
            <a:pPr lvl="2">
              <a:buFont typeface="Arial" pitchFamily="34" charset="0"/>
              <a:buChar char="•"/>
            </a:pPr>
            <a:r>
              <a:rPr lang="en-US" sz="1600" dirty="0" smtClean="0"/>
              <a:t>-ms-transform: translate(50px, 100px); </a:t>
            </a:r>
          </a:p>
          <a:p>
            <a:pPr lvl="2">
              <a:buFont typeface="Arial" pitchFamily="34" charset="0"/>
              <a:buChar char="•"/>
            </a:pPr>
            <a:r>
              <a:rPr lang="en-US" sz="1600" dirty="0" smtClean="0"/>
              <a:t>-</a:t>
            </a:r>
            <a:r>
              <a:rPr lang="en-US" sz="1600" dirty="0" err="1" smtClean="0"/>
              <a:t>webkit</a:t>
            </a:r>
            <a:r>
              <a:rPr lang="en-US" sz="1600" dirty="0" smtClean="0"/>
              <a:t>-transform: translate(50px, 100px);</a:t>
            </a:r>
          </a:p>
          <a:p>
            <a:pPr lvl="1">
              <a:buFont typeface="Arial" pitchFamily="34" charset="0"/>
              <a:buChar char="•"/>
            </a:pPr>
            <a:r>
              <a:rPr lang="en-US" sz="1600" dirty="0" smtClean="0"/>
              <a:t>transform: rotation</a:t>
            </a:r>
          </a:p>
          <a:p>
            <a:pPr lvl="2">
              <a:buFont typeface="Arial" pitchFamily="34" charset="0"/>
              <a:buChar char="•"/>
            </a:pPr>
            <a:r>
              <a:rPr lang="en-US" sz="1600" dirty="0" err="1" smtClean="0"/>
              <a:t>transform:rotate</a:t>
            </a:r>
            <a:r>
              <a:rPr lang="en-US" sz="1600" dirty="0" smtClean="0"/>
              <a:t>(-20deg); </a:t>
            </a:r>
          </a:p>
          <a:p>
            <a:pPr lvl="2">
              <a:buFont typeface="Arial" pitchFamily="34" charset="0"/>
              <a:buChar char="•"/>
            </a:pPr>
            <a:r>
              <a:rPr lang="en-US" sz="1600" dirty="0" smtClean="0"/>
              <a:t>transition-duration: 15s;</a:t>
            </a:r>
          </a:p>
        </p:txBody>
      </p:sp>
      <p:sp>
        <p:nvSpPr>
          <p:cNvPr id="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CSS</a:t>
            </a:r>
            <a:endParaRPr dirty="0"/>
          </a:p>
        </p:txBody>
      </p:sp>
      <p:sp>
        <p:nvSpPr>
          <p:cNvPr id="6" name="TextBox 5"/>
          <p:cNvSpPr txBox="1"/>
          <p:nvPr/>
        </p:nvSpPr>
        <p:spPr>
          <a:xfrm>
            <a:off x="5715000" y="457200"/>
            <a:ext cx="3124200" cy="1323439"/>
          </a:xfrm>
          <a:prstGeom prst="rect">
            <a:avLst/>
          </a:prstGeom>
          <a:noFill/>
        </p:spPr>
        <p:txBody>
          <a:bodyPr wrap="square" rtlCol="0">
            <a:spAutoFit/>
          </a:bodyPr>
          <a:lstStyle/>
          <a:p>
            <a:r>
              <a:rPr lang="en-US" sz="1600" b="1" i="1" dirty="0" smtClean="0">
                <a:solidFill>
                  <a:srgbClr val="FF0000"/>
                </a:solidFill>
              </a:rPr>
              <a:t>CSS helps us represent HTML view by configuring html elements with various setting such as alignment, color , animation etc. </a:t>
            </a:r>
            <a:endParaRPr lang="en-US" sz="1600" b="1" i="1" dirty="0">
              <a:solidFill>
                <a:srgbClr val="FF0000"/>
              </a:solidFill>
            </a:endParaRPr>
          </a:p>
        </p:txBody>
      </p:sp>
      <p:sp>
        <p:nvSpPr>
          <p:cNvPr id="7" name="TextBox 6"/>
          <p:cNvSpPr txBox="1"/>
          <p:nvPr/>
        </p:nvSpPr>
        <p:spPr>
          <a:xfrm>
            <a:off x="4419600" y="3276600"/>
            <a:ext cx="3476273" cy="1200329"/>
          </a:xfrm>
          <a:prstGeom prst="rect">
            <a:avLst/>
          </a:prstGeom>
          <a:noFill/>
        </p:spPr>
        <p:txBody>
          <a:bodyPr wrap="none" rtlCol="0">
            <a:spAutoFit/>
          </a:bodyPr>
          <a:lstStyle/>
          <a:p>
            <a:r>
              <a:rPr lang="en-US" dirty="0" smtClean="0"/>
              <a:t>Selector animation</a:t>
            </a:r>
          </a:p>
          <a:p>
            <a:r>
              <a:rPr lang="en-US" dirty="0" err="1" smtClean="0"/>
              <a:t>Name:hover</a:t>
            </a:r>
            <a:r>
              <a:rPr lang="en-US" dirty="0" smtClean="0"/>
              <a:t> - mouse over effect</a:t>
            </a:r>
          </a:p>
          <a:p>
            <a:r>
              <a:rPr lang="en-US" dirty="0" err="1" smtClean="0"/>
              <a:t>Name:Active</a:t>
            </a:r>
            <a:r>
              <a:rPr lang="en-US" dirty="0" smtClean="0"/>
              <a:t> -  click effect</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JavaScript</a:t>
            </a:r>
            <a:endParaRPr dirty="0"/>
          </a:p>
        </p:txBody>
      </p:sp>
      <p:sp>
        <p:nvSpPr>
          <p:cNvPr id="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i="1" dirty="0" smtClean="0">
                <a:solidFill>
                  <a:srgbClr val="FF0000"/>
                </a:solidFill>
              </a:rPr>
              <a:t>Javascript is a client side scripting language or web programming language. This program runs on Client side/browsers. </a:t>
            </a:r>
          </a:p>
          <a:p>
            <a:pPr>
              <a:lnSpc>
                <a:spcPct val="100000"/>
              </a:lnSpc>
              <a:buFont typeface="Arial"/>
              <a:buChar char="•"/>
            </a:pPr>
            <a:r>
              <a:rPr lang="en-US" sz="1500" dirty="0" smtClean="0"/>
              <a:t>The primary usage of </a:t>
            </a:r>
            <a:r>
              <a:rPr lang="en-US" sz="1500" dirty="0" err="1" smtClean="0"/>
              <a:t>javascript</a:t>
            </a:r>
            <a:r>
              <a:rPr lang="en-US" sz="1500" dirty="0" smtClean="0"/>
              <a:t> are for initial html processing, validate html form contents, </a:t>
            </a:r>
            <a:r>
              <a:rPr lang="en-US" sz="1500" dirty="0" err="1" smtClean="0"/>
              <a:t>ajax</a:t>
            </a:r>
            <a:r>
              <a:rPr lang="en-US" sz="1500" dirty="0" smtClean="0"/>
              <a:t> asynchronous calls, rendering dynamic contents on web page  etc.</a:t>
            </a:r>
          </a:p>
          <a:p>
            <a:pPr>
              <a:lnSpc>
                <a:spcPct val="100000"/>
              </a:lnSpc>
              <a:buFont typeface="Arial"/>
              <a:buChar char="•"/>
            </a:pPr>
            <a:r>
              <a:rPr lang="en-US" sz="1500" dirty="0" smtClean="0"/>
              <a:t>Javascript programming practice  and syntax are similar  to Java /C programming style.</a:t>
            </a:r>
          </a:p>
          <a:p>
            <a:pPr>
              <a:lnSpc>
                <a:spcPct val="100000"/>
              </a:lnSpc>
              <a:buFont typeface="Arial"/>
              <a:buChar char="•"/>
            </a:pPr>
            <a:r>
              <a:rPr lang="en-US" sz="1500" dirty="0" smtClean="0"/>
              <a:t>Code blocks or logic are written inside java like methods. Method signature requires keyword </a:t>
            </a:r>
            <a:r>
              <a:rPr lang="en-US" sz="1500" b="1" dirty="0" smtClean="0">
                <a:solidFill>
                  <a:srgbClr val="FF0000"/>
                </a:solidFill>
              </a:rPr>
              <a:t>function</a:t>
            </a:r>
            <a:r>
              <a:rPr lang="en-US" sz="1500" dirty="0" smtClean="0"/>
              <a:t> method name and parameter list. No return type or data type required ( as shown in below example)</a:t>
            </a:r>
          </a:p>
          <a:p>
            <a:pPr>
              <a:lnSpc>
                <a:spcPct val="100000"/>
              </a:lnSpc>
              <a:buFont typeface="Arial"/>
              <a:buChar char="•"/>
            </a:pPr>
            <a:r>
              <a:rPr lang="en-US" sz="1500" dirty="0" smtClean="0"/>
              <a:t>Variable are declared with keyword </a:t>
            </a:r>
            <a:r>
              <a:rPr lang="en-US" sz="1500" b="1" dirty="0" smtClean="0">
                <a:solidFill>
                  <a:srgbClr val="FF0000"/>
                </a:solidFill>
              </a:rPr>
              <a:t>var</a:t>
            </a:r>
            <a:r>
              <a:rPr lang="en-US" sz="1500" dirty="0" smtClean="0"/>
              <a:t>. Data types are numbers, strings , array and object. Variable can have global or local scope.</a:t>
            </a:r>
          </a:p>
          <a:p>
            <a:pPr>
              <a:lnSpc>
                <a:spcPct val="100000"/>
              </a:lnSpc>
              <a:buFont typeface="Arial"/>
              <a:buChar char="•"/>
            </a:pPr>
            <a:r>
              <a:rPr lang="en-US" sz="1500" dirty="0" smtClean="0"/>
              <a:t>Programming logic has similar controls as in Java with </a:t>
            </a:r>
          </a:p>
          <a:p>
            <a:pPr lvl="1">
              <a:buFont typeface="Arial"/>
              <a:buChar char="•"/>
            </a:pPr>
            <a:r>
              <a:rPr lang="en-US" sz="1500" dirty="0" smtClean="0"/>
              <a:t>Control flows : </a:t>
            </a:r>
            <a:r>
              <a:rPr lang="en-US" sz="1500" dirty="0" err="1" smtClean="0"/>
              <a:t>if,else</a:t>
            </a:r>
            <a:r>
              <a:rPr lang="en-US" sz="1500" dirty="0" smtClean="0"/>
              <a:t>-if, if-else if – else</a:t>
            </a:r>
          </a:p>
          <a:p>
            <a:pPr lvl="1">
              <a:buFont typeface="Arial"/>
              <a:buChar char="•"/>
            </a:pPr>
            <a:r>
              <a:rPr lang="en-US" sz="1500" dirty="0" smtClean="0"/>
              <a:t>Loop flows : for, switch, while condition along with break and continue options as well.</a:t>
            </a:r>
          </a:p>
          <a:p>
            <a:pPr lvl="1">
              <a:buFont typeface="Arial"/>
              <a:buChar char="•"/>
            </a:pPr>
            <a:r>
              <a:rPr lang="en-US" sz="1500" dirty="0" smtClean="0"/>
              <a:t>String methods : </a:t>
            </a:r>
            <a:r>
              <a:rPr lang="en-US" sz="1500" dirty="0" err="1" smtClean="0"/>
              <a:t>indexOf,subString,replace,toUpperCase,toLowerCase.split,charAt</a:t>
            </a:r>
            <a:endParaRPr lang="en-US" sz="1500" dirty="0" smtClean="0"/>
          </a:p>
          <a:p>
            <a:pPr lvl="1">
              <a:buFont typeface="Arial"/>
              <a:buChar char="•"/>
            </a:pPr>
            <a:r>
              <a:rPr lang="en-US" sz="1500" dirty="0" smtClean="0"/>
              <a:t>Exception handling : </a:t>
            </a:r>
            <a:r>
              <a:rPr lang="en-US" sz="1500" dirty="0" err="1" smtClean="0"/>
              <a:t>try,catch</a:t>
            </a:r>
            <a:r>
              <a:rPr lang="en-US" sz="1500" dirty="0" smtClean="0"/>
              <a:t>, finally</a:t>
            </a:r>
          </a:p>
          <a:p>
            <a:pPr>
              <a:lnSpc>
                <a:spcPct val="100000"/>
              </a:lnSpc>
              <a:buFont typeface="Arial"/>
              <a:buChar char="•"/>
            </a:pPr>
            <a:r>
              <a:rPr lang="en-US" sz="1500" dirty="0" smtClean="0"/>
              <a:t>Most important application of </a:t>
            </a:r>
            <a:r>
              <a:rPr lang="en-US" sz="1500" dirty="0" err="1" smtClean="0"/>
              <a:t>javascript</a:t>
            </a:r>
            <a:r>
              <a:rPr lang="en-US" sz="1500" dirty="0" smtClean="0"/>
              <a:t> being validating the form element. Programmer can access HTML field attributes as in form element “values” using below options. </a:t>
            </a:r>
            <a:r>
              <a:rPr lang="en-US" sz="1500" dirty="0" err="1" smtClean="0"/>
              <a:t>document.</a:t>
            </a:r>
            <a:r>
              <a:rPr lang="en-US" sz="1600" dirty="0" err="1" smtClean="0"/>
              <a:t>getElementById</a:t>
            </a:r>
            <a:r>
              <a:rPr lang="en-US" sz="1500" dirty="0" smtClean="0"/>
              <a:t>(“</a:t>
            </a:r>
            <a:r>
              <a:rPr lang="en-US" sz="1500" dirty="0" err="1" smtClean="0"/>
              <a:t>userid</a:t>
            </a:r>
            <a:r>
              <a:rPr lang="en-US" sz="1500" dirty="0" smtClean="0"/>
              <a:t>”).value / </a:t>
            </a:r>
            <a:r>
              <a:rPr lang="en-US" sz="1500" dirty="0" err="1" smtClean="0"/>
              <a:t>document.</a:t>
            </a:r>
            <a:r>
              <a:rPr lang="en-US" sz="1600" dirty="0" err="1" smtClean="0"/>
              <a:t>getElementByName</a:t>
            </a:r>
            <a:r>
              <a:rPr lang="en-US" sz="1500" dirty="0" smtClean="0"/>
              <a:t>(“</a:t>
            </a:r>
            <a:r>
              <a:rPr lang="en-US" sz="1500" dirty="0" err="1" smtClean="0"/>
              <a:t>userid</a:t>
            </a:r>
            <a:r>
              <a:rPr lang="en-US" sz="1500" dirty="0" smtClean="0"/>
              <a:t>”).value </a:t>
            </a:r>
          </a:p>
          <a:p>
            <a:pPr>
              <a:lnSpc>
                <a:spcPct val="100000"/>
              </a:lnSpc>
              <a:buFont typeface="Arial"/>
              <a:buChar char="•"/>
            </a:pPr>
            <a:r>
              <a:rPr lang="en-US" sz="1500" dirty="0" smtClean="0"/>
              <a:t>&lt;script </a:t>
            </a:r>
            <a:r>
              <a:rPr lang="en-US" sz="1500" dirty="0" err="1" smtClean="0"/>
              <a:t>src</a:t>
            </a:r>
            <a:r>
              <a:rPr lang="en-US" sz="1500" dirty="0" smtClean="0"/>
              <a:t>=“test.js”/&gt;</a:t>
            </a:r>
          </a:p>
          <a:p>
            <a:pPr>
              <a:lnSpc>
                <a:spcPct val="100000"/>
              </a:lnSpc>
            </a:pPr>
            <a:r>
              <a:rPr lang="en-US" sz="1500" dirty="0" smtClean="0"/>
              <a:t>function </a:t>
            </a:r>
            <a:r>
              <a:rPr lang="en-US" sz="1500" dirty="0" err="1" smtClean="0"/>
              <a:t>validateLogin</a:t>
            </a:r>
            <a:r>
              <a:rPr lang="en-US" sz="1500" dirty="0" smtClean="0"/>
              <a:t>(</a:t>
            </a:r>
            <a:r>
              <a:rPr lang="en-US" sz="1500" dirty="0" err="1" smtClean="0"/>
              <a:t>passwd</a:t>
            </a:r>
            <a:r>
              <a:rPr lang="en-US" sz="1500" dirty="0" smtClean="0"/>
              <a:t>) // </a:t>
            </a:r>
            <a:r>
              <a:rPr lang="en-US" sz="1500" dirty="0" err="1" smtClean="0"/>
              <a:t>passwd</a:t>
            </a:r>
            <a:r>
              <a:rPr lang="en-US" sz="1500" dirty="0" smtClean="0"/>
              <a:t> variable </a:t>
            </a:r>
            <a:r>
              <a:rPr lang="en-US" sz="1500" dirty="0" err="1" smtClean="0"/>
              <a:t>compareWith</a:t>
            </a:r>
            <a:endParaRPr lang="en-US" sz="1500" dirty="0" smtClean="0"/>
          </a:p>
          <a:p>
            <a:pPr>
              <a:lnSpc>
                <a:spcPct val="100000"/>
              </a:lnSpc>
            </a:pPr>
            <a:r>
              <a:rPr lang="en-US" sz="1500" dirty="0" smtClean="0"/>
              <a:t>{</a:t>
            </a:r>
          </a:p>
          <a:p>
            <a:pPr>
              <a:lnSpc>
                <a:spcPct val="100000"/>
              </a:lnSpc>
            </a:pPr>
            <a:r>
              <a:rPr lang="en-US" sz="1500" dirty="0" err="1" smtClean="0"/>
              <a:t>var</a:t>
            </a:r>
            <a:r>
              <a:rPr lang="en-US" sz="1500" dirty="0" smtClean="0"/>
              <a:t> </a:t>
            </a:r>
            <a:r>
              <a:rPr lang="en-US" sz="1500" dirty="0" err="1" smtClean="0"/>
              <a:t>uid</a:t>
            </a:r>
            <a:r>
              <a:rPr lang="en-US" sz="1500" dirty="0" smtClean="0"/>
              <a:t>=</a:t>
            </a:r>
            <a:r>
              <a:rPr lang="en-US" sz="1500" dirty="0" err="1" smtClean="0"/>
              <a:t>document.</a:t>
            </a:r>
            <a:r>
              <a:rPr lang="en-US" sz="1600" dirty="0" err="1" smtClean="0"/>
              <a:t>getElementById</a:t>
            </a:r>
            <a:r>
              <a:rPr lang="en-US" sz="1500" dirty="0" smtClean="0"/>
              <a:t>(“</a:t>
            </a:r>
            <a:r>
              <a:rPr lang="en-US" sz="1500" dirty="0" err="1" smtClean="0"/>
              <a:t>userid</a:t>
            </a:r>
            <a:r>
              <a:rPr lang="en-US" sz="1500" dirty="0" smtClean="0"/>
              <a:t>”).value; // local string type variable </a:t>
            </a:r>
            <a:r>
              <a:rPr lang="en-US" sz="1500" dirty="0" err="1" smtClean="0"/>
              <a:t>uid</a:t>
            </a:r>
            <a:endParaRPr lang="en-US" sz="1500" dirty="0" smtClean="0"/>
          </a:p>
          <a:p>
            <a:pPr>
              <a:lnSpc>
                <a:spcPct val="100000"/>
              </a:lnSpc>
            </a:pPr>
            <a:r>
              <a:rPr lang="en-US" sz="1500" dirty="0" err="1" smtClean="0"/>
              <a:t>var</a:t>
            </a:r>
            <a:r>
              <a:rPr lang="en-US" sz="1500" dirty="0" smtClean="0"/>
              <a:t> </a:t>
            </a:r>
            <a:r>
              <a:rPr lang="en-US" sz="1500" dirty="0" err="1" smtClean="0"/>
              <a:t>isValid</a:t>
            </a:r>
            <a:r>
              <a:rPr lang="en-US" sz="1500" dirty="0" smtClean="0"/>
              <a:t>=true; // </a:t>
            </a:r>
            <a:r>
              <a:rPr lang="en-US" sz="1500" dirty="0" err="1" smtClean="0"/>
              <a:t>delcare</a:t>
            </a:r>
            <a:r>
              <a:rPr lang="en-US" sz="1500" dirty="0" smtClean="0"/>
              <a:t> </a:t>
            </a:r>
            <a:r>
              <a:rPr lang="en-US" sz="1500" dirty="0" err="1" smtClean="0"/>
              <a:t>boolean</a:t>
            </a:r>
            <a:r>
              <a:rPr lang="en-US" sz="1500" dirty="0" smtClean="0"/>
              <a:t> type variable</a:t>
            </a:r>
          </a:p>
          <a:p>
            <a:r>
              <a:rPr lang="en-US" sz="1500" dirty="0" smtClean="0"/>
              <a:t> if(</a:t>
            </a:r>
            <a:r>
              <a:rPr lang="en-US" sz="1500" dirty="0" err="1" smtClean="0"/>
              <a:t>uid</a:t>
            </a:r>
            <a:r>
              <a:rPr lang="en-US" sz="1500" dirty="0" smtClean="0"/>
              <a:t> == “” || </a:t>
            </a:r>
            <a:r>
              <a:rPr lang="en-US" sz="1500" dirty="0" err="1" smtClean="0"/>
              <a:t>passwd</a:t>
            </a:r>
            <a:r>
              <a:rPr lang="en-US" sz="1500" dirty="0" smtClean="0"/>
              <a:t> == “”){</a:t>
            </a:r>
          </a:p>
          <a:p>
            <a:pPr>
              <a:lnSpc>
                <a:spcPct val="100000"/>
              </a:lnSpc>
            </a:pPr>
            <a:r>
              <a:rPr lang="en-US" sz="1500" dirty="0" smtClean="0"/>
              <a:t>	alert(“input missing’); // shows/pop-up alert box</a:t>
            </a:r>
          </a:p>
          <a:p>
            <a:pPr>
              <a:lnSpc>
                <a:spcPct val="100000"/>
              </a:lnSpc>
            </a:pPr>
            <a:r>
              <a:rPr lang="en-US" sz="1500" dirty="0" smtClean="0"/>
              <a:t>	</a:t>
            </a:r>
            <a:r>
              <a:rPr lang="en-US" sz="1500" dirty="0" err="1" smtClean="0"/>
              <a:t>isValid</a:t>
            </a:r>
            <a:r>
              <a:rPr lang="en-US" sz="1500" dirty="0" smtClean="0"/>
              <a:t>=false;</a:t>
            </a:r>
          </a:p>
          <a:p>
            <a:pPr>
              <a:lnSpc>
                <a:spcPct val="100000"/>
              </a:lnSpc>
            </a:pPr>
            <a:r>
              <a:rPr lang="en-US" sz="1500" dirty="0" smtClean="0"/>
              <a:t>} }</a:t>
            </a:r>
            <a:endParaRPr sz="15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JQuery</a:t>
            </a:r>
            <a:endParaRPr dirty="0"/>
          </a:p>
        </p:txBody>
      </p:sp>
      <p:sp>
        <p:nvSpPr>
          <p:cNvPr id="3" name="CustomShape 2"/>
          <p:cNvSpPr/>
          <p:nvPr/>
        </p:nvSpPr>
        <p:spPr>
          <a:xfrm>
            <a:off x="152400" y="801422"/>
            <a:ext cx="8763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dirty="0" err="1" smtClean="0"/>
              <a:t>JQuery</a:t>
            </a:r>
            <a:r>
              <a:rPr lang="en-US" sz="1600" dirty="0" smtClean="0"/>
              <a:t> : </a:t>
            </a:r>
            <a:r>
              <a:rPr lang="en-US" sz="1600" b="1" i="1" dirty="0" err="1" smtClean="0">
                <a:solidFill>
                  <a:srgbClr val="FF0000"/>
                </a:solidFill>
              </a:rPr>
              <a:t>Jquery</a:t>
            </a:r>
            <a:r>
              <a:rPr lang="en-US" sz="1600" b="1" i="1" dirty="0" smtClean="0">
                <a:solidFill>
                  <a:srgbClr val="FF0000"/>
                </a:solidFill>
              </a:rPr>
              <a:t> is an advanced </a:t>
            </a:r>
            <a:r>
              <a:rPr lang="en-US" sz="1600" b="1" i="1" dirty="0" err="1" smtClean="0">
                <a:solidFill>
                  <a:srgbClr val="FF0000"/>
                </a:solidFill>
              </a:rPr>
              <a:t>javascript</a:t>
            </a:r>
            <a:r>
              <a:rPr lang="en-US" sz="1600" b="1" i="1" dirty="0" smtClean="0">
                <a:solidFill>
                  <a:srgbClr val="FF0000"/>
                </a:solidFill>
              </a:rPr>
              <a:t> </a:t>
            </a:r>
            <a:r>
              <a:rPr lang="en-US" sz="1600" b="1" i="1" dirty="0" err="1" smtClean="0">
                <a:solidFill>
                  <a:srgbClr val="FF0000"/>
                </a:solidFill>
              </a:rPr>
              <a:t>prgoramming</a:t>
            </a:r>
            <a:r>
              <a:rPr lang="en-US" sz="1600" b="1" i="1" dirty="0" smtClean="0">
                <a:solidFill>
                  <a:srgbClr val="FF0000"/>
                </a:solidFill>
              </a:rPr>
              <a:t> style that allows us to write simpler and more elegant </a:t>
            </a:r>
            <a:r>
              <a:rPr lang="en-US" sz="1600" b="1" i="1" dirty="0" err="1" smtClean="0">
                <a:solidFill>
                  <a:srgbClr val="FF0000"/>
                </a:solidFill>
              </a:rPr>
              <a:t>javascript</a:t>
            </a:r>
            <a:r>
              <a:rPr lang="en-US" sz="1600" b="1" i="1" dirty="0" smtClean="0">
                <a:solidFill>
                  <a:srgbClr val="FF0000"/>
                </a:solidFill>
              </a:rPr>
              <a:t> with less code.</a:t>
            </a:r>
            <a:r>
              <a:rPr lang="en-US" sz="1600" dirty="0" smtClean="0"/>
              <a:t> </a:t>
            </a:r>
          </a:p>
          <a:p>
            <a:pPr>
              <a:lnSpc>
                <a:spcPct val="100000"/>
              </a:lnSpc>
            </a:pPr>
            <a:endParaRPr lang="en-US" sz="1600" dirty="0" smtClean="0"/>
          </a:p>
          <a:p>
            <a:pPr>
              <a:lnSpc>
                <a:spcPct val="100000"/>
              </a:lnSpc>
            </a:pPr>
            <a:r>
              <a:rPr lang="en-US" sz="1600" dirty="0" smtClean="0"/>
              <a:t>&lt;script </a:t>
            </a:r>
            <a:r>
              <a:rPr lang="en-US" sz="1600" dirty="0" err="1" smtClean="0"/>
              <a:t>src</a:t>
            </a:r>
            <a:r>
              <a:rPr lang="en-US" sz="1600" dirty="0" smtClean="0"/>
              <a:t>="https://ajax.googleapis.com/ajax/libs/jquery/3.3.1/jquery.min.js"&gt;&lt;/script&gt;</a:t>
            </a:r>
          </a:p>
          <a:p>
            <a:pPr>
              <a:lnSpc>
                <a:spcPct val="100000"/>
              </a:lnSpc>
            </a:pPr>
            <a:endParaRPr lang="en-US" sz="1600" dirty="0" smtClean="0"/>
          </a:p>
          <a:p>
            <a:pPr>
              <a:lnSpc>
                <a:spcPct val="100000"/>
              </a:lnSpc>
            </a:pPr>
            <a:r>
              <a:rPr lang="en-US" sz="1600" b="1" dirty="0" smtClean="0"/>
              <a:t>Example : &lt;input type=“text” name=“userid1” id=“userid2” /&gt;</a:t>
            </a:r>
          </a:p>
          <a:p>
            <a:pPr>
              <a:lnSpc>
                <a:spcPct val="100000"/>
              </a:lnSpc>
            </a:pPr>
            <a:r>
              <a:rPr lang="en-US" sz="1600" dirty="0" err="1" smtClean="0"/>
              <a:t>Jquery</a:t>
            </a:r>
            <a:r>
              <a:rPr lang="en-US" sz="1600" dirty="0" smtClean="0"/>
              <a:t> starts with $(). </a:t>
            </a:r>
            <a:r>
              <a:rPr lang="en-US" sz="1600" dirty="0" err="1" smtClean="0"/>
              <a:t>Jquery</a:t>
            </a:r>
            <a:r>
              <a:rPr lang="en-US" sz="1600" dirty="0" smtClean="0"/>
              <a:t> allows us to write </a:t>
            </a:r>
            <a:r>
              <a:rPr lang="en-US" sz="1600" dirty="0" err="1" smtClean="0"/>
              <a:t>javascript</a:t>
            </a:r>
            <a:r>
              <a:rPr lang="en-US" sz="1600" dirty="0" smtClean="0"/>
              <a:t> code efficiently.  </a:t>
            </a:r>
          </a:p>
          <a:p>
            <a:pPr>
              <a:lnSpc>
                <a:spcPct val="100000"/>
              </a:lnSpc>
            </a:pPr>
            <a:r>
              <a:rPr lang="en-US" sz="1600" b="1" dirty="0" smtClean="0"/>
              <a:t>Accessing html element</a:t>
            </a:r>
          </a:p>
          <a:p>
            <a:pPr>
              <a:lnSpc>
                <a:spcPct val="100000"/>
              </a:lnSpc>
            </a:pPr>
            <a:r>
              <a:rPr lang="en-US" sz="1600" dirty="0" smtClean="0"/>
              <a:t>Default html elements : input, button, label etc - $(“button”)</a:t>
            </a:r>
          </a:p>
          <a:p>
            <a:pPr>
              <a:lnSpc>
                <a:spcPct val="100000"/>
              </a:lnSpc>
            </a:pPr>
            <a:r>
              <a:rPr lang="en-US" sz="1600" dirty="0" smtClean="0"/>
              <a:t>ID Attributes : access by #, for above input example - $(“#userid1”)</a:t>
            </a:r>
          </a:p>
          <a:p>
            <a:r>
              <a:rPr lang="en-US" sz="1600" dirty="0" smtClean="0"/>
              <a:t>Class Attributes : access by . for above input example - $(“.userid2”)</a:t>
            </a:r>
          </a:p>
          <a:p>
            <a:pPr>
              <a:lnSpc>
                <a:spcPct val="100000"/>
              </a:lnSpc>
            </a:pPr>
            <a:r>
              <a:rPr lang="en-US" sz="1600" b="1" dirty="0" smtClean="0"/>
              <a:t>Capture event listeners</a:t>
            </a:r>
          </a:p>
          <a:p>
            <a:pPr>
              <a:lnSpc>
                <a:spcPct val="100000"/>
              </a:lnSpc>
            </a:pPr>
            <a:r>
              <a:rPr lang="en-US" sz="1600" dirty="0" smtClean="0"/>
              <a:t>Mouse : </a:t>
            </a:r>
            <a:r>
              <a:rPr lang="en-US" sz="1600" dirty="0" err="1" smtClean="0"/>
              <a:t>click,dblclick,mouseenter,mouseleave</a:t>
            </a:r>
            <a:endParaRPr lang="en-US" sz="1600" dirty="0" smtClean="0"/>
          </a:p>
          <a:p>
            <a:pPr>
              <a:lnSpc>
                <a:spcPct val="100000"/>
              </a:lnSpc>
            </a:pPr>
            <a:r>
              <a:rPr lang="en-US" sz="1600" dirty="0" smtClean="0"/>
              <a:t>Keyboard : </a:t>
            </a:r>
            <a:r>
              <a:rPr lang="en-US" sz="1600" dirty="0" err="1" smtClean="0"/>
              <a:t>keypress,keydown,keyup</a:t>
            </a:r>
            <a:endParaRPr lang="en-US" sz="1600" dirty="0" smtClean="0"/>
          </a:p>
          <a:p>
            <a:pPr>
              <a:lnSpc>
                <a:spcPct val="100000"/>
              </a:lnSpc>
            </a:pPr>
            <a:r>
              <a:rPr lang="en-US" sz="1600" dirty="0" smtClean="0"/>
              <a:t>Document : </a:t>
            </a:r>
            <a:r>
              <a:rPr lang="en-US" sz="1600" dirty="0" err="1" smtClean="0"/>
              <a:t>load,resize,scroll,unload</a:t>
            </a:r>
            <a:endParaRPr lang="en-US" sz="1600" dirty="0" smtClean="0"/>
          </a:p>
          <a:p>
            <a:pPr>
              <a:lnSpc>
                <a:spcPct val="100000"/>
              </a:lnSpc>
            </a:pPr>
            <a:r>
              <a:rPr lang="en-US" sz="1600" dirty="0" smtClean="0"/>
              <a:t>Example - $(“#userid2”).</a:t>
            </a:r>
            <a:r>
              <a:rPr lang="en-US" sz="1600" b="1" dirty="0" smtClean="0"/>
              <a:t>click</a:t>
            </a:r>
            <a:r>
              <a:rPr lang="en-US" sz="1600" dirty="0" smtClean="0"/>
              <a:t>( 	</a:t>
            </a:r>
            <a:r>
              <a:rPr lang="en-US" sz="1600" dirty="0" err="1" smtClean="0"/>
              <a:t>functionName</a:t>
            </a:r>
            <a:r>
              <a:rPr lang="en-US" sz="1600" dirty="0" smtClean="0"/>
              <a:t> );</a:t>
            </a:r>
          </a:p>
          <a:p>
            <a:pPr>
              <a:lnSpc>
                <a:spcPct val="100000"/>
              </a:lnSpc>
            </a:pPr>
            <a:r>
              <a:rPr lang="en-US" sz="1600" b="1" dirty="0" smtClean="0"/>
              <a:t>Accessing html element values and customer input : </a:t>
            </a:r>
            <a:r>
              <a:rPr lang="en-US" sz="1600" dirty="0" smtClean="0"/>
              <a:t>below methods are overloaded 1) pass string parameter to set element value 2) pass no parameter to read value.</a:t>
            </a:r>
            <a:endParaRPr lang="en-US" sz="1600" b="1" dirty="0" smtClean="0"/>
          </a:p>
          <a:p>
            <a:pPr>
              <a:lnSpc>
                <a:spcPct val="100000"/>
              </a:lnSpc>
            </a:pPr>
            <a:r>
              <a:rPr lang="en-US" sz="1600" dirty="0" smtClean="0"/>
              <a:t>Text() –Usually used on div for text.</a:t>
            </a:r>
          </a:p>
          <a:p>
            <a:pPr>
              <a:lnSpc>
                <a:spcPct val="100000"/>
              </a:lnSpc>
            </a:pPr>
            <a:r>
              <a:rPr lang="en-US" sz="1600" dirty="0" smtClean="0"/>
              <a:t>html() – Usually used on html elements for text or html document contents.</a:t>
            </a:r>
          </a:p>
          <a:p>
            <a:r>
              <a:rPr lang="en-US" sz="1600" dirty="0" err="1" smtClean="0"/>
              <a:t>val</a:t>
            </a:r>
            <a:r>
              <a:rPr lang="en-US" sz="1600" dirty="0" smtClean="0"/>
              <a:t>() – Usually used to read html input element values</a:t>
            </a:r>
            <a:br>
              <a:rPr lang="en-US" sz="1600" dirty="0" smtClean="0"/>
            </a:br>
            <a:r>
              <a:rPr lang="en-US" sz="1600" b="1" dirty="0" smtClean="0"/>
              <a:t>navigate</a:t>
            </a:r>
            <a:r>
              <a:rPr lang="en-US" sz="1600" b="1" dirty="0" smtClean="0"/>
              <a:t>/ traversing </a:t>
            </a:r>
          </a:p>
          <a:p>
            <a:pPr>
              <a:lnSpc>
                <a:spcPct val="100000"/>
              </a:lnSpc>
            </a:pPr>
            <a:r>
              <a:rPr lang="en-US" sz="1600" dirty="0" smtClean="0"/>
              <a:t>Parent, </a:t>
            </a:r>
            <a:r>
              <a:rPr lang="en-US" sz="1600" dirty="0" err="1" smtClean="0"/>
              <a:t>c</a:t>
            </a:r>
            <a:r>
              <a:rPr lang="en-US" sz="1600" b="1" dirty="0" err="1" smtClean="0"/>
              <a:t>Document</a:t>
            </a:r>
            <a:r>
              <a:rPr lang="en-US" sz="1600" b="1" dirty="0" smtClean="0"/>
              <a:t> </a:t>
            </a:r>
            <a:r>
              <a:rPr lang="en-US" sz="1600" dirty="0" err="1" smtClean="0"/>
              <a:t>hild</a:t>
            </a:r>
            <a:r>
              <a:rPr lang="en-US" sz="1600" dirty="0" smtClean="0"/>
              <a:t> </a:t>
            </a:r>
            <a:r>
              <a:rPr lang="en-US" sz="1600" dirty="0" smtClean="0"/>
              <a:t>and sibling function such as next , </a:t>
            </a:r>
            <a:r>
              <a:rPr lang="en-US" sz="1600" dirty="0" err="1" smtClean="0"/>
              <a:t>prev,last</a:t>
            </a:r>
            <a:r>
              <a:rPr lang="en-US" sz="1600" dirty="0" smtClean="0"/>
              <a:t> , </a:t>
            </a:r>
            <a:r>
              <a:rPr lang="en-US" sz="1600" dirty="0" err="1" smtClean="0"/>
              <a:t>first,eq</a:t>
            </a:r>
            <a:endParaRPr lang="en-US" sz="1600" dirty="0" smtClean="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JQuery</a:t>
            </a:r>
            <a:r>
              <a:rPr lang="en-US" sz="2800" strike="noStrike" dirty="0" smtClean="0">
                <a:solidFill>
                  <a:srgbClr val="000000"/>
                </a:solidFill>
                <a:latin typeface="Verdana"/>
                <a:ea typeface="Verdana"/>
              </a:rPr>
              <a:t> &amp; AJAX</a:t>
            </a:r>
            <a:endParaRPr dirty="0"/>
          </a:p>
        </p:txBody>
      </p:sp>
      <p:sp>
        <p:nvSpPr>
          <p:cNvPr id="3" name="CustomShape 2"/>
          <p:cNvSpPr/>
          <p:nvPr/>
        </p:nvSpPr>
        <p:spPr>
          <a:xfrm>
            <a:off x="152400" y="533400"/>
            <a:ext cx="8763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dirty="0" smtClean="0"/>
              <a:t>Display</a:t>
            </a:r>
            <a:r>
              <a:rPr lang="en-US" sz="1600" dirty="0" smtClean="0"/>
              <a:t> : .hide / .show can be used to control display settings.</a:t>
            </a:r>
          </a:p>
          <a:p>
            <a:pPr>
              <a:lnSpc>
                <a:spcPct val="100000"/>
              </a:lnSpc>
            </a:pPr>
            <a:r>
              <a:rPr lang="en-US" sz="1600" b="1" dirty="0" smtClean="0"/>
              <a:t>Animation</a:t>
            </a:r>
            <a:r>
              <a:rPr lang="en-US" sz="1600" dirty="0" smtClean="0"/>
              <a:t> : </a:t>
            </a:r>
            <a:r>
              <a:rPr lang="en-US" sz="1600" dirty="0" err="1" smtClean="0"/>
              <a:t>fadeIn</a:t>
            </a:r>
            <a:r>
              <a:rPr lang="en-US" sz="1600" dirty="0" smtClean="0"/>
              <a:t>(), </a:t>
            </a:r>
            <a:r>
              <a:rPr lang="en-US" sz="1600" dirty="0" err="1" smtClean="0"/>
              <a:t>fadeOut</a:t>
            </a:r>
            <a:r>
              <a:rPr lang="en-US" sz="1600" dirty="0" smtClean="0"/>
              <a:t>(),</a:t>
            </a:r>
            <a:r>
              <a:rPr lang="en-US" sz="1600" dirty="0" err="1" smtClean="0"/>
              <a:t>slideDown</a:t>
            </a:r>
            <a:r>
              <a:rPr lang="en-US" sz="1600" dirty="0" smtClean="0"/>
              <a:t>(),</a:t>
            </a:r>
            <a:r>
              <a:rPr lang="en-US" sz="1600" dirty="0" err="1" smtClean="0"/>
              <a:t>slideUp</a:t>
            </a:r>
            <a:r>
              <a:rPr lang="en-US" sz="1600" dirty="0" smtClean="0"/>
              <a:t>() provides html content animation.</a:t>
            </a:r>
          </a:p>
          <a:p>
            <a:pPr>
              <a:lnSpc>
                <a:spcPct val="100000"/>
              </a:lnSpc>
            </a:pPr>
            <a:r>
              <a:rPr lang="en-US" sz="1600" b="1" dirty="0" smtClean="0"/>
              <a:t>Dynamic CSS settings </a:t>
            </a:r>
            <a:r>
              <a:rPr lang="en-US" sz="1600" dirty="0" smtClean="0"/>
              <a:t>: </a:t>
            </a:r>
            <a:r>
              <a:rPr lang="en-US" sz="1600" dirty="0" err="1" smtClean="0"/>
              <a:t>addClass</a:t>
            </a:r>
            <a:r>
              <a:rPr lang="en-US" sz="1600" dirty="0" smtClean="0"/>
              <a:t>, </a:t>
            </a:r>
            <a:r>
              <a:rPr lang="en-US" sz="1600" dirty="0" err="1" smtClean="0"/>
              <a:t>removeClass,toggleClass</a:t>
            </a:r>
            <a:r>
              <a:rPr lang="en-US" sz="1600" dirty="0" smtClean="0"/>
              <a:t> can </a:t>
            </a:r>
            <a:r>
              <a:rPr lang="en-US" sz="1600" dirty="0" err="1" smtClean="0"/>
              <a:t>maniputae</a:t>
            </a:r>
            <a:r>
              <a:rPr lang="en-US" sz="1600" dirty="0" smtClean="0"/>
              <a:t> </a:t>
            </a:r>
            <a:r>
              <a:rPr lang="en-US" sz="1600" dirty="0" err="1" smtClean="0"/>
              <a:t>css</a:t>
            </a:r>
            <a:r>
              <a:rPr lang="en-US" sz="1600" dirty="0" smtClean="0"/>
              <a:t> settings to html elements.</a:t>
            </a:r>
          </a:p>
          <a:p>
            <a:r>
              <a:rPr lang="en-US" sz="1600" b="1" dirty="0" smtClean="0"/>
              <a:t>Changing html element styles : </a:t>
            </a:r>
            <a:r>
              <a:rPr lang="en-US" sz="1600" dirty="0" err="1" smtClean="0"/>
              <a:t>css</a:t>
            </a:r>
            <a:r>
              <a:rPr lang="en-US" sz="1600" dirty="0" smtClean="0"/>
              <a:t> method takes styling input</a:t>
            </a:r>
          </a:p>
          <a:p>
            <a:r>
              <a:rPr lang="en-US" sz="1600" dirty="0" smtClean="0"/>
              <a:t>$(“#userid1”).</a:t>
            </a:r>
            <a:r>
              <a:rPr lang="en-US" sz="1600" dirty="0" err="1" smtClean="0"/>
              <a:t>css</a:t>
            </a:r>
            <a:r>
              <a:rPr lang="en-US" sz="1600" dirty="0" smtClean="0"/>
              <a:t>(“</a:t>
            </a:r>
            <a:r>
              <a:rPr lang="en-US" sz="1600" dirty="0" err="1" smtClean="0"/>
              <a:t>color”,”red</a:t>
            </a:r>
            <a:r>
              <a:rPr lang="en-US" sz="1600" dirty="0" smtClean="0"/>
              <a:t>”);</a:t>
            </a:r>
          </a:p>
          <a:p>
            <a:endParaRPr lang="en-US" sz="1600" dirty="0" smtClean="0"/>
          </a:p>
          <a:p>
            <a:pPr>
              <a:lnSpc>
                <a:spcPct val="100000"/>
              </a:lnSpc>
            </a:pPr>
            <a:r>
              <a:rPr lang="en-US" sz="1600" b="1" dirty="0" smtClean="0"/>
              <a:t>AJAX</a:t>
            </a:r>
            <a:r>
              <a:rPr lang="en-US" sz="1600" dirty="0" smtClean="0"/>
              <a:t> : </a:t>
            </a:r>
            <a:r>
              <a:rPr lang="en-US" sz="1600" b="1" i="1" dirty="0" smtClean="0">
                <a:solidFill>
                  <a:srgbClr val="FF0000"/>
                </a:solidFill>
              </a:rPr>
              <a:t>(Asynchronous </a:t>
            </a:r>
            <a:r>
              <a:rPr lang="en-US" sz="1600" b="1" i="1" dirty="0" err="1" smtClean="0">
                <a:solidFill>
                  <a:srgbClr val="FF0000"/>
                </a:solidFill>
              </a:rPr>
              <a:t>Javascript</a:t>
            </a:r>
            <a:r>
              <a:rPr lang="en-US" sz="1600" b="1" i="1" dirty="0" smtClean="0">
                <a:solidFill>
                  <a:srgbClr val="FF0000"/>
                </a:solidFill>
              </a:rPr>
              <a:t> and XML) allows us to create interactive web application. We can animate UX and make server calls without customer action (submit)s by capturing moue or keyboard events.</a:t>
            </a:r>
          </a:p>
          <a:p>
            <a:r>
              <a:rPr lang="en-US" sz="1600" dirty="0" smtClean="0"/>
              <a:t>$.</a:t>
            </a:r>
            <a:r>
              <a:rPr lang="en-US" sz="1600" dirty="0" err="1" smtClean="0"/>
              <a:t>ajax</a:t>
            </a:r>
            <a:r>
              <a:rPr lang="en-US" sz="1600" dirty="0" smtClean="0"/>
              <a:t>({</a:t>
            </a:r>
          </a:p>
          <a:p>
            <a:r>
              <a:rPr lang="en-US" sz="1600" dirty="0" smtClean="0"/>
              <a:t>        </a:t>
            </a:r>
            <a:r>
              <a:rPr lang="en-US" sz="1600" b="1" dirty="0" err="1" smtClean="0"/>
              <a:t>url</a:t>
            </a:r>
            <a:r>
              <a:rPr lang="en-US" sz="1600" dirty="0" smtClean="0"/>
              <a:t>: 'http://localhost:5050/auth.do',</a:t>
            </a:r>
          </a:p>
          <a:p>
            <a:r>
              <a:rPr lang="en-US" sz="1600" dirty="0" smtClean="0"/>
              <a:t>        </a:t>
            </a:r>
            <a:r>
              <a:rPr lang="en-US" sz="1600" b="1" dirty="0" smtClean="0"/>
              <a:t>type</a:t>
            </a:r>
            <a:r>
              <a:rPr lang="en-US" sz="1600" dirty="0" smtClean="0"/>
              <a:t>: 'post',</a:t>
            </a:r>
          </a:p>
          <a:p>
            <a:r>
              <a:rPr lang="en-US" sz="1600" dirty="0" smtClean="0"/>
              <a:t>        </a:t>
            </a:r>
            <a:r>
              <a:rPr lang="en-US" sz="1600" b="1" dirty="0" smtClean="0"/>
              <a:t>data</a:t>
            </a:r>
            <a:r>
              <a:rPr lang="en-US" sz="1600" dirty="0" smtClean="0"/>
              <a:t>: {</a:t>
            </a:r>
          </a:p>
          <a:p>
            <a:r>
              <a:rPr lang="en-US" sz="1600" dirty="0" smtClean="0"/>
              <a:t>                  </a:t>
            </a:r>
            <a:r>
              <a:rPr lang="en-US" sz="1600" dirty="0" err="1" smtClean="0"/>
              <a:t>uid</a:t>
            </a:r>
            <a:r>
              <a:rPr lang="en-US" sz="1600" dirty="0" smtClean="0"/>
              <a:t>:$("#</a:t>
            </a:r>
            <a:r>
              <a:rPr lang="en-US" sz="1600" dirty="0" err="1" smtClean="0"/>
              <a:t>uid</a:t>
            </a:r>
            <a:r>
              <a:rPr lang="en-US" sz="1600" dirty="0" smtClean="0"/>
              <a:t>").</a:t>
            </a:r>
            <a:r>
              <a:rPr lang="en-US" sz="1600" dirty="0" err="1" smtClean="0"/>
              <a:t>val</a:t>
            </a:r>
            <a:r>
              <a:rPr lang="en-US" sz="1600" dirty="0" smtClean="0"/>
              <a:t>(),</a:t>
            </a:r>
          </a:p>
          <a:p>
            <a:r>
              <a:rPr lang="en-US" sz="1600" dirty="0" smtClean="0"/>
              <a:t>                  </a:t>
            </a:r>
            <a:r>
              <a:rPr lang="en-US" sz="1600" dirty="0" err="1" smtClean="0"/>
              <a:t>pwd</a:t>
            </a:r>
            <a:r>
              <a:rPr lang="en-US" sz="1600" dirty="0" smtClean="0"/>
              <a:t>:$("#</a:t>
            </a:r>
            <a:r>
              <a:rPr lang="en-US" sz="1600" dirty="0" err="1" smtClean="0"/>
              <a:t>pwd</a:t>
            </a:r>
            <a:r>
              <a:rPr lang="en-US" sz="1600" dirty="0" smtClean="0"/>
              <a:t>").</a:t>
            </a:r>
            <a:r>
              <a:rPr lang="en-US" sz="1600" dirty="0" err="1" smtClean="0"/>
              <a:t>val</a:t>
            </a:r>
            <a:r>
              <a:rPr lang="en-US" sz="1600" dirty="0" smtClean="0"/>
              <a:t>()</a:t>
            </a:r>
          </a:p>
          <a:p>
            <a:r>
              <a:rPr lang="en-US" sz="1600" dirty="0" smtClean="0"/>
              <a:t>        },</a:t>
            </a:r>
          </a:p>
          <a:p>
            <a:r>
              <a:rPr lang="en-US" sz="1600" dirty="0" smtClean="0"/>
              <a:t>        </a:t>
            </a:r>
            <a:r>
              <a:rPr lang="en-US" sz="1600" b="1" dirty="0" smtClean="0"/>
              <a:t>context</a:t>
            </a:r>
            <a:r>
              <a:rPr lang="en-US" sz="1600" dirty="0" smtClean="0"/>
              <a:t>: this,</a:t>
            </a:r>
          </a:p>
          <a:p>
            <a:r>
              <a:rPr lang="en-US" sz="1600" dirty="0" smtClean="0"/>
              <a:t>        </a:t>
            </a:r>
            <a:r>
              <a:rPr lang="en-US" sz="1600" b="1" dirty="0" smtClean="0"/>
              <a:t>success</a:t>
            </a:r>
            <a:r>
              <a:rPr lang="en-US" sz="1600" dirty="0" smtClean="0"/>
              <a:t>: function (data) {</a:t>
            </a:r>
          </a:p>
          <a:p>
            <a:r>
              <a:rPr lang="en-US" sz="1600" dirty="0" smtClean="0"/>
              <a:t>                  console.log("success");</a:t>
            </a:r>
          </a:p>
          <a:p>
            <a:r>
              <a:rPr lang="en-US" sz="1600" dirty="0" smtClean="0"/>
              <a:t>        },</a:t>
            </a:r>
          </a:p>
          <a:p>
            <a:r>
              <a:rPr lang="en-US" sz="1600" dirty="0" smtClean="0"/>
              <a:t>        </a:t>
            </a:r>
            <a:r>
              <a:rPr lang="en-US" sz="1600" b="1" dirty="0" smtClean="0"/>
              <a:t>error</a:t>
            </a:r>
            <a:r>
              <a:rPr lang="en-US" sz="1600" dirty="0" smtClean="0"/>
              <a:t>: function (data) {</a:t>
            </a:r>
          </a:p>
          <a:p>
            <a:r>
              <a:rPr lang="en-US" sz="1600" dirty="0" smtClean="0"/>
              <a:t>                  console.log("failure");</a:t>
            </a:r>
          </a:p>
          <a:p>
            <a:r>
              <a:rPr lang="en-US" sz="1600" dirty="0" smtClean="0"/>
              <a:t>        }</a:t>
            </a:r>
          </a:p>
          <a:p>
            <a:r>
              <a:rPr lang="en-US" sz="1600" dirty="0" smtClean="0"/>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04800" y="990600"/>
            <a:ext cx="8997976" cy="3970318"/>
          </a:xfrm>
          <a:prstGeom prst="rect">
            <a:avLst/>
          </a:prstGeom>
          <a:noFill/>
        </p:spPr>
        <p:txBody>
          <a:bodyPr wrap="none" rtlCol="0">
            <a:spAutoFit/>
          </a:bodyPr>
          <a:lstStyle/>
          <a:p>
            <a:pPr>
              <a:buFont typeface="Arial" pitchFamily="34" charset="0"/>
              <a:buChar char="•"/>
            </a:pPr>
            <a:r>
              <a:rPr lang="en-US" dirty="0" smtClean="0"/>
              <a:t>Form submit : </a:t>
            </a:r>
          </a:p>
          <a:p>
            <a:pPr lvl="1">
              <a:buFont typeface="Arial" pitchFamily="34" charset="0"/>
              <a:buChar char="•"/>
            </a:pPr>
            <a:r>
              <a:rPr lang="en-US" dirty="0" smtClean="0"/>
              <a:t> requires customer action - hit the submit</a:t>
            </a:r>
          </a:p>
          <a:p>
            <a:pPr lvl="1">
              <a:buFont typeface="Arial" pitchFamily="34" charset="0"/>
              <a:buChar char="•"/>
            </a:pPr>
            <a:r>
              <a:rPr lang="en-US" dirty="0" smtClean="0"/>
              <a:t>loose control from the current page</a:t>
            </a:r>
          </a:p>
          <a:p>
            <a:pPr lvl="1">
              <a:buFont typeface="Arial" pitchFamily="34" charset="0"/>
              <a:buChar char="•"/>
            </a:pPr>
            <a:r>
              <a:rPr lang="en-US" dirty="0" smtClean="0"/>
              <a:t>form key-value pair ( name attribute = customer entered value)</a:t>
            </a:r>
          </a:p>
          <a:p>
            <a:pPr lvl="1">
              <a:buFont typeface="Arial" pitchFamily="34" charset="0"/>
              <a:buChar char="•"/>
            </a:pPr>
            <a:r>
              <a:rPr lang="en-US" dirty="0" smtClean="0"/>
              <a:t>one sided conversation - customer need to do some activity like submit ,click etc</a:t>
            </a:r>
          </a:p>
          <a:p>
            <a:pPr lvl="1">
              <a:buFont typeface="Arial" pitchFamily="34" charset="0"/>
              <a:buChar char="•"/>
            </a:pPr>
            <a:r>
              <a:rPr lang="en-US" dirty="0" smtClean="0"/>
              <a:t>browser constructs data (key-value data)</a:t>
            </a:r>
          </a:p>
          <a:p>
            <a:endParaRPr lang="en-US" dirty="0" smtClean="0"/>
          </a:p>
          <a:p>
            <a:pPr>
              <a:buFont typeface="Arial" pitchFamily="34" charset="0"/>
              <a:buChar char="•"/>
            </a:pPr>
            <a:r>
              <a:rPr lang="en-US" dirty="0" smtClean="0"/>
              <a:t>AJAX : </a:t>
            </a:r>
          </a:p>
          <a:p>
            <a:pPr lvl="1">
              <a:buFont typeface="Arial" pitchFamily="34" charset="0"/>
              <a:buChar char="•"/>
            </a:pPr>
            <a:r>
              <a:rPr lang="en-US" dirty="0" smtClean="0"/>
              <a:t>no need for customer action</a:t>
            </a:r>
          </a:p>
          <a:p>
            <a:pPr lvl="1">
              <a:buFont typeface="Arial" pitchFamily="34" charset="0"/>
              <a:buChar char="•"/>
            </a:pPr>
            <a:r>
              <a:rPr lang="en-US" dirty="0" smtClean="0"/>
              <a:t>Asynchronous - background, customer does not loose control of the current page</a:t>
            </a:r>
          </a:p>
          <a:p>
            <a:pPr lvl="1">
              <a:buFont typeface="Arial" pitchFamily="34" charset="0"/>
              <a:buChar char="•"/>
            </a:pPr>
            <a:r>
              <a:rPr lang="en-US" dirty="0" smtClean="0"/>
              <a:t>form key-value, xml, text, </a:t>
            </a:r>
            <a:r>
              <a:rPr lang="en-US" dirty="0" err="1" smtClean="0"/>
              <a:t>json</a:t>
            </a:r>
            <a:endParaRPr lang="en-US" dirty="0" smtClean="0"/>
          </a:p>
          <a:p>
            <a:pPr lvl="1">
              <a:buFont typeface="Arial" pitchFamily="34" charset="0"/>
              <a:buChar char="•"/>
            </a:pPr>
            <a:r>
              <a:rPr lang="en-US" dirty="0" smtClean="0"/>
              <a:t>2 sided conversation - automated </a:t>
            </a:r>
            <a:r>
              <a:rPr lang="en-US" dirty="0" err="1" smtClean="0"/>
              <a:t>ajax</a:t>
            </a:r>
            <a:r>
              <a:rPr lang="en-US" dirty="0" smtClean="0"/>
              <a:t> server calls on event listener</a:t>
            </a:r>
          </a:p>
          <a:p>
            <a:pPr lvl="1">
              <a:buFont typeface="Arial" pitchFamily="34" charset="0"/>
              <a:buChar char="•"/>
            </a:pPr>
            <a:r>
              <a:rPr lang="en-US" dirty="0" smtClean="0"/>
              <a:t>developer constructs data in </a:t>
            </a:r>
            <a:r>
              <a:rPr lang="en-US" dirty="0" err="1" smtClean="0"/>
              <a:t>javascrpt</a:t>
            </a:r>
            <a:endParaRPr lang="en-US" dirty="0" smtClean="0"/>
          </a:p>
          <a:p>
            <a:endParaRPr lang="en-US" dirty="0"/>
          </a:p>
        </p:txBody>
      </p:sp>
      <p:sp>
        <p:nvSpPr>
          <p:cNvPr id="10" name="TextBox 9"/>
          <p:cNvSpPr txBox="1"/>
          <p:nvPr/>
        </p:nvSpPr>
        <p:spPr>
          <a:xfrm>
            <a:off x="2971800" y="304800"/>
            <a:ext cx="4138312" cy="461665"/>
          </a:xfrm>
          <a:prstGeom prst="rect">
            <a:avLst/>
          </a:prstGeom>
          <a:noFill/>
        </p:spPr>
        <p:txBody>
          <a:bodyPr wrap="none" rtlCol="0">
            <a:spAutoFit/>
          </a:bodyPr>
          <a:lstStyle/>
          <a:p>
            <a:r>
              <a:rPr lang="en-US" sz="2400" b="1" dirty="0" smtClean="0"/>
              <a:t>Client Server Data Transfer</a:t>
            </a:r>
            <a:endParaRPr lang="en-US" sz="2400"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JSON</a:t>
            </a:r>
            <a:endParaRPr dirty="0"/>
          </a:p>
        </p:txBody>
      </p:sp>
      <p:sp>
        <p:nvSpPr>
          <p:cNvPr id="3" name="CustomShape 2"/>
          <p:cNvSpPr/>
          <p:nvPr/>
        </p:nvSpPr>
        <p:spPr>
          <a:xfrm>
            <a:off x="457200" y="5334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strike="noStrike" dirty="0" smtClean="0">
                <a:solidFill>
                  <a:srgbClr val="000000"/>
                </a:solidFill>
                <a:latin typeface="Verdana"/>
                <a:ea typeface="Verdana"/>
              </a:rPr>
              <a:t>JSON : </a:t>
            </a:r>
            <a:r>
              <a:rPr lang="en-US" sz="1500" b="1" i="1" strike="noStrike" dirty="0" smtClean="0">
                <a:solidFill>
                  <a:srgbClr val="FF0000"/>
                </a:solidFill>
                <a:latin typeface="Verdana"/>
                <a:ea typeface="Verdana"/>
              </a:rPr>
              <a:t>JavaScript Object Notation. A</a:t>
            </a:r>
            <a:r>
              <a:rPr lang="en-US" sz="1500" b="1" i="1" dirty="0" smtClean="0">
                <a:solidFill>
                  <a:srgbClr val="FF0000"/>
                </a:solidFill>
                <a:latin typeface="Verdana"/>
                <a:ea typeface="Verdana"/>
              </a:rPr>
              <a:t>llows client to send complex information in human readable format that are easy to process. </a:t>
            </a:r>
            <a:r>
              <a:rPr lang="en-US" sz="1500" dirty="0" smtClean="0">
                <a:solidFill>
                  <a:srgbClr val="000000"/>
                </a:solidFill>
                <a:latin typeface="Verdana"/>
                <a:ea typeface="Verdana"/>
              </a:rPr>
              <a:t>These Response object are better alternative to XML response sent in AJAX call (xml parsing is more complex than reading </a:t>
            </a:r>
            <a:r>
              <a:rPr lang="en-US" sz="1500" dirty="0" err="1" smtClean="0">
                <a:solidFill>
                  <a:srgbClr val="000000"/>
                </a:solidFill>
                <a:latin typeface="Verdana"/>
                <a:ea typeface="Verdana"/>
              </a:rPr>
              <a:t>json</a:t>
            </a:r>
            <a:r>
              <a:rPr lang="en-US" sz="1500" dirty="0" smtClean="0">
                <a:solidFill>
                  <a:srgbClr val="000000"/>
                </a:solidFill>
                <a:latin typeface="Verdana"/>
                <a:ea typeface="Verdana"/>
              </a:rPr>
              <a:t> data)</a:t>
            </a:r>
          </a:p>
          <a:p>
            <a:pPr>
              <a:lnSpc>
                <a:spcPct val="100000"/>
              </a:lnSpc>
              <a:buFont typeface="Arial"/>
              <a:buChar char="•"/>
            </a:pPr>
            <a:r>
              <a:rPr lang="en-US" sz="1500" dirty="0" smtClean="0">
                <a:solidFill>
                  <a:srgbClr val="000000"/>
                </a:solidFill>
                <a:latin typeface="Verdana"/>
                <a:ea typeface="Verdana"/>
              </a:rPr>
              <a:t>JSON data is usually stored as Key/value pair separated by colon. Multiple data is separated by comma. Data can also be stored in array format.</a:t>
            </a:r>
          </a:p>
          <a:p>
            <a:pPr>
              <a:lnSpc>
                <a:spcPct val="100000"/>
              </a:lnSpc>
              <a:buFont typeface="Arial"/>
              <a:buChar char="•"/>
            </a:pPr>
            <a:r>
              <a:rPr lang="en-US" sz="1500" dirty="0" smtClean="0">
                <a:solidFill>
                  <a:srgbClr val="000000"/>
                </a:solidFill>
                <a:latin typeface="Verdana"/>
                <a:ea typeface="Verdana"/>
              </a:rPr>
              <a:t>Data is include in braces using { } and []</a:t>
            </a:r>
            <a:endParaRPr lang="en-US" sz="1500" b="1" dirty="0" smtClean="0">
              <a:solidFill>
                <a:srgbClr val="000000"/>
              </a:solidFill>
              <a:latin typeface="Verdana"/>
              <a:ea typeface="Verdana"/>
            </a:endParaRPr>
          </a:p>
          <a:p>
            <a:pPr>
              <a:lnSpc>
                <a:spcPct val="100000"/>
              </a:lnSpc>
            </a:pPr>
            <a:r>
              <a:rPr lang="en-US" sz="1500" b="1" dirty="0" smtClean="0">
                <a:solidFill>
                  <a:srgbClr val="000000"/>
                </a:solidFill>
                <a:latin typeface="Verdana"/>
                <a:ea typeface="Verdana"/>
              </a:rPr>
              <a:t>Server sends simple key value information as below</a:t>
            </a:r>
          </a:p>
          <a:p>
            <a:pPr>
              <a:lnSpc>
                <a:spcPct val="100000"/>
              </a:lnSpc>
            </a:pPr>
            <a:r>
              <a:rPr lang="en-US" sz="1500" dirty="0" err="1" smtClean="0">
                <a:solidFill>
                  <a:srgbClr val="000000"/>
                </a:solidFill>
                <a:latin typeface="Verdana"/>
                <a:ea typeface="Verdana"/>
              </a:rPr>
              <a:t>var</a:t>
            </a:r>
            <a:r>
              <a:rPr lang="en-US" sz="1500" dirty="0" smtClean="0">
                <a:solidFill>
                  <a:srgbClr val="000000"/>
                </a:solidFill>
                <a:latin typeface="Verdana"/>
                <a:ea typeface="Verdana"/>
              </a:rPr>
              <a:t> data={</a:t>
            </a:r>
          </a:p>
          <a:p>
            <a:pPr lvl="1"/>
            <a:r>
              <a:rPr lang="en-US" sz="1500" dirty="0" smtClean="0">
                <a:solidFill>
                  <a:srgbClr val="000000"/>
                </a:solidFill>
                <a:latin typeface="Verdana"/>
                <a:ea typeface="Verdana"/>
              </a:rPr>
              <a:t>“</a:t>
            </a:r>
            <a:r>
              <a:rPr lang="en-US" sz="1500" dirty="0" err="1" smtClean="0">
                <a:solidFill>
                  <a:srgbClr val="000000"/>
                </a:solidFill>
                <a:latin typeface="Verdana"/>
                <a:ea typeface="Verdana"/>
              </a:rPr>
              <a:t>Userid</a:t>
            </a:r>
            <a:r>
              <a:rPr lang="en-US" sz="1500" dirty="0" smtClean="0">
                <a:solidFill>
                  <a:srgbClr val="000000"/>
                </a:solidFill>
                <a:latin typeface="Verdana"/>
                <a:ea typeface="Verdana"/>
              </a:rPr>
              <a:t>”  :  ”java”  , “Password”  :  “</a:t>
            </a:r>
            <a:r>
              <a:rPr lang="en-US" sz="1500" dirty="0" err="1" smtClean="0">
                <a:solidFill>
                  <a:srgbClr val="000000"/>
                </a:solidFill>
                <a:latin typeface="Verdana"/>
                <a:ea typeface="Verdana"/>
              </a:rPr>
              <a:t>jee</a:t>
            </a:r>
            <a:r>
              <a:rPr lang="en-US" sz="1500" dirty="0" smtClean="0">
                <a:solidFill>
                  <a:srgbClr val="000000"/>
                </a:solidFill>
                <a:latin typeface="Verdana"/>
                <a:ea typeface="Verdana"/>
              </a:rPr>
              <a:t>’</a:t>
            </a:r>
          </a:p>
          <a:p>
            <a:pPr>
              <a:lnSpc>
                <a:spcPct val="100000"/>
              </a:lnSpc>
            </a:pPr>
            <a:r>
              <a:rPr lang="en-US" sz="1500" dirty="0" smtClean="0">
                <a:solidFill>
                  <a:srgbClr val="000000"/>
                </a:solidFill>
                <a:latin typeface="Verdana"/>
                <a:ea typeface="Verdana"/>
              </a:rPr>
              <a:t>}</a:t>
            </a:r>
          </a:p>
          <a:p>
            <a:pPr>
              <a:lnSpc>
                <a:spcPct val="100000"/>
              </a:lnSpc>
            </a:pPr>
            <a:r>
              <a:rPr lang="en-US" sz="1500" b="1" dirty="0" smtClean="0">
                <a:solidFill>
                  <a:srgbClr val="000000"/>
                </a:solidFill>
                <a:latin typeface="Verdana"/>
                <a:ea typeface="Verdana"/>
              </a:rPr>
              <a:t>Client reads information as</a:t>
            </a:r>
          </a:p>
          <a:p>
            <a:pPr>
              <a:lnSpc>
                <a:spcPct val="100000"/>
              </a:lnSpc>
            </a:pPr>
            <a:r>
              <a:rPr lang="en-US" sz="1500" dirty="0" err="1" smtClean="0">
                <a:latin typeface="Verdana"/>
                <a:ea typeface="Verdana"/>
              </a:rPr>
              <a:t>var</a:t>
            </a:r>
            <a:r>
              <a:rPr lang="en-US" sz="1500" dirty="0" smtClean="0">
                <a:latin typeface="Verdana"/>
                <a:ea typeface="Verdana"/>
              </a:rPr>
              <a:t> </a:t>
            </a:r>
            <a:r>
              <a:rPr lang="en-US" sz="1500" dirty="0" err="1" smtClean="0">
                <a:latin typeface="Verdana"/>
                <a:ea typeface="Verdana"/>
              </a:rPr>
              <a:t>jsonData</a:t>
            </a:r>
            <a:r>
              <a:rPr lang="en-US" sz="1500" dirty="0" smtClean="0">
                <a:latin typeface="Verdana"/>
                <a:ea typeface="Verdana"/>
              </a:rPr>
              <a:t>=</a:t>
            </a:r>
            <a:r>
              <a:rPr lang="en-US" sz="1500" dirty="0" err="1" smtClean="0">
                <a:latin typeface="Verdana"/>
                <a:ea typeface="Verdana"/>
              </a:rPr>
              <a:t>JSON.parse</a:t>
            </a:r>
            <a:r>
              <a:rPr lang="en-US" sz="1500" dirty="0" smtClean="0">
                <a:latin typeface="Verdana"/>
                <a:ea typeface="Verdana"/>
              </a:rPr>
              <a:t>(data);</a:t>
            </a:r>
          </a:p>
          <a:p>
            <a:pPr>
              <a:lnSpc>
                <a:spcPct val="100000"/>
              </a:lnSpc>
            </a:pPr>
            <a:r>
              <a:rPr lang="en-US" sz="1500" dirty="0" smtClean="0">
                <a:latin typeface="Verdana"/>
                <a:ea typeface="Verdana"/>
              </a:rPr>
              <a:t>Alert(</a:t>
            </a:r>
            <a:r>
              <a:rPr lang="en-US" sz="1500" dirty="0" err="1" smtClean="0">
                <a:latin typeface="Verdana"/>
                <a:ea typeface="Verdana"/>
              </a:rPr>
              <a:t>jsonData.Userid</a:t>
            </a:r>
            <a:r>
              <a:rPr lang="en-US" sz="1500" dirty="0" smtClean="0">
                <a:latin typeface="Verdana"/>
                <a:ea typeface="Verdana"/>
              </a:rPr>
              <a:t>) // prints java. access data as in java , using dot operator</a:t>
            </a:r>
          </a:p>
          <a:p>
            <a:pPr>
              <a:lnSpc>
                <a:spcPct val="100000"/>
              </a:lnSpc>
            </a:pPr>
            <a:endParaRPr lang="en-US" sz="1500" dirty="0" smtClean="0">
              <a:latin typeface="Verdana"/>
              <a:ea typeface="Verdana"/>
            </a:endParaRPr>
          </a:p>
          <a:p>
            <a:pPr>
              <a:lnSpc>
                <a:spcPct val="100000"/>
              </a:lnSpc>
            </a:pPr>
            <a:r>
              <a:rPr lang="en-US" sz="1500" b="1" dirty="0" smtClean="0">
                <a:latin typeface="Verdana"/>
                <a:ea typeface="Verdana"/>
              </a:rPr>
              <a:t>Server sends Array value information as below</a:t>
            </a:r>
          </a:p>
          <a:p>
            <a:pPr>
              <a:lnSpc>
                <a:spcPct val="100000"/>
              </a:lnSpc>
            </a:pPr>
            <a:r>
              <a:rPr lang="en-US" sz="1500" dirty="0" err="1" smtClean="0">
                <a:latin typeface="Verdana"/>
                <a:ea typeface="Verdana"/>
              </a:rPr>
              <a:t>var</a:t>
            </a:r>
            <a:r>
              <a:rPr lang="en-US" sz="1500" dirty="0" smtClean="0">
                <a:latin typeface="Verdana"/>
                <a:ea typeface="Verdana"/>
              </a:rPr>
              <a:t> cart={</a:t>
            </a:r>
          </a:p>
          <a:p>
            <a:pPr>
              <a:lnSpc>
                <a:spcPct val="100000"/>
              </a:lnSpc>
            </a:pPr>
            <a:r>
              <a:rPr lang="en-US" sz="1500" dirty="0" smtClean="0">
                <a:latin typeface="Verdana"/>
                <a:ea typeface="Verdana"/>
              </a:rPr>
              <a:t>      “Product” :  [</a:t>
            </a:r>
          </a:p>
          <a:p>
            <a:pPr>
              <a:lnSpc>
                <a:spcPct val="100000"/>
              </a:lnSpc>
            </a:pPr>
            <a:r>
              <a:rPr lang="en-US" sz="1500" dirty="0" smtClean="0">
                <a:latin typeface="Verdana"/>
                <a:ea typeface="Verdana"/>
              </a:rPr>
              <a:t>		{“name”:”</a:t>
            </a:r>
            <a:r>
              <a:rPr lang="en-US" sz="1500" dirty="0" err="1" smtClean="0">
                <a:latin typeface="Verdana"/>
                <a:ea typeface="Verdana"/>
              </a:rPr>
              <a:t>iphone</a:t>
            </a:r>
            <a:r>
              <a:rPr lang="en-US" sz="1500" dirty="0" smtClean="0">
                <a:latin typeface="Verdana"/>
                <a:ea typeface="Verdana"/>
              </a:rPr>
              <a:t>” , “price” : 500} , </a:t>
            </a:r>
          </a:p>
          <a:p>
            <a:r>
              <a:rPr lang="en-US" sz="1500" dirty="0" smtClean="0">
                <a:latin typeface="Verdana"/>
                <a:ea typeface="Verdana"/>
              </a:rPr>
              <a:t>		{“name”:”</a:t>
            </a:r>
            <a:r>
              <a:rPr lang="en-US" sz="1500" dirty="0" err="1" smtClean="0">
                <a:latin typeface="Verdana"/>
                <a:ea typeface="Verdana"/>
              </a:rPr>
              <a:t>samsung</a:t>
            </a:r>
            <a:r>
              <a:rPr lang="en-US" sz="1500" dirty="0" smtClean="0">
                <a:latin typeface="Verdana"/>
                <a:ea typeface="Verdana"/>
              </a:rPr>
              <a:t>“, “price” : 400} , </a:t>
            </a:r>
          </a:p>
          <a:p>
            <a:pPr>
              <a:lnSpc>
                <a:spcPct val="100000"/>
              </a:lnSpc>
            </a:pPr>
            <a:r>
              <a:rPr lang="en-US" sz="1500" dirty="0" smtClean="0">
                <a:latin typeface="Verdana"/>
                <a:ea typeface="Verdana"/>
              </a:rPr>
              <a:t>	          ]</a:t>
            </a:r>
          </a:p>
          <a:p>
            <a:pPr>
              <a:lnSpc>
                <a:spcPct val="100000"/>
              </a:lnSpc>
            </a:pPr>
            <a:r>
              <a:rPr lang="en-US" sz="1500" dirty="0" smtClean="0">
                <a:latin typeface="Verdana"/>
                <a:ea typeface="Verdana"/>
              </a:rPr>
              <a:t>}</a:t>
            </a:r>
          </a:p>
          <a:p>
            <a:pPr>
              <a:lnSpc>
                <a:spcPct val="100000"/>
              </a:lnSpc>
            </a:pPr>
            <a:r>
              <a:rPr lang="en-US" sz="1500" b="1" dirty="0" smtClean="0">
                <a:latin typeface="Verdana"/>
                <a:ea typeface="Verdana"/>
              </a:rPr>
              <a:t>Client reads </a:t>
            </a:r>
            <a:r>
              <a:rPr lang="en-US" sz="1500" b="1" dirty="0" err="1" smtClean="0">
                <a:latin typeface="Verdana"/>
                <a:ea typeface="Verdana"/>
              </a:rPr>
              <a:t>json</a:t>
            </a:r>
            <a:r>
              <a:rPr lang="en-US" sz="1500" b="1" dirty="0" smtClean="0">
                <a:latin typeface="Verdana"/>
                <a:ea typeface="Verdana"/>
              </a:rPr>
              <a:t> by converting </a:t>
            </a:r>
            <a:r>
              <a:rPr lang="en-US" sz="1500" b="1" dirty="0" err="1" smtClean="0">
                <a:latin typeface="Verdana"/>
                <a:ea typeface="Verdana"/>
              </a:rPr>
              <a:t>json</a:t>
            </a:r>
            <a:r>
              <a:rPr lang="en-US" sz="1500" b="1" dirty="0" smtClean="0">
                <a:latin typeface="Verdana"/>
                <a:ea typeface="Verdana"/>
              </a:rPr>
              <a:t> to </a:t>
            </a:r>
            <a:r>
              <a:rPr lang="en-US" sz="1500" b="1" dirty="0" err="1" smtClean="0">
                <a:latin typeface="Verdana"/>
                <a:ea typeface="Verdana"/>
              </a:rPr>
              <a:t>javascript</a:t>
            </a:r>
            <a:r>
              <a:rPr lang="en-US" sz="1500" b="1" dirty="0" smtClean="0">
                <a:latin typeface="Verdana"/>
                <a:ea typeface="Verdana"/>
              </a:rPr>
              <a:t> object using parse.</a:t>
            </a:r>
          </a:p>
          <a:p>
            <a:pPr>
              <a:lnSpc>
                <a:spcPct val="100000"/>
              </a:lnSpc>
            </a:pPr>
            <a:r>
              <a:rPr lang="en-US" sz="1500" dirty="0" err="1" smtClean="0">
                <a:latin typeface="Verdana"/>
                <a:ea typeface="Verdana"/>
              </a:rPr>
              <a:t>var</a:t>
            </a:r>
            <a:r>
              <a:rPr lang="en-US" sz="1500" dirty="0" smtClean="0">
                <a:latin typeface="Verdana"/>
                <a:ea typeface="Verdana"/>
              </a:rPr>
              <a:t> </a:t>
            </a:r>
            <a:r>
              <a:rPr lang="en-US" sz="1500" dirty="0" err="1" smtClean="0">
                <a:latin typeface="Verdana"/>
                <a:ea typeface="Verdana"/>
              </a:rPr>
              <a:t>jsonCart</a:t>
            </a:r>
            <a:r>
              <a:rPr lang="en-US" sz="1500" dirty="0" smtClean="0">
                <a:latin typeface="Verdana"/>
                <a:ea typeface="Verdana"/>
              </a:rPr>
              <a:t>=</a:t>
            </a:r>
            <a:r>
              <a:rPr lang="en-US" sz="1500" dirty="0" err="1" smtClean="0">
                <a:latin typeface="Verdana"/>
                <a:ea typeface="Verdana"/>
              </a:rPr>
              <a:t>JSON.parse</a:t>
            </a:r>
            <a:r>
              <a:rPr lang="en-US" sz="1500" dirty="0" smtClean="0">
                <a:latin typeface="Verdana"/>
                <a:ea typeface="Verdana"/>
              </a:rPr>
              <a:t>(cart);</a:t>
            </a:r>
          </a:p>
          <a:p>
            <a:pPr>
              <a:lnSpc>
                <a:spcPct val="100000"/>
              </a:lnSpc>
            </a:pPr>
            <a:r>
              <a:rPr lang="en-US" sz="1500" dirty="0" smtClean="0">
                <a:latin typeface="Verdana"/>
                <a:ea typeface="Verdana"/>
              </a:rPr>
              <a:t>Alert(</a:t>
            </a:r>
            <a:r>
              <a:rPr lang="en-US" sz="1500" dirty="0" err="1" smtClean="0">
                <a:latin typeface="Verdana"/>
                <a:ea typeface="Verdana"/>
              </a:rPr>
              <a:t>jsonCart.Product</a:t>
            </a:r>
            <a:r>
              <a:rPr lang="en-US" sz="1500" dirty="0" smtClean="0">
                <a:latin typeface="Verdana"/>
                <a:ea typeface="Verdana"/>
              </a:rPr>
              <a:t>.[0].name) // prints </a:t>
            </a:r>
            <a:r>
              <a:rPr lang="en-US" sz="1500" dirty="0" err="1" smtClean="0">
                <a:latin typeface="Verdana"/>
                <a:ea typeface="Verdana"/>
              </a:rPr>
              <a:t>iphone</a:t>
            </a:r>
            <a:r>
              <a:rPr lang="en-US" sz="1500" dirty="0" smtClean="0">
                <a:latin typeface="Verdana"/>
                <a:ea typeface="Verdana"/>
              </a:rPr>
              <a:t>. access first item from the array using index. Just as in </a:t>
            </a:r>
            <a:r>
              <a:rPr lang="en-US" sz="1500" dirty="0" smtClean="0">
                <a:solidFill>
                  <a:srgbClr val="000000"/>
                </a:solidFill>
                <a:latin typeface="Verdana"/>
                <a:ea typeface="Verdana"/>
              </a:rPr>
              <a:t>java , use dot operator to access the variable from the item array.</a:t>
            </a:r>
          </a:p>
          <a:p>
            <a:pPr>
              <a:lnSpc>
                <a:spcPct val="100000"/>
              </a:lnSpc>
            </a:pPr>
            <a:endParaRPr lang="en-US" sz="1500" dirty="0" smtClean="0">
              <a:solidFill>
                <a:srgbClr val="000000"/>
              </a:solidFill>
              <a:latin typeface="Verdana"/>
              <a:ea typeface="Verdana"/>
            </a:endParaRPr>
          </a:p>
          <a:p>
            <a:pPr>
              <a:lnSpc>
                <a:spcPct val="100000"/>
              </a:lnSpc>
            </a:pPr>
            <a:endParaRPr lang="en-US" sz="1500" dirty="0" smtClean="0">
              <a:solidFill>
                <a:srgbClr val="000000"/>
              </a:solidFill>
              <a:latin typeface="Verdana"/>
              <a:ea typeface="Verdana"/>
            </a:endParaRPr>
          </a:p>
          <a:p>
            <a:pPr>
              <a:lnSpc>
                <a:spcPct val="100000"/>
              </a:lnSpc>
            </a:pPr>
            <a:endParaRPr sz="15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762000"/>
            <a:ext cx="8227080" cy="540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buFont typeface="+mj-lt"/>
              <a:buAutoNum type="arabicPeriod" startAt="8"/>
            </a:pPr>
            <a:endParaRPr lang="en-US" dirty="0" smtClean="0">
              <a:latin typeface="Verdana" pitchFamily="34" charset="0"/>
              <a:ea typeface="Verdana" pitchFamily="34" charset="0"/>
              <a:cs typeface="Verdana" pitchFamily="34" charset="0"/>
            </a:endParaRPr>
          </a:p>
          <a:p>
            <a:pPr marL="800100" lvl="1" indent="-342900">
              <a:buFont typeface="+mj-lt"/>
              <a:buAutoNum type="arabicPeriod" startAt="8"/>
            </a:pPr>
            <a:endParaRPr lang="en-US" dirty="0" smtClean="0">
              <a:latin typeface="Verdana" pitchFamily="34" charset="0"/>
              <a:ea typeface="Verdana" pitchFamily="34" charset="0"/>
              <a:cs typeface="Verdana" pitchFamily="34" charset="0"/>
            </a:endParaRPr>
          </a:p>
          <a:p>
            <a:pPr marL="342900" indent="-342900">
              <a:lnSpc>
                <a:spcPct val="100000"/>
              </a:lnSpc>
            </a:pPr>
            <a:endParaRPr lang="en-US" dirty="0" smtClean="0">
              <a:latin typeface="Verdana" pitchFamily="34" charset="0"/>
              <a:ea typeface="Verdana" pitchFamily="34" charset="0"/>
              <a:cs typeface="Verdana" pitchFamily="34" charset="0"/>
            </a:endParaRPr>
          </a:p>
          <a:p>
            <a:pPr marL="800100" lvl="1" indent="-342900"/>
            <a:endParaRPr lang="en-US" dirty="0" smtClean="0">
              <a:latin typeface="Verdana" pitchFamily="34" charset="0"/>
              <a:ea typeface="Verdana" pitchFamily="34" charset="0"/>
              <a:cs typeface="Verdana" pitchFamily="34" charset="0"/>
            </a:endParaRPr>
          </a:p>
          <a:p>
            <a:pPr>
              <a:lnSpc>
                <a:spcPct val="100000"/>
              </a:lnSpc>
            </a:pPr>
            <a:endParaRPr lang="en-US" dirty="0">
              <a:latin typeface="Verdana" pitchFamily="34" charset="0"/>
              <a:ea typeface="Verdana" pitchFamily="34" charset="0"/>
              <a:cs typeface="Verdana" pitchFamily="34" charset="0"/>
            </a:endParaRPr>
          </a:p>
        </p:txBody>
      </p:sp>
      <p:sp>
        <p:nvSpPr>
          <p:cNvPr id="4" name="Rectangle 3"/>
          <p:cNvSpPr/>
          <p:nvPr/>
        </p:nvSpPr>
        <p:spPr>
          <a:xfrm>
            <a:off x="2362200" y="30480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
        <p:nvSpPr>
          <p:cNvPr id="5" name="Rectangle 4"/>
          <p:cNvSpPr/>
          <p:nvPr/>
        </p:nvSpPr>
        <p:spPr>
          <a:xfrm>
            <a:off x="457200" y="685800"/>
            <a:ext cx="8458200" cy="6463308"/>
          </a:xfrm>
          <a:prstGeom prst="rect">
            <a:avLst/>
          </a:prstGeom>
        </p:spPr>
        <p:txBody>
          <a:bodyPr wrap="square">
            <a:spAutoFit/>
          </a:bodyPr>
          <a:lstStyle/>
          <a:p>
            <a:pPr marL="342900" indent="-342900">
              <a:lnSpc>
                <a:spcPct val="100000"/>
              </a:lnSpc>
              <a:buFont typeface="+mj-lt"/>
              <a:buAutoNum type="arabicPeriod" startAt="15"/>
            </a:pPr>
            <a:r>
              <a:rPr lang="en-US" dirty="0" smtClean="0">
                <a:latin typeface="Verdana" pitchFamily="34" charset="0"/>
                <a:ea typeface="Verdana" pitchFamily="34" charset="0"/>
                <a:cs typeface="Verdana" pitchFamily="34" charset="0"/>
              </a:rPr>
              <a:t>Web Services</a:t>
            </a:r>
          </a:p>
          <a:p>
            <a:pPr marL="800100" lvl="1" indent="-342900">
              <a:buFont typeface="+mj-lt"/>
              <a:buAutoNum type="arabicPeriod"/>
            </a:pPr>
            <a:r>
              <a:rPr lang="en-US" dirty="0" smtClean="0">
                <a:latin typeface="Verdana" pitchFamily="34" charset="0"/>
                <a:ea typeface="Verdana" pitchFamily="34" charset="0"/>
                <a:cs typeface="Verdana" pitchFamily="34" charset="0"/>
              </a:rPr>
              <a:t>Overview</a:t>
            </a:r>
          </a:p>
          <a:p>
            <a:pPr marL="800100" lvl="1" indent="-342900">
              <a:buFont typeface="+mj-lt"/>
              <a:buAutoNum type="arabicPeriod"/>
            </a:pPr>
            <a:r>
              <a:rPr lang="en-US" dirty="0" err="1" smtClean="0">
                <a:latin typeface="Verdana" pitchFamily="34" charset="0"/>
                <a:ea typeface="Verdana" pitchFamily="34" charset="0"/>
                <a:cs typeface="Verdana" pitchFamily="34" charset="0"/>
              </a:rPr>
              <a:t>Jax-ws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Jax-rs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Microservice</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Web service client</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Hibernate, Spring Data</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Struts Framework</a:t>
            </a:r>
          </a:p>
          <a:p>
            <a:pPr marL="800100" lvl="1" indent="-342900">
              <a:buFont typeface="+mj-lt"/>
              <a:buAutoNum type="arabicPeriod"/>
            </a:pPr>
            <a:r>
              <a:rPr lang="en-US" dirty="0" smtClean="0">
                <a:latin typeface="Verdana" pitchFamily="34" charset="0"/>
                <a:ea typeface="Verdana" pitchFamily="34" charset="0"/>
                <a:cs typeface="Verdana" pitchFamily="34" charset="0"/>
              </a:rPr>
              <a:t>Struts Component</a:t>
            </a:r>
          </a:p>
          <a:p>
            <a:pPr marL="800100" lvl="1" indent="-342900">
              <a:buFont typeface="+mj-lt"/>
              <a:buAutoNum type="arabicPeriod"/>
            </a:pPr>
            <a:r>
              <a:rPr lang="en-US" dirty="0" smtClean="0">
                <a:latin typeface="Verdana" pitchFamily="34" charset="0"/>
                <a:ea typeface="Verdana" pitchFamily="34" charset="0"/>
                <a:cs typeface="Verdana" pitchFamily="34" charset="0"/>
              </a:rPr>
              <a:t>Struts tag library</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Spring</a:t>
            </a:r>
          </a:p>
          <a:p>
            <a:pPr marL="800100" lvl="1" indent="-342900">
              <a:buFont typeface="+mj-lt"/>
              <a:buAutoNum type="arabicPeriod"/>
            </a:pPr>
            <a:r>
              <a:rPr lang="en-US" dirty="0" err="1" smtClean="0">
                <a:latin typeface="Verdana" pitchFamily="34" charset="0"/>
                <a:ea typeface="Verdana" pitchFamily="34" charset="0"/>
                <a:cs typeface="Verdana" pitchFamily="34" charset="0"/>
              </a:rPr>
              <a:t>Dependancy</a:t>
            </a:r>
            <a:r>
              <a:rPr lang="en-US" dirty="0" smtClean="0">
                <a:latin typeface="Verdana" pitchFamily="34" charset="0"/>
                <a:ea typeface="Verdana" pitchFamily="34" charset="0"/>
                <a:cs typeface="Verdana" pitchFamily="34" charset="0"/>
              </a:rPr>
              <a:t> Injections</a:t>
            </a:r>
          </a:p>
          <a:p>
            <a:pPr marL="800100" lvl="1" indent="-342900">
              <a:buFont typeface="+mj-lt"/>
              <a:buAutoNum type="arabicPeriod"/>
            </a:pPr>
            <a:r>
              <a:rPr lang="en-US" dirty="0" smtClean="0">
                <a:latin typeface="Verdana" pitchFamily="34" charset="0"/>
                <a:ea typeface="Verdana" pitchFamily="34" charset="0"/>
                <a:cs typeface="Verdana" pitchFamily="34" charset="0"/>
              </a:rPr>
              <a:t>Aspect oriented programming</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Testing –</a:t>
            </a:r>
          </a:p>
          <a:p>
            <a:pPr marL="800100" lvl="1" indent="-342900">
              <a:buFont typeface="+mj-lt"/>
              <a:buAutoNum type="arabicPeriod"/>
            </a:pPr>
            <a:r>
              <a:rPr lang="en-US" dirty="0" smtClean="0">
                <a:latin typeface="Verdana" pitchFamily="34" charset="0"/>
                <a:ea typeface="Verdana" pitchFamily="34" charset="0"/>
                <a:cs typeface="Verdana" pitchFamily="34" charset="0"/>
              </a:rPr>
              <a:t>UI Testing </a:t>
            </a:r>
          </a:p>
          <a:p>
            <a:pPr marL="1257300" lvl="2" indent="-342900">
              <a:buFont typeface="+mj-lt"/>
              <a:buAutoNum type="arabicPeriod"/>
            </a:pPr>
            <a:r>
              <a:rPr lang="en-US" dirty="0" smtClean="0">
                <a:latin typeface="Verdana" pitchFamily="34" charset="0"/>
                <a:ea typeface="Verdana" pitchFamily="34" charset="0"/>
                <a:cs typeface="Verdana" pitchFamily="34" charset="0"/>
              </a:rPr>
              <a:t>Selenium</a:t>
            </a:r>
          </a:p>
          <a:p>
            <a:pPr marL="1257300" lvl="2" indent="-342900">
              <a:buFont typeface="+mj-lt"/>
              <a:buAutoNum type="arabicPeriod"/>
            </a:pPr>
            <a:r>
              <a:rPr lang="en-US" dirty="0" smtClean="0">
                <a:latin typeface="Verdana" pitchFamily="34" charset="0"/>
                <a:ea typeface="Verdana" pitchFamily="34" charset="0"/>
                <a:cs typeface="Verdana" pitchFamily="34" charset="0"/>
              </a:rPr>
              <a:t>Chrome developer tool</a:t>
            </a:r>
          </a:p>
          <a:p>
            <a:pPr marL="800100" lvl="1" indent="-342900">
              <a:buFont typeface="+mj-lt"/>
              <a:buAutoNum type="arabicPeriod"/>
            </a:pPr>
            <a:r>
              <a:rPr lang="en-US" dirty="0" smtClean="0">
                <a:latin typeface="Verdana" pitchFamily="34" charset="0"/>
                <a:ea typeface="Verdana" pitchFamily="34" charset="0"/>
                <a:cs typeface="Verdana" pitchFamily="34" charset="0"/>
              </a:rPr>
              <a:t>Web services </a:t>
            </a:r>
          </a:p>
          <a:p>
            <a:pPr marL="1257300" lvl="2" indent="-342900">
              <a:buFont typeface="+mj-lt"/>
              <a:buAutoNum type="arabicPeriod"/>
            </a:pPr>
            <a:r>
              <a:rPr lang="en-US" dirty="0" smtClean="0">
                <a:latin typeface="Verdana" pitchFamily="34" charset="0"/>
                <a:ea typeface="Verdana" pitchFamily="34" charset="0"/>
                <a:cs typeface="Verdana" pitchFamily="34" charset="0"/>
              </a:rPr>
              <a:t>Soap UI</a:t>
            </a:r>
          </a:p>
          <a:p>
            <a:pPr marL="1257300" lvl="2" indent="-342900">
              <a:buFont typeface="+mj-lt"/>
              <a:buAutoNum type="arabicPeriod"/>
            </a:pPr>
            <a:r>
              <a:rPr lang="en-US" dirty="0" smtClean="0">
                <a:latin typeface="Verdana" pitchFamily="34" charset="0"/>
                <a:ea typeface="Verdana" pitchFamily="34" charset="0"/>
                <a:cs typeface="Verdana" pitchFamily="34" charset="0"/>
              </a:rPr>
              <a:t>Postman</a:t>
            </a:r>
          </a:p>
          <a:p>
            <a:pPr marL="800100" lvl="1" indent="-342900">
              <a:buFont typeface="+mj-lt"/>
              <a:buAutoNum type="arabicPeriod"/>
            </a:pPr>
            <a:r>
              <a:rPr lang="en-US" dirty="0" smtClean="0">
                <a:latin typeface="Verdana" pitchFamily="34" charset="0"/>
                <a:ea typeface="Verdana" pitchFamily="34" charset="0"/>
                <a:cs typeface="Verdana" pitchFamily="34" charset="0"/>
              </a:rPr>
              <a:t>Unit Testing – </a:t>
            </a:r>
            <a:r>
              <a:rPr lang="en-US" dirty="0" err="1" smtClean="0">
                <a:latin typeface="Verdana" pitchFamily="34" charset="0"/>
                <a:ea typeface="Verdana" pitchFamily="34" charset="0"/>
                <a:cs typeface="Verdana" pitchFamily="34" charset="0"/>
              </a:rPr>
              <a:t>SpringBootTest</a:t>
            </a:r>
            <a:r>
              <a:rPr lang="en-US" dirty="0" smtClean="0">
                <a:latin typeface="Verdana" pitchFamily="34" charset="0"/>
                <a:ea typeface="Verdana" pitchFamily="34" charset="0"/>
                <a:cs typeface="Verdana" pitchFamily="34" charset="0"/>
              </a:rPr>
              <a:t> </a:t>
            </a:r>
            <a:r>
              <a:rPr lang="en-US" dirty="0" err="1" smtClean="0">
                <a:latin typeface="Verdana" pitchFamily="34" charset="0"/>
                <a:ea typeface="Verdana" pitchFamily="34" charset="0"/>
                <a:cs typeface="Verdana" pitchFamily="34" charset="0"/>
              </a:rPr>
              <a:t>Junit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Performance testing - Samurai thread analyzer</a:t>
            </a:r>
          </a:p>
          <a:p>
            <a:pPr marL="800100" lvl="1" indent="-342900">
              <a:buFont typeface="+mj-lt"/>
              <a:buAutoNum type="arabicPeriod"/>
            </a:pPr>
            <a:endParaRPr lang="en-US"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JSP</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5" name="CustomShape 2"/>
          <p:cNvSpPr/>
          <p:nvPr/>
        </p:nvSpPr>
        <p:spPr>
          <a:xfrm>
            <a:off x="43542" y="407777"/>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buFont typeface="Arial" pitchFamily="34" charset="0"/>
              <a:buChar char="•"/>
            </a:pPr>
            <a:endParaRPr lang="en-US" dirty="0" smtClean="0">
              <a:latin typeface="Verdana" pitchFamily="34" charset="0"/>
              <a:ea typeface="Verdana" pitchFamily="34" charset="0"/>
              <a:cs typeface="Verdana" pitchFamily="34" charset="0"/>
            </a:endParaRPr>
          </a:p>
          <a:p>
            <a:pPr>
              <a:buFont typeface="Arial" pitchFamily="34" charset="0"/>
              <a:buChar char="•"/>
            </a:pPr>
            <a:r>
              <a:rPr lang="en-US" dirty="0" smtClean="0">
                <a:latin typeface="Verdana" pitchFamily="34" charset="0"/>
                <a:ea typeface="Verdana" pitchFamily="34" charset="0"/>
                <a:cs typeface="Verdana" pitchFamily="34" charset="0"/>
              </a:rPr>
              <a:t>JSP </a:t>
            </a:r>
            <a:r>
              <a:rPr lang="en-US" b="1" i="1" dirty="0" smtClean="0">
                <a:solidFill>
                  <a:srgbClr val="FF0000"/>
                </a:solidFill>
                <a:latin typeface="Verdana" pitchFamily="34" charset="0"/>
                <a:ea typeface="Verdana" pitchFamily="34" charset="0"/>
                <a:cs typeface="Verdana" pitchFamily="34" charset="0"/>
              </a:rPr>
              <a:t>is server side technology that provides dynamic nature to the web pages. JSP programs are written with combination of HTML and java source code. </a:t>
            </a:r>
            <a:r>
              <a:rPr lang="en-US" dirty="0" smtClean="0">
                <a:latin typeface="Verdana" pitchFamily="34" charset="0"/>
                <a:ea typeface="Verdana" pitchFamily="34" charset="0"/>
                <a:cs typeface="Verdana" pitchFamily="34" charset="0"/>
              </a:rPr>
              <a:t>The java code provides the dynamic content on the web pages.</a:t>
            </a:r>
          </a:p>
          <a:p>
            <a:pPr>
              <a:buFont typeface="Arial" pitchFamily="34" charset="0"/>
              <a:buChar char="•"/>
            </a:pPr>
            <a:r>
              <a:rPr lang="en-US" dirty="0" smtClean="0">
                <a:latin typeface="Verdana" pitchFamily="34" charset="0"/>
                <a:ea typeface="Verdana" pitchFamily="34" charset="0"/>
                <a:cs typeface="Verdana" pitchFamily="34" charset="0"/>
              </a:rPr>
              <a:t>JSP are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programs. JSP files are internally compiled by the servers and converted into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java class files. Unlike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programs writing html content using print methods , as opposed to JSP programs writing HTML content in these dynamic pages is much easier.</a:t>
            </a:r>
          </a:p>
          <a:p>
            <a:pPr>
              <a:buFont typeface="Arial" pitchFamily="34" charset="0"/>
              <a:buChar char="•"/>
            </a:pPr>
            <a:r>
              <a:rPr lang="en-US" dirty="0" smtClean="0">
                <a:latin typeface="Verdana" pitchFamily="34" charset="0"/>
                <a:ea typeface="Verdana" pitchFamily="34" charset="0"/>
                <a:cs typeface="Verdana" pitchFamily="34" charset="0"/>
              </a:rPr>
              <a:t>Java code is written with following tags </a:t>
            </a:r>
          </a:p>
          <a:p>
            <a:pPr>
              <a:buFont typeface="Arial" pitchFamily="34" charset="0"/>
              <a:buChar char="•"/>
            </a:pPr>
            <a:r>
              <a:rPr lang="en-US" dirty="0" err="1" smtClean="0">
                <a:latin typeface="Verdana" pitchFamily="34" charset="0"/>
                <a:ea typeface="Verdana" pitchFamily="34" charset="0"/>
                <a:cs typeface="Verdana" pitchFamily="34" charset="0"/>
              </a:rPr>
              <a:t>Scriptlets</a:t>
            </a:r>
            <a:r>
              <a:rPr lang="en-US" dirty="0" smtClean="0">
                <a:latin typeface="Verdana" pitchFamily="34" charset="0"/>
                <a:ea typeface="Verdana" pitchFamily="34" charset="0"/>
                <a:cs typeface="Verdana" pitchFamily="34" charset="0"/>
              </a:rPr>
              <a:t> : &lt;% %&gt;</a:t>
            </a:r>
          </a:p>
          <a:p>
            <a:pPr>
              <a:buFont typeface="Arial" pitchFamily="34" charset="0"/>
              <a:buChar char="•"/>
            </a:pPr>
            <a:r>
              <a:rPr lang="en-US" dirty="0" smtClean="0">
                <a:latin typeface="Verdana" pitchFamily="34" charset="0"/>
                <a:ea typeface="Verdana" pitchFamily="34" charset="0"/>
                <a:cs typeface="Verdana" pitchFamily="34" charset="0"/>
              </a:rPr>
              <a:t>One line expressions &lt;%= %&gt; </a:t>
            </a:r>
          </a:p>
          <a:p>
            <a:pPr>
              <a:buFont typeface="Arial" pitchFamily="34" charset="0"/>
              <a:buChar char="•"/>
            </a:pPr>
            <a:r>
              <a:rPr lang="en-US" dirty="0" smtClean="0">
                <a:latin typeface="Verdana" pitchFamily="34" charset="0"/>
                <a:ea typeface="Verdana" pitchFamily="34" charset="0"/>
                <a:cs typeface="Verdana" pitchFamily="34" charset="0"/>
              </a:rPr>
              <a:t>All the java servers support JSP program be it basic tomcat web server or application servers like </a:t>
            </a:r>
            <a:r>
              <a:rPr lang="en-US" dirty="0" err="1" smtClean="0">
                <a:latin typeface="Verdana" pitchFamily="34" charset="0"/>
                <a:ea typeface="Verdana" pitchFamily="34" charset="0"/>
                <a:cs typeface="Verdana" pitchFamily="34" charset="0"/>
              </a:rPr>
              <a:t>Weblogic</a:t>
            </a:r>
            <a:r>
              <a:rPr lang="en-US" dirty="0" smtClean="0">
                <a:latin typeface="Verdana" pitchFamily="34" charset="0"/>
                <a:ea typeface="Verdana" pitchFamily="34" charset="0"/>
                <a:cs typeface="Verdana" pitchFamily="34" charset="0"/>
              </a:rPr>
              <a:t>, </a:t>
            </a:r>
            <a:r>
              <a:rPr lang="en-US" dirty="0" err="1" smtClean="0">
                <a:latin typeface="Verdana" pitchFamily="34" charset="0"/>
                <a:ea typeface="Verdana" pitchFamily="34" charset="0"/>
                <a:cs typeface="Verdana" pitchFamily="34" charset="0"/>
              </a:rPr>
              <a:t>websphere</a:t>
            </a:r>
            <a:r>
              <a:rPr lang="en-US" dirty="0" smtClean="0">
                <a:latin typeface="Verdana" pitchFamily="34" charset="0"/>
                <a:ea typeface="Verdana" pitchFamily="34" charset="0"/>
                <a:cs typeface="Verdana" pitchFamily="34" charset="0"/>
              </a:rPr>
              <a:t> etc.</a:t>
            </a:r>
          </a:p>
          <a:p>
            <a:pPr>
              <a:buFont typeface="Arial" pitchFamily="34" charset="0"/>
              <a:buChar char="•"/>
            </a:pPr>
            <a:r>
              <a:rPr lang="en-US" dirty="0" smtClean="0">
                <a:latin typeface="Verdana" pitchFamily="34" charset="0"/>
                <a:ea typeface="Verdana" pitchFamily="34" charset="0"/>
                <a:cs typeface="Verdana" pitchFamily="34" charset="0"/>
              </a:rPr>
              <a:t>JSP Directives allows us to import classes/packages and include another </a:t>
            </a:r>
            <a:r>
              <a:rPr lang="en-US" dirty="0" err="1" smtClean="0">
                <a:latin typeface="Verdana" pitchFamily="34" charset="0"/>
                <a:ea typeface="Verdana" pitchFamily="34" charset="0"/>
                <a:cs typeface="Verdana" pitchFamily="34" charset="0"/>
              </a:rPr>
              <a:t>jsp</a:t>
            </a:r>
            <a:r>
              <a:rPr lang="en-US" dirty="0" smtClean="0">
                <a:latin typeface="Verdana" pitchFamily="34" charset="0"/>
                <a:ea typeface="Verdana" pitchFamily="34" charset="0"/>
                <a:cs typeface="Verdana" pitchFamily="34" charset="0"/>
              </a:rPr>
              <a:t> files etc. &lt;%@ page import="</a:t>
            </a:r>
            <a:r>
              <a:rPr lang="en-US" dirty="0" err="1" smtClean="0">
                <a:latin typeface="Verdana" pitchFamily="34" charset="0"/>
                <a:ea typeface="Verdana" pitchFamily="34" charset="0"/>
                <a:cs typeface="Verdana" pitchFamily="34" charset="0"/>
              </a:rPr>
              <a:t>java.util</a:t>
            </a:r>
            <a:r>
              <a:rPr lang="en-US" dirty="0" smtClean="0">
                <a:latin typeface="Verdana" pitchFamily="34" charset="0"/>
                <a:ea typeface="Verdana" pitchFamily="34" charset="0"/>
                <a:cs typeface="Verdana" pitchFamily="34" charset="0"/>
              </a:rPr>
              <a:t>.*" %&gt;</a:t>
            </a:r>
          </a:p>
          <a:p>
            <a:pPr>
              <a:buFont typeface="Arial" pitchFamily="34" charset="0"/>
              <a:buChar char="•"/>
            </a:pPr>
            <a:r>
              <a:rPr lang="en-US" dirty="0" smtClean="0">
                <a:latin typeface="Verdana" pitchFamily="34" charset="0"/>
                <a:ea typeface="Verdana" pitchFamily="34" charset="0"/>
                <a:cs typeface="Verdana" pitchFamily="34" charset="0"/>
              </a:rPr>
              <a:t>JSP Action tags allows us to perform </a:t>
            </a:r>
            <a:r>
              <a:rPr lang="en-US" dirty="0" err="1" smtClean="0">
                <a:latin typeface="Verdana" pitchFamily="34" charset="0"/>
                <a:ea typeface="Verdana" pitchFamily="34" charset="0"/>
                <a:cs typeface="Verdana" pitchFamily="34" charset="0"/>
              </a:rPr>
              <a:t>req</a:t>
            </a:r>
            <a:r>
              <a:rPr lang="en-US" dirty="0" smtClean="0">
                <a:latin typeface="Verdana" pitchFamily="34" charset="0"/>
                <a:ea typeface="Verdana" pitchFamily="34" charset="0"/>
                <a:cs typeface="Verdana" pitchFamily="34" charset="0"/>
              </a:rPr>
              <a:t>/res activities like forward and include. Manipulate beans to create/update/read bean attributes etc</a:t>
            </a:r>
          </a:p>
          <a:p>
            <a:pPr>
              <a:buFont typeface="Arial" pitchFamily="34" charset="0"/>
              <a:buChar char="•"/>
            </a:pPr>
            <a:r>
              <a:rPr lang="en-US" dirty="0" smtClean="0">
                <a:latin typeface="Verdana" pitchFamily="34" charset="0"/>
                <a:ea typeface="Verdana" pitchFamily="34" charset="0"/>
                <a:cs typeface="Verdana" pitchFamily="34" charset="0"/>
              </a:rPr>
              <a:t>Application http parameters. JSP allows us to access and set </a:t>
            </a:r>
          </a:p>
          <a:p>
            <a:pPr lvl="1">
              <a:buFont typeface="Arial" pitchFamily="34" charset="0"/>
              <a:buChar char="•"/>
            </a:pPr>
            <a:r>
              <a:rPr lang="en-US" dirty="0" smtClean="0">
                <a:latin typeface="Verdana" pitchFamily="34" charset="0"/>
                <a:ea typeface="Verdana" pitchFamily="34" charset="0"/>
                <a:cs typeface="Verdana" pitchFamily="34" charset="0"/>
              </a:rPr>
              <a:t>request parameters : </a:t>
            </a:r>
            <a:r>
              <a:rPr lang="en-US" dirty="0" err="1" smtClean="0">
                <a:latin typeface="Verdana" pitchFamily="34" charset="0"/>
                <a:ea typeface="Verdana" pitchFamily="34" charset="0"/>
                <a:cs typeface="Verdana" pitchFamily="34" charset="0"/>
              </a:rPr>
              <a:t>request.getParameter</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userid</a:t>
            </a:r>
            <a:r>
              <a:rPr lang="en-US" dirty="0" smtClean="0">
                <a:latin typeface="Verdana" pitchFamily="34" charset="0"/>
                <a:ea typeface="Verdana" pitchFamily="34" charset="0"/>
                <a:cs typeface="Verdana" pitchFamily="34" charset="0"/>
              </a:rPr>
              <a:t>”);</a:t>
            </a:r>
          </a:p>
          <a:p>
            <a:pPr lvl="1">
              <a:buFont typeface="Arial" pitchFamily="34" charset="0"/>
              <a:buChar char="•"/>
            </a:pPr>
            <a:r>
              <a:rPr lang="en-US" dirty="0" smtClean="0">
                <a:latin typeface="Verdana" pitchFamily="34" charset="0"/>
                <a:ea typeface="Verdana" pitchFamily="34" charset="0"/>
                <a:cs typeface="Verdana" pitchFamily="34" charset="0"/>
              </a:rPr>
              <a:t>Session attributes : </a:t>
            </a:r>
            <a:r>
              <a:rPr lang="en-US" dirty="0" err="1" smtClean="0">
                <a:latin typeface="Verdana" pitchFamily="34" charset="0"/>
                <a:ea typeface="Verdana" pitchFamily="34" charset="0"/>
                <a:cs typeface="Verdana" pitchFamily="34" charset="0"/>
              </a:rPr>
              <a:t>session.getAttribute</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islogin</a:t>
            </a:r>
            <a:r>
              <a:rPr lang="en-US" dirty="0" smtClean="0">
                <a:latin typeface="Verdana" pitchFamily="34" charset="0"/>
                <a:ea typeface="Verdana" pitchFamily="34" charset="0"/>
                <a:cs typeface="Verdana" pitchFamily="34" charset="0"/>
              </a:rPr>
              <a:t>”);</a:t>
            </a:r>
          </a:p>
          <a:p>
            <a:pPr lvl="1">
              <a:buFont typeface="Arial" pitchFamily="34" charset="0"/>
              <a:buChar char="•"/>
            </a:pPr>
            <a:r>
              <a:rPr lang="en-US" dirty="0" smtClean="0">
                <a:latin typeface="Verdana" pitchFamily="34" charset="0"/>
                <a:ea typeface="Verdana" pitchFamily="34" charset="0"/>
                <a:cs typeface="Verdana" pitchFamily="34" charset="0"/>
              </a:rPr>
              <a:t>Context attributes : </a:t>
            </a:r>
            <a:r>
              <a:rPr lang="en-US" dirty="0" err="1" smtClean="0">
                <a:latin typeface="Verdana" pitchFamily="34" charset="0"/>
                <a:ea typeface="Verdana" pitchFamily="34" charset="0"/>
                <a:cs typeface="Verdana" pitchFamily="34" charset="0"/>
              </a:rPr>
              <a:t>context.getAttribute</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pwd</a:t>
            </a:r>
            <a:r>
              <a:rPr lang="en-US" dirty="0" smtClean="0">
                <a:latin typeface="Verdana" pitchFamily="34" charset="0"/>
                <a:ea typeface="Verdana" pitchFamily="34" charset="0"/>
                <a:cs typeface="Verdana" pitchFamily="34" charset="0"/>
              </a:rPr>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JSP</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4" name="CustomShape 2"/>
          <p:cNvSpPr/>
          <p:nvPr/>
        </p:nvSpPr>
        <p:spPr>
          <a:xfrm>
            <a:off x="43542" y="533280"/>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700" dirty="0" smtClean="0">
                <a:latin typeface="Verdana" pitchFamily="34" charset="0"/>
                <a:ea typeface="Verdana" pitchFamily="34" charset="0"/>
                <a:cs typeface="Verdana" pitchFamily="34" charset="0"/>
              </a:rPr>
              <a:t>&lt;%@ page import="</a:t>
            </a:r>
            <a:r>
              <a:rPr lang="en-US" sz="1700" dirty="0" err="1" smtClean="0">
                <a:latin typeface="Verdana" pitchFamily="34" charset="0"/>
                <a:ea typeface="Verdana" pitchFamily="34" charset="0"/>
                <a:cs typeface="Verdana" pitchFamily="34" charset="0"/>
              </a:rPr>
              <a:t>java.util</a:t>
            </a:r>
            <a:r>
              <a:rPr lang="en-US" sz="1700" dirty="0" smtClean="0">
                <a:latin typeface="Verdana" pitchFamily="34" charset="0"/>
                <a:ea typeface="Verdana" pitchFamily="34" charset="0"/>
                <a:cs typeface="Verdana" pitchFamily="34" charset="0"/>
              </a:rPr>
              <a:t>.*" %&gt; </a:t>
            </a:r>
            <a:r>
              <a:rPr lang="en-US" sz="1700" b="1" dirty="0" smtClean="0">
                <a:latin typeface="Verdana" pitchFamily="34" charset="0"/>
                <a:ea typeface="Verdana" pitchFamily="34" charset="0"/>
                <a:cs typeface="Verdana" pitchFamily="34" charset="0"/>
              </a:rPr>
              <a:t>JSP Directives</a:t>
            </a:r>
          </a:p>
          <a:p>
            <a:r>
              <a:rPr lang="en-US" sz="1700" dirty="0" smtClean="0">
                <a:latin typeface="Verdana" pitchFamily="34" charset="0"/>
                <a:ea typeface="Verdana" pitchFamily="34" charset="0"/>
                <a:cs typeface="Verdana" pitchFamily="34" charset="0"/>
              </a:rPr>
              <a:t>&lt;html&gt;</a:t>
            </a:r>
          </a:p>
          <a:p>
            <a:r>
              <a:rPr lang="en-US" sz="1700" dirty="0" smtClean="0">
                <a:latin typeface="Verdana" pitchFamily="34" charset="0"/>
                <a:ea typeface="Verdana" pitchFamily="34" charset="0"/>
                <a:cs typeface="Verdana" pitchFamily="34" charset="0"/>
              </a:rPr>
              <a:t> &lt;head&gt;&lt;title&gt; JSP Tutorial&lt;/title&gt;&lt;/head&gt;</a:t>
            </a:r>
          </a:p>
          <a:p>
            <a:r>
              <a:rPr lang="en-US" sz="1700" dirty="0" smtClean="0">
                <a:latin typeface="Verdana" pitchFamily="34" charset="0"/>
                <a:ea typeface="Verdana" pitchFamily="34" charset="0"/>
                <a:cs typeface="Verdana" pitchFamily="34" charset="0"/>
              </a:rPr>
              <a:t> &lt;body&gt; </a:t>
            </a:r>
          </a:p>
          <a:p>
            <a:r>
              <a:rPr lang="en-US" sz="1700" b="1" dirty="0" smtClean="0">
                <a:latin typeface="Verdana" pitchFamily="34" charset="0"/>
                <a:ea typeface="Verdana" pitchFamily="34" charset="0"/>
                <a:cs typeface="Verdana" pitchFamily="34" charset="0"/>
              </a:rPr>
              <a:t>JSP </a:t>
            </a:r>
            <a:r>
              <a:rPr lang="en-US" sz="1700" b="1" dirty="0" err="1" smtClean="0">
                <a:latin typeface="Verdana" pitchFamily="34" charset="0"/>
                <a:ea typeface="Verdana" pitchFamily="34" charset="0"/>
                <a:cs typeface="Verdana" pitchFamily="34" charset="0"/>
              </a:rPr>
              <a:t>scriptlets</a:t>
            </a:r>
            <a:r>
              <a:rPr lang="en-US" sz="1700" b="1" dirty="0" smtClean="0">
                <a:latin typeface="Verdana" pitchFamily="34" charset="0"/>
                <a:ea typeface="Verdana" pitchFamily="34" charset="0"/>
                <a:cs typeface="Verdana" pitchFamily="34" charset="0"/>
              </a:rPr>
              <a:t> with multiple lines of Java code written inside &lt;% and %&gt;</a:t>
            </a:r>
          </a:p>
          <a:p>
            <a:r>
              <a:rPr lang="en-US" sz="1700" dirty="0" smtClean="0">
                <a:latin typeface="Verdana" pitchFamily="34" charset="0"/>
                <a:ea typeface="Verdana" pitchFamily="34" charset="0"/>
                <a:cs typeface="Verdana" pitchFamily="34" charset="0"/>
              </a:rPr>
              <a:t>&lt;%</a:t>
            </a:r>
          </a:p>
          <a:p>
            <a:r>
              <a:rPr lang="en-US" sz="1700" dirty="0" smtClean="0">
                <a:latin typeface="Verdana" pitchFamily="34" charset="0"/>
                <a:ea typeface="Verdana" pitchFamily="34" charset="0"/>
                <a:cs typeface="Verdana" pitchFamily="34" charset="0"/>
              </a:rPr>
              <a:t>for ( </a:t>
            </a:r>
            <a:r>
              <a:rPr lang="en-US" sz="1700" dirty="0" err="1" smtClean="0">
                <a:latin typeface="Verdana" pitchFamily="34" charset="0"/>
                <a:ea typeface="Verdana" pitchFamily="34" charset="0"/>
                <a:cs typeface="Verdana" pitchFamily="34" charset="0"/>
              </a:rPr>
              <a:t>int</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i</a:t>
            </a:r>
            <a:r>
              <a:rPr lang="en-US" sz="1700" dirty="0" smtClean="0">
                <a:latin typeface="Verdana" pitchFamily="34" charset="0"/>
                <a:ea typeface="Verdana" pitchFamily="34" charset="0"/>
                <a:cs typeface="Verdana" pitchFamily="34" charset="0"/>
              </a:rPr>
              <a:t>=0;i&lt;5;i++)</a:t>
            </a:r>
          </a:p>
          <a:p>
            <a:pPr lvl="1"/>
            <a:r>
              <a:rPr lang="en-US" sz="1700" dirty="0" smtClean="0">
                <a:latin typeface="Verdana" pitchFamily="34" charset="0"/>
                <a:ea typeface="Verdana" pitchFamily="34" charset="0"/>
                <a:cs typeface="Verdana" pitchFamily="34" charset="0"/>
              </a:rPr>
              <a:t>{ %&gt;</a:t>
            </a:r>
          </a:p>
          <a:p>
            <a:pPr lvl="1"/>
            <a:r>
              <a:rPr lang="en-US" sz="1700" b="1" dirty="0" smtClean="0">
                <a:latin typeface="Verdana" pitchFamily="34" charset="0"/>
                <a:ea typeface="Verdana" pitchFamily="34" charset="0"/>
                <a:cs typeface="Verdana" pitchFamily="34" charset="0"/>
              </a:rPr>
              <a:t>	JSP  expression Statements</a:t>
            </a:r>
          </a:p>
          <a:p>
            <a:pPr lvl="1"/>
            <a:r>
              <a:rPr lang="en-US" sz="1700" dirty="0" smtClean="0">
                <a:latin typeface="Verdana" pitchFamily="34" charset="0"/>
                <a:ea typeface="Verdana" pitchFamily="34" charset="0"/>
                <a:cs typeface="Verdana" pitchFamily="34" charset="0"/>
              </a:rPr>
              <a:t>	COUNTER &lt;% = </a:t>
            </a:r>
            <a:r>
              <a:rPr lang="en-US" sz="1700" dirty="0" err="1" smtClean="0">
                <a:latin typeface="Verdana" pitchFamily="34" charset="0"/>
                <a:ea typeface="Verdana" pitchFamily="34" charset="0"/>
                <a:cs typeface="Verdana" pitchFamily="34" charset="0"/>
              </a:rPr>
              <a:t>i</a:t>
            </a:r>
            <a:r>
              <a:rPr lang="en-US" sz="1700" dirty="0" smtClean="0">
                <a:latin typeface="Verdana" pitchFamily="34" charset="0"/>
                <a:ea typeface="Verdana" pitchFamily="34" charset="0"/>
                <a:cs typeface="Verdana" pitchFamily="34" charset="0"/>
              </a:rPr>
              <a:t> %&gt;</a:t>
            </a:r>
          </a:p>
          <a:p>
            <a:pPr lvl="1"/>
            <a:r>
              <a:rPr lang="en-US" sz="1700" dirty="0" smtClean="0">
                <a:latin typeface="Verdana" pitchFamily="34" charset="0"/>
                <a:ea typeface="Verdana" pitchFamily="34" charset="0"/>
                <a:cs typeface="Verdana" pitchFamily="34" charset="0"/>
              </a:rPr>
              <a:t>&lt;%}</a:t>
            </a:r>
          </a:p>
          <a:p>
            <a:r>
              <a:rPr lang="en-US" sz="1700" dirty="0" smtClean="0">
                <a:latin typeface="Verdana" pitchFamily="34" charset="0"/>
                <a:ea typeface="Verdana" pitchFamily="34" charset="0"/>
                <a:cs typeface="Verdana" pitchFamily="34" charset="0"/>
              </a:rPr>
              <a:t>%&gt;</a:t>
            </a:r>
          </a:p>
          <a:p>
            <a:r>
              <a:rPr lang="en-US" sz="1700" dirty="0" smtClean="0">
                <a:latin typeface="Verdana" pitchFamily="34" charset="0"/>
                <a:ea typeface="Verdana" pitchFamily="34" charset="0"/>
                <a:cs typeface="Verdana" pitchFamily="34" charset="0"/>
              </a:rPr>
              <a:t>&lt;%</a:t>
            </a:r>
          </a:p>
          <a:p>
            <a:r>
              <a:rPr lang="en-US" sz="1700" dirty="0" smtClean="0"/>
              <a:t>  Date </a:t>
            </a:r>
            <a:r>
              <a:rPr lang="en-US" sz="1700" dirty="0" err="1" smtClean="0"/>
              <a:t>date</a:t>
            </a:r>
            <a:r>
              <a:rPr lang="en-US" sz="1700" dirty="0" smtClean="0"/>
              <a:t> = new Date(); </a:t>
            </a:r>
          </a:p>
          <a:p>
            <a:r>
              <a:rPr lang="en-US" sz="1700" dirty="0" smtClean="0"/>
              <a:t>String name=</a:t>
            </a:r>
            <a:r>
              <a:rPr lang="en-US" sz="1700" dirty="0" err="1" smtClean="0"/>
              <a:t>session.getAttribute</a:t>
            </a:r>
            <a:r>
              <a:rPr lang="en-US" sz="1700" dirty="0" smtClean="0"/>
              <a:t>(“</a:t>
            </a:r>
            <a:r>
              <a:rPr lang="en-US" sz="1700" dirty="0" err="1" smtClean="0"/>
              <a:t>userid</a:t>
            </a:r>
            <a:r>
              <a:rPr lang="en-US" sz="1700" dirty="0" smtClean="0"/>
              <a:t>”);//</a:t>
            </a:r>
            <a:r>
              <a:rPr lang="en-US" sz="1700" b="1" dirty="0" smtClean="0"/>
              <a:t>accessing http session variable like </a:t>
            </a:r>
            <a:r>
              <a:rPr lang="en-US" sz="1700" b="1" dirty="0" err="1" smtClean="0"/>
              <a:t>servlet</a:t>
            </a:r>
            <a:endParaRPr lang="en-US" sz="1700" b="1" dirty="0" smtClean="0"/>
          </a:p>
          <a:p>
            <a:r>
              <a:rPr lang="en-US" sz="1700" dirty="0" smtClean="0"/>
              <a:t>%&gt; </a:t>
            </a:r>
          </a:p>
          <a:p>
            <a:r>
              <a:rPr lang="en-US" sz="1700" dirty="0" smtClean="0"/>
              <a:t>Hello!  The time is now &lt;%= date %&gt;</a:t>
            </a:r>
          </a:p>
          <a:p>
            <a:r>
              <a:rPr lang="en-US" sz="1700" dirty="0" smtClean="0"/>
              <a:t>&lt;</a:t>
            </a:r>
            <a:r>
              <a:rPr lang="en-US" sz="1700" dirty="0" err="1" smtClean="0"/>
              <a:t>jsp:forward</a:t>
            </a:r>
            <a:r>
              <a:rPr lang="en-US" sz="1700" dirty="0" smtClean="0"/>
              <a:t> page=“welcome.jsp" &gt;  // </a:t>
            </a:r>
            <a:r>
              <a:rPr lang="en-US" sz="1700" b="1" dirty="0" smtClean="0"/>
              <a:t>JSP action tags, forward request to welcome.jsp</a:t>
            </a:r>
          </a:p>
          <a:p>
            <a:r>
              <a:rPr lang="en-US" sz="1700" dirty="0" smtClean="0"/>
              <a:t>&lt;</a:t>
            </a:r>
            <a:r>
              <a:rPr lang="en-US" sz="1700" dirty="0" err="1" smtClean="0"/>
              <a:t>jsp:param</a:t>
            </a:r>
            <a:r>
              <a:rPr lang="en-US" sz="1700" dirty="0" smtClean="0"/>
              <a:t> name=“greeting" value=“you are welcome" /&gt;  // </a:t>
            </a:r>
            <a:r>
              <a:rPr lang="en-US" sz="1700" b="1" dirty="0" smtClean="0"/>
              <a:t>JSP action tags, pass request query string parameters</a:t>
            </a:r>
            <a:endParaRPr lang="en-US" sz="1700" b="1" dirty="0" smtClean="0">
              <a:latin typeface="Verdana" pitchFamily="34" charset="0"/>
              <a:ea typeface="Verdana" pitchFamily="34" charset="0"/>
              <a:cs typeface="Verdana" pitchFamily="34" charset="0"/>
            </a:endParaRPr>
          </a:p>
          <a:p>
            <a:r>
              <a:rPr lang="en-US" sz="1700" b="1" dirty="0" smtClean="0">
                <a:latin typeface="Verdana" pitchFamily="34" charset="0"/>
                <a:ea typeface="Verdana" pitchFamily="34" charset="0"/>
                <a:cs typeface="Verdana" pitchFamily="34" charset="0"/>
              </a:rPr>
              <a:t>&lt;/body&gt;</a:t>
            </a:r>
          </a:p>
          <a:p>
            <a:r>
              <a:rPr lang="en-US" sz="1700" dirty="0" smtClean="0">
                <a:latin typeface="Verdana" pitchFamily="34" charset="0"/>
                <a:ea typeface="Verdana" pitchFamily="34" charset="0"/>
                <a:cs typeface="Verdana" pitchFamily="34" charset="0"/>
              </a:rPr>
              <a:t> &lt;/html&gt;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Tools – Selenium</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b="1" i="1" dirty="0" smtClean="0">
                <a:solidFill>
                  <a:srgbClr val="FF0000"/>
                </a:solidFill>
                <a:latin typeface="Verdana" pitchFamily="34" charset="0"/>
                <a:ea typeface="Verdana" pitchFamily="34" charset="0"/>
                <a:cs typeface="Verdana" pitchFamily="34" charset="0"/>
              </a:rPr>
              <a:t>Selenium is an open source web </a:t>
            </a:r>
            <a:r>
              <a:rPr lang="en-US" sz="1600" b="1" i="1" dirty="0" err="1" smtClean="0">
                <a:solidFill>
                  <a:srgbClr val="FF0000"/>
                </a:solidFill>
                <a:latin typeface="Verdana" pitchFamily="34" charset="0"/>
                <a:ea typeface="Verdana" pitchFamily="34" charset="0"/>
                <a:cs typeface="Verdana" pitchFamily="34" charset="0"/>
              </a:rPr>
              <a:t>ui</a:t>
            </a:r>
            <a:r>
              <a:rPr lang="en-US" sz="1600" b="1" i="1" dirty="0" smtClean="0">
                <a:solidFill>
                  <a:srgbClr val="FF0000"/>
                </a:solidFill>
                <a:latin typeface="Verdana" pitchFamily="34" charset="0"/>
                <a:ea typeface="Verdana" pitchFamily="34" charset="0"/>
                <a:cs typeface="Verdana" pitchFamily="34" charset="0"/>
              </a:rPr>
              <a:t> simulation tool. This tool can be configured as </a:t>
            </a:r>
            <a:r>
              <a:rPr lang="en-US" sz="1600" b="1" i="1" dirty="0" err="1" smtClean="0">
                <a:solidFill>
                  <a:srgbClr val="FF0000"/>
                </a:solidFill>
                <a:latin typeface="Verdana" pitchFamily="34" charset="0"/>
                <a:ea typeface="Verdana" pitchFamily="34" charset="0"/>
                <a:cs typeface="Verdana" pitchFamily="34" charset="0"/>
              </a:rPr>
              <a:t>plugin</a:t>
            </a:r>
            <a:r>
              <a:rPr lang="en-US" sz="1600" b="1" i="1" dirty="0" smtClean="0">
                <a:solidFill>
                  <a:srgbClr val="FF0000"/>
                </a:solidFill>
                <a:latin typeface="Verdana" pitchFamily="34" charset="0"/>
                <a:ea typeface="Verdana" pitchFamily="34" charset="0"/>
                <a:cs typeface="Verdana" pitchFamily="34" charset="0"/>
              </a:rPr>
              <a:t> on a browser or configured with programming language such as </a:t>
            </a:r>
            <a:r>
              <a:rPr lang="en-US" sz="1600" b="1" i="1" dirty="0" err="1" smtClean="0">
                <a:solidFill>
                  <a:srgbClr val="FF0000"/>
                </a:solidFill>
                <a:latin typeface="Verdana" pitchFamily="34" charset="0"/>
                <a:ea typeface="Verdana" pitchFamily="34" charset="0"/>
                <a:cs typeface="Verdana" pitchFamily="34" charset="0"/>
              </a:rPr>
              <a:t>Java,Ruby</a:t>
            </a:r>
            <a:r>
              <a:rPr lang="en-US" sz="1600" b="1" i="1" dirty="0" smtClean="0">
                <a:solidFill>
                  <a:srgbClr val="FF0000"/>
                </a:solidFill>
                <a:latin typeface="Verdana" pitchFamily="34" charset="0"/>
                <a:ea typeface="Verdana" pitchFamily="34" charset="0"/>
                <a:cs typeface="Verdana" pitchFamily="34" charset="0"/>
              </a:rPr>
              <a:t>.</a:t>
            </a:r>
          </a:p>
          <a:p>
            <a:pPr>
              <a:lnSpc>
                <a:spcPct val="100000"/>
              </a:lnSpc>
            </a:pPr>
            <a:r>
              <a:rPr lang="en-US" sz="1600" b="1" i="1" dirty="0" smtClean="0">
                <a:solidFill>
                  <a:srgbClr val="FF0000"/>
                </a:solidFill>
                <a:latin typeface="Verdana" pitchFamily="34" charset="0"/>
                <a:ea typeface="Verdana" pitchFamily="34" charset="0"/>
                <a:cs typeface="Verdana" pitchFamily="34" charset="0"/>
              </a:rPr>
              <a:t>User can simulate all the browser activity events such as click, tab, mouse movement etc.</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Users can validate response at every stage by searching for text on html body or html fields.</a:t>
            </a:r>
          </a:p>
          <a:p>
            <a:pPr>
              <a:lnSpc>
                <a:spcPct val="100000"/>
              </a:lnSpc>
            </a:pPr>
            <a:r>
              <a:rPr lang="en-US" sz="1600" dirty="0" smtClean="0">
                <a:latin typeface="Verdana" pitchFamily="34" charset="0"/>
                <a:ea typeface="Verdana" pitchFamily="34" charset="0"/>
                <a:cs typeface="Verdana" pitchFamily="34" charset="0"/>
              </a:rPr>
              <a:t>Below is an example of </a:t>
            </a:r>
            <a:r>
              <a:rPr lang="en-US" sz="1600" dirty="0" err="1" smtClean="0">
                <a:latin typeface="Verdana" pitchFamily="34" charset="0"/>
                <a:ea typeface="Verdana" pitchFamily="34" charset="0"/>
                <a:cs typeface="Verdana" pitchFamily="34" charset="0"/>
              </a:rPr>
              <a:t>firefox</a:t>
            </a:r>
            <a:r>
              <a:rPr lang="en-US" sz="1600" dirty="0" smtClean="0">
                <a:latin typeface="Verdana" pitchFamily="34" charset="0"/>
                <a:ea typeface="Verdana" pitchFamily="34" charset="0"/>
                <a:cs typeface="Verdana" pitchFamily="34" charset="0"/>
              </a:rPr>
              <a:t> selenium </a:t>
            </a:r>
            <a:r>
              <a:rPr lang="en-US" sz="1600" dirty="0" err="1" smtClean="0">
                <a:latin typeface="Verdana" pitchFamily="34" charset="0"/>
                <a:ea typeface="Verdana" pitchFamily="34" charset="0"/>
                <a:cs typeface="Verdana" pitchFamily="34" charset="0"/>
              </a:rPr>
              <a:t>plugin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Install Selenium 2.9.0 </a:t>
            </a:r>
            <a:r>
              <a:rPr lang="en-US" sz="1600" dirty="0" err="1" smtClean="0">
                <a:latin typeface="Verdana" pitchFamily="34" charset="0"/>
                <a:ea typeface="Verdana" pitchFamily="34" charset="0"/>
                <a:cs typeface="Verdana" pitchFamily="34" charset="0"/>
              </a:rPr>
              <a:t>plugin</a:t>
            </a:r>
            <a:r>
              <a:rPr lang="en-US" sz="1600" dirty="0" smtClean="0">
                <a:latin typeface="Verdana" pitchFamily="34" charset="0"/>
                <a:ea typeface="Verdana" pitchFamily="34" charset="0"/>
                <a:cs typeface="Verdana" pitchFamily="34" charset="0"/>
              </a:rPr>
              <a:t> for </a:t>
            </a:r>
            <a:r>
              <a:rPr lang="en-US" sz="1600" dirty="0" err="1" smtClean="0">
                <a:latin typeface="Verdana" pitchFamily="34" charset="0"/>
                <a:ea typeface="Verdana" pitchFamily="34" charset="0"/>
                <a:cs typeface="Verdana" pitchFamily="34" charset="0"/>
              </a:rPr>
              <a:t>firefox</a:t>
            </a:r>
            <a:r>
              <a:rPr lang="en-US" sz="1600" dirty="0" smtClean="0">
                <a:latin typeface="Verdana" pitchFamily="34" charset="0"/>
                <a:ea typeface="Verdana" pitchFamily="34" charset="0"/>
                <a:cs typeface="Verdana" pitchFamily="34" charset="0"/>
              </a:rPr>
              <a:t> browser.</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Launch Firefox and pres Ctrl + Alt + S key on the keyboard</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 left tab right click on “Untitled” select properties and enter appropriate title.</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 Right top corner click the red icon and start recording</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Type in application </a:t>
            </a:r>
            <a:r>
              <a:rPr lang="en-US" sz="1600" dirty="0" err="1" smtClean="0">
                <a:latin typeface="Verdana" pitchFamily="34" charset="0"/>
                <a:ea typeface="Verdana" pitchFamily="34" charset="0"/>
                <a:cs typeface="Verdana" pitchFamily="34" charset="0"/>
              </a:rPr>
              <a:t>url</a:t>
            </a:r>
            <a:r>
              <a:rPr lang="en-US" sz="1600" dirty="0" smtClean="0">
                <a:latin typeface="Verdana" pitchFamily="34" charset="0"/>
                <a:ea typeface="Verdana" pitchFamily="34" charset="0"/>
                <a:cs typeface="Verdana" pitchFamily="34" charset="0"/>
              </a:rPr>
              <a:t> in browser tab and perform the BAU activity or simulate the use case scenarios. ( login enter </a:t>
            </a:r>
            <a:r>
              <a:rPr lang="en-US" sz="1600" dirty="0" err="1" smtClean="0">
                <a:latin typeface="Verdana" pitchFamily="34" charset="0"/>
                <a:ea typeface="Verdana" pitchFamily="34" charset="0"/>
                <a:cs typeface="Verdana" pitchFamily="34" charset="0"/>
              </a:rPr>
              <a:t>uid</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pwd</a:t>
            </a:r>
            <a:r>
              <a:rPr lang="en-US" sz="1600" dirty="0" smtClean="0">
                <a:latin typeface="Verdana" pitchFamily="34" charset="0"/>
                <a:ea typeface="Verdana" pitchFamily="34" charset="0"/>
                <a:cs typeface="Verdana" pitchFamily="34" charset="0"/>
              </a:rPr>
              <a:t>, browse, add prod 2 cart, pay)</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When done with executing all application flows, click the same red button to stop recording.</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Users can add manual steps in test sequence. Right click at appropriate step and choose “insert command”. Below this tab choose activity from command drop down box such as assert, wait, mouse move, verify and window events.</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Press </a:t>
            </a:r>
            <a:r>
              <a:rPr lang="en-US" sz="1600" dirty="0" err="1" smtClean="0">
                <a:latin typeface="Verdana" pitchFamily="34" charset="0"/>
                <a:ea typeface="Verdana" pitchFamily="34" charset="0"/>
                <a:cs typeface="Verdana" pitchFamily="34" charset="0"/>
              </a:rPr>
              <a:t>Alt+A+P</a:t>
            </a:r>
            <a:r>
              <a:rPr lang="en-US" sz="1600" dirty="0" smtClean="0">
                <a:latin typeface="Verdana" pitchFamily="34" charset="0"/>
                <a:ea typeface="Verdana" pitchFamily="34" charset="0"/>
                <a:cs typeface="Verdana" pitchFamily="34" charset="0"/>
              </a:rPr>
              <a:t> to launch the test suite to automate the entire recorded session.</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Click file – save as. This allows to save the test suite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file with html format</a:t>
            </a:r>
          </a:p>
          <a:p>
            <a:pPr marL="342900" indent="-342900">
              <a:lnSpc>
                <a:spcPct val="100000"/>
              </a:lnSpc>
              <a:buFont typeface="+mj-lt"/>
              <a:buAutoNum type="arabicPeriod"/>
            </a:pPr>
            <a:endParaRPr lang="en-US" sz="1600" dirty="0" smtClean="0">
              <a:latin typeface="Verdana" pitchFamily="34" charset="0"/>
              <a:ea typeface="Verdana" pitchFamily="34" charset="0"/>
              <a:cs typeface="Verdana" pitchFamily="34" charset="0"/>
            </a:endParaRPr>
          </a:p>
          <a:p>
            <a:pPr marL="342900" indent="-342900">
              <a:lnSpc>
                <a:spcPct val="100000"/>
              </a:lnSpc>
            </a:pPr>
            <a:r>
              <a:rPr lang="en-US" sz="1600" dirty="0" smtClean="0">
                <a:latin typeface="Verdana" pitchFamily="34" charset="0"/>
                <a:ea typeface="Verdana" pitchFamily="34" charset="0"/>
                <a:cs typeface="Verdana" pitchFamily="34" charset="0"/>
              </a:rPr>
              <a:t>Once the UI automation test is configured and saved as this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html file can be loaded into the tool and automate the entire test flow of the application.</a:t>
            </a:r>
          </a:p>
          <a:p>
            <a:pPr>
              <a:lnSpc>
                <a:spcPct val="100000"/>
              </a:lnSpc>
            </a:pP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Debug Tools – Developer tools (Chrome)</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dirty="0" smtClean="0">
                <a:latin typeface="Verdana" pitchFamily="34" charset="0"/>
                <a:ea typeface="Verdana" pitchFamily="34" charset="0"/>
                <a:cs typeface="Verdana" pitchFamily="34" charset="0"/>
              </a:rPr>
              <a:t>Select the chrome menu – tools – developer tools or ( ctrl + </a:t>
            </a:r>
            <a:r>
              <a:rPr lang="en-US" dirty="0" err="1" smtClean="0">
                <a:latin typeface="Verdana" pitchFamily="34" charset="0"/>
                <a:ea typeface="Verdana" pitchFamily="34" charset="0"/>
                <a:cs typeface="Verdana" pitchFamily="34" charset="0"/>
              </a:rPr>
              <a:t>shft</a:t>
            </a:r>
            <a:r>
              <a:rPr lang="en-US" dirty="0" smtClean="0">
                <a:latin typeface="Verdana" pitchFamily="34" charset="0"/>
                <a:ea typeface="Verdana" pitchFamily="34" charset="0"/>
                <a:cs typeface="Verdana" pitchFamily="34" charset="0"/>
              </a:rPr>
              <a:t> + I ). Chrome developer tools allows us to test all UI errors.</a:t>
            </a:r>
          </a:p>
          <a:p>
            <a:pPr>
              <a:lnSpc>
                <a:spcPct val="100000"/>
              </a:lnSpc>
              <a:buFont typeface="Arial" pitchFamily="34" charset="0"/>
              <a:buChar char="•"/>
            </a:pPr>
            <a:endParaRPr lang="en-US"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Debugging </a:t>
            </a:r>
            <a:r>
              <a:rPr lang="en-US" b="1" dirty="0" err="1" smtClean="0">
                <a:latin typeface="Verdana" pitchFamily="34" charset="0"/>
                <a:ea typeface="Verdana" pitchFamily="34" charset="0"/>
                <a:cs typeface="Verdana" pitchFamily="34" charset="0"/>
              </a:rPr>
              <a:t>javascript</a:t>
            </a:r>
            <a:r>
              <a:rPr lang="en-US" b="1" dirty="0" smtClean="0">
                <a:latin typeface="Verdana" pitchFamily="34" charset="0"/>
                <a:ea typeface="Verdana" pitchFamily="34" charset="0"/>
                <a:cs typeface="Verdana" pitchFamily="34" charset="0"/>
              </a:rPr>
              <a:t> errors </a:t>
            </a:r>
            <a:r>
              <a:rPr lang="en-US" dirty="0" smtClean="0">
                <a:latin typeface="Verdana" pitchFamily="34" charset="0"/>
                <a:ea typeface="Verdana" pitchFamily="34" charset="0"/>
                <a:cs typeface="Verdana" pitchFamily="34" charset="0"/>
              </a:rPr>
              <a:t>: Console window helps us to see and fix the errors such as syntax or logical error in </a:t>
            </a:r>
            <a:r>
              <a:rPr lang="en-US" dirty="0" err="1" smtClean="0">
                <a:latin typeface="Verdana" pitchFamily="34" charset="0"/>
                <a:ea typeface="Verdana" pitchFamily="34" charset="0"/>
                <a:cs typeface="Verdana" pitchFamily="34" charset="0"/>
              </a:rPr>
              <a:t>javascript</a:t>
            </a:r>
            <a:r>
              <a:rPr lang="en-US" dirty="0" smtClean="0">
                <a:latin typeface="Verdana" pitchFamily="34" charset="0"/>
                <a:ea typeface="Verdana" pitchFamily="34" charset="0"/>
                <a:cs typeface="Verdana" pitchFamily="34" charset="0"/>
              </a:rPr>
              <a:t> functions. Allows us to put breakpoints and analyze the code line by line.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Debugging html/JSP element </a:t>
            </a:r>
            <a:r>
              <a:rPr lang="en-US" dirty="0" smtClean="0">
                <a:latin typeface="Verdana" pitchFamily="34" charset="0"/>
                <a:ea typeface="Verdana" pitchFamily="34" charset="0"/>
                <a:cs typeface="Verdana" pitchFamily="34" charset="0"/>
              </a:rPr>
              <a:t>: Elements option provides us an option to inspect html element and fix view related issues such as html element alignments, font colors, </a:t>
            </a:r>
            <a:r>
              <a:rPr lang="en-US" dirty="0" err="1" smtClean="0">
                <a:latin typeface="Verdana" pitchFamily="34" charset="0"/>
                <a:ea typeface="Verdana" pitchFamily="34" charset="0"/>
                <a:cs typeface="Verdana" pitchFamily="34" charset="0"/>
              </a:rPr>
              <a:t>css</a:t>
            </a:r>
            <a:r>
              <a:rPr lang="en-US" dirty="0" smtClean="0">
                <a:latin typeface="Verdana" pitchFamily="34" charset="0"/>
                <a:ea typeface="Verdana" pitchFamily="34" charset="0"/>
                <a:cs typeface="Verdana" pitchFamily="34" charset="0"/>
              </a:rPr>
              <a:t> styling etc.</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Analyzing networks calls </a:t>
            </a:r>
            <a:r>
              <a:rPr lang="en-US" dirty="0" smtClean="0">
                <a:latin typeface="Verdana" pitchFamily="34" charset="0"/>
                <a:ea typeface="Verdana" pitchFamily="34" charset="0"/>
                <a:cs typeface="Verdana" pitchFamily="34" charset="0"/>
              </a:rPr>
              <a:t>: network tab in this tool allows us to monitor all the http calls, response time, cookie, header, session variable in a browser. We can filter by protocol such as </a:t>
            </a:r>
            <a:r>
              <a:rPr lang="en-US" dirty="0" err="1" smtClean="0">
                <a:latin typeface="Verdana" pitchFamily="34" charset="0"/>
                <a:ea typeface="Verdana" pitchFamily="34" charset="0"/>
                <a:cs typeface="Verdana" pitchFamily="34" charset="0"/>
              </a:rPr>
              <a:t>http,websocket</a:t>
            </a:r>
            <a:r>
              <a:rPr lang="en-US" dirty="0" smtClean="0">
                <a:latin typeface="Verdana" pitchFamily="34" charset="0"/>
                <a:ea typeface="Verdana" pitchFamily="34" charset="0"/>
                <a:cs typeface="Verdana" pitchFamily="34" charset="0"/>
              </a:rPr>
              <a:t>, scripts, </a:t>
            </a:r>
            <a:r>
              <a:rPr lang="en-US" dirty="0" err="1" smtClean="0">
                <a:latin typeface="Verdana" pitchFamily="34" charset="0"/>
                <a:ea typeface="Verdana" pitchFamily="34" charset="0"/>
                <a:cs typeface="Verdana" pitchFamily="34" charset="0"/>
              </a:rPr>
              <a:t>xhttp</a:t>
            </a:r>
            <a:r>
              <a:rPr lang="en-US" dirty="0" smtClean="0">
                <a:latin typeface="Verdana" pitchFamily="34" charset="0"/>
                <a:ea typeface="Verdana" pitchFamily="34" charset="0"/>
                <a:cs typeface="Verdana" pitchFamily="34" charset="0"/>
              </a:rPr>
              <a:t> etc.</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Monitor </a:t>
            </a:r>
            <a:r>
              <a:rPr lang="en-US" b="1" dirty="0" err="1" smtClean="0">
                <a:latin typeface="Verdana" pitchFamily="34" charset="0"/>
                <a:ea typeface="Verdana" pitchFamily="34" charset="0"/>
                <a:cs typeface="Verdana" pitchFamily="34" charset="0"/>
              </a:rPr>
              <a:t>js</a:t>
            </a:r>
            <a:r>
              <a:rPr lang="en-US" b="1" dirty="0" smtClean="0">
                <a:latin typeface="Verdana" pitchFamily="34" charset="0"/>
                <a:ea typeface="Verdana" pitchFamily="34" charset="0"/>
                <a:cs typeface="Verdana" pitchFamily="34" charset="0"/>
              </a:rPr>
              <a:t> heap space memory </a:t>
            </a:r>
            <a:r>
              <a:rPr lang="en-US" dirty="0" smtClean="0">
                <a:latin typeface="Verdana" pitchFamily="34" charset="0"/>
                <a:ea typeface="Verdana" pitchFamily="34" charset="0"/>
                <a:cs typeface="Verdana" pitchFamily="34" charset="0"/>
              </a:rPr>
              <a:t>: Profiling tab </a:t>
            </a:r>
            <a:r>
              <a:rPr lang="en-US" dirty="0" err="1" smtClean="0">
                <a:latin typeface="Verdana" pitchFamily="34" charset="0"/>
                <a:ea typeface="Verdana" pitchFamily="34" charset="0"/>
                <a:cs typeface="Verdana" pitchFamily="34" charset="0"/>
              </a:rPr>
              <a:t>alllows</a:t>
            </a:r>
            <a:r>
              <a:rPr lang="en-US" dirty="0" smtClean="0">
                <a:latin typeface="Verdana" pitchFamily="34" charset="0"/>
                <a:ea typeface="Verdana" pitchFamily="34" charset="0"/>
                <a:cs typeface="Verdana" pitchFamily="34" charset="0"/>
              </a:rPr>
              <a:t> us to monitor memory performance for a specific web page.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CPU profiling </a:t>
            </a:r>
            <a:r>
              <a:rPr lang="en-US" dirty="0" smtClean="0">
                <a:latin typeface="Verdana" pitchFamily="34" charset="0"/>
                <a:ea typeface="Verdana" pitchFamily="34" charset="0"/>
                <a:cs typeface="Verdana" pitchFamily="34" charset="0"/>
              </a:rPr>
              <a:t>: profiling tab also </a:t>
            </a:r>
            <a:r>
              <a:rPr lang="en-US" dirty="0" err="1" smtClean="0">
                <a:latin typeface="Verdana" pitchFamily="34" charset="0"/>
                <a:ea typeface="Verdana" pitchFamily="34" charset="0"/>
                <a:cs typeface="Verdana" pitchFamily="34" charset="0"/>
              </a:rPr>
              <a:t>allwos</a:t>
            </a:r>
            <a:r>
              <a:rPr lang="en-US" dirty="0" smtClean="0">
                <a:latin typeface="Verdana" pitchFamily="34" charset="0"/>
                <a:ea typeface="Verdana" pitchFamily="34" charset="0"/>
                <a:cs typeface="Verdana" pitchFamily="34" charset="0"/>
              </a:rPr>
              <a:t> to monitor CPU performance for a specific web page.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Device view simulator </a:t>
            </a:r>
            <a:r>
              <a:rPr lang="en-US" dirty="0" smtClean="0">
                <a:latin typeface="Verdana" pitchFamily="34" charset="0"/>
                <a:ea typeface="Verdana" pitchFamily="34" charset="0"/>
                <a:cs typeface="Verdana" pitchFamily="34" charset="0"/>
              </a:rPr>
              <a:t>: this tools also has an option to set the webpage view in different mobile/tablet device mode.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PLUGINS </a:t>
            </a:r>
            <a:r>
              <a:rPr lang="en-US" dirty="0" smtClean="0">
                <a:latin typeface="Verdana" pitchFamily="34" charset="0"/>
                <a:ea typeface="Verdana" pitchFamily="34" charset="0"/>
                <a:cs typeface="Verdana" pitchFamily="34" charset="0"/>
              </a:rPr>
              <a:t>: chrome also allows us to install additional third party </a:t>
            </a:r>
            <a:r>
              <a:rPr lang="en-US" dirty="0" err="1" smtClean="0">
                <a:latin typeface="Verdana" pitchFamily="34" charset="0"/>
                <a:ea typeface="Verdana" pitchFamily="34" charset="0"/>
                <a:cs typeface="Verdana" pitchFamily="34" charset="0"/>
              </a:rPr>
              <a:t>plugins</a:t>
            </a:r>
            <a:r>
              <a:rPr lang="en-US" dirty="0" smtClean="0">
                <a:latin typeface="Verdana" pitchFamily="34" charset="0"/>
                <a:ea typeface="Verdana" pitchFamily="34" charset="0"/>
                <a:cs typeface="Verdana" pitchFamily="34" charset="0"/>
              </a:rPr>
              <a:t> such as “UA </a:t>
            </a:r>
            <a:r>
              <a:rPr lang="en-US" dirty="0" err="1" smtClean="0">
                <a:latin typeface="Verdana" pitchFamily="34" charset="0"/>
                <a:ea typeface="Verdana" pitchFamily="34" charset="0"/>
                <a:cs typeface="Verdana" pitchFamily="34" charset="0"/>
              </a:rPr>
              <a:t>spoofer</a:t>
            </a:r>
            <a:r>
              <a:rPr lang="en-US" dirty="0" smtClean="0">
                <a:latin typeface="Verdana" pitchFamily="34" charset="0"/>
                <a:ea typeface="Verdana" pitchFamily="34" charset="0"/>
                <a:cs typeface="Verdana" pitchFamily="34" charset="0"/>
              </a:rPr>
              <a:t>” which simulates various device user agent cookies.</a:t>
            </a:r>
          </a:p>
          <a:p>
            <a:pPr>
              <a:lnSpc>
                <a:spcPct val="100000"/>
              </a:lnSpc>
              <a:buFont typeface="Arial" pitchFamily="34" charset="0"/>
              <a:buChar char="•"/>
            </a:pPr>
            <a:endParaRPr lang="en-US"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a:solidFill>
                  <a:srgbClr val="000000"/>
                </a:solidFill>
                <a:latin typeface="Verdana"/>
                <a:ea typeface="Verdana"/>
              </a:rPr>
              <a:t>Web </a:t>
            </a:r>
            <a:r>
              <a:rPr lang="en-US" sz="2800" strike="noStrike" dirty="0" smtClean="0">
                <a:solidFill>
                  <a:srgbClr val="000000"/>
                </a:solidFill>
                <a:latin typeface="Verdana"/>
                <a:ea typeface="Verdana"/>
              </a:rPr>
              <a:t>application Structure</a:t>
            </a:r>
            <a:endParaRPr dirty="0"/>
          </a:p>
        </p:txBody>
      </p:sp>
      <p:sp>
        <p:nvSpPr>
          <p:cNvPr id="259"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200" strike="noStrike" dirty="0">
                <a:solidFill>
                  <a:srgbClr val="000000"/>
                </a:solidFill>
                <a:latin typeface="Verdana"/>
                <a:ea typeface="Verdana"/>
              </a:rPr>
              <a:t>Web application are designed to handle dynamic interactive web pages. Web application should be  based on MVC architecture. MVC architecture explained in slide “J2EE”</a:t>
            </a:r>
            <a:endParaRPr dirty="0"/>
          </a:p>
          <a:p>
            <a:pPr>
              <a:lnSpc>
                <a:spcPct val="100000"/>
              </a:lnSpc>
              <a:buFont typeface="Arial"/>
              <a:buChar char="•"/>
            </a:pPr>
            <a:r>
              <a:rPr lang="en-US" sz="1200" strike="noStrike" dirty="0">
                <a:solidFill>
                  <a:srgbClr val="000000"/>
                </a:solidFill>
                <a:latin typeface="Verdana"/>
                <a:ea typeface="Verdana"/>
              </a:rPr>
              <a:t>Web application structure for previous example: this structure applies to all web and application servers.</a:t>
            </a:r>
            <a:endParaRPr dirty="0"/>
          </a:p>
          <a:p>
            <a:pPr>
              <a:lnSpc>
                <a:spcPct val="100000"/>
              </a:lnSpc>
              <a:buFont typeface="Arial"/>
              <a:buChar char="•"/>
            </a:pPr>
            <a:r>
              <a:rPr lang="en-US" sz="1100" b="1" strike="noStrike" dirty="0">
                <a:solidFill>
                  <a:srgbClr val="000000"/>
                </a:solidFill>
                <a:latin typeface="Verdana"/>
                <a:ea typeface="Verdana"/>
              </a:rPr>
              <a:t>For this tutorial - Create Application folder called “</a:t>
            </a:r>
            <a:r>
              <a:rPr lang="en-US" sz="1100" b="1" strike="noStrike" dirty="0" err="1">
                <a:solidFill>
                  <a:srgbClr val="000000"/>
                </a:solidFill>
                <a:latin typeface="Verdana"/>
                <a:ea typeface="Verdana"/>
              </a:rPr>
              <a:t>OnlineShopping</a:t>
            </a:r>
            <a:r>
              <a:rPr lang="en-US" sz="1100" b="1" strike="noStrike" dirty="0">
                <a:solidFill>
                  <a:srgbClr val="000000"/>
                </a:solidFill>
                <a:latin typeface="Verdana"/>
                <a:ea typeface="Verdana"/>
              </a:rPr>
              <a:t>”</a:t>
            </a:r>
            <a:endParaRPr dirty="0"/>
          </a:p>
          <a:p>
            <a:pPr lvl="1">
              <a:lnSpc>
                <a:spcPct val="100000"/>
              </a:lnSpc>
              <a:buFont typeface="Arial"/>
              <a:buChar char="–"/>
            </a:pPr>
            <a:r>
              <a:rPr lang="en-US" sz="1100" b="1" strike="noStrike" dirty="0">
                <a:solidFill>
                  <a:srgbClr val="000000"/>
                </a:solidFill>
                <a:latin typeface="Verdana"/>
                <a:ea typeface="Verdana"/>
              </a:rPr>
              <a:t>Web pages (Login.html, Payment.html, Shop.html)</a:t>
            </a:r>
            <a:endParaRPr dirty="0"/>
          </a:p>
          <a:p>
            <a:pPr lvl="1">
              <a:lnSpc>
                <a:spcPct val="100000"/>
              </a:lnSpc>
              <a:buFont typeface="Arial"/>
              <a:buChar char="–"/>
            </a:pPr>
            <a:r>
              <a:rPr lang="en-US" sz="1100" b="1" strike="noStrike" dirty="0">
                <a:solidFill>
                  <a:srgbClr val="000000"/>
                </a:solidFill>
                <a:latin typeface="Verdana"/>
                <a:ea typeface="Verdana"/>
              </a:rPr>
              <a:t>WEB-INF – </a:t>
            </a:r>
            <a:r>
              <a:rPr lang="en-US" sz="1100" strike="noStrike" dirty="0">
                <a:solidFill>
                  <a:srgbClr val="000000"/>
                </a:solidFill>
                <a:latin typeface="Verdana"/>
                <a:ea typeface="Verdana"/>
              </a:rPr>
              <a:t>create folder “WEB-INF” in the application folder “</a:t>
            </a:r>
            <a:r>
              <a:rPr lang="en-US" sz="1100" strike="noStrike" dirty="0" err="1">
                <a:solidFill>
                  <a:srgbClr val="000000"/>
                </a:solidFill>
                <a:latin typeface="Verdana"/>
                <a:ea typeface="Verdana"/>
              </a:rPr>
              <a:t>app.war</a:t>
            </a:r>
            <a:r>
              <a:rPr lang="en-US" sz="1100" strike="noStrike" dirty="0">
                <a:solidFill>
                  <a:srgbClr val="000000"/>
                </a:solidFill>
                <a:latin typeface="Verdana"/>
                <a:ea typeface="Verdana"/>
              </a:rPr>
              <a:t>”</a:t>
            </a:r>
            <a:endParaRPr dirty="0"/>
          </a:p>
          <a:p>
            <a:pPr lvl="2">
              <a:lnSpc>
                <a:spcPct val="100000"/>
              </a:lnSpc>
              <a:buFont typeface="Arial"/>
              <a:buChar char="•"/>
            </a:pPr>
            <a:r>
              <a:rPr lang="en-US" sz="1100" b="1" strike="noStrike" dirty="0">
                <a:solidFill>
                  <a:srgbClr val="000000"/>
                </a:solidFill>
                <a:latin typeface="Verdana"/>
                <a:ea typeface="Verdana"/>
              </a:rPr>
              <a:t>web.xml – </a:t>
            </a:r>
            <a:r>
              <a:rPr lang="en-US" sz="1100" strike="noStrike" dirty="0">
                <a:solidFill>
                  <a:srgbClr val="000000"/>
                </a:solidFill>
                <a:latin typeface="Verdana"/>
                <a:ea typeface="Verdana"/>
              </a:rPr>
              <a:t>create “web.xml” file inside WEB-INF folder</a:t>
            </a:r>
            <a:endParaRPr dirty="0"/>
          </a:p>
          <a:p>
            <a:pPr lvl="2">
              <a:lnSpc>
                <a:spcPct val="100000"/>
              </a:lnSpc>
              <a:buFont typeface="Arial"/>
              <a:buChar char="•"/>
            </a:pPr>
            <a:r>
              <a:rPr lang="en-US" sz="1100" b="1" strike="noStrike" dirty="0">
                <a:solidFill>
                  <a:srgbClr val="000000"/>
                </a:solidFill>
                <a:latin typeface="Verdana"/>
                <a:ea typeface="Verdana"/>
              </a:rPr>
              <a:t>classes – </a:t>
            </a:r>
            <a:r>
              <a:rPr lang="en-US" sz="1100" strike="noStrike" dirty="0">
                <a:solidFill>
                  <a:srgbClr val="000000"/>
                </a:solidFill>
                <a:latin typeface="Verdana"/>
                <a:ea typeface="Verdana"/>
              </a:rPr>
              <a:t>create “classes” folder inside WEB-INF folder. This folder has all classes  required to process http request. Usually </a:t>
            </a:r>
            <a:r>
              <a:rPr lang="en-US" sz="1100" strike="noStrike" dirty="0" err="1">
                <a:solidFill>
                  <a:srgbClr val="000000"/>
                </a:solidFill>
                <a:latin typeface="Verdana"/>
                <a:ea typeface="Verdana"/>
              </a:rPr>
              <a:t>servlets</a:t>
            </a:r>
            <a:r>
              <a:rPr lang="en-US" sz="1100" strike="noStrike" dirty="0">
                <a:solidFill>
                  <a:srgbClr val="000000"/>
                </a:solidFill>
                <a:latin typeface="Verdana"/>
                <a:ea typeface="Verdana"/>
              </a:rPr>
              <a:t> and POJO class. Store the class </a:t>
            </a:r>
            <a:r>
              <a:rPr lang="en-US" sz="1100" strike="noStrike" dirty="0" err="1">
                <a:solidFill>
                  <a:srgbClr val="000000"/>
                </a:solidFill>
                <a:latin typeface="Verdana"/>
                <a:ea typeface="Verdana"/>
              </a:rPr>
              <a:t>OnlineController.class</a:t>
            </a:r>
            <a:r>
              <a:rPr lang="en-US" sz="1100" strike="noStrike" dirty="0">
                <a:solidFill>
                  <a:srgbClr val="000000"/>
                </a:solidFill>
                <a:latin typeface="Verdana"/>
                <a:ea typeface="Verdana"/>
              </a:rPr>
              <a:t> here</a:t>
            </a:r>
            <a:endParaRPr dirty="0"/>
          </a:p>
          <a:p>
            <a:pPr lvl="2">
              <a:lnSpc>
                <a:spcPct val="100000"/>
              </a:lnSpc>
              <a:buFont typeface="Arial"/>
              <a:buChar char="•"/>
            </a:pPr>
            <a:r>
              <a:rPr lang="en-US" sz="1100" b="1" strike="noStrike" dirty="0">
                <a:solidFill>
                  <a:srgbClr val="000000"/>
                </a:solidFill>
                <a:latin typeface="Verdana"/>
                <a:ea typeface="Verdana"/>
              </a:rPr>
              <a:t>lib</a:t>
            </a:r>
            <a:endParaRPr dirty="0"/>
          </a:p>
          <a:p>
            <a:pPr>
              <a:lnSpc>
                <a:spcPct val="100000"/>
              </a:lnSpc>
            </a:pPr>
            <a:endParaRPr dirty="0"/>
          </a:p>
        </p:txBody>
      </p:sp>
      <p:sp>
        <p:nvSpPr>
          <p:cNvPr id="261" name="CustomShape 4"/>
          <p:cNvSpPr/>
          <p:nvPr/>
        </p:nvSpPr>
        <p:spPr>
          <a:xfrm>
            <a:off x="914400" y="2895480"/>
            <a:ext cx="7389000" cy="351540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err="1">
                <a:solidFill>
                  <a:srgbClr val="000000"/>
                </a:solidFill>
                <a:latin typeface="Bookman Old Style"/>
                <a:ea typeface="DejaVu Sans"/>
              </a:rPr>
              <a:t>OnlineShopping</a:t>
            </a: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p:txBody>
      </p:sp>
      <p:sp>
        <p:nvSpPr>
          <p:cNvPr id="262" name="CustomShape 5"/>
          <p:cNvSpPr/>
          <p:nvPr/>
        </p:nvSpPr>
        <p:spPr>
          <a:xfrm>
            <a:off x="2971800" y="3441960"/>
            <a:ext cx="5103000" cy="274068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WEB-INF</a:t>
            </a:r>
            <a:endParaRPr dirty="0"/>
          </a:p>
        </p:txBody>
      </p:sp>
      <p:sp>
        <p:nvSpPr>
          <p:cNvPr id="263" name="CustomShape 6"/>
          <p:cNvSpPr/>
          <p:nvPr/>
        </p:nvSpPr>
        <p:spPr>
          <a:xfrm>
            <a:off x="3962520" y="3517920"/>
            <a:ext cx="3960000" cy="7315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“web.xml”</a:t>
            </a:r>
            <a:r>
              <a:rPr lang="en-US" b="1" strike="noStrike" dirty="0">
                <a:solidFill>
                  <a:srgbClr val="FFFF00"/>
                </a:solidFill>
                <a:latin typeface="Calibri"/>
                <a:ea typeface="DejaVu Sans"/>
              </a:rPr>
              <a:t> </a:t>
            </a:r>
            <a:r>
              <a:rPr lang="en-US" strike="noStrike" dirty="0">
                <a:solidFill>
                  <a:srgbClr val="FFFFFF"/>
                </a:solidFill>
                <a:latin typeface="Calibri"/>
                <a:ea typeface="DejaVu Sans"/>
              </a:rPr>
              <a:t>– this is a web </a:t>
            </a:r>
            <a:r>
              <a:rPr lang="en-US" strike="noStrike" dirty="0" err="1">
                <a:solidFill>
                  <a:srgbClr val="FFFFFF"/>
                </a:solidFill>
                <a:latin typeface="Calibri"/>
                <a:ea typeface="DejaVu Sans"/>
              </a:rPr>
              <a:t>config</a:t>
            </a:r>
            <a:r>
              <a:rPr lang="en-US" strike="noStrike" dirty="0">
                <a:solidFill>
                  <a:srgbClr val="FFFFFF"/>
                </a:solidFill>
                <a:latin typeface="Calibri"/>
                <a:ea typeface="DejaVu Sans"/>
              </a:rPr>
              <a:t> file</a:t>
            </a:r>
            <a:endParaRPr dirty="0"/>
          </a:p>
          <a:p>
            <a:pPr>
              <a:lnSpc>
                <a:spcPct val="100000"/>
              </a:lnSpc>
            </a:pPr>
            <a:r>
              <a:rPr lang="en-US" b="1" strike="noStrike" dirty="0">
                <a:solidFill>
                  <a:srgbClr val="000000"/>
                </a:solidFill>
                <a:latin typeface="Calibri"/>
                <a:ea typeface="DejaVu Sans"/>
              </a:rPr>
              <a:t>“weblogic.xml”</a:t>
            </a:r>
            <a:r>
              <a:rPr lang="en-US" b="1" strike="noStrike" dirty="0">
                <a:solidFill>
                  <a:srgbClr val="FFFF00"/>
                </a:solidFill>
                <a:latin typeface="Calibri"/>
                <a:ea typeface="DejaVu Sans"/>
              </a:rPr>
              <a:t> </a:t>
            </a:r>
            <a:r>
              <a:rPr lang="en-US" strike="noStrike" dirty="0">
                <a:solidFill>
                  <a:srgbClr val="FFFFFF"/>
                </a:solidFill>
                <a:latin typeface="Calibri"/>
                <a:ea typeface="DejaVu Sans"/>
              </a:rPr>
              <a:t>– this is a web </a:t>
            </a:r>
            <a:r>
              <a:rPr lang="en-US" strike="noStrike" dirty="0" err="1">
                <a:solidFill>
                  <a:srgbClr val="FFFFFF"/>
                </a:solidFill>
                <a:latin typeface="Calibri"/>
                <a:ea typeface="DejaVu Sans"/>
              </a:rPr>
              <a:t>config</a:t>
            </a:r>
            <a:r>
              <a:rPr lang="en-US" strike="noStrike" dirty="0">
                <a:solidFill>
                  <a:srgbClr val="FFFFFF"/>
                </a:solidFill>
                <a:latin typeface="Calibri"/>
                <a:ea typeface="DejaVu Sans"/>
              </a:rPr>
              <a:t> file</a:t>
            </a:r>
            <a:endParaRPr dirty="0"/>
          </a:p>
        </p:txBody>
      </p:sp>
      <p:sp>
        <p:nvSpPr>
          <p:cNvPr id="264" name="CustomShape 7"/>
          <p:cNvSpPr/>
          <p:nvPr/>
        </p:nvSpPr>
        <p:spPr>
          <a:xfrm>
            <a:off x="3962520" y="4412312"/>
            <a:ext cx="3960000" cy="7315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lang="en-US" b="1" strike="noStrike" dirty="0" smtClean="0">
              <a:solidFill>
                <a:srgbClr val="000000"/>
              </a:solidFill>
              <a:latin typeface="Calibri"/>
              <a:ea typeface="DejaVu Sans"/>
            </a:endParaRPr>
          </a:p>
          <a:p>
            <a:pPr>
              <a:lnSpc>
                <a:spcPct val="100000"/>
              </a:lnSpc>
            </a:pPr>
            <a:endParaRPr lang="en-US" b="1" dirty="0">
              <a:solidFill>
                <a:srgbClr val="000000"/>
              </a:solidFill>
              <a:latin typeface="Calibri"/>
              <a:ea typeface="DejaVu Sans"/>
            </a:endParaRPr>
          </a:p>
          <a:p>
            <a:pPr>
              <a:lnSpc>
                <a:spcPct val="100000"/>
              </a:lnSpc>
            </a:pPr>
            <a:r>
              <a:rPr lang="en-US" b="1" strike="noStrike" dirty="0" smtClean="0">
                <a:solidFill>
                  <a:srgbClr val="000000"/>
                </a:solidFill>
                <a:latin typeface="Calibri"/>
                <a:ea typeface="DejaVu Sans"/>
              </a:rPr>
              <a:t>“</a:t>
            </a:r>
            <a:r>
              <a:rPr lang="en-US" b="1" strike="noStrike" dirty="0">
                <a:solidFill>
                  <a:srgbClr val="000000"/>
                </a:solidFill>
                <a:latin typeface="Calibri"/>
                <a:ea typeface="DejaVu Sans"/>
              </a:rPr>
              <a:t>classes”</a:t>
            </a:r>
            <a:endParaRPr dirty="0"/>
          </a:p>
          <a:p>
            <a:pPr>
              <a:lnSpc>
                <a:spcPct val="100000"/>
              </a:lnSpc>
            </a:pPr>
            <a:endParaRPr dirty="0"/>
          </a:p>
          <a:p>
            <a:pPr>
              <a:lnSpc>
                <a:spcPct val="100000"/>
              </a:lnSpc>
            </a:pPr>
            <a:endParaRPr dirty="0"/>
          </a:p>
          <a:p>
            <a:pPr>
              <a:lnSpc>
                <a:spcPct val="100000"/>
              </a:lnSpc>
            </a:pPr>
            <a:endParaRPr dirty="0"/>
          </a:p>
        </p:txBody>
      </p:sp>
      <p:sp>
        <p:nvSpPr>
          <p:cNvPr id="265" name="CustomShape 8"/>
          <p:cNvSpPr/>
          <p:nvPr/>
        </p:nvSpPr>
        <p:spPr>
          <a:xfrm>
            <a:off x="3962520" y="5270760"/>
            <a:ext cx="3960000" cy="7981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“lib”</a:t>
            </a:r>
            <a:endParaRPr dirty="0"/>
          </a:p>
          <a:p>
            <a:pPr algn="ctr">
              <a:lnSpc>
                <a:spcPct val="100000"/>
              </a:lnSpc>
            </a:pPr>
            <a:r>
              <a:rPr lang="en-US" strike="noStrike" dirty="0">
                <a:solidFill>
                  <a:srgbClr val="FFFFFF"/>
                </a:solidFill>
                <a:latin typeface="Calibri"/>
                <a:ea typeface="DejaVu Sans"/>
              </a:rPr>
              <a:t>This folder has all jar files containing utility </a:t>
            </a:r>
            <a:r>
              <a:rPr lang="en-US" strike="noStrike" dirty="0" err="1">
                <a:solidFill>
                  <a:srgbClr val="FFFFFF"/>
                </a:solidFill>
                <a:latin typeface="Calibri"/>
                <a:ea typeface="DejaVu Sans"/>
              </a:rPr>
              <a:t>api</a:t>
            </a:r>
            <a:r>
              <a:rPr lang="en-US" strike="noStrike" dirty="0">
                <a:solidFill>
                  <a:srgbClr val="FFFFFF"/>
                </a:solidFill>
                <a:latin typeface="Calibri"/>
                <a:ea typeface="DejaVu Sans"/>
              </a:rPr>
              <a:t>/classes required in this app</a:t>
            </a:r>
            <a:endParaRPr dirty="0"/>
          </a:p>
        </p:txBody>
      </p:sp>
      <p:sp>
        <p:nvSpPr>
          <p:cNvPr id="266" name="CustomShape 9"/>
          <p:cNvSpPr/>
          <p:nvPr/>
        </p:nvSpPr>
        <p:spPr>
          <a:xfrm>
            <a:off x="1219320" y="448704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dirty="0">
                <a:solidFill>
                  <a:srgbClr val="000000"/>
                </a:solidFill>
                <a:latin typeface="Calibri"/>
                <a:ea typeface="DejaVu Sans"/>
              </a:rPr>
              <a:t>Payment.html</a:t>
            </a:r>
            <a:endParaRPr dirty="0"/>
          </a:p>
        </p:txBody>
      </p:sp>
      <p:sp>
        <p:nvSpPr>
          <p:cNvPr id="267" name="CustomShape 10"/>
          <p:cNvSpPr/>
          <p:nvPr/>
        </p:nvSpPr>
        <p:spPr>
          <a:xfrm>
            <a:off x="1206360" y="345492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dirty="0">
                <a:solidFill>
                  <a:srgbClr val="000000"/>
                </a:solidFill>
                <a:latin typeface="Calibri"/>
                <a:ea typeface="DejaVu Sans"/>
              </a:rPr>
              <a:t>Login.html</a:t>
            </a:r>
            <a:endParaRPr dirty="0"/>
          </a:p>
        </p:txBody>
      </p:sp>
      <p:sp>
        <p:nvSpPr>
          <p:cNvPr id="268" name="CustomShape 11"/>
          <p:cNvSpPr/>
          <p:nvPr/>
        </p:nvSpPr>
        <p:spPr>
          <a:xfrm>
            <a:off x="4939864" y="4749992"/>
            <a:ext cx="2466360" cy="302400"/>
          </a:xfrm>
          <a:prstGeom prst="rect">
            <a:avLst/>
          </a:prstGeom>
          <a:solidFill>
            <a:schemeClr val="bg1">
              <a:lumMod val="6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trike="noStrike" dirty="0" err="1">
                <a:solidFill>
                  <a:srgbClr val="000000"/>
                </a:solidFill>
                <a:latin typeface="Calibri"/>
                <a:ea typeface="DejaVu Sans"/>
              </a:rPr>
              <a:t>OnlineController.class</a:t>
            </a:r>
            <a:endParaRPr dirty="0"/>
          </a:p>
        </p:txBody>
      </p:sp>
      <p:sp>
        <p:nvSpPr>
          <p:cNvPr id="269" name="CustomShape 12"/>
          <p:cNvSpPr/>
          <p:nvPr/>
        </p:nvSpPr>
        <p:spPr>
          <a:xfrm>
            <a:off x="1207440" y="561312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a:solidFill>
                  <a:srgbClr val="000000"/>
                </a:solidFill>
                <a:latin typeface="Calibri"/>
                <a:ea typeface="DejaVu Sans"/>
              </a:rPr>
              <a:t>Shop.html</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strike="noStrike" dirty="0" smtClean="0">
                <a:solidFill>
                  <a:srgbClr val="000000"/>
                </a:solidFill>
                <a:latin typeface="Verdana"/>
                <a:ea typeface="Verdana"/>
              </a:rPr>
              <a:t>Servlet Architecture and </a:t>
            </a:r>
            <a:r>
              <a:rPr lang="en-US" sz="2400" strike="noStrike" dirty="0" err="1" smtClean="0">
                <a:solidFill>
                  <a:srgbClr val="000000"/>
                </a:solidFill>
                <a:latin typeface="Verdana"/>
                <a:ea typeface="Verdana"/>
              </a:rPr>
              <a:t>LifeCycle</a:t>
            </a:r>
            <a:endParaRPr sz="1600" dirty="0"/>
          </a:p>
        </p:txBody>
      </p:sp>
      <p:sp>
        <p:nvSpPr>
          <p:cNvPr id="287"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dirty="0"/>
          </a:p>
        </p:txBody>
      </p:sp>
      <p:sp>
        <p:nvSpPr>
          <p:cNvPr id="7" name="Diamond 6"/>
          <p:cNvSpPr/>
          <p:nvPr/>
        </p:nvSpPr>
        <p:spPr>
          <a:xfrm>
            <a:off x="5312228" y="1524000"/>
            <a:ext cx="2133600" cy="685800"/>
          </a:xfrm>
          <a:prstGeom prst="diamon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Is Servlet initialized ?</a:t>
            </a:r>
            <a:endParaRPr lang="en-US" sz="1200" dirty="0">
              <a:solidFill>
                <a:schemeClr val="tx1"/>
              </a:solidFill>
              <a:latin typeface="Verdana" pitchFamily="34" charset="0"/>
              <a:ea typeface="Verdana" pitchFamily="34" charset="0"/>
              <a:cs typeface="Verdana" pitchFamily="34" charset="0"/>
            </a:endParaRPr>
          </a:p>
        </p:txBody>
      </p:sp>
      <p:sp>
        <p:nvSpPr>
          <p:cNvPr id="11" name="Rectangle 10"/>
          <p:cNvSpPr/>
          <p:nvPr/>
        </p:nvSpPr>
        <p:spPr>
          <a:xfrm>
            <a:off x="7391400" y="2438400"/>
            <a:ext cx="14630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Create object</a:t>
            </a:r>
          </a:p>
          <a:p>
            <a:pPr algn="ctr"/>
            <a:r>
              <a:rPr lang="en-US" sz="1200" dirty="0" smtClean="0">
                <a:solidFill>
                  <a:schemeClr val="tx1"/>
                </a:solidFill>
              </a:rPr>
              <a:t>Call Constructor()</a:t>
            </a:r>
            <a:endParaRPr lang="en-US" sz="1200" dirty="0">
              <a:solidFill>
                <a:schemeClr val="tx1"/>
              </a:solidFill>
            </a:endParaRPr>
          </a:p>
        </p:txBody>
      </p:sp>
      <p:sp>
        <p:nvSpPr>
          <p:cNvPr id="14" name="Rectangle 13"/>
          <p:cNvSpPr/>
          <p:nvPr/>
        </p:nvSpPr>
        <p:spPr>
          <a:xfrm>
            <a:off x="2270760" y="762000"/>
            <a:ext cx="14630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Call </a:t>
            </a:r>
            <a:r>
              <a:rPr lang="en-US" sz="1200" dirty="0" err="1" smtClean="0">
                <a:solidFill>
                  <a:schemeClr val="tx1"/>
                </a:solidFill>
              </a:rPr>
              <a:t>doGet</a:t>
            </a:r>
            <a:r>
              <a:rPr lang="en-US" sz="1200" dirty="0" smtClean="0">
                <a:solidFill>
                  <a:schemeClr val="tx1"/>
                </a:solidFill>
              </a:rPr>
              <a:t> / </a:t>
            </a:r>
            <a:r>
              <a:rPr lang="en-US" sz="1200" dirty="0" err="1" smtClean="0">
                <a:solidFill>
                  <a:schemeClr val="tx1"/>
                </a:solidFill>
              </a:rPr>
              <a:t>doPost</a:t>
            </a:r>
            <a:endParaRPr lang="en-US" sz="1200" dirty="0">
              <a:solidFill>
                <a:schemeClr val="tx1"/>
              </a:solidFill>
            </a:endParaRPr>
          </a:p>
        </p:txBody>
      </p:sp>
      <p:sp>
        <p:nvSpPr>
          <p:cNvPr id="16" name="Rectangle 15"/>
          <p:cNvSpPr/>
          <p:nvPr/>
        </p:nvSpPr>
        <p:spPr>
          <a:xfrm>
            <a:off x="2286000" y="1536700"/>
            <a:ext cx="1097280" cy="6223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Tomcat/</a:t>
            </a:r>
          </a:p>
          <a:p>
            <a:pPr algn="ctr"/>
            <a:r>
              <a:rPr lang="en-US" sz="1200" dirty="0" smtClean="0">
                <a:solidFill>
                  <a:schemeClr val="tx1"/>
                </a:solidFill>
              </a:rPr>
              <a:t>Container</a:t>
            </a:r>
            <a:endParaRPr lang="en-US" sz="1200" dirty="0">
              <a:solidFill>
                <a:schemeClr val="tx1"/>
              </a:solidFill>
            </a:endParaRPr>
          </a:p>
        </p:txBody>
      </p:sp>
      <p:cxnSp>
        <p:nvCxnSpPr>
          <p:cNvPr id="18" name="Straight Arrow Connector 17"/>
          <p:cNvCxnSpPr/>
          <p:nvPr/>
        </p:nvCxnSpPr>
        <p:spPr>
          <a:xfrm>
            <a:off x="1600200" y="19050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3"/>
            <a:endCxn id="80" idx="1"/>
          </p:cNvCxnSpPr>
          <p:nvPr/>
        </p:nvCxnSpPr>
        <p:spPr>
          <a:xfrm>
            <a:off x="3383280" y="1847850"/>
            <a:ext cx="62484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7" idx="2"/>
            <a:endCxn id="40" idx="0"/>
          </p:cNvCxnSpPr>
          <p:nvPr/>
        </p:nvCxnSpPr>
        <p:spPr>
          <a:xfrm flipH="1">
            <a:off x="6375400" y="2209800"/>
            <a:ext cx="3628"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5689600" y="2362200"/>
            <a:ext cx="1371600" cy="609600"/>
          </a:xfrm>
          <a:prstGeom prst="ellipse">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latin typeface="Verdana" pitchFamily="34" charset="0"/>
                <a:ea typeface="Verdana" pitchFamily="34" charset="0"/>
                <a:cs typeface="Verdana" pitchFamily="34" charset="0"/>
              </a:rPr>
              <a:t>Does not exist</a:t>
            </a:r>
            <a:endParaRPr lang="en-US" sz="1200" dirty="0">
              <a:solidFill>
                <a:schemeClr val="bg1"/>
              </a:solidFill>
              <a:latin typeface="Verdana" pitchFamily="34" charset="0"/>
              <a:ea typeface="Verdana" pitchFamily="34" charset="0"/>
              <a:cs typeface="Verdana" pitchFamily="34" charset="0"/>
            </a:endParaRPr>
          </a:p>
        </p:txBody>
      </p:sp>
      <p:cxnSp>
        <p:nvCxnSpPr>
          <p:cNvPr id="43" name="Straight Arrow Connector 42"/>
          <p:cNvCxnSpPr>
            <a:stCxn id="40" idx="6"/>
            <a:endCxn id="11" idx="1"/>
          </p:cNvCxnSpPr>
          <p:nvPr/>
        </p:nvCxnSpPr>
        <p:spPr>
          <a:xfrm>
            <a:off x="7061200" y="2667000"/>
            <a:ext cx="330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5676900" y="736600"/>
            <a:ext cx="1371600" cy="54864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Initlialized</a:t>
            </a:r>
            <a:endParaRPr lang="en-US" sz="1200" dirty="0">
              <a:solidFill>
                <a:schemeClr val="tx1"/>
              </a:solidFill>
              <a:latin typeface="Verdana" pitchFamily="34" charset="0"/>
              <a:ea typeface="Verdana" pitchFamily="34" charset="0"/>
              <a:cs typeface="Verdana" pitchFamily="34" charset="0"/>
            </a:endParaRPr>
          </a:p>
        </p:txBody>
      </p:sp>
      <p:cxnSp>
        <p:nvCxnSpPr>
          <p:cNvPr id="47" name="Straight Arrow Connector 46"/>
          <p:cNvCxnSpPr>
            <a:stCxn id="11" idx="0"/>
            <a:endCxn id="92" idx="4"/>
          </p:cNvCxnSpPr>
          <p:nvPr/>
        </p:nvCxnSpPr>
        <p:spPr>
          <a:xfrm flipV="1">
            <a:off x="8122920" y="1285240"/>
            <a:ext cx="5080" cy="1153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92" idx="2"/>
            <a:endCxn id="44" idx="6"/>
          </p:cNvCxnSpPr>
          <p:nvPr/>
        </p:nvCxnSpPr>
        <p:spPr>
          <a:xfrm flipH="1">
            <a:off x="7048500" y="1010920"/>
            <a:ext cx="3937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7" idx="0"/>
            <a:endCxn id="44" idx="4"/>
          </p:cNvCxnSpPr>
          <p:nvPr/>
        </p:nvCxnSpPr>
        <p:spPr>
          <a:xfrm flipH="1" flipV="1">
            <a:off x="6362700" y="1285240"/>
            <a:ext cx="16328" cy="238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4" idx="2"/>
            <a:endCxn id="89" idx="6"/>
          </p:cNvCxnSpPr>
          <p:nvPr/>
        </p:nvCxnSpPr>
        <p:spPr>
          <a:xfrm flipH="1" flipV="1">
            <a:off x="5410200" y="1008380"/>
            <a:ext cx="266700" cy="2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89" idx="2"/>
            <a:endCxn id="14" idx="3"/>
          </p:cNvCxnSpPr>
          <p:nvPr/>
        </p:nvCxnSpPr>
        <p:spPr>
          <a:xfrm flipH="1" flipV="1">
            <a:off x="3733800" y="990600"/>
            <a:ext cx="213360" cy="17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1600200" y="1687284"/>
            <a:ext cx="6705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1813560" y="2349500"/>
            <a:ext cx="914400" cy="622300"/>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Server </a:t>
            </a:r>
          </a:p>
          <a:p>
            <a:pPr algn="ctr"/>
            <a:r>
              <a:rPr lang="en-US" sz="1200" dirty="0" smtClean="0">
                <a:solidFill>
                  <a:schemeClr val="bg1"/>
                </a:solidFill>
              </a:rPr>
              <a:t>Shutdown</a:t>
            </a:r>
            <a:endParaRPr lang="en-US" sz="1200" dirty="0">
              <a:solidFill>
                <a:schemeClr val="bg1"/>
              </a:solidFill>
            </a:endParaRPr>
          </a:p>
        </p:txBody>
      </p:sp>
      <p:sp>
        <p:nvSpPr>
          <p:cNvPr id="71" name="Rectangle 70"/>
          <p:cNvSpPr/>
          <p:nvPr/>
        </p:nvSpPr>
        <p:spPr>
          <a:xfrm>
            <a:off x="4267200" y="2362200"/>
            <a:ext cx="1097280" cy="621792"/>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Call destroy()</a:t>
            </a:r>
            <a:endParaRPr lang="en-US" sz="1200" dirty="0">
              <a:solidFill>
                <a:schemeClr val="bg1"/>
              </a:solidFill>
            </a:endParaRPr>
          </a:p>
        </p:txBody>
      </p:sp>
      <p:cxnSp>
        <p:nvCxnSpPr>
          <p:cNvPr id="73" name="Straight Arrow Connector 72"/>
          <p:cNvCxnSpPr>
            <a:stCxn id="70" idx="3"/>
            <a:endCxn id="85" idx="1"/>
          </p:cNvCxnSpPr>
          <p:nvPr/>
        </p:nvCxnSpPr>
        <p:spPr>
          <a:xfrm>
            <a:off x="2727960" y="2660650"/>
            <a:ext cx="307340" cy="129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71" idx="3"/>
            <a:endCxn id="40" idx="2"/>
          </p:cNvCxnSpPr>
          <p:nvPr/>
        </p:nvCxnSpPr>
        <p:spPr>
          <a:xfrm flipV="1">
            <a:off x="5364480" y="2667000"/>
            <a:ext cx="325120" cy="6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0" y="3124201"/>
            <a:ext cx="9144000" cy="3816429"/>
          </a:xfrm>
          <a:prstGeom prst="rect">
            <a:avLst/>
          </a:prstGeom>
        </p:spPr>
        <p:txBody>
          <a:bodyPr wrap="square">
            <a:spAutoFit/>
          </a:bodyPr>
          <a:lstStyle/>
          <a:p>
            <a:pPr>
              <a:lnSpc>
                <a:spcPct val="100000"/>
              </a:lnSpc>
            </a:pPr>
            <a:r>
              <a:rPr lang="en-US" sz="1600" b="1" i="1" dirty="0" err="1" smtClean="0">
                <a:solidFill>
                  <a:srgbClr val="FF0000"/>
                </a:solidFill>
                <a:latin typeface="Verdana"/>
                <a:ea typeface="Verdana"/>
              </a:rPr>
              <a:t>Servlet</a:t>
            </a:r>
            <a:r>
              <a:rPr lang="en-US" sz="1600" b="1" i="1" dirty="0" smtClean="0">
                <a:solidFill>
                  <a:srgbClr val="FF0000"/>
                </a:solidFill>
                <a:latin typeface="Verdana"/>
                <a:ea typeface="Verdana"/>
              </a:rPr>
              <a:t> are server side programs that handles http request and generates http response</a:t>
            </a:r>
            <a:endParaRPr lang="en-US" sz="1400" b="1" dirty="0" smtClean="0">
              <a:solidFill>
                <a:srgbClr val="000000"/>
              </a:solidFill>
              <a:latin typeface="Verdana"/>
              <a:ea typeface="Verdana"/>
            </a:endParaRPr>
          </a:p>
          <a:p>
            <a:pPr>
              <a:lnSpc>
                <a:spcPct val="100000"/>
              </a:lnSpc>
              <a:buFont typeface="Arial" pitchFamily="34" charset="0"/>
              <a:buChar char="•"/>
            </a:pPr>
            <a:r>
              <a:rPr lang="en-US" sz="1400" b="1" dirty="0" smtClean="0">
                <a:solidFill>
                  <a:srgbClr val="000000"/>
                </a:solidFill>
                <a:latin typeface="Verdana"/>
                <a:ea typeface="Verdana"/>
              </a:rPr>
              <a:t>Http request : </a:t>
            </a:r>
            <a:r>
              <a:rPr lang="en-US" sz="1400" dirty="0" smtClean="0">
                <a:latin typeface="Verdana"/>
                <a:ea typeface="Verdana"/>
              </a:rPr>
              <a:t>Client submits the html information in the form of http request to </a:t>
            </a:r>
            <a:r>
              <a:rPr lang="en-US" sz="1400" dirty="0" err="1" smtClean="0">
                <a:latin typeface="Verdana"/>
                <a:ea typeface="Verdana"/>
              </a:rPr>
              <a:t>servlet</a:t>
            </a:r>
            <a:r>
              <a:rPr lang="en-US" sz="1400" dirty="0" smtClean="0">
                <a:latin typeface="Verdana"/>
                <a:ea typeface="Verdana"/>
              </a:rPr>
              <a:t>.</a:t>
            </a:r>
          </a:p>
          <a:p>
            <a:pPr>
              <a:lnSpc>
                <a:spcPct val="100000"/>
              </a:lnSpc>
              <a:buFont typeface="Arial" pitchFamily="34" charset="0"/>
              <a:buChar char="•"/>
            </a:pPr>
            <a:r>
              <a:rPr lang="en-US" sz="1400" b="1" dirty="0" smtClean="0">
                <a:latin typeface="Verdana"/>
                <a:ea typeface="Verdana"/>
              </a:rPr>
              <a:t>Container </a:t>
            </a:r>
            <a:r>
              <a:rPr lang="en-US" sz="1400" dirty="0" smtClean="0">
                <a:latin typeface="Verdana"/>
                <a:ea typeface="Verdana"/>
              </a:rPr>
              <a:t>: Container is the component of web server that interacts with </a:t>
            </a:r>
            <a:r>
              <a:rPr lang="en-US" sz="1400" dirty="0" err="1" smtClean="0">
                <a:latin typeface="Verdana"/>
                <a:ea typeface="Verdana"/>
              </a:rPr>
              <a:t>servlet</a:t>
            </a:r>
            <a:r>
              <a:rPr lang="en-US" sz="1400" dirty="0" smtClean="0">
                <a:latin typeface="Verdana"/>
                <a:ea typeface="Verdana"/>
              </a:rPr>
              <a:t> and is responsible for initializing/managing/destroying </a:t>
            </a:r>
            <a:r>
              <a:rPr lang="en-US" sz="1400" dirty="0" err="1" smtClean="0">
                <a:latin typeface="Verdana"/>
                <a:ea typeface="Verdana"/>
              </a:rPr>
              <a:t>servlets</a:t>
            </a:r>
            <a:r>
              <a:rPr lang="en-US" sz="1400" dirty="0" smtClean="0">
                <a:latin typeface="Verdana"/>
                <a:ea typeface="Verdana"/>
              </a:rPr>
              <a:t>.</a:t>
            </a:r>
          </a:p>
          <a:p>
            <a:pPr>
              <a:lnSpc>
                <a:spcPct val="100000"/>
              </a:lnSpc>
              <a:buFont typeface="Arial" pitchFamily="34" charset="0"/>
              <a:buChar char="•"/>
            </a:pPr>
            <a:r>
              <a:rPr lang="en-US" sz="1400" b="1" dirty="0" smtClean="0">
                <a:latin typeface="Verdana"/>
                <a:ea typeface="Verdana"/>
              </a:rPr>
              <a:t>Filters : </a:t>
            </a:r>
            <a:r>
              <a:rPr lang="en-US" sz="1400" dirty="0" smtClean="0">
                <a:latin typeface="Verdana"/>
                <a:ea typeface="Verdana"/>
              </a:rPr>
              <a:t>Container calls Filters. Sometime the web application designer would like to perform some initial checks before the request starts being processed by </a:t>
            </a:r>
            <a:r>
              <a:rPr lang="en-US" sz="1400" dirty="0" err="1" smtClean="0">
                <a:latin typeface="Verdana"/>
                <a:ea typeface="Verdana"/>
              </a:rPr>
              <a:t>servlet</a:t>
            </a:r>
            <a:r>
              <a:rPr lang="en-US" sz="1400" dirty="0" smtClean="0">
                <a:latin typeface="Verdana"/>
                <a:ea typeface="Verdana"/>
              </a:rPr>
              <a:t> code. Ex : logging, validation, security etc.</a:t>
            </a:r>
          </a:p>
          <a:p>
            <a:pPr>
              <a:lnSpc>
                <a:spcPct val="100000"/>
              </a:lnSpc>
              <a:buFont typeface="Arial" pitchFamily="34" charset="0"/>
              <a:buChar char="•"/>
            </a:pPr>
            <a:r>
              <a:rPr lang="en-US" sz="1400" b="1" dirty="0" smtClean="0">
                <a:latin typeface="Verdana"/>
                <a:ea typeface="Verdana"/>
              </a:rPr>
              <a:t>Init </a:t>
            </a:r>
            <a:r>
              <a:rPr lang="en-US" sz="1400" dirty="0" smtClean="0">
                <a:latin typeface="Verdana"/>
                <a:ea typeface="Verdana"/>
              </a:rPr>
              <a:t>: Container calls Init when the </a:t>
            </a:r>
            <a:r>
              <a:rPr lang="en-US" sz="1400" dirty="0" err="1" smtClean="0">
                <a:latin typeface="Verdana"/>
                <a:ea typeface="Verdana"/>
              </a:rPr>
              <a:t>servlet</a:t>
            </a:r>
            <a:r>
              <a:rPr lang="en-US" sz="1400" dirty="0" smtClean="0">
                <a:latin typeface="Verdana"/>
                <a:ea typeface="Verdana"/>
              </a:rPr>
              <a:t> is initialized. This method executes just once. </a:t>
            </a:r>
            <a:endParaRPr lang="en-US" sz="1400" dirty="0" smtClean="0"/>
          </a:p>
          <a:p>
            <a:pPr>
              <a:lnSpc>
                <a:spcPct val="100000"/>
              </a:lnSpc>
              <a:buFont typeface="Arial" pitchFamily="34" charset="0"/>
              <a:buChar char="•"/>
            </a:pPr>
            <a:r>
              <a:rPr lang="en-US" sz="1400" b="1" dirty="0" smtClean="0">
                <a:latin typeface="Verdana"/>
                <a:ea typeface="Verdana"/>
              </a:rPr>
              <a:t>Service </a:t>
            </a:r>
            <a:r>
              <a:rPr lang="en-US" sz="1400" dirty="0" smtClean="0">
                <a:latin typeface="Verdana"/>
                <a:ea typeface="Verdana"/>
              </a:rPr>
              <a:t>: Container calls service each time there is a new incoming requests. service method routes the customers request/response object to either </a:t>
            </a:r>
            <a:r>
              <a:rPr lang="en-US" sz="1400" dirty="0" err="1" smtClean="0">
                <a:latin typeface="Verdana"/>
                <a:ea typeface="Verdana"/>
              </a:rPr>
              <a:t>doGet</a:t>
            </a:r>
            <a:r>
              <a:rPr lang="en-US" sz="1400" dirty="0" smtClean="0">
                <a:latin typeface="Verdana"/>
                <a:ea typeface="Verdana"/>
              </a:rPr>
              <a:t> or </a:t>
            </a:r>
            <a:r>
              <a:rPr lang="en-US" sz="1400" dirty="0" err="1" smtClean="0">
                <a:latin typeface="Verdana"/>
                <a:ea typeface="Verdana"/>
              </a:rPr>
              <a:t>doPost</a:t>
            </a:r>
            <a:r>
              <a:rPr lang="en-US" sz="1400" dirty="0" smtClean="0">
                <a:latin typeface="Verdana"/>
                <a:ea typeface="Verdana"/>
              </a:rPr>
              <a:t> method</a:t>
            </a:r>
            <a:endParaRPr lang="en-US" sz="1400" dirty="0" smtClean="0"/>
          </a:p>
          <a:p>
            <a:pPr>
              <a:lnSpc>
                <a:spcPct val="100000"/>
              </a:lnSpc>
              <a:buFont typeface="Arial" pitchFamily="34" charset="0"/>
              <a:buChar char="•"/>
            </a:pPr>
            <a:r>
              <a:rPr lang="en-US" sz="1400" b="1" dirty="0" err="1" smtClean="0">
                <a:latin typeface="Verdana"/>
                <a:ea typeface="Verdana"/>
              </a:rPr>
              <a:t>doGet</a:t>
            </a:r>
            <a:r>
              <a:rPr lang="en-US" sz="1400" b="1" dirty="0" smtClean="0">
                <a:latin typeface="Verdana"/>
                <a:ea typeface="Verdana"/>
              </a:rPr>
              <a:t> </a:t>
            </a:r>
            <a:r>
              <a:rPr lang="en-US" sz="1400" dirty="0" smtClean="0">
                <a:latin typeface="Verdana"/>
                <a:ea typeface="Verdana"/>
              </a:rPr>
              <a:t>: service method calls </a:t>
            </a:r>
            <a:r>
              <a:rPr lang="en-US" sz="1400" dirty="0" err="1" smtClean="0">
                <a:latin typeface="Verdana"/>
                <a:ea typeface="Verdana"/>
              </a:rPr>
              <a:t>doGet</a:t>
            </a:r>
            <a:r>
              <a:rPr lang="en-US" sz="1400" dirty="0" smtClean="0">
                <a:latin typeface="Verdana"/>
                <a:ea typeface="Verdana"/>
              </a:rPr>
              <a:t>. When a client sends user request information with insecure GET method</a:t>
            </a:r>
            <a:endParaRPr lang="en-US" sz="1400" dirty="0" smtClean="0"/>
          </a:p>
          <a:p>
            <a:pPr>
              <a:lnSpc>
                <a:spcPct val="100000"/>
              </a:lnSpc>
              <a:buFont typeface="Arial" pitchFamily="34" charset="0"/>
              <a:buChar char="•"/>
            </a:pPr>
            <a:r>
              <a:rPr lang="en-US" sz="1400" b="1" dirty="0" err="1" smtClean="0">
                <a:latin typeface="Verdana"/>
                <a:ea typeface="Verdana"/>
              </a:rPr>
              <a:t>doPost</a:t>
            </a:r>
            <a:r>
              <a:rPr lang="en-US" sz="1400" b="1" dirty="0" smtClean="0">
                <a:latin typeface="Verdana"/>
                <a:ea typeface="Verdana"/>
              </a:rPr>
              <a:t> </a:t>
            </a:r>
            <a:r>
              <a:rPr lang="en-US" sz="1400" dirty="0" smtClean="0">
                <a:latin typeface="Verdana"/>
                <a:ea typeface="Verdana"/>
              </a:rPr>
              <a:t>: service method calls </a:t>
            </a:r>
            <a:r>
              <a:rPr lang="en-US" sz="1400" dirty="0" err="1" smtClean="0">
                <a:latin typeface="Verdana"/>
                <a:ea typeface="Verdana"/>
              </a:rPr>
              <a:t>doPost</a:t>
            </a:r>
            <a:r>
              <a:rPr lang="en-US" sz="1400" dirty="0" smtClean="0">
                <a:latin typeface="Verdana"/>
                <a:ea typeface="Verdana"/>
              </a:rPr>
              <a:t>. When a client sends user request information with secure POST method.</a:t>
            </a:r>
          </a:p>
          <a:p>
            <a:pPr>
              <a:lnSpc>
                <a:spcPct val="100000"/>
              </a:lnSpc>
              <a:buFont typeface="Arial" pitchFamily="34" charset="0"/>
              <a:buChar char="•"/>
            </a:pPr>
            <a:r>
              <a:rPr lang="en-US" sz="1400" b="1" dirty="0" smtClean="0">
                <a:latin typeface="Verdana"/>
                <a:ea typeface="Verdana"/>
              </a:rPr>
              <a:t>destroy : </a:t>
            </a:r>
            <a:r>
              <a:rPr lang="en-US" sz="1400" dirty="0" smtClean="0">
                <a:latin typeface="Verdana"/>
                <a:ea typeface="Verdana"/>
              </a:rPr>
              <a:t>Container calls destroy. When server is being shutdown, container calls destroy. So the developer can perform all the resource cleanup </a:t>
            </a:r>
            <a:r>
              <a:rPr lang="en-US" sz="1400" dirty="0" smtClean="0">
                <a:solidFill>
                  <a:srgbClr val="000000"/>
                </a:solidFill>
                <a:latin typeface="Verdana"/>
                <a:ea typeface="Verdana"/>
              </a:rPr>
              <a:t>in this method.</a:t>
            </a:r>
            <a:endParaRPr lang="en-US" sz="1400" b="1" dirty="0"/>
          </a:p>
        </p:txBody>
      </p:sp>
      <p:sp>
        <p:nvSpPr>
          <p:cNvPr id="80" name="Rectangle 79"/>
          <p:cNvSpPr/>
          <p:nvPr/>
        </p:nvSpPr>
        <p:spPr>
          <a:xfrm>
            <a:off x="4008120" y="1625600"/>
            <a:ext cx="1097280" cy="4572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Filters</a:t>
            </a:r>
            <a:endParaRPr lang="en-US" sz="1200" dirty="0">
              <a:solidFill>
                <a:schemeClr val="tx1"/>
              </a:solidFill>
            </a:endParaRPr>
          </a:p>
        </p:txBody>
      </p:sp>
      <p:cxnSp>
        <p:nvCxnSpPr>
          <p:cNvPr id="83" name="Straight Arrow Connector 82"/>
          <p:cNvCxnSpPr>
            <a:stCxn id="80" idx="3"/>
            <a:endCxn id="7" idx="1"/>
          </p:cNvCxnSpPr>
          <p:nvPr/>
        </p:nvCxnSpPr>
        <p:spPr>
          <a:xfrm>
            <a:off x="5105400" y="1854200"/>
            <a:ext cx="206828" cy="12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3035300" y="2362708"/>
            <a:ext cx="914400" cy="621792"/>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Tomcat/</a:t>
            </a:r>
          </a:p>
          <a:p>
            <a:pPr algn="ctr"/>
            <a:r>
              <a:rPr lang="en-US" sz="1200" dirty="0" smtClean="0">
                <a:solidFill>
                  <a:schemeClr val="bg1"/>
                </a:solidFill>
              </a:rPr>
              <a:t>Container</a:t>
            </a:r>
            <a:endParaRPr lang="en-US" sz="1200" dirty="0">
              <a:solidFill>
                <a:schemeClr val="bg1"/>
              </a:solidFill>
            </a:endParaRPr>
          </a:p>
        </p:txBody>
      </p:sp>
      <p:cxnSp>
        <p:nvCxnSpPr>
          <p:cNvPr id="88" name="Straight Arrow Connector 87"/>
          <p:cNvCxnSpPr>
            <a:stCxn id="85" idx="3"/>
            <a:endCxn id="71" idx="1"/>
          </p:cNvCxnSpPr>
          <p:nvPr/>
        </p:nvCxnSpPr>
        <p:spPr>
          <a:xfrm flipV="1">
            <a:off x="3949700" y="2673096"/>
            <a:ext cx="317500" cy="5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3947160" y="734060"/>
            <a:ext cx="1463040" cy="54864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Service()</a:t>
            </a:r>
            <a:endParaRPr lang="en-US" sz="1200" dirty="0">
              <a:solidFill>
                <a:schemeClr val="tx1"/>
              </a:solidFill>
            </a:endParaRPr>
          </a:p>
        </p:txBody>
      </p:sp>
      <p:sp>
        <p:nvSpPr>
          <p:cNvPr id="92" name="Oval 91"/>
          <p:cNvSpPr/>
          <p:nvPr/>
        </p:nvSpPr>
        <p:spPr>
          <a:xfrm>
            <a:off x="7442200" y="736600"/>
            <a:ext cx="1371600" cy="54864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Init()</a:t>
            </a:r>
            <a:endParaRPr lang="en-US" sz="1200" dirty="0">
              <a:solidFill>
                <a:schemeClr val="tx1"/>
              </a:solidFill>
              <a:latin typeface="Verdana" pitchFamily="34" charset="0"/>
              <a:ea typeface="Verdana" pitchFamily="34" charset="0"/>
              <a:cs typeface="Verdana" pitchFamily="34" charset="0"/>
            </a:endParaRPr>
          </a:p>
        </p:txBody>
      </p:sp>
      <p:sp>
        <p:nvSpPr>
          <p:cNvPr id="99" name="Rounded Rectangle 98"/>
          <p:cNvSpPr/>
          <p:nvPr/>
        </p:nvSpPr>
        <p:spPr>
          <a:xfrm>
            <a:off x="45720" y="1368552"/>
            <a:ext cx="1554480" cy="841248"/>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Client browser calls Servlet</a:t>
            </a:r>
            <a:endParaRPr lang="en-US" sz="1400" dirty="0">
              <a:solidFill>
                <a:schemeClr val="tx1"/>
              </a:solidFill>
              <a:latin typeface="Verdana" pitchFamily="34" charset="0"/>
              <a:ea typeface="Verdana" pitchFamily="34" charset="0"/>
              <a:cs typeface="Verdana" pitchFamily="34" charset="0"/>
            </a:endParaRPr>
          </a:p>
        </p:txBody>
      </p:sp>
      <p:cxnSp>
        <p:nvCxnSpPr>
          <p:cNvPr id="6" name="Elbow Connector 5"/>
          <p:cNvCxnSpPr>
            <a:stCxn id="14" idx="2"/>
            <a:endCxn id="80" idx="0"/>
          </p:cNvCxnSpPr>
          <p:nvPr/>
        </p:nvCxnSpPr>
        <p:spPr>
          <a:xfrm rot="16200000" flipH="1">
            <a:off x="3576320" y="645160"/>
            <a:ext cx="406400" cy="155448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352800" y="1676400"/>
            <a:ext cx="6248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600200" y="1371600"/>
            <a:ext cx="990600" cy="461665"/>
          </a:xfrm>
          <a:prstGeom prst="rect">
            <a:avLst/>
          </a:prstGeom>
          <a:noFill/>
        </p:spPr>
        <p:txBody>
          <a:bodyPr wrap="square" rtlCol="0">
            <a:spAutoFit/>
          </a:bodyPr>
          <a:lstStyle/>
          <a:p>
            <a:r>
              <a:rPr lang="en-US" sz="1200" b="1" dirty="0" smtClean="0">
                <a:solidFill>
                  <a:srgbClr val="FF0000"/>
                </a:solidFill>
              </a:rPr>
              <a:t>/</a:t>
            </a:r>
            <a:r>
              <a:rPr lang="en-US" sz="1200" b="1" dirty="0" err="1" smtClean="0">
                <a:solidFill>
                  <a:srgbClr val="FF0000"/>
                </a:solidFill>
              </a:rPr>
              <a:t>paymentprocess</a:t>
            </a:r>
            <a:endParaRPr lang="en-US" sz="1200" b="1" dirty="0">
              <a:solidFill>
                <a:srgbClr val="FF000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strike="noStrike">
                <a:solidFill>
                  <a:srgbClr val="000000"/>
                </a:solidFill>
                <a:latin typeface="Verdana"/>
                <a:ea typeface="Verdana"/>
              </a:rPr>
              <a:t>How Java Web application works</a:t>
            </a:r>
            <a:endParaRPr/>
          </a:p>
        </p:txBody>
      </p:sp>
      <p:sp>
        <p:nvSpPr>
          <p:cNvPr id="271" name="CustomShape 2"/>
          <p:cNvSpPr/>
          <p:nvPr/>
        </p:nvSpPr>
        <p:spPr>
          <a:xfrm>
            <a:off x="152280" y="609480"/>
            <a:ext cx="8836560" cy="5712480"/>
          </a:xfrm>
          <a:prstGeom prst="rect">
            <a:avLst/>
          </a:prstGeom>
          <a:noFill/>
          <a:ln>
            <a:noFill/>
          </a:ln>
        </p:spPr>
        <p:style>
          <a:lnRef idx="0">
            <a:scrgbClr r="0" g="0" b="0"/>
          </a:lnRef>
          <a:fillRef idx="0">
            <a:scrgbClr r="0" g="0" b="0"/>
          </a:fillRef>
          <a:effectRef idx="0">
            <a:scrgbClr r="0" g="0" b="0"/>
          </a:effectRef>
          <a:fontRef idx="minor"/>
        </p:style>
      </p:sp>
      <p:sp>
        <p:nvSpPr>
          <p:cNvPr id="273" name="CustomShape 4"/>
          <p:cNvSpPr/>
          <p:nvPr/>
        </p:nvSpPr>
        <p:spPr>
          <a:xfrm>
            <a:off x="227520" y="685800"/>
            <a:ext cx="365508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274" name="CustomShape 5"/>
          <p:cNvSpPr/>
          <p:nvPr/>
        </p:nvSpPr>
        <p:spPr>
          <a:xfrm>
            <a:off x="3962520" y="685800"/>
            <a:ext cx="243576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400" b="1" strike="noStrike" dirty="0">
                <a:solidFill>
                  <a:srgbClr val="000000"/>
                </a:solidFill>
                <a:latin typeface="Calibri"/>
                <a:ea typeface="DejaVu Sans"/>
              </a:rPr>
              <a:t>HTML CODE For Login page</a:t>
            </a:r>
            <a:endParaRPr dirty="0"/>
          </a:p>
          <a:p>
            <a:pPr>
              <a:lnSpc>
                <a:spcPct val="100000"/>
              </a:lnSpc>
            </a:pPr>
            <a:r>
              <a:rPr lang="en-US" sz="1400" strike="noStrike" dirty="0">
                <a:solidFill>
                  <a:srgbClr val="000000"/>
                </a:solidFill>
                <a:latin typeface="Calibri"/>
                <a:ea typeface="DejaVu Sans"/>
              </a:rPr>
              <a:t>&lt;form </a:t>
            </a:r>
            <a:r>
              <a:rPr lang="en-US" sz="1400" b="1" strike="noStrike" dirty="0">
                <a:solidFill>
                  <a:srgbClr val="00B050"/>
                </a:solidFill>
                <a:latin typeface="Calibri"/>
                <a:ea typeface="DejaVu Sans"/>
              </a:rPr>
              <a:t>action</a:t>
            </a:r>
            <a:r>
              <a:rPr lang="en-US" sz="1400" b="1" strike="noStrike" dirty="0" smtClean="0">
                <a:solidFill>
                  <a:srgbClr val="00B050"/>
                </a:solidFill>
                <a:latin typeface="Calibri"/>
                <a:ea typeface="DejaVu Sans"/>
              </a:rPr>
              <a:t>=“http://ip:port/controller</a:t>
            </a:r>
            <a:r>
              <a:rPr lang="en-US" sz="1400" b="1" strike="noStrike" dirty="0">
                <a:solidFill>
                  <a:srgbClr val="00B050"/>
                </a:solidFill>
                <a:latin typeface="Calibri"/>
                <a:ea typeface="DejaVu Sans"/>
              </a:rPr>
              <a:t>”</a:t>
            </a:r>
            <a:r>
              <a:rPr lang="en-US" sz="1400" strike="noStrike" dirty="0">
                <a:solidFill>
                  <a:srgbClr val="7030A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USERID &lt;input </a:t>
            </a:r>
            <a:r>
              <a:rPr lang="en-US" sz="1400" b="1" strike="noStrike" dirty="0">
                <a:solidFill>
                  <a:srgbClr val="FF0000"/>
                </a:solidFill>
                <a:latin typeface="Calibri"/>
                <a:ea typeface="DejaVu Sans"/>
              </a:rPr>
              <a:t>name=“id” </a:t>
            </a:r>
            <a:r>
              <a:rPr lang="en-US" sz="1400" strike="noStrike" dirty="0">
                <a:solidFill>
                  <a:srgbClr val="000000"/>
                </a:solidFill>
                <a:latin typeface="Calibri"/>
                <a:ea typeface="DejaVu Sans"/>
              </a:rPr>
              <a:t>type=“text</a:t>
            </a:r>
            <a:r>
              <a:rPr lang="en-US" sz="1400" strike="noStrike" dirty="0" smtClean="0">
                <a:solidFill>
                  <a:srgbClr val="00000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PASSWORD&lt;input </a:t>
            </a:r>
            <a:r>
              <a:rPr lang="en-US" sz="1400" b="1" strike="noStrike" dirty="0">
                <a:solidFill>
                  <a:srgbClr val="FF0000"/>
                </a:solidFill>
                <a:latin typeface="Calibri"/>
                <a:ea typeface="DejaVu Sans"/>
              </a:rPr>
              <a:t>name=“</a:t>
            </a:r>
            <a:r>
              <a:rPr lang="en-US" sz="1400" b="1" strike="noStrike" dirty="0" err="1">
                <a:solidFill>
                  <a:srgbClr val="FF0000"/>
                </a:solidFill>
                <a:latin typeface="Calibri"/>
                <a:ea typeface="DejaVu Sans"/>
              </a:rPr>
              <a:t>pwd</a:t>
            </a:r>
            <a:r>
              <a:rPr lang="en-US" sz="1400" b="1" strike="noStrike" dirty="0">
                <a:solidFill>
                  <a:srgbClr val="FF0000"/>
                </a:solidFill>
                <a:latin typeface="Calibri"/>
                <a:ea typeface="DejaVu Sans"/>
              </a:rPr>
              <a:t>” </a:t>
            </a:r>
            <a:r>
              <a:rPr lang="en-US" sz="1400" strike="noStrike" dirty="0">
                <a:solidFill>
                  <a:srgbClr val="000000"/>
                </a:solidFill>
                <a:latin typeface="Calibri"/>
                <a:ea typeface="DejaVu Sans"/>
              </a:rPr>
              <a:t>type=“text</a:t>
            </a:r>
            <a:r>
              <a:rPr lang="en-US" sz="1400" strike="noStrike" dirty="0" smtClean="0">
                <a:solidFill>
                  <a:srgbClr val="00000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&lt;input name=“submit” type=“submit”/&gt;</a:t>
            </a:r>
            <a:endParaRPr dirty="0"/>
          </a:p>
          <a:p>
            <a:pPr>
              <a:lnSpc>
                <a:spcPct val="100000"/>
              </a:lnSpc>
            </a:pPr>
            <a:r>
              <a:rPr lang="en-US" sz="1400" strike="noStrike" dirty="0">
                <a:solidFill>
                  <a:srgbClr val="000000"/>
                </a:solidFill>
                <a:latin typeface="Calibri"/>
                <a:ea typeface="DejaVu Sans"/>
              </a:rPr>
              <a:t>&lt;/form&gt;</a:t>
            </a:r>
            <a:endParaRPr dirty="0"/>
          </a:p>
        </p:txBody>
      </p:sp>
      <p:sp>
        <p:nvSpPr>
          <p:cNvPr id="275" name="CustomShape 6"/>
          <p:cNvSpPr/>
          <p:nvPr/>
        </p:nvSpPr>
        <p:spPr>
          <a:xfrm>
            <a:off x="6503760" y="685800"/>
            <a:ext cx="2435760" cy="556020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buFont typeface="StarSymbol"/>
              <a:buAutoNum type="arabicParenR"/>
            </a:pPr>
            <a:r>
              <a:rPr lang="en-US" sz="1400" strike="noStrike" dirty="0">
                <a:solidFill>
                  <a:srgbClr val="000000"/>
                </a:solidFill>
                <a:latin typeface="Calibri"/>
                <a:ea typeface="DejaVu Sans"/>
              </a:rPr>
              <a:t>Customer enters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on login html from browser, then hits submit</a:t>
            </a:r>
            <a:endParaRPr sz="2000" dirty="0"/>
          </a:p>
          <a:p>
            <a:pPr>
              <a:lnSpc>
                <a:spcPct val="100000"/>
              </a:lnSpc>
              <a:buFont typeface="StarSymbol"/>
              <a:buAutoNum type="arabicParenR"/>
            </a:pPr>
            <a:r>
              <a:rPr lang="en-US" sz="1400" strike="noStrike" dirty="0">
                <a:solidFill>
                  <a:srgbClr val="000000"/>
                </a:solidFill>
                <a:latin typeface="Calibri"/>
                <a:ea typeface="DejaVu Sans"/>
              </a:rPr>
              <a:t>This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is sent to the </a:t>
            </a:r>
            <a:r>
              <a:rPr lang="en-US" sz="1400" strike="noStrike" dirty="0" err="1">
                <a:solidFill>
                  <a:srgbClr val="000000"/>
                </a:solidFill>
                <a:latin typeface="Calibri"/>
                <a:ea typeface="DejaVu Sans"/>
              </a:rPr>
              <a:t>url</a:t>
            </a:r>
            <a:r>
              <a:rPr lang="en-US" sz="1400" strike="noStrike" dirty="0">
                <a:solidFill>
                  <a:srgbClr val="000000"/>
                </a:solidFill>
                <a:latin typeface="Calibri"/>
                <a:ea typeface="DejaVu Sans"/>
              </a:rPr>
              <a:t> </a:t>
            </a:r>
            <a:r>
              <a:rPr lang="en-US" sz="1400" b="1" strike="noStrike" dirty="0" smtClean="0">
                <a:solidFill>
                  <a:srgbClr val="00B050"/>
                </a:solidFill>
                <a:latin typeface="Calibri"/>
                <a:ea typeface="DejaVu Sans"/>
              </a:rPr>
              <a:t>/</a:t>
            </a:r>
            <a:r>
              <a:rPr lang="en-US" sz="1400" b="1" strike="noStrike" dirty="0">
                <a:solidFill>
                  <a:srgbClr val="00B050"/>
                </a:solidFill>
                <a:latin typeface="Calibri"/>
                <a:ea typeface="DejaVu Sans"/>
              </a:rPr>
              <a:t>controller </a:t>
            </a:r>
            <a:r>
              <a:rPr lang="en-US" sz="1400" strike="noStrike" dirty="0">
                <a:solidFill>
                  <a:srgbClr val="000000"/>
                </a:solidFill>
                <a:latin typeface="Calibri"/>
                <a:ea typeface="DejaVu Sans"/>
              </a:rPr>
              <a:t>retrieved from html form </a:t>
            </a:r>
            <a:r>
              <a:rPr lang="en-US" sz="1400" b="1" strike="noStrike" dirty="0">
                <a:solidFill>
                  <a:srgbClr val="00B050"/>
                </a:solidFill>
                <a:latin typeface="Calibri"/>
                <a:ea typeface="DejaVu Sans"/>
              </a:rPr>
              <a:t>action</a:t>
            </a:r>
            <a:r>
              <a:rPr lang="en-US" sz="1400" strike="noStrike" dirty="0">
                <a:solidFill>
                  <a:srgbClr val="000000"/>
                </a:solidFill>
                <a:latin typeface="Calibri"/>
                <a:ea typeface="DejaVu Sans"/>
              </a:rPr>
              <a:t> attribute.</a:t>
            </a:r>
            <a:endParaRPr sz="2000" dirty="0"/>
          </a:p>
          <a:p>
            <a:pPr>
              <a:lnSpc>
                <a:spcPct val="100000"/>
              </a:lnSpc>
              <a:buFont typeface="StarSymbol"/>
              <a:buAutoNum type="arabicParenR"/>
            </a:pPr>
            <a:r>
              <a:rPr lang="en-US" sz="1400" strike="noStrike" dirty="0">
                <a:solidFill>
                  <a:srgbClr val="000000"/>
                </a:solidFill>
                <a:latin typeface="Calibri"/>
                <a:ea typeface="DejaVu Sans"/>
              </a:rPr>
              <a:t>Request goes to the server </a:t>
            </a:r>
            <a:r>
              <a:rPr lang="en-US" sz="1400" strike="noStrike" dirty="0" smtClean="0">
                <a:solidFill>
                  <a:srgbClr val="000000"/>
                </a:solidFill>
                <a:latin typeface="Calibri"/>
                <a:ea typeface="DejaVu Sans"/>
              </a:rPr>
              <a:t>–</a:t>
            </a:r>
            <a:r>
              <a:rPr lang="en-US" sz="1400" strike="noStrike" dirty="0" err="1" smtClean="0">
                <a:solidFill>
                  <a:srgbClr val="000000"/>
                </a:solidFill>
                <a:latin typeface="Calibri"/>
                <a:ea typeface="DejaVu Sans"/>
              </a:rPr>
              <a:t>servlet</a:t>
            </a:r>
            <a:r>
              <a:rPr lang="en-US" sz="1400" dirty="0" smtClean="0">
                <a:solidFill>
                  <a:srgbClr val="000000"/>
                </a:solidFill>
                <a:latin typeface="Calibri"/>
                <a:ea typeface="DejaVu Sans"/>
              </a:rPr>
              <a:t> registration bean from spring boot app has mapping configured between </a:t>
            </a:r>
            <a:r>
              <a:rPr lang="en-US" sz="1400" dirty="0" err="1" smtClean="0">
                <a:solidFill>
                  <a:srgbClr val="000000"/>
                </a:solidFill>
                <a:latin typeface="Calibri"/>
                <a:ea typeface="DejaVu Sans"/>
              </a:rPr>
              <a:t>url</a:t>
            </a:r>
            <a:r>
              <a:rPr lang="en-US" sz="1400" dirty="0" smtClean="0">
                <a:solidFill>
                  <a:srgbClr val="000000"/>
                </a:solidFill>
                <a:latin typeface="Calibri"/>
                <a:ea typeface="DejaVu Sans"/>
              </a:rPr>
              <a:t> and </a:t>
            </a:r>
            <a:r>
              <a:rPr lang="en-US" sz="1400" dirty="0" err="1" smtClean="0">
                <a:solidFill>
                  <a:srgbClr val="000000"/>
                </a:solidFill>
                <a:latin typeface="Calibri"/>
                <a:ea typeface="DejaVu Sans"/>
              </a:rPr>
              <a:t>servlet</a:t>
            </a:r>
            <a:r>
              <a:rPr lang="en-US" sz="1400" dirty="0" smtClean="0">
                <a:solidFill>
                  <a:srgbClr val="000000"/>
                </a:solidFill>
                <a:latin typeface="Calibri"/>
                <a:ea typeface="DejaVu Sans"/>
              </a:rPr>
              <a:t> class</a:t>
            </a:r>
            <a:r>
              <a:rPr lang="en-US" sz="1400" strike="noStrike" dirty="0" smtClean="0">
                <a:solidFill>
                  <a:srgbClr val="000000"/>
                </a:solidFill>
                <a:latin typeface="Calibri"/>
                <a:ea typeface="DejaVu Sans"/>
              </a:rPr>
              <a:t>.</a:t>
            </a:r>
            <a:endParaRPr sz="2000" dirty="0"/>
          </a:p>
          <a:p>
            <a:pPr>
              <a:lnSpc>
                <a:spcPct val="100000"/>
              </a:lnSpc>
              <a:buFont typeface="StarSymbol"/>
              <a:buAutoNum type="arabicParenR"/>
            </a:pPr>
            <a:r>
              <a:rPr lang="en-US" sz="1400" strike="noStrike" dirty="0">
                <a:solidFill>
                  <a:srgbClr val="000000"/>
                </a:solidFill>
                <a:latin typeface="Calibri"/>
                <a:ea typeface="DejaVu Sans"/>
              </a:rPr>
              <a:t>When request reaches </a:t>
            </a:r>
            <a:r>
              <a:rPr lang="en-US" sz="1400" strike="noStrike" dirty="0" err="1">
                <a:solidFill>
                  <a:srgbClr val="000000"/>
                </a:solidFill>
                <a:latin typeface="Calibri"/>
                <a:ea typeface="DejaVu Sans"/>
              </a:rPr>
              <a:t>servlet</a:t>
            </a:r>
            <a:r>
              <a:rPr lang="en-US" sz="1400" strike="noStrike" dirty="0">
                <a:solidFill>
                  <a:srgbClr val="000000"/>
                </a:solidFill>
                <a:latin typeface="Calibri"/>
                <a:ea typeface="DejaVu Sans"/>
              </a:rPr>
              <a:t> class </a:t>
            </a:r>
            <a:r>
              <a:rPr lang="en-US" sz="1400" strike="noStrike" dirty="0" err="1">
                <a:solidFill>
                  <a:srgbClr val="000000"/>
                </a:solidFill>
                <a:latin typeface="Calibri"/>
                <a:ea typeface="DejaVu Sans"/>
              </a:rPr>
              <a:t>OnlineController</a:t>
            </a:r>
            <a:r>
              <a:rPr lang="en-US" sz="1400" strike="noStrike" dirty="0">
                <a:solidFill>
                  <a:srgbClr val="000000"/>
                </a:solidFill>
                <a:latin typeface="Calibri"/>
                <a:ea typeface="DejaVu Sans"/>
              </a:rPr>
              <a:t>, it reads html field values </a:t>
            </a:r>
            <a:r>
              <a:rPr lang="en-US" sz="1400" b="1" strike="noStrike" dirty="0">
                <a:solidFill>
                  <a:srgbClr val="FF0000"/>
                </a:solidFill>
                <a:latin typeface="Calibri"/>
                <a:ea typeface="DejaVu Sans"/>
              </a:rPr>
              <a:t>“id” and “</a:t>
            </a:r>
            <a:r>
              <a:rPr lang="en-US" sz="1400" b="1" strike="noStrike" dirty="0" err="1">
                <a:solidFill>
                  <a:srgbClr val="FF0000"/>
                </a:solidFill>
                <a:latin typeface="Calibri"/>
                <a:ea typeface="DejaVu Sans"/>
              </a:rPr>
              <a:t>pwd</a:t>
            </a:r>
            <a:r>
              <a:rPr lang="en-US" sz="1400" b="1" strike="noStrike" dirty="0">
                <a:solidFill>
                  <a:srgbClr val="FF0000"/>
                </a:solidFill>
                <a:latin typeface="Calibri"/>
                <a:ea typeface="DejaVu Sans"/>
              </a:rPr>
              <a:t>” </a:t>
            </a:r>
            <a:r>
              <a:rPr lang="en-US" sz="1400" strike="noStrike" dirty="0">
                <a:solidFill>
                  <a:srgbClr val="000000"/>
                </a:solidFill>
                <a:latin typeface="Calibri"/>
                <a:ea typeface="DejaVu Sans"/>
              </a:rPr>
              <a:t>with </a:t>
            </a:r>
            <a:r>
              <a:rPr lang="en-US" sz="1400" strike="noStrike" dirty="0" err="1">
                <a:solidFill>
                  <a:srgbClr val="000000"/>
                </a:solidFill>
                <a:latin typeface="Calibri"/>
                <a:ea typeface="DejaVu Sans"/>
              </a:rPr>
              <a:t>Request.getParameter</a:t>
            </a:r>
            <a:r>
              <a:rPr lang="en-US" sz="1400" strike="noStrike" dirty="0">
                <a:solidFill>
                  <a:srgbClr val="000000"/>
                </a:solidFill>
                <a:latin typeface="Calibri"/>
                <a:ea typeface="DejaVu Sans"/>
              </a:rPr>
              <a:t> method. </a:t>
            </a:r>
            <a:endParaRPr sz="2000" dirty="0"/>
          </a:p>
          <a:p>
            <a:pPr>
              <a:lnSpc>
                <a:spcPct val="100000"/>
              </a:lnSpc>
              <a:buFont typeface="StarSymbol"/>
              <a:buAutoNum type="arabicParenR"/>
            </a:pPr>
            <a:r>
              <a:rPr lang="en-US" sz="1400" strike="noStrike" dirty="0">
                <a:solidFill>
                  <a:srgbClr val="000000"/>
                </a:solidFill>
                <a:latin typeface="Calibri"/>
                <a:ea typeface="DejaVu Sans"/>
              </a:rPr>
              <a:t>In </a:t>
            </a:r>
            <a:r>
              <a:rPr lang="en-US" sz="1400" strike="noStrike" dirty="0" err="1">
                <a:solidFill>
                  <a:srgbClr val="000000"/>
                </a:solidFill>
                <a:latin typeface="Calibri"/>
                <a:ea typeface="DejaVu Sans"/>
              </a:rPr>
              <a:t>servlet</a:t>
            </a:r>
            <a:r>
              <a:rPr lang="en-US" sz="1400" strike="noStrike" dirty="0">
                <a:solidFill>
                  <a:srgbClr val="000000"/>
                </a:solidFill>
                <a:latin typeface="Calibri"/>
                <a:ea typeface="DejaVu Sans"/>
              </a:rPr>
              <a:t> class on comparing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in authentication database successfully, customer is redirected to Welcome page.</a:t>
            </a:r>
            <a:endParaRPr sz="2000" dirty="0"/>
          </a:p>
        </p:txBody>
      </p:sp>
      <p:sp>
        <p:nvSpPr>
          <p:cNvPr id="277" name="CustomShape 8"/>
          <p:cNvSpPr/>
          <p:nvPr/>
        </p:nvSpPr>
        <p:spPr>
          <a:xfrm>
            <a:off x="457200" y="3534480"/>
            <a:ext cx="594108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300" strike="noStrike" dirty="0" smtClean="0">
                <a:solidFill>
                  <a:srgbClr val="000000"/>
                </a:solidFill>
                <a:latin typeface="Calibri"/>
                <a:ea typeface="DejaVu Sans"/>
              </a:rPr>
              <a:t>@</a:t>
            </a:r>
            <a:r>
              <a:rPr lang="en-US" sz="1300" strike="noStrike" dirty="0" err="1" smtClean="0">
                <a:solidFill>
                  <a:srgbClr val="000000"/>
                </a:solidFill>
                <a:latin typeface="Calibri"/>
                <a:ea typeface="DejaVu Sans"/>
              </a:rPr>
              <a:t>WebServlet</a:t>
            </a:r>
            <a:r>
              <a:rPr lang="en-US" sz="1300" strike="noStrike" dirty="0" smtClean="0">
                <a:solidFill>
                  <a:srgbClr val="000000"/>
                </a:solidFill>
                <a:latin typeface="Calibri"/>
                <a:ea typeface="DejaVu Sans"/>
              </a:rPr>
              <a:t>(“</a:t>
            </a:r>
            <a:r>
              <a:rPr lang="en-US" sz="1300" b="1" strike="noStrike" dirty="0" smtClean="0">
                <a:solidFill>
                  <a:srgbClr val="00B050"/>
                </a:solidFill>
                <a:latin typeface="Calibri"/>
                <a:ea typeface="DejaVu Sans"/>
              </a:rPr>
              <a:t>/controller</a:t>
            </a:r>
            <a:r>
              <a:rPr lang="en-US" sz="1300" strike="noStrike" dirty="0" smtClean="0">
                <a:solidFill>
                  <a:srgbClr val="000000"/>
                </a:solidFill>
                <a:latin typeface="Calibri"/>
                <a:ea typeface="DejaVu Sans"/>
              </a:rPr>
              <a:t>”)</a:t>
            </a:r>
          </a:p>
          <a:p>
            <a:pPr>
              <a:lnSpc>
                <a:spcPct val="100000"/>
              </a:lnSpc>
            </a:pPr>
            <a:r>
              <a:rPr lang="en-US" sz="1300" strike="noStrike" dirty="0" smtClean="0">
                <a:solidFill>
                  <a:srgbClr val="000000"/>
                </a:solidFill>
                <a:latin typeface="Calibri"/>
                <a:ea typeface="DejaVu Sans"/>
              </a:rPr>
              <a:t>public </a:t>
            </a:r>
            <a:r>
              <a:rPr lang="en-US" sz="1300" strike="noStrike" dirty="0">
                <a:solidFill>
                  <a:srgbClr val="000000"/>
                </a:solidFill>
                <a:latin typeface="Calibri"/>
                <a:ea typeface="DejaVu Sans"/>
              </a:rPr>
              <a:t>class </a:t>
            </a:r>
            <a:r>
              <a:rPr lang="en-US" sz="1300" b="1" strike="noStrike" dirty="0" err="1">
                <a:solidFill>
                  <a:srgbClr val="00B050"/>
                </a:solidFill>
                <a:latin typeface="Calibri"/>
                <a:ea typeface="DejaVu Sans"/>
              </a:rPr>
              <a:t>OnlineController</a:t>
            </a:r>
            <a:r>
              <a:rPr lang="en-US" sz="1300" b="1" strike="noStrike" dirty="0">
                <a:solidFill>
                  <a:srgbClr val="00B050"/>
                </a:solidFill>
                <a:latin typeface="Calibri"/>
                <a:ea typeface="DejaVu Sans"/>
              </a:rPr>
              <a:t> </a:t>
            </a:r>
            <a:r>
              <a:rPr lang="en-US" sz="1300" strike="noStrike" dirty="0">
                <a:solidFill>
                  <a:srgbClr val="000000"/>
                </a:solidFill>
                <a:latin typeface="Calibri"/>
                <a:ea typeface="DejaVu Sans"/>
              </a:rPr>
              <a:t>extends </a:t>
            </a:r>
            <a:r>
              <a:rPr lang="en-US" sz="1300" strike="noStrike" dirty="0" err="1">
                <a:solidFill>
                  <a:srgbClr val="000000"/>
                </a:solidFill>
                <a:latin typeface="Calibri"/>
                <a:ea typeface="DejaVu Sans"/>
              </a:rPr>
              <a:t>HttpServlet</a:t>
            </a:r>
            <a:endParaRPr sz="1300" dirty="0"/>
          </a:p>
          <a:p>
            <a:pPr>
              <a:lnSpc>
                <a:spcPct val="100000"/>
              </a:lnSpc>
            </a:pP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public void </a:t>
            </a:r>
            <a:r>
              <a:rPr lang="en-US" sz="1300" strike="noStrike" dirty="0" err="1">
                <a:solidFill>
                  <a:srgbClr val="000000"/>
                </a:solidFill>
                <a:latin typeface="Calibri"/>
                <a:ea typeface="DejaVu Sans"/>
              </a:rPr>
              <a:t>doGet</a:t>
            </a:r>
            <a:r>
              <a:rPr lang="en-US" sz="1300" strike="noStrike" dirty="0">
                <a:solidFill>
                  <a:srgbClr val="000000"/>
                </a:solidFill>
                <a:latin typeface="Calibri"/>
                <a:ea typeface="DejaVu Sans"/>
              </a:rPr>
              <a:t>(</a:t>
            </a:r>
            <a:r>
              <a:rPr lang="en-US" sz="1300" strike="noStrike" dirty="0" err="1">
                <a:solidFill>
                  <a:srgbClr val="000000"/>
                </a:solidFill>
                <a:latin typeface="Calibri"/>
                <a:ea typeface="DejaVu Sans"/>
              </a:rPr>
              <a:t>req,res</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String </a:t>
            </a:r>
            <a:r>
              <a:rPr lang="en-US" sz="1300" strike="noStrike" dirty="0" err="1">
                <a:solidFill>
                  <a:srgbClr val="000000"/>
                </a:solidFill>
                <a:latin typeface="Calibri"/>
                <a:ea typeface="DejaVu Sans"/>
              </a:rPr>
              <a:t>uid</a:t>
            </a:r>
            <a:r>
              <a:rPr lang="en-US" sz="1300" strike="noStrike" dirty="0">
                <a:solidFill>
                  <a:srgbClr val="000000"/>
                </a:solidFill>
                <a:latin typeface="Calibri"/>
                <a:ea typeface="DejaVu Sans"/>
              </a:rPr>
              <a:t>=</a:t>
            </a:r>
            <a:r>
              <a:rPr lang="en-US" sz="1300" b="1" strike="noStrike" dirty="0" err="1">
                <a:solidFill>
                  <a:srgbClr val="FF0000"/>
                </a:solidFill>
                <a:latin typeface="Calibri"/>
                <a:ea typeface="DejaVu Sans"/>
              </a:rPr>
              <a:t>req.getParameter</a:t>
            </a:r>
            <a:r>
              <a:rPr lang="en-US" sz="1300" b="1" strike="noStrike" dirty="0">
                <a:solidFill>
                  <a:srgbClr val="FF0000"/>
                </a:solidFill>
                <a:latin typeface="Calibri"/>
                <a:ea typeface="DejaVu Sans"/>
              </a:rPr>
              <a:t>(“id”)</a:t>
            </a:r>
            <a:r>
              <a:rPr lang="en-US" sz="1300" strike="noStrike" dirty="0">
                <a:solidFill>
                  <a:srgbClr val="000000"/>
                </a:solidFill>
                <a:latin typeface="Calibri"/>
                <a:ea typeface="DejaVu Sans"/>
              </a:rPr>
              <a:t>; String pass=</a:t>
            </a:r>
            <a:r>
              <a:rPr lang="en-US" sz="1300" b="1" strike="noStrike" dirty="0" err="1">
                <a:solidFill>
                  <a:srgbClr val="FF0000"/>
                </a:solidFill>
                <a:latin typeface="Calibri"/>
                <a:ea typeface="DejaVu Sans"/>
              </a:rPr>
              <a:t>req.getParameter</a:t>
            </a:r>
            <a:r>
              <a:rPr lang="en-US" sz="1300" b="1" strike="noStrike" dirty="0">
                <a:solidFill>
                  <a:srgbClr val="FF0000"/>
                </a:solidFill>
                <a:latin typeface="Calibri"/>
                <a:ea typeface="DejaVu Sans"/>
              </a:rPr>
              <a:t>(“</a:t>
            </a:r>
            <a:r>
              <a:rPr lang="en-US" sz="1300" b="1" strike="noStrike" dirty="0" err="1">
                <a:solidFill>
                  <a:srgbClr val="FF0000"/>
                </a:solidFill>
                <a:latin typeface="Calibri"/>
                <a:ea typeface="DejaVu Sans"/>
              </a:rPr>
              <a:t>pwd</a:t>
            </a:r>
            <a:r>
              <a:rPr lang="en-US" sz="1300" b="1" strike="noStrike" dirty="0">
                <a:solidFill>
                  <a:srgbClr val="FF0000"/>
                </a:solidFill>
                <a:latin typeface="Calibri"/>
                <a:ea typeface="DejaVu Sans"/>
              </a:rPr>
              <a:t>”)</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compare </a:t>
            </a:r>
            <a:r>
              <a:rPr lang="en-US" sz="1300" strike="noStrike" dirty="0" err="1">
                <a:solidFill>
                  <a:srgbClr val="000000"/>
                </a:solidFill>
                <a:latin typeface="Calibri"/>
                <a:ea typeface="DejaVu Sans"/>
              </a:rPr>
              <a:t>uid</a:t>
            </a:r>
            <a:r>
              <a:rPr lang="en-US" sz="1300" strike="noStrike" dirty="0">
                <a:solidFill>
                  <a:srgbClr val="000000"/>
                </a:solidFill>
                <a:latin typeface="Calibri"/>
                <a:ea typeface="DejaVu Sans"/>
              </a:rPr>
              <a:t> and </a:t>
            </a:r>
            <a:r>
              <a:rPr lang="en-US" sz="1300" strike="noStrike" dirty="0" err="1">
                <a:solidFill>
                  <a:srgbClr val="000000"/>
                </a:solidFill>
                <a:latin typeface="Calibri"/>
                <a:ea typeface="DejaVu Sans"/>
              </a:rPr>
              <a:t>pwd</a:t>
            </a:r>
            <a:endParaRPr sz="1300" dirty="0"/>
          </a:p>
          <a:p>
            <a:pPr>
              <a:lnSpc>
                <a:spcPct val="100000"/>
              </a:lnSpc>
            </a:pPr>
            <a:r>
              <a:rPr lang="en-US" sz="1300" strike="noStrike" dirty="0" err="1">
                <a:solidFill>
                  <a:srgbClr val="000000"/>
                </a:solidFill>
                <a:latin typeface="Calibri"/>
                <a:ea typeface="DejaVu Sans"/>
              </a:rPr>
              <a:t>res.reDirect</a:t>
            </a:r>
            <a:r>
              <a:rPr lang="en-US" sz="1300" strike="noStrike" dirty="0">
                <a:solidFill>
                  <a:srgbClr val="000000"/>
                </a:solidFill>
                <a:latin typeface="Calibri"/>
                <a:ea typeface="DejaVu Sans"/>
              </a:rPr>
              <a:t>(“welcome.html”);</a:t>
            </a:r>
            <a:endParaRPr sz="1300" dirty="0"/>
          </a:p>
          <a:p>
            <a:pPr>
              <a:lnSpc>
                <a:spcPct val="100000"/>
              </a:lnSpc>
            </a:pP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public void </a:t>
            </a:r>
            <a:r>
              <a:rPr lang="en-US" sz="1300" strike="noStrike" dirty="0" err="1">
                <a:solidFill>
                  <a:srgbClr val="000000"/>
                </a:solidFill>
                <a:latin typeface="Calibri"/>
                <a:ea typeface="DejaVu Sans"/>
              </a:rPr>
              <a:t>doPost</a:t>
            </a:r>
            <a:r>
              <a:rPr lang="en-US" sz="1300" strike="noStrike" dirty="0">
                <a:solidFill>
                  <a:srgbClr val="000000"/>
                </a:solidFill>
                <a:latin typeface="Calibri"/>
                <a:ea typeface="DejaVu Sans"/>
              </a:rPr>
              <a:t>(</a:t>
            </a:r>
            <a:r>
              <a:rPr lang="en-US" sz="1300" strike="noStrike" dirty="0" err="1">
                <a:solidFill>
                  <a:srgbClr val="000000"/>
                </a:solidFill>
                <a:latin typeface="Calibri"/>
                <a:ea typeface="DejaVu Sans"/>
              </a:rPr>
              <a:t>req,res</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a:t>
            </a:r>
            <a:r>
              <a:rPr lang="en-US" sz="1300" strike="noStrike" dirty="0" smtClean="0">
                <a:solidFill>
                  <a:srgbClr val="000000"/>
                </a:solidFill>
                <a:latin typeface="Calibri"/>
                <a:ea typeface="DejaVu Sans"/>
              </a:rPr>
              <a:t> </a:t>
            </a:r>
            <a:r>
              <a:rPr lang="en-US" sz="1300" strike="noStrike" dirty="0" err="1" smtClean="0">
                <a:solidFill>
                  <a:srgbClr val="000000"/>
                </a:solidFill>
                <a:latin typeface="Calibri"/>
                <a:ea typeface="DejaVu Sans"/>
              </a:rPr>
              <a:t>doGet</a:t>
            </a:r>
            <a:r>
              <a:rPr lang="en-US" sz="1300" strike="noStrike" dirty="0" smtClean="0">
                <a:solidFill>
                  <a:srgbClr val="000000"/>
                </a:solidFill>
                <a:latin typeface="Calibri"/>
                <a:ea typeface="DejaVu Sans"/>
              </a:rPr>
              <a:t>(</a:t>
            </a:r>
            <a:r>
              <a:rPr lang="en-US" sz="1300" strike="noStrike" dirty="0" err="1" smtClean="0">
                <a:solidFill>
                  <a:srgbClr val="000000"/>
                </a:solidFill>
                <a:latin typeface="Calibri"/>
                <a:ea typeface="DejaVu Sans"/>
              </a:rPr>
              <a:t>req,res</a:t>
            </a:r>
            <a:r>
              <a:rPr lang="en-US" sz="1300" strike="noStrike" dirty="0" smtClean="0">
                <a:solidFill>
                  <a:srgbClr val="000000"/>
                </a:solidFill>
                <a:latin typeface="Calibri"/>
                <a:ea typeface="DejaVu Sans"/>
              </a:rPr>
              <a:t>);   }</a:t>
            </a:r>
            <a:endParaRPr sz="1300" dirty="0"/>
          </a:p>
          <a:p>
            <a:pPr>
              <a:lnSpc>
                <a:spcPct val="100000"/>
              </a:lnSpc>
            </a:pPr>
            <a:r>
              <a:rPr lang="en-US" sz="1300" strike="noStrike" dirty="0">
                <a:solidFill>
                  <a:srgbClr val="000000"/>
                </a:solidFill>
                <a:latin typeface="Calibri"/>
                <a:ea typeface="DejaVu Sans"/>
              </a:rPr>
              <a:t>}</a:t>
            </a:r>
            <a:endParaRPr sz="1300" dirty="0"/>
          </a:p>
        </p:txBody>
      </p:sp>
      <p:sp>
        <p:nvSpPr>
          <p:cNvPr id="278" name="CustomShape 9"/>
          <p:cNvSpPr/>
          <p:nvPr/>
        </p:nvSpPr>
        <p:spPr>
          <a:xfrm>
            <a:off x="355320" y="762120"/>
            <a:ext cx="3426480" cy="127764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279" name="CustomShape 10"/>
          <p:cNvSpPr/>
          <p:nvPr/>
        </p:nvSpPr>
        <p:spPr>
          <a:xfrm>
            <a:off x="344520" y="2095920"/>
            <a:ext cx="3426480" cy="12776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trike="noStrike">
                <a:solidFill>
                  <a:srgbClr val="000000"/>
                </a:solidFill>
                <a:latin typeface="Calibri"/>
                <a:ea typeface="DejaVu Sans"/>
              </a:rPr>
              <a:t>Welcome dear customer.</a:t>
            </a:r>
            <a:endParaRPr/>
          </a:p>
        </p:txBody>
      </p:sp>
      <p:sp>
        <p:nvSpPr>
          <p:cNvPr id="280" name="CustomShape 11"/>
          <p:cNvSpPr/>
          <p:nvPr/>
        </p:nvSpPr>
        <p:spPr>
          <a:xfrm>
            <a:off x="2055240" y="929520"/>
            <a:ext cx="911880" cy="18036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sp>
      <p:sp>
        <p:nvSpPr>
          <p:cNvPr id="281" name="CustomShape 12"/>
          <p:cNvSpPr/>
          <p:nvPr/>
        </p:nvSpPr>
        <p:spPr>
          <a:xfrm>
            <a:off x="2073600" y="1208520"/>
            <a:ext cx="911880" cy="18036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sp>
      <p:sp>
        <p:nvSpPr>
          <p:cNvPr id="282" name="CustomShape 13"/>
          <p:cNvSpPr/>
          <p:nvPr/>
        </p:nvSpPr>
        <p:spPr>
          <a:xfrm>
            <a:off x="1027080" y="1245960"/>
            <a:ext cx="911880" cy="1803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a:solidFill>
                  <a:srgbClr val="000000"/>
                </a:solidFill>
                <a:latin typeface="Calibri"/>
                <a:ea typeface="DejaVu Sans"/>
              </a:rPr>
              <a:t>PASSWORD</a:t>
            </a:r>
            <a:endParaRPr/>
          </a:p>
        </p:txBody>
      </p:sp>
      <p:sp>
        <p:nvSpPr>
          <p:cNvPr id="283" name="CustomShape 14"/>
          <p:cNvSpPr/>
          <p:nvPr/>
        </p:nvSpPr>
        <p:spPr>
          <a:xfrm>
            <a:off x="1002240" y="954000"/>
            <a:ext cx="911880" cy="1803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a:solidFill>
                  <a:srgbClr val="000000"/>
                </a:solidFill>
                <a:latin typeface="Calibri"/>
                <a:ea typeface="DejaVu Sans"/>
              </a:rPr>
              <a:t>USERID</a:t>
            </a:r>
            <a:endParaRPr/>
          </a:p>
        </p:txBody>
      </p:sp>
      <p:sp>
        <p:nvSpPr>
          <p:cNvPr id="284" name="CustomShape 15"/>
          <p:cNvSpPr/>
          <p:nvPr/>
        </p:nvSpPr>
        <p:spPr>
          <a:xfrm>
            <a:off x="1434960" y="1561680"/>
            <a:ext cx="1140480" cy="302400"/>
          </a:xfrm>
          <a:prstGeom prst="roundRect">
            <a:avLst>
              <a:gd name="adj" fmla="val 13776"/>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dirty="0">
                <a:solidFill>
                  <a:srgbClr val="000000"/>
                </a:solidFill>
                <a:latin typeface="Calibri"/>
                <a:ea typeface="DejaVu Sans"/>
              </a:rPr>
              <a:t>SUBMIT</a:t>
            </a:r>
            <a:endParaRPr dirty="0"/>
          </a:p>
        </p:txBody>
      </p:sp>
      <p:sp>
        <p:nvSpPr>
          <p:cNvPr id="285" name="CustomShape 16"/>
          <p:cNvSpPr/>
          <p:nvPr/>
        </p:nvSpPr>
        <p:spPr>
          <a:xfrm rot="12240000">
            <a:off x="2422800" y="1753560"/>
            <a:ext cx="454680" cy="223200"/>
          </a:xfrm>
          <a:prstGeom prst="rightArrow">
            <a:avLst>
              <a:gd name="adj1" fmla="val 50000"/>
              <a:gd name="adj2" fmla="val 50000"/>
            </a:avLst>
          </a:prstGeom>
          <a:solidFill>
            <a:schemeClr val="bg1"/>
          </a:solidFill>
          <a:ln>
            <a:round/>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2017723009"/>
              </p:ext>
            </p:extLst>
          </p:nvPr>
        </p:nvGraphicFramePr>
        <p:xfrm>
          <a:off x="21772" y="762000"/>
          <a:ext cx="9067800" cy="5679440"/>
        </p:xfrm>
        <a:graphic>
          <a:graphicData uri="http://schemas.openxmlformats.org/drawingml/2006/table">
            <a:tbl>
              <a:tblPr firstRow="1" bandRow="1">
                <a:tableStyleId>{5C22544A-7EE6-4342-B048-85BDC9FD1C3A}</a:tableStyleId>
              </a:tblPr>
              <a:tblGrid>
                <a:gridCol w="1669796"/>
                <a:gridCol w="3069527"/>
                <a:gridCol w="4328477"/>
              </a:tblGrid>
              <a:tr h="370840">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Return Type</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Method</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Description</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28575" marR="28575" marT="28575" marB="28575"/>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p>
                  </a:txBody>
                  <a:tcPr marL="28575" marR="28575" marT="28575" marB="28575" anchor="ct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read header information</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in http request. Such as Encoding, content type, content length,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Datetime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Language acceptable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etc</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getQueryString</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Read the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query string from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When request is submitted from get method. The portion of the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after question mark contains the key value pair made from html fields and customer entered values on the browser.</a:t>
                      </a:r>
                    </a:p>
                    <a:p>
                      <a:pPr algn="l"/>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Example: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hlinkClick r:id="rId2"/>
                        </a:rPr>
                        <a:t>http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hlinkClick r:id="rId2"/>
                        </a:rPr>
                        <a:t>://domain/app/url?userid=ram&amp;order=ipone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HttpSession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getSession</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get the session of present conversation</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between client and server.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Object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getAttribute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by forwarded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to retrieve information between resource(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on the server.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setAttribute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key,Object</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value)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forward information between </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resource(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on the server. </a:t>
                      </a:r>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Information can be submitted to server as html form, xml, text, media</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etc. content type stores the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getParameter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Data</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entered on webpages can be accessed by this method. Parameter passed to this method must be same as html field name attribute.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RequestDispatcher</a:t>
                      </a:r>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getRequestDispatcher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path)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forward the request to another servlet or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within the same application.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getRemoteAddr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to retrieve the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ipaddress</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of requesting client.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
        <p:nvSpPr>
          <p:cNvPr id="5" name="TextBox 4"/>
          <p:cNvSpPr txBox="1"/>
          <p:nvPr/>
        </p:nvSpPr>
        <p:spPr>
          <a:xfrm>
            <a:off x="2895600" y="152400"/>
            <a:ext cx="3124200" cy="369332"/>
          </a:xfrm>
          <a:prstGeom prst="rect">
            <a:avLst/>
          </a:prstGeom>
          <a:noFill/>
        </p:spPr>
        <p:txBody>
          <a:bodyPr wrap="square" rtlCol="0">
            <a:spAutoFit/>
          </a:bodyPr>
          <a:lstStyle/>
          <a:p>
            <a:r>
              <a:rPr lang="en-US" b="1" dirty="0" smtClean="0">
                <a:latin typeface="Verdana" panose="020B0604030504040204" pitchFamily="34" charset="0"/>
                <a:ea typeface="Verdana" panose="020B0604030504040204" pitchFamily="34" charset="0"/>
                <a:cs typeface="Verdana" panose="020B0604030504040204" pitchFamily="34" charset="0"/>
              </a:rPr>
              <a:t>Http Servlet Request</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3429782117"/>
              </p:ext>
            </p:extLst>
          </p:nvPr>
        </p:nvGraphicFramePr>
        <p:xfrm>
          <a:off x="0" y="762000"/>
          <a:ext cx="9067800" cy="3931920"/>
        </p:xfrm>
        <a:graphic>
          <a:graphicData uri="http://schemas.openxmlformats.org/drawingml/2006/table">
            <a:tbl>
              <a:tblPr firstRow="1" bandRow="1">
                <a:tableStyleId>{5C22544A-7EE6-4342-B048-85BDC9FD1C3A}</a:tableStyleId>
              </a:tblPr>
              <a:tblGrid>
                <a:gridCol w="1870393"/>
                <a:gridCol w="3069527"/>
                <a:gridCol w="4127880"/>
              </a:tblGrid>
              <a:tr h="370840">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Return Type</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Method</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Description</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28575" marR="28575" marT="28575" marB="28575"/>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addHeader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name,String</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value)</a:t>
                      </a:r>
                    </a:p>
                  </a:txBody>
                  <a:tcPr marL="28575" marR="28575" marT="28575" marB="28575" anchor="ct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Set header information in the server</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response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a:t>
                      </a: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client to Retrieve header information received from server response.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client to see the response type sent by server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70612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server to set response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type to client.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PrintWriter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getWriter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String/text information.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ServletOutputStream</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getOutputStream</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Byte information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sendRedirect</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Redirect the client to new html/</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
        <p:nvSpPr>
          <p:cNvPr id="5" name="TextBox 4"/>
          <p:cNvSpPr txBox="1"/>
          <p:nvPr/>
        </p:nvSpPr>
        <p:spPr>
          <a:xfrm>
            <a:off x="2895600" y="152400"/>
            <a:ext cx="3124200" cy="369332"/>
          </a:xfrm>
          <a:prstGeom prst="rect">
            <a:avLst/>
          </a:prstGeom>
          <a:noFill/>
        </p:spPr>
        <p:txBody>
          <a:bodyPr wrap="square" rtlCol="0">
            <a:spAutoFit/>
          </a:bodyPr>
          <a:lstStyle/>
          <a:p>
            <a:r>
              <a:rPr lang="en-US" b="1" dirty="0" smtClean="0">
                <a:latin typeface="Verdana" panose="020B0604030504040204" pitchFamily="34" charset="0"/>
                <a:ea typeface="Verdana" panose="020B0604030504040204" pitchFamily="34" charset="0"/>
                <a:cs typeface="Verdana" panose="020B0604030504040204" pitchFamily="34" charset="0"/>
              </a:rPr>
              <a:t>Http Servlet Response</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a:solidFill>
                  <a:srgbClr val="000000"/>
                </a:solidFill>
                <a:latin typeface="Verdana"/>
                <a:ea typeface="Verdana"/>
              </a:rPr>
              <a:t>Servlets – passing </a:t>
            </a:r>
            <a:r>
              <a:rPr lang="en-US" sz="2800" strike="noStrike" dirty="0" smtClean="0">
                <a:solidFill>
                  <a:srgbClr val="000000"/>
                </a:solidFill>
                <a:latin typeface="Verdana"/>
                <a:ea typeface="Verdana"/>
              </a:rPr>
              <a:t>information</a:t>
            </a:r>
            <a:endParaRPr dirty="0"/>
          </a:p>
        </p:txBody>
      </p:sp>
      <p:sp>
        <p:nvSpPr>
          <p:cNvPr id="290" name="CustomShape 2"/>
          <p:cNvSpPr/>
          <p:nvPr/>
        </p:nvSpPr>
        <p:spPr>
          <a:xfrm>
            <a:off x="0" y="609480"/>
            <a:ext cx="9144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strike="noStrike" dirty="0" smtClean="0">
                <a:solidFill>
                  <a:srgbClr val="000000"/>
                </a:solidFill>
                <a:latin typeface="Verdana"/>
                <a:ea typeface="Verdana"/>
              </a:rPr>
              <a:t>Request </a:t>
            </a:r>
            <a:r>
              <a:rPr lang="en-US" sz="1500" b="1" strike="noStrike" dirty="0">
                <a:solidFill>
                  <a:srgbClr val="000000"/>
                </a:solidFill>
                <a:latin typeface="Verdana"/>
                <a:ea typeface="Verdana"/>
              </a:rPr>
              <a:t>variable </a:t>
            </a:r>
            <a:r>
              <a:rPr lang="en-US" sz="1500" strike="noStrike" dirty="0">
                <a:solidFill>
                  <a:srgbClr val="000000"/>
                </a:solidFill>
                <a:latin typeface="Verdana"/>
                <a:ea typeface="Verdana"/>
              </a:rPr>
              <a:t>: These are request-scoped variable. Each information exchange between client and server has 2 parts request and response. Server can bounce the transaction to different </a:t>
            </a:r>
            <a:r>
              <a:rPr lang="en-US" sz="1500" strike="noStrike" dirty="0" err="1">
                <a:solidFill>
                  <a:srgbClr val="000000"/>
                </a:solidFill>
                <a:latin typeface="Verdana"/>
                <a:ea typeface="Verdana"/>
              </a:rPr>
              <a:t>servlets</a:t>
            </a:r>
            <a:r>
              <a:rPr lang="en-US" sz="1500" strike="noStrike" dirty="0">
                <a:solidFill>
                  <a:srgbClr val="000000"/>
                </a:solidFill>
                <a:latin typeface="Verdana"/>
                <a:ea typeface="Verdana"/>
              </a:rPr>
              <a:t> for additional processing. Request variable are used to pass information to the next processing </a:t>
            </a:r>
            <a:r>
              <a:rPr lang="en-US" sz="1500" strike="noStrike" dirty="0" err="1">
                <a:solidFill>
                  <a:srgbClr val="000000"/>
                </a:solidFill>
                <a:latin typeface="Verdana"/>
                <a:ea typeface="Verdana"/>
              </a:rPr>
              <a:t>servlet</a:t>
            </a:r>
            <a:r>
              <a:rPr lang="en-US" sz="1500" strike="noStrike" dirty="0">
                <a:solidFill>
                  <a:srgbClr val="000000"/>
                </a:solidFill>
                <a:latin typeface="Verdana"/>
                <a:ea typeface="Verdana"/>
              </a:rPr>
              <a:t>.</a:t>
            </a:r>
            <a:endParaRPr sz="1500" dirty="0"/>
          </a:p>
          <a:p>
            <a:pPr>
              <a:lnSpc>
                <a:spcPct val="100000"/>
              </a:lnSpc>
            </a:pPr>
            <a:r>
              <a:rPr lang="en-US" sz="1500" strike="noStrike" dirty="0">
                <a:solidFill>
                  <a:srgbClr val="000000"/>
                </a:solidFill>
                <a:latin typeface="Verdana"/>
                <a:ea typeface="Verdana"/>
              </a:rPr>
              <a:t> </a:t>
            </a:r>
            <a:r>
              <a:rPr lang="en-US" sz="1500" strike="noStrike" dirty="0" smtClean="0">
                <a:solidFill>
                  <a:srgbClr val="000000"/>
                </a:solidFill>
                <a:latin typeface="Verdana"/>
                <a:ea typeface="Verdana"/>
              </a:rPr>
              <a:t>To </a:t>
            </a:r>
            <a:r>
              <a:rPr lang="en-US" sz="1500" strike="noStrike" dirty="0">
                <a:solidFill>
                  <a:srgbClr val="000000"/>
                </a:solidFill>
                <a:latin typeface="Verdana"/>
                <a:ea typeface="Verdana"/>
              </a:rPr>
              <a:t>read request attributes : </a:t>
            </a:r>
            <a:r>
              <a:rPr lang="en-US" sz="1500" b="1" strike="noStrike" dirty="0" err="1">
                <a:solidFill>
                  <a:srgbClr val="000000"/>
                </a:solidFill>
                <a:latin typeface="Verdana"/>
                <a:ea typeface="Verdana"/>
              </a:rPr>
              <a:t>Request.getAttribute</a:t>
            </a:r>
            <a:r>
              <a:rPr lang="en-US" sz="1500" b="1" strike="noStrike" dirty="0">
                <a:solidFill>
                  <a:srgbClr val="000000"/>
                </a:solidFill>
                <a:latin typeface="Verdana"/>
                <a:ea typeface="Verdana"/>
              </a:rPr>
              <a:t>(“</a:t>
            </a:r>
            <a:r>
              <a:rPr lang="en-US" sz="1500" b="1" strike="noStrike" dirty="0" err="1">
                <a:solidFill>
                  <a:srgbClr val="000000"/>
                </a:solidFill>
                <a:latin typeface="Verdana"/>
                <a:ea typeface="Verdana"/>
              </a:rPr>
              <a:t>attribute_name</a:t>
            </a:r>
            <a:r>
              <a:rPr lang="en-US" sz="1500" b="1" strike="noStrike" dirty="0">
                <a:solidFill>
                  <a:srgbClr val="000000"/>
                </a:solidFill>
                <a:latin typeface="Verdana"/>
                <a:ea typeface="Verdana"/>
              </a:rPr>
              <a:t>”); </a:t>
            </a:r>
            <a:r>
              <a:rPr lang="en-US" sz="1500" strike="noStrike" dirty="0">
                <a:solidFill>
                  <a:srgbClr val="000000"/>
                </a:solidFill>
                <a:latin typeface="Verdana"/>
                <a:ea typeface="Verdana"/>
              </a:rPr>
              <a:t>returns object variable</a:t>
            </a:r>
            <a:endParaRPr sz="1500" dirty="0"/>
          </a:p>
          <a:p>
            <a:pPr>
              <a:lnSpc>
                <a:spcPct val="100000"/>
              </a:lnSpc>
            </a:pPr>
            <a:r>
              <a:rPr lang="en-US" sz="1500" strike="noStrike" dirty="0" smtClean="0">
                <a:solidFill>
                  <a:srgbClr val="000000"/>
                </a:solidFill>
                <a:latin typeface="Verdana"/>
                <a:ea typeface="Verdana"/>
              </a:rPr>
              <a:t>To </a:t>
            </a:r>
            <a:r>
              <a:rPr lang="en-US" sz="1500" strike="noStrike" dirty="0">
                <a:solidFill>
                  <a:srgbClr val="000000"/>
                </a:solidFill>
                <a:latin typeface="Verdana"/>
                <a:ea typeface="Verdana"/>
              </a:rPr>
              <a:t>set request attributes : </a:t>
            </a:r>
            <a:r>
              <a:rPr lang="en-US" sz="1500" b="1" strike="noStrike" dirty="0" err="1">
                <a:solidFill>
                  <a:srgbClr val="000000"/>
                </a:solidFill>
                <a:latin typeface="Verdana"/>
                <a:ea typeface="Verdana"/>
              </a:rPr>
              <a:t>Request.setAttribute</a:t>
            </a:r>
            <a:r>
              <a:rPr lang="en-US" sz="1500" b="1" strike="noStrike" dirty="0">
                <a:solidFill>
                  <a:srgbClr val="000000"/>
                </a:solidFill>
                <a:latin typeface="Verdana"/>
                <a:ea typeface="Verdana"/>
              </a:rPr>
              <a:t>(“</a:t>
            </a:r>
            <a:r>
              <a:rPr lang="en-US" sz="1500" b="1" strike="noStrike" dirty="0" err="1">
                <a:solidFill>
                  <a:srgbClr val="000000"/>
                </a:solidFill>
                <a:latin typeface="Verdana"/>
                <a:ea typeface="Verdana"/>
              </a:rPr>
              <a:t>attribute_name”,”value</a:t>
            </a:r>
            <a:r>
              <a:rPr lang="en-US" sz="1500" b="1" strike="noStrike" dirty="0">
                <a:solidFill>
                  <a:srgbClr val="000000"/>
                </a:solidFill>
                <a:latin typeface="Verdana"/>
                <a:ea typeface="Verdana"/>
              </a:rPr>
              <a:t>”);</a:t>
            </a:r>
            <a:endParaRPr sz="1500" dirty="0"/>
          </a:p>
          <a:p>
            <a:pPr>
              <a:lnSpc>
                <a:spcPct val="100000"/>
              </a:lnSpc>
            </a:pPr>
            <a:endParaRPr sz="1500" dirty="0"/>
          </a:p>
          <a:p>
            <a:pPr>
              <a:lnSpc>
                <a:spcPct val="100000"/>
              </a:lnSpc>
              <a:buFont typeface="Arial"/>
              <a:buChar char="•"/>
            </a:pPr>
            <a:r>
              <a:rPr lang="en-US" sz="1500" b="1" strike="noStrike" dirty="0">
                <a:solidFill>
                  <a:srgbClr val="000000"/>
                </a:solidFill>
                <a:latin typeface="Verdana"/>
                <a:ea typeface="Verdana"/>
              </a:rPr>
              <a:t>Sessions:</a:t>
            </a:r>
            <a:r>
              <a:rPr lang="en-US" sz="1500" strike="noStrike" dirty="0">
                <a:solidFill>
                  <a:srgbClr val="000000"/>
                </a:solidFill>
                <a:latin typeface="Verdana"/>
                <a:ea typeface="Verdana"/>
              </a:rPr>
              <a:t> These are session-scoped variable. Http is a stateless protocol. All the website exchange information between client browser and servers with http protocol.. Server cannot differentiate between repeat and new customer requests.  Example : If customer “John” shopping online adds product A to his cart the request goes to server allowing user to add the product A on his list, if the same customer adds another product B in his cart the request goes to server, only this time server cannot tell if it is the same customer John adding another product or entirely new customer. Session variable are unique identifier stored in customer’s browser and server, which allows server to identify same customer’s chain of requests. </a:t>
            </a:r>
            <a:r>
              <a:rPr lang="en-US" sz="1500" b="1" strike="noStrike" dirty="0">
                <a:solidFill>
                  <a:srgbClr val="000000"/>
                </a:solidFill>
                <a:latin typeface="Verdana"/>
                <a:ea typeface="Verdana"/>
              </a:rPr>
              <a:t>session variable allows server to remember the customer during subsequent requests. </a:t>
            </a:r>
            <a:r>
              <a:rPr lang="en-US" sz="1500" strike="noStrike" dirty="0">
                <a:solidFill>
                  <a:srgbClr val="000000"/>
                </a:solidFill>
                <a:latin typeface="Verdana"/>
                <a:ea typeface="Verdana"/>
              </a:rPr>
              <a:t>Unlike Request variables , the session variable can be accessed or changed throughout the user session</a:t>
            </a:r>
            <a:r>
              <a:rPr lang="en-US" sz="1500" strike="noStrike" dirty="0" smtClean="0">
                <a:solidFill>
                  <a:srgbClr val="000000"/>
                </a:solidFill>
                <a:latin typeface="Verdana"/>
                <a:ea typeface="Verdana"/>
              </a:rPr>
              <a:t>.</a:t>
            </a:r>
          </a:p>
          <a:p>
            <a:pPr>
              <a:lnSpc>
                <a:spcPct val="100000"/>
              </a:lnSpc>
              <a:buFont typeface="Arial"/>
              <a:buChar char="•"/>
            </a:pPr>
            <a:endParaRPr lang="en-US" sz="1500" dirty="0" smtClean="0">
              <a:solidFill>
                <a:srgbClr val="000000"/>
              </a:solidFill>
              <a:latin typeface="Verdana"/>
              <a:ea typeface="Verdana"/>
            </a:endParaRPr>
          </a:p>
          <a:p>
            <a:pPr fontAlgn="base"/>
            <a:r>
              <a:rPr lang="en-US" sz="1500" b="1" dirty="0" err="1" smtClean="0">
                <a:solidFill>
                  <a:srgbClr val="000000"/>
                </a:solidFill>
                <a:latin typeface="Verdana"/>
                <a:ea typeface="Verdana"/>
              </a:rPr>
              <a:t>ServletConfig</a:t>
            </a:r>
            <a:r>
              <a:rPr lang="en-US" sz="1500" dirty="0" smtClean="0">
                <a:solidFill>
                  <a:srgbClr val="000000"/>
                </a:solidFill>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level parameters. </a:t>
            </a:r>
            <a:r>
              <a:rPr lang="en-US" sz="1500" dirty="0" smtClean="0">
                <a:solidFill>
                  <a:srgbClr val="000000"/>
                </a:solidFill>
                <a:latin typeface="Verdana" pitchFamily="34" charset="0"/>
                <a:ea typeface="Verdana" pitchFamily="34" charset="0"/>
                <a:cs typeface="Verdana" pitchFamily="34" charset="0"/>
              </a:rPr>
              <a:t>Set values by </a:t>
            </a:r>
            <a:r>
              <a:rPr lang="en-US" sz="1500" dirty="0" err="1" smtClean="0">
                <a:solidFill>
                  <a:srgbClr val="000000"/>
                </a:solidFill>
                <a:latin typeface="Verdana" pitchFamily="34" charset="0"/>
                <a:ea typeface="Verdana" pitchFamily="34" charset="0"/>
                <a:cs typeface="Verdana" pitchFamily="34" charset="0"/>
              </a:rPr>
              <a:t>anotation</a:t>
            </a:r>
            <a:r>
              <a:rPr lang="en-US" sz="1500" dirty="0" smtClean="0">
                <a:solidFill>
                  <a:srgbClr val="000000"/>
                </a:solidFill>
                <a:latin typeface="Verdana" pitchFamily="34" charset="0"/>
                <a:ea typeface="Verdana" pitchFamily="34" charset="0"/>
                <a:cs typeface="Verdana" pitchFamily="34" charset="0"/>
              </a:rPr>
              <a:t> - </a:t>
            </a:r>
            <a:r>
              <a:rPr lang="en-US" sz="1500" dirty="0" err="1" smtClean="0">
                <a:latin typeface="Verdana" pitchFamily="34" charset="0"/>
                <a:ea typeface="Verdana" pitchFamily="34" charset="0"/>
                <a:cs typeface="Verdana" pitchFamily="34" charset="0"/>
              </a:rPr>
              <a:t>initParams</a:t>
            </a:r>
            <a:r>
              <a:rPr lang="en-US" sz="1500" dirty="0" smtClean="0">
                <a:latin typeface="Verdana" pitchFamily="34" charset="0"/>
                <a:ea typeface="Verdana" pitchFamily="34" charset="0"/>
                <a:cs typeface="Verdana" pitchFamily="34" charset="0"/>
              </a:rPr>
              <a:t> = {@</a:t>
            </a:r>
            <a:r>
              <a:rPr lang="en-US" sz="1500" dirty="0" err="1" smtClean="0">
                <a:latin typeface="Verdana" pitchFamily="34" charset="0"/>
                <a:ea typeface="Verdana" pitchFamily="34" charset="0"/>
                <a:cs typeface="Verdana" pitchFamily="34" charset="0"/>
              </a:rPr>
              <a:t>WebInitParam</a:t>
            </a:r>
            <a:r>
              <a:rPr lang="en-US" sz="1500" dirty="0" smtClean="0">
                <a:latin typeface="Verdana" pitchFamily="34" charset="0"/>
                <a:ea typeface="Verdana" pitchFamily="34" charset="0"/>
                <a:cs typeface="Verdana" pitchFamily="34" charset="0"/>
              </a:rPr>
              <a:t>(name = “key", value = “value"). Read values by </a:t>
            </a:r>
            <a:r>
              <a:rPr lang="en-US" sz="1600" dirty="0" err="1" smtClean="0"/>
              <a:t>getServletConfig</a:t>
            </a:r>
            <a:r>
              <a:rPr lang="en-US" sz="1600" dirty="0" smtClean="0"/>
              <a:t>(). </a:t>
            </a:r>
            <a:r>
              <a:rPr lang="en-US" sz="1600" dirty="0" err="1" smtClean="0"/>
              <a:t>getInitParameter</a:t>
            </a:r>
            <a:r>
              <a:rPr lang="en-US" sz="1600" dirty="0" smtClean="0"/>
              <a:t>(“key”);</a:t>
            </a:r>
            <a:endParaRPr lang="en-US" sz="1500" dirty="0" smtClean="0">
              <a:latin typeface="Verdana" pitchFamily="34" charset="0"/>
              <a:ea typeface="Verdana" pitchFamily="34" charset="0"/>
              <a:cs typeface="Verdana" pitchFamily="34" charset="0"/>
            </a:endParaRPr>
          </a:p>
          <a:p>
            <a:pPr fontAlgn="base"/>
            <a:endParaRPr lang="en-US" sz="1500" dirty="0" smtClean="0">
              <a:latin typeface="Verdana" pitchFamily="34" charset="0"/>
              <a:ea typeface="Verdana" pitchFamily="34" charset="0"/>
              <a:cs typeface="Verdana" pitchFamily="34" charset="0"/>
            </a:endParaRPr>
          </a:p>
          <a:p>
            <a:pPr fontAlgn="base"/>
            <a:r>
              <a:rPr lang="en-US" sz="1500" b="1" dirty="0" err="1" smtClean="0">
                <a:latin typeface="Verdana" pitchFamily="34" charset="0"/>
                <a:ea typeface="Verdana" pitchFamily="34" charset="0"/>
                <a:cs typeface="Verdana" pitchFamily="34" charset="0"/>
              </a:rPr>
              <a:t>ServletContext</a:t>
            </a:r>
            <a:r>
              <a:rPr lang="en-US" sz="1500" b="1"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appliation</a:t>
            </a:r>
            <a:r>
              <a:rPr lang="en-US" sz="1500" dirty="0" smtClean="0">
                <a:latin typeface="Verdana" pitchFamily="34" charset="0"/>
                <a:ea typeface="Verdana" pitchFamily="34" charset="0"/>
                <a:cs typeface="Verdana" pitchFamily="34" charset="0"/>
              </a:rPr>
              <a:t> wide shared variable</a:t>
            </a:r>
            <a:r>
              <a:rPr lang="en-US" sz="1500" b="1" dirty="0" smtClean="0"/>
              <a:t>. </a:t>
            </a:r>
            <a:r>
              <a:rPr lang="en-US" sz="1500" dirty="0" smtClean="0"/>
              <a:t>Accessed by </a:t>
            </a:r>
            <a:r>
              <a:rPr lang="en-US" sz="1600" dirty="0" err="1" smtClean="0"/>
              <a:t>getServletConfig</a:t>
            </a:r>
            <a:r>
              <a:rPr lang="en-US" sz="1600" dirty="0" smtClean="0"/>
              <a:t>().</a:t>
            </a:r>
            <a:r>
              <a:rPr lang="en-US" sz="1600" dirty="0" err="1" smtClean="0"/>
              <a:t>getServletContext</a:t>
            </a:r>
            <a:r>
              <a:rPr lang="en-US" sz="1600" dirty="0" smtClean="0"/>
              <a:t>().</a:t>
            </a:r>
            <a:r>
              <a:rPr lang="en-US" sz="1600" dirty="0" err="1" smtClean="0"/>
              <a:t>getInitParameter</a:t>
            </a:r>
            <a:r>
              <a:rPr lang="en-US" sz="1500" dirty="0" smtClean="0"/>
              <a:t>.(“key”). Has get/set </a:t>
            </a:r>
            <a:r>
              <a:rPr lang="en-US" sz="1500" dirty="0" err="1" smtClean="0"/>
              <a:t>attrbute</a:t>
            </a:r>
            <a:r>
              <a:rPr lang="en-US" sz="1500" dirty="0" smtClean="0"/>
              <a:t> </a:t>
            </a:r>
            <a:r>
              <a:rPr lang="en-US" sz="1500" smtClean="0"/>
              <a:t>as well.</a:t>
            </a:r>
            <a:endParaRPr lang="en-US" sz="1500" dirty="0" smtClean="0"/>
          </a:p>
          <a:p>
            <a:pPr>
              <a:lnSpc>
                <a:spcPct val="100000"/>
              </a:lnSpc>
              <a:buFont typeface="Arial"/>
              <a:buChar char="•"/>
            </a:pPr>
            <a:endParaRPr sz="1500" b="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8600" y="152400"/>
          <a:ext cx="8610600" cy="6611517"/>
        </p:xfrm>
        <a:graphic>
          <a:graphicData uri="http://schemas.openxmlformats.org/drawingml/2006/table">
            <a:tbl>
              <a:tblPr/>
              <a:tblGrid>
                <a:gridCol w="2439670"/>
                <a:gridCol w="6170930"/>
              </a:tblGrid>
              <a:tr h="327797">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Java</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Oops feature,</a:t>
                      </a:r>
                      <a:r>
                        <a:rPr lang="en-US" sz="1700" baseline="0" dirty="0" smtClean="0">
                          <a:latin typeface="Times New Roman" pitchFamily="18" charset="0"/>
                          <a:ea typeface="Times New Roman"/>
                          <a:cs typeface="Times New Roman" pitchFamily="18" charset="0"/>
                        </a:rPr>
                        <a:t> </a:t>
                      </a:r>
                      <a:r>
                        <a:rPr lang="en-US" sz="1700" baseline="0" dirty="0" err="1" smtClean="0">
                          <a:latin typeface="Times New Roman" pitchFamily="18" charset="0"/>
                          <a:ea typeface="Times New Roman"/>
                          <a:cs typeface="Times New Roman" pitchFamily="18" charset="0"/>
                        </a:rPr>
                        <a:t>Env</a:t>
                      </a:r>
                      <a:r>
                        <a:rPr lang="en-US" sz="1700" baseline="0" dirty="0" smtClean="0">
                          <a:latin typeface="Times New Roman" pitchFamily="18" charset="0"/>
                          <a:ea typeface="Times New Roman"/>
                          <a:cs typeface="Times New Roman" pitchFamily="18" charset="0"/>
                        </a:rPr>
                        <a:t> setup, Variables, scope, operator, control flow, constructor, interface, sub/abstract class, access privilege, DTO, static, final, Exception handling, Array, Thread, String, Collections, File IO</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7797">
                <a:tc>
                  <a:txBody>
                    <a:bodyPr/>
                    <a:lstStyle/>
                    <a:p>
                      <a:pPr marL="0" marR="0" algn="just">
                        <a:lnSpc>
                          <a:spcPct val="115000"/>
                        </a:lnSpc>
                        <a:spcBef>
                          <a:spcPts val="0"/>
                        </a:spcBef>
                        <a:spcAft>
                          <a:spcPts val="0"/>
                        </a:spcAft>
                      </a:pPr>
                      <a:r>
                        <a:rPr lang="en-US" sz="1700" b="1" dirty="0" smtClean="0">
                          <a:solidFill>
                            <a:srgbClr val="000000"/>
                          </a:solidFill>
                          <a:latin typeface="Times New Roman" pitchFamily="18" charset="0"/>
                          <a:ea typeface="Times New Roman"/>
                          <a:cs typeface="Times New Roman" pitchFamily="18" charset="0"/>
                        </a:rPr>
                        <a:t>Languages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Java, </a:t>
                      </a:r>
                      <a:r>
                        <a:rPr lang="en-US" sz="1700" dirty="0" smtClean="0">
                          <a:solidFill>
                            <a:srgbClr val="000000"/>
                          </a:solidFill>
                          <a:latin typeface="Times New Roman" pitchFamily="18" charset="0"/>
                          <a:ea typeface="Times New Roman"/>
                          <a:cs typeface="Times New Roman" pitchFamily="18" charset="0"/>
                        </a:rPr>
                        <a:t>SQL, XML, HTML</a:t>
                      </a:r>
                      <a:r>
                        <a:rPr lang="en-US" sz="1700" baseline="0" dirty="0" smtClean="0">
                          <a:solidFill>
                            <a:srgbClr val="000000"/>
                          </a:solidFill>
                          <a:latin typeface="Times New Roman" pitchFamily="18" charset="0"/>
                          <a:ea typeface="Times New Roman"/>
                          <a:cs typeface="Times New Roman" pitchFamily="18" charset="0"/>
                        </a:rPr>
                        <a:t> Java Script</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0418">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Web Technologies    </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HTML</a:t>
                      </a:r>
                      <a:r>
                        <a:rPr lang="en-US" sz="1700" dirty="0" smtClean="0">
                          <a:solidFill>
                            <a:srgbClr val="000000"/>
                          </a:solidFill>
                          <a:latin typeface="Times New Roman" pitchFamily="18" charset="0"/>
                          <a:ea typeface="Times New Roman"/>
                          <a:cs typeface="Times New Roman" pitchFamily="18" charset="0"/>
                        </a:rPr>
                        <a:t>, JSP ,CSS</a:t>
                      </a:r>
                      <a:r>
                        <a:rPr lang="en-US" sz="1700" dirty="0">
                          <a:solidFill>
                            <a:srgbClr val="000000"/>
                          </a:solidFill>
                          <a:latin typeface="Times New Roman" pitchFamily="18" charset="0"/>
                          <a:ea typeface="Times New Roman"/>
                          <a:cs typeface="Times New Roman" pitchFamily="18" charset="0"/>
                        </a:rPr>
                        <a:t>, JavaScript, </a:t>
                      </a:r>
                      <a:r>
                        <a:rPr lang="en-US" sz="1700" dirty="0" smtClean="0">
                          <a:solidFill>
                            <a:srgbClr val="000000"/>
                          </a:solidFill>
                          <a:latin typeface="Times New Roman" pitchFamily="18" charset="0"/>
                          <a:ea typeface="Times New Roman"/>
                          <a:cs typeface="Times New Roman" pitchFamily="18" charset="0"/>
                        </a:rPr>
                        <a:t>AJAX, JSON, </a:t>
                      </a:r>
                      <a:r>
                        <a:rPr lang="en-US" sz="1700" dirty="0" err="1" smtClean="0">
                          <a:solidFill>
                            <a:srgbClr val="000000"/>
                          </a:solidFill>
                          <a:latin typeface="Times New Roman" pitchFamily="18" charset="0"/>
                          <a:ea typeface="Times New Roman"/>
                          <a:cs typeface="Times New Roman" pitchFamily="18" charset="0"/>
                        </a:rPr>
                        <a:t>JQuery</a:t>
                      </a:r>
                      <a:r>
                        <a:rPr lang="en-US" sz="1700" dirty="0" smtClean="0">
                          <a:solidFill>
                            <a:srgbClr val="000000"/>
                          </a:solidFill>
                          <a:latin typeface="Times New Roman" pitchFamily="18" charset="0"/>
                          <a:ea typeface="Times New Roman"/>
                          <a:cs typeface="Times New Roman" pitchFamily="18" charset="0"/>
                        </a:rPr>
                        <a:t>, HTTP, Soap, Rest, OXM, </a:t>
                      </a:r>
                      <a:r>
                        <a:rPr lang="en-US" sz="1700" dirty="0" err="1" smtClean="0">
                          <a:solidFill>
                            <a:srgbClr val="000000"/>
                          </a:solidFill>
                          <a:latin typeface="Times New Roman" pitchFamily="18" charset="0"/>
                          <a:ea typeface="Times New Roman"/>
                          <a:cs typeface="Times New Roman" pitchFamily="18" charset="0"/>
                        </a:rPr>
                        <a:t>Microservices</a:t>
                      </a:r>
                      <a:r>
                        <a:rPr lang="en-US" sz="1700" dirty="0" smtClean="0">
                          <a:solidFill>
                            <a:srgbClr val="000000"/>
                          </a:solidFill>
                          <a:latin typeface="Times New Roman" pitchFamily="18" charset="0"/>
                          <a:ea typeface="Times New Roman"/>
                          <a:cs typeface="Times New Roman" pitchFamily="18" charset="0"/>
                        </a:rPr>
                        <a:t>,</a:t>
                      </a:r>
                      <a:r>
                        <a:rPr lang="en-US" sz="1700" baseline="0" dirty="0" smtClean="0">
                          <a:solidFill>
                            <a:srgbClr val="000000"/>
                          </a:solidFill>
                          <a:latin typeface="Times New Roman" pitchFamily="18" charset="0"/>
                          <a:ea typeface="Times New Roman"/>
                          <a:cs typeface="Times New Roman" pitchFamily="18" charset="0"/>
                        </a:rPr>
                        <a:t> </a:t>
                      </a:r>
                      <a:r>
                        <a:rPr lang="en-US" sz="1700" dirty="0" smtClean="0">
                          <a:solidFill>
                            <a:srgbClr val="000000"/>
                          </a:solidFill>
                          <a:latin typeface="Times New Roman" pitchFamily="18" charset="0"/>
                          <a:ea typeface="Times New Roman"/>
                          <a:cs typeface="Times New Roman" pitchFamily="18" charset="0"/>
                        </a:rPr>
                        <a:t>WSDL,WADL,</a:t>
                      </a:r>
                      <a:r>
                        <a:rPr lang="en-US" sz="1700" baseline="0" dirty="0" smtClean="0">
                          <a:solidFill>
                            <a:srgbClr val="000000"/>
                          </a:solidFill>
                          <a:latin typeface="Times New Roman" pitchFamily="18" charset="0"/>
                          <a:ea typeface="Times New Roman"/>
                          <a:cs typeface="Times New Roman" pitchFamily="18" charset="0"/>
                        </a:rPr>
                        <a:t> ORM, </a:t>
                      </a:r>
                      <a:r>
                        <a:rPr lang="en-US" sz="1700" baseline="0" dirty="0" err="1" smtClean="0">
                          <a:solidFill>
                            <a:srgbClr val="000000"/>
                          </a:solidFill>
                          <a:latin typeface="Times New Roman" pitchFamily="18" charset="0"/>
                          <a:ea typeface="Times New Roman"/>
                          <a:cs typeface="Times New Roman" pitchFamily="18" charset="0"/>
                        </a:rPr>
                        <a:t>Servlets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SDLC methodology</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Waterfall, TDD, Scrum</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Frameworks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Spring , Struts, </a:t>
                      </a:r>
                      <a:r>
                        <a:rPr lang="en-US" sz="1700" dirty="0" err="1" smtClean="0">
                          <a:solidFill>
                            <a:srgbClr val="000000"/>
                          </a:solidFill>
                          <a:latin typeface="Times New Roman" pitchFamily="18" charset="0"/>
                          <a:ea typeface="Times New Roman"/>
                          <a:cs typeface="Times New Roman" pitchFamily="18" charset="0"/>
                        </a:rPr>
                        <a:t>AOP,Spring</a:t>
                      </a:r>
                      <a:r>
                        <a:rPr lang="en-US" sz="1700" dirty="0" smtClean="0">
                          <a:solidFill>
                            <a:srgbClr val="000000"/>
                          </a:solidFill>
                          <a:latin typeface="Times New Roman" pitchFamily="18" charset="0"/>
                          <a:ea typeface="Times New Roman"/>
                          <a:cs typeface="Times New Roman" pitchFamily="18" charset="0"/>
                        </a:rPr>
                        <a:t> Data</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Database </a:t>
                      </a:r>
                      <a:r>
                        <a:rPr lang="en-US" sz="1700" b="1" dirty="0" smtClean="0">
                          <a:solidFill>
                            <a:srgbClr val="000000"/>
                          </a:solidFill>
                          <a:latin typeface="Times New Roman" pitchFamily="18" charset="0"/>
                          <a:ea typeface="Times New Roman"/>
                          <a:cs typeface="Times New Roman" pitchFamily="18" charset="0"/>
                        </a:rPr>
                        <a:t>technologies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MySQL</a:t>
                      </a:r>
                      <a:r>
                        <a:rPr lang="en-US" sz="1700" dirty="0" smtClean="0">
                          <a:solidFill>
                            <a:srgbClr val="000000"/>
                          </a:solidFill>
                          <a:latin typeface="Times New Roman" pitchFamily="18" charset="0"/>
                          <a:ea typeface="Times New Roman"/>
                          <a:cs typeface="Times New Roman" pitchFamily="18" charset="0"/>
                        </a:rPr>
                        <a:t>, JDBC API, JPA, </a:t>
                      </a:r>
                      <a:r>
                        <a:rPr lang="en-US" sz="1700" dirty="0" err="1" smtClean="0">
                          <a:solidFill>
                            <a:srgbClr val="000000"/>
                          </a:solidFill>
                          <a:latin typeface="Times New Roman" pitchFamily="18" charset="0"/>
                          <a:ea typeface="Times New Roman"/>
                          <a:cs typeface="Times New Roman" pitchFamily="18" charset="0"/>
                        </a:rPr>
                        <a:t>Datasource</a:t>
                      </a:r>
                      <a:r>
                        <a:rPr lang="en-US" sz="1700" dirty="0" smtClean="0">
                          <a:solidFill>
                            <a:srgbClr val="000000"/>
                          </a:solidFill>
                          <a:latin typeface="Times New Roman" pitchFamily="18" charset="0"/>
                          <a:ea typeface="Times New Roman"/>
                          <a:cs typeface="Times New Roman" pitchFamily="18" charset="0"/>
                        </a:rPr>
                        <a:t>, SQL</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Operating Systems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solidFill>
                            <a:srgbClr val="000000"/>
                          </a:solidFill>
                          <a:latin typeface="Times New Roman" pitchFamily="18" charset="0"/>
                          <a:ea typeface="Times New Roman"/>
                          <a:cs typeface="Times New Roman" pitchFamily="18" charset="0"/>
                        </a:rPr>
                        <a:t>Windows, UNIX</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Development</a:t>
                      </a:r>
                      <a:r>
                        <a:rPr lang="en-US" sz="1700" b="1" baseline="0" dirty="0" smtClean="0">
                          <a:latin typeface="Times New Roman" pitchFamily="18" charset="0"/>
                          <a:ea typeface="Times New Roman"/>
                          <a:cs typeface="Times New Roman" pitchFamily="18" charset="0"/>
                        </a:rPr>
                        <a:t> Operations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Git</a:t>
                      </a:r>
                      <a:r>
                        <a:rPr lang="en-US" sz="1700" dirty="0" smtClean="0">
                          <a:solidFill>
                            <a:srgbClr val="000000"/>
                          </a:solidFill>
                          <a:latin typeface="Times New Roman" pitchFamily="18" charset="0"/>
                          <a:ea typeface="Times New Roman"/>
                          <a:cs typeface="Times New Roman" pitchFamily="18" charset="0"/>
                        </a:rPr>
                        <a:t>, </a:t>
                      </a:r>
                      <a:r>
                        <a:rPr lang="en-US" sz="1700" dirty="0" err="1" smtClean="0">
                          <a:solidFill>
                            <a:srgbClr val="000000"/>
                          </a:solidFill>
                          <a:latin typeface="Times New Roman" pitchFamily="18" charset="0"/>
                          <a:ea typeface="Times New Roman"/>
                          <a:cs typeface="Times New Roman" pitchFamily="18" charset="0"/>
                        </a:rPr>
                        <a:t>Jira</a:t>
                      </a:r>
                      <a:r>
                        <a:rPr lang="en-US" sz="1700" dirty="0" smtClean="0">
                          <a:solidFill>
                            <a:srgbClr val="000000"/>
                          </a:solidFill>
                          <a:latin typeface="Times New Roman" pitchFamily="18" charset="0"/>
                          <a:ea typeface="Times New Roman"/>
                          <a:cs typeface="Times New Roman" pitchFamily="18" charset="0"/>
                        </a:rPr>
                        <a:t>,</a:t>
                      </a:r>
                      <a:r>
                        <a:rPr lang="en-US" sz="1700" baseline="0" dirty="0" smtClean="0">
                          <a:solidFill>
                            <a:srgbClr val="000000"/>
                          </a:solidFill>
                          <a:latin typeface="Times New Roman" pitchFamily="18" charset="0"/>
                          <a:ea typeface="Times New Roman"/>
                          <a:cs typeface="Times New Roman" pitchFamily="18" charset="0"/>
                        </a:rPr>
                        <a:t> </a:t>
                      </a:r>
                      <a:r>
                        <a:rPr lang="en-US" sz="1700" baseline="0" dirty="0" err="1" smtClean="0">
                          <a:solidFill>
                            <a:srgbClr val="000000"/>
                          </a:solidFill>
                          <a:latin typeface="Times New Roman" pitchFamily="18" charset="0"/>
                          <a:ea typeface="Times New Roman"/>
                          <a:cs typeface="Times New Roman" pitchFamily="18" charset="0"/>
                        </a:rPr>
                        <a:t>Jira</a:t>
                      </a:r>
                      <a:r>
                        <a:rPr lang="en-US" sz="1700" baseline="0" dirty="0" smtClean="0">
                          <a:solidFill>
                            <a:srgbClr val="000000"/>
                          </a:solidFill>
                          <a:latin typeface="Times New Roman" pitchFamily="18" charset="0"/>
                          <a:ea typeface="Times New Roman"/>
                          <a:cs typeface="Times New Roman" pitchFamily="18" charset="0"/>
                        </a:rPr>
                        <a:t> Tickets, One confluence, Maven</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445">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Design</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Architectural , system, component,</a:t>
                      </a:r>
                      <a:r>
                        <a:rPr lang="en-US" sz="1700" baseline="0" dirty="0" smtClean="0">
                          <a:latin typeface="Times New Roman" pitchFamily="18" charset="0"/>
                          <a:ea typeface="Times New Roman"/>
                          <a:cs typeface="Times New Roman" pitchFamily="18" charset="0"/>
                        </a:rPr>
                        <a:t> class, use case design diagrams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9735">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IDE</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Eclipse</a:t>
                      </a:r>
                      <a:r>
                        <a:rPr lang="en-US" sz="1700" dirty="0" smtClean="0">
                          <a:solidFill>
                            <a:srgbClr val="000000"/>
                          </a:solidFill>
                          <a:latin typeface="Times New Roman" pitchFamily="18" charset="0"/>
                          <a:ea typeface="Times New Roman"/>
                          <a:cs typeface="Times New Roman" pitchFamily="18" charset="0"/>
                        </a:rPr>
                        <a:t>, Spring tool Suite, </a:t>
                      </a:r>
                      <a:r>
                        <a:rPr lang="en-US" sz="1700" dirty="0">
                          <a:solidFill>
                            <a:srgbClr val="000000"/>
                          </a:solidFill>
                          <a:latin typeface="Times New Roman" pitchFamily="18" charset="0"/>
                          <a:ea typeface="Times New Roman"/>
                          <a:cs typeface="Times New Roman" pitchFamily="18" charset="0"/>
                        </a:rPr>
                        <a:t>SQL </a:t>
                      </a:r>
                      <a:r>
                        <a:rPr lang="en-US" sz="1700" dirty="0" smtClean="0">
                          <a:solidFill>
                            <a:srgbClr val="000000"/>
                          </a:solidFill>
                          <a:latin typeface="Times New Roman" pitchFamily="18" charset="0"/>
                          <a:ea typeface="Times New Roman"/>
                          <a:cs typeface="Times New Roman" pitchFamily="18" charset="0"/>
                        </a:rPr>
                        <a:t>Developer, </a:t>
                      </a:r>
                      <a:r>
                        <a:rPr lang="en-US" sz="1700" dirty="0" err="1" smtClean="0">
                          <a:solidFill>
                            <a:srgbClr val="000000"/>
                          </a:solidFill>
                          <a:latin typeface="Times New Roman" pitchFamily="18" charset="0"/>
                          <a:ea typeface="Times New Roman"/>
                          <a:cs typeface="Times New Roman" pitchFamily="18" charset="0"/>
                        </a:rPr>
                        <a:t>MySQL</a:t>
                      </a:r>
                      <a:r>
                        <a:rPr lang="en-US" sz="1700" dirty="0" smtClean="0">
                          <a:solidFill>
                            <a:srgbClr val="000000"/>
                          </a:solidFill>
                          <a:latin typeface="Times New Roman" pitchFamily="18" charset="0"/>
                          <a:ea typeface="Times New Roman"/>
                          <a:cs typeface="Times New Roman" pitchFamily="18" charset="0"/>
                        </a:rPr>
                        <a:t> workbench, Putty, </a:t>
                      </a:r>
                      <a:r>
                        <a:rPr lang="en-US" sz="1700" dirty="0" err="1" smtClean="0">
                          <a:solidFill>
                            <a:srgbClr val="000000"/>
                          </a:solidFill>
                          <a:latin typeface="Times New Roman" pitchFamily="18" charset="0"/>
                          <a:ea typeface="Times New Roman"/>
                          <a:cs typeface="Times New Roman" pitchFamily="18" charset="0"/>
                        </a:rPr>
                        <a:t>Winscp</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5375">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Testing tools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Junit</a:t>
                      </a:r>
                      <a:r>
                        <a:rPr lang="en-US" sz="1700" baseline="0" dirty="0" smtClean="0">
                          <a:solidFill>
                            <a:srgbClr val="000000"/>
                          </a:solidFill>
                          <a:latin typeface="Times New Roman" pitchFamily="18" charset="0"/>
                          <a:ea typeface="Times New Roman"/>
                          <a:cs typeface="Times New Roman" pitchFamily="18" charset="0"/>
                        </a:rPr>
                        <a:t> , </a:t>
                      </a:r>
                      <a:r>
                        <a:rPr lang="en-US" sz="1700" dirty="0" err="1" smtClean="0">
                          <a:solidFill>
                            <a:srgbClr val="000000"/>
                          </a:solidFill>
                          <a:latin typeface="Times New Roman" pitchFamily="18" charset="0"/>
                          <a:ea typeface="Times New Roman"/>
                          <a:cs typeface="Times New Roman" pitchFamily="18" charset="0"/>
                        </a:rPr>
                        <a:t>SoapUI</a:t>
                      </a:r>
                      <a:r>
                        <a:rPr lang="en-US" sz="1700" dirty="0">
                          <a:solidFill>
                            <a:srgbClr val="000000"/>
                          </a:solidFill>
                          <a:latin typeface="Times New Roman" pitchFamily="18" charset="0"/>
                          <a:ea typeface="Times New Roman"/>
                          <a:cs typeface="Times New Roman" pitchFamily="18" charset="0"/>
                        </a:rPr>
                        <a:t>, Chrome dev tool, </a:t>
                      </a:r>
                      <a:r>
                        <a:rPr lang="en-US" sz="1700" dirty="0" smtClean="0">
                          <a:solidFill>
                            <a:srgbClr val="000000"/>
                          </a:solidFill>
                          <a:latin typeface="Times New Roman" pitchFamily="18" charset="0"/>
                          <a:ea typeface="Times New Roman"/>
                          <a:cs typeface="Times New Roman" pitchFamily="18" charset="0"/>
                        </a:rPr>
                        <a:t>Selenium, Samurai,</a:t>
                      </a:r>
                      <a:r>
                        <a:rPr lang="en-US" sz="1700" baseline="0" dirty="0" smtClean="0">
                          <a:solidFill>
                            <a:srgbClr val="000000"/>
                          </a:solidFill>
                          <a:latin typeface="Times New Roman" pitchFamily="18" charset="0"/>
                          <a:ea typeface="Times New Roman"/>
                          <a:cs typeface="Times New Roman" pitchFamily="18" charset="0"/>
                        </a:rPr>
                        <a:t> Postman</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0">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Web Servers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solidFill>
                            <a:srgbClr val="000000"/>
                          </a:solidFill>
                          <a:latin typeface="Times New Roman" pitchFamily="18" charset="0"/>
                          <a:ea typeface="Times New Roman"/>
                          <a:cs typeface="Times New Roman" pitchFamily="18" charset="0"/>
                        </a:rPr>
                        <a:t>Tomcat , </a:t>
                      </a:r>
                      <a:r>
                        <a:rPr lang="en-US" sz="1700" dirty="0" err="1" smtClean="0">
                          <a:solidFill>
                            <a:srgbClr val="000000"/>
                          </a:solidFill>
                          <a:latin typeface="Times New Roman" pitchFamily="18" charset="0"/>
                          <a:ea typeface="Times New Roman"/>
                          <a:cs typeface="Times New Roman" pitchFamily="18" charset="0"/>
                        </a:rPr>
                        <a:t>jboss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489">
                <a:tc>
                  <a:txBody>
                    <a:bodyPr/>
                    <a:lstStyle/>
                    <a:p>
                      <a:pPr marL="0" marR="0" algn="just">
                        <a:lnSpc>
                          <a:spcPct val="115000"/>
                        </a:lnSpc>
                        <a:spcBef>
                          <a:spcPts val="0"/>
                        </a:spcBef>
                        <a:spcAft>
                          <a:spcPts val="0"/>
                        </a:spcAft>
                      </a:pPr>
                      <a:r>
                        <a:rPr lang="en-US" sz="1700" b="1" dirty="0" smtClean="0">
                          <a:latin typeface="Times New Roman" pitchFamily="18" charset="0"/>
                          <a:ea typeface="Cambria"/>
                          <a:cs typeface="Times New Roman" pitchFamily="18" charset="0"/>
                        </a:rPr>
                        <a:t>Cloud</a:t>
                      </a:r>
                      <a:r>
                        <a:rPr lang="en-US" sz="1700" b="1" baseline="0" dirty="0" smtClean="0">
                          <a:latin typeface="Times New Roman" pitchFamily="18" charset="0"/>
                          <a:ea typeface="Cambria"/>
                          <a:cs typeface="Times New Roman" pitchFamily="18" charset="0"/>
                        </a:rPr>
                        <a:t> Server</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Cambria"/>
                          <a:cs typeface="Times New Roman" pitchFamily="18" charset="0"/>
                        </a:rPr>
                        <a:t>Amazon Web Services, Network basics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588">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Configuration</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YAML, Apache  Properties, XML</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588">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Documentation</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Apache log4j, Swagger</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867">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Reporting</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Microsoft Excel, Microsoft </a:t>
                      </a:r>
                      <a:r>
                        <a:rPr lang="en-US" sz="1700" dirty="0" err="1" smtClean="0">
                          <a:latin typeface="Times New Roman" pitchFamily="18" charset="0"/>
                          <a:ea typeface="Times New Roman"/>
                          <a:cs typeface="Times New Roman" pitchFamily="18" charset="0"/>
                        </a:rPr>
                        <a:t>powerpoint</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Servlets</a:t>
            </a:r>
            <a:r>
              <a:rPr lang="en-US" sz="2800" strike="noStrike" dirty="0" smtClean="0">
                <a:solidFill>
                  <a:srgbClr val="000000"/>
                </a:solidFill>
                <a:latin typeface="Verdana"/>
                <a:ea typeface="Verdana"/>
              </a:rPr>
              <a:t> - Responses</a:t>
            </a:r>
            <a:endParaRPr dirty="0"/>
          </a:p>
        </p:txBody>
      </p:sp>
      <p:sp>
        <p:nvSpPr>
          <p:cNvPr id="287" name="CustomShape 2"/>
          <p:cNvSpPr/>
          <p:nvPr/>
        </p:nvSpPr>
        <p:spPr>
          <a:xfrm>
            <a:off x="228600" y="609480"/>
            <a:ext cx="89154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600" b="1" strike="noStrike" dirty="0" err="1" smtClean="0">
                <a:solidFill>
                  <a:srgbClr val="000000"/>
                </a:solidFill>
                <a:latin typeface="Verdana"/>
                <a:ea typeface="Verdana"/>
              </a:rPr>
              <a:t>Response.include</a:t>
            </a:r>
            <a:r>
              <a:rPr lang="en-US" sz="1600" b="1" strike="noStrike" dirty="0" smtClean="0">
                <a:solidFill>
                  <a:srgbClr val="000000"/>
                </a:solidFill>
                <a:latin typeface="Verdana"/>
                <a:ea typeface="Verdana"/>
              </a:rPr>
              <a:t>  </a:t>
            </a:r>
            <a:r>
              <a:rPr lang="en-US" sz="1600" strike="noStrike" dirty="0">
                <a:solidFill>
                  <a:srgbClr val="000000"/>
                </a:solidFill>
                <a:latin typeface="Verdana"/>
                <a:ea typeface="Verdana"/>
              </a:rPr>
              <a:t>- this methods helps us to include one or more </a:t>
            </a:r>
            <a:r>
              <a:rPr lang="en-US" sz="1600" strike="noStrike" dirty="0" err="1">
                <a:solidFill>
                  <a:srgbClr val="000000"/>
                </a:solidFill>
                <a:latin typeface="Verdana"/>
                <a:ea typeface="Verdana"/>
              </a:rPr>
              <a:t>webpages</a:t>
            </a:r>
            <a:r>
              <a:rPr lang="en-US" sz="1600" strike="noStrike" dirty="0">
                <a:solidFill>
                  <a:srgbClr val="000000"/>
                </a:solidFill>
                <a:latin typeface="Verdana"/>
                <a:ea typeface="Verdana"/>
              </a:rPr>
              <a:t>(</a:t>
            </a:r>
            <a:r>
              <a:rPr lang="en-US" sz="1600" strike="noStrike" dirty="0" err="1">
                <a:solidFill>
                  <a:srgbClr val="000000"/>
                </a:solidFill>
                <a:latin typeface="Verdana"/>
                <a:ea typeface="Verdana"/>
              </a:rPr>
              <a:t>jsp,html</a:t>
            </a:r>
            <a:r>
              <a:rPr lang="en-US" sz="1600" strike="noStrike" dirty="0">
                <a:solidFill>
                  <a:srgbClr val="000000"/>
                </a:solidFill>
                <a:latin typeface="Verdana"/>
                <a:ea typeface="Verdana"/>
              </a:rPr>
              <a:t>) in the response while sending to client browser</a:t>
            </a:r>
            <a:r>
              <a:rPr lang="en-US" sz="1600" strike="noStrike" dirty="0" smtClean="0">
                <a:solidFill>
                  <a:srgbClr val="000000"/>
                </a:solidFill>
                <a:latin typeface="Verdana"/>
                <a:ea typeface="Verdana"/>
              </a:rPr>
              <a:t>.</a:t>
            </a:r>
          </a:p>
          <a:p>
            <a:pPr>
              <a:lnSpc>
                <a:spcPct val="100000"/>
              </a:lnSpc>
            </a:pPr>
            <a:endParaRPr sz="1600" dirty="0"/>
          </a:p>
          <a:p>
            <a:pPr>
              <a:buFont typeface="Arial"/>
              <a:buChar char="•"/>
            </a:pPr>
            <a:r>
              <a:rPr lang="en-US" sz="1600" b="1" strike="noStrike" dirty="0" err="1" smtClean="0">
                <a:solidFill>
                  <a:srgbClr val="000000"/>
                </a:solidFill>
                <a:latin typeface="Verdana"/>
                <a:ea typeface="Verdana"/>
              </a:rPr>
              <a:t>Outputstream</a:t>
            </a:r>
            <a:r>
              <a:rPr lang="en-US" sz="1600" b="1" strike="noStrike" dirty="0" smtClean="0">
                <a:solidFill>
                  <a:srgbClr val="000000"/>
                </a:solidFill>
                <a:latin typeface="Verdana"/>
                <a:ea typeface="Verdana"/>
              </a:rPr>
              <a:t> </a:t>
            </a:r>
            <a:r>
              <a:rPr lang="en-US" sz="1600" b="1" dirty="0" smtClean="0">
                <a:solidFill>
                  <a:srgbClr val="000000"/>
                </a:solidFill>
                <a:latin typeface="Verdana"/>
                <a:ea typeface="Verdana"/>
              </a:rPr>
              <a:t>– </a:t>
            </a:r>
            <a:r>
              <a:rPr lang="en-US" sz="1600" dirty="0" smtClean="0">
                <a:solidFill>
                  <a:srgbClr val="000000"/>
                </a:solidFill>
                <a:latin typeface="Verdana"/>
                <a:ea typeface="Verdana"/>
              </a:rPr>
              <a:t>Allows to send response to client in bytes</a:t>
            </a:r>
            <a:endParaRPr lang="en-US" sz="1600" b="1" strike="noStrike" dirty="0" smtClean="0">
              <a:solidFill>
                <a:srgbClr val="000000"/>
              </a:solidFill>
              <a:latin typeface="Verdana"/>
              <a:ea typeface="Verdana"/>
            </a:endParaRPr>
          </a:p>
          <a:p>
            <a:pPr>
              <a:lnSpc>
                <a:spcPct val="100000"/>
              </a:lnSpc>
              <a:buFont typeface="Arial"/>
              <a:buChar char="•"/>
            </a:pPr>
            <a:endParaRPr lang="en-US" sz="1600" b="1" dirty="0" smtClean="0">
              <a:solidFill>
                <a:srgbClr val="000000"/>
              </a:solidFill>
              <a:latin typeface="Verdana"/>
              <a:ea typeface="Verdana"/>
            </a:endParaRPr>
          </a:p>
          <a:p>
            <a:pPr>
              <a:buFont typeface="Arial"/>
              <a:buChar char="•"/>
            </a:pPr>
            <a:r>
              <a:rPr lang="en-US" sz="1600" b="1" strike="noStrike" dirty="0" smtClean="0">
                <a:solidFill>
                  <a:srgbClr val="000000"/>
                </a:solidFill>
                <a:latin typeface="Verdana"/>
                <a:ea typeface="Verdana"/>
              </a:rPr>
              <a:t>Writer – </a:t>
            </a:r>
            <a:r>
              <a:rPr lang="en-US" sz="1600" dirty="0" smtClean="0">
                <a:solidFill>
                  <a:srgbClr val="000000"/>
                </a:solidFill>
                <a:latin typeface="Verdana"/>
                <a:ea typeface="Verdana"/>
              </a:rPr>
              <a:t>Allows to send response to client in text</a:t>
            </a:r>
            <a:endParaRPr lang="en-US" sz="1600" strike="noStrike" dirty="0" smtClean="0">
              <a:solidFill>
                <a:srgbClr val="000000"/>
              </a:solidFill>
              <a:latin typeface="Verdana"/>
              <a:ea typeface="Verdana"/>
            </a:endParaRPr>
          </a:p>
          <a:p>
            <a:pPr>
              <a:lnSpc>
                <a:spcPct val="100000"/>
              </a:lnSpc>
              <a:buFont typeface="Arial"/>
              <a:buChar char="•"/>
            </a:pPr>
            <a:endParaRPr lang="en-US" sz="1600" b="1" strike="noStrike" dirty="0" smtClean="0">
              <a:solidFill>
                <a:srgbClr val="000000"/>
              </a:solidFill>
              <a:latin typeface="Verdana"/>
              <a:ea typeface="Verdana"/>
            </a:endParaRPr>
          </a:p>
          <a:p>
            <a:pPr>
              <a:lnSpc>
                <a:spcPct val="100000"/>
              </a:lnSpc>
              <a:buFont typeface="Arial"/>
              <a:buChar char="•"/>
            </a:pPr>
            <a:r>
              <a:rPr lang="en-US" sz="1600" b="1" strike="noStrike" dirty="0" err="1" smtClean="0">
                <a:solidFill>
                  <a:srgbClr val="000000"/>
                </a:solidFill>
                <a:latin typeface="Verdana"/>
                <a:ea typeface="Verdana"/>
              </a:rPr>
              <a:t>Reponse.sendRedirectURL</a:t>
            </a:r>
            <a:r>
              <a:rPr lang="en-US" sz="1600" strike="noStrike" dirty="0" smtClean="0">
                <a:solidFill>
                  <a:srgbClr val="000000"/>
                </a:solidFill>
                <a:latin typeface="Verdana"/>
                <a:ea typeface="Verdana"/>
              </a:rPr>
              <a:t> </a:t>
            </a:r>
            <a:r>
              <a:rPr lang="en-US" sz="1600" strike="noStrike" dirty="0">
                <a:solidFill>
                  <a:srgbClr val="000000"/>
                </a:solidFill>
                <a:latin typeface="Verdana"/>
                <a:ea typeface="Verdana"/>
              </a:rPr>
              <a:t>– this method is similar to forward except below difference</a:t>
            </a:r>
            <a:r>
              <a:rPr lang="en-US" sz="1600" strike="noStrike" dirty="0" smtClean="0">
                <a:solidFill>
                  <a:srgbClr val="000000"/>
                </a:solidFill>
                <a:latin typeface="Verdana"/>
                <a:ea typeface="Verdana"/>
              </a:rPr>
              <a:t>. Usually used by developers when the control has to be sent outside an application. Example : A </a:t>
            </a:r>
            <a:r>
              <a:rPr lang="en-US" sz="1600" strike="noStrike" dirty="0" err="1" smtClean="0">
                <a:solidFill>
                  <a:srgbClr val="000000"/>
                </a:solidFill>
                <a:latin typeface="Verdana"/>
                <a:ea typeface="Verdana"/>
              </a:rPr>
              <a:t>WebSite</a:t>
            </a:r>
            <a:r>
              <a:rPr lang="en-US" sz="1600" strike="noStrike" dirty="0" smtClean="0">
                <a:solidFill>
                  <a:srgbClr val="000000"/>
                </a:solidFill>
                <a:latin typeface="Verdana"/>
                <a:ea typeface="Verdana"/>
              </a:rPr>
              <a:t> has several advertisement of different products, When customer clicks on the adv he/she is taken back to browser so a new request for ad hosting website is placed.</a:t>
            </a:r>
          </a:p>
          <a:p>
            <a:pPr>
              <a:lnSpc>
                <a:spcPct val="100000"/>
              </a:lnSpc>
              <a:buFont typeface="Arial"/>
              <a:buChar char="•"/>
            </a:pPr>
            <a:endParaRPr sz="1600" dirty="0"/>
          </a:p>
          <a:p>
            <a:pPr lvl="1">
              <a:lnSpc>
                <a:spcPct val="100000"/>
              </a:lnSpc>
              <a:buFont typeface="Arial"/>
              <a:buChar char="–"/>
            </a:pPr>
            <a:r>
              <a:rPr lang="en-US" sz="1600" strike="noStrike" dirty="0">
                <a:solidFill>
                  <a:srgbClr val="000000"/>
                </a:solidFill>
                <a:latin typeface="Verdana"/>
                <a:ea typeface="Verdana"/>
              </a:rPr>
              <a:t>the redirect sends customer request to different webpage which happens from </a:t>
            </a:r>
            <a:r>
              <a:rPr lang="en-US" sz="1600" strike="noStrike" dirty="0" smtClean="0">
                <a:solidFill>
                  <a:srgbClr val="000000"/>
                </a:solidFill>
                <a:latin typeface="Verdana"/>
                <a:ea typeface="Verdana"/>
              </a:rPr>
              <a:t>existing </a:t>
            </a:r>
            <a:r>
              <a:rPr lang="en-US" sz="1600" strike="noStrike" dirty="0">
                <a:solidFill>
                  <a:srgbClr val="000000"/>
                </a:solidFill>
                <a:latin typeface="Verdana"/>
                <a:ea typeface="Verdana"/>
              </a:rPr>
              <a:t>page -&gt; client browser -&gt; new page -&gt; client browser</a:t>
            </a:r>
            <a:endParaRPr sz="1600" dirty="0"/>
          </a:p>
          <a:p>
            <a:pPr lvl="1">
              <a:lnSpc>
                <a:spcPct val="100000"/>
              </a:lnSpc>
              <a:buFont typeface="Arial"/>
              <a:buChar char="–"/>
            </a:pPr>
            <a:r>
              <a:rPr lang="en-US" sz="1600" strike="noStrike" dirty="0">
                <a:solidFill>
                  <a:srgbClr val="000000"/>
                </a:solidFill>
                <a:latin typeface="Verdana"/>
                <a:ea typeface="Verdana"/>
              </a:rPr>
              <a:t>The forward sends customer request to different webpage which happens from existing page -&gt; new page -&gt; client </a:t>
            </a:r>
            <a:r>
              <a:rPr lang="en-US" sz="1600" strike="noStrike" dirty="0" smtClean="0">
                <a:solidFill>
                  <a:srgbClr val="000000"/>
                </a:solidFill>
                <a:latin typeface="Verdana"/>
                <a:ea typeface="Verdana"/>
              </a:rPr>
              <a:t>browser</a:t>
            </a:r>
          </a:p>
          <a:p>
            <a:endParaRPr lang="en-US" sz="1600" b="1" dirty="0" smtClean="0">
              <a:solidFill>
                <a:srgbClr val="000000"/>
              </a:solidFill>
              <a:latin typeface="Verdana"/>
              <a:ea typeface="Verdana"/>
            </a:endParaRPr>
          </a:p>
          <a:p>
            <a:r>
              <a:rPr lang="en-US" sz="1600" b="1" dirty="0" err="1" smtClean="0">
                <a:solidFill>
                  <a:srgbClr val="000000"/>
                </a:solidFill>
                <a:latin typeface="Verdana"/>
                <a:ea typeface="Verdana"/>
              </a:rPr>
              <a:t>Reponse.forward</a:t>
            </a:r>
            <a:r>
              <a:rPr lang="en-US" sz="1600" dirty="0" smtClean="0">
                <a:solidFill>
                  <a:srgbClr val="000000"/>
                </a:solidFill>
                <a:latin typeface="Verdana"/>
                <a:ea typeface="Verdana"/>
              </a:rPr>
              <a:t> – this method allows us to forward the control to different webpage(</a:t>
            </a:r>
            <a:r>
              <a:rPr lang="en-US" sz="1600" dirty="0" err="1" smtClean="0">
                <a:solidFill>
                  <a:srgbClr val="000000"/>
                </a:solidFill>
                <a:latin typeface="Verdana"/>
                <a:ea typeface="Verdana"/>
              </a:rPr>
              <a:t>jsp,html</a:t>
            </a:r>
            <a:r>
              <a:rPr lang="en-US" sz="1600" dirty="0" smtClean="0">
                <a:solidFill>
                  <a:srgbClr val="000000"/>
                </a:solidFill>
                <a:latin typeface="Verdana"/>
                <a:ea typeface="Verdana"/>
              </a:rPr>
              <a:t>) within the same application. Usually used by developers to perform initial processing of customer input and then forward to different resource within the application for </a:t>
            </a:r>
            <a:r>
              <a:rPr lang="en-US" sz="1600" dirty="0" err="1" smtClean="0">
                <a:solidFill>
                  <a:srgbClr val="000000"/>
                </a:solidFill>
                <a:latin typeface="Verdana"/>
                <a:ea typeface="Verdana"/>
              </a:rPr>
              <a:t>futher</a:t>
            </a:r>
            <a:r>
              <a:rPr lang="en-US" sz="1600" dirty="0" smtClean="0">
                <a:solidFill>
                  <a:srgbClr val="000000"/>
                </a:solidFill>
                <a:latin typeface="Verdana"/>
                <a:ea typeface="Verdana"/>
              </a:rPr>
              <a:t> processing. Example : MAIL website – customer login request is sent to Authenticate -&gt; which on validation is forwarded to Show inbox Email webpage.</a:t>
            </a:r>
          </a:p>
          <a:p>
            <a:endParaRPr lang="en-US" sz="1600" dirty="0" smtClean="0">
              <a:solidFill>
                <a:srgbClr val="000000"/>
              </a:solidFill>
              <a:latin typeface="Verdana"/>
              <a:ea typeface="Verdana"/>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Tools – Soap UI</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b="1" i="1" dirty="0" smtClean="0">
                <a:solidFill>
                  <a:srgbClr val="FF0000"/>
                </a:solidFill>
                <a:latin typeface="Verdana" pitchFamily="34" charset="0"/>
                <a:ea typeface="Verdana" pitchFamily="34" charset="0"/>
                <a:cs typeface="Verdana" pitchFamily="34" charset="0"/>
              </a:rPr>
              <a:t>Soap UI is an open source </a:t>
            </a:r>
            <a:r>
              <a:rPr lang="en-US" sz="1600" b="1" i="1" dirty="0" err="1" smtClean="0">
                <a:solidFill>
                  <a:srgbClr val="FF0000"/>
                </a:solidFill>
                <a:latin typeface="Verdana" pitchFamily="34" charset="0"/>
                <a:ea typeface="Verdana" pitchFamily="34" charset="0"/>
                <a:cs typeface="Verdana" pitchFamily="34" charset="0"/>
              </a:rPr>
              <a:t>webservice</a:t>
            </a:r>
            <a:r>
              <a:rPr lang="en-US" sz="1600" b="1" i="1" dirty="0" smtClean="0">
                <a:solidFill>
                  <a:srgbClr val="FF0000"/>
                </a:solidFill>
                <a:latin typeface="Verdana" pitchFamily="34" charset="0"/>
                <a:ea typeface="Verdana" pitchFamily="34" charset="0"/>
                <a:cs typeface="Verdana" pitchFamily="34" charset="0"/>
              </a:rPr>
              <a:t> testing tool. This tool allows tester to test Rest/ WADL or Soap </a:t>
            </a:r>
            <a:r>
              <a:rPr lang="en-US" sz="1600" b="1" i="1" dirty="0" err="1" smtClean="0">
                <a:solidFill>
                  <a:srgbClr val="FF0000"/>
                </a:solidFill>
                <a:latin typeface="Verdana" pitchFamily="34" charset="0"/>
                <a:ea typeface="Verdana" pitchFamily="34" charset="0"/>
                <a:cs typeface="Verdana" pitchFamily="34" charset="0"/>
              </a:rPr>
              <a:t>webservices</a:t>
            </a:r>
            <a:r>
              <a:rPr lang="en-US" sz="1600" b="1" i="1" dirty="0" smtClean="0">
                <a:solidFill>
                  <a:srgbClr val="FF0000"/>
                </a:solidFill>
                <a:latin typeface="Verdana" pitchFamily="34" charset="0"/>
                <a:ea typeface="Verdana" pitchFamily="34" charset="0"/>
                <a:cs typeface="Verdana" pitchFamily="34" charset="0"/>
              </a:rPr>
              <a:t>/WSDL. </a:t>
            </a:r>
            <a:r>
              <a:rPr lang="en-US" sz="1600" dirty="0" smtClean="0">
                <a:latin typeface="Verdana" pitchFamily="34" charset="0"/>
                <a:ea typeface="Verdana" pitchFamily="34" charset="0"/>
                <a:cs typeface="Verdana" pitchFamily="34" charset="0"/>
              </a:rPr>
              <a:t>In an Enterprise application, web modules are too complex and contains many flows. Testing such applications manually is tiring process and prone to human error as well. Soap UI allows user to configure all these flows</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Load project</a:t>
            </a:r>
            <a:r>
              <a:rPr lang="en-US" sz="1600" dirty="0" smtClean="0">
                <a:latin typeface="Verdana" pitchFamily="34" charset="0"/>
                <a:ea typeface="Verdana" pitchFamily="34" charset="0"/>
                <a:cs typeface="Verdana" pitchFamily="34" charset="0"/>
              </a:rPr>
              <a:t> : upload </a:t>
            </a:r>
            <a:r>
              <a:rPr lang="en-US" sz="1600" dirty="0" err="1" smtClean="0">
                <a:latin typeface="Verdana" pitchFamily="34" charset="0"/>
                <a:ea typeface="Verdana" pitchFamily="34" charset="0"/>
                <a:cs typeface="Verdana" pitchFamily="34" charset="0"/>
              </a:rPr>
              <a:t>webservice</a:t>
            </a:r>
            <a:r>
              <a:rPr lang="en-US" sz="1600" dirty="0" smtClean="0">
                <a:latin typeface="Verdana" pitchFamily="34" charset="0"/>
                <a:ea typeface="Verdana" pitchFamily="34" charset="0"/>
                <a:cs typeface="Verdana" pitchFamily="34" charset="0"/>
              </a:rPr>
              <a:t> project in the form of </a:t>
            </a:r>
            <a:r>
              <a:rPr lang="en-US" sz="1600" dirty="0" err="1" smtClean="0">
                <a:latin typeface="Verdana" pitchFamily="34" charset="0"/>
                <a:ea typeface="Verdana" pitchFamily="34" charset="0"/>
                <a:cs typeface="Verdana" pitchFamily="34" charset="0"/>
              </a:rPr>
              <a:t>wsdl</a:t>
            </a:r>
            <a:r>
              <a:rPr lang="en-US" sz="1600" dirty="0" smtClean="0">
                <a:latin typeface="Verdana" pitchFamily="34" charset="0"/>
                <a:ea typeface="Verdana" pitchFamily="34" charset="0"/>
                <a:cs typeface="Verdana" pitchFamily="34" charset="0"/>
              </a:rPr>
              <a:t> or </a:t>
            </a:r>
            <a:r>
              <a:rPr lang="en-US" sz="1600" dirty="0" err="1" smtClean="0">
                <a:latin typeface="Verdana" pitchFamily="34" charset="0"/>
                <a:ea typeface="Verdana" pitchFamily="34" charset="0"/>
                <a:cs typeface="Verdana" pitchFamily="34" charset="0"/>
              </a:rPr>
              <a:t>wadl</a:t>
            </a:r>
            <a:r>
              <a:rPr lang="en-US" sz="1600" dirty="0" smtClean="0">
                <a:latin typeface="Verdana" pitchFamily="34" charset="0"/>
                <a:ea typeface="Verdana" pitchFamily="34" charset="0"/>
                <a:cs typeface="Verdana" pitchFamily="34" charset="0"/>
              </a:rPr>
              <a:t> file. Soap UI accepts these files as locally saved files or as URL.</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 suites</a:t>
            </a:r>
            <a:r>
              <a:rPr lang="en-US" sz="1600" dirty="0" smtClean="0">
                <a:latin typeface="Verdana" pitchFamily="34" charset="0"/>
                <a:ea typeface="Verdana" pitchFamily="34" charset="0"/>
                <a:cs typeface="Verdana" pitchFamily="34" charset="0"/>
              </a:rPr>
              <a:t>: Test suites are used to  create a web flow or scenario. Ex : Sequential method calls to simulate shopping use case – Login(), browse(), add2Cart(),</a:t>
            </a:r>
            <a:r>
              <a:rPr lang="en-US" sz="1600" dirty="0" err="1" smtClean="0">
                <a:latin typeface="Verdana" pitchFamily="34" charset="0"/>
                <a:ea typeface="Verdana" pitchFamily="34" charset="0"/>
                <a:cs typeface="Verdana" pitchFamily="34" charset="0"/>
              </a:rPr>
              <a:t>checkOut</a:t>
            </a:r>
            <a:r>
              <a:rPr lang="en-US" sz="1600" dirty="0" smtClean="0">
                <a:latin typeface="Verdana" pitchFamily="34" charset="0"/>
                <a:ea typeface="Verdana" pitchFamily="34" charset="0"/>
                <a:cs typeface="Verdana" pitchFamily="34" charset="0"/>
              </a:rPr>
              <a:t>(),pay()</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 requests</a:t>
            </a:r>
            <a:r>
              <a:rPr lang="en-US" sz="1600" dirty="0" smtClean="0">
                <a:latin typeface="Verdana" pitchFamily="34" charset="0"/>
                <a:ea typeface="Verdana" pitchFamily="34" charset="0"/>
                <a:cs typeface="Verdana" pitchFamily="34" charset="0"/>
              </a:rPr>
              <a:t>: Individual steps in a test suite. Each of these steps can be asserted to validate response of each steps.</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Web method test call such as Login().</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Timer functions ( sometimes subsequent call need to be invoked after wait)</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DB functions : Connect to DB and run query for validating previous call.</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Testing </a:t>
            </a:r>
            <a:r>
              <a:rPr lang="en-US" sz="1600" dirty="0" smtClean="0">
                <a:latin typeface="Verdana" pitchFamily="34" charset="0"/>
                <a:ea typeface="Verdana" pitchFamily="34" charset="0"/>
                <a:cs typeface="Verdana" pitchFamily="34" charset="0"/>
              </a:rPr>
              <a:t>: </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Parallel testing: run parallel test suites/request to simulate load or data integrity testing.</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Sequential testing: Test all the web flows in proper sequence.</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Automated script execution :</a:t>
            </a:r>
            <a:r>
              <a:rPr lang="en-US" sz="1600" dirty="0" smtClean="0">
                <a:latin typeface="Verdana" pitchFamily="34" charset="0"/>
                <a:ea typeface="Verdana" pitchFamily="34" charset="0"/>
                <a:cs typeface="Verdana" pitchFamily="34" charset="0"/>
              </a:rPr>
              <a:t>  the test suite execution requires us to launch Soap UI GUI tools and run the test. This process can be automated by exporting the project xml file and run it through </a:t>
            </a:r>
            <a:r>
              <a:rPr lang="en-US" sz="1600" dirty="0" err="1" smtClean="0">
                <a:latin typeface="Verdana" pitchFamily="34" charset="0"/>
                <a:ea typeface="Verdana" pitchFamily="34" charset="0"/>
                <a:cs typeface="Verdana" pitchFamily="34" charset="0"/>
              </a:rPr>
              <a:t>Loadrunner</a:t>
            </a:r>
            <a:r>
              <a:rPr lang="en-US" sz="1600" dirty="0" smtClean="0">
                <a:latin typeface="Verdana" pitchFamily="34" charset="0"/>
                <a:ea typeface="Verdana" pitchFamily="34" charset="0"/>
                <a:cs typeface="Verdana" pitchFamily="34" charset="0"/>
              </a:rPr>
              <a:t> commands. Users can configure these </a:t>
            </a:r>
            <a:r>
              <a:rPr lang="en-US" sz="1600" dirty="0" err="1" smtClean="0">
                <a:latin typeface="Verdana" pitchFamily="34" charset="0"/>
                <a:ea typeface="Verdana" pitchFamily="34" charset="0"/>
                <a:cs typeface="Verdana" pitchFamily="34" charset="0"/>
              </a:rPr>
              <a:t>LoadRunner</a:t>
            </a:r>
            <a:r>
              <a:rPr lang="en-US" sz="1600" dirty="0" smtClean="0">
                <a:latin typeface="Verdana" pitchFamily="34" charset="0"/>
                <a:ea typeface="Verdana" pitchFamily="34" charset="0"/>
                <a:cs typeface="Verdana" pitchFamily="34" charset="0"/>
              </a:rPr>
              <a:t> commands from batch or Shell script file to automate as </a:t>
            </a:r>
            <a:r>
              <a:rPr lang="en-US" sz="1600" dirty="0" err="1" smtClean="0">
                <a:latin typeface="Verdana" pitchFamily="34" charset="0"/>
                <a:ea typeface="Verdana" pitchFamily="34" charset="0"/>
                <a:cs typeface="Verdana" pitchFamily="34" charset="0"/>
              </a:rPr>
              <a:t>cron</a:t>
            </a:r>
            <a:r>
              <a:rPr lang="en-US" sz="1600" dirty="0" smtClean="0">
                <a:latin typeface="Verdana" pitchFamily="34" charset="0"/>
                <a:ea typeface="Verdana" pitchFamily="34" charset="0"/>
                <a:cs typeface="Verdana" pitchFamily="34" charset="0"/>
              </a:rPr>
              <a:t> jobs.</a:t>
            </a: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Database overview</a:t>
            </a:r>
            <a:endParaRPr dirty="0"/>
          </a:p>
        </p:txBody>
      </p:sp>
      <p:sp>
        <p:nvSpPr>
          <p:cNvPr id="211" name="CustomShape 2"/>
          <p:cNvSpPr/>
          <p:nvPr/>
        </p:nvSpPr>
        <p:spPr>
          <a:xfrm>
            <a:off x="457200" y="6096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dirty="0" smtClean="0">
                <a:latin typeface="Verdana" pitchFamily="34" charset="0"/>
                <a:ea typeface="Verdana" pitchFamily="34" charset="0"/>
                <a:cs typeface="Verdana" pitchFamily="34" charset="0"/>
              </a:rPr>
              <a:t>Legacy data storage technique : </a:t>
            </a:r>
            <a:r>
              <a:rPr lang="en-US" sz="1600" dirty="0" smtClean="0">
                <a:latin typeface="Verdana" pitchFamily="34" charset="0"/>
                <a:ea typeface="Verdana" pitchFamily="34" charset="0"/>
                <a:cs typeface="Verdana" pitchFamily="34" charset="0"/>
              </a:rPr>
              <a:t>Data use to be stored in flat file with delimiter such as comma, pipeline or tab separated. This technique required time expensive sequential CRUD and the more information stored made the file more complicate to interpret.</a:t>
            </a:r>
          </a:p>
          <a:p>
            <a:r>
              <a:rPr lang="en-US" sz="1600" b="1" dirty="0" smtClean="0">
                <a:latin typeface="Verdana" pitchFamily="34" charset="0"/>
                <a:ea typeface="Verdana" pitchFamily="34" charset="0"/>
                <a:cs typeface="Verdana" pitchFamily="34" charset="0"/>
              </a:rPr>
              <a:t>Database </a:t>
            </a:r>
            <a:r>
              <a:rPr lang="en-US" sz="1600" dirty="0" smtClean="0">
                <a:latin typeface="Verdana" pitchFamily="34" charset="0"/>
                <a:ea typeface="Verdana" pitchFamily="34" charset="0"/>
                <a:cs typeface="Verdana" pitchFamily="34" charset="0"/>
              </a:rPr>
              <a:t>is a data or information storage technique. DBMS allows us to arrange information in a way that makes easier to store, retrieve, modify information. Database can be hierarchical , relational , networked etc. . Typical example of Database usage in websites is to store Information like customer details, customer service details etc. </a:t>
            </a:r>
          </a:p>
          <a:p>
            <a:pPr>
              <a:lnSpc>
                <a:spcPct val="100000"/>
              </a:lnSpc>
            </a:pPr>
            <a:r>
              <a:rPr lang="en-US" sz="1600" b="1" dirty="0" smtClean="0">
                <a:latin typeface="Verdana" pitchFamily="34" charset="0"/>
                <a:ea typeface="Verdana" pitchFamily="34" charset="0"/>
                <a:cs typeface="Verdana" pitchFamily="34" charset="0"/>
              </a:rPr>
              <a:t>DBMS </a:t>
            </a:r>
            <a:r>
              <a:rPr lang="en-US" sz="1600" dirty="0" smtClean="0">
                <a:latin typeface="Verdana" pitchFamily="34" charset="0"/>
                <a:ea typeface="Verdana" pitchFamily="34" charset="0"/>
                <a:cs typeface="Verdana" pitchFamily="34" charset="0"/>
              </a:rPr>
              <a:t>includes Hardware and software which is required to support activities on database such as storing data, security, CRUD functions etc </a:t>
            </a:r>
          </a:p>
          <a:p>
            <a:r>
              <a:rPr lang="en-US" sz="1600" b="1" dirty="0" smtClean="0">
                <a:latin typeface="Verdana" pitchFamily="34" charset="0"/>
                <a:ea typeface="Verdana" pitchFamily="34" charset="0"/>
                <a:cs typeface="Verdana" pitchFamily="34" charset="0"/>
              </a:rPr>
              <a:t>RDBMS </a:t>
            </a:r>
            <a:r>
              <a:rPr lang="en-US" sz="1600" dirty="0" smtClean="0">
                <a:latin typeface="Verdana" pitchFamily="34" charset="0"/>
                <a:ea typeface="Verdana" pitchFamily="34" charset="0"/>
                <a:cs typeface="Verdana" pitchFamily="34" charset="0"/>
              </a:rPr>
              <a:t>is a DBMS based on Mathematical relations. Mathematical relation defines how data is related/not-related to each other. RDBMS provides an  efficient way of storing data in table format which makes it easier and faster to query the data. </a:t>
            </a:r>
          </a:p>
          <a:p>
            <a:r>
              <a:rPr lang="en-US" sz="1600" b="1" dirty="0" smtClean="0">
                <a:latin typeface="Verdana" pitchFamily="34" charset="0"/>
                <a:ea typeface="Verdana" pitchFamily="34" charset="0"/>
                <a:cs typeface="Verdana" pitchFamily="34" charset="0"/>
              </a:rPr>
              <a:t>Table </a:t>
            </a:r>
            <a:r>
              <a:rPr lang="en-US" sz="1600" dirty="0" smtClean="0">
                <a:latin typeface="Verdana" pitchFamily="34" charset="0"/>
                <a:ea typeface="Verdana" pitchFamily="34" charset="0"/>
                <a:cs typeface="Verdana" pitchFamily="34" charset="0"/>
              </a:rPr>
              <a:t>is part of RDBMS. It consists of columns and rows. Table allows us to store related information in one place. </a:t>
            </a:r>
          </a:p>
          <a:p>
            <a:r>
              <a:rPr lang="en-US" sz="1600" b="1" dirty="0" smtClean="0">
                <a:latin typeface="Verdana" pitchFamily="34" charset="0"/>
                <a:ea typeface="Verdana" pitchFamily="34" charset="0"/>
                <a:cs typeface="Verdana" pitchFamily="34" charset="0"/>
              </a:rPr>
              <a:t>Columns </a:t>
            </a:r>
            <a:r>
              <a:rPr lang="en-US" sz="1600" dirty="0" smtClean="0">
                <a:latin typeface="Verdana" pitchFamily="34" charset="0"/>
                <a:ea typeface="Verdana" pitchFamily="34" charset="0"/>
                <a:cs typeface="Verdana" pitchFamily="34" charset="0"/>
              </a:rPr>
              <a:t>defines the attribute details (title/header) in the table. </a:t>
            </a:r>
          </a:p>
          <a:p>
            <a:r>
              <a:rPr lang="en-US" sz="1600" b="1" dirty="0" smtClean="0">
                <a:latin typeface="Verdana" pitchFamily="34" charset="0"/>
                <a:ea typeface="Verdana" pitchFamily="34" charset="0"/>
                <a:cs typeface="Verdana" pitchFamily="34" charset="0"/>
              </a:rPr>
              <a:t>Rows </a:t>
            </a:r>
            <a:r>
              <a:rPr lang="en-US" sz="1600" dirty="0" smtClean="0">
                <a:latin typeface="Verdana" pitchFamily="34" charset="0"/>
                <a:ea typeface="Verdana" pitchFamily="34" charset="0"/>
                <a:cs typeface="Verdana" pitchFamily="34" charset="0"/>
              </a:rPr>
              <a:t>define the record in table</a:t>
            </a:r>
          </a:p>
          <a:p>
            <a:r>
              <a:rPr lang="en-US" sz="1600" b="1" dirty="0" smtClean="0">
                <a:latin typeface="Verdana" pitchFamily="34" charset="0"/>
                <a:ea typeface="Verdana" pitchFamily="34" charset="0"/>
                <a:cs typeface="Verdana" pitchFamily="34" charset="0"/>
              </a:rPr>
              <a:t>SQL </a:t>
            </a:r>
            <a:r>
              <a:rPr lang="en-US" sz="1600" dirty="0" smtClean="0">
                <a:latin typeface="Verdana" pitchFamily="34" charset="0"/>
                <a:ea typeface="Verdana" pitchFamily="34" charset="0"/>
                <a:cs typeface="Verdana" pitchFamily="34" charset="0"/>
              </a:rPr>
              <a:t>Structured Query Language is used to manipulate data stored in RDBMS</a:t>
            </a:r>
          </a:p>
          <a:p>
            <a:r>
              <a:rPr lang="en-US" sz="1600" b="1" dirty="0" smtClean="0">
                <a:latin typeface="Verdana" pitchFamily="34" charset="0"/>
                <a:ea typeface="Verdana" pitchFamily="34" charset="0"/>
                <a:cs typeface="Verdana" pitchFamily="34" charset="0"/>
              </a:rPr>
              <a:t>Query </a:t>
            </a:r>
            <a:r>
              <a:rPr lang="en-US" sz="1600" dirty="0" smtClean="0">
                <a:latin typeface="Verdana" pitchFamily="34" charset="0"/>
                <a:ea typeface="Verdana" pitchFamily="34" charset="0"/>
                <a:cs typeface="Verdana" pitchFamily="34" charset="0"/>
              </a:rPr>
              <a:t>is SQL command/statement to perform basic DB operations like CRUD.</a:t>
            </a:r>
          </a:p>
          <a:p>
            <a:endParaRPr lang="en-US" sz="1600" dirty="0" smtClean="0">
              <a:latin typeface="Verdana" pitchFamily="34" charset="0"/>
              <a:ea typeface="Verdana" pitchFamily="34" charset="0"/>
              <a:cs typeface="Verdana" pitchFamily="34" charset="0"/>
            </a:endParaRPr>
          </a:p>
          <a:p>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2400" y="457200"/>
            <a:ext cx="8839200" cy="4525963"/>
          </a:xfrm>
          <a:prstGeom prst="rect">
            <a:avLst/>
          </a:prstGeom>
        </p:spPr>
        <p:txBody>
          <a:bodyPr>
            <a:noAutofit/>
          </a:bodyPr>
          <a:lstStyle/>
          <a:p>
            <a:r>
              <a:rPr lang="en-US" sz="1600" b="1" i="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SQL – Structured Query Language is a language used to access RDMB database.</a:t>
            </a:r>
          </a:p>
          <a:p>
            <a:r>
              <a:rPr lang="en-US" sz="1200" dirty="0">
                <a:latin typeface="Verdana" panose="020B0604030504040204" pitchFamily="34" charset="0"/>
                <a:ea typeface="Verdana" panose="020B0604030504040204" pitchFamily="34" charset="0"/>
                <a:cs typeface="Verdana" panose="020B0604030504040204" pitchFamily="34" charset="0"/>
              </a:rPr>
              <a:t>DML : Data Manipulation </a:t>
            </a:r>
            <a:r>
              <a:rPr lang="en-US" sz="1200" dirty="0" smtClean="0">
                <a:latin typeface="Verdana" panose="020B0604030504040204" pitchFamily="34" charset="0"/>
                <a:ea typeface="Verdana" panose="020B0604030504040204" pitchFamily="34" charset="0"/>
                <a:cs typeface="Verdana" panose="020B0604030504040204" pitchFamily="34" charset="0"/>
              </a:rPr>
              <a:t>Language is used to modify or manipulate the table records.</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Select</a:t>
            </a:r>
            <a:r>
              <a:rPr lang="en-US" sz="1200" dirty="0">
                <a:latin typeface="Verdana" panose="020B0604030504040204" pitchFamily="34" charset="0"/>
                <a:ea typeface="Verdana" panose="020B0604030504040204" pitchFamily="34" charset="0"/>
                <a:cs typeface="Verdana" panose="020B0604030504040204" pitchFamily="34" charset="0"/>
              </a:rPr>
              <a:t>  : Used to retrieve data from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Select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from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where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Select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role,welcome_greeting</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from</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Update</a:t>
            </a:r>
            <a:r>
              <a:rPr lang="en-US" sz="1200" dirty="0">
                <a:latin typeface="Verdana" panose="020B0604030504040204" pitchFamily="34" charset="0"/>
                <a:ea typeface="Verdana" panose="020B0604030504040204" pitchFamily="34" charset="0"/>
                <a:cs typeface="Verdana" panose="020B0604030504040204" pitchFamily="34" charset="0"/>
              </a:rPr>
              <a:t> : Used to update data into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Update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set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new_value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where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Update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set</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password=‘</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newPassword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ram1’;</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Insert</a:t>
            </a:r>
            <a:r>
              <a:rPr lang="en-US" sz="1200" dirty="0">
                <a:latin typeface="Verdana" panose="020B0604030504040204" pitchFamily="34" charset="0"/>
                <a:ea typeface="Verdana" panose="020B0604030504040204" pitchFamily="34" charset="0"/>
                <a:cs typeface="Verdana" panose="020B0604030504040204" pitchFamily="34" charset="0"/>
              </a:rPr>
              <a:t> : Used to insert data into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Insert into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r>
              <a:rPr lang="en-US" sz="1200" dirty="0" smtClean="0">
                <a:latin typeface="Verdana" panose="020B0604030504040204" pitchFamily="34" charset="0"/>
                <a:ea typeface="Verdana" panose="020B0604030504040204" pitchFamily="34" charset="0"/>
                <a:cs typeface="Verdana" panose="020B0604030504040204" pitchFamily="34" charset="0"/>
              </a:rPr>
              <a:t>) values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comma_seperated_values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r>
              <a:rPr lang="en-US" sz="1200" dirty="0" smtClean="0">
                <a:latin typeface="Verdana" panose="020B0604030504040204" pitchFamily="34" charset="0"/>
                <a:ea typeface="Verdana" panose="020B0604030504040204" pitchFamily="34" charset="0"/>
                <a:cs typeface="Verdana" panose="020B0604030504040204" pitchFamily="34" charset="0"/>
              </a:rPr>
              <a: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Insert into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userid,password</a:t>
            </a:r>
            <a:r>
              <a:rPr lang="en-US" sz="1200" dirty="0" smtClean="0">
                <a:latin typeface="Verdana" panose="020B0604030504040204" pitchFamily="34" charset="0"/>
                <a:ea typeface="Verdana" panose="020B0604030504040204" pitchFamily="34" charset="0"/>
                <a:cs typeface="Verdana" panose="020B0604030504040204" pitchFamily="34" charset="0"/>
              </a:rPr>
              <a:t>) values </a:t>
            </a:r>
            <a:r>
              <a:rPr lang="en-US" sz="1200"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’ram1</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endParaRPr lang="en-US" sz="1200"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Delete</a:t>
            </a:r>
            <a:r>
              <a:rPr lang="en-US" sz="1200" dirty="0">
                <a:latin typeface="Verdana" panose="020B0604030504040204" pitchFamily="34" charset="0"/>
                <a:ea typeface="Verdana" panose="020B0604030504040204" pitchFamily="34" charset="0"/>
                <a:cs typeface="Verdana" panose="020B0604030504040204" pitchFamily="34" charset="0"/>
              </a:rPr>
              <a:t> : Used to delete data from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dirty="0">
                <a:latin typeface="Verdana" panose="020B0604030504040204" pitchFamily="34" charset="0"/>
                <a:ea typeface="Verdana" panose="020B0604030504040204" pitchFamily="34" charset="0"/>
                <a:cs typeface="Verdana" panose="020B0604030504040204" pitchFamily="34" charset="0"/>
              </a:rPr>
              <a:t>Delete from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a:latin typeface="Verdana" panose="020B0604030504040204" pitchFamily="34" charset="0"/>
                <a:ea typeface="Verdana" panose="020B0604030504040204" pitchFamily="34" charset="0"/>
                <a:cs typeface="Verdana" panose="020B0604030504040204" pitchFamily="34" charset="0"/>
              </a:rPr>
              <a:t>where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Delete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from</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endPar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r>
              <a:rPr lang="en-US" sz="1200" dirty="0" smtClean="0">
                <a:latin typeface="Verdana" panose="020B0604030504040204" pitchFamily="34" charset="0"/>
                <a:ea typeface="Verdana" panose="020B0604030504040204" pitchFamily="34" charset="0"/>
                <a:cs typeface="Verdana" panose="020B0604030504040204" pitchFamily="34" charset="0"/>
              </a:rPr>
              <a:t>DDL : Data Definition Language is used to create/modify table schema</a:t>
            </a: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Create</a:t>
            </a:r>
            <a:r>
              <a:rPr lang="en-US" sz="1200" dirty="0" smtClean="0">
                <a:latin typeface="Verdana" panose="020B0604030504040204" pitchFamily="34" charset="0"/>
                <a:ea typeface="Verdana" panose="020B0604030504040204" pitchFamily="34" charset="0"/>
                <a:cs typeface="Verdana" panose="020B0604030504040204" pitchFamily="34" charset="0"/>
              </a:rPr>
              <a:t> : create table in database</a:t>
            </a:r>
          </a:p>
          <a:p>
            <a:pPr lvl="2"/>
            <a:r>
              <a:rPr lang="en-US" sz="1200" dirty="0">
                <a:latin typeface="Verdana" panose="020B0604030504040204" pitchFamily="34" charset="0"/>
                <a:ea typeface="Verdana" panose="020B0604030504040204" pitchFamily="34" charset="0"/>
                <a:cs typeface="Verdana" panose="020B0604030504040204" pitchFamily="34" charset="0"/>
              </a:rPr>
              <a:t>Create table &lt;</a:t>
            </a:r>
            <a:r>
              <a:rPr lang="en-US" sz="1200" dirty="0" err="1">
                <a:latin typeface="Verdana" panose="020B0604030504040204" pitchFamily="34" charset="0"/>
                <a:ea typeface="Verdana" panose="020B0604030504040204" pitchFamily="34" charset="0"/>
                <a:cs typeface="Verdana" panose="020B0604030504040204" pitchFamily="34" charset="0"/>
              </a:rPr>
              <a:t>table_name</a:t>
            </a:r>
            <a:r>
              <a:rPr lang="en-US" sz="1200" dirty="0">
                <a:latin typeface="Verdana" panose="020B0604030504040204" pitchFamily="34" charset="0"/>
                <a:ea typeface="Verdana" panose="020B0604030504040204" pitchFamily="34" charset="0"/>
                <a:cs typeface="Verdana" panose="020B0604030504040204" pitchFamily="34" charset="0"/>
              </a:rPr>
              <a:t>&gt;</a:t>
            </a:r>
          </a:p>
          <a:p>
            <a:pPr marL="914400" lvl="2" indent="0">
              <a:buNone/>
            </a:pPr>
            <a:r>
              <a:rPr lang="en-US" sz="1200" dirty="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Column_name1 </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data_type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Column_name2 </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data_type</a:t>
            </a:r>
            <a:r>
              <a:rPr lang="en-US" sz="1200" dirty="0" smtClean="0">
                <a:latin typeface="Verdana" panose="020B0604030504040204" pitchFamily="34" charset="0"/>
                <a:ea typeface="Verdana" panose="020B0604030504040204" pitchFamily="34" charset="0"/>
                <a:cs typeface="Verdana" panose="020B0604030504040204" pitchFamily="34" charset="0"/>
              </a:rPr>
              <a:t>  , Primary </a:t>
            </a:r>
            <a:r>
              <a:rPr lang="en-US" sz="1200" smtClean="0">
                <a:latin typeface="Verdana" panose="020B0604030504040204" pitchFamily="34" charset="0"/>
                <a:ea typeface="Verdana" panose="020B0604030504040204" pitchFamily="34" charset="0"/>
                <a:cs typeface="Verdana" panose="020B0604030504040204" pitchFamily="34" charset="0"/>
              </a:rPr>
              <a:t>key </a:t>
            </a:r>
            <a:r>
              <a:rPr lang="en-US" sz="1200" b="1"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Column_name1</a:t>
            </a:r>
            <a:r>
              <a:rPr lang="en-US" sz="1200" dirty="0" smtClean="0">
                <a:latin typeface="Verdana" panose="020B0604030504040204" pitchFamily="34" charset="0"/>
                <a:ea typeface="Verdana" panose="020B0604030504040204" pitchFamily="34" charset="0"/>
                <a:cs typeface="Verdana" panose="020B0604030504040204" pitchFamily="34" charset="0"/>
              </a:rPr>
              <a:t>) </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dirty="0" smtClean="0">
                <a:latin typeface="Verdana" panose="020B0604030504040204" pitchFamily="34" charset="0"/>
                <a:ea typeface="Verdana" panose="020B0604030504040204" pitchFamily="34" charset="0"/>
                <a:cs typeface="Verdana" panose="020B0604030504040204" pitchFamily="34" charset="0"/>
              </a:rPr>
              <a:t>Create table customer (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 </a:t>
            </a:r>
            <a:r>
              <a:rPr lang="en-US" sz="1200"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password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 primary key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dirty="0" smtClean="0">
                <a:latin typeface="Verdana" panose="020B0604030504040204" pitchFamily="34" charset="0"/>
                <a:ea typeface="Verdana" panose="020B0604030504040204" pitchFamily="34" charset="0"/>
                <a:cs typeface="Verdana" panose="020B0604030504040204" pitchFamily="34" charset="0"/>
              </a:rPr>
              <a:t>) );</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Alter</a:t>
            </a:r>
            <a:r>
              <a:rPr lang="en-US" sz="1200" dirty="0" smtClean="0">
                <a:latin typeface="Verdana" panose="020B0604030504040204" pitchFamily="34" charset="0"/>
                <a:ea typeface="Verdana" panose="020B0604030504040204" pitchFamily="34" charset="0"/>
                <a:cs typeface="Verdana" panose="020B0604030504040204" pitchFamily="34" charset="0"/>
              </a:rPr>
              <a:t> : change table configuration such as updating data type of a column, adding or deleting columns</a:t>
            </a:r>
          </a:p>
          <a:p>
            <a:pPr lvl="2"/>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a:latin typeface="Verdana" panose="020B0604030504040204" pitchFamily="34" charset="0"/>
                <a:ea typeface="Verdana" panose="020B0604030504040204" pitchFamily="34" charset="0"/>
                <a:cs typeface="Verdana" panose="020B0604030504040204" pitchFamily="34" charset="0"/>
              </a:rPr>
              <a:t>add </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new_column</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data_type</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3"/>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rPr>
              <a:t>add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a:t>
            </a:r>
            <a:endPar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2"/>
            <a:r>
              <a:rPr lang="en-US" sz="1200" dirty="0" smtClean="0">
                <a:latin typeface="Verdana" panose="020B0604030504040204" pitchFamily="34" charset="0"/>
                <a:ea typeface="Verdana" panose="020B0604030504040204" pitchFamily="34" charset="0"/>
                <a:cs typeface="Verdana" panose="020B0604030504040204" pitchFamily="34" charset="0"/>
              </a:rPr>
              <a:t>Alter </a:t>
            </a:r>
            <a:r>
              <a:rPr lang="en-US" sz="1200" dirty="0">
                <a:latin typeface="Verdana" panose="020B0604030504040204" pitchFamily="34" charset="0"/>
                <a:ea typeface="Verdana" panose="020B0604030504040204" pitchFamily="34" charset="0"/>
                <a:cs typeface="Verdana" panose="020B0604030504040204" pitchFamily="34" charset="0"/>
              </a:rPr>
              <a:t>table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drop  column </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new_column</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3"/>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drop column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Drop</a:t>
            </a:r>
            <a:r>
              <a:rPr lang="en-US" sz="1200" dirty="0" smtClean="0">
                <a:latin typeface="Verdana" panose="020B0604030504040204" pitchFamily="34" charset="0"/>
                <a:ea typeface="Verdana" panose="020B0604030504040204" pitchFamily="34" charset="0"/>
                <a:cs typeface="Verdana" panose="020B0604030504040204" pitchFamily="34" charset="0"/>
              </a:rPr>
              <a:t> : deletes the table from database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Drop table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3"/>
            <a:r>
              <a:rPr lang="en-US" sz="1200" dirty="0" smtClean="0">
                <a:latin typeface="Verdana" panose="020B0604030504040204" pitchFamily="34" charset="0"/>
                <a:ea typeface="Verdana" panose="020B0604030504040204" pitchFamily="34" charset="0"/>
                <a:cs typeface="Verdana" panose="020B0604030504040204" pitchFamily="34" charset="0"/>
              </a:rPr>
              <a:t>Drop table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Truncate</a:t>
            </a:r>
            <a:r>
              <a:rPr lang="en-US" sz="1200" dirty="0" smtClean="0">
                <a:latin typeface="Verdana" panose="020B0604030504040204" pitchFamily="34" charset="0"/>
                <a:ea typeface="Verdana" panose="020B0604030504040204" pitchFamily="34" charset="0"/>
                <a:cs typeface="Verdana" panose="020B0604030504040204" pitchFamily="34" charset="0"/>
              </a:rPr>
              <a:t> : removes all records from 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Truncate table &lt;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dirty="0" smtClean="0">
                <a:latin typeface="Verdana" panose="020B0604030504040204" pitchFamily="34" charset="0"/>
                <a:ea typeface="Verdana" panose="020B0604030504040204" pitchFamily="34" charset="0"/>
                <a:cs typeface="Verdana" panose="020B0604030504040204" pitchFamily="34" charset="0"/>
              </a:rPr>
              <a:t>&gt;</a:t>
            </a:r>
          </a:p>
          <a:p>
            <a:pPr lvl="3"/>
            <a:r>
              <a:rPr lang="en-US" sz="1200" dirty="0" smtClean="0">
                <a:latin typeface="Verdana" panose="020B0604030504040204" pitchFamily="34" charset="0"/>
                <a:ea typeface="Verdana" panose="020B0604030504040204" pitchFamily="34" charset="0"/>
                <a:cs typeface="Verdana" panose="020B0604030504040204" pitchFamily="34" charset="0"/>
              </a:rPr>
              <a:t>Truncate table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p>
          <a:p>
            <a:pPr lvl="1"/>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5" name="TextBox 4"/>
          <p:cNvSpPr txBox="1"/>
          <p:nvPr/>
        </p:nvSpPr>
        <p:spPr>
          <a:xfrm>
            <a:off x="2895600" y="43540"/>
            <a:ext cx="4480560" cy="369332"/>
          </a:xfrm>
          <a:prstGeom prst="rect">
            <a:avLst/>
          </a:prstGeom>
          <a:noFill/>
        </p:spPr>
        <p:txBody>
          <a:bodyPr wrap="square" rtlCol="0">
            <a:spAutoFit/>
          </a:bodyPr>
          <a:lstStyle/>
          <a:p>
            <a:pPr algn="ctr"/>
            <a:r>
              <a:rPr lang="en-US" b="1" dirty="0" smtClean="0">
                <a:latin typeface="Verdana" panose="020B0604030504040204" pitchFamily="34" charset="0"/>
                <a:ea typeface="Verdana" panose="020B0604030504040204" pitchFamily="34" charset="0"/>
                <a:cs typeface="Verdana" panose="020B0604030504040204" pitchFamily="34" charset="0"/>
              </a:rPr>
              <a:t>SQL</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 xmlns:p14="http://schemas.microsoft.com/office/powerpoint/2010/main" val="6208692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2400" y="457200"/>
            <a:ext cx="8839200" cy="4525963"/>
          </a:xfrm>
          <a:prstGeom prst="rect">
            <a:avLst/>
          </a:prstGeom>
        </p:spPr>
        <p:txBody>
          <a:bodyPr>
            <a:noAutofit/>
          </a:bodyPr>
          <a:lstStyle/>
          <a:p>
            <a:r>
              <a:rPr lang="en-US" sz="1200" b="1" dirty="0">
                <a:latin typeface="Verdana" panose="020B0604030504040204" pitchFamily="34" charset="0"/>
                <a:ea typeface="Verdana" panose="020B0604030504040204" pitchFamily="34" charset="0"/>
                <a:cs typeface="Verdana" panose="020B0604030504040204" pitchFamily="34" charset="0"/>
              </a:rPr>
              <a:t>And</a:t>
            </a:r>
            <a:r>
              <a:rPr lang="en-US" sz="1200" dirty="0">
                <a:latin typeface="Verdana" panose="020B0604030504040204" pitchFamily="34" charset="0"/>
                <a:ea typeface="Verdana" panose="020B0604030504040204" pitchFamily="34" charset="0"/>
                <a:cs typeface="Verdana" panose="020B0604030504040204" pitchFamily="34" charset="0"/>
              </a:rPr>
              <a:t> : logical and. In a Multiple conditions scenario all conditions must be true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p>
          <a:p>
            <a:r>
              <a:rPr lang="en-US" sz="1200" b="1" dirty="0">
                <a:latin typeface="Verdana" panose="020B0604030504040204" pitchFamily="34" charset="0"/>
                <a:ea typeface="Verdana" panose="020B0604030504040204" pitchFamily="34" charset="0"/>
                <a:cs typeface="Verdana" panose="020B0604030504040204" pitchFamily="34" charset="0"/>
              </a:rPr>
              <a:t>Or</a:t>
            </a:r>
            <a:r>
              <a:rPr lang="en-US" sz="1200" dirty="0">
                <a:latin typeface="Verdana" panose="020B0604030504040204" pitchFamily="34" charset="0"/>
                <a:ea typeface="Verdana" panose="020B0604030504040204" pitchFamily="34" charset="0"/>
                <a:cs typeface="Verdana" panose="020B0604030504040204" pitchFamily="34" charset="0"/>
              </a:rPr>
              <a:t> : logical or. In a multiple conditions scenarios one of the condition must be true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or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=‘john’</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Not</a:t>
            </a:r>
            <a:r>
              <a:rPr lang="en-US" sz="1200" dirty="0">
                <a:latin typeface="Verdana" panose="020B0604030504040204" pitchFamily="34" charset="0"/>
                <a:ea typeface="Verdana" panose="020B0604030504040204" pitchFamily="34" charset="0"/>
                <a:cs typeface="Verdana" panose="020B0604030504040204" pitchFamily="34" charset="0"/>
              </a:rPr>
              <a:t> : logical negate the condition usually used in combination with in, null , like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role not in (‘student’, ‘ admin’ , ‘trainer’);</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In</a:t>
            </a:r>
            <a:r>
              <a:rPr lang="en-US" sz="1200" dirty="0">
                <a:latin typeface="Verdana" panose="020B0604030504040204" pitchFamily="34" charset="0"/>
                <a:ea typeface="Verdana" panose="020B0604030504040204" pitchFamily="34" charset="0"/>
                <a:cs typeface="Verdana" panose="020B0604030504040204" pitchFamily="34" charset="0"/>
              </a:rPr>
              <a:t> : used to compare column to multiple value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multiple values</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role in (‘student’, ‘ admin’ , ‘trainer’);</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Like</a:t>
            </a:r>
            <a:r>
              <a:rPr lang="en-US" sz="1200" dirty="0">
                <a:latin typeface="Verdana" panose="020B0604030504040204" pitchFamily="34" charset="0"/>
                <a:ea typeface="Verdana" panose="020B0604030504040204" pitchFamily="34" charset="0"/>
                <a:cs typeface="Verdana" panose="020B0604030504040204" pitchFamily="34" charset="0"/>
              </a:rPr>
              <a:t> : used to compare the substring from column. % is used to display 0 or more character appearance.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 Below query will give results for </a:t>
            </a:r>
            <a:r>
              <a:rPr lang="en-US" sz="1200" dirty="0" err="1">
                <a:latin typeface="Verdana" panose="020B0604030504040204" pitchFamily="34" charset="0"/>
                <a:ea typeface="Verdana" panose="020B0604030504040204" pitchFamily="34" charset="0"/>
                <a:cs typeface="Verdana" panose="020B0604030504040204" pitchFamily="34" charset="0"/>
              </a:rPr>
              <a:t>userid</a:t>
            </a:r>
            <a:r>
              <a:rPr lang="en-US" sz="1200" dirty="0">
                <a:latin typeface="Verdana" panose="020B0604030504040204" pitchFamily="34" charset="0"/>
                <a:ea typeface="Verdana" panose="020B0604030504040204" pitchFamily="34" charset="0"/>
                <a:cs typeface="Verdana" panose="020B0604030504040204" pitchFamily="34" charset="0"/>
              </a:rPr>
              <a:t> like </a:t>
            </a:r>
            <a:r>
              <a:rPr lang="en-US" sz="1200" b="1" dirty="0">
                <a:latin typeface="Verdana" panose="020B0604030504040204" pitchFamily="34" charset="0"/>
                <a:ea typeface="Verdana" panose="020B0604030504040204" pitchFamily="34" charset="0"/>
                <a:cs typeface="Verdana" panose="020B0604030504040204" pitchFamily="34" charset="0"/>
              </a:rPr>
              <a:t>ram</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dirty="0" err="1">
                <a:latin typeface="Verdana" panose="020B0604030504040204" pitchFamily="34" charset="0"/>
                <a:ea typeface="Verdana" panose="020B0604030504040204" pitchFamily="34" charset="0"/>
                <a:cs typeface="Verdana" panose="020B0604030504040204" pitchFamily="34" charset="0"/>
              </a:rPr>
              <a:t>sri</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err="1">
                <a:latin typeface="Verdana" panose="020B0604030504040204" pitchFamily="34" charset="0"/>
                <a:ea typeface="Verdana" panose="020B0604030504040204" pitchFamily="34" charset="0"/>
                <a:cs typeface="Verdana" panose="020B0604030504040204" pitchFamily="34" charset="0"/>
              </a:rPr>
              <a:t>shree</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dirty="0" err="1">
                <a:latin typeface="Verdana" panose="020B0604030504040204" pitchFamily="34" charset="0"/>
                <a:ea typeface="Verdana" panose="020B0604030504040204" pitchFamily="34" charset="0"/>
                <a:cs typeface="Verdana" panose="020B0604030504040204" pitchFamily="34" charset="0"/>
              </a:rPr>
              <a:t>pa</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err="1">
                <a:latin typeface="Verdana" panose="020B0604030504040204" pitchFamily="34" charset="0"/>
                <a:ea typeface="Verdana" panose="020B0604030504040204" pitchFamily="34" charset="0"/>
                <a:cs typeface="Verdana" panose="020B0604030504040204" pitchFamily="34" charset="0"/>
              </a:rPr>
              <a:t>s</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like ‘%ram%’</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=,!=,&gt;,&gt;=,&lt;,&lt;=</a:t>
            </a:r>
          </a:p>
          <a:p>
            <a:pPr lvl="1"/>
            <a:r>
              <a:rPr lang="en-US" sz="1200" dirty="0">
                <a:latin typeface="Verdana" panose="020B0604030504040204" pitchFamily="34" charset="0"/>
                <a:ea typeface="Verdana" panose="020B0604030504040204" pitchFamily="34" charset="0"/>
                <a:cs typeface="Verdana" panose="020B0604030504040204" pitchFamily="34" charset="0"/>
              </a:rPr>
              <a:t>Used to execute checks on datatype like date, number </a:t>
            </a:r>
            <a:r>
              <a:rPr lang="en-US" sz="1200" dirty="0" err="1">
                <a:latin typeface="Verdana" panose="020B0604030504040204" pitchFamily="34" charset="0"/>
                <a:ea typeface="Verdana" panose="020B0604030504040204" pitchFamily="34" charset="0"/>
                <a:cs typeface="Verdana" panose="020B0604030504040204" pitchFamily="34" charset="0"/>
              </a:rPr>
              <a:t>etc</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roll_number</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&gt; 50;</a:t>
            </a:r>
          </a:p>
          <a:p>
            <a:r>
              <a:rPr lang="en-US" sz="1200" b="1" dirty="0">
                <a:latin typeface="Verdana" panose="020B0604030504040204" pitchFamily="34" charset="0"/>
                <a:ea typeface="Verdana" panose="020B0604030504040204" pitchFamily="34" charset="0"/>
                <a:cs typeface="Verdana" panose="020B0604030504040204" pitchFamily="34" charset="0"/>
              </a:rPr>
              <a:t>Distinct</a:t>
            </a:r>
            <a:r>
              <a:rPr lang="en-US" sz="1200" dirty="0">
                <a:latin typeface="Verdana" panose="020B0604030504040204" pitchFamily="34" charset="0"/>
                <a:ea typeface="Verdana" panose="020B0604030504040204" pitchFamily="34" charset="0"/>
                <a:cs typeface="Verdana" panose="020B0604030504040204" pitchFamily="34" charset="0"/>
              </a:rPr>
              <a:t> : provides unique values from a given table.</a:t>
            </a:r>
          </a:p>
          <a:p>
            <a:pPr lvl="1"/>
            <a:r>
              <a:rPr lang="en-US" sz="1200" dirty="0">
                <a:latin typeface="Verdana" panose="020B0604030504040204" pitchFamily="34" charset="0"/>
                <a:ea typeface="Verdana" panose="020B0604030504040204" pitchFamily="34" charset="0"/>
                <a:cs typeface="Verdana" panose="020B0604030504040204" pitchFamily="34" charset="0"/>
              </a:rPr>
              <a:t>Pass column name as parameter</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distinct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first_name</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a:t>
            </a:r>
          </a:p>
          <a:p>
            <a:r>
              <a:rPr lang="en-US" sz="1200" b="1" dirty="0" smtClean="0">
                <a:latin typeface="Verdana" panose="020B0604030504040204" pitchFamily="34" charset="0"/>
                <a:ea typeface="Verdana" panose="020B0604030504040204" pitchFamily="34" charset="0"/>
                <a:cs typeface="Verdana" panose="020B0604030504040204" pitchFamily="34" charset="0"/>
              </a:rPr>
              <a:t>Count</a:t>
            </a:r>
            <a:r>
              <a:rPr lang="en-US" sz="1200" dirty="0" smtClean="0">
                <a:latin typeface="Verdana" panose="020B0604030504040204" pitchFamily="34" charset="0"/>
                <a:ea typeface="Verdana" panose="020B0604030504040204" pitchFamily="34" charset="0"/>
                <a:cs typeface="Verdana" panose="020B0604030504040204" pitchFamily="34" charset="0"/>
              </a:rPr>
              <a:t> : counts the number of records from the query</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Take parameter as column name or column sequence</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count(1) from customer where role=‘students’;</a:t>
            </a:r>
          </a:p>
          <a:p>
            <a:r>
              <a:rPr lang="en-US" sz="1200" b="1" dirty="0" smtClean="0">
                <a:latin typeface="Verdana" panose="020B0604030504040204" pitchFamily="34" charset="0"/>
                <a:ea typeface="Verdana" panose="020B0604030504040204" pitchFamily="34" charset="0"/>
                <a:cs typeface="Verdana" panose="020B0604030504040204" pitchFamily="34" charset="0"/>
              </a:rPr>
              <a:t>Group</a:t>
            </a:r>
            <a:r>
              <a:rPr lang="en-US" sz="1200" dirty="0" smtClean="0">
                <a:latin typeface="Verdana" panose="020B0604030504040204" pitchFamily="34" charset="0"/>
                <a:ea typeface="Verdana" panose="020B0604030504040204" pitchFamily="34" charset="0"/>
                <a:cs typeface="Verdana" panose="020B0604030504040204" pitchFamily="34" charset="0"/>
              </a:rPr>
              <a:t> : consolidates by category ( column names), usually used in combination with count.</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Pass column name to be categorized by</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count(1) from customer group by role;</a:t>
            </a:r>
          </a:p>
          <a:p>
            <a:r>
              <a:rPr lang="en-US" sz="1200" b="1" dirty="0" smtClean="0">
                <a:latin typeface="Verdana" panose="020B0604030504040204" pitchFamily="34" charset="0"/>
                <a:ea typeface="Verdana" panose="020B0604030504040204" pitchFamily="34" charset="0"/>
                <a:cs typeface="Verdana" panose="020B0604030504040204" pitchFamily="34" charset="0"/>
              </a:rPr>
              <a:t>Order</a:t>
            </a:r>
            <a:r>
              <a:rPr lang="en-US" sz="1200" dirty="0" smtClean="0">
                <a:latin typeface="Verdana" panose="020B0604030504040204" pitchFamily="34" charset="0"/>
                <a:ea typeface="Verdana" panose="020B0604030504040204" pitchFamily="34" charset="0"/>
                <a:cs typeface="Verdana" panose="020B0604030504040204" pitchFamily="34" charset="0"/>
              </a:rPr>
              <a:t> : sort the column values in ascending or descending order</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Pass column name and ascending / </a:t>
            </a:r>
            <a:r>
              <a:rPr lang="en-US" sz="1200" dirty="0" err="1" smtClean="0">
                <a:latin typeface="Verdana" panose="020B0604030504040204" pitchFamily="34" charset="0"/>
                <a:ea typeface="Verdana" panose="020B0604030504040204" pitchFamily="34" charset="0"/>
                <a:cs typeface="Verdana" panose="020B0604030504040204" pitchFamily="34" charset="0"/>
              </a:rPr>
              <a:t>descendring</a:t>
            </a:r>
            <a:r>
              <a:rPr lang="en-US" sz="1200" dirty="0" smtClean="0">
                <a:latin typeface="Verdana" panose="020B0604030504040204" pitchFamily="34" charset="0"/>
                <a:ea typeface="Verdana" panose="020B0604030504040204" pitchFamily="34" charset="0"/>
                <a:cs typeface="Verdana" panose="020B0604030504040204" pitchFamily="34" charset="0"/>
              </a:rPr>
              <a:t> order preference</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order by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desc</a:t>
            </a:r>
            <a:endPar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2"/>
            <a:endParaRPr lang="en-US" sz="1200" b="1" dirty="0">
              <a:solidFill>
                <a:srgbClr val="FF0000"/>
              </a:solidFill>
              <a:latin typeface="Verdana" panose="020B0604030504040204" pitchFamily="34" charset="0"/>
              <a:ea typeface="Verdana" panose="020B0604030504040204" pitchFamily="34" charset="0"/>
              <a:cs typeface="Verdana" panose="020B0604030504040204" pitchFamily="34" charset="0"/>
            </a:endParaRPr>
          </a:p>
          <a:p>
            <a:pPr lvl="2"/>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Use &lt;</a:t>
            </a:r>
            <a:r>
              <a:rPr lang="en-US" sz="1200" b="1" dirty="0" err="1" smtClean="0">
                <a:solidFill>
                  <a:srgbClr val="FF0000"/>
                </a:solidFill>
                <a:latin typeface="Verdana" panose="020B0604030504040204" pitchFamily="34" charset="0"/>
                <a:ea typeface="Verdana" panose="020B0604030504040204" pitchFamily="34" charset="0"/>
                <a:cs typeface="Verdana" panose="020B0604030504040204" pitchFamily="34" charset="0"/>
              </a:rPr>
              <a:t>database_name</a:t>
            </a:r>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SET SQL_SAFE_UPDATES = 0;</a:t>
            </a:r>
          </a:p>
          <a:p>
            <a:pPr lvl="2"/>
            <a:r>
              <a:rPr lang="en-US" sz="1200" b="1" dirty="0" err="1" smtClean="0">
                <a:solidFill>
                  <a:srgbClr val="FF0000"/>
                </a:solidFill>
                <a:latin typeface="Verdana" panose="020B0604030504040204" pitchFamily="34" charset="0"/>
                <a:ea typeface="Verdana" panose="020B0604030504040204" pitchFamily="34" charset="0"/>
                <a:cs typeface="Verdana" panose="020B0604030504040204" pitchFamily="34" charset="0"/>
              </a:rPr>
              <a:t>Practise</a:t>
            </a:r>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 queries</a:t>
            </a:r>
          </a:p>
          <a:p>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2895600" y="43540"/>
            <a:ext cx="4480560" cy="369332"/>
          </a:xfrm>
          <a:prstGeom prst="rect">
            <a:avLst/>
          </a:prstGeom>
          <a:noFill/>
        </p:spPr>
        <p:txBody>
          <a:bodyPr wrap="square" rtlCol="0">
            <a:spAutoFit/>
          </a:bodyPr>
          <a:lstStyle/>
          <a:p>
            <a:pPr algn="ctr"/>
            <a:r>
              <a:rPr lang="en-US" b="1" dirty="0" smtClean="0">
                <a:latin typeface="Verdana" panose="020B0604030504040204" pitchFamily="34" charset="0"/>
                <a:ea typeface="Verdana" panose="020B0604030504040204" pitchFamily="34" charset="0"/>
                <a:cs typeface="Verdana" panose="020B0604030504040204" pitchFamily="34" charset="0"/>
              </a:rPr>
              <a:t>Conditions</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 xmlns:p14="http://schemas.microsoft.com/office/powerpoint/2010/main" val="16015592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JDBC</a:t>
            </a:r>
            <a:endParaRPr dirty="0"/>
          </a:p>
        </p:txBody>
      </p:sp>
      <p:sp>
        <p:nvSpPr>
          <p:cNvPr id="211" name="CustomShape 2"/>
          <p:cNvSpPr/>
          <p:nvPr/>
        </p:nvSpPr>
        <p:spPr>
          <a:xfrm>
            <a:off x="228600" y="60960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a:pPr>
            <a:r>
              <a:rPr lang="en-US" sz="1600" b="1" i="1" dirty="0" smtClean="0">
                <a:solidFill>
                  <a:srgbClr val="FF0000"/>
                </a:solidFill>
                <a:latin typeface="Verdana"/>
                <a:ea typeface="Verdana"/>
              </a:rPr>
              <a:t>JDBC (Java </a:t>
            </a:r>
            <a:r>
              <a:rPr lang="en-US" sz="1600" b="1" i="1" dirty="0" err="1" smtClean="0">
                <a:solidFill>
                  <a:srgbClr val="FF0000"/>
                </a:solidFill>
                <a:latin typeface="Verdana"/>
                <a:ea typeface="Verdana"/>
              </a:rPr>
              <a:t>DataBase</a:t>
            </a:r>
            <a:r>
              <a:rPr lang="en-US" sz="1600" b="1" i="1" dirty="0" smtClean="0">
                <a:solidFill>
                  <a:srgbClr val="FF0000"/>
                </a:solidFill>
                <a:latin typeface="Verdana"/>
                <a:ea typeface="Verdana"/>
              </a:rPr>
              <a:t> Connectivity) are java programming </a:t>
            </a:r>
            <a:r>
              <a:rPr lang="en-US" sz="1600" b="1" i="1" dirty="0" err="1" smtClean="0">
                <a:solidFill>
                  <a:srgbClr val="FF0000"/>
                </a:solidFill>
                <a:latin typeface="Verdana"/>
                <a:ea typeface="Verdana"/>
              </a:rPr>
              <a:t>api's</a:t>
            </a:r>
            <a:r>
              <a:rPr lang="en-US" sz="1600" b="1" i="1" dirty="0" smtClean="0">
                <a:solidFill>
                  <a:srgbClr val="FF0000"/>
                </a:solidFill>
                <a:latin typeface="Verdana"/>
                <a:ea typeface="Verdana"/>
              </a:rPr>
              <a:t> used to perform DB operations on DBMS servers.</a:t>
            </a:r>
          </a:p>
          <a:p>
            <a:pPr marL="342900" indent="-342900">
              <a:lnSpc>
                <a:spcPct val="100000"/>
              </a:lnSpc>
              <a:buFont typeface="+mj-lt"/>
              <a:buAutoNum type="arabicPeriod"/>
            </a:pPr>
            <a:r>
              <a:rPr lang="en-US" sz="1600" b="1" dirty="0" smtClean="0">
                <a:latin typeface="Verdana" pitchFamily="34" charset="0"/>
                <a:ea typeface="Verdana" pitchFamily="34" charset="0"/>
                <a:cs typeface="Verdana" pitchFamily="34" charset="0"/>
              </a:rPr>
              <a:t>JDBC Connection </a:t>
            </a:r>
            <a:r>
              <a:rPr lang="en-US" sz="1600" dirty="0" smtClean="0">
                <a:latin typeface="Verdana" pitchFamily="34" charset="0"/>
                <a:ea typeface="Verdana" pitchFamily="34" charset="0"/>
                <a:cs typeface="Verdana" pitchFamily="34" charset="0"/>
              </a:rPr>
              <a:t>– To communicate or execute SQL queries on DBMS server the client application requires to create connection to DBMS server. Class : </a:t>
            </a:r>
            <a:r>
              <a:rPr lang="en-US" sz="1600" b="1" dirty="0" err="1" smtClean="0">
                <a:latin typeface="Verdana" pitchFamily="34" charset="0"/>
                <a:ea typeface="Verdana" pitchFamily="34" charset="0"/>
                <a:cs typeface="Verdana" pitchFamily="34" charset="0"/>
              </a:rPr>
              <a:t>java.sql.Connection</a:t>
            </a:r>
            <a:r>
              <a:rPr lang="en-US" sz="1600" dirty="0" smtClean="0">
                <a:latin typeface="Verdana" pitchFamily="34" charset="0"/>
                <a:ea typeface="Verdana" pitchFamily="34" charset="0"/>
                <a:cs typeface="Verdana" pitchFamily="34" charset="0"/>
              </a:rPr>
              <a:t>. Below are few important methods.</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setAutoCommit</a:t>
            </a:r>
            <a:r>
              <a:rPr lang="en-US" sz="1600" dirty="0" smtClean="0">
                <a:latin typeface="Verdana" pitchFamily="34" charset="0"/>
                <a:ea typeface="Verdana" pitchFamily="34" charset="0"/>
                <a:cs typeface="Verdana" pitchFamily="34" charset="0"/>
              </a:rPr>
              <a:t>(true) – requires explicit commit command in the end.</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createStatement</a:t>
            </a:r>
            <a:r>
              <a:rPr lang="en-US" sz="1600" dirty="0" smtClean="0">
                <a:latin typeface="Verdana" pitchFamily="34" charset="0"/>
                <a:ea typeface="Verdana" pitchFamily="34" charset="0"/>
                <a:cs typeface="Verdana" pitchFamily="34" charset="0"/>
              </a:rPr>
              <a:t>() – return Statement object.</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prepareStatement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 returns </a:t>
            </a:r>
            <a:r>
              <a:rPr lang="en-US" sz="1600" dirty="0" err="1" smtClean="0">
                <a:latin typeface="Verdana" pitchFamily="34" charset="0"/>
                <a:ea typeface="Verdana" pitchFamily="34" charset="0"/>
                <a:cs typeface="Verdana" pitchFamily="34" charset="0"/>
              </a:rPr>
              <a:t>PreparedStatement</a:t>
            </a:r>
            <a:r>
              <a:rPr lang="en-US" sz="1600" dirty="0" smtClean="0">
                <a:latin typeface="Verdana" pitchFamily="34" charset="0"/>
                <a:ea typeface="Verdana" pitchFamily="34" charset="0"/>
                <a:cs typeface="Verdana" pitchFamily="34" charset="0"/>
              </a:rPr>
              <a:t> object</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prepareCall</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 returns Callable statement object</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commit() – commits all the modify </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queries.</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rollback() – rollbacks all the modify </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queries.</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Savepoint</a:t>
            </a:r>
            <a:r>
              <a:rPr lang="en-US" sz="1600" dirty="0" smtClean="0">
                <a:latin typeface="Verdana" pitchFamily="34" charset="0"/>
                <a:ea typeface="Verdana" pitchFamily="34" charset="0"/>
                <a:cs typeface="Verdana" pitchFamily="34" charset="0"/>
              </a:rPr>
              <a:t>() – used in combination with rollback. Allows user to commit everything till </a:t>
            </a:r>
            <a:r>
              <a:rPr lang="en-US" sz="1600" dirty="0" err="1" smtClean="0">
                <a:latin typeface="Verdana" pitchFamily="34" charset="0"/>
                <a:ea typeface="Verdana" pitchFamily="34" charset="0"/>
                <a:cs typeface="Verdana" pitchFamily="34" charset="0"/>
              </a:rPr>
              <a:t>savepoint</a:t>
            </a:r>
            <a:r>
              <a:rPr lang="en-US" sz="1600" dirty="0" smtClean="0">
                <a:latin typeface="Verdana" pitchFamily="34" charset="0"/>
                <a:ea typeface="Verdana" pitchFamily="34" charset="0"/>
                <a:cs typeface="Verdana" pitchFamily="34" charset="0"/>
              </a:rPr>
              <a:t> and rollback the rest.</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close() – closes the DB connection</a:t>
            </a:r>
            <a:endParaRPr lang="en-US" sz="1600" b="1" dirty="0" smtClean="0">
              <a:latin typeface="Verdana" pitchFamily="34" charset="0"/>
              <a:ea typeface="Verdana" pitchFamily="34" charset="0"/>
              <a:cs typeface="Verdana" pitchFamily="34" charset="0"/>
            </a:endParaRPr>
          </a:p>
          <a:p>
            <a:pPr>
              <a:lnSpc>
                <a:spcPct val="100000"/>
              </a:lnSpc>
              <a:buFont typeface="Liberation Serif"/>
              <a:buAutoNum type="arabicPeriod"/>
            </a:pPr>
            <a:r>
              <a:rPr lang="en-US" sz="1500" b="1" dirty="0" smtClean="0">
                <a:latin typeface="Verdana"/>
                <a:ea typeface="Verdana"/>
              </a:rPr>
              <a:t>JDBC Statements </a:t>
            </a:r>
            <a:r>
              <a:rPr lang="en-US" sz="1500" dirty="0" smtClean="0">
                <a:latin typeface="Verdana"/>
                <a:ea typeface="Verdana"/>
              </a:rPr>
              <a:t>– JDBC statements allows the program to execute SQL queries on DBMS server</a:t>
            </a:r>
            <a:endParaRPr lang="en-US" dirty="0" smtClean="0"/>
          </a:p>
          <a:p>
            <a:pPr lvl="1">
              <a:lnSpc>
                <a:spcPct val="100000"/>
              </a:lnSpc>
              <a:buFont typeface="Liberation Serif"/>
              <a:buAutoNum type="arabicPeriod"/>
            </a:pPr>
            <a:r>
              <a:rPr lang="en-US" sz="1600" b="1" dirty="0" err="1" smtClean="0">
                <a:latin typeface="Verdana"/>
                <a:ea typeface="Verdana"/>
              </a:rPr>
              <a:t>java.sql.Statement</a:t>
            </a:r>
            <a:r>
              <a:rPr lang="en-US" sz="1600" dirty="0" smtClean="0">
                <a:latin typeface="Verdana"/>
                <a:ea typeface="Verdana"/>
              </a:rPr>
              <a:t> – used when queries is static in the program</a:t>
            </a:r>
            <a:endParaRPr lang="en-US" sz="1600" dirty="0" smtClean="0"/>
          </a:p>
          <a:p>
            <a:pPr lvl="1">
              <a:lnSpc>
                <a:spcPct val="100000"/>
              </a:lnSpc>
              <a:buFont typeface="Liberation Serif"/>
              <a:buAutoNum type="arabicPeriod"/>
            </a:pPr>
            <a:r>
              <a:rPr lang="en-US" sz="1600" b="1" dirty="0" err="1" smtClean="0">
                <a:latin typeface="Verdana"/>
                <a:ea typeface="Verdana"/>
              </a:rPr>
              <a:t>java.sql.PreparedStatement</a:t>
            </a:r>
            <a:r>
              <a:rPr lang="en-US" sz="1600" dirty="0" smtClean="0">
                <a:latin typeface="Verdana"/>
                <a:ea typeface="Verdana"/>
              </a:rPr>
              <a:t> – used when queries except inputs in runtime/dynamic</a:t>
            </a:r>
          </a:p>
          <a:p>
            <a:pPr lvl="2">
              <a:buFont typeface="Liberation Serif"/>
              <a:buAutoNum type="arabicPeriod"/>
            </a:pPr>
            <a:r>
              <a:rPr lang="en-US" sz="1600" dirty="0" err="1" smtClean="0">
                <a:latin typeface="Verdana" pitchFamily="34" charset="0"/>
                <a:ea typeface="Verdana" pitchFamily="34" charset="0"/>
                <a:cs typeface="Verdana" pitchFamily="34" charset="0"/>
              </a:rPr>
              <a:t>executeQuery</a:t>
            </a:r>
            <a:r>
              <a:rPr lang="en-US" sz="1600" dirty="0" smtClean="0">
                <a:latin typeface="Verdana" pitchFamily="34" charset="0"/>
                <a:ea typeface="Verdana" pitchFamily="34" charset="0"/>
                <a:cs typeface="Verdana" pitchFamily="34" charset="0"/>
              </a:rPr>
              <a:t>() – returns </a:t>
            </a:r>
            <a:r>
              <a:rPr lang="en-US" sz="1600" dirty="0" err="1" smtClean="0">
                <a:latin typeface="Verdana" pitchFamily="34" charset="0"/>
                <a:ea typeface="Verdana" pitchFamily="34" charset="0"/>
                <a:cs typeface="Verdana" pitchFamily="34" charset="0"/>
              </a:rPr>
              <a:t>resultset</a:t>
            </a:r>
            <a:r>
              <a:rPr lang="en-US" sz="1600" dirty="0" smtClean="0">
                <a:latin typeface="Verdana" pitchFamily="34" charset="0"/>
                <a:ea typeface="Verdana" pitchFamily="34" charset="0"/>
                <a:cs typeface="Verdana" pitchFamily="34" charset="0"/>
              </a:rPr>
              <a:t> object. Use for select queries.</a:t>
            </a:r>
          </a:p>
          <a:p>
            <a:pPr lvl="2">
              <a:buFont typeface="Liberation Serif"/>
              <a:buAutoNum type="arabicPeriod"/>
            </a:pPr>
            <a:r>
              <a:rPr lang="en-US" sz="1600" dirty="0" err="1" smtClean="0">
                <a:latin typeface="Verdana" pitchFamily="34" charset="0"/>
                <a:ea typeface="Verdana" pitchFamily="34" charset="0"/>
                <a:cs typeface="Verdana" pitchFamily="34" charset="0"/>
              </a:rPr>
              <a:t>executeUpdate</a:t>
            </a:r>
            <a:r>
              <a:rPr lang="en-US" sz="1600" dirty="0" smtClean="0">
                <a:latin typeface="Verdana" pitchFamily="34" charset="0"/>
                <a:ea typeface="Verdana" pitchFamily="34" charset="0"/>
                <a:cs typeface="Verdana" pitchFamily="34" charset="0"/>
              </a:rPr>
              <a:t>() – returns </a:t>
            </a:r>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 updated. Use in insert/delete/update.</a:t>
            </a:r>
            <a:endParaRPr lang="en-US" sz="1600" dirty="0" smtClean="0">
              <a:latin typeface="Verdana"/>
              <a:ea typeface="Verdana"/>
            </a:endParaRPr>
          </a:p>
          <a:p>
            <a:pPr lvl="1">
              <a:lnSpc>
                <a:spcPct val="100000"/>
              </a:lnSpc>
              <a:buFont typeface="Liberation Serif"/>
              <a:buAutoNum type="arabicPeriod"/>
            </a:pPr>
            <a:r>
              <a:rPr lang="en-US" sz="1600" b="1" dirty="0" err="1" smtClean="0">
                <a:latin typeface="Verdana"/>
                <a:ea typeface="Verdana"/>
              </a:rPr>
              <a:t>java.sql.CallableStatement</a:t>
            </a:r>
            <a:r>
              <a:rPr lang="en-US" sz="1600" dirty="0" smtClean="0">
                <a:latin typeface="Verdana"/>
                <a:ea typeface="Verdana"/>
              </a:rPr>
              <a:t> – used while executing stored procedures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a:solidFill>
                  <a:srgbClr val="000000"/>
                </a:solidFill>
                <a:latin typeface="Verdana"/>
                <a:ea typeface="Verdana"/>
              </a:rPr>
              <a:t>JDBC</a:t>
            </a:r>
            <a:endParaRPr/>
          </a:p>
        </p:txBody>
      </p:sp>
      <p:sp>
        <p:nvSpPr>
          <p:cNvPr id="21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lvl="1">
              <a:lnSpc>
                <a:spcPct val="100000"/>
              </a:lnSpc>
            </a:pPr>
            <a:endParaRPr sz="1600"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5"/>
            </a:pPr>
            <a:r>
              <a:rPr lang="en-US" sz="1500" b="1" strike="noStrike" dirty="0" smtClean="0">
                <a:solidFill>
                  <a:srgbClr val="000000"/>
                </a:solidFill>
                <a:latin typeface="Verdana" pitchFamily="34" charset="0"/>
                <a:ea typeface="Verdana" pitchFamily="34" charset="0"/>
                <a:cs typeface="Verdana" pitchFamily="34" charset="0"/>
              </a:rPr>
              <a:t>JDBC </a:t>
            </a:r>
            <a:r>
              <a:rPr lang="en-US" sz="1500" b="1" strike="noStrike" dirty="0" err="1" smtClean="0">
                <a:solidFill>
                  <a:srgbClr val="000000"/>
                </a:solidFill>
                <a:latin typeface="Verdana" pitchFamily="34" charset="0"/>
                <a:ea typeface="Verdana" pitchFamily="34" charset="0"/>
                <a:cs typeface="Verdana" pitchFamily="34" charset="0"/>
              </a:rPr>
              <a:t>ResultSet</a:t>
            </a:r>
            <a:r>
              <a:rPr lang="en-US" sz="1500" b="1" strike="noStrike" dirty="0" smtClean="0">
                <a:solidFill>
                  <a:srgbClr val="000000"/>
                </a:solidFill>
                <a:latin typeface="Verdana" pitchFamily="34" charset="0"/>
                <a:ea typeface="Verdana" pitchFamily="34" charset="0"/>
                <a:cs typeface="Verdana" pitchFamily="34" charset="0"/>
              </a:rPr>
              <a:t> </a:t>
            </a:r>
            <a:r>
              <a:rPr lang="en-US" sz="1500" strike="noStrike" dirty="0" smtClean="0">
                <a:solidFill>
                  <a:srgbClr val="000000"/>
                </a:solidFill>
                <a:latin typeface="Verdana" pitchFamily="34" charset="0"/>
                <a:ea typeface="Verdana" pitchFamily="34" charset="0"/>
                <a:cs typeface="Verdana" pitchFamily="34" charset="0"/>
              </a:rPr>
              <a:t>– Select queries in </a:t>
            </a:r>
            <a:r>
              <a:rPr lang="en-US" sz="1500" strike="noStrike" dirty="0" err="1" smtClean="0">
                <a:solidFill>
                  <a:srgbClr val="000000"/>
                </a:solidFill>
                <a:latin typeface="Verdana" pitchFamily="34" charset="0"/>
                <a:ea typeface="Verdana" pitchFamily="34" charset="0"/>
                <a:cs typeface="Verdana" pitchFamily="34" charset="0"/>
              </a:rPr>
              <a:t>jdbc</a:t>
            </a:r>
            <a:r>
              <a:rPr lang="en-US" sz="1500" strike="noStrike" dirty="0" smtClean="0">
                <a:solidFill>
                  <a:srgbClr val="000000"/>
                </a:solidFill>
                <a:latin typeface="Verdana" pitchFamily="34" charset="0"/>
                <a:ea typeface="Verdana" pitchFamily="34" charset="0"/>
                <a:cs typeface="Verdana" pitchFamily="34" charset="0"/>
              </a:rPr>
              <a:t> statements return the results/record which can be iterated and read through </a:t>
            </a:r>
            <a:r>
              <a:rPr lang="en-US" sz="1500" strike="noStrike" dirty="0" err="1" smtClean="0">
                <a:solidFill>
                  <a:srgbClr val="000000"/>
                </a:solidFill>
                <a:latin typeface="Verdana" pitchFamily="34" charset="0"/>
                <a:ea typeface="Verdana" pitchFamily="34" charset="0"/>
                <a:cs typeface="Verdana" pitchFamily="34" charset="0"/>
              </a:rPr>
              <a:t>java.sql.ResultSet</a:t>
            </a:r>
            <a:r>
              <a:rPr lang="en-US" sz="1500" strike="noStrike" dirty="0" smtClean="0">
                <a:solidFill>
                  <a:srgbClr val="000000"/>
                </a:solidFill>
                <a:latin typeface="Verdana" pitchFamily="34" charset="0"/>
                <a:ea typeface="Verdana" pitchFamily="34" charset="0"/>
                <a:cs typeface="Verdana" pitchFamily="34" charset="0"/>
              </a:rPr>
              <a:t> object.</a:t>
            </a:r>
          </a:p>
          <a:p>
            <a:pPr marL="342900" indent="-342900">
              <a:lnSpc>
                <a:spcPct val="100000"/>
              </a:lnSpc>
              <a:buFont typeface="+mj-lt"/>
              <a:buAutoNum type="arabicPeriod" startAt="5"/>
            </a:pPr>
            <a:r>
              <a:rPr lang="en-US" sz="1500" b="1" dirty="0" smtClean="0">
                <a:solidFill>
                  <a:srgbClr val="000000"/>
                </a:solidFill>
                <a:latin typeface="Verdana" pitchFamily="34" charset="0"/>
                <a:ea typeface="Verdana" pitchFamily="34" charset="0"/>
                <a:cs typeface="Verdana" pitchFamily="34" charset="0"/>
              </a:rPr>
              <a:t>JDBC </a:t>
            </a:r>
            <a:r>
              <a:rPr lang="en-US" sz="1500" b="1" dirty="0" err="1" smtClean="0">
                <a:solidFill>
                  <a:srgbClr val="000000"/>
                </a:solidFill>
                <a:latin typeface="Verdana" pitchFamily="34" charset="0"/>
                <a:ea typeface="Verdana" pitchFamily="34" charset="0"/>
                <a:cs typeface="Verdana" pitchFamily="34" charset="0"/>
              </a:rPr>
              <a:t>DataType</a:t>
            </a:r>
            <a:r>
              <a:rPr lang="en-US" sz="1500" b="1" dirty="0" smtClean="0">
                <a:solidFill>
                  <a:srgbClr val="000000"/>
                </a:solidFill>
                <a:latin typeface="Verdana" pitchFamily="34" charset="0"/>
                <a:ea typeface="Verdana" pitchFamily="34" charset="0"/>
                <a:cs typeface="Verdana" pitchFamily="34" charset="0"/>
              </a:rPr>
              <a:t> </a:t>
            </a:r>
            <a:r>
              <a:rPr lang="en-US" sz="1500" dirty="0" smtClean="0">
                <a:solidFill>
                  <a:srgbClr val="000000"/>
                </a:solidFill>
                <a:latin typeface="Verdana" pitchFamily="34" charset="0"/>
                <a:ea typeface="Verdana" pitchFamily="34" charset="0"/>
                <a:cs typeface="Verdana" pitchFamily="34" charset="0"/>
              </a:rPr>
              <a:t>– Data stored in DB can be of different format as in </a:t>
            </a:r>
            <a:r>
              <a:rPr lang="en-US" sz="1500" dirty="0" err="1" smtClean="0">
                <a:solidFill>
                  <a:srgbClr val="000000"/>
                </a:solidFill>
                <a:latin typeface="Verdana" pitchFamily="34" charset="0"/>
                <a:ea typeface="Verdana" pitchFamily="34" charset="0"/>
                <a:cs typeface="Verdana" pitchFamily="34" charset="0"/>
              </a:rPr>
              <a:t>date,characters,number,images</a:t>
            </a:r>
            <a:r>
              <a:rPr lang="en-US" sz="1500" dirty="0" smtClean="0">
                <a:solidFill>
                  <a:srgbClr val="000000"/>
                </a:solidFill>
                <a:latin typeface="Verdana" pitchFamily="34" charset="0"/>
                <a:ea typeface="Verdana" pitchFamily="34" charset="0"/>
                <a:cs typeface="Verdana" pitchFamily="34" charset="0"/>
              </a:rPr>
              <a:t> etc</a:t>
            </a:r>
          </a:p>
          <a:p>
            <a:pPr marL="800100" lvl="1" indent="-342900">
              <a:buFont typeface="+mj-lt"/>
              <a:buAutoNum type="arabicPeriod" startAt="5"/>
            </a:pPr>
            <a:endParaRPr dirty="0" smtClean="0">
              <a:latin typeface="Verdana" pitchFamily="34" charset="0"/>
              <a:ea typeface="Verdana" pitchFamily="34" charset="0"/>
              <a:cs typeface="Verdana" pitchFamily="34" charset="0"/>
            </a:endParaRPr>
          </a:p>
        </p:txBody>
      </p:sp>
      <p:graphicFrame>
        <p:nvGraphicFramePr>
          <p:cNvPr id="5" name="Table 4"/>
          <p:cNvGraphicFramePr>
            <a:graphicFrameLocks noGrp="1"/>
          </p:cNvGraphicFramePr>
          <p:nvPr/>
        </p:nvGraphicFramePr>
        <p:xfrm>
          <a:off x="228597" y="2260600"/>
          <a:ext cx="8763002" cy="3901440"/>
        </p:xfrm>
        <a:graphic>
          <a:graphicData uri="http://schemas.openxmlformats.org/drawingml/2006/table">
            <a:tbl>
              <a:tblPr firstRow="1" bandRow="1">
                <a:tableStyleId>{5C22544A-7EE6-4342-B048-85BDC9FD1C3A}</a:tableStyleId>
              </a:tblPr>
              <a:tblGrid>
                <a:gridCol w="2514603"/>
                <a:gridCol w="3733800"/>
                <a:gridCol w="2514599"/>
              </a:tblGrid>
              <a:tr h="482600">
                <a:tc>
                  <a:txBody>
                    <a:bodyPr/>
                    <a:lstStyle/>
                    <a:p>
                      <a:r>
                        <a:rPr lang="en-US" sz="1600" dirty="0" err="1" smtClean="0">
                          <a:latin typeface="Verdana" pitchFamily="34" charset="0"/>
                          <a:ea typeface="Verdana" pitchFamily="34" charset="0"/>
                          <a:cs typeface="Verdana" pitchFamily="34" charset="0"/>
                        </a:rPr>
                        <a:t>datatype</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Jdbc</a:t>
                      </a:r>
                      <a:r>
                        <a:rPr lang="en-US" sz="1600" dirty="0" smtClean="0">
                          <a:latin typeface="Verdana" pitchFamily="34" charset="0"/>
                          <a:ea typeface="Verdana" pitchFamily="34" charset="0"/>
                          <a:cs typeface="Verdana" pitchFamily="34" charset="0"/>
                        </a:rPr>
                        <a:t> statement set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Jdbc</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resultset</a:t>
                      </a:r>
                      <a:r>
                        <a:rPr lang="en-US" sz="1600" baseline="0" dirty="0" smtClean="0">
                          <a:latin typeface="Verdana" pitchFamily="34" charset="0"/>
                          <a:ea typeface="Verdana" pitchFamily="34" charset="0"/>
                          <a:cs typeface="Verdana" pitchFamily="34" charset="0"/>
                        </a:rPr>
                        <a:t> read</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smtClean="0">
                          <a:latin typeface="Verdana" pitchFamily="34" charset="0"/>
                          <a:ea typeface="Verdana" pitchFamily="34" charset="0"/>
                          <a:cs typeface="Verdana" pitchFamily="34" charset="0"/>
                        </a:rPr>
                        <a:t>Char(2000)</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err="1" smtClean="0">
                          <a:latin typeface="Verdana" pitchFamily="34" charset="0"/>
                          <a:ea typeface="Verdana" pitchFamily="34" charset="0"/>
                          <a:cs typeface="Verdana" pitchFamily="34" charset="0"/>
                        </a:rPr>
                        <a:t>Varchar</a:t>
                      </a:r>
                      <a:r>
                        <a:rPr lang="en-US" sz="1600" dirty="0" smtClean="0">
                          <a:latin typeface="Verdana" pitchFamily="34" charset="0"/>
                          <a:ea typeface="Verdana" pitchFamily="34" charset="0"/>
                          <a:cs typeface="Verdana" pitchFamily="34" charset="0"/>
                        </a:rPr>
                        <a:t>(4000)</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Date</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setDate</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getDate</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Number(</a:t>
                      </a:r>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setInt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getInt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BLOB(Binary 17tb)</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setBlob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getBlob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err="1" smtClean="0">
                          <a:latin typeface="Verdana" pitchFamily="34" charset="0"/>
                          <a:ea typeface="Verdana" pitchFamily="34" charset="0"/>
                          <a:cs typeface="Verdana" pitchFamily="34" charset="0"/>
                        </a:rPr>
                        <a:t>Tinytext,longtext</a:t>
                      </a:r>
                      <a:r>
                        <a:rPr lang="en-US" sz="1600" baseline="0" dirty="0" smtClean="0">
                          <a:latin typeface="Verdana" pitchFamily="34" charset="0"/>
                          <a:ea typeface="Verdana" pitchFamily="34" charset="0"/>
                          <a:cs typeface="Verdana" pitchFamily="34" charset="0"/>
                        </a:rPr>
                        <a:t> (</a:t>
                      </a:r>
                      <a:r>
                        <a:rPr lang="en-US" sz="1600" baseline="0" dirty="0" err="1" smtClean="0">
                          <a:latin typeface="Verdana" pitchFamily="34" charset="0"/>
                          <a:ea typeface="Verdana" pitchFamily="34" charset="0"/>
                          <a:cs typeface="Verdana" pitchFamily="34" charset="0"/>
                        </a:rPr>
                        <a:t>mysql</a:t>
                      </a:r>
                      <a:r>
                        <a:rPr lang="en-US" sz="1600" baseline="0" dirty="0" smtClean="0">
                          <a:latin typeface="Verdana" pitchFamily="34" charset="0"/>
                          <a:ea typeface="Verdana" pitchFamily="34" charset="0"/>
                          <a:cs typeface="Verdana" pitchFamily="34" charset="0"/>
                        </a:rPr>
                        <a:t> DB)</a:t>
                      </a:r>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CLOB(Oracle</a:t>
                      </a:r>
                      <a:r>
                        <a:rPr lang="en-US" sz="1600" baseline="0" dirty="0" smtClean="0">
                          <a:latin typeface="Verdana" pitchFamily="34" charset="0"/>
                          <a:ea typeface="Verdana" pitchFamily="34" charset="0"/>
                          <a:cs typeface="Verdana" pitchFamily="34" charset="0"/>
                        </a:rPr>
                        <a:t> DB</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setClob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getClob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smtClean="0">
                          <a:latin typeface="Verdana" pitchFamily="34" charset="0"/>
                          <a:ea typeface="Verdana" pitchFamily="34" charset="0"/>
                          <a:cs typeface="Verdana" pitchFamily="34" charset="0"/>
                        </a:rPr>
                        <a:t>Float(precision)</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setFloat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getFloat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endParaRPr lang="en-US" sz="1600" dirty="0">
                        <a:latin typeface="Verdana" pitchFamily="34" charset="0"/>
                        <a:ea typeface="Verdana" pitchFamily="34" charset="0"/>
                        <a:cs typeface="Verdana" pitchFamily="34" charset="0"/>
                      </a:endParaRPr>
                    </a:p>
                  </a:txBody>
                  <a:tcPr/>
                </a:tc>
                <a:tc>
                  <a:txBody>
                    <a:bodyPr/>
                    <a:lstStyle/>
                    <a:p>
                      <a:endParaRPr lang="en-US" sz="1600" dirty="0">
                        <a:latin typeface="Verdana" pitchFamily="34" charset="0"/>
                        <a:ea typeface="Verdana" pitchFamily="34" charset="0"/>
                        <a:cs typeface="Verdana" pitchFamily="34" charset="0"/>
                      </a:endParaRPr>
                    </a:p>
                  </a:txBody>
                  <a:tcPr/>
                </a:tc>
                <a:tc>
                  <a:txBody>
                    <a:bodyPr/>
                    <a:lstStyle/>
                    <a:p>
                      <a:endParaRPr lang="en-US" sz="1600" dirty="0">
                        <a:latin typeface="Verdana" pitchFamily="34" charset="0"/>
                        <a:ea typeface="Verdana" pitchFamily="34" charset="0"/>
                        <a:cs typeface="Verdana" pitchFamily="34" charset="0"/>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a:solidFill>
                  <a:srgbClr val="000000"/>
                </a:solidFill>
                <a:latin typeface="Verdana"/>
                <a:ea typeface="Verdana"/>
              </a:rPr>
              <a:t>WebServices</a:t>
            </a:r>
            <a:endParaRPr dirty="0"/>
          </a:p>
        </p:txBody>
      </p:sp>
      <p:sp>
        <p:nvSpPr>
          <p:cNvPr id="293" name="CustomShape 2"/>
          <p:cNvSpPr/>
          <p:nvPr/>
        </p:nvSpPr>
        <p:spPr>
          <a:xfrm>
            <a:off x="0" y="514230"/>
            <a:ext cx="9144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t>
            </a:r>
            <a:r>
              <a:rPr lang="en-US" sz="1500" b="1" i="1" strike="noStrike" dirty="0" smtClean="0">
                <a:solidFill>
                  <a:srgbClr val="FF0000"/>
                </a:solidFill>
                <a:latin typeface="Verdana" pitchFamily="34" charset="0"/>
                <a:ea typeface="Verdana" pitchFamily="34" charset="0"/>
                <a:cs typeface="Verdana" pitchFamily="34" charset="0"/>
              </a:rPr>
              <a:t>in a client/server application allows business services to be made available over the internet or web. </a:t>
            </a: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allows us to implement </a:t>
            </a:r>
            <a:r>
              <a:rPr lang="en-US" sz="1500" b="1" i="1" strike="noStrike" dirty="0" smtClean="0">
                <a:solidFill>
                  <a:srgbClr val="FF0000"/>
                </a:solidFill>
                <a:latin typeface="Verdana" pitchFamily="34" charset="0"/>
                <a:ea typeface="Verdana" pitchFamily="34" charset="0"/>
                <a:cs typeface="Verdana" pitchFamily="34" charset="0"/>
              </a:rPr>
              <a:t>loosely coupled customized </a:t>
            </a:r>
            <a:r>
              <a:rPr lang="en-US" sz="1500" b="1" i="1" strike="noStrike" dirty="0">
                <a:solidFill>
                  <a:srgbClr val="FF0000"/>
                </a:solidFill>
                <a:latin typeface="Verdana" pitchFamily="34" charset="0"/>
                <a:ea typeface="Verdana" pitchFamily="34" charset="0"/>
                <a:cs typeface="Verdana" pitchFamily="34" charset="0"/>
              </a:rPr>
              <a:t>modules </a:t>
            </a:r>
            <a:r>
              <a:rPr lang="en-US" sz="1500" b="1" i="1" strike="noStrike" dirty="0" smtClean="0">
                <a:solidFill>
                  <a:srgbClr val="FF0000"/>
                </a:solidFill>
                <a:latin typeface="Verdana" pitchFamily="34" charset="0"/>
                <a:ea typeface="Verdana" pitchFamily="34" charset="0"/>
                <a:cs typeface="Verdana" pitchFamily="34" charset="0"/>
              </a:rPr>
              <a:t>and can </a:t>
            </a:r>
            <a:r>
              <a:rPr lang="en-US" sz="1500" b="1" i="1" strike="noStrike" dirty="0">
                <a:solidFill>
                  <a:srgbClr val="FF0000"/>
                </a:solidFill>
                <a:latin typeface="Verdana" pitchFamily="34" charset="0"/>
                <a:ea typeface="Verdana" pitchFamily="34" charset="0"/>
                <a:cs typeface="Verdana" pitchFamily="34" charset="0"/>
              </a:rPr>
              <a:t>be consumed by any clients regardless of the technology </a:t>
            </a:r>
            <a:r>
              <a:rPr lang="en-US" sz="1500" b="1" i="1" strike="noStrike" dirty="0" smtClean="0">
                <a:solidFill>
                  <a:srgbClr val="FF0000"/>
                </a:solidFill>
                <a:latin typeface="Verdana" pitchFamily="34" charset="0"/>
                <a:ea typeface="Verdana" pitchFamily="34" charset="0"/>
                <a:cs typeface="Verdana" pitchFamily="34" charset="0"/>
              </a:rPr>
              <a:t>or platform </a:t>
            </a:r>
            <a:r>
              <a:rPr lang="en-US" sz="1500" b="1" i="1" strike="noStrike" dirty="0">
                <a:solidFill>
                  <a:srgbClr val="FF0000"/>
                </a:solidFill>
                <a:latin typeface="Verdana" pitchFamily="34" charset="0"/>
                <a:ea typeface="Verdana" pitchFamily="34" charset="0"/>
                <a:cs typeface="Verdana" pitchFamily="34" charset="0"/>
              </a:rPr>
              <a:t>the </a:t>
            </a:r>
            <a:r>
              <a:rPr lang="en-US" sz="1500" b="1" i="1" strike="noStrike" dirty="0" smtClean="0">
                <a:solidFill>
                  <a:srgbClr val="FF0000"/>
                </a:solidFill>
                <a:latin typeface="Verdana" pitchFamily="34" charset="0"/>
                <a:ea typeface="Verdana" pitchFamily="34" charset="0"/>
                <a:cs typeface="Verdana" pitchFamily="34" charset="0"/>
              </a:rPr>
              <a:t>client-server </a:t>
            </a:r>
            <a:r>
              <a:rPr lang="en-US" sz="1500" b="1" i="1" strike="noStrike" dirty="0">
                <a:solidFill>
                  <a:srgbClr val="FF0000"/>
                </a:solidFill>
                <a:latin typeface="Verdana" pitchFamily="34" charset="0"/>
                <a:ea typeface="Verdana" pitchFamily="34" charset="0"/>
                <a:cs typeface="Verdana" pitchFamily="34" charset="0"/>
              </a:rPr>
              <a:t>operates on</a:t>
            </a:r>
            <a:r>
              <a:rPr lang="en-US" sz="1500" b="1" i="1" strike="noStrike" dirty="0" smtClean="0">
                <a:solidFill>
                  <a:srgbClr val="FF0000"/>
                </a:solidFill>
                <a:latin typeface="Verdana" pitchFamily="34" charset="0"/>
                <a:ea typeface="Verdana" pitchFamily="34" charset="0"/>
                <a:cs typeface="Verdana" pitchFamily="34" charset="0"/>
              </a:rPr>
              <a:t>.</a:t>
            </a:r>
          </a:p>
          <a:p>
            <a:pPr>
              <a:lnSpc>
                <a:spcPct val="100000"/>
              </a:lnSpc>
            </a:pPr>
            <a:endParaRPr lang="en-US" sz="1500" b="1"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b="1" strike="noStrike" dirty="0" err="1" smtClean="0">
                <a:solidFill>
                  <a:srgbClr val="000000"/>
                </a:solidFill>
                <a:latin typeface="Verdana" pitchFamily="34" charset="0"/>
                <a:ea typeface="Verdana" pitchFamily="34" charset="0"/>
                <a:cs typeface="Verdana" pitchFamily="34" charset="0"/>
              </a:rPr>
              <a:t>Jax-ws</a:t>
            </a:r>
            <a:r>
              <a:rPr lang="en-US" sz="1500" b="1" strike="noStrike" dirty="0" smtClean="0">
                <a:solidFill>
                  <a:srgbClr val="000000"/>
                </a:solidFill>
                <a:latin typeface="Verdana" pitchFamily="34" charset="0"/>
                <a:ea typeface="Verdana" pitchFamily="34" charset="0"/>
                <a:cs typeface="Verdana" pitchFamily="34" charset="0"/>
              </a:rPr>
              <a:t> </a:t>
            </a:r>
            <a:r>
              <a:rPr lang="en-US" sz="1500" b="1" strike="noStrike" dirty="0">
                <a:solidFill>
                  <a:srgbClr val="000000"/>
                </a:solidFill>
                <a:latin typeface="Verdana" pitchFamily="34" charset="0"/>
                <a:ea typeface="Verdana" pitchFamily="34" charset="0"/>
                <a:cs typeface="Verdana" pitchFamily="34" charset="0"/>
              </a:rPr>
              <a:t>(Soap) </a:t>
            </a:r>
            <a:r>
              <a:rPr lang="en-US" sz="1500" strike="noStrike" dirty="0">
                <a:solidFill>
                  <a:srgbClr val="000000"/>
                </a:solidFill>
                <a:latin typeface="Verdana" pitchFamily="34" charset="0"/>
                <a:ea typeface="Verdana" pitchFamily="34" charset="0"/>
                <a:cs typeface="Verdana" pitchFamily="34" charset="0"/>
              </a:rPr>
              <a:t>– </a:t>
            </a:r>
            <a:r>
              <a:rPr lang="en-US" sz="1500" b="1" i="1" strike="noStrike" dirty="0" smtClean="0">
                <a:solidFill>
                  <a:srgbClr val="FF0000"/>
                </a:solidFill>
                <a:latin typeface="Verdana" pitchFamily="34" charset="0"/>
                <a:ea typeface="Verdana" pitchFamily="34" charset="0"/>
                <a:cs typeface="Verdana" pitchFamily="34" charset="0"/>
              </a:rPr>
              <a:t>Soap is messaging protocol that allows 2 different end points communicate with each other using XML and HTTP.</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err="1" smtClean="0">
                <a:solidFill>
                  <a:srgbClr val="000000"/>
                </a:solidFill>
                <a:latin typeface="Verdana" pitchFamily="34" charset="0"/>
                <a:ea typeface="Verdana" pitchFamily="34" charset="0"/>
                <a:cs typeface="Verdana" pitchFamily="34" charset="0"/>
              </a:rPr>
              <a:t>Jax-ws</a:t>
            </a:r>
            <a:r>
              <a:rPr lang="en-US" sz="1500" strike="noStrike" dirty="0" smtClean="0">
                <a:solidFill>
                  <a:srgbClr val="000000"/>
                </a:solidFill>
                <a:latin typeface="Verdana" pitchFamily="34" charset="0"/>
                <a:ea typeface="Verdana" pitchFamily="34" charset="0"/>
                <a:cs typeface="Verdana" pitchFamily="34" charset="0"/>
              </a:rPr>
              <a:t> supported from Java 1.5 </a:t>
            </a:r>
            <a:r>
              <a:rPr lang="en-US" sz="1500" strike="noStrike" dirty="0" err="1" smtClean="0">
                <a:solidFill>
                  <a:srgbClr val="000000"/>
                </a:solidFill>
                <a:latin typeface="Verdana" pitchFamily="34" charset="0"/>
                <a:ea typeface="Verdana" pitchFamily="34" charset="0"/>
                <a:cs typeface="Verdana" pitchFamily="34" charset="0"/>
              </a:rPr>
              <a:t>onwards.They</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err="1" smtClean="0">
                <a:solidFill>
                  <a:srgbClr val="000000"/>
                </a:solidFill>
                <a:latin typeface="Verdana" pitchFamily="34" charset="0"/>
                <a:ea typeface="Verdana" pitchFamily="34" charset="0"/>
                <a:cs typeface="Verdana" pitchFamily="34" charset="0"/>
              </a:rPr>
              <a:t>webservices</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a:solidFill>
                  <a:srgbClr val="000000"/>
                </a:solidFill>
                <a:latin typeface="Verdana" pitchFamily="34" charset="0"/>
                <a:ea typeface="Verdana" pitchFamily="34" charset="0"/>
                <a:cs typeface="Verdana" pitchFamily="34" charset="0"/>
              </a:rPr>
              <a:t>are more secure and requires a </a:t>
            </a:r>
            <a:r>
              <a:rPr lang="en-US" sz="1500" strike="noStrike" dirty="0" err="1">
                <a:solidFill>
                  <a:srgbClr val="000000"/>
                </a:solidFill>
                <a:latin typeface="Verdana" pitchFamily="34" charset="0"/>
                <a:ea typeface="Verdana" pitchFamily="34" charset="0"/>
                <a:cs typeface="Verdana" pitchFamily="34" charset="0"/>
              </a:rPr>
              <a:t>webservice</a:t>
            </a:r>
            <a:r>
              <a:rPr lang="en-US" sz="1500" strike="noStrike" dirty="0">
                <a:solidFill>
                  <a:srgbClr val="000000"/>
                </a:solidFill>
                <a:latin typeface="Verdana" pitchFamily="34" charset="0"/>
                <a:ea typeface="Verdana" pitchFamily="34" charset="0"/>
                <a:cs typeface="Verdana" pitchFamily="34" charset="0"/>
              </a:rPr>
              <a:t> format agreement to be exposed (WSDL). Each interface has to be defined in proper format and data type. These interfaces are defined in xml language. The communication happens </a:t>
            </a:r>
            <a:r>
              <a:rPr lang="en-US" sz="1500" strike="noStrike" dirty="0" smtClean="0">
                <a:solidFill>
                  <a:srgbClr val="000000"/>
                </a:solidFill>
                <a:latin typeface="Verdana" pitchFamily="34" charset="0"/>
                <a:ea typeface="Verdana" pitchFamily="34" charset="0"/>
                <a:cs typeface="Verdana" pitchFamily="34" charset="0"/>
              </a:rPr>
              <a:t>with soap over http/</a:t>
            </a:r>
            <a:r>
              <a:rPr lang="en-US" sz="1500" strike="noStrike" dirty="0" err="1" smtClean="0">
                <a:solidFill>
                  <a:srgbClr val="000000"/>
                </a:solidFill>
                <a:latin typeface="Verdana" pitchFamily="34" charset="0"/>
                <a:ea typeface="Verdana" pitchFamily="34" charset="0"/>
                <a:cs typeface="Verdana" pitchFamily="34" charset="0"/>
              </a:rPr>
              <a:t>smtp</a:t>
            </a:r>
            <a:r>
              <a:rPr lang="en-US" sz="1500" strike="noStrike" dirty="0" smtClean="0">
                <a:solidFill>
                  <a:srgbClr val="000000"/>
                </a:solidFill>
                <a:latin typeface="Verdana" pitchFamily="34" charset="0"/>
                <a:ea typeface="Verdana" pitchFamily="34" charset="0"/>
                <a:cs typeface="Verdana" pitchFamily="34" charset="0"/>
              </a:rPr>
              <a:t> protocol. </a:t>
            </a:r>
            <a:r>
              <a:rPr lang="en-US" sz="1500" dirty="0" smtClean="0">
                <a:solidFill>
                  <a:srgbClr val="000000"/>
                </a:solidFill>
                <a:latin typeface="Verdana" pitchFamily="34" charset="0"/>
                <a:ea typeface="Verdana" pitchFamily="34" charset="0"/>
                <a:cs typeface="Verdana" pitchFamily="34" charset="0"/>
              </a:rPr>
              <a:t>It uses JAXB as data </a:t>
            </a:r>
            <a:r>
              <a:rPr lang="en-US" sz="1500" dirty="0" err="1" smtClean="0">
                <a:solidFill>
                  <a:srgbClr val="000000"/>
                </a:solidFill>
                <a:latin typeface="Verdana" pitchFamily="34" charset="0"/>
                <a:ea typeface="Verdana" pitchFamily="34" charset="0"/>
                <a:cs typeface="Verdana" pitchFamily="34" charset="0"/>
              </a:rPr>
              <a:t>modelling</a:t>
            </a:r>
            <a:r>
              <a:rPr lang="en-US" sz="1500" dirty="0" smtClean="0">
                <a:solidFill>
                  <a:srgbClr val="000000"/>
                </a:solidFill>
                <a:latin typeface="Verdana" pitchFamily="34" charset="0"/>
                <a:ea typeface="Verdana" pitchFamily="34" charset="0"/>
                <a:cs typeface="Verdana" pitchFamily="34" charset="0"/>
              </a:rPr>
              <a:t>. Primarily used to publish operations.</a:t>
            </a:r>
            <a:endParaRPr lang="en-US" sz="1500"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dirty="0" smtClean="0">
                <a:solidFill>
                  <a:srgbClr val="000000"/>
                </a:solidFill>
                <a:latin typeface="Verdana" pitchFamily="34" charset="0"/>
                <a:ea typeface="Verdana" pitchFamily="34" charset="0"/>
                <a:cs typeface="Verdana" pitchFamily="34" charset="0"/>
              </a:rPr>
              <a:t>Version : soap-&gt;JAX RPC1.0-&gt;JAX RPC1.1-&gt;JAX WS</a:t>
            </a:r>
            <a:endParaRPr lang="en-US" sz="1500" strike="noStrike" dirty="0" smtClean="0">
              <a:solidFill>
                <a:srgbClr val="000000"/>
              </a:solidFill>
              <a:latin typeface="Verdana" pitchFamily="34" charset="0"/>
              <a:ea typeface="Verdana" pitchFamily="34" charset="0"/>
              <a:cs typeface="Verdana" pitchFamily="34" charset="0"/>
            </a:endParaRPr>
          </a:p>
          <a:p>
            <a:pPr marL="342900" indent="-342900">
              <a:lnSpc>
                <a:spcPct val="100000"/>
              </a:lnSpc>
              <a:buAutoNum type="arabicParenR"/>
            </a:pPr>
            <a:r>
              <a:rPr lang="en-US" sz="1500" dirty="0" smtClean="0">
                <a:solidFill>
                  <a:srgbClr val="000000"/>
                </a:solidFill>
                <a:latin typeface="Verdana" pitchFamily="34" charset="0"/>
                <a:ea typeface="Verdana" pitchFamily="34" charset="0"/>
                <a:cs typeface="Verdana" pitchFamily="34" charset="0"/>
              </a:rPr>
              <a:t>Used when security , data validation and reliability is required.</a:t>
            </a:r>
          </a:p>
          <a:p>
            <a:pPr marL="342900" indent="-342900">
              <a:lnSpc>
                <a:spcPct val="100000"/>
              </a:lnSpc>
              <a:buAutoNum type="arabicParenR"/>
            </a:pPr>
            <a:r>
              <a:rPr lang="en-US" sz="1500" dirty="0" smtClean="0">
                <a:solidFill>
                  <a:srgbClr val="000000"/>
                </a:solidFill>
                <a:latin typeface="Verdana" pitchFamily="34" charset="0"/>
                <a:ea typeface="Verdana" pitchFamily="34" charset="0"/>
                <a:cs typeface="Verdana" pitchFamily="34" charset="0"/>
              </a:rPr>
              <a:t>Used when publisher and consumer require to follow strict interface specifications.</a:t>
            </a:r>
          </a:p>
          <a:p>
            <a:pPr marL="342900" indent="-342900">
              <a:lnSpc>
                <a:spcPct val="100000"/>
              </a:lnSpc>
              <a:buAutoNum type="arabicParenR"/>
            </a:pPr>
            <a:r>
              <a:rPr lang="en-US" sz="1500" strike="noStrike" dirty="0" smtClean="0">
                <a:solidFill>
                  <a:srgbClr val="000000"/>
                </a:solidFill>
                <a:latin typeface="Verdana" pitchFamily="34" charset="0"/>
                <a:ea typeface="Verdana" pitchFamily="34" charset="0"/>
                <a:cs typeface="Verdana" pitchFamily="34" charset="0"/>
              </a:rPr>
              <a:t>Exception handling – Soap error</a:t>
            </a:r>
          </a:p>
          <a:p>
            <a:pPr marL="342900" indent="-342900">
              <a:lnSpc>
                <a:spcPct val="100000"/>
              </a:lnSpc>
              <a:buAutoNum type="arabicParenR"/>
            </a:pPr>
            <a:r>
              <a:rPr lang="en-US" sz="1500" dirty="0" err="1" smtClean="0">
                <a:solidFill>
                  <a:srgbClr val="000000"/>
                </a:solidFill>
                <a:latin typeface="Verdana" pitchFamily="34" charset="0"/>
                <a:ea typeface="Verdana" pitchFamily="34" charset="0"/>
                <a:cs typeface="Verdana" pitchFamily="34" charset="0"/>
              </a:rPr>
              <a:t>Statefull</a:t>
            </a:r>
            <a:r>
              <a:rPr lang="en-US" sz="1500" dirty="0" smtClean="0">
                <a:solidFill>
                  <a:srgbClr val="000000"/>
                </a:solidFill>
                <a:latin typeface="Verdana" pitchFamily="34" charset="0"/>
                <a:ea typeface="Verdana" pitchFamily="34" charset="0"/>
                <a:cs typeface="Verdana" pitchFamily="34" charset="0"/>
              </a:rPr>
              <a:t> can be achieved using </a:t>
            </a:r>
            <a:r>
              <a:rPr lang="en-US" sz="1600" b="1" dirty="0" err="1" smtClean="0"/>
              <a:t>WebServiceContext</a:t>
            </a:r>
            <a:endParaRPr lang="en-US" sz="1600" b="1" dirty="0" smtClean="0"/>
          </a:p>
          <a:p>
            <a:pPr>
              <a:lnSpc>
                <a:spcPct val="100000"/>
              </a:lnSpc>
            </a:pPr>
            <a:endParaRPr lang="en-US" sz="1500" b="1"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b="1" strike="noStrike" dirty="0" err="1" smtClean="0">
                <a:solidFill>
                  <a:srgbClr val="000000"/>
                </a:solidFill>
                <a:latin typeface="Verdana" pitchFamily="34" charset="0"/>
                <a:ea typeface="Verdana" pitchFamily="34" charset="0"/>
                <a:cs typeface="Verdana" pitchFamily="34" charset="0"/>
              </a:rPr>
              <a:t>Jax-rs</a:t>
            </a:r>
            <a:r>
              <a:rPr lang="en-US" sz="1500" b="1" strike="noStrike" dirty="0" smtClean="0">
                <a:solidFill>
                  <a:srgbClr val="000000"/>
                </a:solidFill>
                <a:latin typeface="Verdana" pitchFamily="34" charset="0"/>
                <a:ea typeface="Verdana" pitchFamily="34" charset="0"/>
                <a:cs typeface="Verdana" pitchFamily="34" charset="0"/>
              </a:rPr>
              <a:t> </a:t>
            </a:r>
            <a:r>
              <a:rPr lang="en-US" sz="1500" b="1" strike="noStrike" dirty="0">
                <a:solidFill>
                  <a:srgbClr val="000000"/>
                </a:solidFill>
                <a:latin typeface="Verdana" pitchFamily="34" charset="0"/>
                <a:ea typeface="Verdana" pitchFamily="34" charset="0"/>
                <a:cs typeface="Verdana" pitchFamily="34" charset="0"/>
              </a:rPr>
              <a:t>(Restful) </a:t>
            </a:r>
            <a:r>
              <a:rPr lang="en-US" sz="1500" strike="noStrike" dirty="0" smtClean="0">
                <a:solidFill>
                  <a:srgbClr val="000000"/>
                </a:solidFill>
                <a:latin typeface="Verdana" pitchFamily="34" charset="0"/>
                <a:ea typeface="Verdana" pitchFamily="34" charset="0"/>
                <a:cs typeface="Verdana" pitchFamily="34" charset="0"/>
              </a:rPr>
              <a:t>–(</a:t>
            </a:r>
            <a:r>
              <a:rPr lang="en-US" sz="1600" b="1" i="1" dirty="0" err="1" smtClean="0">
                <a:solidFill>
                  <a:srgbClr val="FF0000"/>
                </a:solidFill>
              </a:rPr>
              <a:t>REpresentational</a:t>
            </a:r>
            <a:r>
              <a:rPr lang="en-US" sz="1600" b="1" i="1" dirty="0" smtClean="0">
                <a:solidFill>
                  <a:srgbClr val="FF0000"/>
                </a:solidFill>
              </a:rPr>
              <a:t> State Transfer) </a:t>
            </a:r>
            <a:r>
              <a:rPr lang="en-US" sz="1500" b="1" i="1" strike="noStrike" dirty="0" smtClean="0">
                <a:solidFill>
                  <a:srgbClr val="FF0000"/>
                </a:solidFill>
                <a:latin typeface="Verdana" pitchFamily="34" charset="0"/>
                <a:ea typeface="Verdana" pitchFamily="34" charset="0"/>
                <a:cs typeface="Verdana" pitchFamily="34" charset="0"/>
              </a:rPr>
              <a:t>Restful </a:t>
            </a: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are easy to develop and do not require </a:t>
            </a:r>
            <a:r>
              <a:rPr lang="en-US" sz="1500" b="1" i="1" strike="noStrike" dirty="0" smtClean="0">
                <a:solidFill>
                  <a:srgbClr val="FF0000"/>
                </a:solidFill>
                <a:latin typeface="Verdana" pitchFamily="34" charset="0"/>
                <a:ea typeface="Verdana" pitchFamily="34" charset="0"/>
                <a:cs typeface="Verdana" pitchFamily="34" charset="0"/>
              </a:rPr>
              <a:t>Soap like xml messages. They operate on existing HTTP web infrastructure. </a:t>
            </a:r>
            <a:r>
              <a:rPr lang="en-US" sz="1500" strike="noStrike" dirty="0" smtClean="0">
                <a:solidFill>
                  <a:srgbClr val="000000"/>
                </a:solidFill>
                <a:latin typeface="Verdana" pitchFamily="34" charset="0"/>
                <a:ea typeface="Verdana" pitchFamily="34" charset="0"/>
                <a:cs typeface="Verdana" pitchFamily="34" charset="0"/>
              </a:rPr>
              <a:t>These are most commonly used for Data oriented </a:t>
            </a:r>
            <a:r>
              <a:rPr lang="en-US" sz="1500" strike="noStrike" dirty="0" err="1" smtClean="0">
                <a:solidFill>
                  <a:srgbClr val="000000"/>
                </a:solidFill>
                <a:latin typeface="Verdana" pitchFamily="34" charset="0"/>
                <a:ea typeface="Verdana" pitchFamily="34" charset="0"/>
                <a:cs typeface="Verdana" pitchFamily="34" charset="0"/>
              </a:rPr>
              <a:t>usage.These</a:t>
            </a:r>
            <a:r>
              <a:rPr lang="en-US" sz="1500" strike="noStrike" dirty="0" smtClean="0">
                <a:solidFill>
                  <a:srgbClr val="000000"/>
                </a:solidFill>
                <a:latin typeface="Verdana" pitchFamily="34" charset="0"/>
                <a:ea typeface="Verdana" pitchFamily="34" charset="0"/>
                <a:cs typeface="Verdana" pitchFamily="34" charset="0"/>
              </a:rPr>
              <a:t> are used in human readable format which contains directory </a:t>
            </a:r>
            <a:r>
              <a:rPr lang="en-US" sz="1500" dirty="0" smtClean="0">
                <a:solidFill>
                  <a:srgbClr val="000000"/>
                </a:solidFill>
                <a:latin typeface="Verdana" pitchFamily="34" charset="0"/>
                <a:ea typeface="Verdana" pitchFamily="34" charset="0"/>
                <a:cs typeface="Verdana" pitchFamily="34" charset="0"/>
              </a:rPr>
              <a:t>hierarchy like structure. </a:t>
            </a:r>
            <a:r>
              <a:rPr lang="en-US" sz="1500" dirty="0" smtClean="0">
                <a:latin typeface="Verdana" pitchFamily="34" charset="0"/>
                <a:ea typeface="Verdana" pitchFamily="34" charset="0"/>
                <a:cs typeface="Verdana" pitchFamily="34" charset="0"/>
              </a:rPr>
              <a:t>Can be used for creating light weight </a:t>
            </a:r>
            <a:r>
              <a:rPr lang="en-US" sz="1500" dirty="0" err="1" smtClean="0">
                <a:latin typeface="Verdana" pitchFamily="34" charset="0"/>
                <a:ea typeface="Verdana" pitchFamily="34" charset="0"/>
                <a:cs typeface="Verdana" pitchFamily="34" charset="0"/>
              </a:rPr>
              <a:t>webservice</a:t>
            </a:r>
            <a:r>
              <a:rPr lang="en-US" sz="1500" dirty="0" smtClean="0">
                <a:latin typeface="Verdana" pitchFamily="34" charset="0"/>
                <a:ea typeface="Verdana" pitchFamily="34" charset="0"/>
                <a:cs typeface="Verdana" pitchFamily="34" charset="0"/>
              </a:rPr>
              <a:t>. WADL can be used to define Rest </a:t>
            </a:r>
            <a:r>
              <a:rPr lang="en-US" sz="1500" dirty="0" err="1" smtClean="0">
                <a:latin typeface="Verdana" pitchFamily="34" charset="0"/>
                <a:ea typeface="Verdana" pitchFamily="34" charset="0"/>
                <a:cs typeface="Verdana" pitchFamily="34" charset="0"/>
              </a:rPr>
              <a:t>serviec</a:t>
            </a:r>
            <a:r>
              <a:rPr lang="en-US" sz="1500" dirty="0" smtClean="0">
                <a:latin typeface="Verdana" pitchFamily="34" charset="0"/>
                <a:ea typeface="Verdana" pitchFamily="34" charset="0"/>
                <a:cs typeface="Verdana" pitchFamily="34" charset="0"/>
              </a:rPr>
              <a:t> schema.  REST interface types are </a:t>
            </a:r>
            <a:r>
              <a:rPr lang="en-US" sz="1500" dirty="0" err="1" smtClean="0">
                <a:latin typeface="Verdana" pitchFamily="34" charset="0"/>
                <a:ea typeface="Verdana" pitchFamily="34" charset="0"/>
                <a:cs typeface="Verdana" pitchFamily="34" charset="0"/>
              </a:rPr>
              <a:t>get,put,post,delete</a:t>
            </a:r>
            <a:r>
              <a:rPr lang="en-US" sz="1500" dirty="0" smtClean="0">
                <a:latin typeface="Verdana" pitchFamily="34" charset="0"/>
                <a:ea typeface="Verdana" pitchFamily="34" charset="0"/>
                <a:cs typeface="Verdana" pitchFamily="34" charset="0"/>
              </a:rPr>
              <a:t> which are similar to basic CRUD features. </a:t>
            </a:r>
            <a:r>
              <a:rPr lang="en-US" sz="1500" dirty="0" smtClean="0">
                <a:solidFill>
                  <a:srgbClr val="000000"/>
                </a:solidFill>
                <a:latin typeface="Verdana" pitchFamily="34" charset="0"/>
                <a:ea typeface="Verdana" pitchFamily="34" charset="0"/>
                <a:cs typeface="Verdana" pitchFamily="34" charset="0"/>
              </a:rPr>
              <a:t>Primarily used to publish data.</a:t>
            </a:r>
            <a:endParaRPr lang="en-US" sz="15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500" dirty="0" err="1" smtClean="0">
                <a:latin typeface="Verdana" pitchFamily="34" charset="0"/>
                <a:ea typeface="Verdana" pitchFamily="34" charset="0"/>
                <a:cs typeface="Verdana" pitchFamily="34" charset="0"/>
              </a:rPr>
              <a:t>Cilent</a:t>
            </a:r>
            <a:r>
              <a:rPr lang="en-US" sz="1500" dirty="0" smtClean="0">
                <a:latin typeface="Verdana" pitchFamily="34" charset="0"/>
                <a:ea typeface="Verdana" pitchFamily="34" charset="0"/>
                <a:cs typeface="Verdana" pitchFamily="34" charset="0"/>
              </a:rPr>
              <a:t> usage is simpler, need not develop tools to call or read web methods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Faster performance since no additional xml processing required.</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Enable caching. Server response can be stored on client.</a:t>
            </a:r>
          </a:p>
          <a:p>
            <a:pPr marL="342900" indent="-342900">
              <a:lnSpc>
                <a:spcPct val="100000"/>
              </a:lnSpc>
              <a:buAutoNum type="arabicParenR"/>
            </a:pPr>
            <a:endParaRPr lang="en-US" sz="1500" dirty="0" smtClean="0">
              <a:latin typeface="Verdana" pitchFamily="34" charset="0"/>
              <a:ea typeface="Verdana" pitchFamily="34" charset="0"/>
              <a:cs typeface="Verdana" pitchFamily="34" charset="0"/>
            </a:endParaRPr>
          </a:p>
          <a:p>
            <a:pPr marL="342900" indent="-342900">
              <a:lnSpc>
                <a:spcPct val="100000"/>
              </a:lnSpc>
              <a:buAutoNum type="arabicParenR"/>
            </a:pPr>
            <a:endParaRPr lang="en-US" sz="15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42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trike="noStrike" dirty="0" err="1" smtClean="0">
                <a:solidFill>
                  <a:srgbClr val="000000"/>
                </a:solidFill>
                <a:latin typeface="Verdana"/>
                <a:ea typeface="Verdana"/>
              </a:rPr>
              <a:t>WebServices</a:t>
            </a:r>
            <a:r>
              <a:rPr lang="en-US" strike="noStrike" dirty="0" smtClean="0">
                <a:solidFill>
                  <a:srgbClr val="000000"/>
                </a:solidFill>
                <a:latin typeface="Verdana"/>
                <a:ea typeface="Verdana"/>
              </a:rPr>
              <a:t> </a:t>
            </a:r>
            <a:r>
              <a:rPr lang="en-US" dirty="0">
                <a:solidFill>
                  <a:srgbClr val="000000"/>
                </a:solidFill>
                <a:latin typeface="Verdana"/>
                <a:ea typeface="Verdana"/>
              </a:rPr>
              <a:t>:</a:t>
            </a:r>
            <a:r>
              <a:rPr lang="en-US" strike="noStrike" dirty="0" smtClean="0">
                <a:solidFill>
                  <a:srgbClr val="000000"/>
                </a:solidFill>
                <a:latin typeface="Verdana"/>
                <a:ea typeface="Verdana"/>
              </a:rPr>
              <a:t> JAX-WS</a:t>
            </a:r>
            <a:endParaRPr sz="1200" dirty="0"/>
          </a:p>
        </p:txBody>
      </p:sp>
      <p:sp>
        <p:nvSpPr>
          <p:cNvPr id="293" name="CustomShape 2"/>
          <p:cNvSpPr/>
          <p:nvPr/>
        </p:nvSpPr>
        <p:spPr>
          <a:xfrm>
            <a:off x="457200" y="3810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dirty="0">
                <a:solidFill>
                  <a:srgbClr val="000000"/>
                </a:solidFill>
                <a:latin typeface="Verdana" pitchFamily="34" charset="0"/>
                <a:ea typeface="Verdana" pitchFamily="34" charset="0"/>
                <a:cs typeface="Verdana" pitchFamily="34" charset="0"/>
              </a:rPr>
              <a:t>JAX-WS </a:t>
            </a:r>
            <a:r>
              <a:rPr lang="en-US" sz="1200" dirty="0" smtClean="0">
                <a:solidFill>
                  <a:srgbClr val="000000"/>
                </a:solidFill>
                <a:latin typeface="Verdana" pitchFamily="34" charset="0"/>
                <a:ea typeface="Verdana" pitchFamily="34" charset="0"/>
                <a:cs typeface="Verdana" pitchFamily="34" charset="0"/>
              </a:rPr>
              <a:t>can be </a:t>
            </a:r>
            <a:r>
              <a:rPr lang="en-US" sz="1200" dirty="0" err="1" smtClean="0">
                <a:solidFill>
                  <a:srgbClr val="000000"/>
                </a:solidFill>
                <a:latin typeface="Verdana" pitchFamily="34" charset="0"/>
                <a:ea typeface="Verdana" pitchFamily="34" charset="0"/>
                <a:cs typeface="Verdana" pitchFamily="34" charset="0"/>
              </a:rPr>
              <a:t>impementd</a:t>
            </a:r>
            <a:r>
              <a:rPr lang="en-US" sz="1200" dirty="0" smtClean="0">
                <a:solidFill>
                  <a:srgbClr val="000000"/>
                </a:solidFill>
                <a:latin typeface="Verdana" pitchFamily="34" charset="0"/>
                <a:ea typeface="Verdana" pitchFamily="34" charset="0"/>
                <a:cs typeface="Verdana" pitchFamily="34" charset="0"/>
              </a:rPr>
              <a:t> with different message styles (RPC </a:t>
            </a:r>
            <a:r>
              <a:rPr lang="en-US" sz="1200" dirty="0">
                <a:solidFill>
                  <a:srgbClr val="000000"/>
                </a:solidFill>
                <a:latin typeface="Verdana" pitchFamily="34" charset="0"/>
                <a:ea typeface="Verdana" pitchFamily="34" charset="0"/>
                <a:cs typeface="Verdana" pitchFamily="34" charset="0"/>
              </a:rPr>
              <a:t>and </a:t>
            </a:r>
            <a:r>
              <a:rPr lang="en-US" sz="1200" dirty="0" smtClean="0">
                <a:solidFill>
                  <a:srgbClr val="000000"/>
                </a:solidFill>
                <a:latin typeface="Verdana" pitchFamily="34" charset="0"/>
                <a:ea typeface="Verdana" pitchFamily="34" charset="0"/>
                <a:cs typeface="Verdana" pitchFamily="34" charset="0"/>
              </a:rPr>
              <a:t>Document)</a:t>
            </a:r>
            <a:endParaRPr lang="en-US" sz="1200" dirty="0">
              <a:solidFill>
                <a:srgbClr val="000000"/>
              </a:solidFill>
              <a:latin typeface="Verdana" pitchFamily="34" charset="0"/>
              <a:ea typeface="Verdana" pitchFamily="34" charset="0"/>
              <a:cs typeface="Verdana" pitchFamily="34" charset="0"/>
            </a:endParaRPr>
          </a:p>
          <a:p>
            <a:pPr marL="228600" indent="-228600">
              <a:lnSpc>
                <a:spcPct val="100000"/>
              </a:lnSpc>
              <a:buAutoNum type="arabicParenR"/>
            </a:pPr>
            <a:r>
              <a:rPr lang="en-US" sz="1200" b="1" dirty="0" smtClean="0">
                <a:solidFill>
                  <a:srgbClr val="000000"/>
                </a:solidFill>
                <a:latin typeface="Verdana" pitchFamily="34" charset="0"/>
                <a:ea typeface="Verdana" pitchFamily="34" charset="0"/>
                <a:cs typeface="Verdana" pitchFamily="34" charset="0"/>
              </a:rPr>
              <a:t>RPC </a:t>
            </a:r>
            <a:r>
              <a:rPr lang="en-US" sz="1200" dirty="0">
                <a:solidFill>
                  <a:srgbClr val="000000"/>
                </a:solidFill>
                <a:latin typeface="Verdana" pitchFamily="34" charset="0"/>
                <a:ea typeface="Verdana" pitchFamily="34" charset="0"/>
                <a:cs typeface="Verdana" pitchFamily="34" charset="0"/>
              </a:rPr>
              <a:t>: </a:t>
            </a:r>
            <a:r>
              <a:rPr lang="en-US" sz="1200" dirty="0" err="1" smtClean="0">
                <a:solidFill>
                  <a:srgbClr val="000000"/>
                </a:solidFill>
                <a:latin typeface="Verdana" pitchFamily="34" charset="0"/>
                <a:ea typeface="Verdana" pitchFamily="34" charset="0"/>
                <a:cs typeface="Verdana" pitchFamily="34" charset="0"/>
              </a:rPr>
              <a:t>Remtoe</a:t>
            </a:r>
            <a:r>
              <a:rPr lang="en-US" sz="1200" dirty="0" smtClean="0">
                <a:solidFill>
                  <a:srgbClr val="000000"/>
                </a:solidFill>
                <a:latin typeface="Verdana" pitchFamily="34" charset="0"/>
                <a:ea typeface="Verdana" pitchFamily="34" charset="0"/>
                <a:cs typeface="Verdana" pitchFamily="34" charset="0"/>
              </a:rPr>
              <a:t> Procedure call. simple </a:t>
            </a:r>
            <a:r>
              <a:rPr lang="en-US" sz="1200" dirty="0">
                <a:solidFill>
                  <a:srgbClr val="000000"/>
                </a:solidFill>
                <a:latin typeface="Verdana" pitchFamily="34" charset="0"/>
                <a:ea typeface="Verdana" pitchFamily="34" charset="0"/>
                <a:cs typeface="Verdana" pitchFamily="34" charset="0"/>
              </a:rPr>
              <a:t>XSD. @</a:t>
            </a:r>
            <a:r>
              <a:rPr lang="en-US" sz="1200" dirty="0" err="1">
                <a:solidFill>
                  <a:srgbClr val="000000"/>
                </a:solidFill>
                <a:latin typeface="Verdana" pitchFamily="34" charset="0"/>
                <a:ea typeface="Verdana" pitchFamily="34" charset="0"/>
                <a:cs typeface="Verdana" pitchFamily="34" charset="0"/>
              </a:rPr>
              <a:t>SOAPBinding</a:t>
            </a:r>
            <a:r>
              <a:rPr lang="en-US" sz="1200" dirty="0">
                <a:solidFill>
                  <a:srgbClr val="000000"/>
                </a:solidFill>
                <a:latin typeface="Verdana" pitchFamily="34" charset="0"/>
                <a:ea typeface="Verdana" pitchFamily="34" charset="0"/>
                <a:cs typeface="Verdana" pitchFamily="34" charset="0"/>
              </a:rPr>
              <a:t>(style=Style.RPC) </a:t>
            </a:r>
            <a:r>
              <a:rPr lang="en-US" sz="1200" dirty="0" smtClean="0">
                <a:solidFill>
                  <a:srgbClr val="000000"/>
                </a:solidFill>
                <a:latin typeface="Verdana" pitchFamily="34" charset="0"/>
                <a:ea typeface="Verdana" pitchFamily="34" charset="0"/>
                <a:cs typeface="Verdana" pitchFamily="34" charset="0"/>
              </a:rPr>
              <a:t>. Cannot validate All. RPC represents xml format of method call. Simple data type like </a:t>
            </a:r>
            <a:r>
              <a:rPr lang="en-US" sz="1200" dirty="0" err="1" smtClean="0">
                <a:solidFill>
                  <a:srgbClr val="000000"/>
                </a:solidFill>
                <a:latin typeface="Verdana" pitchFamily="34" charset="0"/>
                <a:ea typeface="Verdana" pitchFamily="34" charset="0"/>
                <a:cs typeface="Verdana" pitchFamily="34" charset="0"/>
              </a:rPr>
              <a:t>int</a:t>
            </a:r>
            <a:r>
              <a:rPr lang="en-US" sz="1200" dirty="0" smtClean="0">
                <a:solidFill>
                  <a:srgbClr val="000000"/>
                </a:solidFill>
                <a:latin typeface="Verdana" pitchFamily="34" charset="0"/>
                <a:ea typeface="Verdana" pitchFamily="34" charset="0"/>
                <a:cs typeface="Verdana" pitchFamily="34" charset="0"/>
              </a:rPr>
              <a:t>, string. Tightly coupled.</a:t>
            </a:r>
          </a:p>
          <a:p>
            <a:pPr marL="228600" indent="-228600">
              <a:buFontTx/>
              <a:buAutoNum type="arabicParenR"/>
            </a:pPr>
            <a:r>
              <a:rPr lang="en-US" sz="1200" b="1" dirty="0" smtClean="0">
                <a:solidFill>
                  <a:srgbClr val="000000"/>
                </a:solidFill>
                <a:latin typeface="Verdana" pitchFamily="34" charset="0"/>
                <a:ea typeface="Verdana" pitchFamily="34" charset="0"/>
                <a:cs typeface="Verdana" pitchFamily="34" charset="0"/>
              </a:rPr>
              <a:t>Document </a:t>
            </a:r>
            <a:r>
              <a:rPr lang="en-US" sz="1200" dirty="0" smtClean="0">
                <a:solidFill>
                  <a:srgbClr val="000000"/>
                </a:solidFill>
                <a:latin typeface="Verdana" pitchFamily="34" charset="0"/>
                <a:ea typeface="Verdana" pitchFamily="34" charset="0"/>
                <a:cs typeface="Verdana" pitchFamily="34" charset="0"/>
              </a:rPr>
              <a:t>: Complex </a:t>
            </a:r>
            <a:r>
              <a:rPr lang="en-US" sz="1200" dirty="0" err="1" smtClean="0">
                <a:solidFill>
                  <a:srgbClr val="000000"/>
                </a:solidFill>
                <a:latin typeface="Verdana" pitchFamily="34" charset="0"/>
                <a:ea typeface="Verdana" pitchFamily="34" charset="0"/>
                <a:cs typeface="Verdana" pitchFamily="34" charset="0"/>
              </a:rPr>
              <a:t>xsd</a:t>
            </a:r>
            <a:r>
              <a:rPr lang="en-US" sz="1200" dirty="0" smtClean="0">
                <a:solidFill>
                  <a:srgbClr val="000000"/>
                </a:solidFill>
                <a:latin typeface="Verdana" pitchFamily="34" charset="0"/>
                <a:ea typeface="Verdana" pitchFamily="34" charset="0"/>
                <a:cs typeface="Verdana" pitchFamily="34" charset="0"/>
              </a:rPr>
              <a:t> </a:t>
            </a:r>
            <a:r>
              <a:rPr lang="en-US" sz="1200" dirty="0">
                <a:solidFill>
                  <a:srgbClr val="000000"/>
                </a:solidFill>
                <a:latin typeface="Verdana" pitchFamily="34" charset="0"/>
                <a:ea typeface="Verdana" pitchFamily="34" charset="0"/>
                <a:cs typeface="Verdana" pitchFamily="34" charset="0"/>
              </a:rPr>
              <a:t>@</a:t>
            </a:r>
            <a:r>
              <a:rPr lang="en-US" sz="1200" dirty="0" err="1">
                <a:solidFill>
                  <a:srgbClr val="000000"/>
                </a:solidFill>
                <a:latin typeface="Verdana" pitchFamily="34" charset="0"/>
                <a:ea typeface="Verdana" pitchFamily="34" charset="0"/>
                <a:cs typeface="Verdana" pitchFamily="34" charset="0"/>
              </a:rPr>
              <a:t>SOAPBinding</a:t>
            </a:r>
            <a:r>
              <a:rPr lang="en-US" sz="1200" dirty="0">
                <a:solidFill>
                  <a:srgbClr val="000000"/>
                </a:solidFill>
                <a:latin typeface="Verdana" pitchFamily="34" charset="0"/>
                <a:ea typeface="Verdana" pitchFamily="34" charset="0"/>
                <a:cs typeface="Verdana" pitchFamily="34" charset="0"/>
              </a:rPr>
              <a:t>(style=</a:t>
            </a:r>
            <a:r>
              <a:rPr lang="en-US" sz="1200" dirty="0" err="1">
                <a:solidFill>
                  <a:srgbClr val="000000"/>
                </a:solidFill>
                <a:latin typeface="Verdana" pitchFamily="34" charset="0"/>
                <a:ea typeface="Verdana" pitchFamily="34" charset="0"/>
                <a:cs typeface="Verdana" pitchFamily="34" charset="0"/>
              </a:rPr>
              <a:t>Style.DOCUMENT</a:t>
            </a:r>
            <a:r>
              <a:rPr lang="en-US" sz="1200" dirty="0" smtClean="0">
                <a:solidFill>
                  <a:srgbClr val="000000"/>
                </a:solidFill>
                <a:latin typeface="Verdana" pitchFamily="34" charset="0"/>
                <a:ea typeface="Verdana" pitchFamily="34" charset="0"/>
                <a:cs typeface="Verdana" pitchFamily="34" charset="0"/>
              </a:rPr>
              <a:t>). Document style consists of schema document to help validate data . Loosely coupled.</a:t>
            </a:r>
            <a:endParaRPr lang="en-US" sz="1200" dirty="0" smtClean="0"/>
          </a:p>
        </p:txBody>
      </p:sp>
      <p:graphicFrame>
        <p:nvGraphicFramePr>
          <p:cNvPr id="5" name="Table 4"/>
          <p:cNvGraphicFramePr>
            <a:graphicFrameLocks noGrp="1"/>
          </p:cNvGraphicFramePr>
          <p:nvPr>
            <p:extLst>
              <p:ext uri="{D42A27DB-BD31-4B8C-83A1-F6EECF244321}">
                <p14:modId xmlns:p14="http://schemas.microsoft.com/office/powerpoint/2010/main" xmlns="" val="2754807971"/>
              </p:ext>
            </p:extLst>
          </p:nvPr>
        </p:nvGraphicFramePr>
        <p:xfrm>
          <a:off x="152400" y="1371600"/>
          <a:ext cx="8991601" cy="5478471"/>
        </p:xfrm>
        <a:graphic>
          <a:graphicData uri="http://schemas.openxmlformats.org/drawingml/2006/table">
            <a:tbl>
              <a:tblPr firstRow="1" bandRow="1">
                <a:tableStyleId>{5C22544A-7EE6-4342-B048-85BDC9FD1C3A}</a:tableStyleId>
              </a:tblPr>
              <a:tblGrid>
                <a:gridCol w="2638839"/>
                <a:gridCol w="2736574"/>
                <a:gridCol w="3616188"/>
              </a:tblGrid>
              <a:tr h="483203">
                <a:tc>
                  <a:txBody>
                    <a:bodyPr/>
                    <a:lstStyle/>
                    <a:p>
                      <a:r>
                        <a:rPr lang="en-US" sz="1200" dirty="0" smtClean="0">
                          <a:latin typeface="Verdana" pitchFamily="34" charset="0"/>
                          <a:ea typeface="Verdana" pitchFamily="34" charset="0"/>
                          <a:cs typeface="Verdana" pitchFamily="34" charset="0"/>
                        </a:rPr>
                        <a:t>RPC-Literal</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Document-Literal</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Document</a:t>
                      </a:r>
                      <a:r>
                        <a:rPr lang="en-US" sz="1200" baseline="0" dirty="0" smtClean="0">
                          <a:latin typeface="Verdana" pitchFamily="34" charset="0"/>
                          <a:ea typeface="Verdana" pitchFamily="34" charset="0"/>
                          <a:cs typeface="Verdana" pitchFamily="34" charset="0"/>
                        </a:rPr>
                        <a:t> – Literal Wrapped</a:t>
                      </a:r>
                      <a:endParaRPr lang="en-US" sz="1200" dirty="0">
                        <a:latin typeface="Verdana" pitchFamily="34" charset="0"/>
                        <a:ea typeface="Verdana" pitchFamily="34" charset="0"/>
                        <a:cs typeface="Verdana" pitchFamily="34" charset="0"/>
                      </a:endParaRPr>
                    </a:p>
                  </a:txBody>
                  <a:tcPr/>
                </a:tc>
              </a:tr>
              <a:tr h="3787449">
                <a:tc>
                  <a:txBody>
                    <a:bodyPr/>
                    <a:lstStyle/>
                    <a:p>
                      <a:r>
                        <a:rPr lang="en-US" sz="1400" b="0" dirty="0" smtClean="0"/>
                        <a:t>&lt;message name="</a:t>
                      </a:r>
                      <a:r>
                        <a:rPr lang="en-US" sz="1400" b="0" dirty="0" err="1" smtClean="0"/>
                        <a:t>addRequest</a:t>
                      </a:r>
                      <a:r>
                        <a:rPr lang="en-US" sz="1400" b="0" dirty="0" smtClean="0"/>
                        <a:t>"&gt; &lt;part name="x" type="</a:t>
                      </a:r>
                      <a:r>
                        <a:rPr lang="en-US" sz="1400" b="0" dirty="0" err="1" smtClean="0"/>
                        <a:t>xsd:int</a:t>
                      </a:r>
                      <a:r>
                        <a:rPr lang="en-US" sz="1400" b="0" dirty="0" smtClean="0"/>
                        <a:t>"/&gt; &lt;part name="y" type="</a:t>
                      </a:r>
                      <a:r>
                        <a:rPr lang="en-US" sz="1400" b="0" dirty="0" err="1" smtClean="0"/>
                        <a:t>xsd:int</a:t>
                      </a:r>
                      <a:r>
                        <a:rPr lang="en-US" sz="1400" b="0" dirty="0" smtClean="0"/>
                        <a:t>"/&gt; &lt;/message&gt; &lt;message name="empty"/&gt; &lt;</a:t>
                      </a:r>
                      <a:r>
                        <a:rPr lang="en-US" sz="1400" b="0" dirty="0" err="1" smtClean="0"/>
                        <a:t>portType</a:t>
                      </a:r>
                      <a:r>
                        <a:rPr lang="en-US" sz="1400" b="0" dirty="0" smtClean="0"/>
                        <a:t> name="PT"&gt; &lt;operation name="add"&gt; &lt;input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solidFill>
                            <a:srgbClr val="FF0000"/>
                          </a:solidFill>
                          <a:effectLst/>
                          <a:latin typeface="+mn-lt"/>
                          <a:ea typeface="+mn-ea"/>
                          <a:cs typeface="+mn-cs"/>
                        </a:rPr>
                        <a:t>&lt;types&gt; &lt;schema&gt; </a:t>
                      </a:r>
                      <a:r>
                        <a:rPr lang="en-US" sz="1400" b="0" dirty="0" smtClean="0">
                          <a:solidFill>
                            <a:schemeClr val="dk1"/>
                          </a:solidFill>
                          <a:effectLst/>
                          <a:latin typeface="+mn-lt"/>
                          <a:ea typeface="+mn-ea"/>
                          <a:cs typeface="+mn-cs"/>
                        </a:rPr>
                        <a:t>&lt;element name="</a:t>
                      </a:r>
                      <a:r>
                        <a:rPr lang="en-US" sz="1400" b="0" dirty="0" err="1" smtClean="0">
                          <a:solidFill>
                            <a:schemeClr val="dk1"/>
                          </a:solidFill>
                          <a:effectLst/>
                          <a:latin typeface="+mn-lt"/>
                          <a:ea typeface="+mn-ea"/>
                          <a:cs typeface="+mn-cs"/>
                        </a:rPr>
                        <a:t>xElement</a:t>
                      </a:r>
                      <a:r>
                        <a:rPr lang="en-US" sz="1400" b="0" dirty="0" smtClean="0">
                          <a:solidFill>
                            <a:schemeClr val="dk1"/>
                          </a:solidFill>
                          <a:effectLst/>
                          <a:latin typeface="+mn-lt"/>
                          <a:ea typeface="+mn-ea"/>
                          <a:cs typeface="+mn-cs"/>
                        </a:rPr>
                        <a:t>"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&lt;element name="</a:t>
                      </a:r>
                      <a:r>
                        <a:rPr lang="en-US" sz="1400" b="0" dirty="0" err="1" smtClean="0">
                          <a:solidFill>
                            <a:schemeClr val="dk1"/>
                          </a:solidFill>
                          <a:effectLst/>
                          <a:latin typeface="+mn-lt"/>
                          <a:ea typeface="+mn-ea"/>
                          <a:cs typeface="+mn-cs"/>
                        </a:rPr>
                        <a:t>yElement</a:t>
                      </a:r>
                      <a:r>
                        <a:rPr lang="en-US" sz="1400" b="0" dirty="0" smtClean="0">
                          <a:solidFill>
                            <a:schemeClr val="dk1"/>
                          </a:solidFill>
                          <a:effectLst/>
                          <a:latin typeface="+mn-lt"/>
                          <a:ea typeface="+mn-ea"/>
                          <a:cs typeface="+mn-cs"/>
                        </a:rPr>
                        <a:t>"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a:t>
                      </a:r>
                      <a:r>
                        <a:rPr lang="en-US" sz="1400" b="0" dirty="0" smtClean="0">
                          <a:solidFill>
                            <a:srgbClr val="FF0000"/>
                          </a:solidFill>
                          <a:effectLst/>
                          <a:latin typeface="+mn-lt"/>
                          <a:ea typeface="+mn-ea"/>
                          <a:cs typeface="+mn-cs"/>
                        </a:rPr>
                        <a:t>&lt;/schema&gt; &lt;/types&gt;</a:t>
                      </a:r>
                      <a:r>
                        <a:rPr lang="en-US" sz="1400" b="0" dirty="0" smtClean="0">
                          <a:solidFill>
                            <a:srgbClr val="FF0000"/>
                          </a:solidFill>
                        </a:rPr>
                        <a:t> </a:t>
                      </a:r>
                      <a:r>
                        <a:rPr lang="en-US" sz="1400" b="0" dirty="0" smtClean="0"/>
                        <a:t>&lt;message name="</a:t>
                      </a:r>
                      <a:r>
                        <a:rPr lang="en-US" sz="1400" b="0" dirty="0" err="1" smtClean="0"/>
                        <a:t>addRequest</a:t>
                      </a:r>
                      <a:r>
                        <a:rPr lang="en-US" sz="1400" b="0" dirty="0" smtClean="0"/>
                        <a:t>"&gt; &lt;part name="x" </a:t>
                      </a:r>
                      <a:r>
                        <a:rPr lang="en-US" sz="1400" b="0" dirty="0" smtClean="0">
                          <a:solidFill>
                            <a:schemeClr val="dk1"/>
                          </a:solidFill>
                          <a:effectLst/>
                          <a:latin typeface="+mn-lt"/>
                          <a:ea typeface="+mn-ea"/>
                          <a:cs typeface="+mn-cs"/>
                        </a:rPr>
                        <a:t>element="</a:t>
                      </a:r>
                      <a:r>
                        <a:rPr lang="en-US" sz="1400" b="0" dirty="0" err="1" smtClean="0">
                          <a:solidFill>
                            <a:schemeClr val="dk1"/>
                          </a:solidFill>
                          <a:effectLst/>
                          <a:latin typeface="+mn-lt"/>
                          <a:ea typeface="+mn-ea"/>
                          <a:cs typeface="+mn-cs"/>
                        </a:rPr>
                        <a:t>xElement</a:t>
                      </a:r>
                      <a:r>
                        <a:rPr lang="en-US" sz="1400" b="0" dirty="0" smtClean="0">
                          <a:solidFill>
                            <a:schemeClr val="dk1"/>
                          </a:solidFill>
                          <a:effectLst/>
                          <a:latin typeface="+mn-lt"/>
                          <a:ea typeface="+mn-ea"/>
                          <a:cs typeface="+mn-cs"/>
                        </a:rPr>
                        <a:t>"</a:t>
                      </a:r>
                      <a:r>
                        <a:rPr lang="en-US" sz="1400" b="0" dirty="0" smtClean="0"/>
                        <a:t>/&gt; &lt;part name="y" </a:t>
                      </a:r>
                      <a:r>
                        <a:rPr lang="en-US" sz="1400" b="0" dirty="0" smtClean="0">
                          <a:solidFill>
                            <a:schemeClr val="dk1"/>
                          </a:solidFill>
                          <a:effectLst/>
                          <a:latin typeface="+mn-lt"/>
                          <a:ea typeface="+mn-ea"/>
                          <a:cs typeface="+mn-cs"/>
                        </a:rPr>
                        <a:t>element="</a:t>
                      </a:r>
                      <a:r>
                        <a:rPr lang="en-US" sz="1400" b="0" dirty="0" err="1" smtClean="0">
                          <a:solidFill>
                            <a:schemeClr val="dk1"/>
                          </a:solidFill>
                          <a:effectLst/>
                          <a:latin typeface="+mn-lt"/>
                          <a:ea typeface="+mn-ea"/>
                          <a:cs typeface="+mn-cs"/>
                        </a:rPr>
                        <a:t>yElement</a:t>
                      </a:r>
                      <a:r>
                        <a:rPr lang="en-US" sz="1400" b="0" dirty="0" smtClean="0">
                          <a:solidFill>
                            <a:schemeClr val="dk1"/>
                          </a:solidFill>
                          <a:effectLst/>
                          <a:latin typeface="+mn-lt"/>
                          <a:ea typeface="+mn-ea"/>
                          <a:cs typeface="+mn-cs"/>
                        </a:rPr>
                        <a:t>"</a:t>
                      </a:r>
                      <a:r>
                        <a:rPr lang="en-US" sz="1400" b="0" dirty="0" smtClean="0"/>
                        <a:t>/&gt; &lt;/message&gt; &lt;message name="empty"/&gt; &lt;</a:t>
                      </a:r>
                      <a:r>
                        <a:rPr lang="en-US" sz="1400" b="0" dirty="0" err="1" smtClean="0"/>
                        <a:t>portType</a:t>
                      </a:r>
                      <a:r>
                        <a:rPr lang="en-US" sz="1400" b="0" dirty="0" smtClean="0"/>
                        <a:t> name="PT"&gt; &lt;operation name="add"&gt; &lt;input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solidFill>
                            <a:srgbClr val="FF0000"/>
                          </a:solidFill>
                        </a:rPr>
                        <a:t>&lt;types&gt; &lt;schema&gt; </a:t>
                      </a:r>
                      <a:r>
                        <a:rPr lang="en-US" sz="1400" b="0" dirty="0" smtClean="0">
                          <a:solidFill>
                            <a:schemeClr val="dk1"/>
                          </a:solidFill>
                          <a:effectLst/>
                          <a:latin typeface="+mn-lt"/>
                          <a:ea typeface="+mn-ea"/>
                          <a:cs typeface="+mn-cs"/>
                        </a:rPr>
                        <a:t>&lt;element name="add"&gt;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&lt;sequence&gt; &lt;element name="x"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&lt;element name="y"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&lt;/sequence&gt;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&lt;/element&gt; &lt;element name="</a:t>
                      </a:r>
                      <a:r>
                        <a:rPr lang="en-US" sz="1400" b="0" dirty="0" err="1" smtClean="0">
                          <a:solidFill>
                            <a:schemeClr val="dk1"/>
                          </a:solidFill>
                          <a:effectLst/>
                          <a:latin typeface="+mn-lt"/>
                          <a:ea typeface="+mn-ea"/>
                          <a:cs typeface="+mn-cs"/>
                        </a:rPr>
                        <a:t>addResponse</a:t>
                      </a:r>
                      <a:r>
                        <a:rPr lang="en-US" sz="1400" b="0" dirty="0" smtClean="0">
                          <a:solidFill>
                            <a:schemeClr val="dk1"/>
                          </a:solidFill>
                          <a:effectLst/>
                          <a:latin typeface="+mn-lt"/>
                          <a:ea typeface="+mn-ea"/>
                          <a:cs typeface="+mn-cs"/>
                        </a:rPr>
                        <a:t>"&gt;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&lt;/element&gt;</a:t>
                      </a:r>
                      <a:r>
                        <a:rPr lang="en-US" sz="1400" b="0" dirty="0" smtClean="0"/>
                        <a:t> </a:t>
                      </a:r>
                      <a:r>
                        <a:rPr lang="en-US" sz="1400" b="0" dirty="0" smtClean="0">
                          <a:solidFill>
                            <a:srgbClr val="FF0000"/>
                          </a:solidFill>
                        </a:rPr>
                        <a:t>&lt;/schema&gt; &lt;/types&gt; </a:t>
                      </a:r>
                      <a:r>
                        <a:rPr lang="en-US" sz="1400" b="0" dirty="0" smtClean="0"/>
                        <a:t>&lt;message name="</a:t>
                      </a:r>
                      <a:r>
                        <a:rPr lang="en-US" sz="1400" b="0" dirty="0" err="1" smtClean="0"/>
                        <a:t>addRequest</a:t>
                      </a:r>
                      <a:r>
                        <a:rPr lang="en-US" sz="1400" b="0" dirty="0" smtClean="0"/>
                        <a:t>"&gt; &lt;part name="</a:t>
                      </a:r>
                      <a:r>
                        <a:rPr lang="en-US" sz="1400" b="0" dirty="0" smtClean="0">
                          <a:solidFill>
                            <a:schemeClr val="dk1"/>
                          </a:solidFill>
                          <a:effectLst/>
                          <a:latin typeface="+mn-lt"/>
                          <a:ea typeface="+mn-ea"/>
                          <a:cs typeface="+mn-cs"/>
                        </a:rPr>
                        <a:t>parameters</a:t>
                      </a:r>
                      <a:r>
                        <a:rPr lang="en-US" sz="1400" b="0" dirty="0" smtClean="0"/>
                        <a:t>" element="</a:t>
                      </a:r>
                      <a:r>
                        <a:rPr lang="en-US" sz="1400" b="0" dirty="0" smtClean="0">
                          <a:solidFill>
                            <a:schemeClr val="dk1"/>
                          </a:solidFill>
                          <a:effectLst/>
                          <a:latin typeface="+mn-lt"/>
                          <a:ea typeface="+mn-ea"/>
                          <a:cs typeface="+mn-cs"/>
                        </a:rPr>
                        <a:t>add</a:t>
                      </a:r>
                      <a:r>
                        <a:rPr lang="en-US" sz="1400" b="0" dirty="0" smtClean="0"/>
                        <a:t>"/&gt; &lt;/message&gt; </a:t>
                      </a:r>
                      <a:r>
                        <a:rPr lang="en-US" sz="1400" b="0" dirty="0" smtClean="0">
                          <a:solidFill>
                            <a:schemeClr val="dk1"/>
                          </a:solidFill>
                          <a:effectLst/>
                          <a:latin typeface="+mn-lt"/>
                          <a:ea typeface="+mn-ea"/>
                          <a:cs typeface="+mn-cs"/>
                        </a:rPr>
                        <a:t>&lt;message name="empty"&gt; &lt;part name="parameters" element="</a:t>
                      </a:r>
                      <a:r>
                        <a:rPr lang="en-US" sz="1400" b="0" dirty="0" err="1" smtClean="0">
                          <a:solidFill>
                            <a:schemeClr val="dk1"/>
                          </a:solidFill>
                          <a:effectLst/>
                          <a:latin typeface="+mn-lt"/>
                          <a:ea typeface="+mn-ea"/>
                          <a:cs typeface="+mn-cs"/>
                        </a:rPr>
                        <a:t>addResponse</a:t>
                      </a:r>
                      <a:r>
                        <a:rPr lang="en-US" sz="1400" b="0" dirty="0" smtClean="0">
                          <a:solidFill>
                            <a:schemeClr val="dk1"/>
                          </a:solidFill>
                          <a:effectLst/>
                          <a:latin typeface="+mn-lt"/>
                          <a:ea typeface="+mn-ea"/>
                          <a:cs typeface="+mn-cs"/>
                        </a:rPr>
                        <a:t>"/&gt; &lt;/message&gt;</a:t>
                      </a:r>
                      <a:r>
                        <a:rPr lang="en-US" sz="1400" b="0" dirty="0" smtClean="0"/>
                        <a:t> &lt;</a:t>
                      </a:r>
                      <a:r>
                        <a:rPr lang="en-US" sz="1400" b="0" dirty="0" err="1" smtClean="0"/>
                        <a:t>portType</a:t>
                      </a:r>
                      <a:r>
                        <a:rPr lang="en-US" sz="1400" b="0" dirty="0" smtClean="0"/>
                        <a:t> name="PT"&gt; &lt;operation </a:t>
                      </a:r>
                      <a:r>
                        <a:rPr lang="en-US" sz="1400" b="0" dirty="0" smtClean="0">
                          <a:solidFill>
                            <a:srgbClr val="FF0000"/>
                          </a:solidFill>
                        </a:rPr>
                        <a:t>name="add"&gt; </a:t>
                      </a:r>
                      <a:r>
                        <a:rPr lang="en-US" sz="1400" b="0" dirty="0" smtClean="0"/>
                        <a:t>&lt;input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r>
              <a:tr h="1063348">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&lt;add&gt; &lt;x&gt;5&lt;/x&gt; &lt;y&gt;5&lt;/y&gt; &lt;/add&gt;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xElement</a:t>
                      </a:r>
                      <a:r>
                        <a:rPr lang="en-US" sz="1200" dirty="0" smtClean="0">
                          <a:latin typeface="Verdana" pitchFamily="34" charset="0"/>
                          <a:ea typeface="Verdana" pitchFamily="34" charset="0"/>
                          <a:cs typeface="Verdana" pitchFamily="34" charset="0"/>
                        </a:rPr>
                        <a:t>&gt;5&lt;/</a:t>
                      </a:r>
                      <a:r>
                        <a:rPr lang="en-US" sz="1200" dirty="0" err="1" smtClean="0">
                          <a:latin typeface="Verdana" pitchFamily="34" charset="0"/>
                          <a:ea typeface="Verdana" pitchFamily="34" charset="0"/>
                          <a:cs typeface="Verdana" pitchFamily="34" charset="0"/>
                        </a:rPr>
                        <a:t>xElement</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yElement</a:t>
                      </a:r>
                      <a:r>
                        <a:rPr lang="en-US" sz="1200" dirty="0" smtClean="0">
                          <a:latin typeface="Verdana" pitchFamily="34" charset="0"/>
                          <a:ea typeface="Verdana" pitchFamily="34" charset="0"/>
                          <a:cs typeface="Verdana" pitchFamily="34" charset="0"/>
                        </a:rPr>
                        <a:t>&gt;5&lt;/</a:t>
                      </a:r>
                      <a:r>
                        <a:rPr lang="en-US" sz="1200" dirty="0" err="1" smtClean="0">
                          <a:latin typeface="Verdana" pitchFamily="34" charset="0"/>
                          <a:ea typeface="Verdana" pitchFamily="34" charset="0"/>
                          <a:cs typeface="Verdana" pitchFamily="34" charset="0"/>
                        </a:rPr>
                        <a:t>yElement</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t>
                      </a:r>
                      <a:r>
                        <a:rPr lang="en-US" sz="1200" dirty="0" smtClean="0">
                          <a:solidFill>
                            <a:srgbClr val="FF0000"/>
                          </a:solidFill>
                          <a:latin typeface="Verdana" pitchFamily="34" charset="0"/>
                          <a:ea typeface="Verdana" pitchFamily="34" charset="0"/>
                          <a:cs typeface="Verdana" pitchFamily="34" charset="0"/>
                        </a:rPr>
                        <a:t>add</a:t>
                      </a:r>
                      <a:r>
                        <a:rPr lang="en-US" sz="1200" dirty="0" smtClean="0">
                          <a:latin typeface="Verdana" pitchFamily="34" charset="0"/>
                          <a:ea typeface="Verdana" pitchFamily="34" charset="0"/>
                          <a:cs typeface="Verdana" pitchFamily="34" charset="0"/>
                        </a:rPr>
                        <a:t>&gt; &lt;x&gt;5&lt;/x&gt; &lt;y&gt;5&lt;/y&gt; &lt;/</a:t>
                      </a:r>
                      <a:r>
                        <a:rPr lang="en-US" sz="1200" dirty="0" smtClean="0">
                          <a:solidFill>
                            <a:srgbClr val="FF0000"/>
                          </a:solidFill>
                          <a:latin typeface="Verdana" pitchFamily="34" charset="0"/>
                          <a:ea typeface="Verdana" pitchFamily="34" charset="0"/>
                          <a:cs typeface="Verdana" pitchFamily="34" charset="0"/>
                        </a:rPr>
                        <a:t>add</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p14="http://schemas.microsoft.com/office/powerpoint/2010/main" xmlns="" val="33447829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42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trike="noStrike" dirty="0" err="1" smtClean="0">
                <a:solidFill>
                  <a:srgbClr val="000000"/>
                </a:solidFill>
                <a:latin typeface="Verdana"/>
                <a:ea typeface="Verdana"/>
              </a:rPr>
              <a:t>WebServices</a:t>
            </a:r>
            <a:r>
              <a:rPr lang="en-US" strike="noStrike" dirty="0" smtClean="0">
                <a:solidFill>
                  <a:srgbClr val="000000"/>
                </a:solidFill>
                <a:latin typeface="Verdana"/>
                <a:ea typeface="Verdana"/>
              </a:rPr>
              <a:t> </a:t>
            </a:r>
            <a:r>
              <a:rPr lang="en-US" dirty="0">
                <a:solidFill>
                  <a:srgbClr val="000000"/>
                </a:solidFill>
                <a:latin typeface="Verdana"/>
                <a:ea typeface="Verdana"/>
              </a:rPr>
              <a:t>:</a:t>
            </a:r>
            <a:r>
              <a:rPr lang="en-US" strike="noStrike" dirty="0" smtClean="0">
                <a:solidFill>
                  <a:srgbClr val="000000"/>
                </a:solidFill>
                <a:latin typeface="Verdana"/>
                <a:ea typeface="Verdana"/>
              </a:rPr>
              <a:t> JAX-WS</a:t>
            </a:r>
            <a:endParaRPr sz="1200" dirty="0"/>
          </a:p>
        </p:txBody>
      </p:sp>
      <p:graphicFrame>
        <p:nvGraphicFramePr>
          <p:cNvPr id="5" name="Table 4"/>
          <p:cNvGraphicFramePr>
            <a:graphicFrameLocks noGrp="1"/>
          </p:cNvGraphicFramePr>
          <p:nvPr>
            <p:extLst>
              <p:ext uri="{D42A27DB-BD31-4B8C-83A1-F6EECF244321}">
                <p14:modId xmlns:p14="http://schemas.microsoft.com/office/powerpoint/2010/main" xmlns="" val="2754807971"/>
              </p:ext>
            </p:extLst>
          </p:nvPr>
        </p:nvGraphicFramePr>
        <p:xfrm>
          <a:off x="227280" y="762000"/>
          <a:ext cx="8611920" cy="5456841"/>
        </p:xfrm>
        <a:graphic>
          <a:graphicData uri="http://schemas.openxmlformats.org/drawingml/2006/table">
            <a:tbl>
              <a:tblPr firstRow="1" bandRow="1">
                <a:tableStyleId>{5C22544A-7EE6-4342-B048-85BDC9FD1C3A}</a:tableStyleId>
              </a:tblPr>
              <a:tblGrid>
                <a:gridCol w="2527412"/>
                <a:gridCol w="2621019"/>
                <a:gridCol w="3463489"/>
              </a:tblGrid>
              <a:tr h="571389">
                <a:tc>
                  <a:txBody>
                    <a:bodyPr/>
                    <a:lstStyle/>
                    <a:p>
                      <a:r>
                        <a:rPr lang="en-US" sz="1400" dirty="0" smtClean="0">
                          <a:latin typeface="Verdana" pitchFamily="34" charset="0"/>
                          <a:ea typeface="Verdana" pitchFamily="34" charset="0"/>
                          <a:cs typeface="Verdana" pitchFamily="34" charset="0"/>
                        </a:rPr>
                        <a:t>RPC-Literal</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Document-Literal</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Document</a:t>
                      </a:r>
                      <a:r>
                        <a:rPr lang="en-US" sz="1400" baseline="0" dirty="0" smtClean="0">
                          <a:latin typeface="Verdana" pitchFamily="34" charset="0"/>
                          <a:ea typeface="Verdana" pitchFamily="34" charset="0"/>
                          <a:cs typeface="Verdana" pitchFamily="34" charset="0"/>
                        </a:rPr>
                        <a:t> – Literal Wrapped</a:t>
                      </a:r>
                      <a:endParaRPr lang="en-US" sz="1400" dirty="0">
                        <a:latin typeface="Verdana" pitchFamily="34" charset="0"/>
                        <a:ea typeface="Verdana" pitchFamily="34" charset="0"/>
                        <a:cs typeface="Verdana" pitchFamily="34" charset="0"/>
                      </a:endParaRPr>
                    </a:p>
                  </a:txBody>
                  <a:tcPr/>
                </a:tc>
              </a:tr>
              <a:tr h="3314811">
                <a:tc>
                  <a:txBody>
                    <a:bodyPr/>
                    <a:lstStyle/>
                    <a:p>
                      <a:r>
                        <a:rPr lang="en-US" sz="1400" b="0" dirty="0" smtClean="0">
                          <a:latin typeface="Verdana" pitchFamily="34" charset="0"/>
                          <a:ea typeface="Verdana" pitchFamily="34" charset="0"/>
                          <a:cs typeface="Verdana" pitchFamily="34" charset="0"/>
                        </a:rPr>
                        <a:t>All operations can be supported.</a:t>
                      </a:r>
                      <a:r>
                        <a:rPr lang="en-US" sz="1400" b="0" baseline="0" dirty="0" smtClean="0">
                          <a:latin typeface="Verdana" pitchFamily="34" charset="0"/>
                          <a:ea typeface="Verdana" pitchFamily="34" charset="0"/>
                          <a:cs typeface="Verdana" pitchFamily="34" charset="0"/>
                        </a:rPr>
                        <a:t> However validation cannot be supported</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Can be validated however this is driven by method signature, can be used in java program with 1 </a:t>
                      </a:r>
                      <a:r>
                        <a:rPr lang="en-US" sz="1400" b="0" dirty="0" err="1" smtClean="0">
                          <a:latin typeface="Verdana" pitchFamily="34" charset="0"/>
                          <a:ea typeface="Verdana" pitchFamily="34" charset="0"/>
                          <a:cs typeface="Verdana" pitchFamily="34" charset="0"/>
                        </a:rPr>
                        <a:t>paramter</a:t>
                      </a:r>
                      <a:r>
                        <a:rPr lang="en-US" sz="1400" b="0" smtClean="0">
                          <a:latin typeface="Verdana" pitchFamily="34" charset="0"/>
                          <a:ea typeface="Verdana" pitchFamily="34" charset="0"/>
                          <a:cs typeface="Verdana" pitchFamily="34" charset="0"/>
                        </a:rPr>
                        <a:t> only. </a:t>
                      </a:r>
                      <a:r>
                        <a:rPr lang="en-US" sz="1400" b="0" dirty="0" smtClean="0">
                          <a:latin typeface="Verdana" pitchFamily="34" charset="0"/>
                          <a:ea typeface="Verdana" pitchFamily="34" charset="0"/>
                          <a:cs typeface="Verdana" pitchFamily="34" charset="0"/>
                        </a:rPr>
                        <a:t>If</a:t>
                      </a:r>
                      <a:r>
                        <a:rPr lang="en-US" sz="1400" b="0" baseline="0" dirty="0" smtClean="0">
                          <a:latin typeface="Verdana" pitchFamily="34" charset="0"/>
                          <a:ea typeface="Verdana" pitchFamily="34" charset="0"/>
                          <a:cs typeface="Verdana" pitchFamily="34" charset="0"/>
                        </a:rPr>
                        <a:t> 2 methods with same signature like </a:t>
                      </a:r>
                    </a:p>
                    <a:p>
                      <a:r>
                        <a:rPr lang="en-US" sz="1400" b="0" dirty="0" smtClean="0">
                          <a:latin typeface="Verdana" pitchFamily="34" charset="0"/>
                          <a:ea typeface="Verdana" pitchFamily="34" charset="0"/>
                          <a:cs typeface="Verdana" pitchFamily="34" charset="0"/>
                        </a:rPr>
                        <a:t>Add (Input a)</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Sub(Input a)</a:t>
                      </a:r>
                    </a:p>
                    <a:p>
                      <a:r>
                        <a:rPr lang="en-US" sz="1400" b="0" dirty="0" smtClean="0">
                          <a:latin typeface="Verdana" pitchFamily="34" charset="0"/>
                          <a:ea typeface="Verdana" pitchFamily="34" charset="0"/>
                          <a:cs typeface="Verdana" pitchFamily="34" charset="0"/>
                        </a:rPr>
                        <a:t>That takes same input.</a:t>
                      </a:r>
                      <a:r>
                        <a:rPr lang="en-US" sz="1400" b="0" baseline="0" dirty="0" smtClean="0">
                          <a:latin typeface="Verdana" pitchFamily="34" charset="0"/>
                          <a:ea typeface="Verdana" pitchFamily="34" charset="0"/>
                          <a:cs typeface="Verdana" pitchFamily="34" charset="0"/>
                        </a:rPr>
                        <a:t> we would not know if client wants to call add or sub.</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Can be validated</a:t>
                      </a:r>
                      <a:r>
                        <a:rPr lang="en-US" sz="1400" b="0" baseline="0" dirty="0" smtClean="0">
                          <a:latin typeface="Verdana" pitchFamily="34" charset="0"/>
                          <a:ea typeface="Verdana" pitchFamily="34" charset="0"/>
                          <a:cs typeface="Verdana" pitchFamily="34" charset="0"/>
                        </a:rPr>
                        <a:t> </a:t>
                      </a:r>
                      <a:r>
                        <a:rPr lang="en-US" sz="1400" b="0" baseline="0" dirty="0" err="1" smtClean="0">
                          <a:latin typeface="Verdana" pitchFamily="34" charset="0"/>
                          <a:ea typeface="Verdana" pitchFamily="34" charset="0"/>
                          <a:cs typeface="Verdana" pitchFamily="34" charset="0"/>
                        </a:rPr>
                        <a:t>hoever</a:t>
                      </a:r>
                      <a:r>
                        <a:rPr lang="en-US" sz="1400" b="0" baseline="0" dirty="0" smtClean="0">
                          <a:latin typeface="Verdana" pitchFamily="34" charset="0"/>
                          <a:ea typeface="Verdana" pitchFamily="34" charset="0"/>
                          <a:cs typeface="Verdana" pitchFamily="34" charset="0"/>
                        </a:rPr>
                        <a:t> since it is d</a:t>
                      </a:r>
                      <a:r>
                        <a:rPr lang="en-US" sz="1400" b="0" dirty="0" smtClean="0">
                          <a:latin typeface="Verdana" pitchFamily="34" charset="0"/>
                          <a:ea typeface="Verdana" pitchFamily="34" charset="0"/>
                          <a:cs typeface="Verdana" pitchFamily="34" charset="0"/>
                        </a:rPr>
                        <a:t>riven by operation/method name. if 2 methods with same name such as overloaded add method. </a:t>
                      </a:r>
                    </a:p>
                    <a:p>
                      <a:r>
                        <a:rPr lang="en-US" sz="1400" b="0" dirty="0" smtClean="0">
                          <a:latin typeface="Verdana" pitchFamily="34" charset="0"/>
                          <a:ea typeface="Verdana" pitchFamily="34" charset="0"/>
                          <a:cs typeface="Verdana" pitchFamily="34" charset="0"/>
                        </a:rPr>
                        <a:t>Add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a,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b)</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Add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a,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b,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c)</a:t>
                      </a:r>
                    </a:p>
                    <a:p>
                      <a:r>
                        <a:rPr lang="en-US" sz="1400" b="0" dirty="0" smtClean="0">
                          <a:latin typeface="Verdana" pitchFamily="34" charset="0"/>
                          <a:ea typeface="Verdana" pitchFamily="34" charset="0"/>
                          <a:cs typeface="Verdana" pitchFamily="34" charset="0"/>
                        </a:rPr>
                        <a:t>We would not know if client want to call add method with 2 or 3 parameters.</a:t>
                      </a:r>
                      <a:endParaRPr lang="en-US" sz="1400" b="0" dirty="0">
                        <a:latin typeface="Verdana" pitchFamily="34" charset="0"/>
                        <a:ea typeface="Verdana" pitchFamily="34" charset="0"/>
                        <a:cs typeface="Verdana" pitchFamily="34" charset="0"/>
                      </a:endParaRPr>
                    </a:p>
                  </a:txBody>
                  <a:tcPr/>
                </a:tc>
              </a:tr>
              <a:tr h="1570641">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&lt;add&gt; &lt;x&gt;5&lt;/x&gt; &lt;y&gt;5&lt;/y&gt; &lt;/add&gt;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xElement</a:t>
                      </a:r>
                      <a:r>
                        <a:rPr lang="en-US" sz="1400" dirty="0" smtClean="0">
                          <a:latin typeface="Verdana" pitchFamily="34" charset="0"/>
                          <a:ea typeface="Verdana" pitchFamily="34" charset="0"/>
                          <a:cs typeface="Verdana" pitchFamily="34" charset="0"/>
                        </a:rPr>
                        <a:t>&gt;5&lt;/</a:t>
                      </a:r>
                      <a:r>
                        <a:rPr lang="en-US" sz="1400" dirty="0" err="1" smtClean="0">
                          <a:latin typeface="Verdana" pitchFamily="34" charset="0"/>
                          <a:ea typeface="Verdana" pitchFamily="34" charset="0"/>
                          <a:cs typeface="Verdana" pitchFamily="34" charset="0"/>
                        </a:rPr>
                        <a:t>xElement</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yElement</a:t>
                      </a:r>
                      <a:r>
                        <a:rPr lang="en-US" sz="1400" dirty="0" smtClean="0">
                          <a:latin typeface="Verdana" pitchFamily="34" charset="0"/>
                          <a:ea typeface="Verdana" pitchFamily="34" charset="0"/>
                          <a:cs typeface="Verdana" pitchFamily="34" charset="0"/>
                        </a:rPr>
                        <a:t>&gt;5&lt;/</a:t>
                      </a:r>
                      <a:r>
                        <a:rPr lang="en-US" sz="1400" dirty="0" err="1" smtClean="0">
                          <a:latin typeface="Verdana" pitchFamily="34" charset="0"/>
                          <a:ea typeface="Verdana" pitchFamily="34" charset="0"/>
                          <a:cs typeface="Verdana" pitchFamily="34" charset="0"/>
                        </a:rPr>
                        <a:t>yElement</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t>
                      </a:r>
                      <a:r>
                        <a:rPr lang="en-US" sz="1400" dirty="0" smtClean="0">
                          <a:solidFill>
                            <a:srgbClr val="FF0000"/>
                          </a:solidFill>
                          <a:latin typeface="Verdana" pitchFamily="34" charset="0"/>
                          <a:ea typeface="Verdana" pitchFamily="34" charset="0"/>
                          <a:cs typeface="Verdana" pitchFamily="34" charset="0"/>
                        </a:rPr>
                        <a:t>add</a:t>
                      </a:r>
                      <a:r>
                        <a:rPr lang="en-US" sz="1400" dirty="0" smtClean="0">
                          <a:latin typeface="Verdana" pitchFamily="34" charset="0"/>
                          <a:ea typeface="Verdana" pitchFamily="34" charset="0"/>
                          <a:cs typeface="Verdana" pitchFamily="34" charset="0"/>
                        </a:rPr>
                        <a:t>&gt; &lt;x&gt;5&lt;/x&gt; &lt;y&gt;5&lt;/y&gt; &lt;/</a:t>
                      </a:r>
                      <a:r>
                        <a:rPr lang="en-US" sz="1400" dirty="0" smtClean="0">
                          <a:solidFill>
                            <a:srgbClr val="FF0000"/>
                          </a:solidFill>
                          <a:latin typeface="Verdana" pitchFamily="34" charset="0"/>
                          <a:ea typeface="Verdana" pitchFamily="34" charset="0"/>
                          <a:cs typeface="Verdana" pitchFamily="34" charset="0"/>
                        </a:rPr>
                        <a:t>add</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p14="http://schemas.microsoft.com/office/powerpoint/2010/main" xmlns="" val="33447829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JEE - Technologies</a:t>
            </a:r>
            <a:endParaRPr dirty="0"/>
          </a:p>
        </p:txBody>
      </p:sp>
      <p:pic>
        <p:nvPicPr>
          <p:cNvPr id="1027" name="Picture 3"/>
          <p:cNvPicPr>
            <a:picLocks noChangeAspect="1" noChangeArrowheads="1"/>
          </p:cNvPicPr>
          <p:nvPr/>
        </p:nvPicPr>
        <p:blipFill>
          <a:blip r:embed="rId2" cstate="print"/>
          <a:srcRect/>
          <a:stretch>
            <a:fillRect/>
          </a:stretch>
        </p:blipFill>
        <p:spPr bwMode="auto">
          <a:xfrm>
            <a:off x="304800" y="1212270"/>
            <a:ext cx="1828800" cy="1749815"/>
          </a:xfrm>
          <a:prstGeom prst="rect">
            <a:avLst/>
          </a:prstGeom>
          <a:noFill/>
          <a:ln w="9525">
            <a:noFill/>
            <a:miter lim="800000"/>
            <a:headEnd/>
            <a:tailEnd/>
          </a:ln>
        </p:spPr>
      </p:pic>
      <p:sp>
        <p:nvSpPr>
          <p:cNvPr id="6" name="Right Arrow 5"/>
          <p:cNvSpPr/>
          <p:nvPr/>
        </p:nvSpPr>
        <p:spPr>
          <a:xfrm>
            <a:off x="2209800" y="173668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flipH="1">
            <a:off x="2209800" y="213360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52400" y="3048000"/>
            <a:ext cx="1766253" cy="1938992"/>
          </a:xfrm>
          <a:prstGeom prst="rect">
            <a:avLst/>
          </a:prstGeom>
          <a:noFill/>
        </p:spPr>
        <p:txBody>
          <a:bodyPr wrap="none" rtlCol="0">
            <a:spAutoFit/>
          </a:bodyPr>
          <a:lstStyle/>
          <a:p>
            <a:r>
              <a:rPr lang="en-US" sz="1200" b="1" dirty="0" smtClean="0">
                <a:solidFill>
                  <a:srgbClr val="FF0000"/>
                </a:solidFill>
              </a:rPr>
              <a:t>Frontend Tech</a:t>
            </a:r>
          </a:p>
          <a:p>
            <a:r>
              <a:rPr lang="en-US" sz="1200" dirty="0" smtClean="0"/>
              <a:t>HTML	CSS</a:t>
            </a:r>
          </a:p>
          <a:p>
            <a:r>
              <a:rPr lang="en-US" sz="1200" dirty="0" smtClean="0"/>
              <a:t>JS	AJAX</a:t>
            </a:r>
          </a:p>
          <a:p>
            <a:r>
              <a:rPr lang="en-US" sz="1200" dirty="0" err="1" smtClean="0"/>
              <a:t>Jquery</a:t>
            </a:r>
            <a:r>
              <a:rPr lang="en-US" sz="1200" dirty="0" smtClean="0"/>
              <a:t> </a:t>
            </a:r>
            <a:r>
              <a:rPr lang="en-US" sz="1200" dirty="0" err="1" smtClean="0"/>
              <a:t>vimages</a:t>
            </a:r>
            <a:r>
              <a:rPr lang="en-US" sz="1200" dirty="0" smtClean="0"/>
              <a:t> </a:t>
            </a:r>
            <a:r>
              <a:rPr lang="en-US" sz="1200" dirty="0" err="1" smtClean="0"/>
              <a:t>ideo</a:t>
            </a:r>
            <a:endParaRPr lang="en-US" sz="1200" dirty="0" smtClean="0"/>
          </a:p>
          <a:p>
            <a:endParaRPr lang="en-US" sz="1200" dirty="0" smtClean="0"/>
          </a:p>
          <a:p>
            <a:r>
              <a:rPr lang="en-US" sz="1200" b="1" dirty="0" smtClean="0">
                <a:solidFill>
                  <a:srgbClr val="FF0000"/>
                </a:solidFill>
              </a:rPr>
              <a:t>Frontend Testing</a:t>
            </a:r>
          </a:p>
          <a:p>
            <a:r>
              <a:rPr lang="en-US" sz="1200" dirty="0" smtClean="0"/>
              <a:t>Chrome developer Tool</a:t>
            </a:r>
          </a:p>
          <a:p>
            <a:r>
              <a:rPr lang="en-US" sz="1200" dirty="0" smtClean="0"/>
              <a:t>Selenium</a:t>
            </a:r>
          </a:p>
          <a:p>
            <a:r>
              <a:rPr lang="en-US" sz="1200" dirty="0" smtClean="0"/>
              <a:t>Rest Client</a:t>
            </a:r>
          </a:p>
          <a:p>
            <a:endParaRPr lang="en-US" sz="1200" dirty="0"/>
          </a:p>
        </p:txBody>
      </p:sp>
      <p:sp>
        <p:nvSpPr>
          <p:cNvPr id="9" name="TextBox 8"/>
          <p:cNvSpPr txBox="1"/>
          <p:nvPr/>
        </p:nvSpPr>
        <p:spPr>
          <a:xfrm>
            <a:off x="2362200" y="2514600"/>
            <a:ext cx="1760418" cy="1200329"/>
          </a:xfrm>
          <a:prstGeom prst="rect">
            <a:avLst/>
          </a:prstGeom>
          <a:noFill/>
        </p:spPr>
        <p:txBody>
          <a:bodyPr wrap="none" rtlCol="0">
            <a:spAutoFit/>
          </a:bodyPr>
          <a:lstStyle/>
          <a:p>
            <a:r>
              <a:rPr lang="en-US" sz="1200" b="1" dirty="0" smtClean="0">
                <a:solidFill>
                  <a:srgbClr val="FF0000"/>
                </a:solidFill>
              </a:rPr>
              <a:t>Data Transfer tech</a:t>
            </a:r>
          </a:p>
          <a:p>
            <a:r>
              <a:rPr lang="en-US" sz="1200" dirty="0" smtClean="0">
                <a:hlinkClick r:id="rId3" action="ppaction://hlinksldjump"/>
              </a:rPr>
              <a:t>HTTP</a:t>
            </a:r>
            <a:endParaRPr lang="en-US" sz="1200" dirty="0" smtClean="0"/>
          </a:p>
          <a:p>
            <a:r>
              <a:rPr lang="en-US" sz="1200" dirty="0" smtClean="0"/>
              <a:t>JSON</a:t>
            </a:r>
          </a:p>
          <a:p>
            <a:r>
              <a:rPr lang="en-US" sz="1200" dirty="0" smtClean="0"/>
              <a:t>Form data = key-value </a:t>
            </a:r>
          </a:p>
          <a:p>
            <a:r>
              <a:rPr lang="en-US" sz="1200" dirty="0" smtClean="0"/>
              <a:t>Text content</a:t>
            </a:r>
          </a:p>
          <a:p>
            <a:r>
              <a:rPr lang="en-US" sz="1200" dirty="0" smtClean="0"/>
              <a:t>Binary Content</a:t>
            </a:r>
            <a:endParaRPr lang="en-US" sz="1200" dirty="0"/>
          </a:p>
        </p:txBody>
      </p:sp>
      <p:sp>
        <p:nvSpPr>
          <p:cNvPr id="10" name="Cloud 9"/>
          <p:cNvSpPr/>
          <p:nvPr/>
        </p:nvSpPr>
        <p:spPr>
          <a:xfrm>
            <a:off x="3505200" y="1295400"/>
            <a:ext cx="1905000" cy="1219200"/>
          </a:xfrm>
          <a:prstGeom prst="cloud">
            <a:avLst/>
          </a:prstGeom>
          <a:solidFill>
            <a:schemeClr val="tx2">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5410200" y="170620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10200" y="210312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962400" y="1447800"/>
            <a:ext cx="954107" cy="830997"/>
          </a:xfrm>
          <a:prstGeom prst="rect">
            <a:avLst/>
          </a:prstGeom>
          <a:noFill/>
        </p:spPr>
        <p:txBody>
          <a:bodyPr wrap="none" rtlCol="0">
            <a:spAutoFit/>
          </a:bodyPr>
          <a:lstStyle/>
          <a:p>
            <a:r>
              <a:rPr lang="en-US" sz="1200" b="1" i="1" dirty="0" smtClean="0"/>
              <a:t>INTERNET</a:t>
            </a:r>
          </a:p>
          <a:p>
            <a:r>
              <a:rPr lang="en-US" sz="1200" dirty="0" smtClean="0">
                <a:hlinkClick r:id="rId4" action="ppaction://hlinksldjump"/>
              </a:rPr>
              <a:t>DNS</a:t>
            </a:r>
          </a:p>
          <a:p>
            <a:r>
              <a:rPr lang="en-US" sz="1200" dirty="0" smtClean="0">
                <a:hlinkClick r:id="rId4" action="ppaction://hlinksldjump"/>
              </a:rPr>
              <a:t>DHCP</a:t>
            </a:r>
          </a:p>
          <a:p>
            <a:r>
              <a:rPr lang="en-US" sz="1200" dirty="0" smtClean="0">
                <a:hlinkClick r:id="rId4" action="ppaction://hlinksldjump"/>
              </a:rPr>
              <a:t>Router</a:t>
            </a:r>
            <a:endParaRPr lang="en-US" sz="1200" dirty="0"/>
          </a:p>
        </p:txBody>
      </p:sp>
      <p:sp>
        <p:nvSpPr>
          <p:cNvPr id="14" name="TextBox 13"/>
          <p:cNvSpPr txBox="1"/>
          <p:nvPr/>
        </p:nvSpPr>
        <p:spPr>
          <a:xfrm>
            <a:off x="6248400" y="2805545"/>
            <a:ext cx="1319592" cy="3600986"/>
          </a:xfrm>
          <a:prstGeom prst="rect">
            <a:avLst/>
          </a:prstGeom>
          <a:noFill/>
        </p:spPr>
        <p:txBody>
          <a:bodyPr wrap="none" rtlCol="0">
            <a:spAutoFit/>
          </a:bodyPr>
          <a:lstStyle/>
          <a:p>
            <a:r>
              <a:rPr lang="en-US" sz="1200" b="1" dirty="0" smtClean="0">
                <a:solidFill>
                  <a:srgbClr val="FF0000"/>
                </a:solidFill>
              </a:rPr>
              <a:t>Server Machine</a:t>
            </a:r>
          </a:p>
          <a:p>
            <a:r>
              <a:rPr lang="en-US" sz="1200" dirty="0" smtClean="0"/>
              <a:t>AWS</a:t>
            </a:r>
          </a:p>
          <a:p>
            <a:r>
              <a:rPr lang="en-US" sz="1200" dirty="0" err="1" smtClean="0"/>
              <a:t>MySQL</a:t>
            </a:r>
            <a:endParaRPr lang="en-US" sz="1200" dirty="0" smtClean="0"/>
          </a:p>
          <a:p>
            <a:r>
              <a:rPr lang="en-US" sz="1200" dirty="0" smtClean="0"/>
              <a:t>Tomcat</a:t>
            </a:r>
          </a:p>
          <a:p>
            <a:r>
              <a:rPr lang="en-US" sz="1200" dirty="0" smtClean="0"/>
              <a:t>UNIX</a:t>
            </a:r>
          </a:p>
          <a:p>
            <a:endParaRPr lang="en-US" sz="1200" dirty="0" smtClean="0"/>
          </a:p>
          <a:p>
            <a:r>
              <a:rPr lang="en-US" sz="1200" b="1" dirty="0" smtClean="0">
                <a:solidFill>
                  <a:srgbClr val="FF0000"/>
                </a:solidFill>
              </a:rPr>
              <a:t>Controller</a:t>
            </a:r>
          </a:p>
          <a:p>
            <a:r>
              <a:rPr lang="en-US" sz="1200" dirty="0" smtClean="0"/>
              <a:t>REST</a:t>
            </a:r>
          </a:p>
          <a:p>
            <a:r>
              <a:rPr lang="en-US" sz="1200" dirty="0" smtClean="0"/>
              <a:t>SOAP</a:t>
            </a:r>
          </a:p>
          <a:p>
            <a:r>
              <a:rPr lang="en-US" sz="1200" dirty="0" smtClean="0"/>
              <a:t>Strut</a:t>
            </a:r>
          </a:p>
          <a:p>
            <a:r>
              <a:rPr lang="en-US" sz="1200" dirty="0" err="1" smtClean="0"/>
              <a:t>MicroServices</a:t>
            </a:r>
            <a:endParaRPr lang="en-US" sz="1200" dirty="0" smtClean="0"/>
          </a:p>
          <a:p>
            <a:r>
              <a:rPr lang="en-US" sz="1200" dirty="0" smtClean="0"/>
              <a:t>WSDL</a:t>
            </a:r>
          </a:p>
          <a:p>
            <a:r>
              <a:rPr lang="en-US" sz="1200" dirty="0" smtClean="0"/>
              <a:t>WADL</a:t>
            </a:r>
          </a:p>
          <a:p>
            <a:endParaRPr lang="en-US" sz="1200" dirty="0" smtClean="0"/>
          </a:p>
          <a:p>
            <a:r>
              <a:rPr lang="en-US" sz="1200" b="1" dirty="0" smtClean="0">
                <a:solidFill>
                  <a:srgbClr val="FF0000"/>
                </a:solidFill>
              </a:rPr>
              <a:t>Data Layer</a:t>
            </a:r>
          </a:p>
          <a:p>
            <a:r>
              <a:rPr lang="en-US" sz="1200" dirty="0" smtClean="0"/>
              <a:t>SQL</a:t>
            </a:r>
          </a:p>
          <a:p>
            <a:r>
              <a:rPr lang="en-US" sz="1200" dirty="0" smtClean="0"/>
              <a:t>JDBC</a:t>
            </a:r>
          </a:p>
          <a:p>
            <a:r>
              <a:rPr lang="en-US" sz="1200" dirty="0" smtClean="0"/>
              <a:t>ORM</a:t>
            </a:r>
          </a:p>
          <a:p>
            <a:r>
              <a:rPr lang="en-US" sz="1200" dirty="0" smtClean="0"/>
              <a:t>Spring Data</a:t>
            </a:r>
          </a:p>
        </p:txBody>
      </p:sp>
      <p:sp>
        <p:nvSpPr>
          <p:cNvPr id="15" name="TextBox 14"/>
          <p:cNvSpPr txBox="1"/>
          <p:nvPr/>
        </p:nvSpPr>
        <p:spPr>
          <a:xfrm>
            <a:off x="7536875" y="2812470"/>
            <a:ext cx="1196161" cy="3416320"/>
          </a:xfrm>
          <a:prstGeom prst="rect">
            <a:avLst/>
          </a:prstGeom>
          <a:noFill/>
        </p:spPr>
        <p:txBody>
          <a:bodyPr wrap="none" rtlCol="0">
            <a:spAutoFit/>
          </a:bodyPr>
          <a:lstStyle/>
          <a:p>
            <a:r>
              <a:rPr lang="en-US" sz="1200" b="1" dirty="0" smtClean="0">
                <a:solidFill>
                  <a:srgbClr val="FF0000"/>
                </a:solidFill>
              </a:rPr>
              <a:t>Model</a:t>
            </a:r>
          </a:p>
          <a:p>
            <a:r>
              <a:rPr lang="en-US" sz="1200" dirty="0" err="1" smtClean="0"/>
              <a:t>SpringAOP</a:t>
            </a:r>
            <a:endParaRPr lang="en-US" sz="1200" dirty="0" smtClean="0"/>
          </a:p>
          <a:p>
            <a:endParaRPr lang="en-US" sz="1200" dirty="0" smtClean="0"/>
          </a:p>
          <a:p>
            <a:r>
              <a:rPr lang="en-US" sz="1200" b="1" dirty="0" smtClean="0">
                <a:solidFill>
                  <a:srgbClr val="FF0000"/>
                </a:solidFill>
              </a:rPr>
              <a:t>Configuration</a:t>
            </a:r>
          </a:p>
          <a:p>
            <a:r>
              <a:rPr lang="en-US" sz="1200" dirty="0" smtClean="0"/>
              <a:t>XML</a:t>
            </a:r>
          </a:p>
          <a:p>
            <a:r>
              <a:rPr lang="en-US" sz="1200" dirty="0" smtClean="0"/>
              <a:t>OXM</a:t>
            </a:r>
          </a:p>
          <a:p>
            <a:r>
              <a:rPr lang="en-US" sz="1200" dirty="0" smtClean="0"/>
              <a:t>YAML</a:t>
            </a:r>
          </a:p>
          <a:p>
            <a:r>
              <a:rPr lang="en-US" sz="1200" dirty="0" smtClean="0"/>
              <a:t>Properties</a:t>
            </a:r>
          </a:p>
          <a:p>
            <a:endParaRPr lang="en-US" sz="1200" dirty="0" smtClean="0"/>
          </a:p>
          <a:p>
            <a:r>
              <a:rPr lang="en-US" sz="1200" b="1" dirty="0" smtClean="0">
                <a:solidFill>
                  <a:srgbClr val="FF0000"/>
                </a:solidFill>
              </a:rPr>
              <a:t>Reporting</a:t>
            </a:r>
          </a:p>
          <a:p>
            <a:r>
              <a:rPr lang="en-US" sz="1200" dirty="0" smtClean="0"/>
              <a:t>Log4j</a:t>
            </a:r>
          </a:p>
          <a:p>
            <a:r>
              <a:rPr lang="en-US" sz="1200" dirty="0" smtClean="0"/>
              <a:t>Swagger</a:t>
            </a:r>
          </a:p>
          <a:p>
            <a:r>
              <a:rPr lang="en-US" sz="1200" dirty="0" smtClean="0"/>
              <a:t>ELK</a:t>
            </a:r>
          </a:p>
          <a:p>
            <a:endParaRPr lang="en-US" sz="1200" dirty="0" smtClean="0"/>
          </a:p>
          <a:p>
            <a:r>
              <a:rPr lang="en-US" sz="1200" b="1" dirty="0" smtClean="0">
                <a:solidFill>
                  <a:srgbClr val="FF0000"/>
                </a:solidFill>
              </a:rPr>
              <a:t>Testing</a:t>
            </a:r>
          </a:p>
          <a:p>
            <a:r>
              <a:rPr lang="en-US" sz="1200" dirty="0" err="1" smtClean="0"/>
              <a:t>Junit</a:t>
            </a:r>
            <a:endParaRPr lang="en-US" sz="1200" dirty="0" smtClean="0"/>
          </a:p>
          <a:p>
            <a:endParaRPr lang="en-US" sz="1200" dirty="0" smtClean="0"/>
          </a:p>
          <a:p>
            <a:endParaRPr lang="en-US" sz="1200" dirty="0"/>
          </a:p>
        </p:txBody>
      </p:sp>
      <p:pic>
        <p:nvPicPr>
          <p:cNvPr id="1028" name="Picture 4"/>
          <p:cNvPicPr>
            <a:picLocks noChangeAspect="1" noChangeArrowheads="1"/>
          </p:cNvPicPr>
          <p:nvPr/>
        </p:nvPicPr>
        <p:blipFill>
          <a:blip r:embed="rId5" cstate="print"/>
          <a:srcRect/>
          <a:stretch>
            <a:fillRect/>
          </a:stretch>
        </p:blipFill>
        <p:spPr bwMode="auto">
          <a:xfrm>
            <a:off x="6858000" y="1143000"/>
            <a:ext cx="1188720" cy="1524000"/>
          </a:xfrm>
          <a:prstGeom prst="rect">
            <a:avLst/>
          </a:prstGeom>
          <a:noFill/>
          <a:ln w="9525">
            <a:noFill/>
            <a:miter lim="800000"/>
            <a:headEnd/>
            <a:tailEnd/>
          </a:ln>
        </p:spPr>
      </p:pic>
      <p:pic>
        <p:nvPicPr>
          <p:cNvPr id="1029" name="Picture 5"/>
          <p:cNvPicPr>
            <a:picLocks noChangeAspect="1" noChangeArrowheads="1"/>
          </p:cNvPicPr>
          <p:nvPr/>
        </p:nvPicPr>
        <p:blipFill>
          <a:blip r:embed="rId6" cstate="print"/>
          <a:srcRect/>
          <a:stretch>
            <a:fillRect/>
          </a:stretch>
        </p:blipFill>
        <p:spPr bwMode="auto">
          <a:xfrm>
            <a:off x="1720047" y="5665867"/>
            <a:ext cx="762000" cy="762000"/>
          </a:xfrm>
          <a:prstGeom prst="rect">
            <a:avLst/>
          </a:prstGeom>
          <a:noFill/>
          <a:ln w="9525">
            <a:noFill/>
            <a:miter lim="800000"/>
            <a:headEnd/>
            <a:tailEnd/>
          </a:ln>
        </p:spPr>
      </p:pic>
      <p:sp>
        <p:nvSpPr>
          <p:cNvPr id="18" name="TextBox 17"/>
          <p:cNvSpPr txBox="1"/>
          <p:nvPr/>
        </p:nvSpPr>
        <p:spPr>
          <a:xfrm>
            <a:off x="533400" y="762000"/>
            <a:ext cx="1018227" cy="369332"/>
          </a:xfrm>
          <a:prstGeom prst="rect">
            <a:avLst/>
          </a:prstGeom>
          <a:noFill/>
        </p:spPr>
        <p:txBody>
          <a:bodyPr wrap="none" rtlCol="0">
            <a:spAutoFit/>
          </a:bodyPr>
          <a:lstStyle/>
          <a:p>
            <a:r>
              <a:rPr lang="en-US" b="1" dirty="0" smtClean="0"/>
              <a:t>CLIENT</a:t>
            </a:r>
            <a:endParaRPr lang="en-US" b="1" dirty="0"/>
          </a:p>
        </p:txBody>
      </p:sp>
      <p:sp>
        <p:nvSpPr>
          <p:cNvPr id="19" name="TextBox 18"/>
          <p:cNvSpPr txBox="1"/>
          <p:nvPr/>
        </p:nvSpPr>
        <p:spPr>
          <a:xfrm>
            <a:off x="6934200" y="685800"/>
            <a:ext cx="1129476" cy="369332"/>
          </a:xfrm>
          <a:prstGeom prst="rect">
            <a:avLst/>
          </a:prstGeom>
          <a:noFill/>
        </p:spPr>
        <p:txBody>
          <a:bodyPr wrap="none" rtlCol="0">
            <a:spAutoFit/>
          </a:bodyPr>
          <a:lstStyle/>
          <a:p>
            <a:r>
              <a:rPr lang="en-US" b="1" dirty="0" smtClean="0"/>
              <a:t>SERVER</a:t>
            </a:r>
            <a:endParaRPr lang="en-US" b="1" dirty="0"/>
          </a:p>
        </p:txBody>
      </p:sp>
      <p:sp>
        <p:nvSpPr>
          <p:cNvPr id="20" name="TextBox 19"/>
          <p:cNvSpPr txBox="1"/>
          <p:nvPr/>
        </p:nvSpPr>
        <p:spPr>
          <a:xfrm>
            <a:off x="1491447" y="6427867"/>
            <a:ext cx="1236236" cy="369332"/>
          </a:xfrm>
          <a:prstGeom prst="rect">
            <a:avLst/>
          </a:prstGeom>
          <a:noFill/>
        </p:spPr>
        <p:txBody>
          <a:bodyPr wrap="none" rtlCol="0">
            <a:spAutoFit/>
          </a:bodyPr>
          <a:lstStyle/>
          <a:p>
            <a:r>
              <a:rPr lang="en-US" b="1" dirty="0" smtClean="0"/>
              <a:t>IT Person</a:t>
            </a:r>
            <a:endParaRPr lang="en-US" b="1" dirty="0"/>
          </a:p>
        </p:txBody>
      </p:sp>
      <p:sp>
        <p:nvSpPr>
          <p:cNvPr id="21" name="TextBox 20"/>
          <p:cNvSpPr txBox="1"/>
          <p:nvPr/>
        </p:nvSpPr>
        <p:spPr>
          <a:xfrm>
            <a:off x="2710647" y="5403275"/>
            <a:ext cx="957763" cy="1384995"/>
          </a:xfrm>
          <a:prstGeom prst="rect">
            <a:avLst/>
          </a:prstGeom>
          <a:noFill/>
        </p:spPr>
        <p:txBody>
          <a:bodyPr wrap="none" rtlCol="0">
            <a:spAutoFit/>
          </a:bodyPr>
          <a:lstStyle/>
          <a:p>
            <a:r>
              <a:rPr lang="en-US" sz="1200" b="1" dirty="0" smtClean="0">
                <a:solidFill>
                  <a:srgbClr val="FF0000"/>
                </a:solidFill>
              </a:rPr>
              <a:t>Tools</a:t>
            </a:r>
          </a:p>
          <a:p>
            <a:r>
              <a:rPr lang="en-US" sz="1200" dirty="0" smtClean="0"/>
              <a:t>STS</a:t>
            </a:r>
          </a:p>
          <a:p>
            <a:r>
              <a:rPr lang="en-US" sz="1200" dirty="0" smtClean="0"/>
              <a:t>Workbench</a:t>
            </a:r>
          </a:p>
          <a:p>
            <a:r>
              <a:rPr lang="en-US" sz="1200" dirty="0" smtClean="0"/>
              <a:t>SOAP UI</a:t>
            </a:r>
          </a:p>
          <a:p>
            <a:r>
              <a:rPr lang="en-US" sz="1200" dirty="0" smtClean="0"/>
              <a:t>Putty</a:t>
            </a:r>
          </a:p>
          <a:p>
            <a:r>
              <a:rPr lang="en-US" sz="1200" dirty="0" smtClean="0"/>
              <a:t>WINSCP</a:t>
            </a:r>
          </a:p>
          <a:p>
            <a:endParaRPr lang="en-US" sz="1200" dirty="0" smtClean="0"/>
          </a:p>
        </p:txBody>
      </p:sp>
      <p:sp>
        <p:nvSpPr>
          <p:cNvPr id="22" name="TextBox 21"/>
          <p:cNvSpPr txBox="1"/>
          <p:nvPr/>
        </p:nvSpPr>
        <p:spPr>
          <a:xfrm>
            <a:off x="3999122" y="5410200"/>
            <a:ext cx="1258678" cy="1200329"/>
          </a:xfrm>
          <a:prstGeom prst="rect">
            <a:avLst/>
          </a:prstGeom>
          <a:noFill/>
        </p:spPr>
        <p:txBody>
          <a:bodyPr wrap="none" rtlCol="0">
            <a:spAutoFit/>
          </a:bodyPr>
          <a:lstStyle/>
          <a:p>
            <a:r>
              <a:rPr lang="en-US" sz="1200" b="1" dirty="0" smtClean="0">
                <a:solidFill>
                  <a:srgbClr val="FF0000"/>
                </a:solidFill>
                <a:latin typeface="+mj-lt"/>
              </a:rPr>
              <a:t>Project </a:t>
            </a:r>
          </a:p>
          <a:p>
            <a:r>
              <a:rPr lang="en-US" sz="1200" b="1" dirty="0" smtClean="0">
                <a:solidFill>
                  <a:srgbClr val="FF0000"/>
                </a:solidFill>
                <a:latin typeface="+mj-lt"/>
              </a:rPr>
              <a:t>Management</a:t>
            </a:r>
          </a:p>
          <a:p>
            <a:r>
              <a:rPr lang="en-US" sz="1200" dirty="0" err="1" smtClean="0">
                <a:solidFill>
                  <a:srgbClr val="000000"/>
                </a:solidFill>
                <a:latin typeface="+mj-lt"/>
                <a:ea typeface="Times New Roman"/>
                <a:cs typeface="Times New Roman" pitchFamily="18" charset="0"/>
              </a:rPr>
              <a:t>Git</a:t>
            </a:r>
            <a:endParaRPr lang="en-US" sz="1200" dirty="0" smtClean="0">
              <a:solidFill>
                <a:srgbClr val="000000"/>
              </a:solidFill>
              <a:latin typeface="+mj-lt"/>
              <a:ea typeface="Times New Roman"/>
              <a:cs typeface="Times New Roman" pitchFamily="18" charset="0"/>
            </a:endParaRPr>
          </a:p>
          <a:p>
            <a:r>
              <a:rPr lang="en-US" sz="1200" dirty="0" err="1" smtClean="0">
                <a:solidFill>
                  <a:srgbClr val="000000"/>
                </a:solidFill>
                <a:latin typeface="+mj-lt"/>
                <a:ea typeface="Times New Roman"/>
                <a:cs typeface="Times New Roman" pitchFamily="18" charset="0"/>
              </a:rPr>
              <a:t>Jira</a:t>
            </a:r>
            <a:endParaRPr lang="en-US" sz="1200" dirty="0" smtClean="0">
              <a:solidFill>
                <a:srgbClr val="000000"/>
              </a:solidFill>
              <a:latin typeface="+mj-lt"/>
              <a:ea typeface="Times New Roman"/>
              <a:cs typeface="Times New Roman" pitchFamily="18" charset="0"/>
            </a:endParaRPr>
          </a:p>
          <a:p>
            <a:r>
              <a:rPr lang="en-US" sz="1200" dirty="0" smtClean="0">
                <a:solidFill>
                  <a:srgbClr val="000000"/>
                </a:solidFill>
                <a:latin typeface="+mj-lt"/>
                <a:ea typeface="Times New Roman"/>
                <a:cs typeface="Times New Roman" pitchFamily="18" charset="0"/>
              </a:rPr>
              <a:t>One confluence</a:t>
            </a:r>
          </a:p>
          <a:p>
            <a:r>
              <a:rPr lang="en-US" sz="1200" dirty="0" smtClean="0">
                <a:solidFill>
                  <a:srgbClr val="000000"/>
                </a:solidFill>
                <a:latin typeface="+mj-lt"/>
                <a:ea typeface="Times New Roman"/>
                <a:cs typeface="Times New Roman" pitchFamily="18" charset="0"/>
              </a:rPr>
              <a:t>Maven</a:t>
            </a:r>
            <a:endParaRPr lang="en-US" sz="1200" dirty="0" smtClean="0">
              <a:latin typeface="+mj-lt"/>
              <a:ea typeface="Times New Roman"/>
              <a:cs typeface="Times New Roman" pitchFamily="18" charset="0"/>
            </a:endParaRPr>
          </a:p>
        </p:txBody>
      </p:sp>
      <p:sp>
        <p:nvSpPr>
          <p:cNvPr id="23" name="Rectangle 22"/>
          <p:cNvSpPr/>
          <p:nvPr/>
        </p:nvSpPr>
        <p:spPr>
          <a:xfrm>
            <a:off x="110840" y="1101440"/>
            <a:ext cx="2011680" cy="380307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943600" y="1018310"/>
            <a:ext cx="2819400" cy="548640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447800" y="5375565"/>
            <a:ext cx="3962400" cy="141732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 </a:t>
            </a:r>
            <a:r>
              <a:rPr lang="en-US" sz="2800" strike="noStrike" dirty="0" err="1" smtClean="0">
                <a:solidFill>
                  <a:srgbClr val="000000"/>
                </a:solidFill>
                <a:latin typeface="Verdana"/>
                <a:ea typeface="Verdana"/>
              </a:rPr>
              <a:t>Jax</a:t>
            </a:r>
            <a:r>
              <a:rPr lang="en-US" sz="2800" strike="noStrike" dirty="0" smtClean="0">
                <a:solidFill>
                  <a:srgbClr val="000000"/>
                </a:solidFill>
                <a:latin typeface="Verdana"/>
                <a:ea typeface="Verdana"/>
              </a:rPr>
              <a:t> </a:t>
            </a:r>
            <a:r>
              <a:rPr lang="en-US" sz="2800" strike="noStrike" dirty="0" err="1" smtClean="0">
                <a:solidFill>
                  <a:srgbClr val="000000"/>
                </a:solidFill>
                <a:latin typeface="Verdana"/>
                <a:ea typeface="Verdana"/>
              </a:rPr>
              <a:t>ws</a:t>
            </a:r>
            <a:endParaRPr dirty="0"/>
          </a:p>
        </p:txBody>
      </p:sp>
      <p:sp>
        <p:nvSpPr>
          <p:cNvPr id="296"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299" name="CustomShape 5"/>
          <p:cNvSpPr/>
          <p:nvPr/>
        </p:nvSpPr>
        <p:spPr>
          <a:xfrm>
            <a:off x="228600" y="609480"/>
            <a:ext cx="8760600" cy="320052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This is Bottom Up </a:t>
            </a:r>
            <a:r>
              <a:rPr lang="en-US" sz="1600" strike="noStrike" dirty="0" err="1" smtClean="0">
                <a:solidFill>
                  <a:srgbClr val="000000"/>
                </a:solidFill>
                <a:latin typeface="Verdana" pitchFamily="34" charset="0"/>
                <a:ea typeface="Verdana" pitchFamily="34" charset="0"/>
                <a:cs typeface="Verdana" pitchFamily="34" charset="0"/>
              </a:rPr>
              <a:t>aproach</a:t>
            </a:r>
            <a:r>
              <a:rPr lang="en-US" sz="1600" strike="noStrike" dirty="0" smtClean="0">
                <a:solidFill>
                  <a:srgbClr val="000000"/>
                </a:solidFill>
                <a:latin typeface="Verdana" pitchFamily="34" charset="0"/>
                <a:ea typeface="Verdana" pitchFamily="34" charset="0"/>
                <a:cs typeface="Verdana" pitchFamily="34" charset="0"/>
              </a:rPr>
              <a:t> for Soap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 Developers are required to write the java program and the generate the </a:t>
            </a:r>
            <a:r>
              <a:rPr lang="en-US" sz="1600" strike="noStrike" dirty="0" err="1" smtClean="0">
                <a:solidFill>
                  <a:srgbClr val="000000"/>
                </a:solidFill>
                <a:latin typeface="Verdana" pitchFamily="34" charset="0"/>
                <a:ea typeface="Verdana" pitchFamily="34" charset="0"/>
                <a:cs typeface="Verdana" pitchFamily="34" charset="0"/>
              </a:rPr>
              <a:t>wsdl</a:t>
            </a:r>
            <a:r>
              <a:rPr lang="en-US" sz="1600" strike="noStrike" dirty="0" smtClean="0">
                <a:solidFill>
                  <a:srgbClr val="000000"/>
                </a:solidFill>
                <a:latin typeface="Verdana" pitchFamily="34" charset="0"/>
                <a:ea typeface="Verdana" pitchFamily="34" charset="0"/>
                <a:cs typeface="Verdana" pitchFamily="34" charset="0"/>
              </a:rPr>
              <a:t> file from the same.</a:t>
            </a: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package </a:t>
            </a:r>
            <a:r>
              <a:rPr lang="en-US" sz="1600" strike="noStrike" dirty="0">
                <a:solidFill>
                  <a:srgbClr val="000000"/>
                </a:solidFill>
                <a:latin typeface="Verdana" pitchFamily="34" charset="0"/>
                <a:ea typeface="Verdana" pitchFamily="34" charset="0"/>
                <a:cs typeface="Verdana" pitchFamily="34" charset="0"/>
              </a:rPr>
              <a:t>adding;</a:t>
            </a:r>
            <a:endParaRPr sz="1600" dirty="0">
              <a:latin typeface="Verdana" pitchFamily="34" charset="0"/>
              <a:ea typeface="Verdana" pitchFamily="34" charset="0"/>
              <a:cs typeface="Verdana" pitchFamily="34" charset="0"/>
            </a:endParaRPr>
          </a:p>
          <a:p>
            <a:pPr>
              <a:lnSpc>
                <a:spcPct val="100000"/>
              </a:lnSpc>
            </a:pPr>
            <a:r>
              <a:rPr lang="en-US" sz="1600" strike="noStrike" dirty="0">
                <a:solidFill>
                  <a:srgbClr val="00B050"/>
                </a:solidFill>
                <a:latin typeface="Verdana" pitchFamily="34" charset="0"/>
                <a:ea typeface="Verdana" pitchFamily="34" charset="0"/>
                <a:cs typeface="Verdana" pitchFamily="34" charset="0"/>
              </a:rPr>
              <a:t>@</a:t>
            </a:r>
            <a:r>
              <a:rPr lang="en-US" sz="1600" strike="noStrike" dirty="0" err="1" smtClean="0">
                <a:solidFill>
                  <a:srgbClr val="00B050"/>
                </a:solidFill>
                <a:latin typeface="Verdana" pitchFamily="34" charset="0"/>
                <a:ea typeface="Verdana" pitchFamily="34" charset="0"/>
                <a:cs typeface="Verdana" pitchFamily="34" charset="0"/>
              </a:rPr>
              <a:t>WebService</a:t>
            </a:r>
            <a:endParaRPr sz="1600" dirty="0">
              <a:solidFill>
                <a:srgbClr val="00B050"/>
              </a:solidFill>
              <a:latin typeface="Verdana" pitchFamily="34" charset="0"/>
              <a:ea typeface="Verdana" pitchFamily="34" charset="0"/>
              <a:cs typeface="Verdana" pitchFamily="34" charset="0"/>
            </a:endParaRPr>
          </a:p>
          <a:p>
            <a:pPr>
              <a:lnSpc>
                <a:spcPct val="100000"/>
              </a:lnSpc>
            </a:pPr>
            <a:r>
              <a:rPr lang="en-US" sz="1600" strike="noStrike" dirty="0">
                <a:solidFill>
                  <a:srgbClr val="000000"/>
                </a:solidFill>
                <a:latin typeface="Verdana" pitchFamily="34" charset="0"/>
                <a:ea typeface="Verdana" pitchFamily="34" charset="0"/>
                <a:cs typeface="Verdana" pitchFamily="34" charset="0"/>
              </a:rPr>
              <a:t>public class Calculator {</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public </a:t>
            </a:r>
            <a:r>
              <a:rPr lang="en-US" sz="1600" strike="noStrike" dirty="0" err="1">
                <a:solidFill>
                  <a:srgbClr val="000000"/>
                </a:solidFill>
                <a:latin typeface="Verdana" pitchFamily="34" charset="0"/>
                <a:ea typeface="Verdana" pitchFamily="34" charset="0"/>
                <a:cs typeface="Verdana" pitchFamily="34" charset="0"/>
              </a:rPr>
              <a:t>int</a:t>
            </a:r>
            <a:r>
              <a:rPr lang="en-US" sz="1600" strike="noStrike" dirty="0">
                <a:solidFill>
                  <a:srgbClr val="000000"/>
                </a:solidFill>
                <a:latin typeface="Verdana" pitchFamily="34" charset="0"/>
                <a:ea typeface="Verdana" pitchFamily="34" charset="0"/>
                <a:cs typeface="Verdana" pitchFamily="34" charset="0"/>
              </a:rPr>
              <a:t> add(</a:t>
            </a:r>
            <a:r>
              <a:rPr lang="en-US" sz="1600" strike="noStrike" dirty="0" err="1">
                <a:solidFill>
                  <a:srgbClr val="000000"/>
                </a:solidFill>
                <a:latin typeface="Verdana" pitchFamily="34" charset="0"/>
                <a:ea typeface="Verdana" pitchFamily="34" charset="0"/>
                <a:cs typeface="Verdana" pitchFamily="34" charset="0"/>
              </a:rPr>
              <a:t>int</a:t>
            </a:r>
            <a:r>
              <a:rPr lang="en-US" sz="1600" strike="noStrike" dirty="0">
                <a:solidFill>
                  <a:srgbClr val="000000"/>
                </a:solidFill>
                <a:latin typeface="Verdana" pitchFamily="34" charset="0"/>
                <a:ea typeface="Verdana" pitchFamily="34" charset="0"/>
                <a:cs typeface="Verdana" pitchFamily="34" charset="0"/>
              </a:rPr>
              <a:t> </a:t>
            </a:r>
            <a:r>
              <a:rPr lang="en-US" sz="1600" strike="noStrike" dirty="0" err="1">
                <a:solidFill>
                  <a:srgbClr val="000000"/>
                </a:solidFill>
                <a:latin typeface="Verdana" pitchFamily="34" charset="0"/>
                <a:ea typeface="Verdana" pitchFamily="34" charset="0"/>
                <a:cs typeface="Verdana" pitchFamily="34" charset="0"/>
              </a:rPr>
              <a:t>a,int</a:t>
            </a:r>
            <a:r>
              <a:rPr lang="en-US" sz="1600" strike="noStrike" dirty="0">
                <a:solidFill>
                  <a:srgbClr val="000000"/>
                </a:solidFill>
                <a:latin typeface="Verdana" pitchFamily="34" charset="0"/>
                <a:ea typeface="Verdana" pitchFamily="34" charset="0"/>
                <a:cs typeface="Verdana" pitchFamily="34" charset="0"/>
              </a:rPr>
              <a:t> b</a:t>
            </a:r>
            <a:r>
              <a:rPr lang="en-US" sz="1600" strike="noStrike" dirty="0" smtClean="0">
                <a:solidFill>
                  <a:srgbClr val="000000"/>
                </a:solidFill>
                <a:latin typeface="Verdana" pitchFamily="34" charset="0"/>
                <a:ea typeface="Verdana" pitchFamily="34" charset="0"/>
                <a:cs typeface="Verdana" pitchFamily="34" charset="0"/>
              </a:rPr>
              <a:t>)</a:t>
            </a:r>
          </a:p>
          <a:p>
            <a:pPr>
              <a:lnSpc>
                <a:spcPct val="100000"/>
              </a:lnSpc>
            </a:pPr>
            <a:r>
              <a:rPr lang="en-US" sz="1600" dirty="0" smtClean="0">
                <a:solidFill>
                  <a:srgbClr val="000000"/>
                </a:solidFill>
                <a:latin typeface="Verdana" pitchFamily="34" charset="0"/>
                <a:ea typeface="Verdana" pitchFamily="34" charset="0"/>
                <a:cs typeface="Verdana" pitchFamily="34" charset="0"/>
              </a:rPr>
              <a:t>	</a:t>
            </a:r>
            <a:r>
              <a:rPr lang="en-US" sz="1600" strike="noStrike" dirty="0" smtClean="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return </a:t>
            </a:r>
            <a:r>
              <a:rPr lang="en-US" sz="1600" strike="noStrike" dirty="0" err="1">
                <a:solidFill>
                  <a:srgbClr val="000000"/>
                </a:solidFill>
                <a:latin typeface="Verdana" pitchFamily="34" charset="0"/>
                <a:ea typeface="Verdana" pitchFamily="34" charset="0"/>
                <a:cs typeface="Verdana" pitchFamily="34" charset="0"/>
              </a:rPr>
              <a:t>a+b</a:t>
            </a:r>
            <a:r>
              <a:rPr lang="en-US" sz="1600" strike="noStrike" dirty="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 </a:t>
            </a: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endParaRPr sz="1600" dirty="0">
              <a:latin typeface="Verdana" pitchFamily="34" charset="0"/>
              <a:ea typeface="Verdana" pitchFamily="34" charset="0"/>
              <a:cs typeface="Verdana" pitchFamily="34" charset="0"/>
            </a:endParaRPr>
          </a:p>
        </p:txBody>
      </p:sp>
      <p:sp>
        <p:nvSpPr>
          <p:cNvPr id="6" name="CustomShape 5"/>
          <p:cNvSpPr/>
          <p:nvPr/>
        </p:nvSpPr>
        <p:spPr>
          <a:xfrm>
            <a:off x="231000" y="4114800"/>
            <a:ext cx="8760600" cy="173367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Register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 Endpoint – this is the main application program and hosts the </a:t>
            </a:r>
            <a:r>
              <a:rPr lang="en-US" sz="1600" strike="noStrike" dirty="0" err="1" smtClean="0">
                <a:solidFill>
                  <a:srgbClr val="000000"/>
                </a:solidFill>
                <a:latin typeface="Verdana" pitchFamily="34" charset="0"/>
                <a:ea typeface="Verdana" pitchFamily="34" charset="0"/>
                <a:cs typeface="Verdana" pitchFamily="34" charset="0"/>
              </a:rPr>
              <a:t>url</a:t>
            </a:r>
            <a:r>
              <a:rPr lang="en-US" sz="1600" strike="noStrike" dirty="0" smtClean="0">
                <a:solidFill>
                  <a:srgbClr val="000000"/>
                </a:solidFill>
                <a:latin typeface="Verdana" pitchFamily="34" charset="0"/>
                <a:ea typeface="Verdana" pitchFamily="34" charset="0"/>
                <a:cs typeface="Verdana" pitchFamily="34" charset="0"/>
              </a:rPr>
              <a:t> to publish the soap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a:t>
            </a: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r>
              <a:rPr lang="en-US" sz="1600" dirty="0" err="1" smtClean="0"/>
              <a:t>Endpoint.publish</a:t>
            </a:r>
            <a:r>
              <a:rPr lang="en-US" sz="1600" dirty="0" smtClean="0"/>
              <a:t>( </a:t>
            </a:r>
            <a:r>
              <a:rPr lang="en-US" sz="1600" b="1" dirty="0" smtClean="0"/>
              <a:t>URL</a:t>
            </a:r>
            <a:r>
              <a:rPr lang="en-US" sz="1600" dirty="0" smtClean="0"/>
              <a:t>,  </a:t>
            </a:r>
            <a:r>
              <a:rPr lang="en-US" sz="1600" b="1" dirty="0" smtClean="0"/>
              <a:t>WEBSERVICE CLASS OBJECT</a:t>
            </a:r>
            <a:r>
              <a:rPr lang="en-US" sz="1600" dirty="0" smtClean="0"/>
              <a:t>); </a:t>
            </a:r>
            <a:endParaRPr lang="en-US" sz="1600" dirty="0" smtClean="0">
              <a:solidFill>
                <a:srgbClr val="000000"/>
              </a:solidFill>
              <a:latin typeface="Verdana" pitchFamily="34" charset="0"/>
              <a:ea typeface="Verdana" pitchFamily="34" charset="0"/>
              <a:cs typeface="Verdana" pitchFamily="34" charset="0"/>
            </a:endParaRP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r>
              <a:rPr lang="en-US" sz="1600" dirty="0" err="1" smtClean="0"/>
              <a:t>Endpoint.publish</a:t>
            </a:r>
            <a:r>
              <a:rPr lang="en-US" sz="1600" dirty="0" smtClean="0"/>
              <a:t>("http://localhost:7777/soapadd",  new </a:t>
            </a:r>
            <a:r>
              <a:rPr lang="en-US" sz="1600" dirty="0" err="1" smtClean="0"/>
              <a:t>SoapCalculator</a:t>
            </a:r>
            <a:r>
              <a:rPr lang="en-US" sz="1600" dirty="0" smtClean="0"/>
              <a:t>()); </a:t>
            </a:r>
            <a:endParaRPr lang="en-US" sz="1600" strike="noStrike" dirty="0" smtClean="0">
              <a:solidFill>
                <a:srgbClr val="0000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7"/>
          <p:cNvSpPr/>
          <p:nvPr/>
        </p:nvSpPr>
        <p:spPr>
          <a:xfrm>
            <a:off x="91440" y="5105400"/>
            <a:ext cx="173736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CLIENT</a:t>
            </a:r>
            <a:endParaRPr lang="en-US" b="1" dirty="0">
              <a:solidFill>
                <a:srgbClr val="FF0000"/>
              </a:solidFill>
            </a:endParaRPr>
          </a:p>
        </p:txBody>
      </p:sp>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JAX-WS </a:t>
            </a: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Clients</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400" dirty="0" smtClean="0">
              <a:latin typeface="Verdana" pitchFamily="34" charset="0"/>
              <a:ea typeface="Verdana" pitchFamily="34" charset="0"/>
              <a:cs typeface="Verdana" pitchFamily="34" charset="0"/>
            </a:endParaRPr>
          </a:p>
        </p:txBody>
      </p:sp>
      <p:sp>
        <p:nvSpPr>
          <p:cNvPr id="5" name="CustomShape 5"/>
          <p:cNvSpPr/>
          <p:nvPr/>
        </p:nvSpPr>
        <p:spPr>
          <a:xfrm>
            <a:off x="76200" y="632013"/>
            <a:ext cx="4191000" cy="4297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6" name="Rectangle 5"/>
          <p:cNvSpPr/>
          <p:nvPr/>
        </p:nvSpPr>
        <p:spPr>
          <a:xfrm>
            <a:off x="2209800" y="2362200"/>
            <a:ext cx="1920240" cy="24231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buFontTx/>
              <a:buAutoNum type="arabicParenR"/>
            </a:pPr>
            <a:r>
              <a:rPr lang="en-US" sz="1200" dirty="0" smtClean="0">
                <a:solidFill>
                  <a:schemeClr val="tx1"/>
                </a:solidFill>
                <a:latin typeface="Verdana" pitchFamily="34" charset="0"/>
                <a:ea typeface="Verdana" pitchFamily="34" charset="0"/>
                <a:cs typeface="Verdana" pitchFamily="34" charset="0"/>
              </a:rPr>
              <a:t>Open http connection to </a:t>
            </a:r>
            <a:r>
              <a:rPr lang="en-US" sz="1200" dirty="0" err="1" smtClean="0">
                <a:solidFill>
                  <a:schemeClr val="tx1"/>
                </a:solidFill>
                <a:latin typeface="Verdana" pitchFamily="34" charset="0"/>
                <a:ea typeface="Verdana" pitchFamily="34" charset="0"/>
                <a:cs typeface="Verdana" pitchFamily="34" charset="0"/>
              </a:rPr>
              <a:t>webservice</a:t>
            </a:r>
            <a:endParaRPr lang="en-US" sz="1200"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200" dirty="0" smtClean="0">
                <a:solidFill>
                  <a:schemeClr val="tx1"/>
                </a:solidFill>
                <a:latin typeface="Verdana" pitchFamily="34" charset="0"/>
                <a:ea typeface="Verdana" pitchFamily="34" charset="0"/>
                <a:cs typeface="Verdana" pitchFamily="34" charset="0"/>
              </a:rPr>
              <a:t>Marshal /serialize java method, </a:t>
            </a:r>
            <a:r>
              <a:rPr lang="en-US" sz="1200" dirty="0" err="1" smtClean="0">
                <a:solidFill>
                  <a:schemeClr val="tx1"/>
                </a:solidFill>
                <a:latin typeface="Verdana" pitchFamily="34" charset="0"/>
                <a:ea typeface="Verdana" pitchFamily="34" charset="0"/>
                <a:cs typeface="Verdana" pitchFamily="34" charset="0"/>
              </a:rPr>
              <a:t>param</a:t>
            </a:r>
            <a:r>
              <a:rPr lang="en-US" sz="1200" dirty="0" smtClean="0">
                <a:solidFill>
                  <a:schemeClr val="tx1"/>
                </a:solidFill>
                <a:latin typeface="Verdana" pitchFamily="34" charset="0"/>
                <a:ea typeface="Verdana" pitchFamily="34" charset="0"/>
                <a:cs typeface="Verdana" pitchFamily="34" charset="0"/>
              </a:rPr>
              <a:t> to soap request xml.</a:t>
            </a:r>
          </a:p>
          <a:p>
            <a:pPr marL="342900" indent="-342900">
              <a:buAutoNum type="arabicParenR"/>
            </a:pPr>
            <a:endParaRPr lang="en-US" sz="1200" dirty="0" smtClean="0">
              <a:solidFill>
                <a:schemeClr val="tx1"/>
              </a:solidFill>
              <a:latin typeface="Verdana" pitchFamily="34" charset="0"/>
              <a:ea typeface="Verdana" pitchFamily="34" charset="0"/>
              <a:cs typeface="Verdana" pitchFamily="34" charset="0"/>
            </a:endParaRPr>
          </a:p>
          <a:p>
            <a:pPr marL="342900" indent="-342900" algn="ctr"/>
            <a:r>
              <a:rPr lang="en-US" sz="1100" b="1" dirty="0" smtClean="0">
                <a:solidFill>
                  <a:schemeClr val="tx1"/>
                </a:solidFill>
                <a:latin typeface="Verdana" pitchFamily="34" charset="0"/>
                <a:ea typeface="Verdana" pitchFamily="34" charset="0"/>
                <a:cs typeface="Verdana" pitchFamily="34" charset="0"/>
              </a:rPr>
              <a:t>SENDING REQUEST</a:t>
            </a:r>
          </a:p>
        </p:txBody>
      </p:sp>
      <p:sp>
        <p:nvSpPr>
          <p:cNvPr id="17" name="Rectangle 16"/>
          <p:cNvSpPr/>
          <p:nvPr/>
        </p:nvSpPr>
        <p:spPr>
          <a:xfrm>
            <a:off x="152400" y="860613"/>
            <a:ext cx="3886200" cy="1349187"/>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smtClean="0">
                <a:solidFill>
                  <a:schemeClr val="tx1"/>
                </a:solidFill>
                <a:latin typeface="Verdana" pitchFamily="34" charset="0"/>
                <a:ea typeface="Verdana" pitchFamily="34" charset="0"/>
                <a:cs typeface="Verdana" pitchFamily="34" charset="0"/>
              </a:rPr>
              <a:t>EJB/MDB/</a:t>
            </a:r>
            <a:r>
              <a:rPr lang="en-US" sz="1200" b="1" dirty="0" err="1" smtClean="0">
                <a:solidFill>
                  <a:schemeClr val="tx1"/>
                </a:solidFill>
                <a:latin typeface="Verdana" pitchFamily="34" charset="0"/>
                <a:ea typeface="Verdana" pitchFamily="34" charset="0"/>
                <a:cs typeface="Verdana" pitchFamily="34" charset="0"/>
              </a:rPr>
              <a:t>Servlet</a:t>
            </a:r>
            <a:r>
              <a:rPr lang="en-US" sz="1200" b="1" dirty="0" smtClean="0">
                <a:solidFill>
                  <a:schemeClr val="tx1"/>
                </a:solidFill>
                <a:latin typeface="Verdana" pitchFamily="34" charset="0"/>
                <a:ea typeface="Verdana" pitchFamily="34" charset="0"/>
                <a:cs typeface="Verdana" pitchFamily="34" charset="0"/>
              </a:rPr>
              <a:t>/UI/Simple Java </a:t>
            </a:r>
            <a:r>
              <a:rPr lang="en-US" sz="1200" b="1" dirty="0" err="1" smtClean="0">
                <a:solidFill>
                  <a:schemeClr val="tx1"/>
                </a:solidFill>
                <a:latin typeface="Verdana" pitchFamily="34" charset="0"/>
                <a:ea typeface="Verdana" pitchFamily="34" charset="0"/>
                <a:cs typeface="Verdana" pitchFamily="34" charset="0"/>
              </a:rPr>
              <a:t>progrm</a:t>
            </a:r>
            <a:endParaRPr lang="en-US" sz="1200" b="1"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p>
          <a:p>
            <a:pPr marL="228600" indent="-228600">
              <a:buAutoNum type="arabicParenR"/>
            </a:pPr>
            <a:r>
              <a:rPr lang="en-US" sz="1200" dirty="0" smtClean="0">
                <a:solidFill>
                  <a:schemeClr val="tx1"/>
                </a:solidFill>
                <a:latin typeface="Verdana" pitchFamily="34" charset="0"/>
                <a:ea typeface="Verdana" pitchFamily="34" charset="0"/>
                <a:cs typeface="Verdana" pitchFamily="34" charset="0"/>
              </a:rPr>
              <a:t>Configure </a:t>
            </a:r>
            <a:r>
              <a:rPr lang="en-US" sz="1200" dirty="0" err="1" smtClean="0">
                <a:solidFill>
                  <a:schemeClr val="tx1"/>
                </a:solidFill>
                <a:latin typeface="Verdana" pitchFamily="34" charset="0"/>
                <a:ea typeface="Verdana" pitchFamily="34" charset="0"/>
                <a:cs typeface="Verdana" pitchFamily="34" charset="0"/>
              </a:rPr>
              <a:t>webservice</a:t>
            </a:r>
            <a:r>
              <a:rPr lang="en-US" sz="1200" dirty="0" smtClean="0">
                <a:solidFill>
                  <a:schemeClr val="tx1"/>
                </a:solidFill>
                <a:latin typeface="Verdana" pitchFamily="34" charset="0"/>
                <a:ea typeface="Verdana" pitchFamily="34" charset="0"/>
                <a:cs typeface="Verdana" pitchFamily="34" charset="0"/>
              </a:rPr>
              <a:t> URL in stub/Helper class</a:t>
            </a:r>
          </a:p>
          <a:p>
            <a:pPr marL="228600" indent="-228600">
              <a:buAutoNum type="arabicParenR"/>
            </a:pPr>
            <a:r>
              <a:rPr lang="en-US" sz="1200" dirty="0" smtClean="0">
                <a:solidFill>
                  <a:schemeClr val="tx1"/>
                </a:solidFill>
                <a:latin typeface="Verdana" pitchFamily="34" charset="0"/>
                <a:ea typeface="Verdana" pitchFamily="34" charset="0"/>
                <a:cs typeface="Verdana" pitchFamily="34" charset="0"/>
              </a:rPr>
              <a:t>Call method on it stub class</a:t>
            </a:r>
          </a:p>
          <a:p>
            <a:r>
              <a:rPr lang="en-US" sz="1200" dirty="0" err="1" smtClean="0">
                <a:solidFill>
                  <a:schemeClr val="tx1"/>
                </a:solidFill>
                <a:latin typeface="Verdana" pitchFamily="34" charset="0"/>
                <a:ea typeface="Verdana" pitchFamily="34" charset="0"/>
                <a:cs typeface="Verdana" pitchFamily="34" charset="0"/>
              </a:rPr>
              <a:t>Stocks_Stub</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getStock</a:t>
            </a:r>
            <a:r>
              <a:rPr lang="en-US" sz="1200" dirty="0" smtClean="0">
                <a:solidFill>
                  <a:schemeClr val="tx1"/>
                </a:solidFill>
                <a:latin typeface="Verdana" pitchFamily="34" charset="0"/>
                <a:ea typeface="Verdana" pitchFamily="34" charset="0"/>
                <a:cs typeface="Verdana" pitchFamily="34" charset="0"/>
              </a:rPr>
              <a:t> (“XXXX”);</a:t>
            </a:r>
          </a:p>
          <a:p>
            <a:r>
              <a:rPr lang="en-US" sz="1200" dirty="0" smtClean="0">
                <a:solidFill>
                  <a:schemeClr val="tx1"/>
                </a:solidFill>
                <a:latin typeface="Verdana" pitchFamily="34" charset="0"/>
                <a:ea typeface="Verdana" pitchFamily="34" charset="0"/>
                <a:cs typeface="Verdana" pitchFamily="34" charset="0"/>
              </a:rPr>
              <a:t>}</a:t>
            </a:r>
          </a:p>
        </p:txBody>
      </p:sp>
      <p:sp>
        <p:nvSpPr>
          <p:cNvPr id="22" name="Rectangle 21"/>
          <p:cNvSpPr/>
          <p:nvPr/>
        </p:nvSpPr>
        <p:spPr>
          <a:xfrm>
            <a:off x="1752600" y="1165413"/>
            <a:ext cx="152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2">
                  <a:lumMod val="50000"/>
                </a:schemeClr>
              </a:solidFill>
            </a:endParaRPr>
          </a:p>
        </p:txBody>
      </p:sp>
      <p:sp>
        <p:nvSpPr>
          <p:cNvPr id="50" name="CustomShape 5"/>
          <p:cNvSpPr/>
          <p:nvPr/>
        </p:nvSpPr>
        <p:spPr>
          <a:xfrm>
            <a:off x="4876800" y="632013"/>
            <a:ext cx="4191000" cy="4297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51" name="Rectangle 50"/>
          <p:cNvSpPr/>
          <p:nvPr/>
        </p:nvSpPr>
        <p:spPr>
          <a:xfrm>
            <a:off x="5086350" y="838200"/>
            <a:ext cx="3886200" cy="1295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Webservice</a:t>
            </a:r>
            <a:r>
              <a:rPr lang="en-US" sz="1200" b="1" dirty="0" smtClean="0">
                <a:solidFill>
                  <a:schemeClr val="tx1"/>
                </a:solidFill>
                <a:latin typeface="Verdana" pitchFamily="34" charset="0"/>
                <a:ea typeface="Verdana" pitchFamily="34" charset="0"/>
                <a:cs typeface="Verdana" pitchFamily="34" charset="0"/>
              </a:rPr>
              <a:t> class - </a:t>
            </a:r>
            <a:r>
              <a:rPr lang="en-US" sz="1200" b="1" dirty="0" err="1" smtClean="0">
                <a:solidFill>
                  <a:schemeClr val="tx1"/>
                </a:solidFill>
                <a:latin typeface="Verdana" pitchFamily="34" charset="0"/>
                <a:ea typeface="Verdana" pitchFamily="34" charset="0"/>
                <a:cs typeface="Verdana" pitchFamily="34" charset="0"/>
              </a:rPr>
              <a:t>StocksWSImpl</a:t>
            </a:r>
            <a:endParaRPr lang="en-US" sz="1200" b="1" dirty="0" smtClean="0">
              <a:solidFill>
                <a:schemeClr val="tx1"/>
              </a:solidFill>
              <a:latin typeface="Verdana" pitchFamily="34" charset="0"/>
              <a:ea typeface="Verdana" pitchFamily="34" charset="0"/>
              <a:cs typeface="Verdana" pitchFamily="34" charset="0"/>
            </a:endParaRPr>
          </a:p>
          <a:p>
            <a:pPr algn="ctr"/>
            <a:endParaRPr lang="en-US" sz="1200" b="1" dirty="0" smtClean="0">
              <a:solidFill>
                <a:schemeClr val="tx1"/>
              </a:solidFill>
              <a:latin typeface="Verdana" pitchFamily="34" charset="0"/>
              <a:ea typeface="Verdana" pitchFamily="34" charset="0"/>
              <a:cs typeface="Verdana" pitchFamily="34" charset="0"/>
            </a:endParaRPr>
          </a:p>
          <a:p>
            <a:r>
              <a:rPr lang="en-US" sz="1200" b="1" dirty="0" smtClean="0">
                <a:solidFill>
                  <a:schemeClr val="tx1"/>
                </a:solidFill>
                <a:latin typeface="Verdana" pitchFamily="34" charset="0"/>
                <a:ea typeface="Verdana" pitchFamily="34" charset="0"/>
                <a:cs typeface="Verdana" pitchFamily="34" charset="0"/>
              </a:rPr>
              <a:t>public </a:t>
            </a: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RETURN THE STOCK PRICE FOR code</a:t>
            </a:r>
          </a:p>
          <a:p>
            <a:r>
              <a:rPr lang="en-US" sz="1200" dirty="0" smtClean="0">
                <a:solidFill>
                  <a:schemeClr val="tx1"/>
                </a:solidFill>
                <a:latin typeface="Verdana" pitchFamily="34" charset="0"/>
                <a:ea typeface="Verdana" pitchFamily="34" charset="0"/>
                <a:cs typeface="Verdana" pitchFamily="34" charset="0"/>
              </a:rPr>
              <a:t>}</a:t>
            </a:r>
          </a:p>
        </p:txBody>
      </p:sp>
      <p:sp>
        <p:nvSpPr>
          <p:cNvPr id="52" name="Rectangle 51"/>
          <p:cNvSpPr/>
          <p:nvPr/>
        </p:nvSpPr>
        <p:spPr>
          <a:xfrm>
            <a:off x="4953000" y="2286000"/>
            <a:ext cx="1920240" cy="24955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 (String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1) </a:t>
            </a:r>
            <a:r>
              <a:rPr lang="en-US" sz="1200" dirty="0" err="1" smtClean="0">
                <a:solidFill>
                  <a:schemeClr val="tx1"/>
                </a:solidFill>
                <a:latin typeface="Verdana" pitchFamily="34" charset="0"/>
                <a:ea typeface="Verdana" pitchFamily="34" charset="0"/>
                <a:cs typeface="Verdana" pitchFamily="34" charset="0"/>
              </a:rPr>
              <a:t>Unmarshal</a:t>
            </a:r>
            <a:r>
              <a:rPr lang="en-US" sz="1200" dirty="0" smtClean="0">
                <a:solidFill>
                  <a:schemeClr val="tx1"/>
                </a:solidFill>
                <a:latin typeface="Verdana" pitchFamily="34" charset="0"/>
                <a:ea typeface="Verdana" pitchFamily="34" charset="0"/>
                <a:cs typeface="Verdana" pitchFamily="34" charset="0"/>
              </a:rPr>
              <a:t> or </a:t>
            </a:r>
            <a:r>
              <a:rPr lang="en-US" sz="1200" dirty="0" err="1" smtClean="0">
                <a:solidFill>
                  <a:schemeClr val="tx1"/>
                </a:solidFill>
                <a:latin typeface="Verdana" pitchFamily="34" charset="0"/>
                <a:ea typeface="Verdana" pitchFamily="34" charset="0"/>
                <a:cs typeface="Verdana" pitchFamily="34" charset="0"/>
              </a:rPr>
              <a:t>deserialize</a:t>
            </a:r>
            <a:r>
              <a:rPr lang="en-US" sz="1200" dirty="0" smtClean="0">
                <a:solidFill>
                  <a:schemeClr val="tx1"/>
                </a:solidFill>
                <a:latin typeface="Verdana" pitchFamily="34" charset="0"/>
                <a:ea typeface="Verdana" pitchFamily="34" charset="0"/>
                <a:cs typeface="Verdana" pitchFamily="34" charset="0"/>
              </a:rPr>
              <a:t> incoming xml to java </a:t>
            </a:r>
            <a:r>
              <a:rPr lang="en-US" sz="1200" dirty="0" err="1" smtClean="0">
                <a:solidFill>
                  <a:schemeClr val="tx1"/>
                </a:solidFill>
                <a:latin typeface="Verdana" pitchFamily="34" charset="0"/>
                <a:ea typeface="Verdana" pitchFamily="34" charset="0"/>
                <a:cs typeface="Verdana" pitchFamily="34" charset="0"/>
              </a:rPr>
              <a:t>ojects</a:t>
            </a:r>
            <a:r>
              <a:rPr lang="en-US" sz="1200" dirty="0" smtClean="0">
                <a:solidFill>
                  <a:schemeClr val="tx1"/>
                </a:solidFill>
                <a:latin typeface="Verdana" pitchFamily="34" charset="0"/>
                <a:ea typeface="Verdana" pitchFamily="34" charset="0"/>
                <a:cs typeface="Verdana" pitchFamily="34" charset="0"/>
              </a:rPr>
              <a:t>.</a:t>
            </a:r>
          </a:p>
          <a:p>
            <a:pPr marL="228600" indent="-228600"/>
            <a:r>
              <a:rPr lang="en-US" sz="1200" dirty="0" smtClean="0">
                <a:solidFill>
                  <a:schemeClr val="tx1"/>
                </a:solidFill>
                <a:latin typeface="Verdana" pitchFamily="34" charset="0"/>
                <a:ea typeface="Verdana" pitchFamily="34" charset="0"/>
                <a:cs typeface="Verdana" pitchFamily="34" charset="0"/>
              </a:rPr>
              <a:t>2) Call method </a:t>
            </a:r>
            <a:r>
              <a:rPr lang="en-US" sz="1200" dirty="0" err="1" smtClean="0">
                <a:solidFill>
                  <a:schemeClr val="tx1"/>
                </a:solidFill>
                <a:latin typeface="Verdana" pitchFamily="34" charset="0"/>
                <a:ea typeface="Verdana" pitchFamily="34" charset="0"/>
                <a:cs typeface="Verdana" pitchFamily="34" charset="0"/>
              </a:rPr>
              <a:t>StocksWSImpl.getStock</a:t>
            </a:r>
            <a:r>
              <a:rPr lang="en-US" sz="1200" dirty="0" smtClean="0">
                <a:solidFill>
                  <a:schemeClr val="tx1"/>
                </a:solidFill>
                <a:latin typeface="Verdana" pitchFamily="34" charset="0"/>
                <a:ea typeface="Verdana" pitchFamily="34" charset="0"/>
                <a:cs typeface="Verdana" pitchFamily="34" charset="0"/>
              </a:rPr>
              <a:t>(“XXXX”);</a:t>
            </a:r>
          </a:p>
          <a:p>
            <a:pPr marL="228600" indent="-228600"/>
            <a:r>
              <a:rPr lang="en-US" sz="1200" dirty="0" smtClean="0">
                <a:solidFill>
                  <a:schemeClr val="tx1"/>
                </a:solidFill>
                <a:latin typeface="Verdana" pitchFamily="34" charset="0"/>
                <a:ea typeface="Verdana" pitchFamily="34" charset="0"/>
                <a:cs typeface="Verdana" pitchFamily="34" charset="0"/>
              </a:rPr>
              <a:t>}</a:t>
            </a: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lgn="ctr"/>
            <a:r>
              <a:rPr lang="en-US" sz="1100" b="1" dirty="0" smtClean="0">
                <a:solidFill>
                  <a:schemeClr val="tx1"/>
                </a:solidFill>
                <a:latin typeface="Verdana" pitchFamily="34" charset="0"/>
                <a:ea typeface="Verdana" pitchFamily="34" charset="0"/>
                <a:cs typeface="Verdana" pitchFamily="34" charset="0"/>
              </a:rPr>
              <a:t>RECIVING REQUEST</a:t>
            </a:r>
          </a:p>
          <a:p>
            <a:endParaRPr lang="en-US" sz="1200" dirty="0">
              <a:solidFill>
                <a:schemeClr val="tx1"/>
              </a:solidFill>
              <a:latin typeface="Verdana" pitchFamily="34" charset="0"/>
              <a:ea typeface="Verdana" pitchFamily="34" charset="0"/>
              <a:cs typeface="Verdana" pitchFamily="34" charset="0"/>
            </a:endParaRPr>
          </a:p>
        </p:txBody>
      </p:sp>
      <p:sp>
        <p:nvSpPr>
          <p:cNvPr id="53" name="Rectangle 52"/>
          <p:cNvSpPr/>
          <p:nvPr/>
        </p:nvSpPr>
        <p:spPr>
          <a:xfrm>
            <a:off x="6553200" y="1165413"/>
            <a:ext cx="152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2">
                  <a:lumMod val="50000"/>
                </a:schemeClr>
              </a:solidFill>
            </a:endParaRPr>
          </a:p>
        </p:txBody>
      </p:sp>
      <p:sp>
        <p:nvSpPr>
          <p:cNvPr id="79" name="Rectangle 78"/>
          <p:cNvSpPr/>
          <p:nvPr/>
        </p:nvSpPr>
        <p:spPr>
          <a:xfrm>
            <a:off x="7254240" y="5105400"/>
            <a:ext cx="173736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SERVER</a:t>
            </a:r>
            <a:endParaRPr lang="en-US" b="1" dirty="0">
              <a:solidFill>
                <a:srgbClr val="FF0000"/>
              </a:solidFill>
            </a:endParaRPr>
          </a:p>
        </p:txBody>
      </p:sp>
      <p:sp>
        <p:nvSpPr>
          <p:cNvPr id="80" name="Rectangle 79"/>
          <p:cNvSpPr/>
          <p:nvPr/>
        </p:nvSpPr>
        <p:spPr>
          <a:xfrm>
            <a:off x="3333750" y="5048250"/>
            <a:ext cx="2533650" cy="7772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soapenv:Envelope</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soapenv:Header</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soapenv:Body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ws:getStock</a:t>
            </a:r>
            <a:r>
              <a:rPr lang="en-US" sz="800" b="1" dirty="0" smtClean="0">
                <a:solidFill>
                  <a:schemeClr val="tx1"/>
                </a:solidFill>
                <a:latin typeface="Verdana" pitchFamily="34" charset="0"/>
                <a:ea typeface="Verdana" pitchFamily="34" charset="0"/>
                <a:cs typeface="Verdana" pitchFamily="34" charset="0"/>
              </a:rPr>
              <a:t>&gt;        &lt;arg0&gt;</a:t>
            </a:r>
            <a:r>
              <a:rPr lang="en-US" sz="800" b="1" dirty="0" smtClean="0">
                <a:solidFill>
                  <a:srgbClr val="FF0000"/>
                </a:solidFill>
                <a:latin typeface="Verdana" pitchFamily="34" charset="0"/>
                <a:ea typeface="Verdana" pitchFamily="34" charset="0"/>
                <a:cs typeface="Verdana" pitchFamily="34" charset="0"/>
              </a:rPr>
              <a:t>XXXXX</a:t>
            </a:r>
            <a:r>
              <a:rPr lang="en-US" sz="800" b="1" dirty="0" smtClean="0">
                <a:solidFill>
                  <a:schemeClr val="tx1"/>
                </a:solidFill>
                <a:latin typeface="Verdana" pitchFamily="34" charset="0"/>
                <a:ea typeface="Verdana" pitchFamily="34" charset="0"/>
                <a:cs typeface="Verdana" pitchFamily="34" charset="0"/>
              </a:rPr>
              <a:t>&lt;/arg0&gt;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ws:getStock</a:t>
            </a:r>
            <a:r>
              <a:rPr lang="en-US" sz="800" b="1" dirty="0" smtClean="0">
                <a:solidFill>
                  <a:schemeClr val="tx1"/>
                </a:solidFill>
                <a:latin typeface="Verdana" pitchFamily="34" charset="0"/>
                <a:ea typeface="Verdana" pitchFamily="34" charset="0"/>
                <a:cs typeface="Verdana" pitchFamily="34" charset="0"/>
              </a:rPr>
              <a:t>&gt; &lt;/</a:t>
            </a:r>
            <a:r>
              <a:rPr lang="en-US" sz="800" b="1" dirty="0" err="1" smtClean="0">
                <a:solidFill>
                  <a:schemeClr val="tx1"/>
                </a:solidFill>
                <a:latin typeface="Verdana" pitchFamily="34" charset="0"/>
                <a:ea typeface="Verdana" pitchFamily="34" charset="0"/>
                <a:cs typeface="Verdana" pitchFamily="34" charset="0"/>
              </a:rPr>
              <a:t>soapenv:Body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soapenv:Envelope</a:t>
            </a:r>
            <a:r>
              <a:rPr lang="en-US" sz="800" b="1" dirty="0" smtClean="0">
                <a:solidFill>
                  <a:schemeClr val="tx1"/>
                </a:solidFill>
                <a:latin typeface="Verdana" pitchFamily="34" charset="0"/>
                <a:ea typeface="Verdana" pitchFamily="34" charset="0"/>
                <a:cs typeface="Verdana" pitchFamily="34" charset="0"/>
              </a:rPr>
              <a:t>&gt;</a:t>
            </a:r>
            <a:endParaRPr lang="en-US" sz="800" b="1" dirty="0">
              <a:solidFill>
                <a:schemeClr val="tx1"/>
              </a:solidFill>
              <a:latin typeface="Verdana" pitchFamily="34" charset="0"/>
              <a:ea typeface="Verdana" pitchFamily="34" charset="0"/>
              <a:cs typeface="Verdana" pitchFamily="34" charset="0"/>
            </a:endParaRPr>
          </a:p>
        </p:txBody>
      </p:sp>
      <p:sp>
        <p:nvSpPr>
          <p:cNvPr id="82" name="Rectangle 81"/>
          <p:cNvSpPr/>
          <p:nvPr/>
        </p:nvSpPr>
        <p:spPr>
          <a:xfrm>
            <a:off x="3067050" y="5029200"/>
            <a:ext cx="304800" cy="8229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FF0000"/>
                </a:solidFill>
              </a:rPr>
              <a:t>HTTP-REQ</a:t>
            </a:r>
            <a:endParaRPr lang="en-US" sz="800" b="1" dirty="0">
              <a:solidFill>
                <a:srgbClr val="FF0000"/>
              </a:solidFill>
            </a:endParaRPr>
          </a:p>
        </p:txBody>
      </p:sp>
      <p:sp>
        <p:nvSpPr>
          <p:cNvPr id="112" name="Rectangle 111"/>
          <p:cNvSpPr/>
          <p:nvPr/>
        </p:nvSpPr>
        <p:spPr>
          <a:xfrm>
            <a:off x="3340100" y="5977890"/>
            <a:ext cx="2533650" cy="7772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Soap:Envelope</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&lt;ns0:getSTockResponse&gt;</a:t>
            </a:r>
          </a:p>
          <a:p>
            <a:r>
              <a:rPr lang="en-US" sz="800" b="1" dirty="0" smtClean="0">
                <a:solidFill>
                  <a:schemeClr val="tx1"/>
                </a:solidFill>
                <a:latin typeface="Verdana" pitchFamily="34" charset="0"/>
                <a:ea typeface="Verdana" pitchFamily="34" charset="0"/>
                <a:cs typeface="Verdana" pitchFamily="34" charset="0"/>
              </a:rPr>
              <a:t>            &lt;return&gt;</a:t>
            </a:r>
            <a:r>
              <a:rPr lang="en-US" sz="800" b="1" dirty="0" smtClean="0">
                <a:solidFill>
                  <a:srgbClr val="FF0000"/>
                </a:solidFill>
                <a:latin typeface="Verdana" pitchFamily="34" charset="0"/>
                <a:ea typeface="Verdana" pitchFamily="34" charset="0"/>
                <a:cs typeface="Verdana" pitchFamily="34" charset="0"/>
              </a:rPr>
              <a:t>46</a:t>
            </a:r>
            <a:r>
              <a:rPr lang="en-US" sz="800" b="1" dirty="0" smtClean="0">
                <a:solidFill>
                  <a:schemeClr val="tx1"/>
                </a:solidFill>
                <a:latin typeface="Verdana" pitchFamily="34" charset="0"/>
                <a:ea typeface="Verdana" pitchFamily="34" charset="0"/>
                <a:cs typeface="Verdana" pitchFamily="34" charset="0"/>
              </a:rPr>
              <a:t>&lt;/return&gt;</a:t>
            </a:r>
          </a:p>
          <a:p>
            <a:r>
              <a:rPr lang="en-US" sz="800" b="1" dirty="0" smtClean="0">
                <a:solidFill>
                  <a:schemeClr val="tx1"/>
                </a:solidFill>
                <a:latin typeface="Verdana" pitchFamily="34" charset="0"/>
                <a:ea typeface="Verdana" pitchFamily="34" charset="0"/>
                <a:cs typeface="Verdana" pitchFamily="34" charset="0"/>
              </a:rPr>
              <a:t>        &lt;/ns0:getSTockResponse&gt;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Soap:Body</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Soap:Envelope</a:t>
            </a:r>
            <a:r>
              <a:rPr lang="en-US" sz="800" b="1" dirty="0" smtClean="0">
                <a:solidFill>
                  <a:schemeClr val="tx1"/>
                </a:solidFill>
                <a:latin typeface="Verdana" pitchFamily="34" charset="0"/>
                <a:ea typeface="Verdana" pitchFamily="34" charset="0"/>
                <a:cs typeface="Verdana" pitchFamily="34" charset="0"/>
              </a:rPr>
              <a:t>&gt;</a:t>
            </a:r>
            <a:endParaRPr lang="en-US" sz="800" b="1" dirty="0">
              <a:solidFill>
                <a:schemeClr val="tx1"/>
              </a:solidFill>
              <a:latin typeface="Verdana" pitchFamily="34" charset="0"/>
              <a:ea typeface="Verdana" pitchFamily="34" charset="0"/>
              <a:cs typeface="Verdana" pitchFamily="34" charset="0"/>
            </a:endParaRPr>
          </a:p>
        </p:txBody>
      </p:sp>
      <p:sp>
        <p:nvSpPr>
          <p:cNvPr id="113" name="Rectangle 112"/>
          <p:cNvSpPr/>
          <p:nvPr/>
        </p:nvSpPr>
        <p:spPr>
          <a:xfrm>
            <a:off x="3073400" y="5958840"/>
            <a:ext cx="304800" cy="8229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FF0000"/>
                </a:solidFill>
              </a:rPr>
              <a:t>HTTP-REs</a:t>
            </a:r>
            <a:endParaRPr lang="en-US" sz="800" b="1" dirty="0">
              <a:solidFill>
                <a:srgbClr val="FF0000"/>
              </a:solidFill>
            </a:endParaRPr>
          </a:p>
        </p:txBody>
      </p:sp>
      <p:cxnSp>
        <p:nvCxnSpPr>
          <p:cNvPr id="120" name="Shape 119"/>
          <p:cNvCxnSpPr>
            <a:stCxn id="80" idx="3"/>
            <a:endCxn id="52" idx="2"/>
          </p:cNvCxnSpPr>
          <p:nvPr/>
        </p:nvCxnSpPr>
        <p:spPr>
          <a:xfrm flipV="1">
            <a:off x="5867400" y="4781550"/>
            <a:ext cx="45720" cy="65532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9" name="Shape 128"/>
          <p:cNvCxnSpPr>
            <a:stCxn id="6" idx="2"/>
            <a:endCxn id="82" idx="1"/>
          </p:cNvCxnSpPr>
          <p:nvPr/>
        </p:nvCxnSpPr>
        <p:spPr>
          <a:xfrm rot="5400000">
            <a:off x="2790825" y="5061585"/>
            <a:ext cx="655320" cy="102870"/>
          </a:xfrm>
          <a:prstGeom prst="bentConnector4">
            <a:avLst>
              <a:gd name="adj1" fmla="val 18605"/>
              <a:gd name="adj2" fmla="val 32222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1" name="Shape 130"/>
          <p:cNvCxnSpPr>
            <a:stCxn id="34" idx="2"/>
            <a:endCxn id="112" idx="3"/>
          </p:cNvCxnSpPr>
          <p:nvPr/>
        </p:nvCxnSpPr>
        <p:spPr>
          <a:xfrm rot="5400000">
            <a:off x="6148705" y="4506595"/>
            <a:ext cx="1584960" cy="21348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3" name="Shape 132"/>
          <p:cNvCxnSpPr>
            <a:stCxn id="113" idx="1"/>
            <a:endCxn id="23" idx="2"/>
          </p:cNvCxnSpPr>
          <p:nvPr/>
        </p:nvCxnSpPr>
        <p:spPr>
          <a:xfrm rot="10800000">
            <a:off x="1188720" y="4781550"/>
            <a:ext cx="1884680" cy="15887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28600" y="2362200"/>
            <a:ext cx="1920240" cy="24193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buAutoNum type="arabicParenR"/>
            </a:pPr>
            <a:r>
              <a:rPr lang="en-US" sz="1200" dirty="0" smtClean="0">
                <a:solidFill>
                  <a:schemeClr val="tx1"/>
                </a:solidFill>
                <a:latin typeface="Verdana" pitchFamily="34" charset="0"/>
                <a:ea typeface="Verdana" pitchFamily="34" charset="0"/>
                <a:cs typeface="Verdana" pitchFamily="34" charset="0"/>
              </a:rPr>
              <a:t>Receive response xml.</a:t>
            </a:r>
          </a:p>
          <a:p>
            <a:pPr marL="342900" indent="-342900">
              <a:buAutoNum type="arabicParenR"/>
            </a:pPr>
            <a:r>
              <a:rPr lang="en-US" sz="1200" dirty="0" err="1" smtClean="0">
                <a:solidFill>
                  <a:schemeClr val="tx1"/>
                </a:solidFill>
                <a:latin typeface="Verdana" pitchFamily="34" charset="0"/>
                <a:ea typeface="Verdana" pitchFamily="34" charset="0"/>
                <a:cs typeface="Verdana" pitchFamily="34" charset="0"/>
              </a:rPr>
              <a:t>Unmarshal</a:t>
            </a:r>
            <a:r>
              <a:rPr lang="en-US" sz="1200" dirty="0" smtClean="0">
                <a:solidFill>
                  <a:schemeClr val="tx1"/>
                </a:solidFill>
                <a:latin typeface="Verdana" pitchFamily="34" charset="0"/>
                <a:ea typeface="Verdana" pitchFamily="34" charset="0"/>
                <a:cs typeface="Verdana" pitchFamily="34" charset="0"/>
              </a:rPr>
              <a:t> or </a:t>
            </a:r>
            <a:r>
              <a:rPr lang="en-US" sz="1200" dirty="0" err="1" smtClean="0">
                <a:solidFill>
                  <a:schemeClr val="tx1"/>
                </a:solidFill>
                <a:latin typeface="Verdana" pitchFamily="34" charset="0"/>
                <a:ea typeface="Verdana" pitchFamily="34" charset="0"/>
                <a:cs typeface="Verdana" pitchFamily="34" charset="0"/>
              </a:rPr>
              <a:t>deserialize</a:t>
            </a:r>
            <a:r>
              <a:rPr lang="en-US" sz="1200" dirty="0" smtClean="0">
                <a:solidFill>
                  <a:schemeClr val="tx1"/>
                </a:solidFill>
                <a:latin typeface="Verdana" pitchFamily="34" charset="0"/>
                <a:ea typeface="Verdana" pitchFamily="34" charset="0"/>
                <a:cs typeface="Verdana" pitchFamily="34" charset="0"/>
              </a:rPr>
              <a:t> incoming xml to java </a:t>
            </a:r>
            <a:r>
              <a:rPr lang="en-US" sz="1200" dirty="0" err="1" smtClean="0">
                <a:solidFill>
                  <a:schemeClr val="tx1"/>
                </a:solidFill>
                <a:latin typeface="Verdana" pitchFamily="34" charset="0"/>
                <a:ea typeface="Verdana" pitchFamily="34" charset="0"/>
                <a:cs typeface="Verdana" pitchFamily="34" charset="0"/>
              </a:rPr>
              <a:t>ojects</a:t>
            </a:r>
            <a:r>
              <a:rPr lang="en-US" sz="1200"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a:t>
            </a:r>
          </a:p>
          <a:p>
            <a:pPr marL="342900" indent="-342900"/>
            <a:endParaRPr lang="en-US" sz="1200" dirty="0" smtClean="0">
              <a:solidFill>
                <a:schemeClr val="tx1"/>
              </a:solidFill>
              <a:latin typeface="Verdana" pitchFamily="34" charset="0"/>
              <a:ea typeface="Verdana" pitchFamily="34" charset="0"/>
              <a:cs typeface="Verdana" pitchFamily="34" charset="0"/>
            </a:endParaRPr>
          </a:p>
          <a:p>
            <a:pPr marL="342900" indent="-342900"/>
            <a:r>
              <a:rPr lang="en-US" sz="1100" b="1" dirty="0" smtClean="0">
                <a:solidFill>
                  <a:schemeClr val="tx1"/>
                </a:solidFill>
                <a:latin typeface="Verdana" pitchFamily="34" charset="0"/>
                <a:ea typeface="Verdana" pitchFamily="34" charset="0"/>
                <a:cs typeface="Verdana" pitchFamily="34" charset="0"/>
              </a:rPr>
              <a:t>RECIVING RESPONSE</a:t>
            </a:r>
            <a:endParaRPr lang="en-US" sz="1100" dirty="0" smtClean="0">
              <a:solidFill>
                <a:schemeClr val="tx1"/>
              </a:solidFill>
              <a:latin typeface="Verdana" pitchFamily="34" charset="0"/>
              <a:ea typeface="Verdana" pitchFamily="34" charset="0"/>
              <a:cs typeface="Verdana" pitchFamily="34" charset="0"/>
            </a:endParaRPr>
          </a:p>
        </p:txBody>
      </p:sp>
      <p:sp>
        <p:nvSpPr>
          <p:cNvPr id="34" name="Rectangle 33"/>
          <p:cNvSpPr/>
          <p:nvPr/>
        </p:nvSpPr>
        <p:spPr>
          <a:xfrm>
            <a:off x="7048500" y="2286000"/>
            <a:ext cx="1920240" cy="24955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 (String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1) Response from </a:t>
            </a:r>
            <a:r>
              <a:rPr lang="en-US" sz="1200" dirty="0" err="1" smtClean="0">
                <a:solidFill>
                  <a:schemeClr val="tx1"/>
                </a:solidFill>
                <a:latin typeface="Verdana" pitchFamily="34" charset="0"/>
                <a:ea typeface="Verdana" pitchFamily="34" charset="0"/>
                <a:cs typeface="Verdana" pitchFamily="34" charset="0"/>
              </a:rPr>
              <a:t>StocksWSImpl.getStock</a:t>
            </a:r>
            <a:r>
              <a:rPr lang="en-US" sz="1200" dirty="0" smtClean="0">
                <a:solidFill>
                  <a:schemeClr val="tx1"/>
                </a:solidFill>
                <a:latin typeface="Verdana" pitchFamily="34" charset="0"/>
                <a:ea typeface="Verdana" pitchFamily="34" charset="0"/>
                <a:cs typeface="Verdana" pitchFamily="34" charset="0"/>
              </a:rPr>
              <a:t>  method is Marshal /serialize to xml and return in http response.</a:t>
            </a:r>
          </a:p>
          <a:p>
            <a:pPr marL="228600" indent="-228600"/>
            <a:r>
              <a:rPr lang="en-US" sz="1200" dirty="0" smtClean="0">
                <a:solidFill>
                  <a:schemeClr val="tx1"/>
                </a:solidFill>
                <a:latin typeface="Verdana" pitchFamily="34" charset="0"/>
                <a:ea typeface="Verdana" pitchFamily="34" charset="0"/>
                <a:cs typeface="Verdana" pitchFamily="34" charset="0"/>
              </a:rPr>
              <a:t>}</a:t>
            </a: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r>
              <a:rPr lang="en-US" sz="1100" b="1" dirty="0" smtClean="0">
                <a:solidFill>
                  <a:schemeClr val="tx1"/>
                </a:solidFill>
                <a:latin typeface="Verdana" pitchFamily="34" charset="0"/>
                <a:ea typeface="Verdana" pitchFamily="34" charset="0"/>
                <a:cs typeface="Verdana" pitchFamily="34" charset="0"/>
              </a:rPr>
              <a:t>SENDING RESPONSE</a:t>
            </a:r>
          </a:p>
          <a:p>
            <a:endParaRPr lang="en-US" sz="1200" dirty="0">
              <a:solidFill>
                <a:schemeClr val="tx1"/>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3970744709"/>
              </p:ext>
            </p:extLst>
          </p:nvPr>
        </p:nvGraphicFramePr>
        <p:xfrm>
          <a:off x="228600" y="1397000"/>
          <a:ext cx="8763000" cy="3779520"/>
        </p:xfrm>
        <a:graphic>
          <a:graphicData uri="http://schemas.openxmlformats.org/drawingml/2006/table">
            <a:tbl>
              <a:tblPr firstRow="1" bandRow="1">
                <a:tableStyleId>{5C22544A-7EE6-4342-B048-85BDC9FD1C3A}</a:tableStyleId>
              </a:tblPr>
              <a:tblGrid>
                <a:gridCol w="2057400"/>
                <a:gridCol w="2324100"/>
                <a:gridCol w="1866900"/>
                <a:gridCol w="25146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Axis2</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Axis CXF</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Spring WS</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Development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XML </a:t>
                      </a:r>
                      <a:r>
                        <a:rPr lang="en-US" sz="1400" baseline="0" dirty="0" smtClean="0">
                          <a:latin typeface="Verdana" pitchFamily="34" charset="0"/>
                          <a:ea typeface="Verdana" pitchFamily="34" charset="0"/>
                          <a:cs typeface="Verdana" pitchFamily="34" charset="0"/>
                        </a:rPr>
                        <a:t>configuration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Just annotation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Just annotation</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-Policy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-Security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-addressing</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Ws-rm</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Language</a:t>
                      </a:r>
                      <a:r>
                        <a:rPr lang="en-US" sz="1400" baseline="0" dirty="0" smtClean="0">
                          <a:latin typeface="Verdana" pitchFamily="34" charset="0"/>
                          <a:ea typeface="Verdana" pitchFamily="34" charset="0"/>
                          <a:cs typeface="Verdana" pitchFamily="34" charset="0"/>
                        </a:rPr>
                        <a:t> implemented</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C,C++,Java</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Java</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Java</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Data Binding</a:t>
                      </a:r>
                      <a:endParaRPr lang="en-US" sz="1400" dirty="0">
                        <a:latin typeface="Verdana" pitchFamily="34" charset="0"/>
                        <a:ea typeface="Verdana" pitchFamily="34" charset="0"/>
                        <a:cs typeface="Verdana" pitchFamily="34" charset="0"/>
                      </a:endParaRPr>
                    </a:p>
                  </a:txBody>
                  <a:tcPr/>
                </a:tc>
                <a:tc>
                  <a:txBody>
                    <a:bodyPr/>
                    <a:lstStyle/>
                    <a:p>
                      <a:r>
                        <a:rPr lang="en-US" sz="1400" dirty="0" err="1" smtClean="0">
                          <a:latin typeface="Verdana" pitchFamily="34" charset="0"/>
                          <a:ea typeface="Verdana" pitchFamily="34" charset="0"/>
                          <a:cs typeface="Verdana" pitchFamily="34" charset="0"/>
                        </a:rPr>
                        <a:t>xmlBean,Jibx,Jaxme</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Jaxb</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ri</a:t>
                      </a:r>
                      <a:endParaRPr lang="en-US" sz="1400" dirty="0">
                        <a:latin typeface="Verdana" pitchFamily="34" charset="0"/>
                        <a:ea typeface="Verdana" pitchFamily="34" charset="0"/>
                        <a:cs typeface="Verdana" pitchFamily="34" charset="0"/>
                      </a:endParaRPr>
                    </a:p>
                  </a:txBody>
                  <a:tcPr/>
                </a:tc>
                <a:tc>
                  <a:txBody>
                    <a:bodyPr/>
                    <a:lstStyle/>
                    <a:p>
                      <a:r>
                        <a:rPr lang="en-US" sz="1400" dirty="0" err="1" smtClean="0">
                          <a:latin typeface="Verdana" pitchFamily="34" charset="0"/>
                          <a:ea typeface="Verdana" pitchFamily="34" charset="0"/>
                          <a:cs typeface="Verdana" pitchFamily="34" charset="0"/>
                        </a:rPr>
                        <a:t>Jaxb,aegis</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Jaxb1/2,castor,XmlBeans,JiBx,Xstream</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dirty="0" smtClean="0">
                          <a:latin typeface="Verdana" pitchFamily="34" charset="0"/>
                          <a:ea typeface="Verdana" pitchFamily="34" charset="0"/>
                          <a:cs typeface="Verdana" pitchFamily="34" charset="0"/>
                        </a:rPr>
                        <a:t>Approach</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Bottom up and Top</a:t>
                      </a:r>
                      <a:r>
                        <a:rPr lang="en-US" sz="1400" b="0" baseline="0" dirty="0" smtClean="0">
                          <a:latin typeface="Verdana" pitchFamily="34" charset="0"/>
                          <a:ea typeface="Verdana" pitchFamily="34" charset="0"/>
                          <a:cs typeface="Verdana" pitchFamily="34" charset="0"/>
                        </a:rPr>
                        <a:t> Down</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Bottom up and Top</a:t>
                      </a:r>
                      <a:r>
                        <a:rPr lang="en-US" sz="1400" b="0" baseline="0" dirty="0" smtClean="0">
                          <a:latin typeface="Verdana" pitchFamily="34" charset="0"/>
                          <a:ea typeface="Verdana" pitchFamily="34" charset="0"/>
                          <a:cs typeface="Verdana" pitchFamily="34" charset="0"/>
                        </a:rPr>
                        <a:t> Down</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Top Down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Framework</a:t>
            </a:r>
            <a:endParaRPr dirty="0"/>
          </a:p>
        </p:txBody>
      </p:sp>
    </p:spTree>
    <p:extLst>
      <p:ext uri="{BB962C8B-B14F-4D97-AF65-F5344CB8AC3E}">
        <p14:creationId xmlns:p14="http://schemas.microsoft.com/office/powerpoint/2010/main" xmlns=""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3970744709"/>
              </p:ext>
            </p:extLst>
          </p:nvPr>
        </p:nvGraphicFramePr>
        <p:xfrm>
          <a:off x="228600" y="1397000"/>
          <a:ext cx="8534400" cy="4216400"/>
        </p:xfrm>
        <a:graphic>
          <a:graphicData uri="http://schemas.openxmlformats.org/drawingml/2006/table">
            <a:tbl>
              <a:tblPr firstRow="1" bandRow="1">
                <a:tableStyleId>{5C22544A-7EE6-4342-B048-85BDC9FD1C3A}</a:tableStyleId>
              </a:tblPr>
              <a:tblGrid>
                <a:gridCol w="2667000"/>
                <a:gridCol w="58674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@Path</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Path URI applied for </a:t>
                      </a:r>
                      <a:r>
                        <a:rPr lang="en-US" sz="1400" dirty="0" err="1" smtClean="0">
                          <a:latin typeface="Verdana" pitchFamily="34" charset="0"/>
                          <a:ea typeface="Verdana" pitchFamily="34" charset="0"/>
                          <a:cs typeface="Verdana" pitchFamily="34" charset="0"/>
                        </a:rPr>
                        <a:t>webservice</a:t>
                      </a:r>
                      <a:r>
                        <a:rPr lang="en-US" sz="1400" baseline="0" dirty="0" smtClean="0">
                          <a:latin typeface="Verdana" pitchFamily="34" charset="0"/>
                          <a:ea typeface="Verdana" pitchFamily="34" charset="0"/>
                          <a:cs typeface="Verdana" pitchFamily="34" charset="0"/>
                        </a:rPr>
                        <a:t> or web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@Get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Get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@Post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Post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@Put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Put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@Delete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Delete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@Consume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request Content type  ( upload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@Produce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response Content type  ( download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dirty="0" smtClean="0">
                          <a:latin typeface="Verdana" pitchFamily="34" charset="0"/>
                          <a:ea typeface="Verdana" pitchFamily="34" charset="0"/>
                          <a:cs typeface="Verdana" pitchFamily="34" charset="0"/>
                        </a:rPr>
                        <a:t>@</a:t>
                      </a:r>
                      <a:r>
                        <a:rPr lang="en-US" sz="1400" b="0" i="0" dirty="0" err="1" smtClean="0">
                          <a:solidFill>
                            <a:schemeClr val="dk1"/>
                          </a:solidFill>
                          <a:latin typeface="+mn-lt"/>
                          <a:ea typeface="+mn-ea"/>
                          <a:cs typeface="+mn-cs"/>
                        </a:rPr>
                        <a:t>PathParam</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map </a:t>
                      </a:r>
                      <a:r>
                        <a:rPr lang="en-US" sz="1400" b="0" baseline="0" dirty="0" smtClean="0">
                          <a:latin typeface="Verdana" pitchFamily="34" charset="0"/>
                          <a:ea typeface="Verdana" pitchFamily="34" charset="0"/>
                          <a:cs typeface="Verdana" pitchFamily="34" charset="0"/>
                        </a:rPr>
                        <a:t>parameters of web method</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webmethod_path</a:t>
                      </a:r>
                      <a:r>
                        <a:rPr lang="en-US" sz="1400" b="0" dirty="0" smtClean="0">
                          <a:latin typeface="Verdana" pitchFamily="34" charset="0"/>
                          <a:ea typeface="Verdana" pitchFamily="34" charset="0"/>
                          <a:cs typeface="Verdana" pitchFamily="34" charset="0"/>
                        </a:rPr>
                        <a:t>/john</a:t>
                      </a:r>
                    </a:p>
                  </a:txBody>
                  <a:tcPr/>
                </a:tc>
              </a:tr>
              <a:tr h="370840">
                <a:tc>
                  <a:txBody>
                    <a:bodyPr/>
                    <a:lstStyle/>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QueryParam</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pass </a:t>
                      </a:r>
                      <a:r>
                        <a:rPr lang="en-US" sz="1400" b="0" dirty="0" err="1" smtClean="0">
                          <a:latin typeface="Verdana" pitchFamily="34" charset="0"/>
                          <a:ea typeface="Verdana" pitchFamily="34" charset="0"/>
                          <a:cs typeface="Verdana" pitchFamily="34" charset="0"/>
                        </a:rPr>
                        <a:t>param</a:t>
                      </a:r>
                      <a:r>
                        <a:rPr lang="en-US" sz="1400" b="0" dirty="0" smtClean="0">
                          <a:latin typeface="Verdana" pitchFamily="34" charset="0"/>
                          <a:ea typeface="Verdana" pitchFamily="34" charset="0"/>
                          <a:cs typeface="Verdana" pitchFamily="34" charset="0"/>
                        </a:rPr>
                        <a:t> to the </a:t>
                      </a:r>
                      <a:r>
                        <a:rPr lang="en-US" sz="1400" b="0" dirty="0" err="1" smtClean="0">
                          <a:latin typeface="Verdana" pitchFamily="34" charset="0"/>
                          <a:ea typeface="Verdana" pitchFamily="34" charset="0"/>
                          <a:cs typeface="Verdana" pitchFamily="34" charset="0"/>
                        </a:rPr>
                        <a:t>webmethod</a:t>
                      </a:r>
                      <a:r>
                        <a:rPr lang="en-US" sz="1400" b="0" dirty="0" smtClean="0">
                          <a:latin typeface="Verdana" pitchFamily="34" charset="0"/>
                          <a:ea typeface="Verdana" pitchFamily="34" charset="0"/>
                          <a:cs typeface="Verdana" pitchFamily="34" charset="0"/>
                        </a:rPr>
                        <a:t> just like query string in </a:t>
                      </a:r>
                      <a:r>
                        <a:rPr lang="en-US" sz="1400" b="0" dirty="0" err="1" smtClean="0">
                          <a:latin typeface="Verdana" pitchFamily="34" charset="0"/>
                          <a:ea typeface="Verdana" pitchFamily="34" charset="0"/>
                          <a:cs typeface="Verdana" pitchFamily="34" charset="0"/>
                        </a:rPr>
                        <a:t>servlet</a:t>
                      </a:r>
                      <a:r>
                        <a:rPr lang="en-US" sz="1400" b="0" dirty="0" smtClean="0">
                          <a:latin typeface="Verdana" pitchFamily="34" charset="0"/>
                          <a:ea typeface="Verdana" pitchFamily="34" charset="0"/>
                          <a:cs typeface="Verdana" pitchFamily="34" charset="0"/>
                        </a:rPr>
                        <a:t> call</a:t>
                      </a:r>
                    </a:p>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/webmethod_path?queryparam1=john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5334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REST </a:t>
            </a:r>
            <a:r>
              <a:rPr lang="en-US" sz="2800" strike="noStrike" dirty="0" err="1" smtClean="0">
                <a:solidFill>
                  <a:srgbClr val="000000"/>
                </a:solidFill>
                <a:latin typeface="Verdana"/>
                <a:ea typeface="Verdana"/>
              </a:rPr>
              <a:t>WebServices</a:t>
            </a:r>
            <a:r>
              <a:rPr lang="en-US" sz="2800" strike="noStrike" dirty="0" smtClean="0">
                <a:solidFill>
                  <a:srgbClr val="000000"/>
                </a:solidFill>
                <a:latin typeface="Verdana"/>
                <a:ea typeface="Verdana"/>
              </a:rPr>
              <a:t> </a:t>
            </a:r>
            <a:r>
              <a:rPr lang="en-US" sz="2800" dirty="0" smtClean="0">
                <a:solidFill>
                  <a:srgbClr val="000000"/>
                </a:solidFill>
                <a:latin typeface="Verdana"/>
                <a:ea typeface="Verdana"/>
              </a:rPr>
              <a:t>:</a:t>
            </a:r>
            <a:r>
              <a:rPr lang="en-US" sz="2800" strike="noStrike" dirty="0" smtClean="0">
                <a:solidFill>
                  <a:srgbClr val="000000"/>
                </a:solidFill>
                <a:latin typeface="Verdana"/>
                <a:ea typeface="Verdana"/>
              </a:rPr>
              <a:t> JAX-RS </a:t>
            </a:r>
            <a:r>
              <a:rPr lang="en-US" sz="2800" dirty="0" smtClean="0">
                <a:solidFill>
                  <a:srgbClr val="000000"/>
                </a:solidFill>
                <a:latin typeface="Verdana"/>
                <a:ea typeface="Verdana"/>
              </a:rPr>
              <a:t>input </a:t>
            </a:r>
            <a:r>
              <a:rPr lang="en-US" sz="2800" strike="noStrike" dirty="0" smtClean="0">
                <a:solidFill>
                  <a:srgbClr val="000000"/>
                </a:solidFill>
                <a:latin typeface="Verdana"/>
                <a:ea typeface="Verdana"/>
              </a:rPr>
              <a:t>annotation</a:t>
            </a:r>
            <a:endParaRPr dirty="0"/>
          </a:p>
        </p:txBody>
      </p:sp>
    </p:spTree>
    <p:extLst>
      <p:ext uri="{BB962C8B-B14F-4D97-AF65-F5344CB8AC3E}">
        <p14:creationId xmlns:p14="http://schemas.microsoft.com/office/powerpoint/2010/main" xmlns=""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3970744709"/>
              </p:ext>
            </p:extLst>
          </p:nvPr>
        </p:nvGraphicFramePr>
        <p:xfrm>
          <a:off x="228600" y="914400"/>
          <a:ext cx="8534400" cy="5247640"/>
        </p:xfrm>
        <a:graphic>
          <a:graphicData uri="http://schemas.openxmlformats.org/drawingml/2006/table">
            <a:tbl>
              <a:tblPr firstRow="1" bandRow="1">
                <a:tableStyleId>{5C22544A-7EE6-4342-B048-85BDC9FD1C3A}</a:tableStyleId>
              </a:tblPr>
              <a:tblGrid>
                <a:gridCol w="2667000"/>
                <a:gridCol w="58674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(path = "/</a:t>
                      </a:r>
                      <a:r>
                        <a:rPr lang="en-US" sz="1400" b="0" i="0" dirty="0" err="1" smtClean="0">
                          <a:solidFill>
                            <a:schemeClr val="dk1"/>
                          </a:solidFill>
                          <a:latin typeface="+mn-lt"/>
                          <a:ea typeface="+mn-ea"/>
                          <a:cs typeface="+mn-cs"/>
                        </a:rPr>
                        <a:t>url</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Path URI applied for </a:t>
                      </a:r>
                      <a:r>
                        <a:rPr lang="en-US" sz="1400" dirty="0" err="1" smtClean="0">
                          <a:latin typeface="Verdana" pitchFamily="34" charset="0"/>
                          <a:ea typeface="Verdana" pitchFamily="34" charset="0"/>
                          <a:cs typeface="Verdana" pitchFamily="34" charset="0"/>
                        </a:rPr>
                        <a:t>webservice</a:t>
                      </a:r>
                      <a:r>
                        <a:rPr lang="en-US" sz="1400" baseline="0" dirty="0" smtClean="0">
                          <a:latin typeface="Verdana" pitchFamily="34" charset="0"/>
                          <a:ea typeface="Verdana" pitchFamily="34" charset="0"/>
                          <a:cs typeface="Verdana" pitchFamily="34" charset="0"/>
                        </a:rPr>
                        <a:t> or web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RequestMethod.GET</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Get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RequestMethod.POST)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Post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RequestMethod.PUT</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Put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RequestMethod.DELETE</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Delete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(consumes = {"application/</a:t>
                      </a:r>
                      <a:r>
                        <a:rPr lang="en-US" sz="1400" b="0" i="0" dirty="0" err="1" smtClean="0">
                          <a:solidFill>
                            <a:schemeClr val="dk1"/>
                          </a:solidFill>
                          <a:latin typeface="+mn-lt"/>
                          <a:ea typeface="+mn-ea"/>
                          <a:cs typeface="+mn-cs"/>
                        </a:rPr>
                        <a:t>json</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request Content type  ( upload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(produces = {"application/</a:t>
                      </a:r>
                      <a:r>
                        <a:rPr lang="en-US" sz="1400" b="0" i="0" dirty="0" err="1" smtClean="0">
                          <a:solidFill>
                            <a:schemeClr val="dk1"/>
                          </a:solidFill>
                          <a:latin typeface="+mn-lt"/>
                          <a:ea typeface="+mn-ea"/>
                          <a:cs typeface="+mn-cs"/>
                        </a:rPr>
                        <a:t>json</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response Content type  ( download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PathVariable</a:t>
                      </a:r>
                      <a:r>
                        <a:rPr lang="en-US" sz="1400" b="0" i="0" dirty="0" smtClean="0">
                          <a:solidFill>
                            <a:schemeClr val="dk1"/>
                          </a:solidFill>
                          <a:latin typeface="+mn-lt"/>
                          <a:ea typeface="+mn-ea"/>
                          <a:cs typeface="+mn-cs"/>
                        </a:rPr>
                        <a:t>("id")</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map </a:t>
                      </a:r>
                      <a:r>
                        <a:rPr lang="en-US" sz="1400" b="0" baseline="0" dirty="0" smtClean="0">
                          <a:latin typeface="Verdana" pitchFamily="34" charset="0"/>
                          <a:ea typeface="Verdana" pitchFamily="34" charset="0"/>
                          <a:cs typeface="Verdana" pitchFamily="34" charset="0"/>
                        </a:rPr>
                        <a:t>parameters of web method</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webmethod_path</a:t>
                      </a:r>
                      <a:r>
                        <a:rPr lang="en-US" sz="1400" b="0" dirty="0" smtClean="0">
                          <a:latin typeface="Verdana" pitchFamily="34" charset="0"/>
                          <a:ea typeface="Verdana" pitchFamily="34" charset="0"/>
                          <a:cs typeface="Verdana" pitchFamily="34" charset="0"/>
                        </a:rPr>
                        <a:t>/john</a:t>
                      </a: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RequestParam</a:t>
                      </a:r>
                      <a:r>
                        <a:rPr lang="en-US" sz="1400" b="0" i="0" dirty="0" smtClean="0">
                          <a:solidFill>
                            <a:schemeClr val="dk1"/>
                          </a:solidFill>
                          <a:latin typeface="+mn-lt"/>
                          <a:ea typeface="+mn-ea"/>
                          <a:cs typeface="+mn-cs"/>
                        </a:rPr>
                        <a:t>("xyz")</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pass </a:t>
                      </a:r>
                      <a:r>
                        <a:rPr lang="en-US" sz="1400" b="0" dirty="0" err="1" smtClean="0">
                          <a:latin typeface="Verdana" pitchFamily="34" charset="0"/>
                          <a:ea typeface="Verdana" pitchFamily="34" charset="0"/>
                          <a:cs typeface="Verdana" pitchFamily="34" charset="0"/>
                        </a:rPr>
                        <a:t>param</a:t>
                      </a:r>
                      <a:r>
                        <a:rPr lang="en-US" sz="1400" b="0" dirty="0" smtClean="0">
                          <a:latin typeface="Verdana" pitchFamily="34" charset="0"/>
                          <a:ea typeface="Verdana" pitchFamily="34" charset="0"/>
                          <a:cs typeface="Verdana" pitchFamily="34" charset="0"/>
                        </a:rPr>
                        <a:t> to the </a:t>
                      </a:r>
                      <a:r>
                        <a:rPr lang="en-US" sz="1400" b="0" dirty="0" err="1" smtClean="0">
                          <a:latin typeface="Verdana" pitchFamily="34" charset="0"/>
                          <a:ea typeface="Verdana" pitchFamily="34" charset="0"/>
                          <a:cs typeface="Verdana" pitchFamily="34" charset="0"/>
                        </a:rPr>
                        <a:t>webmethod</a:t>
                      </a:r>
                      <a:r>
                        <a:rPr lang="en-US" sz="1400" b="0" dirty="0" smtClean="0">
                          <a:latin typeface="Verdana" pitchFamily="34" charset="0"/>
                          <a:ea typeface="Verdana" pitchFamily="34" charset="0"/>
                          <a:cs typeface="Verdana" pitchFamily="34" charset="0"/>
                        </a:rPr>
                        <a:t> just like query string in </a:t>
                      </a:r>
                      <a:r>
                        <a:rPr lang="en-US" sz="1400" b="0" dirty="0" err="1" smtClean="0">
                          <a:latin typeface="Verdana" pitchFamily="34" charset="0"/>
                          <a:ea typeface="Verdana" pitchFamily="34" charset="0"/>
                          <a:cs typeface="Verdana" pitchFamily="34" charset="0"/>
                        </a:rPr>
                        <a:t>servlet</a:t>
                      </a:r>
                      <a:r>
                        <a:rPr lang="en-US" sz="1400" b="0" dirty="0" smtClean="0">
                          <a:latin typeface="Verdana" pitchFamily="34" charset="0"/>
                          <a:ea typeface="Verdana" pitchFamily="34" charset="0"/>
                          <a:cs typeface="Verdana" pitchFamily="34" charset="0"/>
                        </a:rPr>
                        <a:t> call</a:t>
                      </a:r>
                    </a:p>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/webmethod_path?queryparam1=john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12468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REST </a:t>
            </a:r>
            <a:r>
              <a:rPr lang="en-US" sz="2800" strike="noStrike" dirty="0" err="1" smtClean="0">
                <a:solidFill>
                  <a:srgbClr val="000000"/>
                </a:solidFill>
                <a:latin typeface="Verdana"/>
                <a:ea typeface="Verdana"/>
              </a:rPr>
              <a:t>WebServices</a:t>
            </a:r>
            <a:r>
              <a:rPr lang="en-US" sz="2800" strike="noStrike" dirty="0" smtClean="0">
                <a:solidFill>
                  <a:srgbClr val="000000"/>
                </a:solidFill>
                <a:latin typeface="Verdana"/>
                <a:ea typeface="Verdana"/>
              </a:rPr>
              <a:t> </a:t>
            </a:r>
            <a:r>
              <a:rPr lang="en-US" sz="2800" dirty="0">
                <a:solidFill>
                  <a:srgbClr val="000000"/>
                </a:solidFill>
                <a:latin typeface="Verdana"/>
                <a:ea typeface="Verdana"/>
              </a:rPr>
              <a:t>:</a:t>
            </a:r>
            <a:r>
              <a:rPr lang="en-US" sz="2800" strike="noStrike" dirty="0" smtClean="0">
                <a:solidFill>
                  <a:srgbClr val="000000"/>
                </a:solidFill>
                <a:latin typeface="Verdana"/>
                <a:ea typeface="Verdana"/>
              </a:rPr>
              <a:t> Spring Controller</a:t>
            </a:r>
            <a:endParaRPr dirty="0"/>
          </a:p>
        </p:txBody>
      </p:sp>
    </p:spTree>
    <p:extLst>
      <p:ext uri="{BB962C8B-B14F-4D97-AF65-F5344CB8AC3E}">
        <p14:creationId xmlns:p14="http://schemas.microsoft.com/office/powerpoint/2010/main" xmlns=""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MicroServices</a:t>
            </a:r>
            <a:r>
              <a:rPr lang="en-US" sz="2800" strike="noStrike" dirty="0" smtClean="0">
                <a:solidFill>
                  <a:srgbClr val="000000"/>
                </a:solidFill>
                <a:latin typeface="Verdana"/>
                <a:ea typeface="Verdana"/>
              </a:rPr>
              <a:t> – Spring rest</a:t>
            </a:r>
            <a:endParaRPr dirty="0"/>
          </a:p>
        </p:txBody>
      </p:sp>
      <p:sp>
        <p:nvSpPr>
          <p:cNvPr id="30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303" name="CustomShape 4"/>
          <p:cNvSpPr/>
          <p:nvPr/>
        </p:nvSpPr>
        <p:spPr>
          <a:xfrm>
            <a:off x="231110" y="4753302"/>
            <a:ext cx="8686800" cy="2011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r>
              <a:rPr lang="en-US" sz="1400" b="1" dirty="0" smtClean="0"/>
              <a:t>@</a:t>
            </a:r>
            <a:r>
              <a:rPr lang="en-US" sz="1400" b="1" dirty="0" err="1" smtClean="0"/>
              <a:t>RestController</a:t>
            </a:r>
            <a:endParaRPr lang="en-US" sz="1400" b="1" dirty="0" smtClean="0"/>
          </a:p>
          <a:p>
            <a:r>
              <a:rPr lang="en-US" sz="1400" dirty="0" smtClean="0"/>
              <a:t>public class </a:t>
            </a:r>
            <a:r>
              <a:rPr lang="en-US" sz="1400" dirty="0" err="1" smtClean="0"/>
              <a:t>TestMicroService</a:t>
            </a:r>
            <a:r>
              <a:rPr lang="en-US" sz="1400" dirty="0" smtClean="0"/>
              <a:t> {</a:t>
            </a:r>
          </a:p>
          <a:p>
            <a:endParaRPr lang="en-US" sz="1400" dirty="0" smtClean="0"/>
          </a:p>
          <a:p>
            <a:r>
              <a:rPr lang="en-US" sz="1400" b="1" dirty="0" smtClean="0"/>
              <a:t>@</a:t>
            </a:r>
            <a:r>
              <a:rPr lang="en-US" sz="1400" b="1" dirty="0" err="1" smtClean="0"/>
              <a:t>GetMapping</a:t>
            </a:r>
            <a:r>
              <a:rPr lang="en-US" sz="1400" dirty="0" smtClean="0"/>
              <a:t>("/add/{param1}/{param2}")</a:t>
            </a:r>
          </a:p>
          <a:p>
            <a:r>
              <a:rPr lang="fr-FR" sz="1400" dirty="0" smtClean="0"/>
              <a:t>public </a:t>
            </a:r>
            <a:r>
              <a:rPr lang="fr-FR" sz="1400" dirty="0" err="1" smtClean="0"/>
              <a:t>int</a:t>
            </a:r>
            <a:r>
              <a:rPr lang="fr-FR" sz="1400" dirty="0" smtClean="0"/>
              <a:t> </a:t>
            </a:r>
            <a:r>
              <a:rPr lang="fr-FR" sz="1400" dirty="0" err="1" smtClean="0"/>
              <a:t>add</a:t>
            </a:r>
            <a:r>
              <a:rPr lang="fr-FR" sz="1400" dirty="0" smtClean="0"/>
              <a:t> ( </a:t>
            </a:r>
            <a:r>
              <a:rPr lang="fr-FR" sz="1400" b="1" dirty="0" smtClean="0"/>
              <a:t>@</a:t>
            </a:r>
            <a:r>
              <a:rPr lang="fr-FR" sz="1400" b="1" dirty="0" err="1" smtClean="0"/>
              <a:t>PathVariable</a:t>
            </a:r>
            <a:r>
              <a:rPr lang="fr-FR" sz="1400" b="1" dirty="0" smtClean="0"/>
              <a:t> </a:t>
            </a:r>
            <a:r>
              <a:rPr lang="fr-FR" sz="1400" dirty="0" err="1" smtClean="0"/>
              <a:t>int</a:t>
            </a:r>
            <a:r>
              <a:rPr lang="fr-FR" sz="1400" dirty="0" smtClean="0"/>
              <a:t> param1, </a:t>
            </a:r>
            <a:r>
              <a:rPr lang="fr-FR" sz="1400" b="1" dirty="0" smtClean="0"/>
              <a:t>@</a:t>
            </a:r>
            <a:r>
              <a:rPr lang="fr-FR" sz="1400" b="1" dirty="0" err="1" smtClean="0"/>
              <a:t>PathVariable</a:t>
            </a:r>
            <a:r>
              <a:rPr lang="fr-FR" sz="1400" dirty="0" smtClean="0"/>
              <a:t> </a:t>
            </a:r>
            <a:r>
              <a:rPr lang="fr-FR" sz="1400" dirty="0" err="1" smtClean="0"/>
              <a:t>int</a:t>
            </a:r>
            <a:r>
              <a:rPr lang="fr-FR" sz="1400" dirty="0" smtClean="0"/>
              <a:t> param2) </a:t>
            </a:r>
          </a:p>
          <a:p>
            <a:r>
              <a:rPr lang="fr-FR" sz="1400" dirty="0" smtClean="0"/>
              <a:t>    {</a:t>
            </a:r>
          </a:p>
          <a:p>
            <a:r>
              <a:rPr lang="fr-FR" sz="1400" dirty="0" smtClean="0"/>
              <a:t>	</a:t>
            </a:r>
            <a:r>
              <a:rPr lang="en-US" sz="1400" dirty="0" smtClean="0"/>
              <a:t>return param1+param2;</a:t>
            </a:r>
          </a:p>
          <a:p>
            <a:r>
              <a:rPr lang="en-US" sz="1400" dirty="0" smtClean="0"/>
              <a:t>    }</a:t>
            </a:r>
          </a:p>
          <a:p>
            <a:r>
              <a:rPr lang="en-US" sz="1400" dirty="0" smtClean="0"/>
              <a:t>}</a:t>
            </a:r>
            <a:endParaRPr sz="1400" dirty="0">
              <a:solidFill>
                <a:schemeClr val="tx2">
                  <a:lumMod val="75000"/>
                </a:schemeClr>
              </a:solidFill>
            </a:endParaRPr>
          </a:p>
        </p:txBody>
      </p:sp>
      <p:sp>
        <p:nvSpPr>
          <p:cNvPr id="304" name="CustomShape 5"/>
          <p:cNvSpPr/>
          <p:nvPr/>
        </p:nvSpPr>
        <p:spPr>
          <a:xfrm>
            <a:off x="228600" y="609600"/>
            <a:ext cx="8686800" cy="403860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dirty="0" smtClean="0"/>
              <a:t>Monolithic applications are enterprise application that include the entire application features in one executable ( UI, services, </a:t>
            </a:r>
            <a:r>
              <a:rPr lang="en-US" sz="1600" dirty="0" err="1" smtClean="0"/>
              <a:t>servlet</a:t>
            </a:r>
            <a:r>
              <a:rPr lang="en-US" sz="1600" dirty="0" smtClean="0"/>
              <a:t>, controller, DB etc). Monolithic applications is a tightly coupled architecture. </a:t>
            </a:r>
            <a:endParaRPr lang="en-US" sz="1600" b="1" dirty="0" smtClean="0"/>
          </a:p>
          <a:p>
            <a:pPr>
              <a:lnSpc>
                <a:spcPct val="100000"/>
              </a:lnSpc>
            </a:pPr>
            <a:r>
              <a:rPr lang="en-US" sz="1600" b="1" i="1" dirty="0" err="1" smtClean="0">
                <a:solidFill>
                  <a:srgbClr val="FF0000"/>
                </a:solidFill>
              </a:rPr>
              <a:t>Microservice</a:t>
            </a:r>
            <a:r>
              <a:rPr lang="en-US" sz="1600" b="1" i="1" dirty="0" smtClean="0">
                <a:solidFill>
                  <a:srgbClr val="FF0000"/>
                </a:solidFill>
              </a:rPr>
              <a:t> applications is a loosely coupled architecture. This architecture helps in achieving following.</a:t>
            </a:r>
          </a:p>
          <a:p>
            <a:pPr>
              <a:lnSpc>
                <a:spcPct val="100000"/>
              </a:lnSpc>
            </a:pPr>
            <a:r>
              <a:rPr lang="en-US" sz="1600" b="1" i="1" dirty="0" smtClean="0">
                <a:solidFill>
                  <a:srgbClr val="FF0000"/>
                </a:solidFill>
              </a:rPr>
              <a:t>Fast Development : </a:t>
            </a:r>
            <a:r>
              <a:rPr lang="en-US" sz="1600" dirty="0" smtClean="0"/>
              <a:t>As each service is independent small team can own, develop and make changes faster.</a:t>
            </a:r>
          </a:p>
          <a:p>
            <a:pPr>
              <a:lnSpc>
                <a:spcPct val="100000"/>
              </a:lnSpc>
            </a:pPr>
            <a:r>
              <a:rPr lang="en-US" sz="1600" b="1" i="1" dirty="0" smtClean="0">
                <a:solidFill>
                  <a:srgbClr val="FF0000"/>
                </a:solidFill>
              </a:rPr>
              <a:t>Easy testing </a:t>
            </a:r>
            <a:r>
              <a:rPr lang="en-US" sz="1600" dirty="0" smtClean="0"/>
              <a:t>: since ever module is independent and loosely coupled , testing  this service doesn’t require integration or other module testing. </a:t>
            </a:r>
          </a:p>
          <a:p>
            <a:pPr>
              <a:lnSpc>
                <a:spcPct val="100000"/>
              </a:lnSpc>
            </a:pPr>
            <a:r>
              <a:rPr lang="en-US" sz="1600" b="1" i="1" dirty="0" smtClean="0">
                <a:solidFill>
                  <a:srgbClr val="FF0000"/>
                </a:solidFill>
              </a:rPr>
              <a:t>Fast Deployment : </a:t>
            </a:r>
            <a:r>
              <a:rPr lang="en-US" sz="1600" dirty="0" smtClean="0"/>
              <a:t>Small applications can be quickly </a:t>
            </a:r>
            <a:r>
              <a:rPr lang="en-US" sz="1600" dirty="0" err="1" smtClean="0"/>
              <a:t>undeployed</a:t>
            </a:r>
            <a:r>
              <a:rPr lang="en-US" sz="1600" dirty="0" smtClean="0"/>
              <a:t>/deployed independently.</a:t>
            </a:r>
          </a:p>
          <a:p>
            <a:pPr>
              <a:lnSpc>
                <a:spcPct val="100000"/>
              </a:lnSpc>
            </a:pPr>
            <a:r>
              <a:rPr lang="en-US" sz="1600" dirty="0" smtClean="0"/>
              <a:t>Launch time : smaller application reboot faster.</a:t>
            </a:r>
          </a:p>
          <a:p>
            <a:pPr>
              <a:lnSpc>
                <a:spcPct val="100000"/>
              </a:lnSpc>
            </a:pPr>
            <a:r>
              <a:rPr lang="en-US" sz="1600" b="1" i="1" dirty="0" smtClean="0">
                <a:solidFill>
                  <a:srgbClr val="FF0000"/>
                </a:solidFill>
              </a:rPr>
              <a:t>Scalability</a:t>
            </a:r>
            <a:r>
              <a:rPr lang="en-US" sz="1600" dirty="0" smtClean="0"/>
              <a:t> : Smaller application consume less memory, </a:t>
            </a:r>
            <a:r>
              <a:rPr lang="en-US" sz="1600" dirty="0" err="1" smtClean="0"/>
              <a:t>cpu,I</a:t>
            </a:r>
            <a:r>
              <a:rPr lang="en-US" sz="1600" dirty="0" smtClean="0"/>
              <a:t>/O etc. this makes </a:t>
            </a:r>
            <a:r>
              <a:rPr lang="en-US" sz="1600" dirty="0" err="1" smtClean="0"/>
              <a:t>microservices</a:t>
            </a:r>
            <a:r>
              <a:rPr lang="en-US" sz="1600" dirty="0" smtClean="0"/>
              <a:t> ideal candidate for scalability.</a:t>
            </a:r>
          </a:p>
          <a:p>
            <a:pPr>
              <a:lnSpc>
                <a:spcPct val="100000"/>
              </a:lnSpc>
            </a:pPr>
            <a:r>
              <a:rPr lang="en-US" sz="1600" b="1" i="1" dirty="0" smtClean="0">
                <a:solidFill>
                  <a:srgbClr val="FF0000"/>
                </a:solidFill>
              </a:rPr>
              <a:t>Flexibility</a:t>
            </a:r>
            <a:r>
              <a:rPr lang="en-US" sz="1600" dirty="0" smtClean="0"/>
              <a:t> : This architecture provides flexibility in adapting to new changes in platform or </a:t>
            </a:r>
            <a:r>
              <a:rPr lang="en-US" sz="1600" dirty="0" err="1" smtClean="0"/>
              <a:t>fuctionality</a:t>
            </a:r>
            <a:r>
              <a:rPr lang="en-US" sz="1600" dirty="0" smtClean="0"/>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Swagger</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dirty="0" smtClean="0">
                <a:latin typeface="Verdana" pitchFamily="34" charset="0"/>
                <a:ea typeface="Verdana" pitchFamily="34" charset="0"/>
                <a:cs typeface="Verdana" pitchFamily="34" charset="0"/>
              </a:rPr>
              <a:t>Soap </a:t>
            </a:r>
            <a:r>
              <a:rPr lang="en-US" sz="1600" dirty="0" err="1" smtClean="0">
                <a:latin typeface="Verdana" pitchFamily="34" charset="0"/>
                <a:ea typeface="Verdana" pitchFamily="34" charset="0"/>
                <a:cs typeface="Verdana" pitchFamily="34" charset="0"/>
              </a:rPr>
              <a:t>webservices</a:t>
            </a:r>
            <a:r>
              <a:rPr lang="en-US" sz="1600" dirty="0" smtClean="0">
                <a:latin typeface="Verdana" pitchFamily="34" charset="0"/>
                <a:ea typeface="Verdana" pitchFamily="34" charset="0"/>
                <a:cs typeface="Verdana" pitchFamily="34" charset="0"/>
              </a:rPr>
              <a:t> provide interface description through WSDL file, these files provides detailed information on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name ,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parameters and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response. Similarly </a:t>
            </a:r>
            <a:r>
              <a:rPr lang="en-US" sz="1600" b="1" i="1" dirty="0" smtClean="0">
                <a:solidFill>
                  <a:srgbClr val="FF0000"/>
                </a:solidFill>
                <a:latin typeface="Verdana" pitchFamily="34" charset="0"/>
                <a:ea typeface="Verdana" pitchFamily="34" charset="0"/>
                <a:cs typeface="Verdana" pitchFamily="34" charset="0"/>
              </a:rPr>
              <a:t>Swagger provides details GUI portal to </a:t>
            </a:r>
            <a:r>
              <a:rPr lang="en-US" sz="1600" b="1" i="1" dirty="0" err="1" smtClean="0">
                <a:solidFill>
                  <a:srgbClr val="FF0000"/>
                </a:solidFill>
                <a:latin typeface="Verdana" pitchFamily="34" charset="0"/>
                <a:ea typeface="Verdana" pitchFamily="34" charset="0"/>
                <a:cs typeface="Verdana" pitchFamily="34" charset="0"/>
              </a:rPr>
              <a:t>desribe</a:t>
            </a:r>
            <a:r>
              <a:rPr lang="en-US" sz="1600" b="1" i="1" dirty="0" smtClean="0">
                <a:solidFill>
                  <a:srgbClr val="FF0000"/>
                </a:solidFill>
                <a:latin typeface="Verdana" pitchFamily="34" charset="0"/>
                <a:ea typeface="Verdana" pitchFamily="34" charset="0"/>
                <a:cs typeface="Verdana" pitchFamily="34" charset="0"/>
              </a:rPr>
              <a:t> rest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details , such as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operation name,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a:t>
            </a:r>
            <a:r>
              <a:rPr lang="en-US" sz="1600" b="1" i="1" dirty="0" err="1" smtClean="0">
                <a:solidFill>
                  <a:srgbClr val="FF0000"/>
                </a:solidFill>
                <a:latin typeface="Verdana" pitchFamily="34" charset="0"/>
                <a:ea typeface="Verdana" pitchFamily="34" charset="0"/>
                <a:cs typeface="Verdana" pitchFamily="34" charset="0"/>
              </a:rPr>
              <a:t>paramter</a:t>
            </a:r>
            <a:r>
              <a:rPr lang="en-US" sz="1600" b="1" i="1" dirty="0" smtClean="0">
                <a:solidFill>
                  <a:srgbClr val="FF0000"/>
                </a:solidFill>
                <a:latin typeface="Verdana" pitchFamily="34" charset="0"/>
                <a:ea typeface="Verdana" pitchFamily="34" charset="0"/>
                <a:cs typeface="Verdana" pitchFamily="34" charset="0"/>
              </a:rPr>
              <a:t> details / data type,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response details / data type. </a:t>
            </a:r>
            <a:r>
              <a:rPr lang="en-US" sz="1600" dirty="0" smtClean="0">
                <a:latin typeface="Verdana" pitchFamily="34" charset="0"/>
                <a:ea typeface="Verdana" pitchFamily="34" charset="0"/>
                <a:cs typeface="Verdana" pitchFamily="34" charset="0"/>
              </a:rPr>
              <a:t> Swagger also provides an option to execute tests on this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@@EnableSwagger2 : create a swagger configuration class to register controller/rest services to swagger and also to add UI swagger portal elements. Swagger Docket object can allow us to register specific </a:t>
            </a:r>
            <a:r>
              <a:rPr lang="en-US" sz="1600" dirty="0" err="1" smtClean="0">
                <a:latin typeface="Verdana" pitchFamily="34" charset="0"/>
                <a:ea typeface="Verdana" pitchFamily="34" charset="0"/>
                <a:cs typeface="Verdana" pitchFamily="34" charset="0"/>
              </a:rPr>
              <a:t>url</a:t>
            </a:r>
            <a:r>
              <a:rPr lang="en-US" sz="1600" dirty="0" smtClean="0">
                <a:latin typeface="Verdana" pitchFamily="34" charset="0"/>
                <a:ea typeface="Verdana" pitchFamily="34" charset="0"/>
                <a:cs typeface="Verdana" pitchFamily="34" charset="0"/>
              </a:rPr>
              <a:t> (.path) and from specific package (.</a:t>
            </a:r>
            <a:r>
              <a:rPr lang="en-US" sz="1600" dirty="0" err="1" smtClean="0">
                <a:latin typeface="Verdana" pitchFamily="34" charset="0"/>
                <a:ea typeface="Verdana" pitchFamily="34" charset="0"/>
                <a:cs typeface="Verdana" pitchFamily="34" charset="0"/>
              </a:rPr>
              <a:t>apis</a:t>
            </a:r>
            <a:r>
              <a:rPr lang="en-US" sz="1600" dirty="0" smtClean="0">
                <a:latin typeface="Verdana" pitchFamily="34" charset="0"/>
                <a:ea typeface="Verdana" pitchFamily="34" charset="0"/>
                <a:cs typeface="Verdana" pitchFamily="34" charset="0"/>
              </a:rPr>
              <a:t>) as well.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@API : this annotation displays info about the entire service/rest class itself on the swagger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APIOperation</a:t>
            </a:r>
            <a:r>
              <a:rPr lang="en-US" sz="1600" dirty="0" smtClean="0">
                <a:latin typeface="Verdana" pitchFamily="34" charset="0"/>
                <a:ea typeface="Verdana" pitchFamily="34" charset="0"/>
                <a:cs typeface="Verdana" pitchFamily="34" charset="0"/>
              </a:rPr>
              <a:t> : this annotation displays info about the rest operation/method on the swagger portal.</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APIResponses</a:t>
            </a:r>
            <a:r>
              <a:rPr lang="en-US" sz="1600" dirty="0" smtClean="0">
                <a:latin typeface="Verdana" pitchFamily="34" charset="0"/>
                <a:ea typeface="Verdana" pitchFamily="34" charset="0"/>
                <a:cs typeface="Verdana" pitchFamily="34" charset="0"/>
              </a:rPr>
              <a:t> : this annotation displays description on https status code for the operation on the swagger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ApiModelProperty</a:t>
            </a:r>
            <a:r>
              <a:rPr lang="en-US" sz="1600" dirty="0" smtClean="0">
                <a:latin typeface="Verdana" pitchFamily="34" charset="0"/>
                <a:ea typeface="Verdana" pitchFamily="34" charset="0"/>
                <a:cs typeface="Verdana" pitchFamily="34" charset="0"/>
              </a:rPr>
              <a:t> : this annotation displays information about the instance variable of data in the rest service.</a:t>
            </a: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Apache log4j</a:t>
            </a:r>
            <a:endParaRPr dirty="0"/>
          </a:p>
        </p:txBody>
      </p:sp>
      <p:sp>
        <p:nvSpPr>
          <p:cNvPr id="4" name="CustomShape 4"/>
          <p:cNvSpPr/>
          <p:nvPr/>
        </p:nvSpPr>
        <p:spPr>
          <a:xfrm>
            <a:off x="152280" y="568016"/>
            <a:ext cx="8763120" cy="628998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700" dirty="0" smtClean="0">
                <a:latin typeface="Verdana" pitchFamily="34" charset="0"/>
                <a:ea typeface="Verdana" pitchFamily="34" charset="0"/>
                <a:cs typeface="Verdana" pitchFamily="34" charset="0"/>
              </a:rPr>
              <a:t>Every application requires to log users activities and exceptions in order to debug user issues. </a:t>
            </a:r>
            <a:r>
              <a:rPr lang="en-US" sz="1700" dirty="0" err="1" smtClean="0">
                <a:latin typeface="Verdana" pitchFamily="34" charset="0"/>
                <a:ea typeface="Verdana" pitchFamily="34" charset="0"/>
                <a:cs typeface="Verdana" pitchFamily="34" charset="0"/>
              </a:rPr>
              <a:t>Sysout</a:t>
            </a:r>
            <a:r>
              <a:rPr lang="en-US" sz="1700" dirty="0" smtClean="0">
                <a:latin typeface="Verdana" pitchFamily="34" charset="0"/>
                <a:ea typeface="Verdana" pitchFamily="34" charset="0"/>
                <a:cs typeface="Verdana" pitchFamily="34" charset="0"/>
              </a:rPr>
              <a:t> allows developers to log onto console </a:t>
            </a:r>
            <a:r>
              <a:rPr lang="en-US" sz="1700" dirty="0" err="1" smtClean="0">
                <a:latin typeface="Verdana" pitchFamily="34" charset="0"/>
                <a:ea typeface="Verdana" pitchFamily="34" charset="0"/>
                <a:cs typeface="Verdana" pitchFamily="34" charset="0"/>
              </a:rPr>
              <a:t>stdout</a:t>
            </a:r>
            <a:r>
              <a:rPr lang="en-US" sz="1700" dirty="0" smtClean="0">
                <a:latin typeface="Verdana" pitchFamily="34" charset="0"/>
                <a:ea typeface="Verdana" pitchFamily="34" charset="0"/>
                <a:cs typeface="Verdana" pitchFamily="34" charset="0"/>
              </a:rPr>
              <a:t>. however the drawbacks are messages are lost on closing console. Cannot customize logging message, can only view few lines at a time, does not allow selective printing. </a:t>
            </a:r>
          </a:p>
          <a:p>
            <a:pPr>
              <a:lnSpc>
                <a:spcPct val="100000"/>
              </a:lnSpc>
            </a:pPr>
            <a:endParaRPr lang="en-US" sz="1700" dirty="0" smtClean="0">
              <a:latin typeface="Verdana" pitchFamily="34" charset="0"/>
              <a:ea typeface="Verdana" pitchFamily="34" charset="0"/>
              <a:cs typeface="Verdana" pitchFamily="34" charset="0"/>
            </a:endParaRPr>
          </a:p>
          <a:p>
            <a:pPr>
              <a:lnSpc>
                <a:spcPct val="100000"/>
              </a:lnSpc>
            </a:pPr>
            <a:r>
              <a:rPr lang="en-US" sz="1700" b="1" i="1" dirty="0" smtClean="0">
                <a:solidFill>
                  <a:srgbClr val="FF0000"/>
                </a:solidFill>
                <a:latin typeface="Verdana" pitchFamily="34" charset="0"/>
                <a:ea typeface="Verdana" pitchFamily="34" charset="0"/>
                <a:cs typeface="Verdana" pitchFamily="34" charset="0"/>
              </a:rPr>
              <a:t>Log4j logger allows developer to perform different degree of logging by just a configuration change in properties file. We can choose to log extensively in development and log errors only in prod through this </a:t>
            </a:r>
            <a:r>
              <a:rPr lang="en-US" sz="1700" b="1" i="1" dirty="0" err="1" smtClean="0">
                <a:solidFill>
                  <a:srgbClr val="FF0000"/>
                </a:solidFill>
                <a:latin typeface="Verdana" pitchFamily="34" charset="0"/>
                <a:ea typeface="Verdana" pitchFamily="34" charset="0"/>
                <a:cs typeface="Verdana" pitchFamily="34" charset="0"/>
              </a:rPr>
              <a:t>config</a:t>
            </a:r>
            <a:r>
              <a:rPr lang="en-US" sz="1700" b="1" i="1" dirty="0" smtClean="0">
                <a:solidFill>
                  <a:srgbClr val="FF0000"/>
                </a:solidFill>
                <a:latin typeface="Verdana" pitchFamily="34" charset="0"/>
                <a:ea typeface="Verdana" pitchFamily="34" charset="0"/>
                <a:cs typeface="Verdana" pitchFamily="34" charset="0"/>
              </a:rPr>
              <a:t> file.</a:t>
            </a:r>
          </a:p>
          <a:p>
            <a:pPr>
              <a:lnSpc>
                <a:spcPct val="100000"/>
              </a:lnSpc>
            </a:pPr>
            <a:endParaRPr lang="en-US" sz="1700"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Configuration </a:t>
            </a:r>
            <a:r>
              <a:rPr lang="en-US" sz="1700" dirty="0" smtClean="0">
                <a:latin typeface="Verdana" pitchFamily="34" charset="0"/>
                <a:ea typeface="Verdana" pitchFamily="34" charset="0"/>
                <a:cs typeface="Verdana" pitchFamily="34" charset="0"/>
              </a:rPr>
              <a:t>: Logging mode is controlled through this file. </a:t>
            </a:r>
          </a:p>
          <a:p>
            <a:pPr>
              <a:lnSpc>
                <a:spcPct val="100000"/>
              </a:lnSpc>
            </a:pPr>
            <a:endParaRPr lang="en-US" sz="17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a:t>
            </a:r>
            <a:r>
              <a:rPr lang="en-US" sz="1700" dirty="0" err="1" smtClean="0">
                <a:latin typeface="Verdana" pitchFamily="34" charset="0"/>
                <a:ea typeface="Verdana" pitchFamily="34" charset="0"/>
                <a:cs typeface="Verdana" pitchFamily="34" charset="0"/>
              </a:rPr>
              <a:t>Appender</a:t>
            </a:r>
            <a:r>
              <a:rPr lang="en-US" sz="1700" dirty="0" smtClean="0">
                <a:latin typeface="Verdana" pitchFamily="34" charset="0"/>
                <a:ea typeface="Verdana" pitchFamily="34" charset="0"/>
                <a:cs typeface="Verdana" pitchFamily="34" charset="0"/>
              </a:rPr>
              <a:t> = Flat file or console etc </a:t>
            </a: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Target = file path or </a:t>
            </a:r>
            <a:r>
              <a:rPr lang="en-US" sz="1700" dirty="0" err="1" smtClean="0">
                <a:latin typeface="Verdana" pitchFamily="34" charset="0"/>
                <a:ea typeface="Verdana" pitchFamily="34" charset="0"/>
                <a:cs typeface="Verdana" pitchFamily="34" charset="0"/>
              </a:rPr>
              <a:t>System.out</a:t>
            </a:r>
            <a:endParaRPr lang="en-US" sz="17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a:t>
            </a:r>
            <a:r>
              <a:rPr lang="en-US" sz="1700" dirty="0" err="1" smtClean="0"/>
              <a:t>ConversionPattern</a:t>
            </a:r>
            <a:r>
              <a:rPr lang="en-US" sz="1700" dirty="0" smtClean="0"/>
              <a:t> = select what details to print</a:t>
            </a:r>
          </a:p>
          <a:p>
            <a:pPr marL="342900" indent="-342900">
              <a:lnSpc>
                <a:spcPct val="100000"/>
              </a:lnSpc>
              <a:buAutoNum type="arabicParenR"/>
            </a:pPr>
            <a:endParaRPr lang="en-US" sz="1700"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Implementation </a:t>
            </a:r>
            <a:r>
              <a:rPr lang="en-US" sz="1700" dirty="0" smtClean="0">
                <a:latin typeface="Verdana" pitchFamily="34" charset="0"/>
                <a:ea typeface="Verdana" pitchFamily="34" charset="0"/>
                <a:cs typeface="Verdana" pitchFamily="34" charset="0"/>
              </a:rPr>
              <a:t>: initialize singleton Logger By using </a:t>
            </a:r>
            <a:r>
              <a:rPr lang="en-US" sz="1700" dirty="0" err="1" smtClean="0">
                <a:latin typeface="Verdana" pitchFamily="34" charset="0"/>
                <a:ea typeface="Verdana" pitchFamily="34" charset="0"/>
                <a:cs typeface="Verdana" pitchFamily="34" charset="0"/>
              </a:rPr>
              <a:t>getLgger</a:t>
            </a:r>
            <a:r>
              <a:rPr lang="en-US" sz="1700" dirty="0" smtClean="0">
                <a:latin typeface="Verdana" pitchFamily="34" charset="0"/>
                <a:ea typeface="Verdana" pitchFamily="34" charset="0"/>
                <a:cs typeface="Verdana" pitchFamily="34" charset="0"/>
              </a:rPr>
              <a:t>() method and log in different mode – log.info(), </a:t>
            </a:r>
            <a:r>
              <a:rPr lang="en-US" sz="1700" dirty="0" err="1" smtClean="0">
                <a:latin typeface="Verdana" pitchFamily="34" charset="0"/>
                <a:ea typeface="Verdana" pitchFamily="34" charset="0"/>
                <a:cs typeface="Verdana" pitchFamily="34" charset="0"/>
              </a:rPr>
              <a:t>log.debug</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log.error</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log.warn</a:t>
            </a:r>
            <a:r>
              <a:rPr lang="en-US" sz="1700" dirty="0" smtClean="0">
                <a:latin typeface="Verdana" pitchFamily="34" charset="0"/>
                <a:ea typeface="Verdana" pitchFamily="34" charset="0"/>
                <a:cs typeface="Verdana" pitchFamily="34" charset="0"/>
              </a:rPr>
              <a:t>();</a:t>
            </a:r>
          </a:p>
          <a:p>
            <a:endParaRPr lang="en-US" sz="1700" dirty="0" smtClean="0">
              <a:latin typeface="Verdana" pitchFamily="34" charset="0"/>
              <a:ea typeface="Verdana" pitchFamily="34" charset="0"/>
              <a:cs typeface="Verdana" pitchFamily="34" charset="0"/>
            </a:endParaRPr>
          </a:p>
          <a:p>
            <a:r>
              <a:rPr lang="en-US" sz="1700" dirty="0" smtClean="0">
                <a:latin typeface="Verdana" pitchFamily="34" charset="0"/>
                <a:ea typeface="Verdana" pitchFamily="34" charset="0"/>
                <a:cs typeface="Verdana" pitchFamily="34" charset="0"/>
              </a:rPr>
              <a:t>Order of print message is Debug &gt; Info &gt; Warn &gt; Error</a:t>
            </a:r>
          </a:p>
          <a:p>
            <a:pPr>
              <a:lnSpc>
                <a:spcPct val="100000"/>
              </a:lnSpc>
            </a:pPr>
            <a:endParaRPr lang="en-US" sz="1700" b="1"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Setup </a:t>
            </a:r>
            <a:r>
              <a:rPr lang="en-US" sz="1700" dirty="0" smtClean="0">
                <a:latin typeface="Verdana" pitchFamily="34" charset="0"/>
                <a:ea typeface="Verdana" pitchFamily="34" charset="0"/>
                <a:cs typeface="Verdana" pitchFamily="34" charset="0"/>
              </a:rPr>
              <a:t>: copy log4j.properties file next to the executable file as war/jar/ear files. In boot app copy this file in </a:t>
            </a:r>
            <a:r>
              <a:rPr lang="en-US" sz="1700" dirty="0" err="1" smtClean="0">
                <a:latin typeface="Verdana" pitchFamily="34" charset="0"/>
                <a:ea typeface="Verdana" pitchFamily="34" charset="0"/>
                <a:cs typeface="Verdana" pitchFamily="34" charset="0"/>
              </a:rPr>
              <a:t>src</a:t>
            </a:r>
            <a:r>
              <a:rPr lang="en-US" sz="1700" dirty="0" smtClean="0">
                <a:latin typeface="Verdana" pitchFamily="34" charset="0"/>
                <a:ea typeface="Verdana" pitchFamily="34" charset="0"/>
                <a:cs typeface="Verdana" pitchFamily="34" charset="0"/>
              </a:rPr>
              <a:t>/main/resources</a:t>
            </a:r>
            <a:endParaRPr sz="17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JPA</a:t>
            </a:r>
            <a:endParaRPr dirty="0"/>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400" b="1" dirty="0" smtClean="0">
                <a:latin typeface="Verdana" pitchFamily="34" charset="0"/>
                <a:ea typeface="Verdana" pitchFamily="34" charset="0"/>
                <a:cs typeface="Verdana" pitchFamily="34" charset="0"/>
              </a:rPr>
              <a:t>ORM</a:t>
            </a:r>
            <a:r>
              <a:rPr lang="en-US" sz="1400" dirty="0" smtClean="0">
                <a:latin typeface="Verdana" pitchFamily="34" charset="0"/>
                <a:ea typeface="Verdana" pitchFamily="34" charset="0"/>
                <a:cs typeface="Verdana" pitchFamily="34" charset="0"/>
              </a:rPr>
              <a:t> stands for Object Relational mapping and is object persistence framework. In other words state of an object can be persisted/saved , read , updated, deleted to and from Relational database(RDBMS).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JPA – </a:t>
            </a:r>
            <a:r>
              <a:rPr lang="en-US" sz="1400" dirty="0" smtClean="0">
                <a:latin typeface="Verdana" pitchFamily="34" charset="0"/>
                <a:ea typeface="Verdana" pitchFamily="34" charset="0"/>
                <a:cs typeface="Verdana" pitchFamily="34" charset="0"/>
              </a:rPr>
              <a:t>Java Persistent API provides ORM API’s to work with RDBM. Java developers are not required to code boiler plate JDBC code as defined JDBC </a:t>
            </a:r>
            <a:r>
              <a:rPr lang="en-US" sz="1400" dirty="0" err="1" smtClean="0">
                <a:latin typeface="Verdana" pitchFamily="34" charset="0"/>
                <a:ea typeface="Verdana" pitchFamily="34" charset="0"/>
                <a:cs typeface="Verdana" pitchFamily="34" charset="0"/>
              </a:rPr>
              <a:t>api</a:t>
            </a:r>
            <a:r>
              <a:rPr lang="en-US" sz="1400" dirty="0" smtClean="0">
                <a:latin typeface="Verdana" pitchFamily="34" charset="0"/>
                <a:ea typeface="Verdana" pitchFamily="34" charset="0"/>
                <a:cs typeface="Verdana" pitchFamily="34" charset="0"/>
              </a:rPr>
              <a: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Entity Beans : </a:t>
            </a:r>
            <a:r>
              <a:rPr lang="en-US" sz="1400" dirty="0" smtClean="0">
                <a:latin typeface="Verdana" pitchFamily="34" charset="0"/>
                <a:ea typeface="Verdana" pitchFamily="34" charset="0"/>
                <a:cs typeface="Verdana" pitchFamily="34" charset="0"/>
              </a:rPr>
              <a:t>these are simple java objects that has the data similar to a table in DB. Each object represents a record in table.  And has setter and getter methods which resembles DML activity as well. These objects are used to persist data in DB.</a:t>
            </a:r>
          </a:p>
          <a:p>
            <a:pPr>
              <a:lnSpc>
                <a:spcPct val="100000"/>
              </a:lnSpc>
            </a:pPr>
            <a:r>
              <a:rPr lang="en-US" sz="1400" b="1" i="1" dirty="0" smtClean="0">
                <a:solidFill>
                  <a:srgbClr val="FF0000"/>
                </a:solidFill>
                <a:latin typeface="Verdana" pitchFamily="34" charset="0"/>
                <a:ea typeface="Verdana" pitchFamily="34" charset="0"/>
                <a:cs typeface="Verdana" pitchFamily="34" charset="0"/>
              </a:rPr>
              <a:t>JPA  : is part of EJB 3.0. JPA allows developer to map Relational entity of RDBMS into Java Objects.</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Annotation</a:t>
            </a:r>
            <a:r>
              <a:rPr lang="en-US" sz="1400" dirty="0" smtClean="0">
                <a:latin typeface="Verdana" pitchFamily="34" charset="0"/>
                <a:ea typeface="Verdana" pitchFamily="34" charset="0"/>
                <a:cs typeface="Verdana" pitchFamily="34" charset="0"/>
              </a:rPr>
              <a:t> : </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@Entity : notifies the DAO class as Entity bean. This annotation is used to declare a POJO class as Entity.</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@Table : name attribute provides the DB table name which maps to this DAO class. This annotation is used to map an entity class to a table name in the database. If no table annotation exists, table name is assumed to be similar to the class name.</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@Id : is a field attribute which defines the field as primary key column of the table. This annotation is used to map an instance variable to a primary column in the table.</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@column : </a:t>
            </a:r>
            <a:r>
              <a:rPr lang="en-US" sz="1400" dirty="0" err="1" smtClean="0">
                <a:latin typeface="Verdana" pitchFamily="34" charset="0"/>
                <a:ea typeface="Verdana" pitchFamily="34" charset="0"/>
                <a:cs typeface="Verdana" pitchFamily="34" charset="0"/>
              </a:rPr>
              <a:t>Hibernate‘s</a:t>
            </a:r>
            <a:r>
              <a:rPr lang="en-US" sz="1400" dirty="0" smtClean="0">
                <a:latin typeface="Verdana" pitchFamily="34" charset="0"/>
                <a:ea typeface="Verdana" pitchFamily="34" charset="0"/>
                <a:cs typeface="Verdana" pitchFamily="34" charset="0"/>
              </a:rPr>
              <a:t> table record to object mapping , involves mapping each object fields name to respective table column name. if the column name and object field name do not match use column annotation to map. this annotation is used to map the columns of a table to instance variable of Entity class. If no annotation exists the column name is assumed to be similar to instance variable name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4294967295"/>
            <p:extLst>
              <p:ext uri="{D42A27DB-BD31-4B8C-83A1-F6EECF244321}">
                <p14:modId xmlns="" xmlns:p14="http://schemas.microsoft.com/office/powerpoint/2010/main" val="131617057"/>
              </p:ext>
            </p:extLst>
          </p:nvPr>
        </p:nvGraphicFramePr>
        <p:xfrm>
          <a:off x="43544" y="-67232"/>
          <a:ext cx="9100456" cy="6929120"/>
        </p:xfrm>
        <a:graphic>
          <a:graphicData uri="http://schemas.openxmlformats.org/drawingml/2006/table">
            <a:tbl>
              <a:tblPr firstRow="1" bandRow="1">
                <a:tableStyleId>{5C22544A-7EE6-4342-B048-85BDC9FD1C3A}</a:tableStyleId>
              </a:tblPr>
              <a:tblGrid>
                <a:gridCol w="881399"/>
                <a:gridCol w="8219057"/>
              </a:tblGrid>
              <a:tr h="370840">
                <a:tc>
                  <a:txBody>
                    <a:bodyPr/>
                    <a:lstStyle/>
                    <a:p>
                      <a:r>
                        <a:rPr lang="en-US" sz="1300" b="0" dirty="0" smtClean="0">
                          <a:latin typeface="NeueHaasGroteskDisp Std"/>
                        </a:rPr>
                        <a:t>Terms</a:t>
                      </a:r>
                      <a:endParaRPr lang="en-US" sz="1300" b="0" dirty="0">
                        <a:latin typeface="NeueHaasGroteskDisp Std"/>
                      </a:endParaRPr>
                    </a:p>
                  </a:txBody>
                  <a:tcPr/>
                </a:tc>
                <a:tc>
                  <a:txBody>
                    <a:bodyPr/>
                    <a:lstStyle/>
                    <a:p>
                      <a:r>
                        <a:rPr lang="en-US" sz="1300" b="0" dirty="0" smtClean="0">
                          <a:latin typeface="NeueHaasGroteskDisp Std"/>
                        </a:rPr>
                        <a:t>Description</a:t>
                      </a:r>
                      <a:endParaRPr lang="en-US" sz="1300" b="0" dirty="0">
                        <a:latin typeface="NeueHaasGroteskDisp Std"/>
                      </a:endParaRPr>
                    </a:p>
                  </a:txBody>
                  <a:tcPr/>
                </a:tc>
              </a:tr>
              <a:tr h="370840">
                <a:tc>
                  <a:txBody>
                    <a:bodyPr/>
                    <a:lstStyle/>
                    <a:p>
                      <a:r>
                        <a:rPr lang="en-US" sz="1300" b="0" dirty="0" smtClean="0">
                          <a:latin typeface="NeueHaasGroteskDisp Std"/>
                        </a:rPr>
                        <a:t>Persistence</a:t>
                      </a:r>
                      <a:endParaRPr lang="en-US" sz="1300" b="0" dirty="0">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dirty="0" smtClean="0">
                          <a:latin typeface="NeueHaasGroteskDisp Std"/>
                        </a:rPr>
                        <a:t>General definition</a:t>
                      </a:r>
                      <a:r>
                        <a:rPr lang="en-US" sz="1300" b="0" baseline="0" dirty="0" smtClean="0">
                          <a:latin typeface="NeueHaasGroteskDisp Std"/>
                        </a:rPr>
                        <a:t> means prolonged existence. In java world objects live and die as per the scope of the object or as long as JVM is running. All the data is garbage collected once the JVM/webserver java program  is shutdown. Persistence allows us to store the data on long term memory (PC hard drive) which can outlive the java object scope or JVM lifecycle.</a:t>
                      </a:r>
                      <a:endParaRPr lang="en-US" sz="1300" b="0" dirty="0" smtClean="0">
                        <a:latin typeface="NeueHaasGroteskDisp Std"/>
                      </a:endParaRPr>
                    </a:p>
                  </a:txBody>
                  <a:tcPr/>
                </a:tc>
              </a:tr>
              <a:tr h="370840">
                <a:tc>
                  <a:txBody>
                    <a:bodyPr/>
                    <a:lstStyle/>
                    <a:p>
                      <a:r>
                        <a:rPr lang="en-US" sz="1300" b="0" dirty="0" smtClean="0">
                          <a:latin typeface="NeueHaasGroteskDisp Std"/>
                        </a:rPr>
                        <a:t>ORM</a:t>
                      </a:r>
                      <a:endParaRPr lang="en-US" sz="1300" b="0" dirty="0">
                        <a:latin typeface="NeueHaasGroteskDisp Std"/>
                      </a:endParaRPr>
                    </a:p>
                  </a:txBody>
                  <a:tcPr/>
                </a:tc>
                <a:tc>
                  <a:txBody>
                    <a:bodyPr/>
                    <a:lstStyle/>
                    <a:p>
                      <a:r>
                        <a:rPr lang="en-US" sz="1300" b="0" dirty="0" smtClean="0">
                          <a:latin typeface="NeueHaasGroteskDisp Std"/>
                        </a:rPr>
                        <a:t>ORM stands for Object Relational mapping is object persistence framework. In other words state</a:t>
                      </a:r>
                      <a:r>
                        <a:rPr lang="en-US" sz="1300" b="0" baseline="0" dirty="0" smtClean="0">
                          <a:latin typeface="NeueHaasGroteskDisp Std"/>
                        </a:rPr>
                        <a:t> of an object can persisted/saved , read , updated, deleted to and from Relational database(RDBMS).</a:t>
                      </a:r>
                      <a:endParaRPr lang="en-US" sz="1300" b="0" dirty="0">
                        <a:latin typeface="NeueHaasGroteskDisp Std"/>
                      </a:endParaRPr>
                    </a:p>
                  </a:txBody>
                  <a:tcPr/>
                </a:tc>
              </a:tr>
              <a:tr h="370840">
                <a:tc>
                  <a:txBody>
                    <a:bodyPr/>
                    <a:lstStyle/>
                    <a:p>
                      <a:r>
                        <a:rPr lang="en-US" sz="1300" b="1" i="1" dirty="0" smtClean="0">
                          <a:solidFill>
                            <a:srgbClr val="FF0000"/>
                          </a:solidFill>
                          <a:latin typeface="NeueHaasGroteskDisp Std"/>
                        </a:rPr>
                        <a:t>Hibernate</a:t>
                      </a:r>
                      <a:endParaRPr lang="en-US" sz="1300" b="1" i="1" dirty="0">
                        <a:solidFill>
                          <a:srgbClr val="FF0000"/>
                        </a:solidFill>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i="1" dirty="0" smtClean="0">
                          <a:solidFill>
                            <a:srgbClr val="FF0000"/>
                          </a:solidFill>
                          <a:latin typeface="NeueHaasGroteskDisp Std"/>
                        </a:rPr>
                        <a:t>Hibernate is ORM tool that allows developers to represent RDBMS persisted data in object format.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dirty="0" smtClean="0">
                          <a:solidFill>
                            <a:srgbClr val="FF0000"/>
                          </a:solidFill>
                          <a:latin typeface="NeueHaasGroteskDisp Std"/>
                        </a:rPr>
                        <a:t>Users of Hibernate need not have intimate</a:t>
                      </a:r>
                      <a:r>
                        <a:rPr lang="en-US" sz="1300" b="1" i="1" baseline="0" dirty="0" smtClean="0">
                          <a:solidFill>
                            <a:srgbClr val="FF0000"/>
                          </a:solidFill>
                          <a:latin typeface="NeueHaasGroteskDisp Std"/>
                        </a:rPr>
                        <a:t> knowledge about the PL SQL programming.</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An object usually represents 1 record in a table.</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The entire table data can be represented as Collection of Object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Hibernate/ORM cannot exactly reflect the entire object features into RDBMS such as is-a, has-a relationship etc.</a:t>
                      </a:r>
                      <a:endParaRPr lang="en-US" sz="1300" b="1" i="1" dirty="0" smtClean="0">
                        <a:solidFill>
                          <a:srgbClr val="FF0000"/>
                        </a:solidFill>
                        <a:latin typeface="NeueHaasGroteskDisp Std"/>
                      </a:endParaRPr>
                    </a:p>
                  </a:txBody>
                  <a:tcPr/>
                </a:tc>
              </a:tr>
              <a:tr h="370840">
                <a:tc>
                  <a:txBody>
                    <a:bodyPr/>
                    <a:lstStyle/>
                    <a:p>
                      <a:r>
                        <a:rPr lang="en-US" sz="1300" b="0" dirty="0" smtClean="0">
                          <a:latin typeface="NeueHaasGroteskDisp Std"/>
                        </a:rPr>
                        <a:t>Connection</a:t>
                      </a:r>
                      <a:endParaRPr lang="en-US" sz="1300" b="0" dirty="0">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dirty="0" smtClean="0">
                          <a:latin typeface="NeueHaasGroteskDisp Std"/>
                        </a:rPr>
                        <a:t>Creating connection to a database from a program</a:t>
                      </a:r>
                      <a:r>
                        <a:rPr lang="en-US" sz="1300" b="0" baseline="0" dirty="0" smtClean="0">
                          <a:latin typeface="NeueHaasGroteskDisp Std"/>
                        </a:rPr>
                        <a:t> </a:t>
                      </a:r>
                      <a:r>
                        <a:rPr lang="en-US" sz="1300" b="0" dirty="0" smtClean="0">
                          <a:latin typeface="NeueHaasGroteskDisp Std"/>
                        </a:rPr>
                        <a:t>is an time/</a:t>
                      </a:r>
                      <a:r>
                        <a:rPr lang="en-US" sz="1300" b="0" dirty="0" err="1" smtClean="0">
                          <a:latin typeface="NeueHaasGroteskDisp Std"/>
                        </a:rPr>
                        <a:t>performance,memory</a:t>
                      </a:r>
                      <a:r>
                        <a:rPr lang="en-US" sz="1300" b="0" dirty="0" smtClean="0">
                          <a:latin typeface="NeueHaasGroteskDisp Std"/>
                        </a:rPr>
                        <a:t> expensive process</a:t>
                      </a:r>
                      <a:r>
                        <a:rPr lang="en-US" sz="1300" b="0" baseline="0" dirty="0" smtClean="0">
                          <a:latin typeface="NeueHaasGroteskDisp Std"/>
                        </a:rPr>
                        <a:t> such as loading server details, loading database </a:t>
                      </a:r>
                      <a:r>
                        <a:rPr lang="en-US" sz="1300" b="0" baseline="0" dirty="0" err="1" smtClean="0">
                          <a:latin typeface="NeueHaasGroteskDisp Std"/>
                        </a:rPr>
                        <a:t>drivers,Open</a:t>
                      </a:r>
                      <a:r>
                        <a:rPr lang="en-US" sz="1300" b="0" baseline="0" dirty="0" smtClean="0">
                          <a:latin typeface="NeueHaasGroteskDisp Std"/>
                        </a:rPr>
                        <a:t> socket/port connection over the internet, Authentication, authorization for the connection request.</a:t>
                      </a:r>
                      <a:endParaRPr lang="en-US" sz="1300" b="0" dirty="0" smtClean="0">
                        <a:latin typeface="NeueHaasGroteskDisp Std"/>
                      </a:endParaRPr>
                    </a:p>
                  </a:txBody>
                  <a:tcPr/>
                </a:tc>
              </a:tr>
              <a:tr h="370840">
                <a:tc>
                  <a:txBody>
                    <a:bodyPr/>
                    <a:lstStyle/>
                    <a:p>
                      <a:r>
                        <a:rPr lang="en-US" sz="1300" b="0" dirty="0" smtClean="0">
                          <a:latin typeface="NeueHaasGroteskDisp Std"/>
                        </a:rPr>
                        <a:t>Connection pool</a:t>
                      </a:r>
                      <a:endParaRPr lang="en-US" sz="1300" b="0" dirty="0">
                        <a:latin typeface="NeueHaasGroteskDisp Std"/>
                      </a:endParaRPr>
                    </a:p>
                  </a:txBody>
                  <a:tcPr/>
                </a:tc>
                <a:tc>
                  <a:txBody>
                    <a:bodyPr/>
                    <a:lstStyle/>
                    <a:p>
                      <a:r>
                        <a:rPr lang="en-US" sz="1300" b="0" dirty="0" smtClean="0">
                          <a:latin typeface="NeueHaasGroteskDisp Std"/>
                        </a:rPr>
                        <a:t>This pool  or cache has set of database connections</a:t>
                      </a:r>
                      <a:r>
                        <a:rPr lang="en-US" sz="1300" b="0" baseline="0" dirty="0" smtClean="0">
                          <a:latin typeface="NeueHaasGroteskDisp Std"/>
                        </a:rPr>
                        <a:t> created in advance to ensure the incoming customer request has quick access to ready connections. Advantages of connection pool are as following.</a:t>
                      </a:r>
                    </a:p>
                    <a:p>
                      <a:pPr marL="342900" indent="-342900">
                        <a:buAutoNum type="arabicParenR"/>
                      </a:pPr>
                      <a:r>
                        <a:rPr lang="en-US" sz="1300" b="0" baseline="0" dirty="0" smtClean="0">
                          <a:latin typeface="NeueHaasGroteskDisp Std"/>
                        </a:rPr>
                        <a:t>Quick access for customer that saves times and improves overall </a:t>
                      </a:r>
                      <a:r>
                        <a:rPr lang="en-US" sz="1300" b="0" baseline="0" dirty="0" err="1" smtClean="0">
                          <a:latin typeface="NeueHaasGroteskDisp Std"/>
                        </a:rPr>
                        <a:t>reponse</a:t>
                      </a:r>
                      <a:r>
                        <a:rPr lang="en-US" sz="1300" b="0" baseline="0" dirty="0" smtClean="0">
                          <a:latin typeface="NeueHaasGroteskDisp Std"/>
                        </a:rPr>
                        <a:t> time.</a:t>
                      </a:r>
                    </a:p>
                    <a:p>
                      <a:pPr marL="342900" indent="-342900">
                        <a:buAutoNum type="arabicParenR"/>
                      </a:pPr>
                      <a:r>
                        <a:rPr lang="en-US" sz="1300" b="0" baseline="0" dirty="0" smtClean="0">
                          <a:latin typeface="NeueHaasGroteskDisp Std"/>
                        </a:rPr>
                        <a:t>The </a:t>
                      </a:r>
                      <a:r>
                        <a:rPr lang="en-US" sz="1300" b="0" baseline="0" dirty="0" err="1" smtClean="0">
                          <a:latin typeface="NeueHaasGroteskDisp Std"/>
                        </a:rPr>
                        <a:t>webserver</a:t>
                      </a:r>
                      <a:r>
                        <a:rPr lang="en-US" sz="1300" b="0" baseline="0" dirty="0" smtClean="0">
                          <a:latin typeface="NeueHaasGroteskDisp Std"/>
                        </a:rPr>
                        <a:t> (java program) will never overload database with too many request since the number of connections are limited in the pool.</a:t>
                      </a:r>
                    </a:p>
                    <a:p>
                      <a:pPr marL="342900" indent="-342900">
                        <a:buAutoNum type="arabicParenR"/>
                      </a:pPr>
                      <a:r>
                        <a:rPr lang="en-US" sz="1300" b="0" baseline="0" dirty="0" smtClean="0">
                          <a:latin typeface="NeueHaasGroteskDisp Std"/>
                        </a:rPr>
                        <a:t>Automated time out for leased connection.</a:t>
                      </a:r>
                      <a:endParaRPr lang="en-US" sz="1300" b="0" dirty="0">
                        <a:latin typeface="NeueHaasGroteskDisp Std"/>
                      </a:endParaRPr>
                    </a:p>
                  </a:txBody>
                  <a:tcPr/>
                </a:tc>
              </a:tr>
              <a:tr h="370840">
                <a:tc>
                  <a:txBody>
                    <a:bodyPr/>
                    <a:lstStyle/>
                    <a:p>
                      <a:r>
                        <a:rPr lang="en-US" sz="1300" b="0" dirty="0" err="1" smtClean="0">
                          <a:latin typeface="NeueHaasGroteskDisp Std"/>
                        </a:rPr>
                        <a:t>SessionFactory</a:t>
                      </a:r>
                      <a:endParaRPr lang="en-US" sz="1300" b="0" dirty="0">
                        <a:latin typeface="NeueHaasGroteskDisp Std"/>
                      </a:endParaRPr>
                    </a:p>
                  </a:txBody>
                  <a:tcPr/>
                </a:tc>
                <a:tc>
                  <a:txBody>
                    <a:bodyPr/>
                    <a:lstStyle/>
                    <a:p>
                      <a:r>
                        <a:rPr lang="en-US" sz="1300" b="0" dirty="0" err="1" smtClean="0">
                          <a:latin typeface="NeueHaasGroteskDisp Std"/>
                        </a:rPr>
                        <a:t>SessionFactory</a:t>
                      </a:r>
                      <a:r>
                        <a:rPr lang="en-US" sz="1300" b="0" dirty="0" smtClean="0">
                          <a:latin typeface="NeueHaasGroteskDisp Std"/>
                        </a:rPr>
                        <a:t> is a </a:t>
                      </a:r>
                      <a:r>
                        <a:rPr lang="en-US" sz="1300" b="0" dirty="0" err="1" smtClean="0">
                          <a:latin typeface="NeueHaasGroteskDisp Std"/>
                        </a:rPr>
                        <a:t>threadsafe</a:t>
                      </a:r>
                      <a:r>
                        <a:rPr lang="en-US" sz="1300" b="0" baseline="0" dirty="0" smtClean="0">
                          <a:latin typeface="NeueHaasGroteskDisp Std"/>
                        </a:rPr>
                        <a:t> hibernate object. There is only one instance of this object per database since it is a heavy weight and expensive in terms of initialization and memory. </a:t>
                      </a:r>
                    </a:p>
                    <a:p>
                      <a:r>
                        <a:rPr lang="en-US" sz="1300" b="0" dirty="0" smtClean="0">
                          <a:latin typeface="NeueHaasGroteskDisp Std"/>
                        </a:rPr>
                        <a:t>Configuration in</a:t>
                      </a:r>
                      <a:r>
                        <a:rPr lang="en-US" sz="1300" b="0" baseline="0" dirty="0" smtClean="0">
                          <a:latin typeface="NeueHaasGroteskDisp Std"/>
                        </a:rPr>
                        <a:t>  Spring applicationContext.xml </a:t>
                      </a:r>
                      <a:r>
                        <a:rPr lang="en-US" sz="1300" b="0" dirty="0" smtClean="0">
                          <a:latin typeface="NeueHaasGroteskDisp Std"/>
                        </a:rPr>
                        <a:t>requires to set </a:t>
                      </a:r>
                      <a:r>
                        <a:rPr lang="en-US" sz="1300" b="0" dirty="0" err="1" smtClean="0">
                          <a:latin typeface="NeueHaasGroteskDisp Std"/>
                        </a:rPr>
                        <a:t>Datasource</a:t>
                      </a:r>
                      <a:r>
                        <a:rPr lang="en-US" sz="1300" b="0" dirty="0" smtClean="0">
                          <a:latin typeface="NeueHaasGroteskDisp Std"/>
                        </a:rPr>
                        <a:t>, Hibernate properties such as dialect, Entity bean classes representing RDBMS</a:t>
                      </a:r>
                      <a:r>
                        <a:rPr lang="en-US" sz="1300" b="0" baseline="0" dirty="0" smtClean="0">
                          <a:latin typeface="NeueHaasGroteskDisp Std"/>
                        </a:rPr>
                        <a:t> tables</a:t>
                      </a:r>
                      <a:endParaRPr lang="en-US" sz="1300" b="0" dirty="0">
                        <a:latin typeface="NeueHaasGroteskDisp Std"/>
                      </a:endParaRPr>
                    </a:p>
                  </a:txBody>
                  <a:tcPr/>
                </a:tc>
              </a:tr>
              <a:tr h="370840">
                <a:tc>
                  <a:txBody>
                    <a:bodyPr/>
                    <a:lstStyle/>
                    <a:p>
                      <a:r>
                        <a:rPr lang="en-US" sz="1300" b="0" dirty="0" err="1" smtClean="0">
                          <a:latin typeface="NeueHaasGroteskDisp Std"/>
                        </a:rPr>
                        <a:t>Datasrce</a:t>
                      </a:r>
                      <a:endParaRPr lang="en-US" sz="1300" b="0" dirty="0">
                        <a:latin typeface="NeueHaasGroteskDisp Std"/>
                      </a:endParaRPr>
                    </a:p>
                  </a:txBody>
                  <a:tcPr/>
                </a:tc>
                <a:tc>
                  <a:txBody>
                    <a:bodyPr/>
                    <a:lstStyle/>
                    <a:p>
                      <a:r>
                        <a:rPr lang="en-US" sz="1300" b="0" kern="1200" dirty="0" err="1" smtClean="0">
                          <a:solidFill>
                            <a:schemeClr val="dk1"/>
                          </a:solidFill>
                          <a:latin typeface="NeueHaasGroteskDisp Std"/>
                          <a:ea typeface="+mn-ea"/>
                          <a:cs typeface="+mn-cs"/>
                        </a:rPr>
                        <a:t>Datasource</a:t>
                      </a:r>
                      <a:r>
                        <a:rPr lang="en-US" sz="1300" b="0" kern="1200" dirty="0" smtClean="0">
                          <a:solidFill>
                            <a:schemeClr val="dk1"/>
                          </a:solidFill>
                          <a:latin typeface="NeueHaasGroteskDisp Std"/>
                          <a:ea typeface="+mn-ea"/>
                          <a:cs typeface="+mn-cs"/>
                        </a:rPr>
                        <a:t> has the DB information such as </a:t>
                      </a:r>
                      <a:r>
                        <a:rPr lang="en-US" sz="1300" b="0" kern="1200" dirty="0" err="1" smtClean="0">
                          <a:solidFill>
                            <a:schemeClr val="dk1"/>
                          </a:solidFill>
                          <a:latin typeface="NeueHaasGroteskDisp Std"/>
                          <a:ea typeface="+mn-ea"/>
                          <a:cs typeface="+mn-cs"/>
                        </a:rPr>
                        <a:t>ip,port</a:t>
                      </a:r>
                      <a:r>
                        <a:rPr lang="en-US" sz="1300" b="0" kern="1200" dirty="0" smtClean="0">
                          <a:solidFill>
                            <a:schemeClr val="dk1"/>
                          </a:solidFill>
                          <a:latin typeface="NeueHaasGroteskDisp Std"/>
                          <a:ea typeface="+mn-ea"/>
                          <a:cs typeface="+mn-cs"/>
                        </a:rPr>
                        <a:t>,</a:t>
                      </a:r>
                      <a:r>
                        <a:rPr lang="en-US" sz="1300" b="0" kern="1200" baseline="0" dirty="0" smtClean="0">
                          <a:solidFill>
                            <a:schemeClr val="dk1"/>
                          </a:solidFill>
                          <a:latin typeface="NeueHaasGroteskDisp Std"/>
                          <a:ea typeface="+mn-ea"/>
                          <a:cs typeface="+mn-cs"/>
                        </a:rPr>
                        <a:t> </a:t>
                      </a:r>
                      <a:r>
                        <a:rPr lang="en-US" sz="1300" b="0" kern="1200" baseline="0" dirty="0" err="1" smtClean="0">
                          <a:solidFill>
                            <a:schemeClr val="dk1"/>
                          </a:solidFill>
                          <a:latin typeface="NeueHaasGroteskDisp Std"/>
                          <a:ea typeface="+mn-ea"/>
                          <a:cs typeface="+mn-cs"/>
                        </a:rPr>
                        <a:t>userid,pwd</a:t>
                      </a:r>
                      <a:r>
                        <a:rPr lang="en-US" sz="1300" b="0" kern="1200" baseline="0" dirty="0" smtClean="0">
                          <a:solidFill>
                            <a:schemeClr val="dk1"/>
                          </a:solidFill>
                          <a:latin typeface="NeueHaasGroteskDisp Std"/>
                          <a:ea typeface="+mn-ea"/>
                          <a:cs typeface="+mn-cs"/>
                        </a:rPr>
                        <a:t>, database driver.</a:t>
                      </a:r>
                      <a:endParaRPr lang="en-US" sz="1300" b="0" kern="1200" dirty="0" smtClean="0">
                        <a:solidFill>
                          <a:schemeClr val="dk1"/>
                        </a:solidFill>
                        <a:latin typeface="NeueHaasGroteskDisp Std"/>
                        <a:ea typeface="+mn-ea"/>
                        <a:cs typeface="+mn-cs"/>
                      </a:endParaRPr>
                    </a:p>
                  </a:txBody>
                  <a:tcPr/>
                </a:tc>
              </a:tr>
              <a:tr h="370840">
                <a:tc>
                  <a:txBody>
                    <a:bodyPr/>
                    <a:lstStyle/>
                    <a:p>
                      <a:r>
                        <a:rPr lang="en-US" sz="1300" b="0" dirty="0" smtClean="0">
                          <a:latin typeface="NeueHaasGroteskDisp Std"/>
                        </a:rPr>
                        <a:t>Session</a:t>
                      </a:r>
                      <a:endParaRPr lang="en-US" sz="1300" b="0" dirty="0">
                        <a:latin typeface="NeueHaasGroteskDisp Std"/>
                      </a:endParaRPr>
                    </a:p>
                  </a:txBody>
                  <a:tcPr/>
                </a:tc>
                <a:tc>
                  <a:txBody>
                    <a:bodyPr/>
                    <a:lstStyle/>
                    <a:p>
                      <a:r>
                        <a:rPr lang="en-US" sz="1300" b="0" dirty="0" smtClean="0">
                          <a:latin typeface="NeueHaasGroteskDisp Std"/>
                        </a:rPr>
                        <a:t>Session is hibernate object created from </a:t>
                      </a:r>
                      <a:r>
                        <a:rPr lang="en-US" sz="1300" b="0" dirty="0" err="1" smtClean="0">
                          <a:latin typeface="NeueHaasGroteskDisp Std"/>
                        </a:rPr>
                        <a:t>SessionFactory</a:t>
                      </a:r>
                      <a:r>
                        <a:rPr lang="en-US" sz="1300" b="0" dirty="0" smtClean="0">
                          <a:latin typeface="NeueHaasGroteskDisp Std"/>
                        </a:rPr>
                        <a:t>. Session objects are</a:t>
                      </a:r>
                      <a:r>
                        <a:rPr lang="en-US" sz="1300" b="0" baseline="0" dirty="0" smtClean="0">
                          <a:latin typeface="NeueHaasGroteskDisp Std"/>
                        </a:rPr>
                        <a:t> assigned 1 per client. Session objects are used to perform CRUD </a:t>
                      </a:r>
                      <a:r>
                        <a:rPr lang="en-US" sz="1300" b="0" baseline="0" dirty="0" err="1" smtClean="0">
                          <a:latin typeface="NeueHaasGroteskDisp Std"/>
                        </a:rPr>
                        <a:t>operationsin</a:t>
                      </a:r>
                      <a:r>
                        <a:rPr lang="en-US" sz="1300" b="0" baseline="0" dirty="0" smtClean="0">
                          <a:latin typeface="NeueHaasGroteskDisp Std"/>
                        </a:rPr>
                        <a:t> Database.</a:t>
                      </a:r>
                      <a:endParaRPr lang="en-US" sz="1300" b="0" dirty="0">
                        <a:latin typeface="NeueHaasGroteskDisp Std"/>
                      </a:endParaRPr>
                    </a:p>
                  </a:txBody>
                  <a:tcPr/>
                </a:tc>
              </a:tr>
            </a:tbl>
          </a:graphicData>
        </a:graphic>
      </p:graphicFrame>
    </p:spTree>
    <p:extLst>
      <p:ext uri="{BB962C8B-B14F-4D97-AF65-F5344CB8AC3E}">
        <p14:creationId xmlns="" xmlns:p14="http://schemas.microsoft.com/office/powerpoint/2010/main" val="18259173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3"/>
          <p:cNvPicPr>
            <a:picLocks noChangeAspect="1" noChangeArrowheads="1"/>
          </p:cNvPicPr>
          <p:nvPr/>
        </p:nvPicPr>
        <p:blipFill>
          <a:blip r:embed="rId2" cstate="print"/>
          <a:srcRect/>
          <a:stretch>
            <a:fillRect/>
          </a:stretch>
        </p:blipFill>
        <p:spPr bwMode="auto">
          <a:xfrm>
            <a:off x="0" y="5486400"/>
            <a:ext cx="1905000" cy="1371600"/>
          </a:xfrm>
          <a:prstGeom prst="rect">
            <a:avLst/>
          </a:prstGeom>
          <a:noFill/>
          <a:ln w="9525">
            <a:noFill/>
            <a:miter lim="800000"/>
            <a:headEnd/>
            <a:tailEnd/>
          </a:ln>
        </p:spPr>
      </p:pic>
      <p:sp>
        <p:nvSpPr>
          <p:cNvPr id="4" name="Oval 3"/>
          <p:cNvSpPr/>
          <p:nvPr/>
        </p:nvSpPr>
        <p:spPr>
          <a:xfrm>
            <a:off x="1295400" y="533400"/>
            <a:ext cx="6705600" cy="609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5" name="Rectangle 4"/>
          <p:cNvSpPr/>
          <p:nvPr/>
        </p:nvSpPr>
        <p:spPr>
          <a:xfrm>
            <a:off x="2209800" y="4876800"/>
            <a:ext cx="1600200" cy="6858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495800" y="11430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Google</a:t>
            </a:r>
            <a:endParaRPr lang="en-US" sz="1400" dirty="0"/>
          </a:p>
        </p:txBody>
      </p:sp>
      <p:pic>
        <p:nvPicPr>
          <p:cNvPr id="8" name="Picture 3"/>
          <p:cNvPicPr>
            <a:picLocks noChangeAspect="1" noChangeArrowheads="1"/>
          </p:cNvPicPr>
          <p:nvPr/>
        </p:nvPicPr>
        <p:blipFill>
          <a:blip r:embed="rId2" cstate="print"/>
          <a:srcRect/>
          <a:stretch>
            <a:fillRect/>
          </a:stretch>
        </p:blipFill>
        <p:spPr bwMode="auto">
          <a:xfrm>
            <a:off x="3276600" y="4876800"/>
            <a:ext cx="388043" cy="371284"/>
          </a:xfrm>
          <a:prstGeom prst="rect">
            <a:avLst/>
          </a:prstGeom>
          <a:noFill/>
          <a:ln w="9525">
            <a:noFill/>
            <a:miter lim="800000"/>
            <a:headEnd/>
            <a:tailEnd/>
          </a:ln>
        </p:spPr>
      </p:pic>
      <p:pic>
        <p:nvPicPr>
          <p:cNvPr id="9" name="Picture 3"/>
          <p:cNvPicPr>
            <a:picLocks noChangeAspect="1" noChangeArrowheads="1"/>
          </p:cNvPicPr>
          <p:nvPr/>
        </p:nvPicPr>
        <p:blipFill>
          <a:blip r:embed="rId2" cstate="print"/>
          <a:srcRect/>
          <a:stretch>
            <a:fillRect/>
          </a:stretch>
        </p:blipFill>
        <p:spPr bwMode="auto">
          <a:xfrm>
            <a:off x="2286000" y="4876800"/>
            <a:ext cx="381000" cy="364545"/>
          </a:xfrm>
          <a:prstGeom prst="rect">
            <a:avLst/>
          </a:prstGeom>
          <a:noFill/>
          <a:ln w="9525">
            <a:noFill/>
            <a:miter lim="800000"/>
            <a:headEnd/>
            <a:tailEnd/>
          </a:ln>
        </p:spPr>
      </p:pic>
      <p:sp>
        <p:nvSpPr>
          <p:cNvPr id="12" name="TextBox 11"/>
          <p:cNvSpPr txBox="1"/>
          <p:nvPr/>
        </p:nvSpPr>
        <p:spPr>
          <a:xfrm>
            <a:off x="2514600" y="4343400"/>
            <a:ext cx="1143000" cy="307777"/>
          </a:xfrm>
          <a:prstGeom prst="rect">
            <a:avLst/>
          </a:prstGeom>
          <a:noFill/>
        </p:spPr>
        <p:txBody>
          <a:bodyPr wrap="square" rtlCol="0">
            <a:spAutoFit/>
          </a:bodyPr>
          <a:lstStyle/>
          <a:p>
            <a:r>
              <a:rPr lang="en-US" sz="1400" dirty="0" smtClean="0"/>
              <a:t>1.2.3.4</a:t>
            </a:r>
            <a:endParaRPr lang="en-US" dirty="0"/>
          </a:p>
        </p:txBody>
      </p:sp>
      <p:sp>
        <p:nvSpPr>
          <p:cNvPr id="13" name="TextBox 12"/>
          <p:cNvSpPr txBox="1"/>
          <p:nvPr/>
        </p:nvSpPr>
        <p:spPr>
          <a:xfrm>
            <a:off x="4648200" y="1524000"/>
            <a:ext cx="838200" cy="307777"/>
          </a:xfrm>
          <a:prstGeom prst="rect">
            <a:avLst/>
          </a:prstGeom>
          <a:noFill/>
        </p:spPr>
        <p:txBody>
          <a:bodyPr wrap="square" rtlCol="0">
            <a:spAutoFit/>
          </a:bodyPr>
          <a:lstStyle/>
          <a:p>
            <a:r>
              <a:rPr lang="en-US" sz="1400" dirty="0" smtClean="0"/>
              <a:t>1.1.1.1</a:t>
            </a:r>
            <a:endParaRPr lang="en-US" sz="1400" dirty="0"/>
          </a:p>
        </p:txBody>
      </p:sp>
      <p:sp>
        <p:nvSpPr>
          <p:cNvPr id="15" name="TextBox 14"/>
          <p:cNvSpPr txBox="1"/>
          <p:nvPr/>
        </p:nvSpPr>
        <p:spPr>
          <a:xfrm>
            <a:off x="2590800" y="5562600"/>
            <a:ext cx="1066800" cy="276999"/>
          </a:xfrm>
          <a:prstGeom prst="rect">
            <a:avLst/>
          </a:prstGeom>
          <a:noFill/>
        </p:spPr>
        <p:txBody>
          <a:bodyPr wrap="square" rtlCol="0">
            <a:spAutoFit/>
          </a:bodyPr>
          <a:lstStyle/>
          <a:p>
            <a:r>
              <a:rPr lang="en-US" sz="1200" dirty="0" smtClean="0"/>
              <a:t>NY, Home1</a:t>
            </a:r>
            <a:endParaRPr lang="en-US" sz="1200" dirty="0"/>
          </a:p>
        </p:txBody>
      </p:sp>
      <p:sp>
        <p:nvSpPr>
          <p:cNvPr id="17" name="Flowchart: Summing Junction 16"/>
          <p:cNvSpPr/>
          <p:nvPr/>
        </p:nvSpPr>
        <p:spPr>
          <a:xfrm>
            <a:off x="2819400" y="46482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Arrow Connector 19"/>
          <p:cNvCxnSpPr>
            <a:stCxn id="12" idx="1"/>
          </p:cNvCxnSpPr>
          <p:nvPr/>
        </p:nvCxnSpPr>
        <p:spPr>
          <a:xfrm flipH="1" flipV="1">
            <a:off x="1371600" y="4495801"/>
            <a:ext cx="1143000" cy="1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7" idx="2"/>
          </p:cNvCxnSpPr>
          <p:nvPr/>
        </p:nvCxnSpPr>
        <p:spPr>
          <a:xfrm flipH="1" flipV="1">
            <a:off x="1524000" y="4800600"/>
            <a:ext cx="1295400" cy="115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971800" y="5257800"/>
            <a:ext cx="914400" cy="246221"/>
          </a:xfrm>
          <a:prstGeom prst="rect">
            <a:avLst/>
          </a:prstGeom>
          <a:noFill/>
        </p:spPr>
        <p:txBody>
          <a:bodyPr wrap="square" rtlCol="0">
            <a:spAutoFit/>
          </a:bodyPr>
          <a:lstStyle/>
          <a:p>
            <a:r>
              <a:rPr lang="en-US" sz="1000" b="1" dirty="0" smtClean="0"/>
              <a:t>192.168.1.3</a:t>
            </a:r>
            <a:endParaRPr lang="en-US" sz="1000" b="1" dirty="0"/>
          </a:p>
        </p:txBody>
      </p:sp>
      <p:sp>
        <p:nvSpPr>
          <p:cNvPr id="27" name="Rectangle 26"/>
          <p:cNvSpPr/>
          <p:nvPr/>
        </p:nvSpPr>
        <p:spPr>
          <a:xfrm>
            <a:off x="5562600" y="4876800"/>
            <a:ext cx="1600200" cy="762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3"/>
          <p:cNvPicPr>
            <a:picLocks noChangeAspect="1" noChangeArrowheads="1"/>
          </p:cNvPicPr>
          <p:nvPr/>
        </p:nvPicPr>
        <p:blipFill>
          <a:blip r:embed="rId2" cstate="print"/>
          <a:srcRect/>
          <a:stretch>
            <a:fillRect/>
          </a:stretch>
        </p:blipFill>
        <p:spPr bwMode="auto">
          <a:xfrm>
            <a:off x="6553200" y="4953000"/>
            <a:ext cx="388043" cy="371284"/>
          </a:xfrm>
          <a:prstGeom prst="rect">
            <a:avLst/>
          </a:prstGeom>
          <a:noFill/>
          <a:ln w="9525">
            <a:noFill/>
            <a:miter lim="800000"/>
            <a:headEnd/>
            <a:tailEnd/>
          </a:ln>
        </p:spPr>
      </p:pic>
      <p:pic>
        <p:nvPicPr>
          <p:cNvPr id="29" name="Picture 3"/>
          <p:cNvPicPr>
            <a:picLocks noChangeAspect="1" noChangeArrowheads="1"/>
          </p:cNvPicPr>
          <p:nvPr/>
        </p:nvPicPr>
        <p:blipFill>
          <a:blip r:embed="rId2" cstate="print"/>
          <a:srcRect/>
          <a:stretch>
            <a:fillRect/>
          </a:stretch>
        </p:blipFill>
        <p:spPr bwMode="auto">
          <a:xfrm>
            <a:off x="5638800" y="4953000"/>
            <a:ext cx="381000" cy="364545"/>
          </a:xfrm>
          <a:prstGeom prst="rect">
            <a:avLst/>
          </a:prstGeom>
          <a:noFill/>
          <a:ln w="9525">
            <a:noFill/>
            <a:miter lim="800000"/>
            <a:headEnd/>
            <a:tailEnd/>
          </a:ln>
        </p:spPr>
      </p:pic>
      <p:sp>
        <p:nvSpPr>
          <p:cNvPr id="30" name="TextBox 29"/>
          <p:cNvSpPr txBox="1"/>
          <p:nvPr/>
        </p:nvSpPr>
        <p:spPr>
          <a:xfrm>
            <a:off x="5867400" y="4419600"/>
            <a:ext cx="1143000" cy="307777"/>
          </a:xfrm>
          <a:prstGeom prst="rect">
            <a:avLst/>
          </a:prstGeom>
          <a:noFill/>
        </p:spPr>
        <p:txBody>
          <a:bodyPr wrap="square" rtlCol="0">
            <a:spAutoFit/>
          </a:bodyPr>
          <a:lstStyle/>
          <a:p>
            <a:r>
              <a:rPr lang="en-US" sz="1400" dirty="0" smtClean="0"/>
              <a:t>2.3.4.5</a:t>
            </a:r>
            <a:endParaRPr lang="en-US" sz="1600" dirty="0"/>
          </a:p>
        </p:txBody>
      </p:sp>
      <p:sp>
        <p:nvSpPr>
          <p:cNvPr id="31" name="TextBox 30"/>
          <p:cNvSpPr txBox="1"/>
          <p:nvPr/>
        </p:nvSpPr>
        <p:spPr>
          <a:xfrm>
            <a:off x="5943600" y="5638800"/>
            <a:ext cx="1066800" cy="276999"/>
          </a:xfrm>
          <a:prstGeom prst="rect">
            <a:avLst/>
          </a:prstGeom>
          <a:noFill/>
        </p:spPr>
        <p:txBody>
          <a:bodyPr wrap="square" rtlCol="0">
            <a:spAutoFit/>
          </a:bodyPr>
          <a:lstStyle/>
          <a:p>
            <a:r>
              <a:rPr lang="en-US" sz="1200" dirty="0" smtClean="0"/>
              <a:t>CA, Home1</a:t>
            </a:r>
            <a:endParaRPr lang="en-US" sz="1200" dirty="0"/>
          </a:p>
        </p:txBody>
      </p:sp>
      <p:sp>
        <p:nvSpPr>
          <p:cNvPr id="32" name="Flowchart: Summing Junction 31"/>
          <p:cNvSpPr/>
          <p:nvPr/>
        </p:nvSpPr>
        <p:spPr>
          <a:xfrm>
            <a:off x="6172200" y="47244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p:cNvSpPr txBox="1"/>
          <p:nvPr/>
        </p:nvSpPr>
        <p:spPr>
          <a:xfrm>
            <a:off x="5486400" y="5334001"/>
            <a:ext cx="914400" cy="246221"/>
          </a:xfrm>
          <a:prstGeom prst="rect">
            <a:avLst/>
          </a:prstGeom>
          <a:noFill/>
        </p:spPr>
        <p:txBody>
          <a:bodyPr wrap="square" rtlCol="0">
            <a:spAutoFit/>
          </a:bodyPr>
          <a:lstStyle/>
          <a:p>
            <a:r>
              <a:rPr lang="en-US" sz="1000" b="1" dirty="0" smtClean="0"/>
              <a:t>192.168.1.2</a:t>
            </a:r>
            <a:endParaRPr lang="en-US" sz="1000" b="1" dirty="0"/>
          </a:p>
        </p:txBody>
      </p:sp>
      <p:sp>
        <p:nvSpPr>
          <p:cNvPr id="34" name="TextBox 33"/>
          <p:cNvSpPr txBox="1"/>
          <p:nvPr/>
        </p:nvSpPr>
        <p:spPr>
          <a:xfrm>
            <a:off x="6324600" y="5334000"/>
            <a:ext cx="914400" cy="246221"/>
          </a:xfrm>
          <a:prstGeom prst="rect">
            <a:avLst/>
          </a:prstGeom>
          <a:noFill/>
        </p:spPr>
        <p:txBody>
          <a:bodyPr wrap="square" rtlCol="0">
            <a:spAutoFit/>
          </a:bodyPr>
          <a:lstStyle/>
          <a:p>
            <a:r>
              <a:rPr lang="en-US" sz="1000" b="1" dirty="0" smtClean="0"/>
              <a:t>192.168.1.3</a:t>
            </a:r>
            <a:endParaRPr lang="en-US" sz="1000" b="1" dirty="0"/>
          </a:p>
        </p:txBody>
      </p:sp>
      <p:sp>
        <p:nvSpPr>
          <p:cNvPr id="35" name="TextBox 34"/>
          <p:cNvSpPr txBox="1"/>
          <p:nvPr/>
        </p:nvSpPr>
        <p:spPr>
          <a:xfrm>
            <a:off x="914400" y="4648200"/>
            <a:ext cx="721672" cy="307777"/>
          </a:xfrm>
          <a:prstGeom prst="rect">
            <a:avLst/>
          </a:prstGeom>
          <a:noFill/>
        </p:spPr>
        <p:txBody>
          <a:bodyPr wrap="none" rtlCol="0">
            <a:spAutoFit/>
          </a:bodyPr>
          <a:lstStyle/>
          <a:p>
            <a:r>
              <a:rPr lang="en-US" sz="1400" dirty="0" smtClean="0"/>
              <a:t>Router</a:t>
            </a:r>
            <a:endParaRPr lang="en-US" sz="1400" dirty="0"/>
          </a:p>
        </p:txBody>
      </p:sp>
      <p:sp>
        <p:nvSpPr>
          <p:cNvPr id="36" name="TextBox 35"/>
          <p:cNvSpPr txBox="1"/>
          <p:nvPr/>
        </p:nvSpPr>
        <p:spPr>
          <a:xfrm>
            <a:off x="630204" y="4340423"/>
            <a:ext cx="817596" cy="307777"/>
          </a:xfrm>
          <a:prstGeom prst="rect">
            <a:avLst/>
          </a:prstGeom>
          <a:noFill/>
        </p:spPr>
        <p:txBody>
          <a:bodyPr wrap="none" rtlCol="0">
            <a:spAutoFit/>
          </a:bodyPr>
          <a:lstStyle/>
          <a:p>
            <a:r>
              <a:rPr lang="en-US" sz="1400" dirty="0" smtClean="0"/>
              <a:t>WAN IP</a:t>
            </a:r>
            <a:endParaRPr lang="en-US" sz="1400" dirty="0"/>
          </a:p>
        </p:txBody>
      </p:sp>
      <p:cxnSp>
        <p:nvCxnSpPr>
          <p:cNvPr id="38" name="Straight Arrow Connector 37"/>
          <p:cNvCxnSpPr>
            <a:endCxn id="24" idx="1"/>
          </p:cNvCxnSpPr>
          <p:nvPr/>
        </p:nvCxnSpPr>
        <p:spPr>
          <a:xfrm flipV="1">
            <a:off x="1828800" y="5380911"/>
            <a:ext cx="1143000" cy="2578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295400" y="5486400"/>
            <a:ext cx="753732" cy="307777"/>
          </a:xfrm>
          <a:prstGeom prst="rect">
            <a:avLst/>
          </a:prstGeom>
          <a:noFill/>
        </p:spPr>
        <p:txBody>
          <a:bodyPr wrap="none" rtlCol="0">
            <a:spAutoFit/>
          </a:bodyPr>
          <a:lstStyle/>
          <a:p>
            <a:r>
              <a:rPr lang="en-US" sz="1400" dirty="0" smtClean="0"/>
              <a:t>LAN IP</a:t>
            </a:r>
            <a:endParaRPr lang="en-US" sz="1400" dirty="0"/>
          </a:p>
        </p:txBody>
      </p:sp>
      <p:sp>
        <p:nvSpPr>
          <p:cNvPr id="40" name="Cloud Callout 39"/>
          <p:cNvSpPr/>
          <p:nvPr/>
        </p:nvSpPr>
        <p:spPr>
          <a:xfrm>
            <a:off x="2895600" y="2032000"/>
            <a:ext cx="3657600" cy="22352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ube 40"/>
          <p:cNvSpPr/>
          <p:nvPr/>
        </p:nvSpPr>
        <p:spPr>
          <a:xfrm>
            <a:off x="4191000" y="3276600"/>
            <a:ext cx="914400" cy="304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DNS1</a:t>
            </a:r>
            <a:endParaRPr lang="en-US" sz="1200" dirty="0">
              <a:solidFill>
                <a:schemeClr val="tx1"/>
              </a:solidFill>
            </a:endParaRPr>
          </a:p>
        </p:txBody>
      </p:sp>
      <p:cxnSp>
        <p:nvCxnSpPr>
          <p:cNvPr id="43" name="Straight Connector 42"/>
          <p:cNvCxnSpPr/>
          <p:nvPr/>
        </p:nvCxnSpPr>
        <p:spPr>
          <a:xfrm>
            <a:off x="3352800" y="2438400"/>
            <a:ext cx="762000" cy="1600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3200400" y="2209800"/>
            <a:ext cx="2819400" cy="1219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0" idx="3"/>
          </p:cNvCxnSpPr>
          <p:nvPr/>
        </p:nvCxnSpPr>
        <p:spPr>
          <a:xfrm>
            <a:off x="4724400" y="2159800"/>
            <a:ext cx="990600" cy="1802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0" idx="2"/>
          </p:cNvCxnSpPr>
          <p:nvPr/>
        </p:nvCxnSpPr>
        <p:spPr>
          <a:xfrm flipH="1">
            <a:off x="4343400" y="3149600"/>
            <a:ext cx="2206752" cy="965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038600" y="2286000"/>
            <a:ext cx="914400" cy="18288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3505200" y="2667000"/>
            <a:ext cx="2743200" cy="1219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2" idx="0"/>
          </p:cNvCxnSpPr>
          <p:nvPr/>
        </p:nvCxnSpPr>
        <p:spPr>
          <a:xfrm flipV="1">
            <a:off x="3086100" y="3962400"/>
            <a:ext cx="4953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0" idx="1"/>
          </p:cNvCxnSpPr>
          <p:nvPr/>
        </p:nvCxnSpPr>
        <p:spPr>
          <a:xfrm flipH="1" flipV="1">
            <a:off x="5715000" y="3962401"/>
            <a:ext cx="152400" cy="6110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3" idx="2"/>
            <a:endCxn id="40" idx="3"/>
          </p:cNvCxnSpPr>
          <p:nvPr/>
        </p:nvCxnSpPr>
        <p:spPr>
          <a:xfrm flipH="1">
            <a:off x="4724400" y="1831777"/>
            <a:ext cx="342900" cy="3280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Cube 60"/>
          <p:cNvSpPr/>
          <p:nvPr/>
        </p:nvSpPr>
        <p:spPr>
          <a:xfrm>
            <a:off x="3124200" y="2971800"/>
            <a:ext cx="914400" cy="304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DHCP1</a:t>
            </a:r>
            <a:endParaRPr lang="en-US" sz="1200" dirty="0">
              <a:solidFill>
                <a:schemeClr val="tx1"/>
              </a:solidFill>
            </a:endParaRPr>
          </a:p>
        </p:txBody>
      </p:sp>
      <p:sp>
        <p:nvSpPr>
          <p:cNvPr id="63" name="Flowchart: Summing Junction 62"/>
          <p:cNvSpPr/>
          <p:nvPr/>
        </p:nvSpPr>
        <p:spPr>
          <a:xfrm>
            <a:off x="3962400" y="36576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Flowchart: Summing Junction 63"/>
          <p:cNvSpPr/>
          <p:nvPr/>
        </p:nvSpPr>
        <p:spPr>
          <a:xfrm>
            <a:off x="5257800" y="25908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p:cNvSpPr/>
          <p:nvPr/>
        </p:nvSpPr>
        <p:spPr>
          <a:xfrm>
            <a:off x="7162800" y="5029200"/>
            <a:ext cx="1813317" cy="246221"/>
          </a:xfrm>
          <a:prstGeom prst="rect">
            <a:avLst/>
          </a:prstGeom>
        </p:spPr>
        <p:txBody>
          <a:bodyPr wrap="none">
            <a:spAutoFit/>
          </a:bodyPr>
          <a:lstStyle/>
          <a:p>
            <a:r>
              <a:rPr lang="en-US" sz="1000" b="1" dirty="0" smtClean="0"/>
              <a:t>192.168.1.2 – </a:t>
            </a:r>
            <a:r>
              <a:rPr lang="en-US" sz="1000" b="1" dirty="0" err="1" smtClean="0"/>
              <a:t>google</a:t>
            </a:r>
            <a:r>
              <a:rPr lang="en-US" sz="1000" b="1" dirty="0" smtClean="0"/>
              <a:t> watch</a:t>
            </a:r>
          </a:p>
        </p:txBody>
      </p:sp>
      <p:sp>
        <p:nvSpPr>
          <p:cNvPr id="66" name="Rectangle 65"/>
          <p:cNvSpPr/>
          <p:nvPr/>
        </p:nvSpPr>
        <p:spPr>
          <a:xfrm>
            <a:off x="-76200" y="4876800"/>
            <a:ext cx="2266967" cy="577081"/>
          </a:xfrm>
          <a:prstGeom prst="rect">
            <a:avLst/>
          </a:prstGeom>
        </p:spPr>
        <p:txBody>
          <a:bodyPr wrap="none">
            <a:spAutoFit/>
          </a:bodyPr>
          <a:lstStyle/>
          <a:p>
            <a:r>
              <a:rPr lang="en-US" sz="1050" b="1" dirty="0" smtClean="0">
                <a:solidFill>
                  <a:srgbClr val="FF0000"/>
                </a:solidFill>
              </a:rPr>
              <a:t>192.168.1.2 : 4444 </a:t>
            </a:r>
            <a:r>
              <a:rPr lang="en-US" sz="1050" b="1" dirty="0" err="1" smtClean="0">
                <a:solidFill>
                  <a:srgbClr val="FF0000"/>
                </a:solidFill>
              </a:rPr>
              <a:t>google</a:t>
            </a:r>
            <a:r>
              <a:rPr lang="en-US" sz="1050" b="1" dirty="0" smtClean="0">
                <a:solidFill>
                  <a:srgbClr val="FF0000"/>
                </a:solidFill>
              </a:rPr>
              <a:t> shoes</a:t>
            </a:r>
          </a:p>
          <a:p>
            <a:r>
              <a:rPr lang="en-US" sz="1050" b="1" dirty="0" smtClean="0"/>
              <a:t>192.168.1.2 : 5555 </a:t>
            </a:r>
            <a:r>
              <a:rPr lang="en-US" sz="1050" b="1" dirty="0" err="1" smtClean="0"/>
              <a:t>facebook</a:t>
            </a:r>
            <a:r>
              <a:rPr lang="en-US" sz="1050" b="1" dirty="0" smtClean="0"/>
              <a:t> post</a:t>
            </a:r>
          </a:p>
          <a:p>
            <a:r>
              <a:rPr lang="en-US" sz="1050" b="1" dirty="0" smtClean="0"/>
              <a:t>192.168.1.3 : 6666 </a:t>
            </a:r>
            <a:r>
              <a:rPr lang="en-US" sz="1050" b="1" dirty="0" err="1" smtClean="0"/>
              <a:t>google</a:t>
            </a:r>
            <a:r>
              <a:rPr lang="en-US" sz="1050" b="1" dirty="0" smtClean="0"/>
              <a:t> car</a:t>
            </a:r>
          </a:p>
        </p:txBody>
      </p:sp>
      <p:sp>
        <p:nvSpPr>
          <p:cNvPr id="72" name="Rectangle 71"/>
          <p:cNvSpPr/>
          <p:nvPr/>
        </p:nvSpPr>
        <p:spPr>
          <a:xfrm>
            <a:off x="3276600" y="12192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Facebk</a:t>
            </a:r>
            <a:endParaRPr lang="en-US" sz="1400" dirty="0"/>
          </a:p>
        </p:txBody>
      </p:sp>
      <p:sp>
        <p:nvSpPr>
          <p:cNvPr id="73" name="TextBox 72"/>
          <p:cNvSpPr txBox="1"/>
          <p:nvPr/>
        </p:nvSpPr>
        <p:spPr>
          <a:xfrm>
            <a:off x="3429000" y="1600200"/>
            <a:ext cx="838200" cy="307777"/>
          </a:xfrm>
          <a:prstGeom prst="rect">
            <a:avLst/>
          </a:prstGeom>
          <a:noFill/>
        </p:spPr>
        <p:txBody>
          <a:bodyPr wrap="square" rtlCol="0">
            <a:spAutoFit/>
          </a:bodyPr>
          <a:lstStyle/>
          <a:p>
            <a:r>
              <a:rPr lang="en-US" sz="1400" dirty="0" smtClean="0"/>
              <a:t>2.2.2.2</a:t>
            </a:r>
            <a:endParaRPr lang="en-US" sz="1400" dirty="0"/>
          </a:p>
        </p:txBody>
      </p:sp>
      <p:cxnSp>
        <p:nvCxnSpPr>
          <p:cNvPr id="76" name="Straight Arrow Connector 75"/>
          <p:cNvCxnSpPr>
            <a:stCxn id="73" idx="2"/>
          </p:cNvCxnSpPr>
          <p:nvPr/>
        </p:nvCxnSpPr>
        <p:spPr>
          <a:xfrm>
            <a:off x="3848100" y="1907977"/>
            <a:ext cx="190500" cy="3780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hape 81"/>
          <p:cNvCxnSpPr>
            <a:stCxn id="9" idx="2"/>
            <a:endCxn id="78" idx="3"/>
          </p:cNvCxnSpPr>
          <p:nvPr/>
        </p:nvCxnSpPr>
        <p:spPr>
          <a:xfrm rot="5400000">
            <a:off x="1725323" y="5421022"/>
            <a:ext cx="930855" cy="571500"/>
          </a:xfrm>
          <a:prstGeom prst="bentConnector2">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09600" y="6443990"/>
            <a:ext cx="1066800" cy="261610"/>
          </a:xfrm>
          <a:prstGeom prst="rect">
            <a:avLst/>
          </a:prstGeom>
          <a:solidFill>
            <a:srgbClr val="FFFF00"/>
          </a:solidFill>
          <a:ln>
            <a:noFill/>
          </a:ln>
        </p:spPr>
        <p:txBody>
          <a:bodyPr wrap="square" rtlCol="0">
            <a:spAutoFit/>
          </a:bodyPr>
          <a:lstStyle/>
          <a:p>
            <a:r>
              <a:rPr lang="en-US" sz="1100" b="1" dirty="0" smtClean="0">
                <a:solidFill>
                  <a:srgbClr val="FF0000"/>
                </a:solidFill>
              </a:rPr>
              <a:t>192.168.1.2</a:t>
            </a:r>
            <a:endParaRPr lang="en-US" sz="1000" b="1" dirty="0">
              <a:solidFill>
                <a:srgbClr val="FF0000"/>
              </a:solidFill>
            </a:endParaRPr>
          </a:p>
        </p:txBody>
      </p:sp>
      <p:cxnSp>
        <p:nvCxnSpPr>
          <p:cNvPr id="85" name="Straight Arrow Connector 84"/>
          <p:cNvCxnSpPr>
            <a:stCxn id="61" idx="2"/>
            <a:endCxn id="101" idx="3"/>
          </p:cNvCxnSpPr>
          <p:nvPr/>
        </p:nvCxnSpPr>
        <p:spPr>
          <a:xfrm flipH="1">
            <a:off x="1676400" y="3162300"/>
            <a:ext cx="1447800" cy="42133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6172200" y="3352800"/>
            <a:ext cx="685800" cy="76200"/>
          </a:xfrm>
          <a:prstGeom prst="straightConnector1">
            <a:avLst/>
          </a:prstGeom>
          <a:ln>
            <a:solidFill>
              <a:srgbClr val="FF5050"/>
            </a:solidFill>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6858000" y="3429000"/>
            <a:ext cx="2286000" cy="646331"/>
          </a:xfrm>
          <a:prstGeom prst="rect">
            <a:avLst/>
          </a:prstGeom>
          <a:noFill/>
        </p:spPr>
        <p:txBody>
          <a:bodyPr wrap="square" rtlCol="0">
            <a:spAutoFit/>
          </a:bodyPr>
          <a:lstStyle/>
          <a:p>
            <a:r>
              <a:rPr lang="en-US" sz="1200" dirty="0" smtClean="0"/>
              <a:t>Fiber cable (photon)</a:t>
            </a:r>
          </a:p>
          <a:p>
            <a:r>
              <a:rPr lang="en-US" sz="1200" dirty="0" smtClean="0"/>
              <a:t>Copper cable (Electron)</a:t>
            </a:r>
          </a:p>
          <a:p>
            <a:r>
              <a:rPr lang="en-US" sz="1200" dirty="0" err="1" smtClean="0"/>
              <a:t>Satelite</a:t>
            </a:r>
            <a:r>
              <a:rPr lang="en-US" sz="1200" dirty="0" smtClean="0"/>
              <a:t> wireless (radio waves)</a:t>
            </a:r>
            <a:endParaRPr lang="en-US" sz="1200" dirty="0"/>
          </a:p>
        </p:txBody>
      </p:sp>
      <p:cxnSp>
        <p:nvCxnSpPr>
          <p:cNvPr id="96" name="Straight Connector 95"/>
          <p:cNvCxnSpPr>
            <a:endCxn id="40" idx="3"/>
          </p:cNvCxnSpPr>
          <p:nvPr/>
        </p:nvCxnSpPr>
        <p:spPr>
          <a:xfrm flipV="1">
            <a:off x="3276600" y="2159800"/>
            <a:ext cx="1447800" cy="659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5486400" y="2133600"/>
            <a:ext cx="762000" cy="1371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0" y="3352800"/>
            <a:ext cx="1676400" cy="461665"/>
          </a:xfrm>
          <a:prstGeom prst="rect">
            <a:avLst/>
          </a:prstGeom>
          <a:noFill/>
        </p:spPr>
        <p:txBody>
          <a:bodyPr wrap="square" rtlCol="0">
            <a:spAutoFit/>
          </a:bodyPr>
          <a:lstStyle/>
          <a:p>
            <a:r>
              <a:rPr lang="en-US" sz="1200" dirty="0" smtClean="0"/>
              <a:t>Assigns unique  WAN IP to  your router</a:t>
            </a:r>
            <a:endParaRPr lang="en-US" sz="1200" dirty="0"/>
          </a:p>
        </p:txBody>
      </p:sp>
      <p:cxnSp>
        <p:nvCxnSpPr>
          <p:cNvPr id="103" name="Straight Arrow Connector 102"/>
          <p:cNvCxnSpPr>
            <a:stCxn id="41" idx="2"/>
            <a:endCxn id="104" idx="3"/>
          </p:cNvCxnSpPr>
          <p:nvPr/>
        </p:nvCxnSpPr>
        <p:spPr>
          <a:xfrm flipH="1">
            <a:off x="1233479" y="3467100"/>
            <a:ext cx="2957521" cy="64993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0" y="3886200"/>
            <a:ext cx="1233479" cy="461665"/>
          </a:xfrm>
          <a:prstGeom prst="rect">
            <a:avLst/>
          </a:prstGeom>
          <a:noFill/>
        </p:spPr>
        <p:txBody>
          <a:bodyPr wrap="none" rtlCol="0">
            <a:spAutoFit/>
          </a:bodyPr>
          <a:lstStyle/>
          <a:p>
            <a:r>
              <a:rPr lang="en-US" sz="1200" dirty="0" smtClean="0"/>
              <a:t>Provides IP for </a:t>
            </a:r>
          </a:p>
          <a:p>
            <a:r>
              <a:rPr lang="en-US" sz="1200" dirty="0" smtClean="0"/>
              <a:t>domain name</a:t>
            </a:r>
            <a:endParaRPr lang="en-US" sz="1200" dirty="0"/>
          </a:p>
        </p:txBody>
      </p:sp>
      <p:cxnSp>
        <p:nvCxnSpPr>
          <p:cNvPr id="106" name="Straight Arrow Connector 105"/>
          <p:cNvCxnSpPr>
            <a:stCxn id="64" idx="6"/>
          </p:cNvCxnSpPr>
          <p:nvPr/>
        </p:nvCxnSpPr>
        <p:spPr>
          <a:xfrm flipV="1">
            <a:off x="5575856" y="2667000"/>
            <a:ext cx="1205944" cy="8779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6858000" y="2362200"/>
            <a:ext cx="2286000" cy="461665"/>
          </a:xfrm>
          <a:prstGeom prst="rect">
            <a:avLst/>
          </a:prstGeom>
          <a:noFill/>
        </p:spPr>
        <p:txBody>
          <a:bodyPr wrap="square" rtlCol="0">
            <a:spAutoFit/>
          </a:bodyPr>
          <a:lstStyle/>
          <a:p>
            <a:r>
              <a:rPr lang="en-US" sz="1200" dirty="0" smtClean="0"/>
              <a:t>Provides quickest</a:t>
            </a:r>
          </a:p>
          <a:p>
            <a:r>
              <a:rPr lang="en-US" sz="1200" dirty="0" smtClean="0"/>
              <a:t>Path to your destination</a:t>
            </a:r>
          </a:p>
        </p:txBody>
      </p:sp>
      <p:sp>
        <p:nvSpPr>
          <p:cNvPr id="109" name="TextBox 108"/>
          <p:cNvSpPr txBox="1"/>
          <p:nvPr/>
        </p:nvSpPr>
        <p:spPr>
          <a:xfrm>
            <a:off x="2590800" y="4953001"/>
            <a:ext cx="609600" cy="246221"/>
          </a:xfrm>
          <a:prstGeom prst="rect">
            <a:avLst/>
          </a:prstGeom>
          <a:noFill/>
        </p:spPr>
        <p:txBody>
          <a:bodyPr wrap="square" rtlCol="0">
            <a:spAutoFit/>
          </a:bodyPr>
          <a:lstStyle/>
          <a:p>
            <a:r>
              <a:rPr lang="en-US" sz="1000" b="1" dirty="0" smtClean="0"/>
              <a:t>JOHN</a:t>
            </a:r>
            <a:endParaRPr lang="en-US" sz="1000" b="1" dirty="0"/>
          </a:p>
        </p:txBody>
      </p:sp>
      <p:sp>
        <p:nvSpPr>
          <p:cNvPr id="110" name="TextBox 109"/>
          <p:cNvSpPr txBox="1"/>
          <p:nvPr/>
        </p:nvSpPr>
        <p:spPr>
          <a:xfrm>
            <a:off x="3581400" y="4876800"/>
            <a:ext cx="609600" cy="246221"/>
          </a:xfrm>
          <a:prstGeom prst="rect">
            <a:avLst/>
          </a:prstGeom>
          <a:noFill/>
        </p:spPr>
        <p:txBody>
          <a:bodyPr wrap="square" rtlCol="0">
            <a:spAutoFit/>
          </a:bodyPr>
          <a:lstStyle/>
          <a:p>
            <a:r>
              <a:rPr lang="en-US" sz="1000" b="1" dirty="0" smtClean="0"/>
              <a:t>JANE</a:t>
            </a:r>
            <a:endParaRPr lang="en-US" sz="1000" b="1" dirty="0"/>
          </a:p>
        </p:txBody>
      </p:sp>
      <p:sp>
        <p:nvSpPr>
          <p:cNvPr id="111" name="TextBox 110"/>
          <p:cNvSpPr txBox="1"/>
          <p:nvPr/>
        </p:nvSpPr>
        <p:spPr>
          <a:xfrm>
            <a:off x="5105400" y="5029200"/>
            <a:ext cx="609600" cy="246221"/>
          </a:xfrm>
          <a:prstGeom prst="rect">
            <a:avLst/>
          </a:prstGeom>
          <a:noFill/>
        </p:spPr>
        <p:txBody>
          <a:bodyPr wrap="square" rtlCol="0">
            <a:spAutoFit/>
          </a:bodyPr>
          <a:lstStyle/>
          <a:p>
            <a:r>
              <a:rPr lang="en-US" sz="1000" b="1" dirty="0" smtClean="0"/>
              <a:t>MIKE</a:t>
            </a:r>
            <a:endParaRPr lang="en-US" sz="1000" b="1" dirty="0"/>
          </a:p>
        </p:txBody>
      </p:sp>
      <p:sp>
        <p:nvSpPr>
          <p:cNvPr id="112" name="TextBox 111"/>
          <p:cNvSpPr txBox="1"/>
          <p:nvPr/>
        </p:nvSpPr>
        <p:spPr>
          <a:xfrm>
            <a:off x="6096000" y="5029200"/>
            <a:ext cx="609600" cy="246221"/>
          </a:xfrm>
          <a:prstGeom prst="rect">
            <a:avLst/>
          </a:prstGeom>
          <a:noFill/>
        </p:spPr>
        <p:txBody>
          <a:bodyPr wrap="square" rtlCol="0">
            <a:spAutoFit/>
          </a:bodyPr>
          <a:lstStyle/>
          <a:p>
            <a:r>
              <a:rPr lang="en-US" sz="1000" b="1" dirty="0" smtClean="0"/>
              <a:t>ANDY</a:t>
            </a:r>
            <a:endParaRPr lang="en-US" sz="1000" b="1" dirty="0"/>
          </a:p>
        </p:txBody>
      </p:sp>
      <p:sp>
        <p:nvSpPr>
          <p:cNvPr id="113" name="TextBox 112"/>
          <p:cNvSpPr txBox="1"/>
          <p:nvPr/>
        </p:nvSpPr>
        <p:spPr>
          <a:xfrm>
            <a:off x="0" y="228600"/>
            <a:ext cx="4724400" cy="1384995"/>
          </a:xfrm>
          <a:prstGeom prst="rect">
            <a:avLst/>
          </a:prstGeom>
          <a:noFill/>
        </p:spPr>
        <p:txBody>
          <a:bodyPr wrap="square" rtlCol="0">
            <a:spAutoFit/>
          </a:bodyPr>
          <a:lstStyle/>
          <a:p>
            <a:pPr marL="228600" indent="-228600">
              <a:buFont typeface="+mj-lt"/>
              <a:buAutoNum type="arabicPeriod" startAt="5"/>
            </a:pPr>
            <a:r>
              <a:rPr lang="en-US" sz="1200" dirty="0" smtClean="0">
                <a:solidFill>
                  <a:srgbClr val="FF0000"/>
                </a:solidFill>
              </a:rPr>
              <a:t>Router reaches out to DNS. DNS is like phone book (</a:t>
            </a:r>
            <a:r>
              <a:rPr lang="en-US" sz="1200" dirty="0" err="1" smtClean="0">
                <a:solidFill>
                  <a:srgbClr val="FF0000"/>
                </a:solidFill>
              </a:rPr>
              <a:t>contanct</a:t>
            </a:r>
            <a:r>
              <a:rPr lang="en-US" sz="1200" dirty="0" smtClean="0">
                <a:solidFill>
                  <a:srgbClr val="FF0000"/>
                </a:solidFill>
              </a:rPr>
              <a:t> name to phone number ) here it converts domain name to IP address</a:t>
            </a:r>
          </a:p>
          <a:p>
            <a:pPr marL="228600" indent="-228600">
              <a:buFont typeface="+mj-lt"/>
              <a:buAutoNum type="arabicPeriod" startAt="5"/>
            </a:pPr>
            <a:r>
              <a:rPr lang="en-US" sz="1200" dirty="0" smtClean="0">
                <a:solidFill>
                  <a:srgbClr val="FF0000"/>
                </a:solidFill>
              </a:rPr>
              <a:t>Home Router then sends the request to </a:t>
            </a:r>
            <a:r>
              <a:rPr lang="en-US" sz="1200" dirty="0" err="1" smtClean="0">
                <a:solidFill>
                  <a:srgbClr val="FF0000"/>
                </a:solidFill>
              </a:rPr>
              <a:t>google</a:t>
            </a:r>
            <a:r>
              <a:rPr lang="en-US" sz="1200" dirty="0" smtClean="0">
                <a:solidFill>
                  <a:srgbClr val="FF0000"/>
                </a:solidFill>
              </a:rPr>
              <a:t> </a:t>
            </a:r>
            <a:r>
              <a:rPr lang="en-US" sz="1200" dirty="0" err="1" smtClean="0">
                <a:solidFill>
                  <a:srgbClr val="FF0000"/>
                </a:solidFill>
              </a:rPr>
              <a:t>ip</a:t>
            </a:r>
            <a:r>
              <a:rPr lang="en-US" sz="1200" dirty="0" smtClean="0">
                <a:solidFill>
                  <a:srgbClr val="FF0000"/>
                </a:solidFill>
              </a:rPr>
              <a:t> 1.1.1.1</a:t>
            </a:r>
          </a:p>
          <a:p>
            <a:pPr marL="228600" indent="-228600">
              <a:buFont typeface="+mj-lt"/>
              <a:buAutoNum type="arabicPeriod" startAt="5"/>
            </a:pPr>
            <a:r>
              <a:rPr lang="en-US" sz="1200" dirty="0" smtClean="0">
                <a:solidFill>
                  <a:srgbClr val="FF0000"/>
                </a:solidFill>
              </a:rPr>
              <a:t>Network Routers on the network provides </a:t>
            </a:r>
          </a:p>
          <a:p>
            <a:pPr marL="228600" indent="-228600"/>
            <a:r>
              <a:rPr lang="en-US" sz="1200" dirty="0" smtClean="0">
                <a:solidFill>
                  <a:srgbClr val="FF0000"/>
                </a:solidFill>
              </a:rPr>
              <a:t>  fastest path Between 1.2.3.4 and 1.1.1.1</a:t>
            </a:r>
          </a:p>
          <a:p>
            <a:endParaRPr lang="en-US" sz="1200" dirty="0"/>
          </a:p>
        </p:txBody>
      </p:sp>
      <p:sp>
        <p:nvSpPr>
          <p:cNvPr id="116" name="TextBox 115"/>
          <p:cNvSpPr txBox="1"/>
          <p:nvPr/>
        </p:nvSpPr>
        <p:spPr>
          <a:xfrm>
            <a:off x="2514600" y="5950803"/>
            <a:ext cx="6096000" cy="830997"/>
          </a:xfrm>
          <a:prstGeom prst="rect">
            <a:avLst/>
          </a:prstGeom>
          <a:noFill/>
        </p:spPr>
        <p:txBody>
          <a:bodyPr wrap="square" rtlCol="0">
            <a:spAutoFit/>
          </a:bodyPr>
          <a:lstStyle/>
          <a:p>
            <a:pPr marL="228600" indent="-228600">
              <a:buFont typeface="+mj-lt"/>
              <a:buAutoNum type="arabicPeriod"/>
            </a:pPr>
            <a:r>
              <a:rPr lang="en-US" sz="1200" dirty="0" smtClean="0">
                <a:solidFill>
                  <a:srgbClr val="FF0000"/>
                </a:solidFill>
              </a:rPr>
              <a:t>John machine has LAN IP 192.168.1.2</a:t>
            </a:r>
          </a:p>
          <a:p>
            <a:pPr marL="228600" indent="-228600">
              <a:buFont typeface="+mj-lt"/>
              <a:buAutoNum type="arabicPeriod"/>
            </a:pPr>
            <a:r>
              <a:rPr lang="en-US" sz="1200" dirty="0" smtClean="0">
                <a:solidFill>
                  <a:srgbClr val="FF0000"/>
                </a:solidFill>
              </a:rPr>
              <a:t>He has 2 browser window  open, one has </a:t>
            </a:r>
            <a:r>
              <a:rPr lang="en-US" sz="1200" dirty="0" smtClean="0">
                <a:solidFill>
                  <a:srgbClr val="FF0000"/>
                </a:solidFill>
                <a:hlinkClick r:id="rId3"/>
              </a:rPr>
              <a:t>www.google.com</a:t>
            </a:r>
            <a:r>
              <a:rPr lang="en-US" sz="1200" dirty="0" smtClean="0">
                <a:solidFill>
                  <a:srgbClr val="FF0000"/>
                </a:solidFill>
              </a:rPr>
              <a:t> shoes (port 4444)</a:t>
            </a:r>
          </a:p>
          <a:p>
            <a:pPr marL="228600" indent="-228600">
              <a:buFont typeface="+mj-lt"/>
              <a:buAutoNum type="arabicPeriod"/>
            </a:pPr>
            <a:r>
              <a:rPr lang="en-US" sz="1200" dirty="0" smtClean="0">
                <a:solidFill>
                  <a:srgbClr val="FF0000"/>
                </a:solidFill>
              </a:rPr>
              <a:t>Request goes from John laptop to router</a:t>
            </a:r>
          </a:p>
          <a:p>
            <a:pPr marL="228600" indent="-228600">
              <a:buFont typeface="+mj-lt"/>
              <a:buAutoNum type="arabicPeriod"/>
            </a:pPr>
            <a:r>
              <a:rPr lang="en-US" sz="1200" dirty="0" smtClean="0">
                <a:solidFill>
                  <a:srgbClr val="FF0000"/>
                </a:solidFill>
              </a:rPr>
              <a:t>Router makes a note of john IP and port along with the website he wants to visit</a:t>
            </a:r>
          </a:p>
        </p:txBody>
      </p:sp>
      <p:sp>
        <p:nvSpPr>
          <p:cNvPr id="117" name="TextBox 116"/>
          <p:cNvSpPr txBox="1"/>
          <p:nvPr/>
        </p:nvSpPr>
        <p:spPr>
          <a:xfrm>
            <a:off x="0" y="2209800"/>
            <a:ext cx="3269293" cy="1200329"/>
          </a:xfrm>
          <a:prstGeom prst="rect">
            <a:avLst/>
          </a:prstGeom>
          <a:noFill/>
        </p:spPr>
        <p:txBody>
          <a:bodyPr wrap="none" rtlCol="0">
            <a:spAutoFit/>
          </a:bodyPr>
          <a:lstStyle/>
          <a:p>
            <a:pPr marL="228600" indent="-228600">
              <a:buFont typeface="+mj-lt"/>
              <a:buAutoNum type="arabicPeriod" startAt="8"/>
            </a:pPr>
            <a:r>
              <a:rPr lang="en-US" sz="1200" dirty="0" smtClean="0">
                <a:solidFill>
                  <a:srgbClr val="FF0000"/>
                </a:solidFill>
              </a:rPr>
              <a:t>When </a:t>
            </a:r>
            <a:r>
              <a:rPr lang="en-US" sz="1200" dirty="0" err="1" smtClean="0">
                <a:solidFill>
                  <a:srgbClr val="FF0000"/>
                </a:solidFill>
              </a:rPr>
              <a:t>google’s</a:t>
            </a:r>
            <a:r>
              <a:rPr lang="en-US" sz="1200" dirty="0" smtClean="0">
                <a:solidFill>
                  <a:srgbClr val="FF0000"/>
                </a:solidFill>
              </a:rPr>
              <a:t> response reaches back to </a:t>
            </a:r>
          </a:p>
          <a:p>
            <a:pPr marL="228600" indent="-228600"/>
            <a:r>
              <a:rPr lang="en-US" sz="1200" dirty="0" smtClean="0">
                <a:solidFill>
                  <a:srgbClr val="FF0000"/>
                </a:solidFill>
              </a:rPr>
              <a:t>Router, router checks who requested </a:t>
            </a:r>
          </a:p>
          <a:p>
            <a:pPr marL="228600" indent="-228600"/>
            <a:r>
              <a:rPr lang="en-US" sz="1200" dirty="0" smtClean="0">
                <a:solidFill>
                  <a:srgbClr val="FF0000"/>
                </a:solidFill>
              </a:rPr>
              <a:t>for this search in its routing table and</a:t>
            </a:r>
          </a:p>
          <a:p>
            <a:pPr marL="228600" indent="-228600"/>
            <a:r>
              <a:rPr lang="en-US" sz="1200" dirty="0" smtClean="0">
                <a:solidFill>
                  <a:srgbClr val="FF0000"/>
                </a:solidFill>
              </a:rPr>
              <a:t>Sends results to john’s laptop exact </a:t>
            </a:r>
          </a:p>
          <a:p>
            <a:pPr marL="228600" indent="-228600"/>
            <a:r>
              <a:rPr lang="en-US" sz="1200" dirty="0" smtClean="0">
                <a:solidFill>
                  <a:srgbClr val="FF0000"/>
                </a:solidFill>
              </a:rPr>
              <a:t>browser window</a:t>
            </a:r>
          </a:p>
          <a:p>
            <a:pPr marL="228600" indent="-228600">
              <a:buFont typeface="+mj-lt"/>
              <a:buAutoNum type="arabicPeriod" startAt="8"/>
            </a:pPr>
            <a:endParaRPr lang="en-US" sz="1200" dirty="0"/>
          </a:p>
        </p:txBody>
      </p:sp>
      <p:sp>
        <p:nvSpPr>
          <p:cNvPr id="118" name="TextBox 117"/>
          <p:cNvSpPr txBox="1"/>
          <p:nvPr/>
        </p:nvSpPr>
        <p:spPr>
          <a:xfrm>
            <a:off x="5562600" y="533400"/>
            <a:ext cx="2983509" cy="646331"/>
          </a:xfrm>
          <a:prstGeom prst="rect">
            <a:avLst/>
          </a:prstGeom>
          <a:noFill/>
        </p:spPr>
        <p:txBody>
          <a:bodyPr wrap="none" rtlCol="0">
            <a:spAutoFit/>
          </a:bodyPr>
          <a:lstStyle/>
          <a:p>
            <a:pPr marL="228600" indent="-228600">
              <a:buFont typeface="+mj-lt"/>
              <a:buAutoNum type="arabicPeriod" startAt="8"/>
            </a:pPr>
            <a:r>
              <a:rPr lang="en-US" sz="1200" dirty="0" smtClean="0">
                <a:solidFill>
                  <a:srgbClr val="FF0000"/>
                </a:solidFill>
              </a:rPr>
              <a:t>Google sends shoes search results to</a:t>
            </a:r>
          </a:p>
          <a:p>
            <a:pPr marL="228600" indent="-228600"/>
            <a:r>
              <a:rPr lang="en-US" sz="1200" dirty="0" smtClean="0">
                <a:solidFill>
                  <a:srgbClr val="FF0000"/>
                </a:solidFill>
              </a:rPr>
              <a:t>1.2.3.4 </a:t>
            </a:r>
            <a:r>
              <a:rPr lang="en-US" sz="1200" dirty="0" err="1" smtClean="0">
                <a:solidFill>
                  <a:srgbClr val="FF0000"/>
                </a:solidFill>
              </a:rPr>
              <a:t>ip</a:t>
            </a:r>
            <a:r>
              <a:rPr lang="en-US" sz="1200" dirty="0" smtClean="0">
                <a:solidFill>
                  <a:srgbClr val="FF0000"/>
                </a:solidFill>
              </a:rPr>
              <a:t>.</a:t>
            </a:r>
          </a:p>
          <a:p>
            <a:pPr marL="228600" indent="-228600">
              <a:buFont typeface="+mj-lt"/>
              <a:buAutoNum type="arabicPeriod" startAt="8"/>
            </a:pPr>
            <a:endParaRPr lang="en-US" sz="12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Hibernate - JPA</a:t>
            </a:r>
            <a:endParaRPr dirty="0"/>
          </a:p>
        </p:txBody>
      </p:sp>
      <p:sp>
        <p:nvSpPr>
          <p:cNvPr id="293" name="CustomShape 2"/>
          <p:cNvSpPr/>
          <p:nvPr/>
        </p:nvSpPr>
        <p:spPr>
          <a:xfrm>
            <a:off x="457200" y="5334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b="1" dirty="0" smtClean="0">
              <a:latin typeface="Verdana" pitchFamily="34" charset="0"/>
              <a:ea typeface="Verdana" pitchFamily="34" charset="0"/>
              <a:cs typeface="Verdana" pitchFamily="34" charset="0"/>
            </a:endParaRPr>
          </a:p>
          <a:p>
            <a:r>
              <a:rPr lang="en-US" sz="1600" b="1" dirty="0" err="1" smtClean="0">
                <a:latin typeface="Verdana" pitchFamily="34" charset="0"/>
                <a:ea typeface="Verdana" pitchFamily="34" charset="0"/>
                <a:cs typeface="Verdana" pitchFamily="34" charset="0"/>
              </a:rPr>
              <a:t>Hibernate.cfg.xml</a:t>
            </a:r>
            <a:r>
              <a:rPr lang="en-US" sz="1600" b="1" dirty="0" smtClean="0">
                <a:latin typeface="Verdana" pitchFamily="34" charset="0"/>
                <a:ea typeface="Verdana" pitchFamily="34" charset="0"/>
                <a:cs typeface="Verdana" pitchFamily="34" charset="0"/>
              </a:rPr>
              <a:t> or applicationContext.xml</a:t>
            </a:r>
            <a:r>
              <a:rPr lang="en-US" sz="1600" dirty="0" smtClean="0">
                <a:latin typeface="Verdana" pitchFamily="34" charset="0"/>
                <a:ea typeface="Verdana" pitchFamily="34" charset="0"/>
                <a:cs typeface="Verdana" pitchFamily="34" charset="0"/>
              </a:rPr>
              <a:t> : This xml has DB details, driver details, connection pool , entity class details and all DB related configuration. Hibernate removes </a:t>
            </a:r>
            <a:r>
              <a:rPr lang="en-US" sz="1600" dirty="0" err="1" smtClean="0">
                <a:latin typeface="Verdana" pitchFamily="34" charset="0"/>
                <a:ea typeface="Verdana" pitchFamily="34" charset="0"/>
                <a:cs typeface="Verdana" pitchFamily="34" charset="0"/>
              </a:rPr>
              <a:t>dependacy</a:t>
            </a:r>
            <a:r>
              <a:rPr lang="en-US" sz="1600" dirty="0" smtClean="0">
                <a:latin typeface="Verdana" pitchFamily="34" charset="0"/>
                <a:ea typeface="Verdana" pitchFamily="34" charset="0"/>
                <a:cs typeface="Verdana" pitchFamily="34" charset="0"/>
              </a:rPr>
              <a:t> of any specific db related coding. This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xml file provides the flexibility to map to most of the RDBMS.</a:t>
            </a: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Session : </a:t>
            </a:r>
            <a:r>
              <a:rPr lang="en-US" sz="1600" dirty="0" err="1" smtClean="0">
                <a:latin typeface="Verdana" pitchFamily="34" charset="0"/>
                <a:ea typeface="Verdana" pitchFamily="34" charset="0"/>
                <a:cs typeface="Verdana" pitchFamily="34" charset="0"/>
              </a:rPr>
              <a:t>SessionFactory</a:t>
            </a:r>
            <a:r>
              <a:rPr lang="en-US" sz="1600" dirty="0" smtClean="0">
                <a:latin typeface="Verdana" pitchFamily="34" charset="0"/>
                <a:ea typeface="Verdana" pitchFamily="34" charset="0"/>
                <a:cs typeface="Verdana" pitchFamily="34" charset="0"/>
              </a:rPr>
              <a:t> helps create session object. Session object can be related to connection object in JDBC world. </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load : this session method loads the db table record into entity object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save : this session method help insert the entity object data into db table </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get : this session method is similar to load method.</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Criteria : search conditions for multiple columns.</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delete : this session method helps delete record from the table</a:t>
            </a:r>
          </a:p>
          <a:p>
            <a:pPr marL="342900" indent="-342900">
              <a:lnSpc>
                <a:spcPct val="100000"/>
              </a:lnSpc>
              <a:buFont typeface="+mj-lt"/>
              <a:buAutoNum type="arabicPeriod"/>
            </a:pPr>
            <a:r>
              <a:rPr lang="en-US" sz="1600" dirty="0" err="1" smtClean="0">
                <a:latin typeface="Verdana" pitchFamily="34" charset="0"/>
                <a:ea typeface="Verdana" pitchFamily="34" charset="0"/>
                <a:cs typeface="Verdana" pitchFamily="34" charset="0"/>
              </a:rPr>
              <a:t>beginTransaction</a:t>
            </a:r>
            <a:r>
              <a:rPr lang="en-US" sz="1600" dirty="0" smtClean="0">
                <a:latin typeface="Verdana" pitchFamily="34" charset="0"/>
                <a:ea typeface="Verdana" pitchFamily="34" charset="0"/>
                <a:cs typeface="Verdana" pitchFamily="34" charset="0"/>
              </a:rPr>
              <a:t> : this method marks the begin of sequence of DB related activity.</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commit : this method commits all the DB changes done since </a:t>
            </a:r>
            <a:r>
              <a:rPr lang="en-US" sz="1600" dirty="0" err="1" smtClean="0">
                <a:latin typeface="Verdana" pitchFamily="34" charset="0"/>
                <a:ea typeface="Verdana" pitchFamily="34" charset="0"/>
                <a:cs typeface="Verdana" pitchFamily="34" charset="0"/>
              </a:rPr>
              <a:t>beingTransaction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Rollback : this method </a:t>
            </a:r>
            <a:r>
              <a:rPr lang="en-US" sz="1600" dirty="0" err="1" smtClean="0">
                <a:latin typeface="Verdana" pitchFamily="34" charset="0"/>
                <a:ea typeface="Verdana" pitchFamily="34" charset="0"/>
                <a:cs typeface="Verdana" pitchFamily="34" charset="0"/>
              </a:rPr>
              <a:t>rollsback</a:t>
            </a:r>
            <a:r>
              <a:rPr lang="en-US" sz="1600" dirty="0" smtClean="0">
                <a:latin typeface="Verdana" pitchFamily="34" charset="0"/>
                <a:ea typeface="Verdana" pitchFamily="34" charset="0"/>
                <a:cs typeface="Verdana" pitchFamily="34" charset="0"/>
              </a:rPr>
              <a:t> all the DB changes done since </a:t>
            </a:r>
            <a:r>
              <a:rPr lang="en-US" sz="1600" dirty="0" err="1" smtClean="0">
                <a:latin typeface="Verdana" pitchFamily="34" charset="0"/>
                <a:ea typeface="Verdana" pitchFamily="34" charset="0"/>
                <a:cs typeface="Verdana" pitchFamily="34" charset="0"/>
              </a:rPr>
              <a:t>beingTransaction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HQL query : write entity bean name based queries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Data - JPA</a:t>
            </a:r>
            <a:endParaRPr dirty="0"/>
          </a:p>
        </p:txBody>
      </p:sp>
      <p:sp>
        <p:nvSpPr>
          <p:cNvPr id="293" name="CustomShape 2"/>
          <p:cNvSpPr/>
          <p:nvPr/>
        </p:nvSpPr>
        <p:spPr>
          <a:xfrm>
            <a:off x="228600" y="68832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400" b="1" dirty="0" smtClean="0">
                <a:latin typeface="Verdana" pitchFamily="34" charset="0"/>
                <a:ea typeface="Verdana" pitchFamily="34" charset="0"/>
                <a:cs typeface="Verdana" pitchFamily="34" charset="0"/>
              </a:rPr>
              <a:t>Spring Data </a:t>
            </a:r>
            <a:r>
              <a:rPr lang="en-US" sz="1400" dirty="0" smtClean="0">
                <a:latin typeface="Verdana" pitchFamily="34" charset="0"/>
                <a:ea typeface="Verdana" pitchFamily="34" charset="0"/>
                <a:cs typeface="Verdana" pitchFamily="34" charset="0"/>
              </a:rPr>
              <a:t>: Spring Data is a JPA implementation. This handles all the SQL / JDBC implementation detail, so Java developers can focus on business logic.</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Configuration : </a:t>
            </a:r>
            <a:r>
              <a:rPr lang="en-US" sz="1400" dirty="0" smtClean="0">
                <a:latin typeface="Verdana" pitchFamily="34" charset="0"/>
                <a:ea typeface="Verdana" pitchFamily="34" charset="0"/>
                <a:cs typeface="Verdana" pitchFamily="34" charset="0"/>
              </a:rPr>
              <a:t>include maven dependency, properties file entry with </a:t>
            </a:r>
            <a:r>
              <a:rPr lang="en-US" sz="1400" dirty="0" err="1" smtClean="0">
                <a:latin typeface="Verdana" pitchFamily="34" charset="0"/>
                <a:ea typeface="Verdana" pitchFamily="34" charset="0"/>
                <a:cs typeface="Verdana" pitchFamily="34" charset="0"/>
              </a:rPr>
              <a:t>spring.datasource.url</a:t>
            </a:r>
            <a:r>
              <a:rPr lang="en-US" sz="1400" dirty="0" smtClean="0">
                <a:latin typeface="Verdana" pitchFamily="34" charset="0"/>
                <a:ea typeface="Verdana" pitchFamily="34" charset="0"/>
                <a:cs typeface="Verdana" pitchFamily="34" charset="0"/>
              </a:rPr>
              <a:t> / </a:t>
            </a:r>
            <a:r>
              <a:rPr lang="en-US" sz="1400" dirty="0" err="1" smtClean="0">
                <a:latin typeface="Verdana" pitchFamily="34" charset="0"/>
                <a:ea typeface="Verdana" pitchFamily="34" charset="0"/>
                <a:cs typeface="Verdana" pitchFamily="34" charset="0"/>
              </a:rPr>
              <a:t>spring.datasource.username</a:t>
            </a:r>
            <a:r>
              <a:rPr lang="en-US" sz="1400" dirty="0" smtClean="0">
                <a:latin typeface="Verdana" pitchFamily="34" charset="0"/>
                <a:ea typeface="Verdana" pitchFamily="34" charset="0"/>
                <a:cs typeface="Verdana" pitchFamily="34" charset="0"/>
              </a:rPr>
              <a:t> / </a:t>
            </a:r>
            <a:r>
              <a:rPr lang="en-US" sz="1400" dirty="0" err="1" smtClean="0">
                <a:latin typeface="Verdana" pitchFamily="34" charset="0"/>
                <a:ea typeface="Verdana" pitchFamily="34" charset="0"/>
                <a:cs typeface="Verdana" pitchFamily="34" charset="0"/>
              </a:rPr>
              <a:t>spring.datasource.password</a:t>
            </a:r>
            <a:r>
              <a:rPr lang="en-US" sz="1400" dirty="0" smtClean="0">
                <a:latin typeface="Verdana" pitchFamily="34" charset="0"/>
                <a:ea typeface="Verdana" pitchFamily="34" charset="0"/>
                <a:cs typeface="Verdana" pitchFamily="34" charset="0"/>
              </a:rPr>
              <a:t> (Mandatory). Spring main program </a:t>
            </a:r>
            <a:r>
              <a:rPr lang="en-US" sz="1400" dirty="0" err="1" smtClean="0">
                <a:latin typeface="Verdana" pitchFamily="34" charset="0"/>
                <a:ea typeface="Verdana" pitchFamily="34" charset="0"/>
                <a:cs typeface="Verdana" pitchFamily="34" charset="0"/>
              </a:rPr>
              <a:t>entity,repoitory</a:t>
            </a:r>
            <a:r>
              <a:rPr lang="en-US" sz="1400" dirty="0" smtClean="0">
                <a:latin typeface="Verdana" pitchFamily="34" charset="0"/>
                <a:ea typeface="Verdana" pitchFamily="34" charset="0"/>
                <a:cs typeface="Verdana" pitchFamily="34" charset="0"/>
              </a:rPr>
              <a:t> scan packages.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err="1" smtClean="0">
                <a:latin typeface="Verdana" pitchFamily="34" charset="0"/>
                <a:ea typeface="Verdana" pitchFamily="34" charset="0"/>
                <a:cs typeface="Verdana" pitchFamily="34" charset="0"/>
              </a:rPr>
              <a:t>JPARepository</a:t>
            </a:r>
            <a:r>
              <a:rPr lang="en-US" sz="1400" b="1" dirty="0" smtClean="0">
                <a:latin typeface="Verdana" pitchFamily="34" charset="0"/>
                <a:ea typeface="Verdana" pitchFamily="34" charset="0"/>
                <a:cs typeface="Verdana" pitchFamily="34" charset="0"/>
              </a:rPr>
              <a:t> :</a:t>
            </a:r>
            <a:r>
              <a:rPr lang="en-US" sz="1400" dirty="0" smtClean="0">
                <a:latin typeface="Verdana" pitchFamily="34" charset="0"/>
                <a:ea typeface="Verdana" pitchFamily="34" charset="0"/>
                <a:cs typeface="Verdana" pitchFamily="34" charset="0"/>
              </a:rPr>
              <a:t> Spring JPA repository is an abstract DB </a:t>
            </a:r>
            <a:r>
              <a:rPr lang="en-US" sz="1400" dirty="0" err="1" smtClean="0">
                <a:latin typeface="Verdana" pitchFamily="34" charset="0"/>
                <a:ea typeface="Verdana" pitchFamily="34" charset="0"/>
                <a:cs typeface="Verdana" pitchFamily="34" charset="0"/>
              </a:rPr>
              <a:t>impl</a:t>
            </a:r>
            <a:r>
              <a:rPr lang="en-US" sz="1400" dirty="0" smtClean="0">
                <a:latin typeface="Verdana" pitchFamily="34" charset="0"/>
                <a:ea typeface="Verdana" pitchFamily="34" charset="0"/>
                <a:cs typeface="Verdana" pitchFamily="34" charset="0"/>
              </a:rPr>
              <a:t>, this provides “no code” benefit that takes away all the boiler plate JPA and JDBC coding. Create an interface with annotation of Repository that implements </a:t>
            </a:r>
            <a:r>
              <a:rPr lang="en-US" sz="1400" dirty="0" err="1" smtClean="0">
                <a:latin typeface="Verdana" pitchFamily="34" charset="0"/>
                <a:ea typeface="Verdana" pitchFamily="34" charset="0"/>
                <a:cs typeface="Verdana" pitchFamily="34" charset="0"/>
              </a:rPr>
              <a:t>JPARepository</a:t>
            </a:r>
            <a:r>
              <a:rPr lang="en-US" sz="1400" dirty="0" smtClean="0">
                <a:latin typeface="Verdana" pitchFamily="34" charset="0"/>
                <a:ea typeface="Verdana" pitchFamily="34" charset="0"/>
                <a:cs typeface="Verdana" pitchFamily="34" charset="0"/>
              </a:rPr>
              <a:t>. Including an Entity class.</a:t>
            </a:r>
            <a:r>
              <a:rPr lang="en-US" sz="1400" b="1" dirty="0" smtClean="0">
                <a:latin typeface="Verdana" pitchFamily="34" charset="0"/>
                <a:ea typeface="Verdana" pitchFamily="34" charset="0"/>
                <a:cs typeface="Verdana" pitchFamily="34" charset="0"/>
              </a:rPr>
              <a:t> </a:t>
            </a:r>
            <a:r>
              <a:rPr lang="en-US" sz="1400" dirty="0" smtClean="0">
                <a:latin typeface="Verdana" pitchFamily="34" charset="0"/>
                <a:ea typeface="Verdana" pitchFamily="34" charset="0"/>
                <a:cs typeface="Verdana" pitchFamily="34" charset="0"/>
              </a:rPr>
              <a:t>This JPA repository interface can be </a:t>
            </a:r>
            <a:r>
              <a:rPr lang="en-US" sz="1400" dirty="0" err="1" smtClean="0">
                <a:latin typeface="Verdana" pitchFamily="34" charset="0"/>
                <a:ea typeface="Verdana" pitchFamily="34" charset="0"/>
                <a:cs typeface="Verdana" pitchFamily="34" charset="0"/>
              </a:rPr>
              <a:t>autowired</a:t>
            </a:r>
            <a:r>
              <a:rPr lang="en-US" sz="1400" dirty="0" smtClean="0">
                <a:latin typeface="Verdana" pitchFamily="34" charset="0"/>
                <a:ea typeface="Verdana" pitchFamily="34" charset="0"/>
                <a:cs typeface="Verdana" pitchFamily="34" charset="0"/>
              </a:rPr>
              <a:t> into business layer.</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JPA Search methods “</a:t>
            </a:r>
            <a:r>
              <a:rPr lang="en-US" sz="1400" b="1" dirty="0" err="1" smtClean="0">
                <a:latin typeface="Verdana" pitchFamily="34" charset="0"/>
                <a:ea typeface="Verdana" pitchFamily="34" charset="0"/>
                <a:cs typeface="Verdana" pitchFamily="34" charset="0"/>
              </a:rPr>
              <a:t>findBy</a:t>
            </a:r>
            <a:r>
              <a:rPr lang="en-US" sz="1400" b="1" dirty="0" smtClean="0">
                <a:latin typeface="Verdana" pitchFamily="34" charset="0"/>
                <a:ea typeface="Verdana" pitchFamily="34" charset="0"/>
                <a:cs typeface="Verdana" pitchFamily="34" charset="0"/>
              </a:rPr>
              <a:t>” : </a:t>
            </a:r>
            <a:r>
              <a:rPr lang="en-US" sz="1400" dirty="0" smtClean="0">
                <a:latin typeface="Verdana" pitchFamily="34" charset="0"/>
                <a:ea typeface="Verdana" pitchFamily="34" charset="0"/>
                <a:cs typeface="Verdana" pitchFamily="34" charset="0"/>
              </a:rPr>
              <a:t>And, </a:t>
            </a:r>
            <a:r>
              <a:rPr lang="en-US" sz="1400" dirty="0" err="1" smtClean="0">
                <a:latin typeface="Verdana" pitchFamily="34" charset="0"/>
                <a:ea typeface="Verdana" pitchFamily="34" charset="0"/>
                <a:cs typeface="Verdana" pitchFamily="34" charset="0"/>
              </a:rPr>
              <a:t>Or,Between,LessThan,LessThanEqual,GreaterThan</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GreaterThanEqual,After</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Before,Null,NotNull,Like,NotLike,StartingWith,EndingWith</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OrderBy,Not,In,NotIn,IgnoreCase</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True,False</a:t>
            </a:r>
            <a:r>
              <a:rPr lang="en-US" sz="1400" dirty="0" smtClean="0">
                <a:latin typeface="Verdana" pitchFamily="34" charset="0"/>
                <a:ea typeface="Verdana" pitchFamily="34" charset="0"/>
                <a:cs typeface="Verdana" pitchFamily="34" charset="0"/>
              </a:rPr>
              <a:t> ( Example </a:t>
            </a:r>
            <a:r>
              <a:rPr lang="en-US" sz="1400" dirty="0" err="1" smtClean="0">
                <a:latin typeface="Verdana" pitchFamily="34" charset="0"/>
                <a:ea typeface="Verdana" pitchFamily="34" charset="0"/>
                <a:cs typeface="Verdana" pitchFamily="34" charset="0"/>
              </a:rPr>
              <a:t>findByUseridAndPassword</a:t>
            </a:r>
            <a:r>
              <a:rPr lang="en-US" sz="1400" dirty="0" smtClean="0">
                <a:latin typeface="Verdana" pitchFamily="34" charset="0"/>
                <a:ea typeface="Verdana" pitchFamily="34" charset="0"/>
                <a:cs typeface="Verdana" pitchFamily="34" charset="0"/>
              </a:rPr>
              <a:t> )</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@Query : </a:t>
            </a:r>
            <a:r>
              <a:rPr lang="en-US" sz="1400" dirty="0" smtClean="0">
                <a:latin typeface="Verdana" pitchFamily="34" charset="0"/>
                <a:ea typeface="Verdana" pitchFamily="34" charset="0"/>
                <a:cs typeface="Verdana" pitchFamily="34" charset="0"/>
              </a:rPr>
              <a:t>Query allows us to associate JPQL/SQL query with a method. These methods signature are defined with reference to entity beans.</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JPQL : </a:t>
            </a:r>
            <a:r>
              <a:rPr lang="en-US" sz="1400" dirty="0" smtClean="0">
                <a:latin typeface="Verdana" pitchFamily="34" charset="0"/>
                <a:ea typeface="Verdana" pitchFamily="34" charset="0"/>
                <a:cs typeface="Verdana" pitchFamily="34" charset="0"/>
              </a:rPr>
              <a:t>Java Persistent Query Language allows us to represent SQL query as a Object oriented approach (entity beans). JPQL supports Select, update and delete.</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Native : </a:t>
            </a:r>
            <a:r>
              <a:rPr lang="en-US" sz="1400" dirty="0" smtClean="0">
                <a:latin typeface="Verdana" pitchFamily="34" charset="0"/>
                <a:ea typeface="Verdana" pitchFamily="34" charset="0"/>
                <a:cs typeface="Verdana" pitchFamily="34" charset="0"/>
              </a:rPr>
              <a:t>the repository allows us to associate database native SQL queries with a method. These methods signature defined with reference to entity beans.</a:t>
            </a:r>
          </a:p>
          <a:p>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@Modifying and @Transactional : </a:t>
            </a:r>
            <a:r>
              <a:rPr lang="en-US" sz="1400" dirty="0" smtClean="0">
                <a:latin typeface="Verdana" pitchFamily="34" charset="0"/>
                <a:ea typeface="Verdana" pitchFamily="34" charset="0"/>
                <a:cs typeface="Verdana" pitchFamily="34" charset="0"/>
              </a:rPr>
              <a:t>These annotations are used with update and delete queries, since these are modifying DB.</a:t>
            </a:r>
          </a:p>
          <a:p>
            <a:pPr>
              <a:lnSpc>
                <a:spcPct val="100000"/>
              </a:lnSpc>
            </a:pPr>
            <a:endParaRPr lang="en-US" sz="14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592" y="435592"/>
            <a:ext cx="3616656"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try{</a:t>
            </a:r>
          </a:p>
          <a:p>
            <a:r>
              <a:rPr lang="en-US" sz="1200" b="1" dirty="0" smtClean="0">
                <a:solidFill>
                  <a:srgbClr val="FF0000"/>
                </a:solidFill>
                <a:latin typeface="Verdana" pitchFamily="34" charset="0"/>
                <a:ea typeface="Verdana" pitchFamily="34" charset="0"/>
                <a:cs typeface="Verdana" pitchFamily="34" charset="0"/>
              </a:rPr>
              <a:t>DB Connection</a:t>
            </a:r>
          </a:p>
          <a:p>
            <a:r>
              <a:rPr lang="en-US" sz="1200" dirty="0" smtClean="0">
                <a:solidFill>
                  <a:schemeClr val="tx1"/>
                </a:solidFill>
                <a:latin typeface="Verdana" pitchFamily="34" charset="0"/>
                <a:ea typeface="Verdana" pitchFamily="34" charset="0"/>
                <a:cs typeface="Verdana" pitchFamily="34" charset="0"/>
              </a:rPr>
              <a:t>Connection </a:t>
            </a:r>
            <a:r>
              <a:rPr lang="en-US" sz="1200" dirty="0" err="1" smtClean="0">
                <a:solidFill>
                  <a:schemeClr val="tx1"/>
                </a:solidFill>
                <a:latin typeface="Verdana" pitchFamily="34" charset="0"/>
                <a:ea typeface="Verdana" pitchFamily="34" charset="0"/>
                <a:cs typeface="Verdana" pitchFamily="34" charset="0"/>
              </a:rPr>
              <a:t>conn</a:t>
            </a:r>
            <a:r>
              <a:rPr lang="en-US" sz="1200" dirty="0" smtClean="0">
                <a:solidFill>
                  <a:schemeClr val="tx1"/>
                </a:solidFill>
                <a:latin typeface="Verdana" pitchFamily="34" charset="0"/>
                <a:ea typeface="Verdana" pitchFamily="34" charset="0"/>
                <a:cs typeface="Verdana" pitchFamily="34" charset="0"/>
              </a:rPr>
              <a:t> =null;</a:t>
            </a:r>
          </a:p>
          <a:p>
            <a:r>
              <a:rPr lang="en-US" sz="1200" dirty="0" err="1" smtClean="0">
                <a:solidFill>
                  <a:schemeClr val="tx1"/>
                </a:solidFill>
                <a:latin typeface="Verdana" pitchFamily="34" charset="0"/>
                <a:ea typeface="Verdana" pitchFamily="34" charset="0"/>
                <a:cs typeface="Verdana" pitchFamily="34" charset="0"/>
              </a:rPr>
              <a:t>Class.forName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com.mysql.jdbc.Driver</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conn</a:t>
            </a:r>
            <a:r>
              <a:rPr lang="en-US" sz="1200" dirty="0" smtClean="0">
                <a:solidFill>
                  <a:schemeClr val="tx1"/>
                </a:solidFill>
                <a:latin typeface="Verdana" pitchFamily="34" charset="0"/>
                <a:ea typeface="Verdana" pitchFamily="34" charset="0"/>
                <a:cs typeface="Verdana" pitchFamily="34" charset="0"/>
              </a:rPr>
              <a:t> = </a:t>
            </a:r>
            <a:r>
              <a:rPr lang="en-US" sz="1200" dirty="0" err="1" smtClean="0">
                <a:solidFill>
                  <a:schemeClr val="tx1"/>
                </a:solidFill>
                <a:latin typeface="Verdana" pitchFamily="34" charset="0"/>
                <a:ea typeface="Verdana" pitchFamily="34" charset="0"/>
                <a:cs typeface="Verdana" pitchFamily="34" charset="0"/>
              </a:rPr>
              <a:t>DriverManager.getConnection</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jdbc:mysql</a:t>
            </a:r>
            <a:r>
              <a:rPr lang="en-US" sz="1200" dirty="0" smtClean="0">
                <a:solidFill>
                  <a:schemeClr val="tx1"/>
                </a:solidFill>
                <a:latin typeface="Verdana" pitchFamily="34" charset="0"/>
                <a:ea typeface="Verdana" pitchFamily="34" charset="0"/>
                <a:cs typeface="Verdana" pitchFamily="34" charset="0"/>
              </a:rPr>
              <a:t>://localhost:3306/</a:t>
            </a:r>
            <a:r>
              <a:rPr lang="en-US" sz="1200" dirty="0" err="1" smtClean="0">
                <a:solidFill>
                  <a:schemeClr val="tx1"/>
                </a:solidFill>
                <a:latin typeface="Verdana" pitchFamily="34" charset="0"/>
                <a:ea typeface="Verdana" pitchFamily="34" charset="0"/>
                <a:cs typeface="Verdana" pitchFamily="34" charset="0"/>
              </a:rPr>
              <a:t>training","root","root</a:t>
            </a:r>
            <a:r>
              <a:rPr lang="en-US" sz="1200" dirty="0" smtClean="0">
                <a:solidFill>
                  <a:schemeClr val="tx1"/>
                </a:solidFill>
                <a:latin typeface="Verdana" pitchFamily="34" charset="0"/>
                <a:ea typeface="Verdana" pitchFamily="34" charset="0"/>
                <a:cs typeface="Verdana" pitchFamily="34" charset="0"/>
              </a:rPr>
              <a:t>"); </a:t>
            </a:r>
          </a:p>
          <a:p>
            <a:r>
              <a:rPr lang="en-US" sz="1200" dirty="0" err="1" smtClean="0">
                <a:solidFill>
                  <a:schemeClr val="tx1"/>
                </a:solidFill>
                <a:latin typeface="Verdana" pitchFamily="34" charset="0"/>
                <a:ea typeface="Verdana" pitchFamily="34" charset="0"/>
                <a:cs typeface="Verdana" pitchFamily="34" charset="0"/>
              </a:rPr>
              <a:t>con.setAutoCommit</a:t>
            </a:r>
            <a:r>
              <a:rPr lang="en-US" sz="1200" dirty="0" smtClean="0">
                <a:solidFill>
                  <a:schemeClr val="tx1"/>
                </a:solidFill>
                <a:latin typeface="Verdana" pitchFamily="34" charset="0"/>
                <a:ea typeface="Verdana" pitchFamily="34" charset="0"/>
                <a:cs typeface="Verdana" pitchFamily="34" charset="0"/>
              </a:rPr>
              <a:t>(false); </a:t>
            </a:r>
            <a:br>
              <a:rPr lang="en-US" sz="1200" dirty="0" smtClean="0">
                <a:solidFill>
                  <a:schemeClr val="tx1"/>
                </a:solidFill>
                <a:latin typeface="Verdana" pitchFamily="34" charset="0"/>
                <a:ea typeface="Verdana" pitchFamily="34" charset="0"/>
                <a:cs typeface="Verdana" pitchFamily="34" charset="0"/>
              </a:rPr>
            </a:br>
            <a:endParaRPr lang="en-US" sz="1200" b="1"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Prepare Query</a:t>
            </a:r>
          </a:p>
          <a:p>
            <a:r>
              <a:rPr lang="en-US" sz="1200" dirty="0" err="1" smtClean="0">
                <a:solidFill>
                  <a:schemeClr val="tx1"/>
                </a:solidFill>
                <a:latin typeface="Verdana" pitchFamily="34" charset="0"/>
                <a:ea typeface="Verdana" pitchFamily="34" charset="0"/>
                <a:cs typeface="Verdana" pitchFamily="34" charset="0"/>
              </a:rPr>
              <a:t>PreparedStatement</a:t>
            </a:r>
            <a:r>
              <a:rPr lang="en-US" sz="1200" dirty="0" smtClean="0">
                <a:solidFill>
                  <a:schemeClr val="tx1"/>
                </a:solidFill>
                <a:latin typeface="Verdana" pitchFamily="34" charset="0"/>
                <a:ea typeface="Verdana" pitchFamily="34" charset="0"/>
                <a:cs typeface="Verdana" pitchFamily="34" charset="0"/>
              </a:rPr>
              <a:t> stmt = null;</a:t>
            </a:r>
          </a:p>
          <a:p>
            <a:r>
              <a:rPr lang="en-US" sz="1200" dirty="0" err="1" smtClean="0">
                <a:solidFill>
                  <a:schemeClr val="tx1"/>
                </a:solidFill>
                <a:latin typeface="Verdana" pitchFamily="34" charset="0"/>
                <a:ea typeface="Verdana" pitchFamily="34" charset="0"/>
                <a:cs typeface="Verdana" pitchFamily="34" charset="0"/>
              </a:rPr>
              <a:t>ResultSet</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rs</a:t>
            </a:r>
            <a:r>
              <a:rPr lang="en-US" sz="1200" dirty="0" smtClean="0">
                <a:solidFill>
                  <a:schemeClr val="tx1"/>
                </a:solidFill>
                <a:latin typeface="Verdana" pitchFamily="34" charset="0"/>
                <a:ea typeface="Verdana" pitchFamily="34" charset="0"/>
                <a:cs typeface="Verdana" pitchFamily="34" charset="0"/>
              </a:rPr>
              <a:t> = null;</a:t>
            </a:r>
          </a:p>
          <a:p>
            <a:r>
              <a:rPr lang="en-US" sz="1200" dirty="0" err="1" smtClean="0">
                <a:solidFill>
                  <a:schemeClr val="tx1"/>
                </a:solidFill>
                <a:latin typeface="Verdana" pitchFamily="34" charset="0"/>
                <a:ea typeface="Verdana" pitchFamily="34" charset="0"/>
                <a:cs typeface="Verdana" pitchFamily="34" charset="0"/>
              </a:rPr>
              <a:t>boolean</a:t>
            </a:r>
            <a:r>
              <a:rPr lang="en-US" sz="1200" dirty="0" smtClean="0">
                <a:solidFill>
                  <a:schemeClr val="tx1"/>
                </a:solidFill>
                <a:latin typeface="Verdana" pitchFamily="34" charset="0"/>
                <a:ea typeface="Verdana" pitchFamily="34" charset="0"/>
                <a:cs typeface="Verdana" pitchFamily="34" charset="0"/>
              </a:rPr>
              <a:t> result=false;</a:t>
            </a:r>
          </a:p>
          <a:p>
            <a:r>
              <a:rPr lang="en-US" sz="1200" dirty="0" smtClean="0">
                <a:solidFill>
                  <a:schemeClr val="tx1"/>
                </a:solidFill>
                <a:latin typeface="Verdana" pitchFamily="34" charset="0"/>
                <a:ea typeface="Verdana" pitchFamily="34" charset="0"/>
                <a:cs typeface="Verdana" pitchFamily="34" charset="0"/>
              </a:rPr>
              <a:t>stmt = </a:t>
            </a:r>
            <a:r>
              <a:rPr lang="en-US" sz="1200" dirty="0" err="1" smtClean="0">
                <a:solidFill>
                  <a:schemeClr val="tx1"/>
                </a:solidFill>
                <a:latin typeface="Verdana" pitchFamily="34" charset="0"/>
                <a:ea typeface="Verdana" pitchFamily="34" charset="0"/>
                <a:cs typeface="Verdana" pitchFamily="34" charset="0"/>
              </a:rPr>
              <a:t>conn.prepareStatement</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("select * from users where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 =? and password=?");</a:t>
            </a:r>
          </a:p>
          <a:p>
            <a:endParaRPr lang="en-US" sz="1200" b="1" dirty="0" smtClean="0">
              <a:solidFill>
                <a:srgbClr val="FF0000"/>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Pass input Execute query</a:t>
            </a:r>
          </a:p>
          <a:p>
            <a:r>
              <a:rPr lang="en-US" sz="1200" dirty="0" err="1" smtClean="0">
                <a:solidFill>
                  <a:schemeClr val="tx1"/>
                </a:solidFill>
                <a:latin typeface="Verdana" pitchFamily="34" charset="0"/>
                <a:ea typeface="Verdana" pitchFamily="34" charset="0"/>
                <a:cs typeface="Verdana" pitchFamily="34" charset="0"/>
              </a:rPr>
              <a:t>stmt.setString</a:t>
            </a:r>
            <a:r>
              <a:rPr lang="en-US" sz="1200" dirty="0" smtClean="0">
                <a:solidFill>
                  <a:schemeClr val="tx1"/>
                </a:solidFill>
                <a:latin typeface="Verdana" pitchFamily="34" charset="0"/>
                <a:ea typeface="Verdana" pitchFamily="34" charset="0"/>
                <a:cs typeface="Verdana" pitchFamily="34" charset="0"/>
              </a:rPr>
              <a:t>(1,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stmt.setString</a:t>
            </a:r>
            <a:r>
              <a:rPr lang="en-US" sz="1200" dirty="0" smtClean="0">
                <a:solidFill>
                  <a:schemeClr val="tx1"/>
                </a:solidFill>
                <a:latin typeface="Verdana" pitchFamily="34" charset="0"/>
                <a:ea typeface="Verdana" pitchFamily="34" charset="0"/>
                <a:cs typeface="Verdana" pitchFamily="34" charset="0"/>
              </a:rPr>
              <a:t>(2,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rs</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stmt.executeQuery</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Users u=new Users();</a:t>
            </a:r>
          </a:p>
          <a:p>
            <a:endParaRPr lang="en-US" sz="1200"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Read result</a:t>
            </a:r>
          </a:p>
          <a:p>
            <a:r>
              <a:rPr lang="en-US" sz="1200" dirty="0" smtClean="0">
                <a:solidFill>
                  <a:schemeClr val="tx1"/>
                </a:solidFill>
                <a:latin typeface="Verdana" pitchFamily="34" charset="0"/>
                <a:ea typeface="Verdana" pitchFamily="34" charset="0"/>
                <a:cs typeface="Verdana" pitchFamily="34" charset="0"/>
              </a:rPr>
              <a:t>while(</a:t>
            </a:r>
            <a:r>
              <a:rPr lang="en-US" sz="1200" dirty="0" err="1" smtClean="0">
                <a:solidFill>
                  <a:schemeClr val="tx1"/>
                </a:solidFill>
                <a:latin typeface="Verdana" pitchFamily="34" charset="0"/>
                <a:ea typeface="Verdana" pitchFamily="34" charset="0"/>
                <a:cs typeface="Verdana" pitchFamily="34" charset="0"/>
              </a:rPr>
              <a:t>rs.next</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u.setUserId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u.setPwd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("password"));</a:t>
            </a:r>
          </a:p>
          <a:p>
            <a:r>
              <a:rPr lang="en-US" sz="1200" dirty="0" err="1" smtClean="0">
                <a:solidFill>
                  <a:schemeClr val="tx1"/>
                </a:solidFill>
                <a:latin typeface="Verdana" pitchFamily="34" charset="0"/>
                <a:ea typeface="Verdana" pitchFamily="34" charset="0"/>
                <a:cs typeface="Verdana" pitchFamily="34" charset="0"/>
              </a:rPr>
              <a:t>u.setFName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firstName</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u.setLName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lastName</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Catch(Exception e){ </a:t>
            </a:r>
            <a:r>
              <a:rPr lang="en-US" sz="1200" dirty="0" err="1" smtClean="0">
                <a:solidFill>
                  <a:schemeClr val="tx1"/>
                </a:solidFill>
                <a:latin typeface="Verdana" pitchFamily="34" charset="0"/>
                <a:ea typeface="Verdana" pitchFamily="34" charset="0"/>
                <a:cs typeface="Verdana" pitchFamily="34" charset="0"/>
              </a:rPr>
              <a:t>e.printStackTrace</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endParaRPr lang="en-US" sz="1200" dirty="0">
              <a:solidFill>
                <a:schemeClr val="tx1"/>
              </a:solidFill>
              <a:latin typeface="Verdana" pitchFamily="34" charset="0"/>
              <a:ea typeface="Verdana" pitchFamily="34" charset="0"/>
              <a:cs typeface="Verdana" pitchFamily="34" charset="0"/>
            </a:endParaRPr>
          </a:p>
        </p:txBody>
      </p:sp>
      <p:sp>
        <p:nvSpPr>
          <p:cNvPr id="6" name="Rectangle 5"/>
          <p:cNvSpPr/>
          <p:nvPr/>
        </p:nvSpPr>
        <p:spPr>
          <a:xfrm>
            <a:off x="3810000" y="418528"/>
            <a:ext cx="2910840"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FF0000"/>
                </a:solidFill>
                <a:latin typeface="Verdana" pitchFamily="34" charset="0"/>
                <a:ea typeface="Verdana" pitchFamily="34" charset="0"/>
                <a:cs typeface="Verdana" pitchFamily="34" charset="0"/>
              </a:rPr>
              <a:t>DB Connection</a:t>
            </a:r>
          </a:p>
          <a:p>
            <a:r>
              <a:rPr lang="en-US" sz="1200" dirty="0" err="1" smtClean="0">
                <a:solidFill>
                  <a:schemeClr val="tx1"/>
                </a:solidFill>
                <a:latin typeface="Verdana" pitchFamily="34" charset="0"/>
                <a:ea typeface="Verdana" pitchFamily="34" charset="0"/>
                <a:cs typeface="Verdana" pitchFamily="34" charset="0"/>
              </a:rPr>
              <a:t>SessionFactory</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sf</a:t>
            </a:r>
            <a:r>
              <a:rPr lang="en-US" sz="1200" dirty="0" smtClean="0">
                <a:solidFill>
                  <a:schemeClr val="tx1"/>
                </a:solidFill>
                <a:latin typeface="Verdana" pitchFamily="34" charset="0"/>
                <a:ea typeface="Verdana" pitchFamily="34" charset="0"/>
                <a:cs typeface="Verdana" pitchFamily="34" charset="0"/>
              </a:rPr>
              <a:t> = new Configuration().configure().</a:t>
            </a:r>
            <a:r>
              <a:rPr lang="en-US" sz="1200" dirty="0" err="1" smtClean="0">
                <a:solidFill>
                  <a:schemeClr val="tx1"/>
                </a:solidFill>
                <a:latin typeface="Verdana" pitchFamily="34" charset="0"/>
                <a:ea typeface="Verdana" pitchFamily="34" charset="0"/>
                <a:cs typeface="Verdana" pitchFamily="34" charset="0"/>
              </a:rPr>
              <a:t>buildSessionFactory</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Session </a:t>
            </a:r>
            <a:r>
              <a:rPr lang="en-US" sz="1200" dirty="0" err="1" smtClean="0">
                <a:solidFill>
                  <a:schemeClr val="tx1"/>
                </a:solidFill>
                <a:latin typeface="Verdana" pitchFamily="34" charset="0"/>
                <a:ea typeface="Verdana" pitchFamily="34" charset="0"/>
                <a:cs typeface="Verdana" pitchFamily="34" charset="0"/>
              </a:rPr>
              <a:t>ses</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sf.openSession</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ses.beginTransaction</a:t>
            </a:r>
            <a:r>
              <a:rPr lang="en-US" sz="1200" dirty="0" smtClean="0">
                <a:solidFill>
                  <a:schemeClr val="tx1"/>
                </a:solidFill>
                <a:latin typeface="Verdana" pitchFamily="34" charset="0"/>
                <a:ea typeface="Verdana" pitchFamily="34" charset="0"/>
                <a:cs typeface="Verdana" pitchFamily="34" charset="0"/>
              </a:rPr>
              <a:t>();</a:t>
            </a:r>
          </a:p>
          <a:p>
            <a:endParaRPr lang="en-US" sz="1200"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Prepare Query , pass set input in the query and read results</a:t>
            </a:r>
          </a:p>
          <a:p>
            <a:r>
              <a:rPr lang="en-US" sz="1200" dirty="0" smtClean="0">
                <a:solidFill>
                  <a:schemeClr val="tx1"/>
                </a:solidFill>
                <a:latin typeface="Verdana" pitchFamily="34" charset="0"/>
                <a:ea typeface="Verdana" pitchFamily="34" charset="0"/>
                <a:cs typeface="Verdana" pitchFamily="34" charset="0"/>
              </a:rPr>
              <a:t>Criteria </a:t>
            </a:r>
            <a:r>
              <a:rPr lang="en-US" sz="1200" dirty="0" err="1" smtClean="0">
                <a:solidFill>
                  <a:schemeClr val="tx1"/>
                </a:solidFill>
                <a:latin typeface="Verdana" pitchFamily="34" charset="0"/>
                <a:ea typeface="Verdana" pitchFamily="34" charset="0"/>
                <a:cs typeface="Verdana" pitchFamily="34" charset="0"/>
              </a:rPr>
              <a:t>cr</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ses.createCriteria</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Users.class</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cr.add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Restrictions.eq</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uid</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cr.add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Restrictions.eq</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Users u = (Users ) </a:t>
            </a:r>
            <a:r>
              <a:rPr lang="en-US" sz="1200" dirty="0" err="1" smtClean="0">
                <a:solidFill>
                  <a:schemeClr val="tx1"/>
                </a:solidFill>
                <a:latin typeface="Verdana" pitchFamily="34" charset="0"/>
                <a:ea typeface="Verdana" pitchFamily="34" charset="0"/>
                <a:cs typeface="Verdana" pitchFamily="34" charset="0"/>
              </a:rPr>
              <a:t>cr.uniqueResult</a:t>
            </a:r>
            <a:r>
              <a:rPr lang="en-US" sz="1200" dirty="0" smtClean="0">
                <a:solidFill>
                  <a:schemeClr val="tx1"/>
                </a:solidFill>
                <a:latin typeface="Verdana" pitchFamily="34" charset="0"/>
                <a:ea typeface="Verdana" pitchFamily="34" charset="0"/>
                <a:cs typeface="Verdana" pitchFamily="34" charset="0"/>
              </a:rPr>
              <a:t>();</a:t>
            </a:r>
          </a:p>
        </p:txBody>
      </p:sp>
      <p:sp>
        <p:nvSpPr>
          <p:cNvPr id="7" name="Rectangle 6"/>
          <p:cNvSpPr/>
          <p:nvPr/>
        </p:nvSpPr>
        <p:spPr>
          <a:xfrm>
            <a:off x="6844352" y="418528"/>
            <a:ext cx="2245056"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solidFill>
                <a:latin typeface="Verdana" pitchFamily="34" charset="0"/>
                <a:ea typeface="Verdana" pitchFamily="34" charset="0"/>
                <a:cs typeface="Verdana" pitchFamily="34" charset="0"/>
              </a:rPr>
              <a:t>@Repository</a:t>
            </a:r>
          </a:p>
          <a:p>
            <a:r>
              <a:rPr lang="en-US" sz="1200" b="1" dirty="0" smtClean="0">
                <a:solidFill>
                  <a:schemeClr val="tx1"/>
                </a:solidFill>
                <a:latin typeface="Verdana" pitchFamily="34" charset="0"/>
                <a:ea typeface="Verdana" pitchFamily="34" charset="0"/>
                <a:cs typeface="Verdana" pitchFamily="34" charset="0"/>
              </a:rPr>
              <a:t>Public interface </a:t>
            </a:r>
            <a:r>
              <a:rPr lang="en-US" sz="1200" b="1" dirty="0" err="1" smtClean="0">
                <a:solidFill>
                  <a:schemeClr val="tx1"/>
                </a:solidFill>
                <a:latin typeface="Verdana" pitchFamily="34" charset="0"/>
                <a:ea typeface="Verdana" pitchFamily="34" charset="0"/>
                <a:cs typeface="Verdana" pitchFamily="34" charset="0"/>
              </a:rPr>
              <a:t>LoginDb</a:t>
            </a:r>
            <a:r>
              <a:rPr lang="en-US" sz="1200" b="1" dirty="0" smtClean="0">
                <a:solidFill>
                  <a:schemeClr val="tx1"/>
                </a:solidFill>
                <a:latin typeface="Verdana" pitchFamily="34" charset="0"/>
                <a:ea typeface="Verdana" pitchFamily="34" charset="0"/>
                <a:cs typeface="Verdana" pitchFamily="34" charset="0"/>
              </a:rPr>
              <a:t>{</a:t>
            </a: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public List&lt;Users&gt; </a:t>
            </a:r>
            <a:r>
              <a:rPr lang="en-US" sz="1200" dirty="0" err="1" smtClean="0">
                <a:solidFill>
                  <a:schemeClr val="tx1"/>
                </a:solidFill>
                <a:latin typeface="Verdana" pitchFamily="34" charset="0"/>
                <a:ea typeface="Verdana" pitchFamily="34" charset="0"/>
                <a:cs typeface="Verdana" pitchFamily="34" charset="0"/>
              </a:rPr>
              <a:t>findByUseridAndPwd</a:t>
            </a:r>
            <a:r>
              <a:rPr lang="en-US" sz="1200" dirty="0" smtClean="0">
                <a:solidFill>
                  <a:schemeClr val="tx1"/>
                </a:solidFill>
                <a:latin typeface="Verdana" pitchFamily="34" charset="0"/>
                <a:ea typeface="Verdana" pitchFamily="34" charset="0"/>
                <a:cs typeface="Verdana" pitchFamily="34" charset="0"/>
              </a:rPr>
              <a:t> (String </a:t>
            </a:r>
            <a:r>
              <a:rPr lang="en-US" sz="1200" dirty="0" err="1" smtClean="0">
                <a:solidFill>
                  <a:schemeClr val="tx1"/>
                </a:solidFill>
                <a:latin typeface="Verdana" pitchFamily="34" charset="0"/>
                <a:ea typeface="Verdana" pitchFamily="34" charset="0"/>
                <a:cs typeface="Verdana" pitchFamily="34" charset="0"/>
              </a:rPr>
              <a:t>userid,String</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endParaRPr lang="en-US" sz="1200" dirty="0" smtClean="0">
              <a:solidFill>
                <a:schemeClr val="tx1"/>
              </a:solidFill>
              <a:latin typeface="Verdana" pitchFamily="34" charset="0"/>
              <a:ea typeface="Verdana" pitchFamily="34" charset="0"/>
              <a:cs typeface="Verdana" pitchFamily="34" charset="0"/>
            </a:endParaRPr>
          </a:p>
          <a:p>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p>
        </p:txBody>
      </p:sp>
      <p:sp>
        <p:nvSpPr>
          <p:cNvPr id="10" name="TextBox 9"/>
          <p:cNvSpPr txBox="1"/>
          <p:nvPr/>
        </p:nvSpPr>
        <p:spPr>
          <a:xfrm>
            <a:off x="7315200" y="1143000"/>
            <a:ext cx="1261884" cy="369332"/>
          </a:xfrm>
          <a:prstGeom prst="rect">
            <a:avLst/>
          </a:prstGeom>
          <a:noFill/>
        </p:spPr>
        <p:txBody>
          <a:bodyPr wrap="none" rtlCol="0">
            <a:spAutoFit/>
          </a:bodyPr>
          <a:lstStyle/>
          <a:p>
            <a:r>
              <a:rPr lang="en-US" b="1" dirty="0" smtClean="0"/>
              <a:t>NO CODE</a:t>
            </a:r>
            <a:endParaRPr lang="en-US" b="1" dirty="0"/>
          </a:p>
        </p:txBody>
      </p:sp>
      <p:sp>
        <p:nvSpPr>
          <p:cNvPr id="11" name="TextBox 10"/>
          <p:cNvSpPr txBox="1"/>
          <p:nvPr/>
        </p:nvSpPr>
        <p:spPr>
          <a:xfrm>
            <a:off x="685800" y="68240"/>
            <a:ext cx="2494594"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JDBC – Access DB</a:t>
            </a:r>
            <a:endParaRPr lang="en-US" b="1" dirty="0">
              <a:latin typeface="Verdana" pitchFamily="34" charset="0"/>
              <a:ea typeface="Verdana" pitchFamily="34" charset="0"/>
              <a:cs typeface="Verdana" pitchFamily="34" charset="0"/>
            </a:endParaRPr>
          </a:p>
        </p:txBody>
      </p:sp>
      <p:sp>
        <p:nvSpPr>
          <p:cNvPr id="12" name="TextBox 11"/>
          <p:cNvSpPr txBox="1"/>
          <p:nvPr/>
        </p:nvSpPr>
        <p:spPr>
          <a:xfrm>
            <a:off x="3989696" y="68240"/>
            <a:ext cx="2308645"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JPA – Access DB</a:t>
            </a:r>
            <a:endParaRPr lang="en-US" b="1" dirty="0">
              <a:latin typeface="Verdana" pitchFamily="34" charset="0"/>
              <a:ea typeface="Verdana" pitchFamily="34" charset="0"/>
              <a:cs typeface="Verdana" pitchFamily="34" charset="0"/>
            </a:endParaRPr>
          </a:p>
        </p:txBody>
      </p:sp>
      <p:sp>
        <p:nvSpPr>
          <p:cNvPr id="13" name="TextBox 12"/>
          <p:cNvSpPr txBox="1"/>
          <p:nvPr/>
        </p:nvSpPr>
        <p:spPr>
          <a:xfrm>
            <a:off x="6975144" y="76200"/>
            <a:ext cx="1715534"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Spring Data</a:t>
            </a:r>
            <a:endParaRPr lang="en-US" b="1"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0" y="0"/>
            <a:ext cx="3810000" cy="68580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35" name="Rectangle 34"/>
          <p:cNvSpPr/>
          <p:nvPr/>
        </p:nvSpPr>
        <p:spPr>
          <a:xfrm>
            <a:off x="3810000" y="0"/>
            <a:ext cx="5334000" cy="6858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400" dirty="0" smtClean="0">
              <a:latin typeface="Verdana" pitchFamily="34" charset="0"/>
              <a:ea typeface="Verdana" pitchFamily="34" charset="0"/>
              <a:cs typeface="Verdana" pitchFamily="34" charset="0"/>
            </a:endParaRPr>
          </a:p>
        </p:txBody>
      </p:sp>
      <p:sp>
        <p:nvSpPr>
          <p:cNvPr id="5" name="Can 4"/>
          <p:cNvSpPr/>
          <p:nvPr/>
        </p:nvSpPr>
        <p:spPr>
          <a:xfrm>
            <a:off x="7696200" y="1066800"/>
            <a:ext cx="1325880" cy="5715000"/>
          </a:xfrm>
          <a:prstGeom prst="can">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6" name="Rectangle 5"/>
          <p:cNvSpPr/>
          <p:nvPr/>
        </p:nvSpPr>
        <p:spPr>
          <a:xfrm>
            <a:off x="4038600" y="1052944"/>
            <a:ext cx="2438400" cy="5728855"/>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Verdana" pitchFamily="34" charset="0"/>
              <a:ea typeface="Verdana" pitchFamily="34" charset="0"/>
              <a:cs typeface="Verdana" pitchFamily="34" charset="0"/>
            </a:endParaRPr>
          </a:p>
        </p:txBody>
      </p:sp>
      <p:sp>
        <p:nvSpPr>
          <p:cNvPr id="7" name="Right Arrow 6"/>
          <p:cNvSpPr/>
          <p:nvPr/>
        </p:nvSpPr>
        <p:spPr>
          <a:xfrm flipH="1">
            <a:off x="6601690" y="2916380"/>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8" name="Rectangle 7"/>
          <p:cNvSpPr/>
          <p:nvPr/>
        </p:nvSpPr>
        <p:spPr>
          <a:xfrm>
            <a:off x="4191000" y="1357743"/>
            <a:ext cx="2057400" cy="53035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latin typeface="Verdana" pitchFamily="34" charset="0"/>
                <a:ea typeface="Verdana" pitchFamily="34" charset="0"/>
                <a:cs typeface="Verdana" pitchFamily="34" charset="0"/>
              </a:rPr>
              <a:t>Session</a:t>
            </a: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endParaRPr lang="en-US" b="1" dirty="0">
              <a:latin typeface="Verdana" pitchFamily="34" charset="0"/>
              <a:ea typeface="Verdana" pitchFamily="34" charset="0"/>
              <a:cs typeface="Verdana" pitchFamily="34" charset="0"/>
            </a:endParaRPr>
          </a:p>
        </p:txBody>
      </p:sp>
      <p:sp>
        <p:nvSpPr>
          <p:cNvPr id="10" name="Right Arrow 9"/>
          <p:cNvSpPr/>
          <p:nvPr/>
        </p:nvSpPr>
        <p:spPr>
          <a:xfrm>
            <a:off x="6629400" y="1607125"/>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11" name="Rectangle 10"/>
          <p:cNvSpPr/>
          <p:nvPr/>
        </p:nvSpPr>
        <p:spPr>
          <a:xfrm>
            <a:off x="7820890" y="1406235"/>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- 100</a:t>
            </a:r>
            <a:endParaRPr lang="en-US" sz="1200" dirty="0">
              <a:solidFill>
                <a:schemeClr val="bg1"/>
              </a:solidFill>
              <a:latin typeface="Verdana" pitchFamily="34" charset="0"/>
              <a:ea typeface="Verdana" pitchFamily="34" charset="0"/>
              <a:cs typeface="Verdana" pitchFamily="34" charset="0"/>
            </a:endParaRPr>
          </a:p>
        </p:txBody>
      </p:sp>
      <p:sp>
        <p:nvSpPr>
          <p:cNvPr id="12" name="Rectangle 11"/>
          <p:cNvSpPr/>
          <p:nvPr/>
        </p:nvSpPr>
        <p:spPr>
          <a:xfrm>
            <a:off x="7800110" y="2730014"/>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- 100</a:t>
            </a:r>
            <a:endParaRPr lang="en-US" sz="1200" dirty="0">
              <a:solidFill>
                <a:schemeClr val="bg1"/>
              </a:solidFill>
              <a:latin typeface="Verdana" pitchFamily="34" charset="0"/>
              <a:ea typeface="Verdana" pitchFamily="34" charset="0"/>
              <a:cs typeface="Verdana" pitchFamily="34" charset="0"/>
            </a:endParaRPr>
          </a:p>
        </p:txBody>
      </p:sp>
      <p:sp>
        <p:nvSpPr>
          <p:cNvPr id="13" name="Rectangle 12"/>
          <p:cNvSpPr/>
          <p:nvPr/>
        </p:nvSpPr>
        <p:spPr>
          <a:xfrm>
            <a:off x="7806376" y="4047584"/>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a:t>
            </a:r>
            <a:r>
              <a:rPr lang="en-US" sz="1200" dirty="0" smtClean="0">
                <a:solidFill>
                  <a:srgbClr val="00B0F0"/>
                </a:solidFill>
                <a:latin typeface="Verdana" pitchFamily="34" charset="0"/>
                <a:ea typeface="Verdana" pitchFamily="34" charset="0"/>
                <a:cs typeface="Verdana" pitchFamily="34" charset="0"/>
              </a:rPr>
              <a:t>1000</a:t>
            </a:r>
            <a:endParaRPr lang="en-US" sz="1200" dirty="0">
              <a:solidFill>
                <a:srgbClr val="00B0F0"/>
              </a:solidFill>
              <a:latin typeface="Verdana" pitchFamily="34" charset="0"/>
              <a:ea typeface="Verdana" pitchFamily="34" charset="0"/>
              <a:cs typeface="Verdana" pitchFamily="34" charset="0"/>
            </a:endParaRPr>
          </a:p>
        </p:txBody>
      </p:sp>
      <p:sp>
        <p:nvSpPr>
          <p:cNvPr id="14" name="Rectangle 13"/>
          <p:cNvSpPr/>
          <p:nvPr/>
        </p:nvSpPr>
        <p:spPr>
          <a:xfrm>
            <a:off x="7800110" y="5389415"/>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latin typeface="Verdana" pitchFamily="34" charset="0"/>
              <a:ea typeface="Verdana" pitchFamily="34" charset="0"/>
              <a:cs typeface="Verdana" pitchFamily="34" charset="0"/>
            </a:endParaRPr>
          </a:p>
        </p:txBody>
      </p:sp>
      <p:sp>
        <p:nvSpPr>
          <p:cNvPr id="16" name="Right Arrow 15"/>
          <p:cNvSpPr/>
          <p:nvPr/>
        </p:nvSpPr>
        <p:spPr>
          <a:xfrm>
            <a:off x="6629400" y="4170220"/>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Verdana" pitchFamily="34" charset="0"/>
                <a:ea typeface="Verdana" pitchFamily="34" charset="0"/>
                <a:cs typeface="Verdana" pitchFamily="34" charset="0"/>
              </a:rPr>
              <a:t>DB</a:t>
            </a:r>
          </a:p>
          <a:p>
            <a:pPr algn="ctr"/>
            <a:r>
              <a:rPr lang="en-US" sz="1400" b="1" dirty="0" smtClean="0">
                <a:latin typeface="Verdana" pitchFamily="34" charset="0"/>
                <a:ea typeface="Verdana" pitchFamily="34" charset="0"/>
                <a:cs typeface="Verdana" pitchFamily="34" charset="0"/>
              </a:rPr>
              <a:t>query</a:t>
            </a:r>
            <a:endParaRPr lang="en-US" sz="1400" b="1" dirty="0">
              <a:latin typeface="Verdana" pitchFamily="34" charset="0"/>
              <a:ea typeface="Verdana" pitchFamily="34" charset="0"/>
              <a:cs typeface="Verdana" pitchFamily="34" charset="0"/>
            </a:endParaRPr>
          </a:p>
        </p:txBody>
      </p:sp>
      <p:sp>
        <p:nvSpPr>
          <p:cNvPr id="17" name="Right Arrow 16"/>
          <p:cNvSpPr/>
          <p:nvPr/>
        </p:nvSpPr>
        <p:spPr>
          <a:xfrm>
            <a:off x="6629400" y="5555675"/>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18" name="Rectangle 17"/>
          <p:cNvSpPr/>
          <p:nvPr/>
        </p:nvSpPr>
        <p:spPr>
          <a:xfrm>
            <a:off x="4191000" y="1052945"/>
            <a:ext cx="1981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solidFill>
                  <a:schemeClr val="bg1"/>
                </a:solidFill>
                <a:latin typeface="Verdana" pitchFamily="34" charset="0"/>
                <a:ea typeface="Verdana" pitchFamily="34" charset="0"/>
                <a:cs typeface="Verdana" pitchFamily="34" charset="0"/>
              </a:rPr>
              <a:t>SessionFactory</a:t>
            </a:r>
            <a:endParaRPr lang="en-US" sz="1600" b="1" dirty="0">
              <a:solidFill>
                <a:schemeClr val="bg1"/>
              </a:solidFill>
              <a:latin typeface="Verdana" pitchFamily="34" charset="0"/>
              <a:ea typeface="Verdana" pitchFamily="34" charset="0"/>
              <a:cs typeface="Verdana" pitchFamily="34" charset="0"/>
            </a:endParaRPr>
          </a:p>
        </p:txBody>
      </p:sp>
      <p:sp>
        <p:nvSpPr>
          <p:cNvPr id="19" name="Rectangle 18"/>
          <p:cNvSpPr/>
          <p:nvPr/>
        </p:nvSpPr>
        <p:spPr>
          <a:xfrm>
            <a:off x="228600" y="872835"/>
            <a:ext cx="3276600" cy="533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FF00"/>
                </a:solidFill>
                <a:latin typeface="Verdana" pitchFamily="34" charset="0"/>
                <a:ea typeface="Verdana" pitchFamily="34" charset="0"/>
                <a:cs typeface="Verdana" pitchFamily="34" charset="0"/>
              </a:rPr>
              <a:t>Session=</a:t>
            </a:r>
            <a:r>
              <a:rPr lang="en-US" sz="1400" dirty="0" err="1" smtClean="0">
                <a:solidFill>
                  <a:srgbClr val="FFFF00"/>
                </a:solidFill>
                <a:latin typeface="Verdana" pitchFamily="34" charset="0"/>
                <a:ea typeface="Verdana" pitchFamily="34" charset="0"/>
                <a:cs typeface="Verdana" pitchFamily="34" charset="0"/>
              </a:rPr>
              <a:t>SessionFactory.getCurrentSession</a:t>
            </a:r>
            <a:r>
              <a:rPr lang="en-US" sz="1400" dirty="0" smtClean="0">
                <a:solidFill>
                  <a:srgbClr val="FFFF00"/>
                </a:solidFill>
                <a:latin typeface="Verdana" pitchFamily="34" charset="0"/>
                <a:ea typeface="Verdana" pitchFamily="34" charset="0"/>
                <a:cs typeface="Verdana" pitchFamily="34" charset="0"/>
              </a:rPr>
              <a:t>()</a:t>
            </a:r>
            <a:endParaRPr lang="en-US" sz="1400" dirty="0">
              <a:solidFill>
                <a:srgbClr val="FFFF00"/>
              </a:solidFill>
              <a:latin typeface="Verdana" pitchFamily="34" charset="0"/>
              <a:ea typeface="Verdana" pitchFamily="34" charset="0"/>
              <a:cs typeface="Verdana" pitchFamily="34" charset="0"/>
            </a:endParaRPr>
          </a:p>
        </p:txBody>
      </p:sp>
      <p:sp>
        <p:nvSpPr>
          <p:cNvPr id="27" name="Rectangle 26"/>
          <p:cNvSpPr/>
          <p:nvPr/>
        </p:nvSpPr>
        <p:spPr>
          <a:xfrm>
            <a:off x="242455" y="1651460"/>
            <a:ext cx="3276600" cy="12192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a=new </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p>
          <a:p>
            <a:pPr algn="ctr"/>
            <a:r>
              <a:rPr lang="en-US" sz="1400" dirty="0" err="1" smtClean="0">
                <a:solidFill>
                  <a:schemeClr val="bg1"/>
                </a:solidFill>
                <a:latin typeface="Verdana" pitchFamily="34" charset="0"/>
                <a:ea typeface="Verdana" pitchFamily="34" charset="0"/>
                <a:cs typeface="Verdana" pitchFamily="34" charset="0"/>
              </a:rPr>
              <a:t>a.setName</a:t>
            </a:r>
            <a:r>
              <a:rPr lang="en-US" sz="1400" dirty="0" smtClean="0">
                <a:solidFill>
                  <a:schemeClr val="bg1"/>
                </a:solidFill>
                <a:latin typeface="Verdana" pitchFamily="34" charset="0"/>
                <a:ea typeface="Verdana" pitchFamily="34" charset="0"/>
                <a:cs typeface="Verdana" pitchFamily="34" charset="0"/>
              </a:rPr>
              <a:t>(“rag”);</a:t>
            </a:r>
          </a:p>
          <a:p>
            <a:pPr algn="ctr"/>
            <a:r>
              <a:rPr lang="en-US" sz="1400" dirty="0" err="1" smtClean="0">
                <a:solidFill>
                  <a:schemeClr val="bg1"/>
                </a:solidFill>
                <a:latin typeface="Verdana" pitchFamily="34" charset="0"/>
                <a:ea typeface="Verdana" pitchFamily="34" charset="0"/>
                <a:cs typeface="Verdana" pitchFamily="34" charset="0"/>
              </a:rPr>
              <a:t>a.setRole</a:t>
            </a:r>
            <a:r>
              <a:rPr lang="en-US" sz="1400" dirty="0" smtClean="0">
                <a:solidFill>
                  <a:schemeClr val="bg1"/>
                </a:solidFill>
                <a:latin typeface="Verdana" pitchFamily="34" charset="0"/>
                <a:ea typeface="Verdana" pitchFamily="34" charset="0"/>
                <a:cs typeface="Verdana" pitchFamily="34" charset="0"/>
              </a:rPr>
              <a:t>(“dev”);</a:t>
            </a:r>
          </a:p>
          <a:p>
            <a:pPr algn="ctr"/>
            <a:r>
              <a:rPr lang="en-US" sz="1400" dirty="0" err="1" smtClean="0">
                <a:solidFill>
                  <a:schemeClr val="bg1"/>
                </a:solidFill>
                <a:latin typeface="Verdana" pitchFamily="34" charset="0"/>
                <a:ea typeface="Verdana" pitchFamily="34" charset="0"/>
                <a:cs typeface="Verdana" pitchFamily="34" charset="0"/>
              </a:rPr>
              <a:t>a.setSalary</a:t>
            </a:r>
            <a:r>
              <a:rPr lang="en-US" sz="1400" dirty="0" smtClean="0">
                <a:solidFill>
                  <a:schemeClr val="bg1"/>
                </a:solidFill>
                <a:latin typeface="Verdana" pitchFamily="34" charset="0"/>
                <a:ea typeface="Verdana" pitchFamily="34" charset="0"/>
                <a:cs typeface="Verdana" pitchFamily="34" charset="0"/>
              </a:rPr>
              <a:t>(100);</a:t>
            </a:r>
          </a:p>
          <a:p>
            <a:pPr algn="ctr"/>
            <a:r>
              <a:rPr lang="en-US" sz="1400" b="1" dirty="0" err="1" smtClean="0">
                <a:solidFill>
                  <a:srgbClr val="FFFF00"/>
                </a:solidFill>
                <a:latin typeface="Verdana" pitchFamily="34" charset="0"/>
                <a:ea typeface="Verdana" pitchFamily="34" charset="0"/>
                <a:cs typeface="Verdana" pitchFamily="34" charset="0"/>
              </a:rPr>
              <a:t>Session.save</a:t>
            </a:r>
            <a:r>
              <a:rPr lang="en-US" sz="1400" b="1" dirty="0" smtClean="0">
                <a:solidFill>
                  <a:srgbClr val="FFFF00"/>
                </a:solidFill>
                <a:latin typeface="Verdana" pitchFamily="34" charset="0"/>
                <a:ea typeface="Verdana" pitchFamily="34" charset="0"/>
                <a:cs typeface="Verdana" pitchFamily="34" charset="0"/>
              </a:rPr>
              <a:t>(a);</a:t>
            </a:r>
            <a:endParaRPr lang="en-US" sz="1400" b="1" dirty="0">
              <a:solidFill>
                <a:srgbClr val="FFFF00"/>
              </a:solidFill>
              <a:latin typeface="Verdana" pitchFamily="34" charset="0"/>
              <a:ea typeface="Verdana" pitchFamily="34" charset="0"/>
              <a:cs typeface="Verdana" pitchFamily="34" charset="0"/>
            </a:endParaRPr>
          </a:p>
        </p:txBody>
      </p:sp>
      <p:sp>
        <p:nvSpPr>
          <p:cNvPr id="30" name="Rectangle 29"/>
          <p:cNvSpPr/>
          <p:nvPr/>
        </p:nvSpPr>
        <p:spPr>
          <a:xfrm>
            <a:off x="4495800" y="1676400"/>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Save</a:t>
            </a:r>
          </a:p>
          <a:p>
            <a:pPr algn="ctr"/>
            <a:r>
              <a:rPr lang="en-US" dirty="0" smtClean="0">
                <a:solidFill>
                  <a:schemeClr val="bg1"/>
                </a:solidFill>
                <a:latin typeface="Verdana" pitchFamily="34" charset="0"/>
                <a:ea typeface="Verdana" pitchFamily="34" charset="0"/>
                <a:cs typeface="Verdana" pitchFamily="34" charset="0"/>
              </a:rPr>
              <a:t>=</a:t>
            </a:r>
          </a:p>
          <a:p>
            <a:pPr algn="ctr"/>
            <a:r>
              <a:rPr lang="en-US" dirty="0" smtClean="0">
                <a:solidFill>
                  <a:schemeClr val="bg1"/>
                </a:solidFill>
                <a:latin typeface="Verdana" pitchFamily="34" charset="0"/>
                <a:ea typeface="Verdana" pitchFamily="34" charset="0"/>
                <a:cs typeface="Verdana" pitchFamily="34" charset="0"/>
              </a:rPr>
              <a:t>insert</a:t>
            </a:r>
            <a:endParaRPr lang="en-US" dirty="0">
              <a:solidFill>
                <a:schemeClr val="bg1"/>
              </a:solidFill>
              <a:latin typeface="Verdana" pitchFamily="34" charset="0"/>
              <a:ea typeface="Verdana" pitchFamily="34" charset="0"/>
              <a:cs typeface="Verdana" pitchFamily="34" charset="0"/>
            </a:endParaRPr>
          </a:p>
        </p:txBody>
      </p:sp>
      <p:sp>
        <p:nvSpPr>
          <p:cNvPr id="32" name="Rectangle 31"/>
          <p:cNvSpPr/>
          <p:nvPr/>
        </p:nvSpPr>
        <p:spPr>
          <a:xfrm>
            <a:off x="4495800" y="2939935"/>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load/get</a:t>
            </a:r>
          </a:p>
          <a:p>
            <a:pPr algn="ctr"/>
            <a:r>
              <a:rPr lang="en-US" dirty="0" smtClean="0">
                <a:solidFill>
                  <a:schemeClr val="bg1"/>
                </a:solidFill>
                <a:latin typeface="Verdana" pitchFamily="34" charset="0"/>
                <a:ea typeface="Verdana" pitchFamily="34" charset="0"/>
                <a:cs typeface="Verdana" pitchFamily="34" charset="0"/>
              </a:rPr>
              <a:t>=</a:t>
            </a:r>
          </a:p>
          <a:p>
            <a:pPr algn="ctr"/>
            <a:r>
              <a:rPr lang="en-US" dirty="0" smtClean="0">
                <a:solidFill>
                  <a:schemeClr val="bg1"/>
                </a:solidFill>
                <a:latin typeface="Verdana" pitchFamily="34" charset="0"/>
                <a:ea typeface="Verdana" pitchFamily="34" charset="0"/>
                <a:cs typeface="Verdana" pitchFamily="34" charset="0"/>
              </a:rPr>
              <a:t>select</a:t>
            </a:r>
            <a:endParaRPr lang="en-US" dirty="0">
              <a:solidFill>
                <a:schemeClr val="bg1"/>
              </a:solidFill>
              <a:latin typeface="Verdana" pitchFamily="34" charset="0"/>
              <a:ea typeface="Verdana" pitchFamily="34" charset="0"/>
              <a:cs typeface="Verdana" pitchFamily="34" charset="0"/>
            </a:endParaRPr>
          </a:p>
        </p:txBody>
      </p:sp>
      <p:sp>
        <p:nvSpPr>
          <p:cNvPr id="33" name="Rectangle 32"/>
          <p:cNvSpPr/>
          <p:nvPr/>
        </p:nvSpPr>
        <p:spPr>
          <a:xfrm>
            <a:off x="4509655" y="4239490"/>
            <a:ext cx="1371600" cy="109728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Update </a:t>
            </a:r>
            <a:r>
              <a:rPr lang="en-US" sz="1200" dirty="0" smtClean="0">
                <a:solidFill>
                  <a:schemeClr val="bg1"/>
                </a:solidFill>
                <a:latin typeface="Verdana" pitchFamily="34" charset="0"/>
                <a:ea typeface="Verdana" pitchFamily="34" charset="0"/>
                <a:cs typeface="Verdana" pitchFamily="34" charset="0"/>
              </a:rPr>
              <a:t>( load </a:t>
            </a:r>
            <a:r>
              <a:rPr lang="en-US" sz="1200" dirty="0" err="1" smtClean="0">
                <a:solidFill>
                  <a:schemeClr val="bg1"/>
                </a:solidFill>
                <a:latin typeface="Verdana" pitchFamily="34" charset="0"/>
                <a:ea typeface="Verdana" pitchFamily="34" charset="0"/>
                <a:cs typeface="Verdana" pitchFamily="34" charset="0"/>
              </a:rPr>
              <a:t>rec</a:t>
            </a:r>
            <a:r>
              <a:rPr lang="en-US" sz="1200" dirty="0" smtClean="0">
                <a:solidFill>
                  <a:schemeClr val="bg1"/>
                </a:solidFill>
                <a:latin typeface="Verdana" pitchFamily="34" charset="0"/>
                <a:ea typeface="Verdana" pitchFamily="34" charset="0"/>
                <a:cs typeface="Verdana" pitchFamily="34" charset="0"/>
              </a:rPr>
              <a:t> into object and call set methods)</a:t>
            </a:r>
            <a:endParaRPr lang="en-US" sz="1200" dirty="0">
              <a:solidFill>
                <a:schemeClr val="bg1"/>
              </a:solidFill>
              <a:latin typeface="Verdana" pitchFamily="34" charset="0"/>
              <a:ea typeface="Verdana" pitchFamily="34" charset="0"/>
              <a:cs typeface="Verdana" pitchFamily="34" charset="0"/>
            </a:endParaRPr>
          </a:p>
        </p:txBody>
      </p:sp>
      <p:sp>
        <p:nvSpPr>
          <p:cNvPr id="34" name="Rectangle 33"/>
          <p:cNvSpPr/>
          <p:nvPr/>
        </p:nvSpPr>
        <p:spPr>
          <a:xfrm>
            <a:off x="4509655" y="5410200"/>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delete</a:t>
            </a:r>
            <a:endParaRPr lang="en-US" dirty="0">
              <a:solidFill>
                <a:schemeClr val="bg1"/>
              </a:solidFill>
              <a:latin typeface="Verdana" pitchFamily="34" charset="0"/>
              <a:ea typeface="Verdana" pitchFamily="34" charset="0"/>
              <a:cs typeface="Verdana" pitchFamily="34" charset="0"/>
            </a:endParaRPr>
          </a:p>
        </p:txBody>
      </p:sp>
      <p:sp>
        <p:nvSpPr>
          <p:cNvPr id="36" name="Rectangle 35"/>
          <p:cNvSpPr/>
          <p:nvPr/>
        </p:nvSpPr>
        <p:spPr>
          <a:xfrm>
            <a:off x="3962400" y="228600"/>
            <a:ext cx="5181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Verdana" pitchFamily="34" charset="0"/>
                <a:ea typeface="Verdana" pitchFamily="34" charset="0"/>
                <a:cs typeface="Verdana" pitchFamily="34" charset="0"/>
              </a:rPr>
              <a:t>Hibernate </a:t>
            </a:r>
            <a:r>
              <a:rPr lang="en-US" dirty="0" err="1" smtClean="0">
                <a:solidFill>
                  <a:schemeClr val="tx1"/>
                </a:solidFill>
                <a:latin typeface="Verdana" pitchFamily="34" charset="0"/>
                <a:ea typeface="Verdana" pitchFamily="34" charset="0"/>
                <a:cs typeface="Verdana" pitchFamily="34" charset="0"/>
              </a:rPr>
              <a:t>api</a:t>
            </a:r>
            <a:r>
              <a:rPr lang="en-US" dirty="0" smtClean="0">
                <a:solidFill>
                  <a:schemeClr val="tx1"/>
                </a:solidFill>
                <a:latin typeface="Verdana" pitchFamily="34" charset="0"/>
                <a:ea typeface="Verdana" pitchFamily="34" charset="0"/>
                <a:cs typeface="Verdana" pitchFamily="34" charset="0"/>
              </a:rPr>
              <a:t> to DB </a:t>
            </a:r>
            <a:r>
              <a:rPr lang="en-US" dirty="0" err="1" smtClean="0">
                <a:solidFill>
                  <a:schemeClr val="tx1"/>
                </a:solidFill>
                <a:latin typeface="Verdana" pitchFamily="34" charset="0"/>
                <a:ea typeface="Verdana" pitchFamily="34" charset="0"/>
                <a:cs typeface="Verdana" pitchFamily="34" charset="0"/>
              </a:rPr>
              <a:t>sql</a:t>
            </a:r>
            <a:r>
              <a:rPr lang="en-US" dirty="0" smtClean="0">
                <a:solidFill>
                  <a:schemeClr val="tx1"/>
                </a:solidFill>
                <a:latin typeface="Verdana" pitchFamily="34" charset="0"/>
                <a:ea typeface="Verdana" pitchFamily="34" charset="0"/>
                <a:cs typeface="Verdana" pitchFamily="34" charset="0"/>
              </a:rPr>
              <a:t> conversions</a:t>
            </a:r>
          </a:p>
          <a:p>
            <a:pPr algn="ctr"/>
            <a:r>
              <a:rPr lang="en-US" dirty="0" smtClean="0">
                <a:solidFill>
                  <a:schemeClr val="tx1"/>
                </a:solidFill>
                <a:latin typeface="Verdana" pitchFamily="34" charset="0"/>
                <a:ea typeface="Verdana" pitchFamily="34" charset="0"/>
                <a:cs typeface="Verdana" pitchFamily="34" charset="0"/>
              </a:rPr>
              <a:t>Hibernate refers cfg.xml file to choose appropriate </a:t>
            </a:r>
            <a:r>
              <a:rPr lang="en-US" dirty="0" err="1" smtClean="0">
                <a:solidFill>
                  <a:schemeClr val="tx1"/>
                </a:solidFill>
                <a:latin typeface="Verdana" pitchFamily="34" charset="0"/>
                <a:ea typeface="Verdana" pitchFamily="34" charset="0"/>
                <a:cs typeface="Verdana" pitchFamily="34" charset="0"/>
              </a:rPr>
              <a:t>querries</a:t>
            </a:r>
            <a:r>
              <a:rPr lang="en-US" dirty="0" smtClean="0">
                <a:solidFill>
                  <a:schemeClr val="tx1"/>
                </a:solidFill>
                <a:latin typeface="Verdana" pitchFamily="34" charset="0"/>
                <a:ea typeface="Verdana" pitchFamily="34" charset="0"/>
                <a:cs typeface="Verdana" pitchFamily="34" charset="0"/>
              </a:rPr>
              <a:t> and DB drivers</a:t>
            </a:r>
            <a:endParaRPr lang="en-US" dirty="0">
              <a:solidFill>
                <a:schemeClr val="tx1"/>
              </a:solidFill>
              <a:latin typeface="Verdana" pitchFamily="34" charset="0"/>
              <a:ea typeface="Verdana" pitchFamily="34" charset="0"/>
              <a:cs typeface="Verdana" pitchFamily="34" charset="0"/>
            </a:endParaRPr>
          </a:p>
        </p:txBody>
      </p:sp>
      <p:sp>
        <p:nvSpPr>
          <p:cNvPr id="37" name="Rectangle 36"/>
          <p:cNvSpPr/>
          <p:nvPr/>
        </p:nvSpPr>
        <p:spPr>
          <a:xfrm>
            <a:off x="242455" y="29884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b=(</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b="1" dirty="0" err="1" smtClean="0">
                <a:solidFill>
                  <a:srgbClr val="FFFF00"/>
                </a:solidFill>
                <a:latin typeface="Verdana" pitchFamily="34" charset="0"/>
                <a:ea typeface="Verdana" pitchFamily="34" charset="0"/>
                <a:cs typeface="Verdana" pitchFamily="34" charset="0"/>
              </a:rPr>
              <a:t>Session.load</a:t>
            </a:r>
            <a:r>
              <a:rPr lang="en-US" sz="1400" b="1"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a:t>
            </a:r>
            <a:r>
              <a:rPr lang="en-US" sz="1400" b="1" dirty="0" smtClean="0">
                <a:solidFill>
                  <a:schemeClr val="bg1"/>
                </a:solidFill>
                <a:latin typeface="Verdana" pitchFamily="34" charset="0"/>
                <a:ea typeface="Verdana" pitchFamily="34" charset="0"/>
                <a:cs typeface="Verdana" pitchFamily="34" charset="0"/>
              </a:rPr>
              <a:t>rag</a:t>
            </a:r>
            <a:r>
              <a:rPr lang="en-US" sz="1400" dirty="0" smtClean="0">
                <a:solidFill>
                  <a:schemeClr val="bg1"/>
                </a:solidFill>
                <a:latin typeface="Verdana" pitchFamily="34" charset="0"/>
                <a:ea typeface="Verdana" pitchFamily="34" charset="0"/>
                <a:cs typeface="Verdana" pitchFamily="34" charset="0"/>
              </a:rPr>
              <a:t>”</a:t>
            </a:r>
            <a:r>
              <a:rPr lang="en-US" sz="1400" b="1" dirty="0" smtClean="0">
                <a:solidFill>
                  <a:schemeClr val="bg1"/>
                </a:solidFill>
                <a:latin typeface="Verdana" pitchFamily="34" charset="0"/>
                <a:ea typeface="Verdana" pitchFamily="34" charset="0"/>
                <a:cs typeface="Verdana" pitchFamily="34" charset="0"/>
              </a:rPr>
              <a:t>);</a:t>
            </a:r>
            <a:endParaRPr lang="en-US" sz="1400" b="1" dirty="0">
              <a:solidFill>
                <a:schemeClr val="bg1"/>
              </a:solidFill>
              <a:latin typeface="Verdana" pitchFamily="34" charset="0"/>
              <a:ea typeface="Verdana" pitchFamily="34" charset="0"/>
              <a:cs typeface="Verdana" pitchFamily="34" charset="0"/>
            </a:endParaRPr>
          </a:p>
        </p:txBody>
      </p:sp>
      <p:sp>
        <p:nvSpPr>
          <p:cNvPr id="38" name="Rectangle 37"/>
          <p:cNvSpPr/>
          <p:nvPr/>
        </p:nvSpPr>
        <p:spPr>
          <a:xfrm>
            <a:off x="242455" y="42838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c=(</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Session.load</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“rag”);</a:t>
            </a:r>
          </a:p>
          <a:p>
            <a:pPr algn="ctr"/>
            <a:r>
              <a:rPr lang="en-US" sz="1400" b="1" dirty="0" err="1" smtClean="0">
                <a:solidFill>
                  <a:srgbClr val="FFFF00"/>
                </a:solidFill>
                <a:latin typeface="Verdana" pitchFamily="34" charset="0"/>
                <a:ea typeface="Verdana" pitchFamily="34" charset="0"/>
                <a:cs typeface="Verdana" pitchFamily="34" charset="0"/>
              </a:rPr>
              <a:t>c.setSalary</a:t>
            </a:r>
            <a:r>
              <a:rPr lang="en-US" sz="1400" b="1" dirty="0" smtClean="0">
                <a:solidFill>
                  <a:srgbClr val="FFFF00"/>
                </a:solidFill>
                <a:latin typeface="Verdana" pitchFamily="34" charset="0"/>
                <a:ea typeface="Verdana" pitchFamily="34" charset="0"/>
                <a:cs typeface="Verdana" pitchFamily="34" charset="0"/>
              </a:rPr>
              <a:t>(1000</a:t>
            </a:r>
            <a:r>
              <a:rPr lang="en-US" sz="1400" b="1" dirty="0" smtClean="0">
                <a:solidFill>
                  <a:schemeClr val="bg1"/>
                </a:solidFill>
                <a:latin typeface="Verdana" pitchFamily="34" charset="0"/>
                <a:ea typeface="Verdana" pitchFamily="34" charset="0"/>
                <a:cs typeface="Verdana" pitchFamily="34" charset="0"/>
              </a:rPr>
              <a:t>);</a:t>
            </a:r>
          </a:p>
          <a:p>
            <a:pPr algn="ctr"/>
            <a:r>
              <a:rPr lang="en-US" sz="1400" b="1" dirty="0" err="1" smtClean="0">
                <a:solidFill>
                  <a:schemeClr val="bg1"/>
                </a:solidFill>
                <a:latin typeface="Verdana" pitchFamily="34" charset="0"/>
                <a:ea typeface="Verdana" pitchFamily="34" charset="0"/>
                <a:cs typeface="Verdana" pitchFamily="34" charset="0"/>
              </a:rPr>
              <a:t>Session.update</a:t>
            </a:r>
            <a:r>
              <a:rPr lang="en-US" sz="1400" b="1" dirty="0" smtClean="0">
                <a:solidFill>
                  <a:schemeClr val="bg1"/>
                </a:solidFill>
                <a:latin typeface="Verdana" pitchFamily="34" charset="0"/>
                <a:ea typeface="Verdana" pitchFamily="34" charset="0"/>
                <a:cs typeface="Verdana" pitchFamily="34" charset="0"/>
              </a:rPr>
              <a:t>(c);</a:t>
            </a:r>
          </a:p>
        </p:txBody>
      </p:sp>
      <p:sp>
        <p:nvSpPr>
          <p:cNvPr id="39" name="Rectangle 38"/>
          <p:cNvSpPr/>
          <p:nvPr/>
        </p:nvSpPr>
        <p:spPr>
          <a:xfrm>
            <a:off x="263235" y="55792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d=(</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Session.load</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“rag”);</a:t>
            </a:r>
          </a:p>
          <a:p>
            <a:pPr algn="ctr"/>
            <a:r>
              <a:rPr lang="en-US" sz="1400" b="1" dirty="0" err="1" smtClean="0">
                <a:solidFill>
                  <a:srgbClr val="FFFF00"/>
                </a:solidFill>
                <a:latin typeface="Verdana" pitchFamily="34" charset="0"/>
                <a:ea typeface="Verdana" pitchFamily="34" charset="0"/>
                <a:cs typeface="Verdana" pitchFamily="34" charset="0"/>
              </a:rPr>
              <a:t>Session.delete</a:t>
            </a:r>
            <a:r>
              <a:rPr lang="en-US" sz="1400" b="1" dirty="0" smtClean="0">
                <a:solidFill>
                  <a:srgbClr val="FFFF00"/>
                </a:solidFill>
                <a:latin typeface="Verdana" pitchFamily="34" charset="0"/>
                <a:ea typeface="Verdana" pitchFamily="34" charset="0"/>
                <a:cs typeface="Verdana" pitchFamily="34" charset="0"/>
              </a:rPr>
              <a:t>(d) ;</a:t>
            </a:r>
          </a:p>
        </p:txBody>
      </p:sp>
      <p:sp>
        <p:nvSpPr>
          <p:cNvPr id="41" name="Rectangle 40"/>
          <p:cNvSpPr/>
          <p:nvPr/>
        </p:nvSpPr>
        <p:spPr>
          <a:xfrm>
            <a:off x="0" y="0"/>
            <a:ext cx="38100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0000"/>
                </a:solidFill>
                <a:latin typeface="Verdana" pitchFamily="34" charset="0"/>
                <a:ea typeface="Verdana" pitchFamily="34" charset="0"/>
                <a:cs typeface="Verdana" pitchFamily="34" charset="0"/>
              </a:rPr>
              <a:t>Developer have to just call simple save/load/delete/set methods</a:t>
            </a:r>
            <a:endParaRPr lang="en-US" sz="1600" b="1" dirty="0">
              <a:solidFill>
                <a:srgbClr val="FF0000"/>
              </a:solidFill>
              <a:latin typeface="Verdana" pitchFamily="34" charset="0"/>
              <a:ea typeface="Verdana" pitchFamily="34" charset="0"/>
              <a:cs typeface="Verdana" pitchFamily="34" charset="0"/>
            </a:endParaRPr>
          </a:p>
        </p:txBody>
      </p:sp>
      <p:sp>
        <p:nvSpPr>
          <p:cNvPr id="42" name="Right Arrow 41"/>
          <p:cNvSpPr/>
          <p:nvPr/>
        </p:nvSpPr>
        <p:spPr>
          <a:xfrm>
            <a:off x="3581400" y="22098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Arrow 42"/>
          <p:cNvSpPr/>
          <p:nvPr/>
        </p:nvSpPr>
        <p:spPr>
          <a:xfrm flipH="1">
            <a:off x="3566886" y="33528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Arrow 43"/>
          <p:cNvSpPr/>
          <p:nvPr/>
        </p:nvSpPr>
        <p:spPr>
          <a:xfrm>
            <a:off x="3643745" y="46482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Arrow 44"/>
          <p:cNvSpPr/>
          <p:nvPr/>
        </p:nvSpPr>
        <p:spPr>
          <a:xfrm>
            <a:off x="3629890" y="59436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Left-Right Arrow 45"/>
          <p:cNvSpPr/>
          <p:nvPr/>
        </p:nvSpPr>
        <p:spPr>
          <a:xfrm>
            <a:off x="3505200" y="990600"/>
            <a:ext cx="762000" cy="381000"/>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14300" y="270510"/>
          <a:ext cx="8724013" cy="6400800"/>
        </p:xfrm>
        <a:graphic>
          <a:graphicData uri="http://schemas.openxmlformats.org/drawingml/2006/table">
            <a:tbl>
              <a:tblPr firstRow="1" bandRow="1">
                <a:tableStyleId>{5C22544A-7EE6-4342-B048-85BDC9FD1C3A}</a:tableStyleId>
              </a:tblPr>
              <a:tblGrid>
                <a:gridCol w="1622743"/>
                <a:gridCol w="7101270"/>
              </a:tblGrid>
              <a:tr h="274320">
                <a:tc>
                  <a:txBody>
                    <a:bodyPr/>
                    <a:lstStyle/>
                    <a:p>
                      <a:pPr algn="l"/>
                      <a:r>
                        <a:rPr lang="en-US" sz="1400" dirty="0" smtClean="0">
                          <a:solidFill>
                            <a:schemeClr val="tx1"/>
                          </a:solidFill>
                          <a:latin typeface="Verdana" pitchFamily="34" charset="0"/>
                          <a:ea typeface="Verdana" pitchFamily="34" charset="0"/>
                          <a:cs typeface="Verdana" pitchFamily="34" charset="0"/>
                        </a:rPr>
                        <a:t>Query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Example</a:t>
                      </a:r>
                      <a:endParaRPr lang="en-US" sz="140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Load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Session.load</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endParaRPr lang="en-US" sz="1400" b="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Get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Save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User b=new User(“</a:t>
                      </a:r>
                      <a:r>
                        <a:rPr lang="en-US" sz="1400" dirty="0" err="1" smtClean="0">
                          <a:solidFill>
                            <a:schemeClr val="tx1"/>
                          </a:solidFill>
                          <a:latin typeface="Verdana" pitchFamily="34" charset="0"/>
                          <a:ea typeface="Verdana" pitchFamily="34" charset="0"/>
                          <a:cs typeface="Verdana" pitchFamily="34" charset="0"/>
                        </a:rPr>
                        <a:t>john”,”doe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Session.save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Update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p>
                    <a:p>
                      <a:pPr algn="l"/>
                      <a:r>
                        <a:rPr lang="en-US" sz="1400" dirty="0" err="1" smtClean="0">
                          <a:solidFill>
                            <a:schemeClr val="tx1"/>
                          </a:solidFill>
                          <a:latin typeface="Verdana" pitchFamily="34" charset="0"/>
                          <a:ea typeface="Verdana" pitchFamily="34" charset="0"/>
                          <a:cs typeface="Verdana" pitchFamily="34" charset="0"/>
                        </a:rPr>
                        <a:t>b.setLastName</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anthony</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Session.update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Delete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 </a:t>
                      </a:r>
                      <a:r>
                        <a:rPr lang="en-US" sz="1400" dirty="0" err="1" smtClean="0">
                          <a:solidFill>
                            <a:schemeClr val="tx1"/>
                          </a:solidFill>
                          <a:latin typeface="Verdana" pitchFamily="34" charset="0"/>
                          <a:ea typeface="Verdana" pitchFamily="34" charset="0"/>
                          <a:cs typeface="Verdana" pitchFamily="34" charset="0"/>
                        </a:rPr>
                        <a:t>Session.delete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From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("FROM User");</a:t>
                      </a:r>
                    </a:p>
                    <a:p>
                      <a:pPr algn="l"/>
                      <a:r>
                        <a:rPr lang="en-US" sz="1400" dirty="0" smtClean="0">
                          <a:solidFill>
                            <a:schemeClr val="tx1"/>
                          </a:solidFill>
                          <a:latin typeface="Verdana" pitchFamily="34" charset="0"/>
                          <a:ea typeface="Verdana" pitchFamily="34" charset="0"/>
                          <a:cs typeface="Verdana" pitchFamily="34" charset="0"/>
                        </a:rPr>
                        <a:t>List results = </a:t>
                      </a:r>
                      <a:r>
                        <a:rPr lang="en-US" sz="1400" dirty="0" err="1" smtClean="0">
                          <a:solidFill>
                            <a:schemeClr val="tx1"/>
                          </a:solidFill>
                          <a:latin typeface="Verdana" pitchFamily="34" charset="0"/>
                          <a:ea typeface="Verdana" pitchFamily="34" charset="0"/>
                          <a:cs typeface="Verdana" pitchFamily="34" charset="0"/>
                        </a:rPr>
                        <a:t>query.list</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Select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a:t>
                      </a:r>
                    </a:p>
                    <a:p>
                      <a:pPr algn="l"/>
                      <a:r>
                        <a:rPr lang="en-US" sz="1400" dirty="0" smtClean="0">
                          <a:solidFill>
                            <a:schemeClr val="tx1"/>
                          </a:solidFill>
                          <a:latin typeface="Verdana" pitchFamily="34" charset="0"/>
                          <a:ea typeface="Verdana" pitchFamily="34" charset="0"/>
                          <a:cs typeface="Verdana" pitchFamily="34" charset="0"/>
                        </a:rPr>
                        <a:t>List results = </a:t>
                      </a:r>
                      <a:r>
                        <a:rPr lang="en-US" sz="1400" dirty="0" err="1" smtClean="0">
                          <a:solidFill>
                            <a:schemeClr val="tx1"/>
                          </a:solidFill>
                          <a:latin typeface="Verdana" pitchFamily="34" charset="0"/>
                          <a:ea typeface="Verdana" pitchFamily="34" charset="0"/>
                          <a:cs typeface="Verdana" pitchFamily="34" charset="0"/>
                        </a:rPr>
                        <a:t>query.list</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Update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("UPDATE User set salary = ‘100’  WHERE id = 'john'"); </a:t>
                      </a:r>
                      <a:r>
                        <a:rPr lang="en-US" sz="1400" baseline="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Delete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(“delete from User WHERE id = 'john'");</a:t>
                      </a:r>
                    </a:p>
                    <a:p>
                      <a:pPr algn="l"/>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Insert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(“insert into User (</a:t>
                      </a:r>
                      <a:r>
                        <a:rPr lang="en-US" sz="1400" dirty="0" err="1" smtClean="0">
                          <a:solidFill>
                            <a:schemeClr val="tx1"/>
                          </a:solidFill>
                          <a:latin typeface="Verdana" pitchFamily="34" charset="0"/>
                          <a:ea typeface="Verdana" pitchFamily="34" charset="0"/>
                          <a:cs typeface="Verdana" pitchFamily="34" charset="0"/>
                        </a:rPr>
                        <a:t>first_name,last_name</a:t>
                      </a:r>
                      <a:r>
                        <a:rPr lang="en-US" sz="1400" dirty="0" smtClean="0">
                          <a:solidFill>
                            <a:schemeClr val="tx1"/>
                          </a:solidFill>
                          <a:latin typeface="Verdana" pitchFamily="34" charset="0"/>
                          <a:ea typeface="Verdana" pitchFamily="34" charset="0"/>
                          <a:cs typeface="Verdana" pitchFamily="34" charset="0"/>
                        </a:rPr>
                        <a:t>)</a:t>
                      </a:r>
                      <a:r>
                        <a:rPr lang="en-US" sz="1400" baseline="0" dirty="0" smtClean="0">
                          <a:solidFill>
                            <a:schemeClr val="tx1"/>
                          </a:solidFill>
                          <a:latin typeface="Verdana" pitchFamily="34" charset="0"/>
                          <a:ea typeface="Verdana" pitchFamily="34" charset="0"/>
                          <a:cs typeface="Verdana" pitchFamily="34" charset="0"/>
                        </a:rPr>
                        <a:t> values (</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john‘,’doe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640080">
                <a:tc>
                  <a:txBody>
                    <a:bodyPr/>
                    <a:lstStyle/>
                    <a:p>
                      <a:pPr algn="l"/>
                      <a:r>
                        <a:rPr lang="en-US" sz="1400" dirty="0" smtClean="0">
                          <a:solidFill>
                            <a:schemeClr val="tx1"/>
                          </a:solidFill>
                          <a:latin typeface="Verdana" pitchFamily="34" charset="0"/>
                          <a:ea typeface="Verdana" pitchFamily="34" charset="0"/>
                          <a:cs typeface="Verdana" pitchFamily="34" charset="0"/>
                        </a:rPr>
                        <a:t>Dynamic binding</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String </a:t>
                      </a:r>
                      <a:r>
                        <a:rPr lang="en-US" sz="1400" dirty="0" err="1" smtClean="0">
                          <a:solidFill>
                            <a:schemeClr val="tx1"/>
                          </a:solidFill>
                          <a:latin typeface="Verdana" pitchFamily="34" charset="0"/>
                          <a:ea typeface="Verdana" pitchFamily="34" charset="0"/>
                          <a:cs typeface="Verdana" pitchFamily="34" charset="0"/>
                        </a:rPr>
                        <a:t>hql</a:t>
                      </a:r>
                      <a:r>
                        <a:rPr lang="en-US" sz="1400" dirty="0" smtClean="0">
                          <a:solidFill>
                            <a:schemeClr val="tx1"/>
                          </a:solidFill>
                          <a:latin typeface="Verdana" pitchFamily="34" charset="0"/>
                          <a:ea typeface="Verdana" pitchFamily="34" charset="0"/>
                          <a:cs typeface="Verdana" pitchFamily="34" charset="0"/>
                        </a:rPr>
                        <a:t> = "DELETE FROM User WHERE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:param1";</a:t>
                      </a:r>
                    </a:p>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hql</a:t>
                      </a:r>
                      <a:r>
                        <a:rPr lang="en-US" sz="1400" dirty="0" smtClean="0">
                          <a:solidFill>
                            <a:schemeClr val="tx1"/>
                          </a:solidFill>
                          <a:latin typeface="Verdana" pitchFamily="34" charset="0"/>
                          <a:ea typeface="Verdana" pitchFamily="34" charset="0"/>
                          <a:cs typeface="Verdana" pitchFamily="34" charset="0"/>
                        </a:rPr>
                        <a:t>);</a:t>
                      </a:r>
                    </a:p>
                    <a:p>
                      <a:pPr algn="l"/>
                      <a:r>
                        <a:rPr lang="en-US" sz="1400" dirty="0" err="1" smtClean="0">
                          <a:solidFill>
                            <a:schemeClr val="tx1"/>
                          </a:solidFill>
                          <a:latin typeface="Verdana" pitchFamily="34" charset="0"/>
                          <a:ea typeface="Verdana" pitchFamily="34" charset="0"/>
                          <a:cs typeface="Verdana" pitchFamily="34" charset="0"/>
                        </a:rPr>
                        <a:t>query.setParameter</a:t>
                      </a:r>
                      <a:r>
                        <a:rPr lang="en-US" sz="1400" dirty="0" smtClean="0">
                          <a:solidFill>
                            <a:schemeClr val="tx1"/>
                          </a:solidFill>
                          <a:latin typeface="Verdana" pitchFamily="34" charset="0"/>
                          <a:ea typeface="Verdana" pitchFamily="34" charset="0"/>
                          <a:cs typeface="Verdana" pitchFamily="34" charset="0"/>
                        </a:rPr>
                        <a:t>("param1", 'john');</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smtClean="0">
                          <a:solidFill>
                            <a:schemeClr val="tx1"/>
                          </a:solidFill>
                          <a:latin typeface="Verdana" pitchFamily="34" charset="0"/>
                          <a:ea typeface="Verdana" pitchFamily="34" charset="0"/>
                          <a:cs typeface="Verdana" pitchFamily="34" charset="0"/>
                        </a:rPr>
                        <a:t>Group by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 group by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a:t>
                      </a: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Order</a:t>
                      </a:r>
                      <a:r>
                        <a:rPr lang="en-US" sz="1400" baseline="0" dirty="0" smtClean="0">
                          <a:solidFill>
                            <a:schemeClr val="tx1"/>
                          </a:solidFill>
                          <a:latin typeface="Verdana" pitchFamily="34" charset="0"/>
                          <a:ea typeface="Verdana" pitchFamily="34" charset="0"/>
                          <a:cs typeface="Verdana" pitchFamily="34" charset="0"/>
                        </a:rPr>
                        <a:t> by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 order by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desc</a:t>
                      </a:r>
                      <a:r>
                        <a:rPr lang="en-US" sz="1400" dirty="0" smtClean="0">
                          <a:solidFill>
                            <a:schemeClr val="tx1"/>
                          </a:solidFill>
                          <a:latin typeface="Verdana" pitchFamily="34" charset="0"/>
                          <a:ea typeface="Verdana" pitchFamily="34" charset="0"/>
                          <a:cs typeface="Verdana" pitchFamily="34" charset="0"/>
                        </a:rPr>
                        <a:t>");</a:t>
                      </a:r>
                    </a:p>
                  </a:txBody>
                  <a:tcPr/>
                </a:tc>
              </a:tr>
            </a:tbl>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762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Framework</a:t>
            </a:r>
            <a:endParaRPr dirty="0"/>
          </a:p>
        </p:txBody>
      </p:sp>
      <p:sp>
        <p:nvSpPr>
          <p:cNvPr id="293" name="CustomShape 2"/>
          <p:cNvSpPr/>
          <p:nvPr/>
        </p:nvSpPr>
        <p:spPr>
          <a:xfrm>
            <a:off x="0" y="381000"/>
            <a:ext cx="9144000" cy="586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i="1" dirty="0" smtClean="0">
                <a:solidFill>
                  <a:srgbClr val="FF0000"/>
                </a:solidFill>
                <a:latin typeface="Verdana" pitchFamily="34" charset="0"/>
                <a:ea typeface="Verdana" pitchFamily="34" charset="0"/>
                <a:cs typeface="Verdana" pitchFamily="34" charset="0"/>
              </a:rPr>
              <a:t>Struts framework : Struts framework helps us implement MVC architecture. This Framework is designed to minimize the Web app layer dependency and remove tight coupling between MVC layers such as </a:t>
            </a:r>
            <a:r>
              <a:rPr lang="en-US" sz="1500" b="1" i="1" dirty="0" err="1" smtClean="0">
                <a:solidFill>
                  <a:srgbClr val="FF0000"/>
                </a:solidFill>
                <a:latin typeface="Verdana" pitchFamily="34" charset="0"/>
                <a:ea typeface="Verdana" pitchFamily="34" charset="0"/>
                <a:cs typeface="Verdana" pitchFamily="34" charset="0"/>
              </a:rPr>
              <a:t>servlet</a:t>
            </a:r>
            <a:r>
              <a:rPr lang="en-US" sz="1500" b="1" i="1" dirty="0" smtClean="0">
                <a:solidFill>
                  <a:srgbClr val="FF0000"/>
                </a:solidFill>
                <a:latin typeface="Verdana" pitchFamily="34" charset="0"/>
                <a:ea typeface="Verdana" pitchFamily="34" charset="0"/>
                <a:cs typeface="Verdana" pitchFamily="34" charset="0"/>
              </a:rPr>
              <a:t> code into JSP or model code into </a:t>
            </a:r>
            <a:r>
              <a:rPr lang="en-US" sz="1500" b="1" i="1" dirty="0" err="1" smtClean="0">
                <a:solidFill>
                  <a:srgbClr val="FF0000"/>
                </a:solidFill>
                <a:latin typeface="Verdana" pitchFamily="34" charset="0"/>
                <a:ea typeface="Verdana" pitchFamily="34" charset="0"/>
                <a:cs typeface="Verdana" pitchFamily="34" charset="0"/>
              </a:rPr>
              <a:t>servlet</a:t>
            </a:r>
            <a:r>
              <a:rPr lang="en-US" sz="1500" b="1" i="1" dirty="0" smtClean="0">
                <a:solidFill>
                  <a:srgbClr val="FF0000"/>
                </a:solidFill>
                <a:latin typeface="Verdana" pitchFamily="34" charset="0"/>
                <a:ea typeface="Verdana" pitchFamily="34" charset="0"/>
                <a:cs typeface="Verdana" pitchFamily="34" charset="0"/>
              </a:rPr>
              <a:t>.</a:t>
            </a:r>
            <a:endParaRPr lang="en-US" sz="1500" b="1" i="1" dirty="0">
              <a:solidFill>
                <a:srgbClr val="FF0000"/>
              </a:solidFill>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Usually Java </a:t>
            </a:r>
            <a:r>
              <a:rPr lang="en-US" sz="1500" b="1" dirty="0" err="1" smtClean="0">
                <a:latin typeface="Verdana" pitchFamily="34" charset="0"/>
                <a:ea typeface="Verdana" pitchFamily="34" charset="0"/>
                <a:cs typeface="Verdana" pitchFamily="34" charset="0"/>
              </a:rPr>
              <a:t>servlet</a:t>
            </a:r>
            <a:r>
              <a:rPr lang="en-US" sz="1500" b="1" dirty="0" smtClean="0">
                <a:latin typeface="Verdana" pitchFamily="34" charset="0"/>
                <a:ea typeface="Verdana" pitchFamily="34" charset="0"/>
                <a:cs typeface="Verdana" pitchFamily="34" charset="0"/>
              </a:rPr>
              <a:t> based web application flow involves </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URL routing to a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program</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Handling incoming http request. </a:t>
            </a:r>
          </a:p>
          <a:p>
            <a:pPr marL="342900" indent="-342900">
              <a:buFontTx/>
              <a:buAutoNum type="arabicParenR"/>
            </a:pPr>
            <a:r>
              <a:rPr lang="en-US" sz="1500" dirty="0" smtClean="0">
                <a:latin typeface="Verdana" pitchFamily="34" charset="0"/>
                <a:ea typeface="Verdana" pitchFamily="34" charset="0"/>
                <a:cs typeface="Verdana" pitchFamily="34" charset="0"/>
              </a:rPr>
              <a:t>Pre processing stages of validating clients or request parameters (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Filters)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Read request parameters (</a:t>
            </a:r>
            <a:r>
              <a:rPr lang="en-US" sz="1500" dirty="0" err="1" smtClean="0">
                <a:latin typeface="Verdana" pitchFamily="34" charset="0"/>
                <a:ea typeface="Verdana" pitchFamily="34" charset="0"/>
                <a:cs typeface="Verdana" pitchFamily="34" charset="0"/>
              </a:rPr>
              <a:t>Request.getParameter</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Process the request, which usually deals with invoking business layer calls (model)</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Available processing methods are </a:t>
            </a:r>
            <a:r>
              <a:rPr lang="en-US" sz="1500" dirty="0" err="1" smtClean="0">
                <a:latin typeface="Verdana" pitchFamily="34" charset="0"/>
                <a:ea typeface="Verdana" pitchFamily="34" charset="0"/>
                <a:cs typeface="Verdana" pitchFamily="34" charset="0"/>
              </a:rPr>
              <a:t>doGet</a:t>
            </a:r>
            <a:r>
              <a:rPr lang="en-US" sz="1500" dirty="0" smtClean="0">
                <a:latin typeface="Verdana" pitchFamily="34" charset="0"/>
                <a:ea typeface="Verdana" pitchFamily="34" charset="0"/>
                <a:cs typeface="Verdana" pitchFamily="34" charset="0"/>
              </a:rPr>
              <a:t> and </a:t>
            </a:r>
            <a:r>
              <a:rPr lang="en-US" sz="1500" dirty="0" err="1" smtClean="0">
                <a:latin typeface="Verdana" pitchFamily="34" charset="0"/>
                <a:ea typeface="Verdana" pitchFamily="34" charset="0"/>
                <a:cs typeface="Verdana" pitchFamily="34" charset="0"/>
              </a:rPr>
              <a:t>doPost</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Post processing stages (Servlet Filters)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Servlets play the role of controllers. Which usually requires decision making , web page routing , presentation/view layer display logic. (Redirect or </a:t>
            </a:r>
            <a:r>
              <a:rPr lang="en-US" sz="1500" dirty="0" err="1" smtClean="0">
                <a:latin typeface="Verdana" pitchFamily="34" charset="0"/>
                <a:ea typeface="Verdana" pitchFamily="34" charset="0"/>
                <a:cs typeface="Verdana" pitchFamily="34" charset="0"/>
              </a:rPr>
              <a:t>RequestForward</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endParaRPr lang="en-US" sz="1500" dirty="0" smtClean="0">
              <a:latin typeface="Verdana" pitchFamily="34" charset="0"/>
              <a:ea typeface="Verdana" pitchFamily="34" charset="0"/>
              <a:cs typeface="Verdana" pitchFamily="34" charset="0"/>
            </a:endParaRPr>
          </a:p>
          <a:p>
            <a:pPr>
              <a:lnSpc>
                <a:spcPct val="100000"/>
              </a:lnSpc>
            </a:pPr>
            <a:r>
              <a:rPr lang="en-US" sz="1500" dirty="0" smtClean="0">
                <a:latin typeface="Verdana" pitchFamily="34" charset="0"/>
                <a:ea typeface="Verdana" pitchFamily="34" charset="0"/>
                <a:cs typeface="Verdana" pitchFamily="34" charset="0"/>
              </a:rPr>
              <a:t>Any changes in above section of the code requires code change, code rebuild, app repackage, app validation and finally deployment. By moving above responsibilities out of Servlet java (Code) to Xml files (Configuration); code management becomes easier and application becomes more flexible to adapt frequent design changes or implement new enhancement in less time.</a:t>
            </a:r>
            <a:endParaRPr lang="en-US" sz="1500" dirty="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Struts Component :</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Interceptor : These are the component just like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filters, which are invoked pre and post request processing.</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Actions : These are the components that include business logic and form bean info.</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Value Stack : This component includes group of objects like </a:t>
            </a:r>
            <a:r>
              <a:rPr lang="en-US" sz="1500" dirty="0" err="1" smtClean="0">
                <a:latin typeface="Verdana" pitchFamily="34" charset="0"/>
                <a:ea typeface="Verdana" pitchFamily="34" charset="0"/>
                <a:cs typeface="Verdana" pitchFamily="34" charset="0"/>
              </a:rPr>
              <a:t>action,model,local</a:t>
            </a:r>
            <a:r>
              <a:rPr lang="en-US" sz="1500" dirty="0" smtClean="0">
                <a:latin typeface="Verdana" pitchFamily="34" charset="0"/>
                <a:ea typeface="Verdana" pitchFamily="34" charset="0"/>
                <a:cs typeface="Verdana" pitchFamily="34" charset="0"/>
              </a:rPr>
              <a:t> etc</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OGNL : Object Graph Navigation Language is used to store ,search or manipulate data on the value stack.</a:t>
            </a:r>
          </a:p>
          <a:p>
            <a:pPr marL="342900" indent="-342900">
              <a:lnSpc>
                <a:spcPct val="100000"/>
              </a:lnSpc>
              <a:buAutoNum type="arabicParenR"/>
            </a:pPr>
            <a:r>
              <a:rPr lang="en-US" sz="1500" dirty="0" err="1" smtClean="0">
                <a:latin typeface="Verdana" pitchFamily="34" charset="0"/>
                <a:ea typeface="Verdana" pitchFamily="34" charset="0"/>
                <a:cs typeface="Verdana" pitchFamily="34" charset="0"/>
              </a:rPr>
              <a:t>ActionContext</a:t>
            </a:r>
            <a:r>
              <a:rPr lang="en-US" sz="1500" dirty="0" smtClean="0">
                <a:latin typeface="Verdana" pitchFamily="34" charset="0"/>
                <a:ea typeface="Verdana" pitchFamily="34" charset="0"/>
                <a:cs typeface="Verdana" pitchFamily="34" charset="0"/>
              </a:rPr>
              <a:t> : these are thread safe. These are object containers for actions.</a:t>
            </a:r>
          </a:p>
        </p:txBody>
      </p:sp>
    </p:spTree>
    <p:extLst>
      <p:ext uri="{BB962C8B-B14F-4D97-AF65-F5344CB8AC3E}">
        <p14:creationId xmlns:p14="http://schemas.microsoft.com/office/powerpoint/2010/main" xmlns=""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381000" y="2286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a:t>
            </a:r>
            <a:r>
              <a:rPr lang="en-US" sz="2800" dirty="0" smtClean="0">
                <a:solidFill>
                  <a:srgbClr val="000000"/>
                </a:solidFill>
                <a:latin typeface="Verdana"/>
                <a:ea typeface="Verdana"/>
              </a:rPr>
              <a:t>– Components</a:t>
            </a:r>
            <a:endParaRPr dirty="0"/>
          </a:p>
        </p:txBody>
      </p:sp>
      <p:sp>
        <p:nvSpPr>
          <p:cNvPr id="6" name="Rectangle 5"/>
          <p:cNvSpPr/>
          <p:nvPr/>
        </p:nvSpPr>
        <p:spPr>
          <a:xfrm>
            <a:off x="533400" y="1066800"/>
            <a:ext cx="8001000" cy="5257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AutoNum type="arabicParenR"/>
            </a:pPr>
            <a:endParaRPr lang="en-US" sz="1400" b="1"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b="1" dirty="0" smtClean="0">
                <a:solidFill>
                  <a:schemeClr val="tx1"/>
                </a:solidFill>
                <a:latin typeface="Verdana" pitchFamily="34" charset="0"/>
                <a:ea typeface="Verdana" pitchFamily="34" charset="0"/>
                <a:cs typeface="Verdana" pitchFamily="34" charset="0"/>
              </a:rPr>
              <a:t>Interceptors : </a:t>
            </a:r>
            <a:r>
              <a:rPr lang="en-US" sz="1400" dirty="0" smtClean="0">
                <a:solidFill>
                  <a:schemeClr val="tx1"/>
                </a:solidFill>
                <a:latin typeface="Verdana" pitchFamily="34" charset="0"/>
                <a:ea typeface="Verdana" pitchFamily="34" charset="0"/>
                <a:cs typeface="Verdana" pitchFamily="34" charset="0"/>
              </a:rPr>
              <a:t>These are the component just like </a:t>
            </a:r>
            <a:r>
              <a:rPr lang="en-US" sz="1400" dirty="0" err="1" smtClean="0">
                <a:solidFill>
                  <a:schemeClr val="tx1"/>
                </a:solidFill>
                <a:latin typeface="Verdana" pitchFamily="34" charset="0"/>
                <a:ea typeface="Verdana" pitchFamily="34" charset="0"/>
                <a:cs typeface="Verdana" pitchFamily="34" charset="0"/>
              </a:rPr>
              <a:t>servlet</a:t>
            </a:r>
            <a:r>
              <a:rPr lang="en-US" sz="1400" dirty="0" smtClean="0">
                <a:solidFill>
                  <a:schemeClr val="tx1"/>
                </a:solidFill>
                <a:latin typeface="Verdana" pitchFamily="34" charset="0"/>
                <a:ea typeface="Verdana" pitchFamily="34" charset="0"/>
                <a:cs typeface="Verdana" pitchFamily="34" charset="0"/>
              </a:rPr>
              <a:t> filters, which are invoked pre and post action processing. An action can be applied with more than one interceptors. Multiple Interceptors are executed in and around action in a stacked manner ( last interceptor applied before processing action executes first after processing action). </a:t>
            </a:r>
            <a:r>
              <a:rPr lang="en-US" sz="1400" b="1" dirty="0" err="1" smtClean="0">
                <a:solidFill>
                  <a:schemeClr val="tx1"/>
                </a:solidFill>
                <a:latin typeface="Verdana" pitchFamily="34" charset="0"/>
                <a:ea typeface="Verdana" pitchFamily="34" charset="0"/>
                <a:cs typeface="Verdana" pitchFamily="34" charset="0"/>
              </a:rPr>
              <a:t>ActionInvocation.invoke</a:t>
            </a:r>
            <a:r>
              <a:rPr lang="en-US" sz="1400" dirty="0" smtClean="0">
                <a:solidFill>
                  <a:schemeClr val="tx1"/>
                </a:solidFill>
                <a:latin typeface="Verdana" pitchFamily="34" charset="0"/>
                <a:ea typeface="Verdana" pitchFamily="34" charset="0"/>
                <a:cs typeface="Verdana" pitchFamily="34" charset="0"/>
              </a:rPr>
              <a:t> hands over control to action. </a:t>
            </a:r>
            <a:endParaRPr lang="en-US" sz="1400" b="1"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b="1" dirty="0" smtClean="0">
                <a:solidFill>
                  <a:schemeClr val="tx1"/>
                </a:solidFill>
                <a:latin typeface="Verdana" pitchFamily="34" charset="0"/>
                <a:ea typeface="Verdana" pitchFamily="34" charset="0"/>
                <a:cs typeface="Verdana" pitchFamily="34" charset="0"/>
              </a:rPr>
              <a:t>Action : </a:t>
            </a:r>
            <a:r>
              <a:rPr lang="en-US" sz="1400" dirty="0" smtClean="0">
                <a:solidFill>
                  <a:schemeClr val="tx1"/>
                </a:solidFill>
                <a:latin typeface="Verdana" pitchFamily="34" charset="0"/>
                <a:ea typeface="Verdana" pitchFamily="34" charset="0"/>
                <a:cs typeface="Verdana" pitchFamily="34" charset="0"/>
              </a:rPr>
              <a:t>This class consists of  </a:t>
            </a:r>
            <a:r>
              <a:rPr lang="en-US" sz="1400" dirty="0" err="1" smtClean="0">
                <a:solidFill>
                  <a:schemeClr val="tx1"/>
                </a:solidFill>
                <a:latin typeface="Verdana" pitchFamily="34" charset="0"/>
                <a:ea typeface="Verdana" pitchFamily="34" charset="0"/>
                <a:cs typeface="Verdana" pitchFamily="34" charset="0"/>
              </a:rPr>
              <a:t>formBean</a:t>
            </a:r>
            <a:r>
              <a:rPr lang="en-US" sz="1400" dirty="0" smtClean="0">
                <a:solidFill>
                  <a:schemeClr val="tx1"/>
                </a:solidFill>
                <a:latin typeface="Verdana" pitchFamily="34" charset="0"/>
                <a:ea typeface="Verdana" pitchFamily="34" charset="0"/>
                <a:cs typeface="Verdana" pitchFamily="34" charset="0"/>
              </a:rPr>
              <a:t> and business logic both.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Instance variables : should match the names of View forms. OGNL needs to map the form data to Action </a:t>
            </a:r>
            <a:r>
              <a:rPr lang="en-US" sz="1400" dirty="0" err="1" smtClean="0">
                <a:solidFill>
                  <a:schemeClr val="tx1"/>
                </a:solidFill>
                <a:latin typeface="Verdana" pitchFamily="34" charset="0"/>
                <a:ea typeface="Verdana" pitchFamily="34" charset="0"/>
                <a:cs typeface="Verdana" pitchFamily="34" charset="0"/>
              </a:rPr>
              <a:t>proeprty</a:t>
            </a:r>
            <a:r>
              <a:rPr lang="en-US" sz="1400" dirty="0" smtClean="0">
                <a:solidFill>
                  <a:schemeClr val="tx1"/>
                </a:solidFill>
                <a:latin typeface="Verdana" pitchFamily="34" charset="0"/>
                <a:ea typeface="Verdana" pitchFamily="34" charset="0"/>
                <a:cs typeface="Verdana" pitchFamily="34" charset="0"/>
              </a:rPr>
              <a:t>. Provide get/set method for the same.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Method : If method  is not mentioned in struts xml method name “execute” is invoked. Developer can choose any method name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Implements : To make Action class capable of accessing </a:t>
            </a:r>
            <a:r>
              <a:rPr lang="en-US" sz="1400" dirty="0" err="1" smtClean="0">
                <a:solidFill>
                  <a:schemeClr val="tx1"/>
                </a:solidFill>
                <a:latin typeface="Verdana" pitchFamily="34" charset="0"/>
                <a:ea typeface="Verdana" pitchFamily="34" charset="0"/>
                <a:cs typeface="Verdana" pitchFamily="34" charset="0"/>
              </a:rPr>
              <a:t>servlet</a:t>
            </a:r>
            <a:r>
              <a:rPr lang="en-US" sz="1400" dirty="0" smtClean="0">
                <a:solidFill>
                  <a:schemeClr val="tx1"/>
                </a:solidFill>
                <a:latin typeface="Verdana" pitchFamily="34" charset="0"/>
                <a:ea typeface="Verdana" pitchFamily="34" charset="0"/>
                <a:cs typeface="Verdana" pitchFamily="34" charset="0"/>
              </a:rPr>
              <a:t> functions implement </a:t>
            </a:r>
            <a:r>
              <a:rPr lang="en-US" sz="1400" dirty="0" err="1">
                <a:solidFill>
                  <a:schemeClr val="tx1"/>
                </a:solidFill>
                <a:latin typeface="Verdana" pitchFamily="34" charset="0"/>
                <a:ea typeface="Verdana" pitchFamily="34" charset="0"/>
                <a:cs typeface="Verdana" pitchFamily="34" charset="0"/>
              </a:rPr>
              <a:t>ServletRequestAware</a:t>
            </a:r>
            <a:r>
              <a:rPr lang="en-US" sz="1400" dirty="0">
                <a:solidFill>
                  <a:schemeClr val="tx1"/>
                </a:solidFill>
                <a:latin typeface="Verdana" pitchFamily="34" charset="0"/>
                <a:ea typeface="Verdana" pitchFamily="34" charset="0"/>
                <a:cs typeface="Verdana" pitchFamily="34" charset="0"/>
              </a:rPr>
              <a:t> </a:t>
            </a:r>
            <a:r>
              <a:rPr lang="en-US" sz="1400" dirty="0" smtClean="0">
                <a:solidFill>
                  <a:schemeClr val="tx1"/>
                </a:solidFill>
                <a:latin typeface="Verdana" pitchFamily="34" charset="0"/>
                <a:ea typeface="Verdana" pitchFamily="34" charset="0"/>
                <a:cs typeface="Verdana" pitchFamily="34" charset="0"/>
              </a:rPr>
              <a:t>interface.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Extends : extend </a:t>
            </a:r>
            <a:r>
              <a:rPr lang="en-US" sz="1400" dirty="0" err="1" smtClean="0">
                <a:solidFill>
                  <a:schemeClr val="tx1"/>
                </a:solidFill>
                <a:latin typeface="Verdana" pitchFamily="34" charset="0"/>
                <a:ea typeface="Verdana" pitchFamily="34" charset="0"/>
                <a:cs typeface="Verdana" pitchFamily="34" charset="0"/>
              </a:rPr>
              <a:t>ActionSupport</a:t>
            </a:r>
            <a:r>
              <a:rPr lang="en-US" sz="1400" dirty="0" smtClean="0">
                <a:solidFill>
                  <a:schemeClr val="tx1"/>
                </a:solidFill>
                <a:latin typeface="Verdana" pitchFamily="34" charset="0"/>
                <a:ea typeface="Verdana" pitchFamily="34" charset="0"/>
                <a:cs typeface="Verdana" pitchFamily="34" charset="0"/>
              </a:rPr>
              <a:t> to provide form validation features.</a:t>
            </a:r>
          </a:p>
          <a:p>
            <a:pPr marL="342900" indent="-342900">
              <a:buAutoNum type="arabicParenR"/>
            </a:pPr>
            <a:r>
              <a:rPr lang="en-US" sz="1400" b="1" dirty="0" err="1" smtClean="0">
                <a:solidFill>
                  <a:schemeClr val="tx1"/>
                </a:solidFill>
                <a:latin typeface="Verdana" pitchFamily="34" charset="0"/>
                <a:ea typeface="Verdana" pitchFamily="34" charset="0"/>
                <a:cs typeface="Verdana" pitchFamily="34" charset="0"/>
              </a:rPr>
              <a:t>ValueStack</a:t>
            </a:r>
            <a:r>
              <a:rPr lang="en-US" sz="1400" b="1" dirty="0" smtClean="0">
                <a:solidFill>
                  <a:schemeClr val="tx1"/>
                </a:solidFill>
                <a:latin typeface="Verdana" pitchFamily="34" charset="0"/>
                <a:ea typeface="Verdana" pitchFamily="34" charset="0"/>
                <a:cs typeface="Verdana" pitchFamily="34" charset="0"/>
              </a:rPr>
              <a:t>  </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Valuestack</a:t>
            </a:r>
            <a:r>
              <a:rPr lang="en-US" sz="1400" dirty="0" smtClean="0">
                <a:solidFill>
                  <a:schemeClr val="tx1"/>
                </a:solidFill>
                <a:latin typeface="Verdana" pitchFamily="34" charset="0"/>
                <a:ea typeface="Verdana" pitchFamily="34" charset="0"/>
                <a:cs typeface="Verdana" pitchFamily="34" charset="0"/>
              </a:rPr>
              <a:t> has group of objects like </a:t>
            </a:r>
            <a:r>
              <a:rPr lang="en-US" sz="1400" dirty="0" err="1" smtClean="0">
                <a:solidFill>
                  <a:schemeClr val="tx1"/>
                </a:solidFill>
                <a:latin typeface="Verdana" pitchFamily="34" charset="0"/>
                <a:ea typeface="Verdana" pitchFamily="34" charset="0"/>
                <a:cs typeface="Verdana" pitchFamily="34" charset="0"/>
              </a:rPr>
              <a:t>model,action,form,bean</a:t>
            </a:r>
            <a:r>
              <a:rPr lang="en-US" sz="1400" dirty="0" smtClean="0">
                <a:solidFill>
                  <a:schemeClr val="tx1"/>
                </a:solidFill>
                <a:latin typeface="Verdana" pitchFamily="34" charset="0"/>
                <a:ea typeface="Verdana" pitchFamily="34" charset="0"/>
                <a:cs typeface="Verdana" pitchFamily="34" charset="0"/>
              </a:rPr>
              <a:t> etc. </a:t>
            </a:r>
          </a:p>
          <a:p>
            <a:pPr lvl="2"/>
            <a:r>
              <a:rPr lang="en-US" sz="1400" dirty="0" smtClean="0">
                <a:solidFill>
                  <a:schemeClr val="tx1"/>
                </a:solidFill>
                <a:latin typeface="Arial" pitchFamily="34" charset="0"/>
                <a:ea typeface="Verdana" pitchFamily="34" charset="0"/>
                <a:cs typeface="Arial" pitchFamily="34" charset="0"/>
              </a:rPr>
              <a:t>&lt;s:property value="</a:t>
            </a:r>
            <a:r>
              <a:rPr lang="en-US" sz="1400" b="1" dirty="0" smtClean="0">
                <a:solidFill>
                  <a:schemeClr val="tx1"/>
                </a:solidFill>
                <a:latin typeface="Arial" pitchFamily="34" charset="0"/>
                <a:ea typeface="Verdana" pitchFamily="34" charset="0"/>
                <a:cs typeface="Arial" pitchFamily="34" charset="0"/>
              </a:rPr>
              <a:t>message</a:t>
            </a:r>
            <a:r>
              <a:rPr lang="en-US" sz="1400" dirty="0" smtClean="0">
                <a:solidFill>
                  <a:schemeClr val="tx1"/>
                </a:solidFill>
                <a:latin typeface="Arial" pitchFamily="34" charset="0"/>
                <a:ea typeface="Verdana" pitchFamily="34" charset="0"/>
                <a:cs typeface="Arial" pitchFamily="34" charset="0"/>
              </a:rPr>
              <a:t>"/&gt; can be used to access beans.</a:t>
            </a:r>
          </a:p>
          <a:p>
            <a:pPr marL="342900" indent="-342900">
              <a:buFont typeface="+mj-lt"/>
              <a:buAutoNum type="arabicParenR" startAt="4"/>
            </a:pPr>
            <a:r>
              <a:rPr lang="en-US" sz="1400" b="1" dirty="0" smtClean="0">
                <a:solidFill>
                  <a:schemeClr val="tx1"/>
                </a:solidFill>
                <a:latin typeface="Verdana" pitchFamily="34" charset="0"/>
                <a:ea typeface="Verdana" pitchFamily="34" charset="0"/>
                <a:cs typeface="Verdana" pitchFamily="34" charset="0"/>
              </a:rPr>
              <a:t>OGNL </a:t>
            </a:r>
            <a:r>
              <a:rPr lang="en-US" sz="1400" dirty="0" smtClean="0">
                <a:solidFill>
                  <a:schemeClr val="tx1"/>
                </a:solidFill>
                <a:latin typeface="Verdana" pitchFamily="34" charset="0"/>
                <a:ea typeface="Verdana" pitchFamily="34" charset="0"/>
                <a:cs typeface="Verdana" pitchFamily="34" charset="0"/>
              </a:rPr>
              <a:t>: Object Graph Navigation Language is used to store ,search or manipulate data on the value stack. This language helps to set or get java objects. OGNL primary task is to map view layer elements to action properties. Below are OGNL expressions</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Property : &lt;</a:t>
            </a:r>
            <a:r>
              <a:rPr lang="en-US" sz="1400" dirty="0" err="1" smtClean="0">
                <a:solidFill>
                  <a:schemeClr val="tx1"/>
                </a:solidFill>
                <a:latin typeface="Verdana" pitchFamily="34" charset="0"/>
                <a:ea typeface="Verdana" pitchFamily="34" charset="0"/>
                <a:cs typeface="Verdana" pitchFamily="34" charset="0"/>
              </a:rPr>
              <a:t>property_name</a:t>
            </a:r>
            <a:r>
              <a:rPr lang="en-US" sz="1400" dirty="0" smtClean="0">
                <a:solidFill>
                  <a:schemeClr val="tx1"/>
                </a:solidFill>
                <a:latin typeface="Verdana" pitchFamily="34" charset="0"/>
                <a:ea typeface="Verdana" pitchFamily="34" charset="0"/>
                <a:cs typeface="Verdana" pitchFamily="34" charset="0"/>
              </a:rPr>
              <a:t>&gt; or object.&lt;</a:t>
            </a:r>
            <a:r>
              <a:rPr lang="en-US" sz="1400" dirty="0" err="1" smtClean="0">
                <a:solidFill>
                  <a:schemeClr val="tx1"/>
                </a:solidFill>
                <a:latin typeface="Verdana" pitchFamily="34" charset="0"/>
                <a:ea typeface="Verdana" pitchFamily="34" charset="0"/>
                <a:cs typeface="Verdana" pitchFamily="34" charset="0"/>
              </a:rPr>
              <a:t>property_name</a:t>
            </a:r>
            <a:r>
              <a:rPr lang="en-US" sz="1400" dirty="0" smtClean="0">
                <a:solidFill>
                  <a:schemeClr val="tx1"/>
                </a:solidFill>
                <a:latin typeface="Verdana" pitchFamily="34" charset="0"/>
                <a:ea typeface="Verdana" pitchFamily="34" charset="0"/>
                <a:cs typeface="Verdana" pitchFamily="34" charset="0"/>
              </a:rPr>
              <a:t>&gt;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Method : </a:t>
            </a:r>
            <a:r>
              <a:rPr lang="en-US" sz="1400" dirty="0" err="1" smtClean="0">
                <a:solidFill>
                  <a:schemeClr val="tx1"/>
                </a:solidFill>
                <a:latin typeface="Verdana" pitchFamily="34" charset="0"/>
                <a:ea typeface="Verdana" pitchFamily="34" charset="0"/>
                <a:cs typeface="Verdana" pitchFamily="34" charset="0"/>
              </a:rPr>
              <a:t>methodName</a:t>
            </a:r>
            <a:r>
              <a:rPr lang="en-US" sz="1400" dirty="0" smtClean="0">
                <a:solidFill>
                  <a:schemeClr val="tx1"/>
                </a:solidFill>
                <a:latin typeface="Verdana" pitchFamily="34" charset="0"/>
                <a:ea typeface="Verdana" pitchFamily="34" charset="0"/>
                <a:cs typeface="Verdana" pitchFamily="34" charset="0"/>
              </a:rPr>
              <a:t>() of the object returned.</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Array Indices : to read items from list.</a:t>
            </a:r>
          </a:p>
        </p:txBody>
      </p:sp>
    </p:spTree>
    <p:extLst>
      <p:ext uri="{BB962C8B-B14F-4D97-AF65-F5344CB8AC3E}">
        <p14:creationId xmlns:p14="http://schemas.microsoft.com/office/powerpoint/2010/main" xmlns="" val="25296908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a:t>
            </a:r>
            <a:r>
              <a:rPr lang="en-US" sz="2800" dirty="0" smtClean="0">
                <a:solidFill>
                  <a:srgbClr val="000000"/>
                </a:solidFill>
                <a:latin typeface="Verdana"/>
                <a:ea typeface="Verdana"/>
              </a:rPr>
              <a:t>– Components</a:t>
            </a:r>
            <a:endParaRPr dirty="0"/>
          </a:p>
        </p:txBody>
      </p:sp>
      <p:sp>
        <p:nvSpPr>
          <p:cNvPr id="6" name="Rectangle 5"/>
          <p:cNvSpPr/>
          <p:nvPr/>
        </p:nvSpPr>
        <p:spPr>
          <a:xfrm>
            <a:off x="381000" y="838200"/>
            <a:ext cx="8305800" cy="5638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mj-lt"/>
              <a:buAutoNum type="arabicParenR" startAt="4"/>
            </a:pPr>
            <a:endParaRPr lang="en-US" sz="1400" b="1" dirty="0" smtClean="0">
              <a:solidFill>
                <a:schemeClr val="tx1"/>
              </a:solidFill>
              <a:latin typeface="Verdana" pitchFamily="34" charset="0"/>
              <a:ea typeface="Verdana" pitchFamily="34" charset="0"/>
              <a:cs typeface="Verdana" pitchFamily="34" charset="0"/>
            </a:endParaRPr>
          </a:p>
          <a:p>
            <a:pPr lvl="1"/>
            <a:endParaRPr lang="en-US" sz="1400" dirty="0" smtClean="0">
              <a:solidFill>
                <a:schemeClr val="tx1"/>
              </a:solidFill>
              <a:latin typeface="Verdana" pitchFamily="34" charset="0"/>
              <a:ea typeface="Verdana" pitchFamily="34" charset="0"/>
              <a:cs typeface="Verdana" pitchFamily="34" charset="0"/>
            </a:endParaRPr>
          </a:p>
          <a:p>
            <a:pPr marL="342900" indent="-342900">
              <a:buAutoNum type="arabicParenR" startAt="4"/>
            </a:pPr>
            <a:r>
              <a:rPr lang="en-US" sz="1400" b="1" dirty="0" smtClean="0">
                <a:solidFill>
                  <a:schemeClr val="tx1"/>
                </a:solidFill>
                <a:latin typeface="Verdana" pitchFamily="34" charset="0"/>
                <a:ea typeface="Verdana" pitchFamily="34" charset="0"/>
                <a:cs typeface="Verdana" pitchFamily="34" charset="0"/>
              </a:rPr>
              <a:t>Action Context: </a:t>
            </a:r>
            <a:r>
              <a:rPr lang="en-US" sz="1400" dirty="0" smtClean="0">
                <a:solidFill>
                  <a:schemeClr val="tx1"/>
                </a:solidFill>
                <a:latin typeface="Verdana" pitchFamily="34" charset="0"/>
                <a:ea typeface="Verdana" pitchFamily="34" charset="0"/>
                <a:cs typeface="Verdana" pitchFamily="34" charset="0"/>
              </a:rPr>
              <a:t>action context is container of all the objects in struts application, this includes value stack object and web objects such as context ,session, request attributes etc. Action context are context specific and thread safe.</a:t>
            </a:r>
          </a:p>
          <a:p>
            <a:pPr marL="342900" indent="-342900">
              <a:buAutoNum type="arabicParenR" startAt="4"/>
            </a:pPr>
            <a:endParaRPr lang="en-US" sz="1400" dirty="0" smtClean="0">
              <a:solidFill>
                <a:schemeClr val="tx1"/>
              </a:solidFill>
              <a:latin typeface="Verdana" pitchFamily="34" charset="0"/>
              <a:ea typeface="Verdana" pitchFamily="34" charset="0"/>
              <a:cs typeface="Verdana" pitchFamily="34" charset="0"/>
            </a:endParaRPr>
          </a:p>
          <a:p>
            <a:pPr lvl="2"/>
            <a:endParaRPr lang="en-US" sz="1400"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Data stored in Request attributes, Request parameter, Session  and application attributes.</a:t>
            </a:r>
          </a:p>
          <a:p>
            <a:endParaRPr lang="en-US" sz="1400"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Request Parameter : index based access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((Map)</a:t>
            </a:r>
            <a:r>
              <a:rPr lang="en-US" sz="1400" dirty="0" err="1" smtClean="0">
                <a:solidFill>
                  <a:schemeClr val="tx1"/>
                </a:solidFill>
                <a:latin typeface="Verdana" pitchFamily="34" charset="0"/>
                <a:ea typeface="Verdana" pitchFamily="34" charset="0"/>
                <a:cs typeface="Verdana" pitchFamily="34" charset="0"/>
              </a:rPr>
              <a:t>ActionContext.getContext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getParameters</a:t>
            </a:r>
            <a:r>
              <a:rPr lang="en-US" sz="1400" dirty="0" smtClean="0">
                <a:solidFill>
                  <a:schemeClr val="tx1"/>
                </a:solidFill>
                <a:latin typeface="Verdana" pitchFamily="34" charset="0"/>
                <a:ea typeface="Verdana" pitchFamily="34" charset="0"/>
                <a:cs typeface="Verdana" pitchFamily="34" charset="0"/>
              </a:rPr>
              <a:t>()).get(“&lt;name&gt;");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parameters.count</a:t>
            </a:r>
            <a:r>
              <a:rPr lang="en-US" sz="1400" dirty="0" smtClean="0">
                <a:solidFill>
                  <a:schemeClr val="tx1"/>
                </a:solidFill>
                <a:latin typeface="Verdana" pitchFamily="34" charset="0"/>
                <a:ea typeface="Verdana" pitchFamily="34" charset="0"/>
                <a:cs typeface="Verdana" pitchFamily="34" charset="0"/>
              </a:rPr>
              <a:t>[0]"/&gt;  </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Request Attribute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implement </a:t>
            </a:r>
            <a:r>
              <a:rPr lang="en-US" sz="1400" dirty="0" err="1" smtClean="0">
                <a:solidFill>
                  <a:schemeClr val="tx1"/>
                </a:solidFill>
                <a:latin typeface="Verdana" pitchFamily="34" charset="0"/>
                <a:ea typeface="Verdana" pitchFamily="34" charset="0"/>
                <a:cs typeface="Verdana" pitchFamily="34" charset="0"/>
              </a:rPr>
              <a:t>ServletRequestAware</a:t>
            </a:r>
            <a:r>
              <a:rPr lang="en-US" sz="1400" dirty="0" smtClean="0">
                <a:solidFill>
                  <a:schemeClr val="tx1"/>
                </a:solidFill>
                <a:latin typeface="Verdana" pitchFamily="34" charset="0"/>
                <a:ea typeface="Verdana" pitchFamily="34" charset="0"/>
                <a:cs typeface="Verdana" pitchFamily="34" charset="0"/>
              </a:rPr>
              <a:t> in action, so we can use “</a:t>
            </a:r>
            <a:r>
              <a:rPr lang="en-US" sz="1400" dirty="0" err="1" smtClean="0">
                <a:solidFill>
                  <a:schemeClr val="tx1"/>
                </a:solidFill>
                <a:latin typeface="Verdana" pitchFamily="34" charset="0"/>
                <a:ea typeface="Verdana" pitchFamily="34" charset="0"/>
                <a:cs typeface="Verdana" pitchFamily="34" charset="0"/>
              </a:rPr>
              <a:t>HttpServletRequest</a:t>
            </a:r>
            <a:r>
              <a:rPr lang="en-US" sz="1400" dirty="0" smtClean="0">
                <a:solidFill>
                  <a:schemeClr val="tx1"/>
                </a:solidFill>
                <a:latin typeface="Verdana" pitchFamily="34" charset="0"/>
                <a:ea typeface="Verdana" pitchFamily="34" charset="0"/>
                <a:cs typeface="Verdana" pitchFamily="34" charset="0"/>
              </a:rPr>
              <a: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request.myId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Session Attribute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((Map)</a:t>
            </a:r>
            <a:r>
              <a:rPr lang="en-US" sz="1400" dirty="0" err="1" smtClean="0">
                <a:solidFill>
                  <a:schemeClr val="tx1"/>
                </a:solidFill>
                <a:latin typeface="Verdana" pitchFamily="34" charset="0"/>
                <a:ea typeface="Verdana" pitchFamily="34" charset="0"/>
                <a:cs typeface="Verdana" pitchFamily="34" charset="0"/>
              </a:rPr>
              <a:t>ActionContext.getContext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getSession</a:t>
            </a:r>
            <a:r>
              <a:rPr lang="en-US" sz="1400" dirty="0" smtClean="0">
                <a:solidFill>
                  <a:schemeClr val="tx1"/>
                </a:solidFill>
                <a:latin typeface="Verdana" pitchFamily="34" charset="0"/>
                <a:ea typeface="Verdana" pitchFamily="34" charset="0"/>
                <a:cs typeface="Verdana" pitchFamily="34" charset="0"/>
              </a:rPr>
              <a:t>() ).get(“&lt;name&gt;");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session.myId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Application Attribute :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((Map)</a:t>
            </a:r>
            <a:r>
              <a:rPr lang="en-US" sz="1400" dirty="0" err="1" smtClean="0">
                <a:solidFill>
                  <a:schemeClr val="tx1"/>
                </a:solidFill>
                <a:latin typeface="Verdana" pitchFamily="34" charset="0"/>
                <a:ea typeface="Verdana" pitchFamily="34" charset="0"/>
                <a:cs typeface="Verdana" pitchFamily="34" charset="0"/>
              </a:rPr>
              <a:t>ActionContext.getContext</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getApplication</a:t>
            </a:r>
            <a:r>
              <a:rPr lang="en-US" sz="1400" dirty="0" smtClean="0">
                <a:solidFill>
                  <a:schemeClr val="tx1"/>
                </a:solidFill>
                <a:latin typeface="Verdana" pitchFamily="34" charset="0"/>
                <a:ea typeface="Verdana" pitchFamily="34" charset="0"/>
                <a:cs typeface="Verdana" pitchFamily="34" charset="0"/>
              </a:rPr>
              <a:t>()).get(“&lt;name&gt;");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application.myId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Beans or recent action: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value=“message"/&gt; </a:t>
            </a:r>
          </a:p>
          <a:p>
            <a:pPr marL="342900" indent="-342900"/>
            <a:endParaRPr lang="en-US" sz="1400" dirty="0" smtClean="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25296908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 How does it work ?</a:t>
            </a:r>
            <a:endParaRPr dirty="0"/>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200" dirty="0" smtClean="0"/>
          </a:p>
        </p:txBody>
      </p:sp>
      <p:graphicFrame>
        <p:nvGraphicFramePr>
          <p:cNvPr id="5" name="Table 4"/>
          <p:cNvGraphicFramePr>
            <a:graphicFrameLocks noGrp="1"/>
          </p:cNvGraphicFramePr>
          <p:nvPr>
            <p:extLst>
              <p:ext uri="{D42A27DB-BD31-4B8C-83A1-F6EECF244321}">
                <p14:modId xmlns:p14="http://schemas.microsoft.com/office/powerpoint/2010/main" xmlns="" val="198892565"/>
              </p:ext>
            </p:extLst>
          </p:nvPr>
        </p:nvGraphicFramePr>
        <p:xfrm>
          <a:off x="74880" y="2634342"/>
          <a:ext cx="8991720" cy="4305266"/>
        </p:xfrm>
        <a:graphic>
          <a:graphicData uri="http://schemas.openxmlformats.org/drawingml/2006/table">
            <a:tbl>
              <a:tblPr firstRow="1" bandRow="1">
                <a:tableStyleId>{5C22544A-7EE6-4342-B048-85BDC9FD1C3A}</a:tableStyleId>
              </a:tblPr>
              <a:tblGrid>
                <a:gridCol w="1220520"/>
                <a:gridCol w="3276600"/>
                <a:gridCol w="2971800"/>
                <a:gridCol w="1522800"/>
              </a:tblGrid>
              <a:tr h="274185">
                <a:tc>
                  <a:txBody>
                    <a:bodyPr/>
                    <a:lstStyle/>
                    <a:p>
                      <a:r>
                        <a:rPr lang="en-US" sz="1100" dirty="0" smtClean="0">
                          <a:latin typeface="Verdana" pitchFamily="34" charset="0"/>
                          <a:ea typeface="Verdana" pitchFamily="34" charset="0"/>
                          <a:cs typeface="Verdana" pitchFamily="34" charset="0"/>
                        </a:rPr>
                        <a:t>Request View</a:t>
                      </a:r>
                      <a:endParaRPr lang="en-US" sz="11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Action Mapping </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Action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Result View</a:t>
                      </a:r>
                      <a:endParaRPr lang="en-US" sz="1000" dirty="0">
                        <a:latin typeface="Verdana" pitchFamily="34" charset="0"/>
                        <a:ea typeface="Verdana" pitchFamily="34" charset="0"/>
                        <a:cs typeface="Verdana" pitchFamily="34" charset="0"/>
                      </a:endParaRPr>
                    </a:p>
                  </a:txBody>
                  <a:tcPr/>
                </a:tc>
              </a:tr>
              <a:tr h="1295434">
                <a:tc rowSpan="5">
                  <a:txBody>
                    <a:bodyPr/>
                    <a:lstStyle/>
                    <a:p>
                      <a:r>
                        <a:rPr lang="en-US" sz="1200" b="0" i="0" dirty="0" smtClean="0">
                          <a:solidFill>
                            <a:schemeClr val="bg1"/>
                          </a:solidFill>
                          <a:effectLst/>
                          <a:latin typeface="Arial" pitchFamily="34" charset="0"/>
                          <a:ea typeface="+mn-ea"/>
                          <a:cs typeface="Arial" pitchFamily="34" charset="0"/>
                        </a:rPr>
                        <a:t>&lt;form action = “</a:t>
                      </a:r>
                      <a:r>
                        <a:rPr lang="en-US" sz="1200" b="1" i="0" dirty="0" err="1" smtClean="0">
                          <a:solidFill>
                            <a:srgbClr val="FFFF00"/>
                          </a:solidFill>
                          <a:effectLst/>
                          <a:latin typeface="Arial" pitchFamily="34" charset="0"/>
                          <a:ea typeface="+mn-ea"/>
                          <a:cs typeface="Arial" pitchFamily="34" charset="0"/>
                        </a:rPr>
                        <a:t>validateMe</a:t>
                      </a:r>
                      <a:r>
                        <a:rPr lang="en-US" sz="1200" b="0" i="0" dirty="0" smtClean="0">
                          <a:solidFill>
                            <a:schemeClr val="bg1"/>
                          </a:solidFill>
                          <a:effectLst/>
                          <a:latin typeface="Arial" pitchFamily="34" charset="0"/>
                          <a:ea typeface="+mn-ea"/>
                          <a:cs typeface="Arial" pitchFamily="34" charset="0"/>
                        </a:rPr>
                        <a:t>"&gt;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type="text" name= “</a:t>
                      </a:r>
                      <a:r>
                        <a:rPr lang="en-US" sz="1200" b="1" i="0" dirty="0" err="1" smtClean="0">
                          <a:solidFill>
                            <a:srgbClr val="00B0F0"/>
                          </a:solidFill>
                          <a:effectLst/>
                          <a:latin typeface="Arial" pitchFamily="34" charset="0"/>
                          <a:ea typeface="+mn-ea"/>
                          <a:cs typeface="Arial" pitchFamily="34" charset="0"/>
                        </a:rPr>
                        <a:t>userId</a:t>
                      </a:r>
                      <a:r>
                        <a:rPr lang="en-US" sz="1200" b="0" i="0" dirty="0" smtClean="0">
                          <a:solidFill>
                            <a:schemeClr val="bg1"/>
                          </a:solidFill>
                          <a:effectLst/>
                          <a:latin typeface="Arial" pitchFamily="34" charset="0"/>
                          <a:ea typeface="+mn-ea"/>
                          <a:cs typeface="Arial" pitchFamily="34" charset="0"/>
                        </a:rPr>
                        <a: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type="text" name= “</a:t>
                      </a:r>
                      <a:r>
                        <a:rPr lang="en-US" sz="1200" b="1" i="0" dirty="0" smtClean="0">
                          <a:solidFill>
                            <a:srgbClr val="00B0F0"/>
                          </a:solidFill>
                          <a:effectLst/>
                          <a:latin typeface="Arial" pitchFamily="34" charset="0"/>
                          <a:ea typeface="+mn-ea"/>
                          <a:cs typeface="Arial" pitchFamily="34" charset="0"/>
                        </a:rPr>
                        <a:t>password</a:t>
                      </a:r>
                      <a:r>
                        <a:rPr lang="en-US" sz="1200" b="0" i="0" dirty="0" smtClean="0">
                          <a:solidFill>
                            <a:schemeClr val="bg1"/>
                          </a:solidFill>
                          <a:effectLst/>
                          <a:latin typeface="Arial" pitchFamily="34" charset="0"/>
                          <a:ea typeface="+mn-ea"/>
                          <a:cs typeface="Arial" pitchFamily="34" charset="0"/>
                        </a:rPr>
                        <a: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type="submit"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&lt;/form&gt;</a:t>
                      </a:r>
                    </a:p>
                  </a:txBody>
                  <a:tcPr marL="0" marR="0" marT="0" marB="0" anchor="ctr">
                    <a:solidFill>
                      <a:schemeClr val="tx1"/>
                    </a:solidFill>
                  </a:tcPr>
                </a:tc>
                <a:tc rowSpan="2">
                  <a:txBody>
                    <a:bodyPr/>
                    <a:lstStyle/>
                    <a:p>
                      <a:r>
                        <a:rPr lang="en-US" sz="1400" b="1" dirty="0" smtClean="0">
                          <a:solidFill>
                            <a:schemeClr val="bg1"/>
                          </a:solidFill>
                          <a:effectLst/>
                          <a:latin typeface="Arial" pitchFamily="34" charset="0"/>
                          <a:ea typeface="+mn-ea"/>
                          <a:cs typeface="Arial" pitchFamily="34" charset="0"/>
                        </a:rPr>
                        <a:t>&lt;</a:t>
                      </a:r>
                      <a:r>
                        <a:rPr lang="en-US" sz="1400" b="0" dirty="0" smtClean="0">
                          <a:solidFill>
                            <a:schemeClr val="bg1"/>
                          </a:solidFill>
                          <a:effectLst/>
                          <a:latin typeface="Arial" pitchFamily="34" charset="0"/>
                          <a:ea typeface="+mn-ea"/>
                          <a:cs typeface="Arial" pitchFamily="34" charset="0"/>
                        </a:rPr>
                        <a:t>action name=“</a:t>
                      </a:r>
                      <a:r>
                        <a:rPr lang="en-US" sz="1400" b="1" dirty="0" smtClean="0">
                          <a:solidFill>
                            <a:srgbClr val="FFFF00"/>
                          </a:solidFill>
                          <a:effectLst/>
                          <a:latin typeface="Arial" pitchFamily="34" charset="0"/>
                          <a:ea typeface="+mn-ea"/>
                          <a:cs typeface="Arial" pitchFamily="34" charset="0"/>
                        </a:rPr>
                        <a:t>”</a:t>
                      </a:r>
                      <a:r>
                        <a:rPr lang="en-US" sz="1400" b="1" smtClean="0">
                          <a:solidFill>
                            <a:srgbClr val="FFFF00"/>
                          </a:solidFill>
                          <a:effectLst/>
                          <a:latin typeface="Arial" pitchFamily="34" charset="0"/>
                          <a:ea typeface="+mn-ea"/>
                          <a:cs typeface="Arial" pitchFamily="34" charset="0"/>
                        </a:rPr>
                        <a:t>loginProcess</a:t>
                      </a:r>
                      <a:r>
                        <a:rPr lang="en-US" sz="1400" b="0" smtClean="0">
                          <a:solidFill>
                            <a:schemeClr val="bg1"/>
                          </a:solidFill>
                          <a:effectLst/>
                          <a:latin typeface="Arial" pitchFamily="34" charset="0"/>
                          <a:ea typeface="+mn-ea"/>
                          <a:cs typeface="Arial" pitchFamily="34" charset="0"/>
                        </a:rPr>
                        <a:t>"  </a:t>
                      </a:r>
                      <a:r>
                        <a:rPr lang="en-US" sz="1400" b="0" dirty="0" smtClean="0">
                          <a:solidFill>
                            <a:schemeClr val="bg1"/>
                          </a:solidFill>
                          <a:effectLst/>
                          <a:latin typeface="Arial" pitchFamily="34" charset="0"/>
                          <a:ea typeface="+mn-ea"/>
                          <a:cs typeface="Arial" pitchFamily="34" charset="0"/>
                        </a:rPr>
                        <a:t>class= "</a:t>
                      </a:r>
                      <a:r>
                        <a:rPr lang="en-US" sz="1400" b="1" dirty="0" err="1" smtClean="0">
                          <a:solidFill>
                            <a:srgbClr val="92D050"/>
                          </a:solidFill>
                          <a:effectLst/>
                          <a:latin typeface="Arial" pitchFamily="34" charset="0"/>
                          <a:ea typeface="+mn-ea"/>
                          <a:cs typeface="Arial" pitchFamily="34" charset="0"/>
                        </a:rPr>
                        <a:t>com.mywebsite.action.ValidationAction</a:t>
                      </a:r>
                      <a:r>
                        <a:rPr lang="en-US" sz="1400" b="0" dirty="0" smtClean="0">
                          <a:solidFill>
                            <a:schemeClr val="bg1"/>
                          </a:solidFill>
                          <a:effectLst/>
                          <a:latin typeface="Arial" pitchFamily="34" charset="0"/>
                          <a:ea typeface="+mn-ea"/>
                          <a:cs typeface="Arial" pitchFamily="34" charset="0"/>
                        </a:rPr>
                        <a:t>“ </a:t>
                      </a:r>
                      <a:r>
                        <a:rPr lang="en-US" sz="1400" b="0" i="0" dirty="0" smtClean="0">
                          <a:solidFill>
                            <a:schemeClr val="bg1"/>
                          </a:solidFill>
                          <a:effectLst/>
                          <a:latin typeface="Arial" pitchFamily="34" charset="0"/>
                          <a:ea typeface="+mn-ea"/>
                          <a:cs typeface="Arial" pitchFamily="34" charset="0"/>
                        </a:rPr>
                        <a:t>method="</a:t>
                      </a:r>
                      <a:r>
                        <a:rPr lang="en-US" sz="1400" b="1" i="0" dirty="0" smtClean="0">
                          <a:solidFill>
                            <a:srgbClr val="92D050"/>
                          </a:solidFill>
                          <a:effectLst/>
                          <a:latin typeface="Arial" pitchFamily="34" charset="0"/>
                          <a:ea typeface="+mn-ea"/>
                          <a:cs typeface="Arial" pitchFamily="34" charset="0"/>
                        </a:rPr>
                        <a:t>execute</a:t>
                      </a:r>
                      <a:r>
                        <a:rPr lang="en-US" sz="1400" b="0" i="0" dirty="0" smtClean="0">
                          <a:solidFill>
                            <a:schemeClr val="bg1"/>
                          </a:solidFill>
                          <a:effectLst/>
                          <a:latin typeface="Arial" pitchFamily="34" charset="0"/>
                          <a:ea typeface="+mn-ea"/>
                          <a:cs typeface="Arial" pitchFamily="34" charset="0"/>
                        </a:rPr>
                        <a:t>"</a:t>
                      </a:r>
                      <a:r>
                        <a:rPr lang="en-US" sz="1400" b="0" dirty="0" smtClean="0">
                          <a:solidFill>
                            <a:schemeClr val="bg1"/>
                          </a:solidFill>
                          <a:effectLst/>
                          <a:latin typeface="Arial" pitchFamily="34" charset="0"/>
                          <a:ea typeface="+mn-ea"/>
                          <a:cs typeface="Arial" pitchFamily="34" charset="0"/>
                        </a:rPr>
                        <a:t> &gt;</a:t>
                      </a:r>
                      <a:r>
                        <a:rPr lang="en-US" sz="1400" b="0" dirty="0" smtClean="0">
                          <a:solidFill>
                            <a:schemeClr val="bg1"/>
                          </a:solidFill>
                          <a:latin typeface="Arial" pitchFamily="34" charset="0"/>
                          <a:cs typeface="Arial" pitchFamily="34" charset="0"/>
                        </a:rPr>
                        <a:t> </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solidFill>
                            <a:schemeClr val="bg1"/>
                          </a:solidFill>
                          <a:effectLst/>
                          <a:latin typeface="Arial" pitchFamily="34" charset="0"/>
                          <a:ea typeface="+mn-ea"/>
                          <a:cs typeface="Arial" pitchFamily="34" charset="0"/>
                        </a:rPr>
                        <a:t>      </a:t>
                      </a:r>
                      <a:r>
                        <a:rPr lang="en-US" sz="1400" b="0" i="0" dirty="0" smtClean="0">
                          <a:solidFill>
                            <a:schemeClr val="bg1"/>
                          </a:solidFill>
                          <a:effectLst/>
                          <a:latin typeface="+mn-lt"/>
                          <a:ea typeface="+mn-ea"/>
                          <a:cs typeface="+mn-cs"/>
                        </a:rPr>
                        <a:t>&lt;interceptor-ref name=“</a:t>
                      </a:r>
                      <a:r>
                        <a:rPr lang="en-US" sz="1400" b="1" i="0" dirty="0" smtClean="0">
                          <a:solidFill>
                            <a:schemeClr val="tx1">
                              <a:lumMod val="95000"/>
                              <a:lumOff val="5000"/>
                            </a:schemeClr>
                          </a:solidFill>
                          <a:effectLst/>
                          <a:latin typeface="+mn-lt"/>
                          <a:ea typeface="+mn-ea"/>
                          <a:cs typeface="+mn-cs"/>
                        </a:rPr>
                        <a:t>log</a:t>
                      </a:r>
                      <a:r>
                        <a:rPr lang="en-US" sz="1400" b="0" i="0" dirty="0" smtClean="0">
                          <a:solidFill>
                            <a:schemeClr val="bg1"/>
                          </a:solidFill>
                          <a:effectLst/>
                          <a:latin typeface="+mn-lt"/>
                          <a:ea typeface="+mn-ea"/>
                          <a:cs typeface="+mn-cs"/>
                        </a:rPr>
                        <a:t>"&gt;&lt;/interceptor-ref&gt; </a:t>
                      </a:r>
                      <a:endParaRPr lang="en-US" sz="1400" b="0" dirty="0" smtClean="0">
                        <a:solidFill>
                          <a:schemeClr val="bg1"/>
                        </a:solidFill>
                        <a:effectLst/>
                        <a:latin typeface="Arial" pitchFamily="34" charset="0"/>
                        <a:ea typeface="+mn-ea"/>
                        <a:cs typeface="Arial" pitchFamily="34" charset="0"/>
                      </a:endParaRPr>
                    </a:p>
                    <a:p>
                      <a:r>
                        <a:rPr lang="en-US" sz="1400" b="0" dirty="0" smtClean="0">
                          <a:solidFill>
                            <a:schemeClr val="bg1"/>
                          </a:solidFill>
                          <a:effectLst/>
                          <a:latin typeface="Arial" pitchFamily="34" charset="0"/>
                          <a:ea typeface="+mn-ea"/>
                          <a:cs typeface="Arial" pitchFamily="34" charset="0"/>
                        </a:rPr>
                        <a:t>      &lt;result name="</a:t>
                      </a:r>
                      <a:r>
                        <a:rPr lang="en-US" sz="1400" b="1" dirty="0" smtClean="0">
                          <a:solidFill>
                            <a:srgbClr val="FF0000"/>
                          </a:solidFill>
                          <a:effectLst/>
                          <a:latin typeface="Arial" pitchFamily="34" charset="0"/>
                          <a:ea typeface="+mn-ea"/>
                          <a:cs typeface="Arial" pitchFamily="34" charset="0"/>
                        </a:rPr>
                        <a:t>success</a:t>
                      </a:r>
                      <a:r>
                        <a:rPr lang="en-US" sz="1400" b="0" dirty="0" smtClean="0">
                          <a:solidFill>
                            <a:schemeClr val="bg1"/>
                          </a:solidFill>
                          <a:effectLst/>
                          <a:latin typeface="Arial" pitchFamily="34" charset="0"/>
                          <a:ea typeface="+mn-ea"/>
                          <a:cs typeface="Arial" pitchFamily="34" charset="0"/>
                        </a:rPr>
                        <a:t>"&gt;</a:t>
                      </a:r>
                      <a:r>
                        <a:rPr lang="en-US" sz="1400" b="0" dirty="0" err="1" smtClean="0">
                          <a:solidFill>
                            <a:schemeClr val="bg1"/>
                          </a:solidFill>
                          <a:effectLst/>
                          <a:latin typeface="Arial" pitchFamily="34" charset="0"/>
                          <a:ea typeface="+mn-ea"/>
                          <a:cs typeface="Arial" pitchFamily="34" charset="0"/>
                        </a:rPr>
                        <a:t>V</a:t>
                      </a:r>
                      <a:r>
                        <a:rPr lang="en-US" sz="1400" b="0" dirty="0" err="1" smtClean="0">
                          <a:solidFill>
                            <a:schemeClr val="bg1"/>
                          </a:solidFill>
                          <a:latin typeface="Arial" pitchFamily="34" charset="0"/>
                          <a:cs typeface="Arial" pitchFamily="34" charset="0"/>
                        </a:rPr>
                        <a:t>alid.jsp</a:t>
                      </a:r>
                      <a:r>
                        <a:rPr lang="en-US" sz="1400" b="0" dirty="0" smtClean="0">
                          <a:solidFill>
                            <a:schemeClr val="bg1"/>
                          </a:solidFill>
                          <a:effectLst/>
                          <a:latin typeface="Arial" pitchFamily="34" charset="0"/>
                          <a:ea typeface="+mn-ea"/>
                          <a:cs typeface="Arial" pitchFamily="34" charset="0"/>
                        </a:rPr>
                        <a:t>&lt;/result&gt;</a:t>
                      </a:r>
                      <a:r>
                        <a:rPr lang="en-US" sz="1400" b="0" dirty="0" smtClean="0">
                          <a:solidFill>
                            <a:schemeClr val="bg1"/>
                          </a:solidFill>
                          <a:latin typeface="Arial" pitchFamily="34" charset="0"/>
                          <a:cs typeface="Arial" pitchFamily="34" charset="0"/>
                        </a:rPr>
                        <a:t> </a:t>
                      </a:r>
                      <a:endParaRPr lang="en-US" sz="1400" b="0" dirty="0" smtClean="0">
                        <a:solidFill>
                          <a:schemeClr val="bg1"/>
                        </a:solidFill>
                        <a:effectLst/>
                        <a:latin typeface="Arial" pitchFamily="34" charset="0"/>
                        <a:ea typeface="+mn-ea"/>
                        <a:cs typeface="Arial" pitchFamily="34" charset="0"/>
                      </a:endParaRP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solidFill>
                            <a:schemeClr val="bg1"/>
                          </a:solidFill>
                          <a:effectLst/>
                          <a:latin typeface="Arial" pitchFamily="34" charset="0"/>
                          <a:ea typeface="+mn-ea"/>
                          <a:cs typeface="Arial" pitchFamily="34" charset="0"/>
                        </a:rPr>
                        <a:t>      &lt;result name=“</a:t>
                      </a:r>
                      <a:r>
                        <a:rPr lang="en-US" sz="1400" b="1" dirty="0" smtClean="0">
                          <a:solidFill>
                            <a:srgbClr val="FF0000"/>
                          </a:solidFill>
                          <a:effectLst/>
                          <a:latin typeface="Arial" pitchFamily="34" charset="0"/>
                          <a:ea typeface="+mn-ea"/>
                          <a:cs typeface="Arial" pitchFamily="34" charset="0"/>
                        </a:rPr>
                        <a:t>failure</a:t>
                      </a:r>
                      <a:r>
                        <a:rPr lang="en-US" sz="1400" b="0" dirty="0" smtClean="0">
                          <a:solidFill>
                            <a:schemeClr val="bg1"/>
                          </a:solidFill>
                          <a:effectLst/>
                          <a:latin typeface="Arial" pitchFamily="34" charset="0"/>
                          <a:ea typeface="+mn-ea"/>
                          <a:cs typeface="Arial" pitchFamily="34" charset="0"/>
                        </a:rPr>
                        <a:t>"&gt;</a:t>
                      </a:r>
                      <a:r>
                        <a:rPr lang="en-US" sz="1400" b="0" dirty="0" err="1" smtClean="0">
                          <a:solidFill>
                            <a:schemeClr val="bg1"/>
                          </a:solidFill>
                          <a:effectLst/>
                          <a:latin typeface="Arial" pitchFamily="34" charset="0"/>
                          <a:ea typeface="+mn-ea"/>
                          <a:cs typeface="Arial" pitchFamily="34" charset="0"/>
                        </a:rPr>
                        <a:t>Invalid.</a:t>
                      </a:r>
                      <a:r>
                        <a:rPr lang="en-US" sz="1400" b="0" dirty="0" err="1" smtClean="0">
                          <a:solidFill>
                            <a:schemeClr val="bg1"/>
                          </a:solidFill>
                          <a:latin typeface="Arial" pitchFamily="34" charset="0"/>
                          <a:cs typeface="Arial" pitchFamily="34" charset="0"/>
                        </a:rPr>
                        <a:t>jsp</a:t>
                      </a:r>
                      <a:r>
                        <a:rPr lang="en-US" sz="1400" b="0" dirty="0" smtClean="0">
                          <a:solidFill>
                            <a:schemeClr val="bg1"/>
                          </a:solidFill>
                          <a:effectLst/>
                          <a:latin typeface="Arial" pitchFamily="34" charset="0"/>
                          <a:ea typeface="+mn-ea"/>
                          <a:cs typeface="Arial" pitchFamily="34" charset="0"/>
                        </a:rPr>
                        <a:t>&lt;/result&gt; &lt;/action</a:t>
                      </a:r>
                      <a:r>
                        <a:rPr lang="en-US" sz="1100" b="0" dirty="0" smtClean="0">
                          <a:solidFill>
                            <a:schemeClr val="bg1"/>
                          </a:solidFill>
                          <a:effectLst/>
                          <a:latin typeface="Arial" pitchFamily="34" charset="0"/>
                          <a:ea typeface="+mn-ea"/>
                          <a:cs typeface="Arial" pitchFamily="34" charset="0"/>
                        </a:rPr>
                        <a:t>&gt;</a:t>
                      </a:r>
                      <a:endParaRPr lang="en-US" sz="1100" b="0" dirty="0">
                        <a:solidFill>
                          <a:schemeClr val="bg1"/>
                        </a:solidFill>
                        <a:latin typeface="Arial" pitchFamily="34" charset="0"/>
                        <a:ea typeface="Verdana" pitchFamily="34" charset="0"/>
                        <a:cs typeface="Arial" pitchFamily="34" charset="0"/>
                      </a:endParaRPr>
                    </a:p>
                  </a:txBody>
                  <a:tcPr>
                    <a:solidFill>
                      <a:schemeClr val="tx1"/>
                    </a:solidFill>
                  </a:tcPr>
                </a:tc>
                <a:tc rowSpan="5">
                  <a:txBody>
                    <a:bodyPr/>
                    <a:lstStyle/>
                    <a:p>
                      <a:r>
                        <a:rPr lang="en-US" sz="1000" b="0" dirty="0" smtClean="0">
                          <a:solidFill>
                            <a:schemeClr val="bg1"/>
                          </a:solidFill>
                          <a:effectLst/>
                          <a:latin typeface="Arial" pitchFamily="34" charset="0"/>
                          <a:ea typeface="+mn-ea"/>
                          <a:cs typeface="Arial" pitchFamily="34" charset="0"/>
                        </a:rPr>
                        <a:t>package</a:t>
                      </a:r>
                      <a:r>
                        <a:rPr lang="en-US" sz="1000" b="0" baseline="0" dirty="0" smtClean="0">
                          <a:solidFill>
                            <a:schemeClr val="bg1"/>
                          </a:solidFill>
                          <a:effectLst/>
                          <a:latin typeface="Arial" pitchFamily="34" charset="0"/>
                          <a:ea typeface="+mn-ea"/>
                          <a:cs typeface="Arial" pitchFamily="34" charset="0"/>
                        </a:rPr>
                        <a:t> </a:t>
                      </a:r>
                      <a:r>
                        <a:rPr lang="en-US" sz="1000" b="1" dirty="0" err="1" smtClean="0">
                          <a:solidFill>
                            <a:srgbClr val="92D050"/>
                          </a:solidFill>
                          <a:effectLst/>
                          <a:latin typeface="Arial" pitchFamily="34" charset="0"/>
                          <a:ea typeface="+mn-ea"/>
                          <a:cs typeface="Arial" pitchFamily="34" charset="0"/>
                        </a:rPr>
                        <a:t>com.mywebsite.action</a:t>
                      </a:r>
                      <a:r>
                        <a:rPr lang="en-US" sz="1000" b="1" dirty="0" smtClean="0">
                          <a:solidFill>
                            <a:srgbClr val="92D050"/>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class </a:t>
                      </a:r>
                      <a:r>
                        <a:rPr lang="en-US" sz="1000" b="1" dirty="0" err="1" smtClean="0">
                          <a:solidFill>
                            <a:srgbClr val="92D050"/>
                          </a:solidFill>
                          <a:effectLst/>
                          <a:latin typeface="Arial" pitchFamily="34" charset="0"/>
                          <a:ea typeface="+mn-ea"/>
                          <a:cs typeface="Arial" pitchFamily="34" charset="0"/>
                        </a:rPr>
                        <a:t>ValidationAction</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1" dirty="0" smtClean="0">
                          <a:solidFill>
                            <a:srgbClr val="92D050"/>
                          </a:solidFill>
                          <a:effectLst/>
                          <a:latin typeface="Arial" pitchFamily="34" charset="0"/>
                          <a:ea typeface="+mn-ea"/>
                          <a:cs typeface="Arial" pitchFamily="34" charset="0"/>
                        </a:rPr>
                        <a:t>execute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latin typeface="Arial" pitchFamily="34" charset="0"/>
                          <a:ea typeface="+mn-ea"/>
                          <a:cs typeface="Arial" pitchFamily="34" charset="0"/>
                        </a:rPr>
                        <a:t>if(</a:t>
                      </a:r>
                      <a:r>
                        <a:rPr lang="en-US" sz="1000" b="0" dirty="0" err="1" smtClean="0">
                          <a:solidFill>
                            <a:schemeClr val="bg1"/>
                          </a:solidFill>
                          <a:latin typeface="Arial" pitchFamily="34" charset="0"/>
                          <a:ea typeface="+mn-ea"/>
                          <a:cs typeface="Arial" pitchFamily="34" charset="0"/>
                        </a:rPr>
                        <a:t>userId.equalsIgnoreCase</a:t>
                      </a:r>
                      <a:r>
                        <a:rPr lang="en-US" sz="1000" b="0" dirty="0" smtClean="0">
                          <a:solidFill>
                            <a:schemeClr val="bg1"/>
                          </a:solidFill>
                          <a:latin typeface="Arial" pitchFamily="34" charset="0"/>
                          <a:ea typeface="+mn-ea"/>
                          <a:cs typeface="Arial" pitchFamily="34" charset="0"/>
                        </a:rPr>
                        <a:t>("struts")) {</a:t>
                      </a:r>
                    </a:p>
                    <a:p>
                      <a:r>
                        <a:rPr lang="en-US" sz="1000" b="0" dirty="0" smtClean="0">
                          <a:solidFill>
                            <a:schemeClr val="bg1"/>
                          </a:solidFill>
                          <a:latin typeface="Arial" pitchFamily="34" charset="0"/>
                          <a:ea typeface="+mn-ea"/>
                          <a:cs typeface="Arial" pitchFamily="34" charset="0"/>
                        </a:rPr>
                        <a:t> </a:t>
                      </a:r>
                      <a:r>
                        <a:rPr lang="en-US" sz="1000" b="1" dirty="0" smtClean="0">
                          <a:solidFill>
                            <a:schemeClr val="accent2">
                              <a:lumMod val="75000"/>
                            </a:schemeClr>
                          </a:solidFill>
                          <a:latin typeface="Arial" pitchFamily="34" charset="0"/>
                          <a:ea typeface="+mn-ea"/>
                          <a:cs typeface="Arial" pitchFamily="34" charset="0"/>
                        </a:rPr>
                        <a:t>message</a:t>
                      </a:r>
                      <a:r>
                        <a:rPr lang="en-US" sz="1000" b="0" dirty="0" smtClean="0">
                          <a:solidFill>
                            <a:schemeClr val="bg1"/>
                          </a:solidFill>
                          <a:latin typeface="Arial" pitchFamily="34" charset="0"/>
                          <a:ea typeface="+mn-ea"/>
                          <a:cs typeface="Arial" pitchFamily="34" charset="0"/>
                        </a:rPr>
                        <a:t>=“struts is valid”;</a:t>
                      </a:r>
                    </a:p>
                    <a:p>
                      <a:r>
                        <a:rPr lang="en-US" sz="1000" b="0" dirty="0" smtClean="0">
                          <a:solidFill>
                            <a:schemeClr val="bg1"/>
                          </a:solidFill>
                          <a:latin typeface="Arial" pitchFamily="34" charset="0"/>
                          <a:ea typeface="+mn-ea"/>
                          <a:cs typeface="Arial" pitchFamily="34" charset="0"/>
                        </a:rPr>
                        <a:t>return "</a:t>
                      </a:r>
                      <a:r>
                        <a:rPr lang="en-US" sz="1000" b="1" dirty="0" smtClean="0">
                          <a:solidFill>
                            <a:srgbClr val="FF0000"/>
                          </a:solidFill>
                          <a:latin typeface="Arial" pitchFamily="34" charset="0"/>
                          <a:ea typeface="+mn-ea"/>
                          <a:cs typeface="Arial" pitchFamily="34" charset="0"/>
                        </a:rPr>
                        <a:t>success</a:t>
                      </a:r>
                      <a:r>
                        <a:rPr lang="en-US" sz="1000" b="0" dirty="0" smtClean="0">
                          <a:solidFill>
                            <a:schemeClr val="bg1"/>
                          </a:solidFill>
                          <a:latin typeface="Arial" pitchFamily="34" charset="0"/>
                          <a:ea typeface="+mn-ea"/>
                          <a:cs typeface="Arial" pitchFamily="34" charset="0"/>
                        </a:rPr>
                        <a:t>"; }</a:t>
                      </a:r>
                    </a:p>
                    <a:p>
                      <a:r>
                        <a:rPr lang="en-US" sz="1000" b="0" dirty="0" smtClean="0">
                          <a:solidFill>
                            <a:schemeClr val="bg1"/>
                          </a:solidFill>
                          <a:latin typeface="Arial" pitchFamily="34" charset="0"/>
                          <a:ea typeface="+mn-ea"/>
                          <a:cs typeface="Arial" pitchFamily="34" charset="0"/>
                        </a:rPr>
                        <a:t>else {</a:t>
                      </a:r>
                    </a:p>
                    <a:p>
                      <a:r>
                        <a:rPr lang="en-US" sz="1000" b="1" dirty="0" smtClean="0">
                          <a:solidFill>
                            <a:schemeClr val="accent2">
                              <a:lumMod val="75000"/>
                            </a:schemeClr>
                          </a:solidFill>
                          <a:latin typeface="Arial" pitchFamily="34" charset="0"/>
                          <a:ea typeface="+mn-ea"/>
                          <a:cs typeface="Arial" pitchFamily="34" charset="0"/>
                        </a:rPr>
                        <a:t>message</a:t>
                      </a:r>
                      <a:r>
                        <a:rPr lang="en-US" sz="1000" b="0" dirty="0" smtClean="0">
                          <a:solidFill>
                            <a:schemeClr val="bg1"/>
                          </a:solidFill>
                          <a:latin typeface="Arial" pitchFamily="34" charset="0"/>
                          <a:ea typeface="+mn-ea"/>
                          <a:cs typeface="Arial" pitchFamily="34" charset="0"/>
                        </a:rPr>
                        <a:t>=“struts is</a:t>
                      </a:r>
                      <a:r>
                        <a:rPr lang="en-US" sz="1000" b="0" baseline="0" dirty="0" smtClean="0">
                          <a:solidFill>
                            <a:schemeClr val="bg1"/>
                          </a:solidFill>
                          <a:latin typeface="Arial" pitchFamily="34" charset="0"/>
                          <a:ea typeface="+mn-ea"/>
                          <a:cs typeface="Arial" pitchFamily="34" charset="0"/>
                        </a:rPr>
                        <a:t> valid ,”+</a:t>
                      </a:r>
                      <a:r>
                        <a:rPr lang="en-US" sz="1000" b="0" baseline="0" dirty="0" err="1" smtClean="0">
                          <a:solidFill>
                            <a:schemeClr val="bg1"/>
                          </a:solidFill>
                          <a:latin typeface="Arial" pitchFamily="34" charset="0"/>
                          <a:ea typeface="+mn-ea"/>
                          <a:cs typeface="Arial" pitchFamily="34" charset="0"/>
                        </a:rPr>
                        <a:t>userId</a:t>
                      </a:r>
                      <a:r>
                        <a:rPr lang="en-US" sz="1000" b="0" baseline="0" dirty="0" smtClean="0">
                          <a:solidFill>
                            <a:schemeClr val="bg1"/>
                          </a:solidFill>
                          <a:latin typeface="Arial" pitchFamily="34" charset="0"/>
                          <a:ea typeface="+mn-ea"/>
                          <a:cs typeface="Arial" pitchFamily="34" charset="0"/>
                        </a:rPr>
                        <a:t>+”is not valid”;</a:t>
                      </a:r>
                      <a:endParaRPr lang="en-US" sz="1000" b="0" dirty="0" smtClean="0">
                        <a:solidFill>
                          <a:schemeClr val="bg1"/>
                        </a:solidFill>
                        <a:latin typeface="Arial" pitchFamily="34" charset="0"/>
                        <a:ea typeface="+mn-ea"/>
                        <a:cs typeface="Arial" pitchFamily="34" charset="0"/>
                      </a:endParaRPr>
                    </a:p>
                    <a:p>
                      <a:r>
                        <a:rPr lang="en-US" sz="1000" b="0" dirty="0" smtClean="0">
                          <a:solidFill>
                            <a:schemeClr val="bg1"/>
                          </a:solidFill>
                          <a:latin typeface="Arial" pitchFamily="34" charset="0"/>
                          <a:ea typeface="+mn-ea"/>
                          <a:cs typeface="Arial" pitchFamily="34" charset="0"/>
                        </a:rPr>
                        <a:t>return "</a:t>
                      </a:r>
                      <a:r>
                        <a:rPr lang="en-US" sz="1000" b="1" dirty="0" smtClean="0">
                          <a:solidFill>
                            <a:srgbClr val="FF0000"/>
                          </a:solidFill>
                          <a:latin typeface="Arial" pitchFamily="34" charset="0"/>
                          <a:ea typeface="+mn-ea"/>
                          <a:cs typeface="Arial" pitchFamily="34" charset="0"/>
                        </a:rPr>
                        <a:t>failure</a:t>
                      </a:r>
                      <a:r>
                        <a:rPr lang="en-US" sz="1000" b="0" dirty="0" smtClean="0">
                          <a:solidFill>
                            <a:schemeClr val="bg1"/>
                          </a:solidFill>
                          <a:latin typeface="Arial" pitchFamily="34" charset="0"/>
                          <a:ea typeface="+mn-ea"/>
                          <a:cs typeface="Arial" pitchFamily="34" charset="0"/>
                        </a:rPr>
                        <a:t>";</a:t>
                      </a:r>
                      <a:endParaRPr lang="en-US" sz="1000" b="0" dirty="0" smtClean="0">
                        <a:solidFill>
                          <a:schemeClr val="bg1"/>
                        </a:solidFill>
                        <a:effectLst/>
                        <a:latin typeface="Arial" pitchFamily="34" charset="0"/>
                        <a:ea typeface="+mn-ea"/>
                        <a:cs typeface="Arial" pitchFamily="34" charset="0"/>
                      </a:endParaRPr>
                    </a:p>
                    <a:p>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private String </a:t>
                      </a:r>
                      <a:r>
                        <a:rPr lang="en-US" sz="1000" b="1" dirty="0" err="1" smtClean="0">
                          <a:solidFill>
                            <a:srgbClr val="00B0F0"/>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0" dirty="0" err="1" smtClean="0">
                          <a:solidFill>
                            <a:schemeClr val="bg1"/>
                          </a:solidFill>
                          <a:effectLst/>
                          <a:latin typeface="Arial" pitchFamily="34" charset="0"/>
                          <a:ea typeface="+mn-ea"/>
                          <a:cs typeface="Arial" pitchFamily="34" charset="0"/>
                        </a:rPr>
                        <a:t>getUserId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return </a:t>
                      </a:r>
                      <a:r>
                        <a:rPr lang="en-US" sz="1000" b="0" dirty="0" err="1" smtClean="0">
                          <a:solidFill>
                            <a:schemeClr val="bg1"/>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 }</a:t>
                      </a:r>
                    </a:p>
                    <a:p>
                      <a:r>
                        <a:rPr lang="en-US" sz="1000" b="0" dirty="0" smtClean="0">
                          <a:solidFill>
                            <a:schemeClr val="bg1"/>
                          </a:solidFill>
                          <a:effectLst/>
                          <a:latin typeface="Arial" pitchFamily="34" charset="0"/>
                          <a:ea typeface="+mn-ea"/>
                          <a:cs typeface="Arial" pitchFamily="34" charset="0"/>
                        </a:rPr>
                        <a:t>public void </a:t>
                      </a:r>
                      <a:r>
                        <a:rPr lang="en-US" sz="1000" b="1" dirty="0" err="1" smtClean="0">
                          <a:solidFill>
                            <a:srgbClr val="00B0F0"/>
                          </a:solidFill>
                          <a:effectLst/>
                          <a:latin typeface="Arial" pitchFamily="34" charset="0"/>
                          <a:ea typeface="+mn-ea"/>
                          <a:cs typeface="Arial" pitchFamily="34" charset="0"/>
                        </a:rPr>
                        <a:t>setUserId</a:t>
                      </a:r>
                      <a:r>
                        <a:rPr lang="en-US" sz="1000" b="1" dirty="0" smtClean="0">
                          <a:solidFill>
                            <a:srgbClr val="00B0F0"/>
                          </a:solidFill>
                          <a:effectLst/>
                          <a:latin typeface="Arial" pitchFamily="34" charset="0"/>
                          <a:ea typeface="+mn-ea"/>
                          <a:cs typeface="Arial" pitchFamily="34" charset="0"/>
                        </a:rPr>
                        <a:t>(String</a:t>
                      </a:r>
                      <a:r>
                        <a:rPr lang="en-US" sz="1000" b="0" dirty="0" smtClean="0">
                          <a:solidFill>
                            <a:srgbClr val="00B0F0"/>
                          </a:solidFill>
                          <a:effectLst/>
                          <a:latin typeface="Arial" pitchFamily="34" charset="0"/>
                          <a:ea typeface="+mn-ea"/>
                          <a:cs typeface="Arial" pitchFamily="34" charset="0"/>
                        </a:rPr>
                        <a:t> </a:t>
                      </a:r>
                      <a:r>
                        <a:rPr lang="en-US" sz="1000" b="1" dirty="0" err="1" smtClean="0">
                          <a:solidFill>
                            <a:srgbClr val="00B0F0"/>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a:t>
                      </a:r>
                      <a:r>
                        <a:rPr lang="en-US" sz="1000" b="0" dirty="0" err="1" smtClean="0">
                          <a:solidFill>
                            <a:schemeClr val="bg1"/>
                          </a:solidFill>
                          <a:effectLst/>
                          <a:latin typeface="Arial" pitchFamily="34" charset="0"/>
                          <a:ea typeface="+mn-ea"/>
                          <a:cs typeface="Arial" pitchFamily="34" charset="0"/>
                        </a:rPr>
                        <a:t>this.userId</a:t>
                      </a:r>
                      <a:r>
                        <a:rPr lang="en-US" sz="1000" b="0" dirty="0" smtClean="0">
                          <a:solidFill>
                            <a:schemeClr val="bg1"/>
                          </a:solidFill>
                          <a:effectLst/>
                          <a:latin typeface="Arial" pitchFamily="34" charset="0"/>
                          <a:ea typeface="+mn-ea"/>
                          <a:cs typeface="Arial" pitchFamily="34" charset="0"/>
                        </a:rPr>
                        <a:t>=</a:t>
                      </a:r>
                      <a:r>
                        <a:rPr lang="en-US" sz="1000" b="0" dirty="0" err="1" smtClean="0">
                          <a:solidFill>
                            <a:schemeClr val="bg1"/>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 }</a:t>
                      </a:r>
                    </a:p>
                    <a:p>
                      <a:endParaRPr lang="en-US" sz="1000" b="0" dirty="0" smtClean="0">
                        <a:solidFill>
                          <a:schemeClr val="bg1"/>
                        </a:solidFill>
                        <a:effectLst/>
                        <a:latin typeface="Arial" pitchFamily="34" charset="0"/>
                        <a:ea typeface="+mn-ea"/>
                        <a:cs typeface="Arial" pitchFamily="34" charset="0"/>
                      </a:endParaRPr>
                    </a:p>
                    <a:p>
                      <a:r>
                        <a:rPr lang="en-US" sz="1000" b="0" dirty="0" smtClean="0">
                          <a:solidFill>
                            <a:schemeClr val="bg1"/>
                          </a:solidFill>
                          <a:effectLst/>
                          <a:latin typeface="Arial" pitchFamily="34" charset="0"/>
                          <a:ea typeface="+mn-ea"/>
                          <a:cs typeface="Arial" pitchFamily="34" charset="0"/>
                        </a:rPr>
                        <a:t>private String </a:t>
                      </a:r>
                      <a:r>
                        <a:rPr lang="en-US" sz="1000" b="1" dirty="0" smtClean="0">
                          <a:solidFill>
                            <a:schemeClr val="accent2">
                              <a:lumMod val="75000"/>
                            </a:schemeClr>
                          </a:solidFill>
                          <a:effectLst/>
                          <a:latin typeface="Arial" pitchFamily="34" charset="0"/>
                          <a:ea typeface="+mn-ea"/>
                          <a:cs typeface="Arial" pitchFamily="34" charset="0"/>
                        </a:rPr>
                        <a: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1" dirty="0" err="1" smtClean="0">
                          <a:solidFill>
                            <a:schemeClr val="accent2">
                              <a:lumMod val="75000"/>
                            </a:schemeClr>
                          </a:solidFill>
                          <a:effectLst/>
                          <a:latin typeface="Arial" pitchFamily="34" charset="0"/>
                          <a:ea typeface="+mn-ea"/>
                          <a:cs typeface="Arial" pitchFamily="34" charset="0"/>
                        </a:rPr>
                        <a:t>getMessage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return message; }</a:t>
                      </a:r>
                    </a:p>
                    <a:p>
                      <a:r>
                        <a:rPr lang="en-US" sz="1000" b="0" dirty="0" smtClean="0">
                          <a:solidFill>
                            <a:schemeClr val="bg1"/>
                          </a:solidFill>
                          <a:effectLst/>
                          <a:latin typeface="Arial" pitchFamily="34" charset="0"/>
                          <a:ea typeface="+mn-ea"/>
                          <a:cs typeface="Arial" pitchFamily="34" charset="0"/>
                        </a:rPr>
                        <a:t>public void </a:t>
                      </a:r>
                      <a:r>
                        <a:rPr lang="en-US" sz="1000" b="1" dirty="0" err="1" smtClean="0">
                          <a:solidFill>
                            <a:schemeClr val="bg1"/>
                          </a:solidFill>
                          <a:effectLst/>
                          <a:latin typeface="Arial" pitchFamily="34" charset="0"/>
                          <a:ea typeface="+mn-ea"/>
                          <a:cs typeface="Arial" pitchFamily="34" charset="0"/>
                        </a:rPr>
                        <a:t>setMessage</a:t>
                      </a:r>
                      <a:r>
                        <a:rPr lang="en-US" sz="1000" b="1" dirty="0" smtClean="0">
                          <a:solidFill>
                            <a:schemeClr val="bg1"/>
                          </a:solidFill>
                          <a:effectLst/>
                          <a:latin typeface="Arial" pitchFamily="34" charset="0"/>
                          <a:ea typeface="+mn-ea"/>
                          <a:cs typeface="Arial" pitchFamily="34" charset="0"/>
                        </a:rPr>
                        <a:t>(String</a:t>
                      </a:r>
                      <a:r>
                        <a:rPr lang="en-US" sz="1000" b="0" dirty="0" smtClean="0">
                          <a:solidFill>
                            <a:schemeClr val="bg1"/>
                          </a:solidFill>
                          <a:effectLst/>
                          <a:latin typeface="Arial" pitchFamily="34" charset="0"/>
                          <a:ea typeface="+mn-ea"/>
                          <a:cs typeface="Arial" pitchFamily="34" charset="0"/>
                        </a:rPr>
                        <a:t> </a:t>
                      </a:r>
                      <a:r>
                        <a:rPr lang="en-US" sz="1000" b="1" dirty="0" smtClean="0">
                          <a:solidFill>
                            <a:schemeClr val="bg1"/>
                          </a:solidFill>
                          <a:effectLst/>
                          <a:latin typeface="Arial" pitchFamily="34" charset="0"/>
                          <a:ea typeface="+mn-ea"/>
                          <a:cs typeface="Arial" pitchFamily="34" charset="0"/>
                        </a:rPr>
                        <a: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a:t>
                      </a:r>
                      <a:r>
                        <a:rPr lang="en-US" sz="1000" b="0" dirty="0" err="1" smtClean="0">
                          <a:solidFill>
                            <a:schemeClr val="bg1"/>
                          </a:solidFill>
                          <a:effectLst/>
                          <a:latin typeface="Arial" pitchFamily="34" charset="0"/>
                          <a:ea typeface="+mn-ea"/>
                          <a:cs typeface="Arial" pitchFamily="34" charset="0"/>
                        </a:rPr>
                        <a:t>this.message</a:t>
                      </a:r>
                      <a:r>
                        <a:rPr lang="en-US" sz="1000" b="0" dirty="0" smtClean="0">
                          <a:solidFill>
                            <a:schemeClr val="bg1"/>
                          </a:solidFill>
                          <a:effectLst/>
                          <a:latin typeface="Arial" pitchFamily="34" charset="0"/>
                          <a:ea typeface="+mn-ea"/>
                          <a:cs typeface="Arial" pitchFamily="34" charset="0"/>
                        </a:rPr>
                        <a:t>=message; }</a:t>
                      </a:r>
                    </a:p>
                    <a:p>
                      <a:r>
                        <a:rPr lang="en-US" sz="1000" b="0" dirty="0" smtClean="0">
                          <a:solidFill>
                            <a:schemeClr val="bg1"/>
                          </a:solidFill>
                          <a:effectLst/>
                          <a:latin typeface="Arial" pitchFamily="34" charset="0"/>
                          <a:ea typeface="+mn-ea"/>
                          <a:cs typeface="Arial" pitchFamily="34" charset="0"/>
                        </a:rPr>
                        <a:t>}</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c>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Success</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r h="901304">
                <a:tc vMerge="1">
                  <a:txBody>
                    <a:bodyPr/>
                    <a:lstStyle/>
                    <a:p>
                      <a:endParaRPr lang="en-US"/>
                    </a:p>
                  </a:txBody>
                  <a:tcPr/>
                </a:tc>
                <a:tc vMerge="1">
                  <a:txBody>
                    <a:bodyPr/>
                    <a:lstStyle/>
                    <a:p>
                      <a:endParaRPr lang="en-US"/>
                    </a:p>
                  </a:txBody>
                  <a:tcPr/>
                </a:tc>
                <a:tc vMerge="1">
                  <a:txBody>
                    <a:bodyPr/>
                    <a:lstStyle/>
                    <a:p>
                      <a:endParaRPr lang="en-US"/>
                    </a:p>
                  </a:txBody>
                  <a:tcPr/>
                </a:tc>
                <a:tc rowSpan="3">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Error</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p>
                    <a:p>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r h="228600">
                <a:tc vMerge="1">
                  <a:txBody>
                    <a:bodyPr/>
                    <a:lstStyle/>
                    <a:p>
                      <a:endParaRPr lang="en-US"/>
                    </a:p>
                  </a:txBody>
                  <a:tcPr/>
                </a:tc>
                <a:tc>
                  <a:txBody>
                    <a:bodyPr/>
                    <a:lstStyle/>
                    <a:p>
                      <a:endParaRPr lang="en-US" sz="1100" b="1" dirty="0">
                        <a:solidFill>
                          <a:schemeClr val="bg1"/>
                        </a:solidFill>
                        <a:latin typeface="Verdana" pitchFamily="34" charset="0"/>
                        <a:ea typeface="Verdana" pitchFamily="34" charset="0"/>
                        <a:cs typeface="Verdana" pitchFamily="34" charset="0"/>
                      </a:endParaRPr>
                    </a:p>
                  </a:txBody>
                  <a:tcPr>
                    <a:solidFill>
                      <a:schemeClr val="tx1"/>
                    </a:solidFill>
                  </a:tcPr>
                </a:tc>
                <a:tc vMerge="1">
                  <a:txBody>
                    <a:bodyPr/>
                    <a:lstStyle/>
                    <a:p>
                      <a:endParaRPr lang="en-US"/>
                    </a:p>
                  </a:txBody>
                  <a:tcPr/>
                </a:tc>
                <a:tc vMerge="1">
                  <a:txBody>
                    <a:bodyPr/>
                    <a:lstStyle/>
                    <a:p>
                      <a:endParaRPr lang="en-US"/>
                    </a:p>
                  </a:txBody>
                  <a:tcPr/>
                </a:tc>
              </a:tr>
              <a:tr h="152434">
                <a:tc vMerge="1">
                  <a:txBody>
                    <a:bodyPr/>
                    <a:lstStyle/>
                    <a:p>
                      <a:endParaRPr lang="en-US"/>
                    </a:p>
                  </a:txBody>
                  <a:tcPr/>
                </a:tc>
                <a:tc rowSpan="2">
                  <a:txBody>
                    <a:bodyPr/>
                    <a:lstStyle/>
                    <a:p>
                      <a:endParaRPr lang="en-US" sz="1000" b="0" i="0" dirty="0">
                        <a:solidFill>
                          <a:schemeClr val="bg1">
                            <a:lumMod val="95000"/>
                          </a:schemeClr>
                        </a:solidFill>
                        <a:latin typeface="Arial" pitchFamily="34" charset="0"/>
                        <a:cs typeface="Arial" pitchFamily="34" charset="0"/>
                      </a:endParaRPr>
                    </a:p>
                  </a:txBody>
                  <a:tcPr>
                    <a:solidFill>
                      <a:schemeClr val="tx1"/>
                    </a:solidFill>
                  </a:tcPr>
                </a:tc>
                <a:tc vMerge="1">
                  <a:txBody>
                    <a:bodyPr/>
                    <a:lstStyle/>
                    <a:p>
                      <a:endParaRPr lang="en-US"/>
                    </a:p>
                  </a:txBody>
                  <a:tcPr/>
                </a:tc>
                <a:tc vMerge="1">
                  <a:txBody>
                    <a:bodyPr/>
                    <a:lstStyle/>
                    <a:p>
                      <a:endParaRPr lang="en-US"/>
                    </a:p>
                  </a:txBody>
                  <a:tcPr/>
                </a:tc>
              </a:tr>
              <a:tr h="1028632">
                <a:tc vMerge="1">
                  <a:txBody>
                    <a:bodyPr/>
                    <a:lstStyle/>
                    <a:p>
                      <a:endParaRPr lang="en-US"/>
                    </a:p>
                  </a:txBody>
                  <a:tcPr/>
                </a:tc>
                <a:tc vMerge="1">
                  <a:txBody>
                    <a:bodyPr/>
                    <a:lstStyle/>
                    <a:p>
                      <a:endParaRPr lang="en-US" sz="1000" b="0" dirty="0">
                        <a:solidFill>
                          <a:schemeClr val="bg1"/>
                        </a:solidFill>
                        <a:latin typeface="Arial" pitchFamily="34" charset="0"/>
                        <a:cs typeface="Arial" pitchFamily="34" charset="0"/>
                      </a:endParaRPr>
                    </a:p>
                  </a:txBody>
                  <a:tcPr>
                    <a:solidFill>
                      <a:schemeClr val="bg1">
                        <a:lumMod val="65000"/>
                      </a:schemeClr>
                    </a:solidFill>
                  </a:tcPr>
                </a:tc>
                <a:tc vMerge="1">
                  <a:txBody>
                    <a:bodyPr/>
                    <a:lstStyle/>
                    <a:p>
                      <a:endParaRPr lang="en-US"/>
                    </a:p>
                  </a:txBody>
                  <a:tcPr/>
                </a:tc>
                <a:tc>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Intercept Error</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bl>
          </a:graphicData>
        </a:graphic>
      </p:graphicFrame>
      <p:sp>
        <p:nvSpPr>
          <p:cNvPr id="2" name="TextBox 1"/>
          <p:cNvSpPr txBox="1"/>
          <p:nvPr/>
        </p:nvSpPr>
        <p:spPr>
          <a:xfrm>
            <a:off x="68074" y="609600"/>
            <a:ext cx="6082354" cy="1954381"/>
          </a:xfrm>
          <a:prstGeom prst="rect">
            <a:avLst/>
          </a:prstGeom>
          <a:noFill/>
          <a:ln>
            <a:solidFill>
              <a:schemeClr val="tx2">
                <a:lumMod val="75000"/>
              </a:schemeClr>
            </a:solidFill>
          </a:ln>
        </p:spPr>
        <p:txBody>
          <a:bodyPr wrap="square" lIns="91440" rIns="0" rtlCol="0">
            <a:spAutoFit/>
          </a:bodyPr>
          <a:lstStyle/>
          <a:p>
            <a:pPr marL="342900" indent="-342900">
              <a:buAutoNum type="arabicParenR"/>
            </a:pPr>
            <a:r>
              <a:rPr lang="en-US" sz="1100" dirty="0" smtClean="0">
                <a:latin typeface="Verdana" pitchFamily="34" charset="0"/>
                <a:ea typeface="Verdana" pitchFamily="34" charset="0"/>
                <a:cs typeface="Verdana" pitchFamily="34" charset="0"/>
              </a:rPr>
              <a:t>Request web page submits data</a:t>
            </a:r>
          </a:p>
          <a:p>
            <a:pPr marL="342900" indent="-342900">
              <a:buAutoNum type="arabicParenR"/>
            </a:pPr>
            <a:r>
              <a:rPr lang="en-US" sz="1100" dirty="0" smtClean="0">
                <a:latin typeface="Verdana" pitchFamily="34" charset="0"/>
                <a:ea typeface="Verdana" pitchFamily="34" charset="0"/>
                <a:cs typeface="Verdana" pitchFamily="34" charset="0"/>
              </a:rPr>
              <a:t>Servlet Container routes to appropriate controller</a:t>
            </a:r>
            <a:r>
              <a:rPr lang="en-US" sz="1100" dirty="0">
                <a:latin typeface="Verdana" pitchFamily="34" charset="0"/>
                <a:ea typeface="Verdana" pitchFamily="34" charset="0"/>
                <a:cs typeface="Verdana" pitchFamily="34" charset="0"/>
              </a:rPr>
              <a:t>(</a:t>
            </a:r>
            <a:r>
              <a:rPr lang="en-US" sz="1100" dirty="0" err="1">
                <a:latin typeface="Verdana" pitchFamily="34" charset="0"/>
                <a:ea typeface="Verdana" pitchFamily="34" charset="0"/>
                <a:cs typeface="Verdana" pitchFamily="34" charset="0"/>
              </a:rPr>
              <a:t>FilterDispatcher</a:t>
            </a:r>
            <a:r>
              <a:rPr lang="en-US" sz="1100" dirty="0">
                <a:latin typeface="Verdana" pitchFamily="34" charset="0"/>
                <a:ea typeface="Verdana" pitchFamily="34" charset="0"/>
                <a:cs typeface="Verdana" pitchFamily="34" charset="0"/>
              </a:rPr>
              <a:t>)</a:t>
            </a:r>
            <a:r>
              <a:rPr lang="en-US" sz="1100" dirty="0" smtClean="0">
                <a:latin typeface="Verdana" pitchFamily="34" charset="0"/>
                <a:ea typeface="Verdana" pitchFamily="34" charset="0"/>
                <a:cs typeface="Verdana" pitchFamily="34" charset="0"/>
              </a:rPr>
              <a:t> by referring web.xml</a:t>
            </a:r>
          </a:p>
          <a:p>
            <a:pPr marL="342900" indent="-342900">
              <a:buAutoNum type="arabicParenR"/>
            </a:pPr>
            <a:r>
              <a:rPr lang="en-US" sz="1100" dirty="0" err="1" smtClean="0">
                <a:latin typeface="Verdana" pitchFamily="34" charset="0"/>
                <a:ea typeface="Verdana" pitchFamily="34" charset="0"/>
                <a:cs typeface="Verdana" pitchFamily="34" charset="0"/>
              </a:rPr>
              <a:t>FilterDispatcher</a:t>
            </a:r>
            <a:r>
              <a:rPr lang="en-US" sz="1100" dirty="0" smtClean="0">
                <a:latin typeface="Verdana" pitchFamily="34" charset="0"/>
                <a:ea typeface="Verdana" pitchFamily="34" charset="0"/>
                <a:cs typeface="Verdana" pitchFamily="34" charset="0"/>
              </a:rPr>
              <a:t> looks into struts.xml for action mapping. Highlighted=Yellow.</a:t>
            </a:r>
          </a:p>
          <a:p>
            <a:pPr marL="342900" indent="-342900">
              <a:buAutoNum type="arabicParenR"/>
            </a:pPr>
            <a:r>
              <a:rPr lang="en-US" sz="1100" dirty="0" smtClean="0">
                <a:latin typeface="Verdana" pitchFamily="34" charset="0"/>
                <a:ea typeface="Verdana" pitchFamily="34" charset="0"/>
                <a:cs typeface="Verdana" pitchFamily="34" charset="0"/>
              </a:rPr>
              <a:t>Based on action tag Interceptors may or may not be </a:t>
            </a:r>
            <a:r>
              <a:rPr lang="en-US" sz="1100" dirty="0" err="1" smtClean="0">
                <a:latin typeface="Verdana" pitchFamily="34" charset="0"/>
                <a:ea typeface="Verdana" pitchFamily="34" charset="0"/>
                <a:cs typeface="Verdana" pitchFamily="34" charset="0"/>
              </a:rPr>
              <a:t>invoked.Highlighted</a:t>
            </a:r>
            <a:r>
              <a:rPr lang="en-US" sz="1100" dirty="0" smtClean="0">
                <a:latin typeface="Verdana" pitchFamily="34" charset="0"/>
                <a:ea typeface="Verdana" pitchFamily="34" charset="0"/>
                <a:cs typeface="Verdana" pitchFamily="34" charset="0"/>
              </a:rPr>
              <a:t>=Black</a:t>
            </a:r>
          </a:p>
          <a:p>
            <a:pPr marL="342900" indent="-342900">
              <a:buAutoNum type="arabicParenR"/>
            </a:pPr>
            <a:r>
              <a:rPr lang="en-US" sz="1100" dirty="0" smtClean="0">
                <a:latin typeface="Verdana" pitchFamily="34" charset="0"/>
                <a:ea typeface="Verdana" pitchFamily="34" charset="0"/>
                <a:cs typeface="Verdana" pitchFamily="34" charset="0"/>
              </a:rPr>
              <a:t>Based on action tag an Action class is initialized with html form data</a:t>
            </a:r>
            <a:r>
              <a:rPr lang="en-US" sz="1100" dirty="0">
                <a:latin typeface="Verdana" pitchFamily="34" charset="0"/>
                <a:ea typeface="Verdana" pitchFamily="34" charset="0"/>
                <a:cs typeface="Verdana" pitchFamily="34" charset="0"/>
              </a:rPr>
              <a:t> </a:t>
            </a:r>
            <a:r>
              <a:rPr lang="en-US" sz="1100" dirty="0" smtClean="0">
                <a:latin typeface="Verdana" pitchFamily="34" charset="0"/>
                <a:ea typeface="Verdana" pitchFamily="34" charset="0"/>
                <a:cs typeface="Verdana" pitchFamily="34" charset="0"/>
              </a:rPr>
              <a:t>(OGNL) Highlighted in blue. Method as configured in action tag is invoked. (any method name)</a:t>
            </a:r>
          </a:p>
          <a:p>
            <a:pPr marL="342900" indent="-342900">
              <a:buFontTx/>
              <a:buAutoNum type="arabicParenR"/>
            </a:pPr>
            <a:r>
              <a:rPr lang="en-US" sz="1100" dirty="0" smtClean="0">
                <a:latin typeface="Verdana" pitchFamily="34" charset="0"/>
                <a:ea typeface="Verdana" pitchFamily="34" charset="0"/>
                <a:cs typeface="Verdana" pitchFamily="34" charset="0"/>
              </a:rPr>
              <a:t>Post action method exe, control is sent back to the Interceptor class again.</a:t>
            </a:r>
          </a:p>
          <a:p>
            <a:pPr marL="342900" indent="-342900">
              <a:buFontTx/>
              <a:buAutoNum type="arabicParenR"/>
            </a:pPr>
            <a:r>
              <a:rPr lang="en-US" sz="1100" dirty="0" smtClean="0">
                <a:latin typeface="Verdana" pitchFamily="34" charset="0"/>
                <a:ea typeface="Verdana" pitchFamily="34" charset="0"/>
                <a:cs typeface="Verdana" pitchFamily="34" charset="0"/>
              </a:rPr>
              <a:t>Finally the result tag in Action will route to appropriate view(</a:t>
            </a:r>
            <a:r>
              <a:rPr lang="en-US" sz="1100" dirty="0" err="1" smtClean="0">
                <a:latin typeface="Verdana" pitchFamily="34" charset="0"/>
                <a:ea typeface="Verdana" pitchFamily="34" charset="0"/>
                <a:cs typeface="Verdana" pitchFamily="34" charset="0"/>
              </a:rPr>
              <a:t>jsp</a:t>
            </a:r>
            <a:r>
              <a:rPr lang="en-US" sz="1100" dirty="0" smtClean="0">
                <a:latin typeface="Verdana" pitchFamily="34" charset="0"/>
                <a:ea typeface="Verdana" pitchFamily="34" charset="0"/>
                <a:cs typeface="Verdana" pitchFamily="34" charset="0"/>
              </a:rPr>
              <a:t>) based on execute method return. (return string has to match one of the result tag entry)</a:t>
            </a:r>
            <a:endParaRPr lang="en-US" sz="1400" dirty="0"/>
          </a:p>
        </p:txBody>
      </p:sp>
      <p:sp>
        <p:nvSpPr>
          <p:cNvPr id="3" name="TextBox 2"/>
          <p:cNvSpPr txBox="1"/>
          <p:nvPr/>
        </p:nvSpPr>
        <p:spPr>
          <a:xfrm>
            <a:off x="6172200" y="609600"/>
            <a:ext cx="2819400" cy="1954381"/>
          </a:xfrm>
          <a:prstGeom prst="rect">
            <a:avLst/>
          </a:prstGeom>
          <a:noFill/>
          <a:ln>
            <a:solidFill>
              <a:schemeClr val="tx2">
                <a:lumMod val="50000"/>
              </a:schemeClr>
            </a:solidFill>
          </a:ln>
        </p:spPr>
        <p:txBody>
          <a:bodyPr wrap="square" rtlCol="0">
            <a:spAutoFit/>
          </a:bodyPr>
          <a:lstStyle/>
          <a:p>
            <a:pPr algn="ctr"/>
            <a:r>
              <a:rPr lang="en-US" sz="1100" b="1" dirty="0" err="1" smtClean="0">
                <a:latin typeface="Verdana" pitchFamily="34" charset="0"/>
                <a:ea typeface="Verdana" pitchFamily="34" charset="0"/>
                <a:cs typeface="Verdana" pitchFamily="34" charset="0"/>
              </a:rPr>
              <a:t>ValueStack</a:t>
            </a:r>
            <a:r>
              <a:rPr lang="en-US" sz="1100" b="1" dirty="0" smtClean="0">
                <a:latin typeface="Verdana" pitchFamily="34" charset="0"/>
                <a:ea typeface="Verdana" pitchFamily="34" charset="0"/>
                <a:cs typeface="Verdana" pitchFamily="34" charset="0"/>
              </a:rPr>
              <a:t> - OGNL</a:t>
            </a:r>
          </a:p>
          <a:p>
            <a:r>
              <a:rPr lang="en-US" sz="1100" dirty="0" smtClean="0">
                <a:latin typeface="Verdana" pitchFamily="34" charset="0"/>
                <a:ea typeface="Verdana" pitchFamily="34" charset="0"/>
                <a:cs typeface="Verdana" pitchFamily="34" charset="0"/>
              </a:rPr>
              <a:t>1)</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2)</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3)</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4)</a:t>
            </a:r>
            <a:r>
              <a:rPr lang="en-US" sz="1100" dirty="0" err="1" smtClean="0">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p>
          <a:p>
            <a:r>
              <a:rPr lang="en-US" sz="1100" dirty="0" smtClean="0">
                <a:latin typeface="Verdana" pitchFamily="34" charset="0"/>
                <a:ea typeface="Verdana" pitchFamily="34" charset="0"/>
                <a:cs typeface="Verdana" pitchFamily="34" charset="0"/>
              </a:rPr>
              <a:t>5)</a:t>
            </a:r>
            <a:r>
              <a:rPr lang="en-US" sz="1100" dirty="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6)</a:t>
            </a:r>
            <a:r>
              <a:rPr lang="en-US" sz="1100" dirty="0">
                <a:latin typeface="Verdana" pitchFamily="34" charset="0"/>
                <a:ea typeface="Verdana" pitchFamily="34" charset="0"/>
                <a:cs typeface="Verdana" pitchFamily="34" charset="0"/>
              </a:rPr>
              <a:t> </a:t>
            </a:r>
            <a:r>
              <a:rPr lang="en-US" sz="1100" dirty="0" err="1">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7)</a:t>
            </a:r>
            <a:r>
              <a:rPr lang="en-US" sz="1100" dirty="0">
                <a:latin typeface="Verdana" pitchFamily="34" charset="0"/>
                <a:ea typeface="Verdana" pitchFamily="34" charset="0"/>
                <a:cs typeface="Verdana" pitchFamily="34" charset="0"/>
              </a:rPr>
              <a:t> </a:t>
            </a:r>
            <a:r>
              <a:rPr lang="en-US" sz="1100" dirty="0" err="1">
                <a:latin typeface="Verdana" pitchFamily="34" charset="0"/>
                <a:ea typeface="Verdana" pitchFamily="34" charset="0"/>
                <a:cs typeface="Verdana" pitchFamily="34" charset="0"/>
              </a:rPr>
              <a:t>userId,Submit,LogginInterceptor</a:t>
            </a:r>
            <a:r>
              <a:rPr lang="en-US" sz="1100" dirty="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37802655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 Tag </a:t>
            </a:r>
            <a:r>
              <a:rPr lang="en-US" sz="2800" strike="noStrike" dirty="0" smtClean="0">
                <a:solidFill>
                  <a:srgbClr val="000000"/>
                </a:solidFill>
                <a:latin typeface="Verdana"/>
                <a:ea typeface="Verdana"/>
              </a:rPr>
              <a:t>Library</a:t>
            </a:r>
            <a:endParaRPr dirty="0"/>
          </a:p>
        </p:txBody>
      </p:sp>
      <p:graphicFrame>
        <p:nvGraphicFramePr>
          <p:cNvPr id="3" name="Table 2"/>
          <p:cNvGraphicFramePr>
            <a:graphicFrameLocks noGrp="1"/>
          </p:cNvGraphicFramePr>
          <p:nvPr>
            <p:extLst>
              <p:ext uri="{D42A27DB-BD31-4B8C-83A1-F6EECF244321}">
                <p14:modId xmlns:p14="http://schemas.microsoft.com/office/powerpoint/2010/main" xmlns="" val="1279064250"/>
              </p:ext>
            </p:extLst>
          </p:nvPr>
        </p:nvGraphicFramePr>
        <p:xfrm>
          <a:off x="228600" y="642138"/>
          <a:ext cx="8686800" cy="6200622"/>
        </p:xfrm>
        <a:graphic>
          <a:graphicData uri="http://schemas.openxmlformats.org/drawingml/2006/table">
            <a:tbl>
              <a:tblPr firstRow="1" bandRow="1">
                <a:tableStyleId>{5C22544A-7EE6-4342-B048-85BDC9FD1C3A}</a:tableStyleId>
              </a:tblPr>
              <a:tblGrid>
                <a:gridCol w="838200"/>
                <a:gridCol w="3048000"/>
                <a:gridCol w="4800600"/>
              </a:tblGrid>
              <a:tr h="316920">
                <a:tc>
                  <a:txBody>
                    <a:bodyPr/>
                    <a:lstStyle/>
                    <a:p>
                      <a:r>
                        <a:rPr lang="en-US" sz="1000" dirty="0" smtClean="0">
                          <a:latin typeface="Verdana" pitchFamily="34" charset="0"/>
                          <a:ea typeface="Verdana" pitchFamily="34" charset="0"/>
                          <a:cs typeface="Verdana" pitchFamily="34" charset="0"/>
                        </a:rPr>
                        <a:t>Type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Tag</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Example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If, if else, if </a:t>
                      </a:r>
                      <a:r>
                        <a:rPr lang="en-US" sz="1000" b="1" dirty="0" err="1" smtClean="0">
                          <a:latin typeface="Verdana" pitchFamily="34" charset="0"/>
                          <a:ea typeface="Verdana" pitchFamily="34" charset="0"/>
                          <a:cs typeface="Verdana" pitchFamily="34" charset="0"/>
                        </a:rPr>
                        <a:t>elseif</a:t>
                      </a:r>
                      <a:r>
                        <a:rPr lang="en-US" sz="1000" b="1" dirty="0" smtClean="0">
                          <a:latin typeface="Verdana" pitchFamily="34" charset="0"/>
                          <a:ea typeface="Verdana" pitchFamily="34" charset="0"/>
                          <a:cs typeface="Verdana" pitchFamily="34" charset="0"/>
                        </a:rPr>
                        <a:t> else</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s:if</a:t>
                      </a:r>
                      <a:r>
                        <a:rPr lang="en-US" sz="1000" b="0" i="0" dirty="0">
                          <a:solidFill>
                            <a:srgbClr val="000000"/>
                          </a:solidFill>
                          <a:effectLst/>
                          <a:latin typeface="Verdana" pitchFamily="34" charset="0"/>
                          <a:ea typeface="Verdana" pitchFamily="34" charset="0"/>
                          <a:cs typeface="Verdana" pitchFamily="34" charset="0"/>
                        </a:rPr>
                        <a:t> test="%{false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 1&lt;/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s:if</a:t>
                      </a:r>
                      <a:r>
                        <a:rPr lang="en-US" sz="1000" b="0" i="0" dirty="0">
                          <a:solidFill>
                            <a:srgbClr val="000000"/>
                          </a:solidFill>
                          <a:effectLst/>
                          <a:latin typeface="Verdana" pitchFamily="34" charset="0"/>
                          <a:ea typeface="Verdana" pitchFamily="34" charset="0"/>
                          <a:cs typeface="Verdana" pitchFamily="34" charset="0"/>
                        </a:rPr>
                        <a:t>&gt;</a:t>
                      </a:r>
                    </a:p>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s:elseif</a:t>
                      </a:r>
                      <a:r>
                        <a:rPr lang="en-US" sz="1000" b="0" i="0" dirty="0">
                          <a:solidFill>
                            <a:srgbClr val="000000"/>
                          </a:solidFill>
                          <a:effectLst/>
                          <a:latin typeface="Verdana" pitchFamily="34" charset="0"/>
                          <a:ea typeface="Verdana" pitchFamily="34" charset="0"/>
                          <a:cs typeface="Verdana" pitchFamily="34" charset="0"/>
                        </a:rPr>
                        <a:t> test="%{true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 2&lt;/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s:elseif</a:t>
                      </a:r>
                      <a:r>
                        <a:rPr lang="en-US" sz="1000" b="0" i="0" dirty="0">
                          <a:solidFill>
                            <a:srgbClr val="000000"/>
                          </a:solidFill>
                          <a:effectLst/>
                          <a:latin typeface="Verdana" pitchFamily="34" charset="0"/>
                          <a:ea typeface="Verdana" pitchFamily="34" charset="0"/>
                          <a:cs typeface="Verdana" pitchFamily="34" charset="0"/>
                        </a:rPr>
                        <a:t>&gt;</a:t>
                      </a:r>
                    </a:p>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s:else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a:t>
                      </a:r>
                      <a:r>
                        <a:rPr lang="en-US" sz="1000" b="0" i="0" baseline="0" dirty="0" smtClean="0">
                          <a:solidFill>
                            <a:srgbClr val="000000"/>
                          </a:solidFill>
                          <a:effectLst/>
                          <a:latin typeface="Verdana" pitchFamily="34" charset="0"/>
                          <a:ea typeface="Verdana" pitchFamily="34" charset="0"/>
                          <a:cs typeface="Verdana" pitchFamily="34" charset="0"/>
                        </a:rPr>
                        <a:t> 3</a:t>
                      </a:r>
                      <a:r>
                        <a:rPr lang="en-US" sz="1000" b="0" i="0" dirty="0" smtClean="0">
                          <a:solidFill>
                            <a:srgbClr val="000000"/>
                          </a:solidFill>
                          <a:effectLst/>
                          <a:latin typeface="Verdana" pitchFamily="34" charset="0"/>
                          <a:ea typeface="Verdana" pitchFamily="34" charset="0"/>
                          <a:cs typeface="Verdana" pitchFamily="34" charset="0"/>
                        </a:rPr>
                        <a:t>&lt;/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s:else</a:t>
                      </a:r>
                      <a:r>
                        <a:rPr lang="en-US" sz="1000" b="0" i="0" dirty="0">
                          <a:solidFill>
                            <a:srgbClr val="000000"/>
                          </a:solidFill>
                          <a:effectLst/>
                          <a:latin typeface="Verdana" pitchFamily="34" charset="0"/>
                          <a:ea typeface="Verdana" pitchFamily="34" charset="0"/>
                          <a:cs typeface="Verdana" pitchFamily="34" charset="0"/>
                        </a:rPr>
                        <a:t>&gt;</a:t>
                      </a:r>
                    </a:p>
                  </a:txBody>
                  <a:tcPr marL="0" marR="0" marT="0" marB="0" anchor="ctr"/>
                </a:tc>
              </a:tr>
              <a:tr h="762000">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Iterator and appends</a:t>
                      </a:r>
                      <a:r>
                        <a:rPr lang="en-US" sz="1000" dirty="0" smtClean="0">
                          <a:latin typeface="Verdana" pitchFamily="34" charset="0"/>
                          <a:ea typeface="Verdana" pitchFamily="34" charset="0"/>
                          <a:cs typeface="Verdana" pitchFamily="34" charset="0"/>
                        </a:rPr>
                        <a:t>.</a:t>
                      </a:r>
                    </a:p>
                    <a:p>
                      <a:r>
                        <a:rPr lang="en-US" sz="1000" dirty="0" smtClean="0">
                          <a:latin typeface="Verdana" pitchFamily="34" charset="0"/>
                          <a:ea typeface="Verdana" pitchFamily="34" charset="0"/>
                          <a:cs typeface="Verdana" pitchFamily="34" charset="0"/>
                        </a:rPr>
                        <a:t>Appends : combines multiple</a:t>
                      </a:r>
                      <a:r>
                        <a:rPr lang="en-US" sz="1000" baseline="0" dirty="0" smtClean="0">
                          <a:latin typeface="Verdana" pitchFamily="34" charset="0"/>
                          <a:ea typeface="Verdana" pitchFamily="34" charset="0"/>
                          <a:cs typeface="Verdana" pitchFamily="34" charset="0"/>
                        </a:rPr>
                        <a:t> iterator of list into one</a:t>
                      </a:r>
                      <a:endParaRPr lang="en-US" sz="1000" dirty="0" smtClean="0">
                        <a:latin typeface="Verdana" pitchFamily="34" charset="0"/>
                        <a:ea typeface="Verdana" pitchFamily="34" charset="0"/>
                        <a:cs typeface="Verdana" pitchFamily="34" charset="0"/>
                      </a:endParaRPr>
                    </a:p>
                    <a:p>
                      <a:r>
                        <a:rPr lang="en-US" sz="1000" dirty="0" smtClean="0">
                          <a:latin typeface="Verdana" pitchFamily="34" charset="0"/>
                          <a:ea typeface="Verdana" pitchFamily="34" charset="0"/>
                          <a:cs typeface="Verdana" pitchFamily="34" charset="0"/>
                        </a:rPr>
                        <a:t>Iterator : helps us navigate the list.</a:t>
                      </a:r>
                      <a:endParaRPr lang="en-US" sz="1000" dirty="0">
                        <a:latin typeface="Verdana" pitchFamily="34" charset="0"/>
                        <a:ea typeface="Verdana" pitchFamily="34" charset="0"/>
                        <a:cs typeface="Verdana" pitchFamily="34" charset="0"/>
                      </a:endParaRPr>
                    </a:p>
                  </a:txBody>
                  <a:tcPr/>
                </a:tc>
                <a:tc>
                  <a:txBody>
                    <a:bodyPr/>
                    <a:lstStyle/>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s:append</a:t>
                      </a:r>
                      <a:r>
                        <a:rPr lang="en-US" sz="1000" b="0" i="0" dirty="0" smtClean="0">
                          <a:solidFill>
                            <a:schemeClr val="dk1"/>
                          </a:solidFill>
                          <a:effectLst/>
                          <a:latin typeface="+mn-lt"/>
                          <a:ea typeface="+mn-ea"/>
                          <a:cs typeface="+mn-cs"/>
                        </a:rPr>
                        <a:t> </a:t>
                      </a:r>
                      <a:r>
                        <a:rPr lang="en-US" sz="1000" b="0" i="0" dirty="0" err="1" smtClean="0">
                          <a:solidFill>
                            <a:schemeClr val="dk1"/>
                          </a:solidFill>
                          <a:effectLst/>
                          <a:latin typeface="+mn-lt"/>
                          <a:ea typeface="+mn-ea"/>
                          <a:cs typeface="+mn-cs"/>
                        </a:rPr>
                        <a:t>var</a:t>
                      </a:r>
                      <a:r>
                        <a:rPr lang="en-US" sz="1000" b="0" i="0" dirty="0" smtClean="0">
                          <a:solidFill>
                            <a:schemeClr val="dk1"/>
                          </a:solidFill>
                          <a:effectLst/>
                          <a:latin typeface="+mn-lt"/>
                          <a:ea typeface="+mn-ea"/>
                          <a:cs typeface="+mn-cs"/>
                        </a:rPr>
                        <a:t>=“</a:t>
                      </a:r>
                      <a:r>
                        <a:rPr lang="en-US" sz="1000" b="0" i="0" dirty="0" err="1" smtClean="0">
                          <a:solidFill>
                            <a:schemeClr val="dk1"/>
                          </a:solidFill>
                          <a:effectLst/>
                          <a:latin typeface="+mn-lt"/>
                          <a:ea typeface="+mn-ea"/>
                          <a:cs typeface="+mn-cs"/>
                        </a:rPr>
                        <a:t>appendIterator</a:t>
                      </a:r>
                      <a:r>
                        <a:rPr lang="en-US" sz="1000" b="0" i="0" dirty="0" smtClean="0">
                          <a:solidFill>
                            <a:schemeClr val="dk1"/>
                          </a:solidFill>
                          <a:effectLst/>
                          <a:latin typeface="+mn-lt"/>
                          <a:ea typeface="+mn-ea"/>
                          <a:cs typeface="+mn-cs"/>
                        </a:rPr>
                        <a:t>"&gt;</a:t>
                      </a:r>
                    </a:p>
                    <a:p>
                      <a:pPr fontAlgn="base"/>
                      <a:r>
                        <a:rPr lang="en-US" sz="1000" b="0" i="0" dirty="0" smtClean="0">
                          <a:solidFill>
                            <a:schemeClr val="dk1"/>
                          </a:solidFill>
                          <a:effectLst/>
                          <a:latin typeface="+mn-lt"/>
                          <a:ea typeface="+mn-ea"/>
                          <a:cs typeface="+mn-cs"/>
                        </a:rPr>
                        <a:t>     &lt;</a:t>
                      </a:r>
                      <a:r>
                        <a:rPr lang="en-US" sz="1000" b="0" i="0" dirty="0" err="1" smtClean="0">
                          <a:solidFill>
                            <a:schemeClr val="dk1"/>
                          </a:solidFill>
                          <a:effectLst/>
                          <a:latin typeface="+mn-lt"/>
                          <a:ea typeface="+mn-ea"/>
                          <a:cs typeface="+mn-cs"/>
                        </a:rPr>
                        <a:t>s:param</a:t>
                      </a:r>
                      <a:r>
                        <a:rPr lang="en-US" sz="1000" b="0" i="0" dirty="0" smtClean="0">
                          <a:solidFill>
                            <a:schemeClr val="dk1"/>
                          </a:solidFill>
                          <a:effectLst/>
                          <a:latin typeface="+mn-lt"/>
                          <a:ea typeface="+mn-ea"/>
                          <a:cs typeface="+mn-cs"/>
                        </a:rPr>
                        <a:t> value="%{myList1}" /&gt;       &lt;</a:t>
                      </a:r>
                      <a:r>
                        <a:rPr lang="en-US" sz="1000" b="0" i="0" dirty="0" err="1" smtClean="0">
                          <a:solidFill>
                            <a:schemeClr val="dk1"/>
                          </a:solidFill>
                          <a:effectLst/>
                          <a:latin typeface="+mn-lt"/>
                          <a:ea typeface="+mn-ea"/>
                          <a:cs typeface="+mn-cs"/>
                        </a:rPr>
                        <a:t>s:param</a:t>
                      </a:r>
                      <a:r>
                        <a:rPr lang="en-US" sz="1000" b="0" i="0" dirty="0" smtClean="0">
                          <a:solidFill>
                            <a:schemeClr val="dk1"/>
                          </a:solidFill>
                          <a:effectLst/>
                          <a:latin typeface="+mn-lt"/>
                          <a:ea typeface="+mn-ea"/>
                          <a:cs typeface="+mn-cs"/>
                        </a:rPr>
                        <a:t> value="%{myList2}" /&gt;</a:t>
                      </a:r>
                    </a:p>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s:append</a:t>
                      </a:r>
                      <a:r>
                        <a:rPr lang="en-US" sz="1000" b="0" i="0" dirty="0" smtClean="0">
                          <a:solidFill>
                            <a:schemeClr val="dk1"/>
                          </a:solidFill>
                          <a:effectLst/>
                          <a:latin typeface="+mn-lt"/>
                          <a:ea typeface="+mn-ea"/>
                          <a:cs typeface="+mn-cs"/>
                        </a:rPr>
                        <a:t>&gt;</a:t>
                      </a:r>
                    </a:p>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s:iterator</a:t>
                      </a:r>
                      <a:r>
                        <a:rPr lang="en-US" sz="1000" b="0" i="0" dirty="0" smtClean="0">
                          <a:solidFill>
                            <a:schemeClr val="dk1"/>
                          </a:solidFill>
                          <a:effectLst/>
                          <a:latin typeface="+mn-lt"/>
                          <a:ea typeface="+mn-ea"/>
                          <a:cs typeface="+mn-cs"/>
                        </a:rPr>
                        <a:t> value="%{#</a:t>
                      </a:r>
                      <a:r>
                        <a:rPr lang="en-US" sz="1000" b="0" i="0" dirty="0" err="1" smtClean="0">
                          <a:solidFill>
                            <a:schemeClr val="dk1"/>
                          </a:solidFill>
                          <a:effectLst/>
                          <a:latin typeface="+mn-lt"/>
                          <a:ea typeface="+mn-ea"/>
                          <a:cs typeface="+mn-cs"/>
                        </a:rPr>
                        <a:t>appendIterator</a:t>
                      </a:r>
                      <a:r>
                        <a:rPr lang="en-US" sz="1000" b="0" i="0" dirty="0" smtClean="0">
                          <a:solidFill>
                            <a:schemeClr val="dk1"/>
                          </a:solidFill>
                          <a:effectLst/>
                          <a:latin typeface="+mn-lt"/>
                          <a:ea typeface="+mn-ea"/>
                          <a:cs typeface="+mn-cs"/>
                        </a:rPr>
                        <a:t>}"&gt;       &lt;</a:t>
                      </a:r>
                      <a:r>
                        <a:rPr lang="en-US" sz="1000" b="0" i="0" dirty="0" err="1" smtClean="0">
                          <a:solidFill>
                            <a:schemeClr val="dk1"/>
                          </a:solidFill>
                          <a:effectLst/>
                          <a:latin typeface="+mn-lt"/>
                          <a:ea typeface="+mn-ea"/>
                          <a:cs typeface="+mn-cs"/>
                        </a:rPr>
                        <a:t>s:property</a:t>
                      </a:r>
                      <a:r>
                        <a:rPr lang="en-US" sz="1000" b="0" i="0" dirty="0" smtClean="0">
                          <a:solidFill>
                            <a:schemeClr val="dk1"/>
                          </a:solidFill>
                          <a:effectLst/>
                          <a:latin typeface="+mn-lt"/>
                          <a:ea typeface="+mn-ea"/>
                          <a:cs typeface="+mn-cs"/>
                        </a:rPr>
                        <a:t> /&gt;    &lt;/</a:t>
                      </a:r>
                      <a:r>
                        <a:rPr lang="en-US" sz="1000" b="0" i="0" dirty="0" err="1" smtClean="0">
                          <a:solidFill>
                            <a:schemeClr val="dk1"/>
                          </a:solidFill>
                          <a:effectLst/>
                          <a:latin typeface="+mn-lt"/>
                          <a:ea typeface="+mn-ea"/>
                          <a:cs typeface="+mn-cs"/>
                        </a:rPr>
                        <a:t>s:iterator</a:t>
                      </a:r>
                      <a:r>
                        <a:rPr lang="en-US" sz="1000" b="0" i="0" dirty="0" smtClean="0">
                          <a:solidFill>
                            <a:schemeClr val="dk1"/>
                          </a:solidFill>
                          <a:effectLst/>
                          <a:latin typeface="+mn-lt"/>
                          <a:ea typeface="+mn-ea"/>
                          <a:cs typeface="+mn-cs"/>
                        </a:rPr>
                        <a:t>&gt;</a:t>
                      </a:r>
                    </a:p>
                    <a:p>
                      <a:pPr fontAlgn="base"/>
                      <a:r>
                        <a:rPr lang="en-US" sz="1000" b="1" i="0" dirty="0" smtClean="0">
                          <a:solidFill>
                            <a:schemeClr val="dk1"/>
                          </a:solidFill>
                          <a:effectLst/>
                          <a:latin typeface="+mn-lt"/>
                          <a:ea typeface="+mn-ea"/>
                          <a:cs typeface="+mn-cs"/>
                        </a:rPr>
                        <a:t>List</a:t>
                      </a:r>
                      <a:r>
                        <a:rPr lang="en-US" sz="1000" b="1" i="0" baseline="0" dirty="0" smtClean="0">
                          <a:solidFill>
                            <a:schemeClr val="dk1"/>
                          </a:solidFill>
                          <a:effectLst/>
                          <a:latin typeface="+mn-lt"/>
                          <a:ea typeface="+mn-ea"/>
                          <a:cs typeface="+mn-cs"/>
                        </a:rPr>
                        <a:t> 1: </a:t>
                      </a:r>
                      <a:r>
                        <a:rPr lang="en-US" sz="1000" b="1" i="0" baseline="0" dirty="0" err="1" smtClean="0">
                          <a:solidFill>
                            <a:schemeClr val="dk1"/>
                          </a:solidFill>
                          <a:effectLst/>
                          <a:latin typeface="+mn-lt"/>
                          <a:ea typeface="+mn-ea"/>
                          <a:cs typeface="+mn-cs"/>
                        </a:rPr>
                        <a:t>a,b,c</a:t>
                      </a:r>
                      <a:r>
                        <a:rPr lang="en-US" sz="1000" b="1" i="0" baseline="0" dirty="0" smtClean="0">
                          <a:solidFill>
                            <a:schemeClr val="dk1"/>
                          </a:solidFill>
                          <a:effectLst/>
                          <a:latin typeface="+mn-lt"/>
                          <a:ea typeface="+mn-ea"/>
                          <a:cs typeface="+mn-cs"/>
                        </a:rPr>
                        <a:t>  List 2 : 1,2,3   =    a,b,c,1,2,3</a:t>
                      </a:r>
                      <a:endParaRPr lang="en-US" sz="1000" b="1"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Merge. </a:t>
                      </a:r>
                      <a:r>
                        <a:rPr lang="en-US" sz="1000" b="0" dirty="0" smtClean="0">
                          <a:latin typeface="Verdana" pitchFamily="34" charset="0"/>
                          <a:ea typeface="Verdana" pitchFamily="34" charset="0"/>
                          <a:cs typeface="Verdana" pitchFamily="34" charset="0"/>
                        </a:rPr>
                        <a:t>Similar to appends, except merge</a:t>
                      </a:r>
                      <a:r>
                        <a:rPr lang="en-US" sz="1000" b="0" baseline="0" dirty="0" smtClean="0">
                          <a:latin typeface="Verdana" pitchFamily="34" charset="0"/>
                          <a:ea typeface="Verdana" pitchFamily="34" charset="0"/>
                          <a:cs typeface="Verdana" pitchFamily="34" charset="0"/>
                        </a:rPr>
                        <a:t> weaves value of each iterator</a:t>
                      </a:r>
                      <a:endParaRPr lang="en-US" sz="1000" b="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i="0" dirty="0" smtClean="0">
                          <a:solidFill>
                            <a:schemeClr val="dk1"/>
                          </a:solidFill>
                          <a:effectLst/>
                          <a:latin typeface="+mn-lt"/>
                          <a:ea typeface="+mn-ea"/>
                          <a:cs typeface="+mn-cs"/>
                        </a:rPr>
                        <a:t>List</a:t>
                      </a:r>
                      <a:r>
                        <a:rPr lang="en-US" sz="1000" b="1" i="0" baseline="0" dirty="0" smtClean="0">
                          <a:solidFill>
                            <a:schemeClr val="dk1"/>
                          </a:solidFill>
                          <a:effectLst/>
                          <a:latin typeface="+mn-lt"/>
                          <a:ea typeface="+mn-ea"/>
                          <a:cs typeface="+mn-cs"/>
                        </a:rPr>
                        <a:t> 1: </a:t>
                      </a:r>
                      <a:r>
                        <a:rPr lang="en-US" sz="1000" b="1" i="0" baseline="0" dirty="0" err="1" smtClean="0">
                          <a:solidFill>
                            <a:schemeClr val="dk1"/>
                          </a:solidFill>
                          <a:effectLst/>
                          <a:latin typeface="+mn-lt"/>
                          <a:ea typeface="+mn-ea"/>
                          <a:cs typeface="+mn-cs"/>
                        </a:rPr>
                        <a:t>a,b,c</a:t>
                      </a:r>
                      <a:r>
                        <a:rPr lang="en-US" sz="1000" b="1" i="0" baseline="0" dirty="0" smtClean="0">
                          <a:solidFill>
                            <a:schemeClr val="dk1"/>
                          </a:solidFill>
                          <a:effectLst/>
                          <a:latin typeface="+mn-lt"/>
                          <a:ea typeface="+mn-ea"/>
                          <a:cs typeface="+mn-cs"/>
                        </a:rPr>
                        <a:t>  List 2 : 1,2,3   =    a,1,b,2,c,3</a:t>
                      </a:r>
                      <a:endParaRPr lang="en-US" sz="1000" b="1" dirty="0" smtClean="0">
                        <a:latin typeface="Verdana" pitchFamily="34" charset="0"/>
                        <a:ea typeface="Verdana" pitchFamily="34" charset="0"/>
                        <a:cs typeface="Verdana" pitchFamily="34" charset="0"/>
                      </a:endParaRPr>
                    </a:p>
                    <a:p>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Generate :</a:t>
                      </a:r>
                      <a:r>
                        <a:rPr lang="en-US" sz="1000" b="0" dirty="0" smtClean="0">
                          <a:latin typeface="Verdana" pitchFamily="34" charset="0"/>
                          <a:ea typeface="Verdana" pitchFamily="34" charset="0"/>
                          <a:cs typeface="Verdana" pitchFamily="34" charset="0"/>
                        </a:rPr>
                        <a:t> generate iterator using the values from </a:t>
                      </a:r>
                      <a:r>
                        <a:rPr lang="en-US" sz="1000" b="0" dirty="0" err="1" smtClean="0">
                          <a:latin typeface="Verdana" pitchFamily="34" charset="0"/>
                          <a:ea typeface="Verdana" pitchFamily="34" charset="0"/>
                          <a:cs typeface="Verdana" pitchFamily="34" charset="0"/>
                        </a:rPr>
                        <a:t>val</a:t>
                      </a:r>
                      <a:r>
                        <a:rPr lang="en-US" sz="1000" b="0" dirty="0" smtClean="0">
                          <a:latin typeface="Verdana" pitchFamily="34" charset="0"/>
                          <a:ea typeface="Verdana" pitchFamily="34" charset="0"/>
                          <a:cs typeface="Verdana" pitchFamily="34" charset="0"/>
                        </a:rPr>
                        <a:t> attribute</a:t>
                      </a:r>
                      <a:endParaRPr lang="en-US" sz="1000" b="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s:generator</a:t>
                      </a:r>
                      <a:r>
                        <a:rPr lang="en-US" sz="1000" dirty="0" smtClean="0">
                          <a:latin typeface="Verdana" pitchFamily="34" charset="0"/>
                          <a:ea typeface="Verdana" pitchFamily="34" charset="0"/>
                          <a:cs typeface="Verdana" pitchFamily="34" charset="0"/>
                        </a:rPr>
                        <a:t> </a:t>
                      </a:r>
                      <a:r>
                        <a:rPr lang="en-US" sz="1000" dirty="0" err="1" smtClean="0">
                          <a:latin typeface="Verdana" pitchFamily="34" charset="0"/>
                          <a:ea typeface="Verdana" pitchFamily="34" charset="0"/>
                          <a:cs typeface="Verdana" pitchFamily="34" charset="0"/>
                        </a:rPr>
                        <a:t>val</a:t>
                      </a:r>
                      <a:r>
                        <a:rPr lang="en-US" sz="1000" dirty="0" smtClean="0">
                          <a:latin typeface="Verdana" pitchFamily="34" charset="0"/>
                          <a:ea typeface="Verdana" pitchFamily="34" charset="0"/>
                          <a:cs typeface="Verdana" pitchFamily="34" charset="0"/>
                        </a:rPr>
                        <a:t>="%{'</a:t>
                      </a:r>
                      <a:r>
                        <a:rPr lang="en-US" sz="1000" dirty="0" err="1" smtClean="0">
                          <a:latin typeface="Verdana" pitchFamily="34" charset="0"/>
                          <a:ea typeface="Verdana" pitchFamily="34" charset="0"/>
                          <a:cs typeface="Verdana" pitchFamily="34" charset="0"/>
                        </a:rPr>
                        <a:t>a,b,c,d,e</a:t>
                      </a:r>
                      <a:r>
                        <a:rPr lang="en-US" sz="1000" dirty="0" smtClean="0">
                          <a:latin typeface="Verdana" pitchFamily="34" charset="0"/>
                          <a:ea typeface="Verdana" pitchFamily="34" charset="0"/>
                          <a:cs typeface="Verdana" pitchFamily="34" charset="0"/>
                        </a:rPr>
                        <a:t>'}"&gt;</a:t>
                      </a:r>
                    </a:p>
                    <a:p>
                      <a:r>
                        <a:rPr lang="en-US" sz="1000" dirty="0" smtClean="0">
                          <a:latin typeface="Verdana" pitchFamily="34" charset="0"/>
                          <a:ea typeface="Verdana" pitchFamily="34" charset="0"/>
                          <a:cs typeface="Verdana" pitchFamily="34" charset="0"/>
                        </a:rPr>
                        <a:t> &lt;</a:t>
                      </a:r>
                      <a:r>
                        <a:rPr lang="en-US" sz="1000" dirty="0" err="1" smtClean="0">
                          <a:latin typeface="Verdana" pitchFamily="34" charset="0"/>
                          <a:ea typeface="Verdana" pitchFamily="34" charset="0"/>
                          <a:cs typeface="Verdana" pitchFamily="34" charset="0"/>
                        </a:rPr>
                        <a:t>s:iterator</a:t>
                      </a:r>
                      <a:r>
                        <a:rPr lang="en-US" sz="1000" dirty="0" smtClean="0">
                          <a:latin typeface="Verdana" pitchFamily="34" charset="0"/>
                          <a:ea typeface="Verdana" pitchFamily="34" charset="0"/>
                          <a:cs typeface="Verdana" pitchFamily="34" charset="0"/>
                        </a:rPr>
                        <a:t>&gt;      &lt;</a:t>
                      </a:r>
                      <a:r>
                        <a:rPr lang="en-US" sz="1000" dirty="0" err="1" smtClean="0">
                          <a:latin typeface="Verdana" pitchFamily="34" charset="0"/>
                          <a:ea typeface="Verdana" pitchFamily="34" charset="0"/>
                          <a:cs typeface="Verdana" pitchFamily="34" charset="0"/>
                        </a:rPr>
                        <a:t>s:property</a:t>
                      </a:r>
                      <a:r>
                        <a:rPr lang="en-US" sz="1000" dirty="0" smtClean="0">
                          <a:latin typeface="Verdana" pitchFamily="34" charset="0"/>
                          <a:ea typeface="Verdana" pitchFamily="34" charset="0"/>
                          <a:cs typeface="Verdana" pitchFamily="34" charset="0"/>
                        </a:rPr>
                        <a:t> /&gt;&lt;</a:t>
                      </a:r>
                      <a:r>
                        <a:rPr lang="en-US" sz="1000" dirty="0" err="1" smtClean="0">
                          <a:latin typeface="Verdana" pitchFamily="34" charset="0"/>
                          <a:ea typeface="Verdana" pitchFamily="34" charset="0"/>
                          <a:cs typeface="Verdana" pitchFamily="34" charset="0"/>
                        </a:rPr>
                        <a:t>br</a:t>
                      </a:r>
                      <a:r>
                        <a:rPr lang="en-US" sz="1000" dirty="0" smtClean="0">
                          <a:latin typeface="Verdana" pitchFamily="34" charset="0"/>
                          <a:ea typeface="Verdana" pitchFamily="34" charset="0"/>
                          <a:cs typeface="Verdana" pitchFamily="34" charset="0"/>
                        </a:rPr>
                        <a:t>/&gt;    &lt;/</a:t>
                      </a:r>
                      <a:r>
                        <a:rPr lang="en-US" sz="1000" dirty="0" err="1" smtClean="0">
                          <a:latin typeface="Verdana" pitchFamily="34" charset="0"/>
                          <a:ea typeface="Verdana" pitchFamily="34" charset="0"/>
                          <a:cs typeface="Verdana" pitchFamily="34" charset="0"/>
                        </a:rPr>
                        <a:t>s:iterator</a:t>
                      </a:r>
                      <a:r>
                        <a:rPr lang="en-US" sz="1000" dirty="0" smtClean="0">
                          <a:latin typeface="Verdana" pitchFamily="34" charset="0"/>
                          <a:ea typeface="Verdana" pitchFamily="34" charset="0"/>
                          <a:cs typeface="Verdana" pitchFamily="34" charset="0"/>
                        </a:rPr>
                        <a:t>&gt;</a:t>
                      </a:r>
                    </a:p>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s:generator</a:t>
                      </a:r>
                      <a:r>
                        <a:rPr lang="en-US" sz="1000" dirty="0" smtClean="0">
                          <a:latin typeface="Verdana" pitchFamily="34" charset="0"/>
                          <a:ea typeface="Verdana" pitchFamily="34" charset="0"/>
                          <a:cs typeface="Verdana" pitchFamily="34" charset="0"/>
                        </a:rPr>
                        <a:t>&gt;</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Sort </a:t>
                      </a:r>
                      <a:r>
                        <a:rPr lang="en-US" sz="1000" dirty="0" smtClean="0">
                          <a:latin typeface="Verdana" pitchFamily="34" charset="0"/>
                          <a:ea typeface="Verdana" pitchFamily="34" charset="0"/>
                          <a:cs typeface="Verdana" pitchFamily="34" charset="0"/>
                        </a:rPr>
                        <a:t>: sorting List by use of comparator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t>
                      </a:r>
                      <a:r>
                        <a:rPr lang="en-US" sz="1000" b="0" u="sng" dirty="0" err="1" smtClean="0">
                          <a:solidFill>
                            <a:schemeClr val="dk1"/>
                          </a:solidFill>
                          <a:effectLst/>
                          <a:latin typeface="+mn-lt"/>
                          <a:ea typeface="+mn-ea"/>
                          <a:cs typeface="+mn-cs"/>
                          <a:hlinkClick r:id="rId3"/>
                        </a:rPr>
                        <a:t>bean</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name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com.mywebsite.NameComparator</a:t>
                      </a:r>
                      <a:r>
                        <a:rPr lang="en-US" sz="1000" dirty="0" smtClean="0">
                          <a:solidFill>
                            <a:schemeClr val="dk1"/>
                          </a:solidFill>
                          <a:effectLst/>
                          <a:latin typeface="+mn-lt"/>
                          <a:ea typeface="+mn-ea"/>
                          <a:cs typeface="+mn-cs"/>
                        </a:rPr>
                        <a:t>" </a:t>
                      </a:r>
                      <a:r>
                        <a:rPr lang="en-US" sz="1000" b="1" dirty="0" err="1" smtClean="0">
                          <a:solidFill>
                            <a:schemeClr val="dk1"/>
                          </a:solidFill>
                          <a:effectLst/>
                          <a:latin typeface="+mn-lt"/>
                          <a:ea typeface="+mn-ea"/>
                          <a:cs typeface="+mn-cs"/>
                        </a:rPr>
                        <a:t>var</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/&gt;</a:t>
                      </a:r>
                      <a:r>
                        <a:rPr lang="en-US" sz="1000" dirty="0" smtClean="0"/>
                        <a:t> </a:t>
                      </a:r>
                      <a:endParaRPr lang="en-US" sz="1000" dirty="0" smtClean="0">
                        <a:solidFill>
                          <a:schemeClr val="dk1"/>
                        </a:solidFill>
                        <a:effectLst/>
                        <a:latin typeface="+mn-lt"/>
                        <a:ea typeface="+mn-ea"/>
                        <a:cs typeface="+mn-cs"/>
                      </a:endParaRPr>
                    </a:p>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s:sort</a:t>
                      </a:r>
                      <a:r>
                        <a:rPr lang="en-US" sz="1000" dirty="0" smtClean="0">
                          <a:solidFill>
                            <a:schemeClr val="dk1"/>
                          </a:solidFill>
                          <a:effectLst/>
                          <a:latin typeface="+mn-lt"/>
                          <a:ea typeface="+mn-ea"/>
                          <a:cs typeface="+mn-cs"/>
                        </a:rPr>
                        <a:t> comparator="</a:t>
                      </a:r>
                      <a:r>
                        <a:rPr lang="en-US" sz="1000" b="1"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source="</a:t>
                      </a:r>
                      <a:r>
                        <a:rPr lang="en-US" sz="1000" b="1" dirty="0" err="1" smtClean="0">
                          <a:solidFill>
                            <a:schemeClr val="dk1"/>
                          </a:solidFill>
                          <a:effectLst/>
                          <a:latin typeface="+mn-lt"/>
                          <a:ea typeface="+mn-ea"/>
                          <a:cs typeface="+mn-cs"/>
                        </a:rPr>
                        <a:t>personsList</a:t>
                      </a:r>
                      <a:r>
                        <a:rPr lang="en-US" sz="1000" dirty="0" smtClean="0">
                          <a:solidFill>
                            <a:schemeClr val="dk1"/>
                          </a:solidFill>
                          <a:effectLst/>
                          <a:latin typeface="+mn-lt"/>
                          <a:ea typeface="+mn-ea"/>
                          <a:cs typeface="+mn-cs"/>
                        </a:rPr>
                        <a:t>"&gt;</a:t>
                      </a:r>
                    </a:p>
                    <a:p>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s:property</a:t>
                      </a:r>
                      <a:r>
                        <a:rPr lang="en-US" sz="1000" dirty="0" smtClean="0">
                          <a:solidFill>
                            <a:schemeClr val="dk1"/>
                          </a:solidFill>
                          <a:effectLst/>
                          <a:latin typeface="+mn-lt"/>
                          <a:ea typeface="+mn-ea"/>
                          <a:cs typeface="+mn-cs"/>
                        </a:rPr>
                        <a:t> value="</a:t>
                      </a:r>
                      <a:r>
                        <a:rPr lang="en-US" sz="1000" dirty="0" err="1" smtClean="0">
                          <a:solidFill>
                            <a:schemeClr val="dk1"/>
                          </a:solidFill>
                          <a:effectLst/>
                          <a:latin typeface="+mn-lt"/>
                          <a:ea typeface="+mn-ea"/>
                          <a:cs typeface="+mn-cs"/>
                        </a:rPr>
                        <a:t>firstName</a:t>
                      </a:r>
                      <a:r>
                        <a:rPr lang="en-US" sz="1000" dirty="0" smtClean="0">
                          <a:solidFill>
                            <a:schemeClr val="dk1"/>
                          </a:solidFill>
                          <a:effectLst/>
                          <a:latin typeface="+mn-lt"/>
                          <a:ea typeface="+mn-ea"/>
                          <a:cs typeface="+mn-cs"/>
                        </a:rPr>
                        <a:t>" /&gt;&lt;/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s:sort</a:t>
                      </a:r>
                      <a:r>
                        <a:rPr lang="en-US" sz="1000" dirty="0" smtClean="0">
                          <a:solidFill>
                            <a:schemeClr val="dk1"/>
                          </a:solidFill>
                          <a:effectLst/>
                          <a:latin typeface="+mn-lt"/>
                          <a:ea typeface="+mn-ea"/>
                          <a:cs typeface="+mn-cs"/>
                        </a:rPr>
                        <a:t>&gt;</a:t>
                      </a:r>
                      <a:r>
                        <a:rPr lang="en-US" sz="1000" dirty="0" smtClean="0"/>
                        <a:t> </a:t>
                      </a:r>
                      <a:endParaRPr lang="en-US" sz="1000" dirty="0">
                        <a:latin typeface="Verdana" pitchFamily="34" charset="0"/>
                        <a:ea typeface="Verdana" pitchFamily="34" charset="0"/>
                        <a:cs typeface="Verdana" pitchFamily="34" charset="0"/>
                      </a:endParaRPr>
                    </a:p>
                  </a:txBody>
                  <a:tcPr/>
                </a:tc>
              </a:tr>
              <a:tr h="677092">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SubSet</a:t>
                      </a:r>
                      <a:r>
                        <a:rPr lang="en-US" sz="1000" b="1" dirty="0" smtClean="0">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 read subset of the list by using start and</a:t>
                      </a:r>
                      <a:r>
                        <a:rPr lang="en-US" sz="1000" baseline="0" dirty="0" smtClean="0">
                          <a:latin typeface="Verdana" pitchFamily="34" charset="0"/>
                          <a:ea typeface="Verdana" pitchFamily="34" charset="0"/>
                          <a:cs typeface="Verdana" pitchFamily="34" charset="0"/>
                        </a:rPr>
                        <a:t> count attribute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s:subset</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source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numbersList</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start</a:t>
                      </a:r>
                      <a:r>
                        <a:rPr lang="en-US" sz="1000" dirty="0" smtClean="0">
                          <a:solidFill>
                            <a:schemeClr val="dk1"/>
                          </a:solidFill>
                          <a:effectLst/>
                          <a:latin typeface="+mn-lt"/>
                          <a:ea typeface="+mn-ea"/>
                          <a:cs typeface="+mn-cs"/>
                        </a:rPr>
                        <a:t>="1" </a:t>
                      </a:r>
                      <a:r>
                        <a:rPr lang="en-US" sz="1000" b="1" dirty="0" smtClean="0">
                          <a:solidFill>
                            <a:schemeClr val="dk1"/>
                          </a:solidFill>
                          <a:effectLst/>
                          <a:latin typeface="+mn-lt"/>
                          <a:ea typeface="+mn-ea"/>
                          <a:cs typeface="+mn-cs"/>
                        </a:rPr>
                        <a:t>count</a:t>
                      </a:r>
                      <a:r>
                        <a:rPr lang="en-US" sz="1000" dirty="0" smtClean="0">
                          <a:solidFill>
                            <a:schemeClr val="dk1"/>
                          </a:solidFill>
                          <a:effectLst/>
                          <a:latin typeface="+mn-lt"/>
                          <a:ea typeface="+mn-ea"/>
                          <a:cs typeface="+mn-cs"/>
                        </a:rPr>
                        <a:t>="5"&gt;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b="1" dirty="0" smtClean="0">
                          <a:solidFill>
                            <a:schemeClr val="dk1"/>
                          </a:solidFill>
                          <a:effectLst/>
                          <a:latin typeface="+mn-lt"/>
                          <a:ea typeface="+mn-ea"/>
                          <a:cs typeface="+mn-cs"/>
                        </a:rPr>
                        <a:t>li</a:t>
                      </a:r>
                      <a:r>
                        <a:rPr lang="en-US" sz="1000" dirty="0" smtClean="0">
                          <a:solidFill>
                            <a:schemeClr val="dk1"/>
                          </a:solidFill>
                          <a:effectLst/>
                          <a:latin typeface="+mn-lt"/>
                          <a:ea typeface="+mn-ea"/>
                          <a:cs typeface="+mn-cs"/>
                        </a:rPr>
                        <a:t>&gt;&lt;</a:t>
                      </a:r>
                      <a:r>
                        <a:rPr lang="en-US" sz="1000" dirty="0" err="1" smtClean="0">
                          <a:solidFill>
                            <a:schemeClr val="dk1"/>
                          </a:solidFill>
                          <a:effectLst/>
                          <a:latin typeface="+mn-lt"/>
                          <a:ea typeface="+mn-ea"/>
                          <a:cs typeface="+mn-cs"/>
                        </a:rPr>
                        <a:t>s:property</a:t>
                      </a:r>
                      <a:r>
                        <a:rPr lang="en-US" sz="1000" dirty="0" smtClean="0">
                          <a:solidFill>
                            <a:schemeClr val="dk1"/>
                          </a:solidFill>
                          <a:effectLst/>
                          <a:latin typeface="+mn-lt"/>
                          <a:ea typeface="+mn-ea"/>
                          <a:cs typeface="+mn-cs"/>
                        </a:rPr>
                        <a:t> /&gt;&lt;/</a:t>
                      </a:r>
                      <a:r>
                        <a:rPr lang="en-US" sz="1000" b="1" dirty="0" smtClean="0">
                          <a:solidFill>
                            <a:schemeClr val="dk1"/>
                          </a:solidFill>
                          <a:effectLst/>
                          <a:latin typeface="+mn-lt"/>
                          <a:ea typeface="+mn-ea"/>
                          <a:cs typeface="+mn-cs"/>
                        </a:rPr>
                        <a:t>li</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s:subset</a:t>
                      </a:r>
                      <a:r>
                        <a:rPr lang="en-US" sz="1000" dirty="0" smtClean="0">
                          <a:solidFill>
                            <a:schemeClr val="dk1"/>
                          </a:solidFill>
                          <a:effectLst/>
                          <a:latin typeface="+mn-lt"/>
                          <a:ea typeface="+mn-ea"/>
                          <a:cs typeface="+mn-cs"/>
                        </a:rPr>
                        <a:t>&gt;</a:t>
                      </a:r>
                    </a:p>
                    <a:p>
                      <a:r>
                        <a:rPr lang="en-US" sz="1000" dirty="0" smtClean="0">
                          <a:solidFill>
                            <a:schemeClr val="dk1"/>
                          </a:solidFill>
                          <a:effectLst/>
                          <a:latin typeface="+mn-lt"/>
                          <a:ea typeface="+mn-ea"/>
                          <a:cs typeface="+mn-cs"/>
                        </a:rPr>
                        <a:t>Display from item index 1 ( second</a:t>
                      </a:r>
                      <a:r>
                        <a:rPr lang="en-US" sz="1000" baseline="0" dirty="0" smtClean="0">
                          <a:solidFill>
                            <a:schemeClr val="dk1"/>
                          </a:solidFill>
                          <a:effectLst/>
                          <a:latin typeface="+mn-lt"/>
                          <a:ea typeface="+mn-ea"/>
                          <a:cs typeface="+mn-cs"/>
                        </a:rPr>
                        <a:t> item)  , read 5 items from there.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Action : </a:t>
                      </a:r>
                      <a:r>
                        <a:rPr lang="en-US" sz="1000" b="0" dirty="0" smtClean="0">
                          <a:latin typeface="Verdana" pitchFamily="34" charset="0"/>
                          <a:ea typeface="Verdana" pitchFamily="34" charset="0"/>
                          <a:cs typeface="Verdana" pitchFamily="34" charset="0"/>
                        </a:rPr>
                        <a:t>we can invoke</a:t>
                      </a:r>
                      <a:r>
                        <a:rPr lang="en-US" sz="1000" b="0" baseline="0" dirty="0" smtClean="0">
                          <a:latin typeface="Verdana" pitchFamily="34" charset="0"/>
                          <a:ea typeface="Verdana" pitchFamily="34" charset="0"/>
                          <a:cs typeface="Verdana" pitchFamily="34" charset="0"/>
                        </a:rPr>
                        <a:t> action classes from </a:t>
                      </a:r>
                      <a:r>
                        <a:rPr lang="en-US" sz="1000" b="0" baseline="0" dirty="0" err="1" smtClean="0">
                          <a:latin typeface="Verdana" pitchFamily="34" charset="0"/>
                          <a:ea typeface="Verdana" pitchFamily="34" charset="0"/>
                          <a:cs typeface="Verdana" pitchFamily="34" charset="0"/>
                        </a:rPr>
                        <a:t>jsp</a:t>
                      </a:r>
                      <a:r>
                        <a:rPr lang="en-US" sz="1000" b="0" baseline="0" dirty="0" smtClean="0">
                          <a:latin typeface="Verdana" pitchFamily="34" charset="0"/>
                          <a:ea typeface="Verdana" pitchFamily="34" charset="0"/>
                          <a:cs typeface="Verdana" pitchFamily="34" charset="0"/>
                        </a:rPr>
                        <a:t> directly.</a:t>
                      </a:r>
                      <a:endParaRPr lang="en-US" sz="1000" b="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s:action</a:t>
                      </a:r>
                      <a:r>
                        <a:rPr lang="en-US" sz="1000" dirty="0" smtClean="0">
                          <a:effectLst/>
                        </a:rPr>
                        <a:t> </a:t>
                      </a:r>
                      <a:r>
                        <a:rPr lang="en-US" sz="1000" dirty="0" smtClean="0">
                          <a:solidFill>
                            <a:schemeClr val="dk1"/>
                          </a:solidFill>
                          <a:effectLst/>
                          <a:latin typeface="+mn-lt"/>
                          <a:ea typeface="+mn-ea"/>
                          <a:cs typeface="+mn-cs"/>
                        </a:rPr>
                        <a:t>name=“</a:t>
                      </a:r>
                      <a:r>
                        <a:rPr lang="en-US" sz="1000" dirty="0" err="1" smtClean="0">
                          <a:solidFill>
                            <a:schemeClr val="dk1"/>
                          </a:solidFill>
                          <a:effectLst/>
                          <a:latin typeface="+mn-lt"/>
                          <a:ea typeface="+mn-ea"/>
                          <a:cs typeface="+mn-cs"/>
                        </a:rPr>
                        <a:t>listName!mymethod</a:t>
                      </a:r>
                      <a:r>
                        <a:rPr lang="en-US" sz="1000" dirty="0" smtClean="0">
                          <a:solidFill>
                            <a:schemeClr val="dk1"/>
                          </a:solidFill>
                          <a:effectLst/>
                          <a:latin typeface="+mn-lt"/>
                          <a:ea typeface="+mn-ea"/>
                          <a:cs typeface="+mn-cs"/>
                        </a:rPr>
                        <a:t>"</a:t>
                      </a:r>
                      <a:r>
                        <a:rPr lang="en-US" sz="1000" dirty="0" smtClean="0">
                          <a:effectLst/>
                        </a:rPr>
                        <a:t> </a:t>
                      </a:r>
                      <a:r>
                        <a:rPr lang="en-US" sz="1000" dirty="0" err="1" smtClean="0">
                          <a:solidFill>
                            <a:schemeClr val="dk1"/>
                          </a:solidFill>
                          <a:effectLst/>
                          <a:latin typeface="+mn-lt"/>
                          <a:ea typeface="+mn-ea"/>
                          <a:cs typeface="+mn-cs"/>
                        </a:rPr>
                        <a:t>executeResult</a:t>
                      </a:r>
                      <a:r>
                        <a:rPr lang="en-US" sz="1000" dirty="0" smtClean="0">
                          <a:solidFill>
                            <a:schemeClr val="dk1"/>
                          </a:solidFill>
                          <a:effectLst/>
                          <a:latin typeface="+mn-lt"/>
                          <a:ea typeface="+mn-ea"/>
                          <a:cs typeface="+mn-cs"/>
                        </a:rPr>
                        <a:t>="false"&gt;</a:t>
                      </a:r>
                      <a:r>
                        <a:rPr lang="en-US" sz="1000" dirty="0" smtClean="0">
                          <a:effectLst/>
                        </a:rPr>
                        <a:t> Output from Hello: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br</a:t>
                      </a:r>
                      <a:r>
                        <a:rPr lang="en-US" sz="1000" dirty="0" smtClean="0">
                          <a:effectLst/>
                        </a:rPr>
                        <a:t> </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s:action</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effectLst/>
                        </a:rPr>
                        <a:t> </a:t>
                      </a:r>
                      <a:r>
                        <a:rPr lang="en-US" sz="1000" dirty="0" smtClean="0">
                          <a:solidFill>
                            <a:schemeClr val="dk1"/>
                          </a:solidFill>
                          <a:effectLst/>
                          <a:latin typeface="+mn-lt"/>
                          <a:ea typeface="+mn-ea"/>
                          <a:cs typeface="+mn-cs"/>
                        </a:rPr>
                        <a:t>value="#</a:t>
                      </a:r>
                      <a:r>
                        <a:rPr lang="en-US" sz="1000" dirty="0" err="1" smtClean="0">
                          <a:solidFill>
                            <a:schemeClr val="dk1"/>
                          </a:solidFill>
                          <a:effectLst/>
                          <a:latin typeface="+mn-lt"/>
                          <a:ea typeface="+mn-ea"/>
                          <a:cs typeface="+mn-cs"/>
                        </a:rPr>
                        <a:t>attr.names</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s:property</a:t>
                      </a:r>
                      <a:r>
                        <a:rPr lang="en-US" sz="1000" dirty="0" smtClean="0">
                          <a:effectLst/>
                        </a:rPr>
                        <a:t> </a:t>
                      </a:r>
                      <a:r>
                        <a:rPr lang="en-US" sz="1000" dirty="0" smtClean="0">
                          <a:solidFill>
                            <a:schemeClr val="dk1"/>
                          </a:solidFill>
                          <a:effectLst/>
                          <a:latin typeface="+mn-lt"/>
                          <a:ea typeface="+mn-ea"/>
                          <a:cs typeface="+mn-cs"/>
                        </a:rPr>
                        <a:t>/&gt;&lt;</a:t>
                      </a:r>
                      <a:r>
                        <a:rPr lang="en-US" sz="1000" dirty="0" err="1" smtClean="0">
                          <a:solidFill>
                            <a:schemeClr val="dk1"/>
                          </a:solidFill>
                          <a:effectLst/>
                          <a:latin typeface="+mn-lt"/>
                          <a:ea typeface="+mn-ea"/>
                          <a:cs typeface="+mn-cs"/>
                        </a:rPr>
                        <a:t>br</a:t>
                      </a:r>
                      <a:r>
                        <a:rPr lang="en-US" sz="1000" dirty="0" smtClean="0">
                          <a:effectLst/>
                        </a:rPr>
                        <a:t> </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p>
                    <a:p>
                      <a:r>
                        <a:rPr lang="en-US" sz="1000" b="1" dirty="0" smtClean="0">
                          <a:latin typeface="Verdana" pitchFamily="34" charset="0"/>
                          <a:ea typeface="Verdana" pitchFamily="34" charset="0"/>
                          <a:cs typeface="Verdana" pitchFamily="34" charset="0"/>
                        </a:rPr>
                        <a:t>name </a:t>
                      </a:r>
                      <a:r>
                        <a:rPr lang="en-US" sz="1000" baseline="0" dirty="0" smtClean="0">
                          <a:latin typeface="Verdana" pitchFamily="34" charset="0"/>
                          <a:ea typeface="Verdana" pitchFamily="34" charset="0"/>
                          <a:cs typeface="Verdana" pitchFamily="34" charset="0"/>
                        </a:rPr>
                        <a:t>: &lt;</a:t>
                      </a:r>
                      <a:r>
                        <a:rPr lang="en-US" sz="1000" baseline="0" dirty="0" err="1" smtClean="0">
                          <a:latin typeface="Verdana" pitchFamily="34" charset="0"/>
                          <a:ea typeface="Verdana" pitchFamily="34" charset="0"/>
                          <a:cs typeface="Verdana" pitchFamily="34" charset="0"/>
                        </a:rPr>
                        <a:t>uri</a:t>
                      </a:r>
                      <a:r>
                        <a:rPr lang="en-US" sz="1000" baseline="0" dirty="0" smtClean="0">
                          <a:latin typeface="Verdana" pitchFamily="34" charset="0"/>
                          <a:ea typeface="Verdana" pitchFamily="34" charset="0"/>
                          <a:cs typeface="Verdana" pitchFamily="34" charset="0"/>
                        </a:rPr>
                        <a:t>&gt;!&lt;method name&gt;</a:t>
                      </a:r>
                    </a:p>
                    <a:p>
                      <a:r>
                        <a:rPr lang="en-US" sz="1000" b="1" baseline="0" dirty="0" err="1" smtClean="0">
                          <a:latin typeface="Verdana" pitchFamily="34" charset="0"/>
                          <a:ea typeface="Verdana" pitchFamily="34" charset="0"/>
                          <a:cs typeface="Verdana" pitchFamily="34" charset="0"/>
                        </a:rPr>
                        <a:t>executeResult</a:t>
                      </a:r>
                      <a:r>
                        <a:rPr lang="en-US" sz="1000" b="1" baseline="0" dirty="0" smtClean="0">
                          <a:latin typeface="Verdana" pitchFamily="34" charset="0"/>
                          <a:ea typeface="Verdana" pitchFamily="34" charset="0"/>
                          <a:cs typeface="Verdana" pitchFamily="34" charset="0"/>
                        </a:rPr>
                        <a:t> </a:t>
                      </a:r>
                      <a:r>
                        <a:rPr lang="en-US" sz="1000" baseline="0" dirty="0" smtClean="0">
                          <a:latin typeface="Verdana" pitchFamily="34" charset="0"/>
                          <a:ea typeface="Verdana" pitchFamily="34" charset="0"/>
                          <a:cs typeface="Verdana" pitchFamily="34" charset="0"/>
                        </a:rPr>
                        <a:t>: defines if the result from action tag of struts.xml should be rendered here.</a:t>
                      </a:r>
                      <a:endParaRPr lang="en-US" sz="1000" dirty="0">
                        <a:latin typeface="Verdana" pitchFamily="34" charset="0"/>
                        <a:ea typeface="Verdana" pitchFamily="34" charset="0"/>
                        <a:cs typeface="Verdana" pitchFamily="34" charset="0"/>
                      </a:endParaRPr>
                    </a:p>
                  </a:txBody>
                  <a:tcPr/>
                </a:tc>
              </a:tr>
              <a:tr h="24384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Bean</a:t>
                      </a:r>
                      <a:r>
                        <a:rPr lang="en-US" sz="1000" dirty="0" smtClean="0">
                          <a:latin typeface="Verdana" pitchFamily="34" charset="0"/>
                          <a:ea typeface="Verdana" pitchFamily="34" charset="0"/>
                          <a:cs typeface="Verdana" pitchFamily="34" charset="0"/>
                        </a:rPr>
                        <a:t>: instantiate</a:t>
                      </a:r>
                      <a:r>
                        <a:rPr lang="en-US" sz="1000" baseline="0" dirty="0" smtClean="0">
                          <a:latin typeface="Verdana" pitchFamily="34" charset="0"/>
                          <a:ea typeface="Verdana" pitchFamily="34" charset="0"/>
                          <a:cs typeface="Verdana" pitchFamily="34" charset="0"/>
                        </a:rPr>
                        <a:t> bean classes</a:t>
                      </a:r>
                      <a:endParaRPr lang="en-US" sz="10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t>
                      </a:r>
                      <a:r>
                        <a:rPr lang="en-US" sz="1000" b="0" u="sng" dirty="0" err="1" smtClean="0">
                          <a:solidFill>
                            <a:schemeClr val="dk1"/>
                          </a:solidFill>
                          <a:effectLst/>
                          <a:latin typeface="+mn-lt"/>
                          <a:ea typeface="+mn-ea"/>
                          <a:cs typeface="+mn-cs"/>
                          <a:hlinkClick r:id="rId3"/>
                        </a:rPr>
                        <a:t>bean</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name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com.mywebsite.NameComparator</a:t>
                      </a:r>
                      <a:r>
                        <a:rPr lang="en-US" sz="1000" dirty="0" smtClean="0">
                          <a:solidFill>
                            <a:schemeClr val="dk1"/>
                          </a:solidFill>
                          <a:effectLst/>
                          <a:latin typeface="+mn-lt"/>
                          <a:ea typeface="+mn-ea"/>
                          <a:cs typeface="+mn-cs"/>
                        </a:rPr>
                        <a:t>" </a:t>
                      </a:r>
                      <a:r>
                        <a:rPr lang="en-US" sz="1000" b="1" dirty="0" err="1" smtClean="0">
                          <a:solidFill>
                            <a:schemeClr val="dk1"/>
                          </a:solidFill>
                          <a:effectLst/>
                          <a:latin typeface="+mn-lt"/>
                          <a:ea typeface="+mn-ea"/>
                          <a:cs typeface="+mn-cs"/>
                        </a:rPr>
                        <a:t>var</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/&gt;</a:t>
                      </a:r>
                      <a:r>
                        <a:rPr lang="en-US" sz="1000" dirty="0" smtClean="0"/>
                        <a:t> </a:t>
                      </a:r>
                      <a:endParaRPr lang="en-US" sz="1000" dirty="0" smtClean="0">
                        <a:solidFill>
                          <a:schemeClr val="dk1"/>
                        </a:solidFill>
                        <a:effectLst/>
                        <a:latin typeface="+mn-lt"/>
                        <a:ea typeface="+mn-ea"/>
                        <a:cs typeface="+mn-cs"/>
                      </a:endParaRPr>
                    </a:p>
                  </a:txBody>
                  <a:tcPr/>
                </a:tc>
              </a:tr>
              <a:tr h="23407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Include </a:t>
                      </a:r>
                      <a:r>
                        <a:rPr lang="en-US" sz="1000" dirty="0" smtClean="0">
                          <a:latin typeface="Verdana" pitchFamily="34" charset="0"/>
                          <a:ea typeface="Verdana" pitchFamily="34" charset="0"/>
                          <a:cs typeface="Verdana" pitchFamily="34" charset="0"/>
                        </a:rPr>
                        <a:t>: include </a:t>
                      </a:r>
                      <a:r>
                        <a:rPr lang="en-US" sz="1000" dirty="0" err="1" smtClean="0">
                          <a:latin typeface="Verdana" pitchFamily="34" charset="0"/>
                          <a:ea typeface="Verdana" pitchFamily="34" charset="0"/>
                          <a:cs typeface="Verdana" pitchFamily="34" charset="0"/>
                        </a:rPr>
                        <a:t>jsp</a:t>
                      </a:r>
                      <a:r>
                        <a:rPr lang="en-US" sz="1000" dirty="0" smtClean="0">
                          <a:latin typeface="Verdana" pitchFamily="34" charset="0"/>
                          <a:ea typeface="Verdana" pitchFamily="34" charset="0"/>
                          <a:cs typeface="Verdana" pitchFamily="34" charset="0"/>
                        </a:rPr>
                        <a:t> in the current </a:t>
                      </a:r>
                      <a:r>
                        <a:rPr lang="en-US" sz="1000" dirty="0" err="1" smtClean="0">
                          <a:latin typeface="Verdana" pitchFamily="34" charset="0"/>
                          <a:ea typeface="Verdana" pitchFamily="34" charset="0"/>
                          <a:cs typeface="Verdana" pitchFamily="34" charset="0"/>
                        </a:rPr>
                        <a:t>jsp</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s:include</a:t>
                      </a:r>
                      <a:r>
                        <a:rPr lang="en-US" sz="1000" dirty="0" smtClean="0">
                          <a:latin typeface="Verdana" pitchFamily="34" charset="0"/>
                          <a:ea typeface="Verdana" pitchFamily="34" charset="0"/>
                          <a:cs typeface="Verdana" pitchFamily="34" charset="0"/>
                        </a:rPr>
                        <a:t> value="</a:t>
                      </a:r>
                      <a:r>
                        <a:rPr lang="en-US" sz="1000" dirty="0" err="1" smtClean="0">
                          <a:latin typeface="Verdana" pitchFamily="34" charset="0"/>
                          <a:ea typeface="Verdana" pitchFamily="34" charset="0"/>
                          <a:cs typeface="Verdana" pitchFamily="34" charset="0"/>
                        </a:rPr>
                        <a:t>myJsp.jsp</a:t>
                      </a:r>
                      <a:r>
                        <a:rPr lang="en-US" sz="1000" dirty="0" smtClean="0">
                          <a:latin typeface="Verdana" pitchFamily="34" charset="0"/>
                          <a:ea typeface="Verdana" pitchFamily="34" charset="0"/>
                          <a:cs typeface="Verdana" pitchFamily="34" charset="0"/>
                        </a:rPr>
                        <a:t>" /&gt;</a:t>
                      </a:r>
                    </a:p>
                  </a:txBody>
                  <a:tcPr/>
                </a:tc>
              </a:tr>
              <a:tr h="23407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Param</a:t>
                      </a:r>
                      <a:r>
                        <a:rPr lang="en-US" sz="1000" b="1" dirty="0" smtClean="0">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 parameterize other tags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s:bean</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com.Person</a:t>
                      </a:r>
                      <a:r>
                        <a:rPr lang="en-US" sz="1000" dirty="0" smtClean="0">
                          <a:solidFill>
                            <a:schemeClr val="dk1"/>
                          </a:solidFill>
                          <a:effectLst/>
                          <a:latin typeface="Verdana" pitchFamily="34" charset="0"/>
                          <a:ea typeface="Verdana" pitchFamily="34" charset="0"/>
                          <a:cs typeface="Verdana" pitchFamily="34" charset="0"/>
                        </a:rPr>
                        <a:t>" </a:t>
                      </a:r>
                      <a:r>
                        <a:rPr lang="en-US" sz="1000" dirty="0" err="1" smtClean="0">
                          <a:solidFill>
                            <a:schemeClr val="dk1"/>
                          </a:solidFill>
                          <a:effectLst/>
                          <a:latin typeface="Verdana" pitchFamily="34" charset="0"/>
                          <a:ea typeface="Verdana" pitchFamily="34" charset="0"/>
                          <a:cs typeface="Verdana" pitchFamily="34" charset="0"/>
                        </a:rPr>
                        <a:t>var</a:t>
                      </a:r>
                      <a:r>
                        <a:rPr lang="en-US" sz="1000" dirty="0" smtClean="0">
                          <a:solidFill>
                            <a:schemeClr val="dk1"/>
                          </a:solidFill>
                          <a:effectLst/>
                          <a:latin typeface="Verdana" pitchFamily="34" charset="0"/>
                          <a:ea typeface="Verdana" pitchFamily="34" charset="0"/>
                          <a:cs typeface="Verdana" pitchFamily="34" charset="0"/>
                        </a:rPr>
                        <a:t>="</a:t>
                      </a:r>
                      <a:r>
                        <a:rPr lang="en-US" sz="1000" dirty="0" err="1" smtClean="0">
                          <a:solidFill>
                            <a:schemeClr val="dk1"/>
                          </a:solidFill>
                          <a:effectLst/>
                          <a:latin typeface="Verdana" pitchFamily="34" charset="0"/>
                          <a:ea typeface="Verdana" pitchFamily="34" charset="0"/>
                          <a:cs typeface="Verdana" pitchFamily="34" charset="0"/>
                        </a:rPr>
                        <a:t>personBean</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nickName</a:t>
                      </a:r>
                      <a:r>
                        <a:rPr lang="en-US" sz="1000" dirty="0" smtClean="0">
                          <a:solidFill>
                            <a:schemeClr val="dk1"/>
                          </a:solidFill>
                          <a:effectLst/>
                          <a:latin typeface="Verdana" pitchFamily="34" charset="0"/>
                          <a:ea typeface="Verdana" pitchFamily="34" charset="0"/>
                          <a:cs typeface="Verdana" pitchFamily="34" charset="0"/>
                        </a:rPr>
                        <a:t>" value=“</a:t>
                      </a:r>
                      <a:r>
                        <a:rPr lang="en-US" sz="1000" dirty="0" err="1" smtClean="0">
                          <a:solidFill>
                            <a:schemeClr val="dk1"/>
                          </a:solidFill>
                          <a:effectLst/>
                          <a:latin typeface="Verdana" pitchFamily="34" charset="0"/>
                          <a:ea typeface="Verdana" pitchFamily="34" charset="0"/>
                          <a:cs typeface="Verdana" pitchFamily="34" charset="0"/>
                        </a:rPr>
                        <a:t>jee</a:t>
                      </a:r>
                      <a:r>
                        <a:rPr lang="en-US" sz="1000" dirty="0" smtClean="0">
                          <a:solidFill>
                            <a:schemeClr val="dk1"/>
                          </a:solidFill>
                          <a:effectLst/>
                          <a:latin typeface="Verdana" pitchFamily="34" charset="0"/>
                          <a:ea typeface="Verdana" pitchFamily="34" charset="0"/>
                          <a:cs typeface="Verdana" pitchFamily="34" charset="0"/>
                        </a:rPr>
                        <a:t>"&gt;&lt;/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p>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lastName</a:t>
                      </a:r>
                      <a:r>
                        <a:rPr lang="en-US" sz="1000" dirty="0" smtClean="0">
                          <a:solidFill>
                            <a:schemeClr val="dk1"/>
                          </a:solidFill>
                          <a:effectLst/>
                          <a:latin typeface="Verdana" pitchFamily="34" charset="0"/>
                          <a:ea typeface="Verdana" pitchFamily="34" charset="0"/>
                          <a:cs typeface="Verdana" pitchFamily="34" charset="0"/>
                        </a:rPr>
                        <a:t>" &gt;java&lt;/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s:bean</a:t>
                      </a:r>
                      <a:r>
                        <a:rPr lang="en-US" sz="1000" dirty="0" smtClean="0">
                          <a:solidFill>
                            <a:schemeClr val="dk1"/>
                          </a:solidFill>
                          <a:effectLst/>
                          <a:latin typeface="Verdana" pitchFamily="34" charset="0"/>
                          <a:ea typeface="Verdana" pitchFamily="34" charset="0"/>
                          <a:cs typeface="Verdana" pitchFamily="34" charset="0"/>
                        </a:rPr>
                        <a:t>&gt;</a:t>
                      </a:r>
                    </a:p>
                    <a:p>
                      <a:r>
                        <a:rPr lang="en-US" sz="1000" dirty="0" smtClean="0">
                          <a:solidFill>
                            <a:schemeClr val="dk1"/>
                          </a:solidFill>
                          <a:effectLst/>
                          <a:latin typeface="Verdana" pitchFamily="34" charset="0"/>
                          <a:ea typeface="Verdana" pitchFamily="34" charset="0"/>
                          <a:cs typeface="Verdana" pitchFamily="34" charset="0"/>
                        </a:rPr>
                        <a:t>Bean class Person has instance variable </a:t>
                      </a:r>
                      <a:r>
                        <a:rPr lang="en-US" sz="1000" dirty="0" err="1" smtClean="0">
                          <a:solidFill>
                            <a:schemeClr val="dk1"/>
                          </a:solidFill>
                          <a:effectLst/>
                          <a:latin typeface="Verdana" pitchFamily="34" charset="0"/>
                          <a:ea typeface="Verdana" pitchFamily="34" charset="0"/>
                          <a:cs typeface="Verdana" pitchFamily="34" charset="0"/>
                        </a:rPr>
                        <a:t>nickName</a:t>
                      </a:r>
                      <a:r>
                        <a:rPr lang="en-US" sz="1000" dirty="0" smtClean="0">
                          <a:solidFill>
                            <a:schemeClr val="dk1"/>
                          </a:solidFill>
                          <a:effectLst/>
                          <a:latin typeface="Verdana" pitchFamily="34" charset="0"/>
                          <a:ea typeface="Verdana" pitchFamily="34" charset="0"/>
                          <a:cs typeface="Verdana" pitchFamily="34" charset="0"/>
                        </a:rPr>
                        <a:t> value set it </a:t>
                      </a:r>
                      <a:r>
                        <a:rPr lang="en-US" sz="1000" dirty="0" err="1" smtClean="0">
                          <a:solidFill>
                            <a:schemeClr val="dk1"/>
                          </a:solidFill>
                          <a:effectLst/>
                          <a:latin typeface="Verdana" pitchFamily="34" charset="0"/>
                          <a:ea typeface="Verdana" pitchFamily="34" charset="0"/>
                          <a:cs typeface="Verdana" pitchFamily="34" charset="0"/>
                        </a:rPr>
                        <a:t>jee</a:t>
                      </a:r>
                      <a:r>
                        <a:rPr lang="en-US" sz="1000" dirty="0" smtClean="0">
                          <a:solidFill>
                            <a:schemeClr val="dk1"/>
                          </a:solidFill>
                          <a:effectLst/>
                          <a:latin typeface="Verdana" pitchFamily="34" charset="0"/>
                          <a:ea typeface="Verdana" pitchFamily="34" charset="0"/>
                          <a:cs typeface="Verdana" pitchFamily="34" charset="0"/>
                        </a:rPr>
                        <a:t>(object) and instance variable </a:t>
                      </a:r>
                      <a:r>
                        <a:rPr lang="en-US" sz="1000" dirty="0" err="1" smtClean="0">
                          <a:solidFill>
                            <a:schemeClr val="dk1"/>
                          </a:solidFill>
                          <a:effectLst/>
                          <a:latin typeface="Verdana" pitchFamily="34" charset="0"/>
                          <a:ea typeface="Verdana" pitchFamily="34" charset="0"/>
                          <a:cs typeface="Verdana" pitchFamily="34" charset="0"/>
                        </a:rPr>
                        <a:t>lastName</a:t>
                      </a:r>
                      <a:r>
                        <a:rPr lang="en-US" sz="1000" dirty="0" smtClean="0">
                          <a:solidFill>
                            <a:schemeClr val="dk1"/>
                          </a:solidFill>
                          <a:effectLst/>
                          <a:latin typeface="Verdana" pitchFamily="34" charset="0"/>
                          <a:ea typeface="Verdana" pitchFamily="34" charset="0"/>
                          <a:cs typeface="Verdana" pitchFamily="34" charset="0"/>
                        </a:rPr>
                        <a:t> as java(String type)</a:t>
                      </a:r>
                      <a:endParaRPr lang="en-US" sz="10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p14="http://schemas.microsoft.com/office/powerpoint/2010/main" xmlns="" val="23367307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5"/>
          <p:cNvSpPr/>
          <p:nvPr/>
        </p:nvSpPr>
        <p:spPr>
          <a:xfrm>
            <a:off x="152400" y="748748"/>
            <a:ext cx="8869680" cy="5980044"/>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225" name="CustomShape 1"/>
          <p:cNvSpPr/>
          <p:nvPr/>
        </p:nvSpPr>
        <p:spPr>
          <a:xfrm>
            <a:off x="457200" y="23108"/>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pitchFamily="34" charset="0"/>
                <a:ea typeface="Verdana" pitchFamily="34" charset="0"/>
                <a:cs typeface="Verdana" pitchFamily="34" charset="0"/>
              </a:rPr>
              <a:t>Enterprise application websites set up</a:t>
            </a:r>
            <a:endParaRPr lang="en-US" sz="2800" dirty="0">
              <a:latin typeface="Verdana" pitchFamily="34" charset="0"/>
              <a:ea typeface="Verdana" pitchFamily="34" charset="0"/>
              <a:cs typeface="Verdana" pitchFamily="34" charset="0"/>
            </a:endParaRPr>
          </a:p>
        </p:txBody>
      </p:sp>
      <p:sp>
        <p:nvSpPr>
          <p:cNvPr id="226" name="CustomShape 2"/>
          <p:cNvSpPr/>
          <p:nvPr/>
        </p:nvSpPr>
        <p:spPr>
          <a:xfrm>
            <a:off x="457200" y="596228"/>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34" name="Cube 33"/>
          <p:cNvSpPr/>
          <p:nvPr/>
        </p:nvSpPr>
        <p:spPr>
          <a:xfrm>
            <a:off x="2971800" y="2196548"/>
            <a:ext cx="2819400" cy="10038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Load Balancer</a:t>
            </a:r>
          </a:p>
          <a:p>
            <a:pPr algn="ctr"/>
            <a:r>
              <a:rPr lang="en-US" dirty="0" smtClean="0"/>
              <a:t>1.1.1.1</a:t>
            </a:r>
            <a:endParaRPr lang="en-US" dirty="0"/>
          </a:p>
        </p:txBody>
      </p:sp>
      <p:sp>
        <p:nvSpPr>
          <p:cNvPr id="41" name="Cloud Callout 40"/>
          <p:cNvSpPr/>
          <p:nvPr/>
        </p:nvSpPr>
        <p:spPr>
          <a:xfrm>
            <a:off x="205408" y="3429000"/>
            <a:ext cx="6271592" cy="16764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lowchart: Summing Junction 69"/>
          <p:cNvSpPr/>
          <p:nvPr/>
        </p:nvSpPr>
        <p:spPr>
          <a:xfrm>
            <a:off x="1285460" y="5890592"/>
            <a:ext cx="1524000" cy="609600"/>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 Router</a:t>
            </a:r>
            <a:endParaRPr lang="en-US" dirty="0"/>
          </a:p>
        </p:txBody>
      </p:sp>
      <p:sp>
        <p:nvSpPr>
          <p:cNvPr id="73" name="Cube 72"/>
          <p:cNvSpPr/>
          <p:nvPr/>
        </p:nvSpPr>
        <p:spPr>
          <a:xfrm>
            <a:off x="3240156" y="5738192"/>
            <a:ext cx="1540556"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Goog.com</a:t>
            </a:r>
            <a:endParaRPr lang="en-US" dirty="0"/>
          </a:p>
        </p:txBody>
      </p:sp>
      <p:cxnSp>
        <p:nvCxnSpPr>
          <p:cNvPr id="75" name="Straight Arrow Connector 74"/>
          <p:cNvCxnSpPr>
            <a:stCxn id="73" idx="2"/>
            <a:endCxn id="70" idx="6"/>
          </p:cNvCxnSpPr>
          <p:nvPr/>
        </p:nvCxnSpPr>
        <p:spPr>
          <a:xfrm flipH="1">
            <a:off x="2809460" y="6175099"/>
            <a:ext cx="430696" cy="2029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90" name="Elbow Connector 89"/>
          <p:cNvCxnSpPr>
            <a:stCxn id="70" idx="2"/>
            <a:endCxn id="34" idx="3"/>
          </p:cNvCxnSpPr>
          <p:nvPr/>
        </p:nvCxnSpPr>
        <p:spPr>
          <a:xfrm rot="10800000" flipH="1">
            <a:off x="1285459" y="3200400"/>
            <a:ext cx="2970559" cy="2994992"/>
          </a:xfrm>
          <a:prstGeom prst="bentConnector4">
            <a:avLst>
              <a:gd name="adj1" fmla="val -7696"/>
              <a:gd name="adj2" fmla="val 55088"/>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2" name="Cube 101"/>
          <p:cNvSpPr/>
          <p:nvPr/>
        </p:nvSpPr>
        <p:spPr>
          <a:xfrm>
            <a:off x="1606824" y="3677480"/>
            <a:ext cx="990600" cy="685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DNS1</a:t>
            </a:r>
            <a:endParaRPr lang="en-US" dirty="0"/>
          </a:p>
        </p:txBody>
      </p:sp>
      <p:cxnSp>
        <p:nvCxnSpPr>
          <p:cNvPr id="106" name="Straight Arrow Connector 105"/>
          <p:cNvCxnSpPr>
            <a:stCxn id="102" idx="3"/>
            <a:endCxn id="70" idx="0"/>
          </p:cNvCxnSpPr>
          <p:nvPr/>
        </p:nvCxnSpPr>
        <p:spPr>
          <a:xfrm>
            <a:off x="2016399" y="4363280"/>
            <a:ext cx="31061" cy="1527312"/>
          </a:xfrm>
          <a:prstGeom prst="straightConnector1">
            <a:avLst/>
          </a:prstGeom>
          <a:ln>
            <a:solidFill>
              <a:schemeClr val="accent6">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5973416" y="4446104"/>
            <a:ext cx="3048000" cy="2209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Type goog.com</a:t>
            </a:r>
          </a:p>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Home router resolves goog.com by consulting DNS servers</a:t>
            </a:r>
          </a:p>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Makes the call to the intended server directly using </a:t>
            </a:r>
            <a:r>
              <a:rPr lang="en-US" sz="1500" dirty="0" err="1" smtClean="0">
                <a:solidFill>
                  <a:schemeClr val="tx1"/>
                </a:solidFill>
                <a:latin typeface="Verdana" pitchFamily="34" charset="0"/>
                <a:ea typeface="Verdana" pitchFamily="34" charset="0"/>
                <a:cs typeface="Verdana" pitchFamily="34" charset="0"/>
              </a:rPr>
              <a:t>ip</a:t>
            </a:r>
            <a:r>
              <a:rPr lang="en-US" sz="1500" dirty="0" smtClean="0">
                <a:solidFill>
                  <a:schemeClr val="tx1"/>
                </a:solidFill>
                <a:latin typeface="Verdana" pitchFamily="34" charset="0"/>
                <a:ea typeface="Verdana" pitchFamily="34" charset="0"/>
                <a:cs typeface="Verdana" pitchFamily="34" charset="0"/>
              </a:rPr>
              <a:t> address</a:t>
            </a:r>
          </a:p>
          <a:p>
            <a:pPr marL="342900" indent="-342900">
              <a:buAutoNum type="arabicParenR"/>
            </a:pPr>
            <a:r>
              <a:rPr lang="en-US" sz="1500" dirty="0" err="1" smtClean="0">
                <a:solidFill>
                  <a:schemeClr val="tx1"/>
                </a:solidFill>
                <a:latin typeface="Verdana" pitchFamily="34" charset="0"/>
                <a:ea typeface="Verdana" pitchFamily="34" charset="0"/>
                <a:cs typeface="Verdana" pitchFamily="34" charset="0"/>
              </a:rPr>
              <a:t>Loadbalancer</a:t>
            </a:r>
            <a:r>
              <a:rPr lang="en-US" sz="1500" dirty="0" smtClean="0">
                <a:solidFill>
                  <a:schemeClr val="tx1"/>
                </a:solidFill>
                <a:latin typeface="Verdana" pitchFamily="34" charset="0"/>
                <a:ea typeface="Verdana" pitchFamily="34" charset="0"/>
                <a:cs typeface="Verdana" pitchFamily="34" charset="0"/>
              </a:rPr>
              <a:t> internally hands over the request to Idle server.</a:t>
            </a:r>
            <a:endParaRPr lang="en-US" sz="1500" dirty="0">
              <a:solidFill>
                <a:schemeClr val="tx1"/>
              </a:solidFill>
              <a:latin typeface="Verdana" pitchFamily="34" charset="0"/>
              <a:ea typeface="Verdana" pitchFamily="34" charset="0"/>
              <a:cs typeface="Verdana" pitchFamily="34" charset="0"/>
            </a:endParaRPr>
          </a:p>
        </p:txBody>
      </p:sp>
      <p:sp>
        <p:nvSpPr>
          <p:cNvPr id="33" name="Cube 32"/>
          <p:cNvSpPr/>
          <p:nvPr/>
        </p:nvSpPr>
        <p:spPr>
          <a:xfrm>
            <a:off x="685800"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1</a:t>
            </a:r>
          </a:p>
        </p:txBody>
      </p:sp>
      <p:sp>
        <p:nvSpPr>
          <p:cNvPr id="38" name="Cube 37"/>
          <p:cNvSpPr/>
          <p:nvPr/>
        </p:nvSpPr>
        <p:spPr>
          <a:xfrm>
            <a:off x="1935480"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2</a:t>
            </a:r>
          </a:p>
        </p:txBody>
      </p:sp>
      <p:sp>
        <p:nvSpPr>
          <p:cNvPr id="42" name="Cube 41"/>
          <p:cNvSpPr/>
          <p:nvPr/>
        </p:nvSpPr>
        <p:spPr>
          <a:xfrm>
            <a:off x="3187148" y="1053548"/>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3</a:t>
            </a:r>
          </a:p>
        </p:txBody>
      </p:sp>
      <p:sp>
        <p:nvSpPr>
          <p:cNvPr id="43" name="Cube 42"/>
          <p:cNvSpPr/>
          <p:nvPr/>
        </p:nvSpPr>
        <p:spPr>
          <a:xfrm>
            <a:off x="4432852"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4</a:t>
            </a:r>
          </a:p>
        </p:txBody>
      </p:sp>
      <p:sp>
        <p:nvSpPr>
          <p:cNvPr id="44" name="Cube 43"/>
          <p:cNvSpPr/>
          <p:nvPr/>
        </p:nvSpPr>
        <p:spPr>
          <a:xfrm>
            <a:off x="5682532"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5</a:t>
            </a:r>
          </a:p>
        </p:txBody>
      </p:sp>
      <p:sp>
        <p:nvSpPr>
          <p:cNvPr id="45" name="Cube 44"/>
          <p:cNvSpPr/>
          <p:nvPr/>
        </p:nvSpPr>
        <p:spPr>
          <a:xfrm>
            <a:off x="6947452" y="1053548"/>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6</a:t>
            </a:r>
          </a:p>
        </p:txBody>
      </p:sp>
      <p:cxnSp>
        <p:nvCxnSpPr>
          <p:cNvPr id="47" name="Straight Arrow Connector 46"/>
          <p:cNvCxnSpPr>
            <a:stCxn id="33" idx="3"/>
            <a:endCxn id="34" idx="0"/>
          </p:cNvCxnSpPr>
          <p:nvPr/>
        </p:nvCxnSpPr>
        <p:spPr>
          <a:xfrm>
            <a:off x="1192779" y="1765852"/>
            <a:ext cx="3314202"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8" idx="3"/>
            <a:endCxn id="34" idx="0"/>
          </p:cNvCxnSpPr>
          <p:nvPr/>
        </p:nvCxnSpPr>
        <p:spPr>
          <a:xfrm>
            <a:off x="2442459" y="1765852"/>
            <a:ext cx="2064522"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2" idx="3"/>
            <a:endCxn id="34" idx="0"/>
          </p:cNvCxnSpPr>
          <p:nvPr/>
        </p:nvCxnSpPr>
        <p:spPr>
          <a:xfrm>
            <a:off x="3694127" y="1752600"/>
            <a:ext cx="812854" cy="44394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3" idx="3"/>
            <a:endCxn id="34" idx="0"/>
          </p:cNvCxnSpPr>
          <p:nvPr/>
        </p:nvCxnSpPr>
        <p:spPr>
          <a:xfrm flipH="1">
            <a:off x="4506981" y="1765852"/>
            <a:ext cx="432850"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4" idx="3"/>
            <a:endCxn id="34" idx="0"/>
          </p:cNvCxnSpPr>
          <p:nvPr/>
        </p:nvCxnSpPr>
        <p:spPr>
          <a:xfrm flipH="1">
            <a:off x="4506981" y="1765852"/>
            <a:ext cx="1682530"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5" idx="3"/>
            <a:endCxn id="34" idx="0"/>
          </p:cNvCxnSpPr>
          <p:nvPr/>
        </p:nvCxnSpPr>
        <p:spPr>
          <a:xfrm flipH="1">
            <a:off x="4506981" y="1752600"/>
            <a:ext cx="2947450" cy="44394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4419600" y="3733800"/>
            <a:ext cx="1447800" cy="609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INTERNET</a:t>
            </a:r>
            <a:endParaRPr lang="en-US" b="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Tag Library</a:t>
            </a:r>
            <a:endParaRPr dirty="0"/>
          </a:p>
        </p:txBody>
      </p:sp>
      <p:graphicFrame>
        <p:nvGraphicFramePr>
          <p:cNvPr id="3" name="Table 2"/>
          <p:cNvGraphicFramePr>
            <a:graphicFrameLocks noGrp="1"/>
          </p:cNvGraphicFramePr>
          <p:nvPr>
            <p:extLst>
              <p:ext uri="{D42A27DB-BD31-4B8C-83A1-F6EECF244321}">
                <p14:modId xmlns:p14="http://schemas.microsoft.com/office/powerpoint/2010/main" xmlns="" val="2760729799"/>
              </p:ext>
            </p:extLst>
          </p:nvPr>
        </p:nvGraphicFramePr>
        <p:xfrm>
          <a:off x="228600" y="642138"/>
          <a:ext cx="8686800" cy="5031442"/>
        </p:xfrm>
        <a:graphic>
          <a:graphicData uri="http://schemas.openxmlformats.org/drawingml/2006/table">
            <a:tbl>
              <a:tblPr firstRow="1" bandRow="1">
                <a:tableStyleId>{5C22544A-7EE6-4342-B048-85BDC9FD1C3A}</a:tableStyleId>
              </a:tblPr>
              <a:tblGrid>
                <a:gridCol w="838200"/>
                <a:gridCol w="3048000"/>
                <a:gridCol w="4800600"/>
              </a:tblGrid>
              <a:tr h="316920">
                <a:tc>
                  <a:txBody>
                    <a:bodyPr/>
                    <a:lstStyle/>
                    <a:p>
                      <a:r>
                        <a:rPr lang="en-US" sz="1000" dirty="0" smtClean="0">
                          <a:latin typeface="Verdana" pitchFamily="34" charset="0"/>
                          <a:ea typeface="Verdana" pitchFamily="34" charset="0"/>
                          <a:cs typeface="Verdana" pitchFamily="34" charset="0"/>
                        </a:rPr>
                        <a:t>Type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Tag</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Example</a:t>
                      </a:r>
                      <a:endParaRPr lang="en-US" sz="1000" dirty="0">
                        <a:latin typeface="Verdana" pitchFamily="34" charset="0"/>
                        <a:ea typeface="Verdana" pitchFamily="34" charset="0"/>
                        <a:cs typeface="Verdana" pitchFamily="34" charset="0"/>
                      </a:endParaRPr>
                    </a:p>
                  </a:txBody>
                  <a:tcPr/>
                </a:tc>
              </a:tr>
              <a:tr h="412542">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Property</a:t>
                      </a:r>
                      <a:r>
                        <a:rPr lang="en-US" sz="1000" dirty="0" smtClean="0">
                          <a:latin typeface="Verdana" pitchFamily="34" charset="0"/>
                          <a:ea typeface="Verdana" pitchFamily="34" charset="0"/>
                          <a:cs typeface="Verdana" pitchFamily="34" charset="0"/>
                        </a:rPr>
                        <a:t> : used</a:t>
                      </a:r>
                      <a:r>
                        <a:rPr lang="en-US" sz="1000" baseline="0" dirty="0" smtClean="0">
                          <a:latin typeface="Verdana" pitchFamily="34" charset="0"/>
                          <a:ea typeface="Verdana" pitchFamily="34" charset="0"/>
                          <a:cs typeface="Verdana" pitchFamily="34" charset="0"/>
                        </a:rPr>
                        <a:t> to read property values from current action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As shown in the sample in previous slide.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Push : </a:t>
                      </a:r>
                      <a:r>
                        <a:rPr lang="en-US" sz="1000" b="0" dirty="0" smtClean="0">
                          <a:latin typeface="Verdana" pitchFamily="34" charset="0"/>
                          <a:ea typeface="Verdana" pitchFamily="34" charset="0"/>
                          <a:cs typeface="Verdana" pitchFamily="34" charset="0"/>
                        </a:rPr>
                        <a:t>push</a:t>
                      </a:r>
                      <a:r>
                        <a:rPr lang="en-US" sz="1000" b="0" baseline="0" dirty="0" smtClean="0">
                          <a:latin typeface="Verdana" pitchFamily="34" charset="0"/>
                          <a:ea typeface="Verdana" pitchFamily="34" charset="0"/>
                          <a:cs typeface="Verdana" pitchFamily="34" charset="0"/>
                        </a:rPr>
                        <a:t> value on stack</a:t>
                      </a:r>
                      <a:endParaRPr lang="en-US" sz="1000" b="0"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s:push</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smtClean="0">
                          <a:solidFill>
                            <a:srgbClr val="000000"/>
                          </a:solidFill>
                          <a:effectLst/>
                          <a:latin typeface="Verdana" pitchFamily="34" charset="0"/>
                          <a:ea typeface="Verdana" pitchFamily="34" charset="0"/>
                          <a:cs typeface="Verdana" pitchFamily="34" charset="0"/>
                        </a:rPr>
                        <a:t>=“Person"&gt;</a:t>
                      </a:r>
                      <a:endParaRPr lang="en-US" sz="1000" b="0" i="0" dirty="0">
                        <a:solidFill>
                          <a:srgbClr val="000000"/>
                        </a:solidFill>
                        <a:effectLst/>
                        <a:latin typeface="Verdana" pitchFamily="34" charset="0"/>
                        <a:ea typeface="Verdana" pitchFamily="34" charset="0"/>
                        <a:cs typeface="Verdana" pitchFamily="34" charset="0"/>
                      </a:endParaRPr>
                    </a:p>
                    <a:p>
                      <a:pPr algn="l" fontAlgn="base"/>
                      <a:r>
                        <a:rPr lang="en-US" sz="1000" b="0" i="0" dirty="0">
                          <a:solidFill>
                            <a:srgbClr val="000000"/>
                          </a:solidFill>
                          <a:effectLst/>
                          <a:latin typeface="Verdana" pitchFamily="34" charset="0"/>
                          <a:ea typeface="Verdana" pitchFamily="34" charset="0"/>
                          <a:cs typeface="Verdana" pitchFamily="34" charset="0"/>
                        </a:rPr>
                        <a:t>    &lt;</a:t>
                      </a:r>
                      <a:r>
                        <a:rPr lang="en-US" sz="1000" b="0" i="0" dirty="0" err="1">
                          <a:solidFill>
                            <a:srgbClr val="000000"/>
                          </a:solidFill>
                          <a:effectLst/>
                          <a:latin typeface="Verdana" pitchFamily="34" charset="0"/>
                          <a:ea typeface="Verdana" pitchFamily="34" charset="0"/>
                          <a:cs typeface="Verdana" pitchFamily="34" charset="0"/>
                        </a:rPr>
                        <a:t>s:propery</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err="1">
                          <a:solidFill>
                            <a:srgbClr val="000000"/>
                          </a:solidFill>
                          <a:effectLst/>
                          <a:latin typeface="Verdana" pitchFamily="34" charset="0"/>
                          <a:ea typeface="Verdana" pitchFamily="34" charset="0"/>
                          <a:cs typeface="Verdana" pitchFamily="34" charset="0"/>
                        </a:rPr>
                        <a:t>firstName</a:t>
                      </a:r>
                      <a:r>
                        <a:rPr lang="en-US" sz="1000" b="0" i="0" dirty="0">
                          <a:solidFill>
                            <a:srgbClr val="000000"/>
                          </a:solidFill>
                          <a:effectLst/>
                          <a:latin typeface="Verdana" pitchFamily="34" charset="0"/>
                          <a:ea typeface="Verdana" pitchFamily="34" charset="0"/>
                          <a:cs typeface="Verdana" pitchFamily="34" charset="0"/>
                        </a:rPr>
                        <a:t>" /&gt;</a:t>
                      </a:r>
                    </a:p>
                    <a:p>
                      <a:pPr algn="l" fontAlgn="base"/>
                      <a:r>
                        <a:rPr lang="en-US" sz="1000" b="0" i="0" dirty="0" smtClean="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s:push</a:t>
                      </a:r>
                      <a:r>
                        <a:rPr lang="en-US" sz="1000" b="0" i="0" dirty="0">
                          <a:solidFill>
                            <a:srgbClr val="000000"/>
                          </a:solidFill>
                          <a:effectLst/>
                          <a:latin typeface="Verdana" pitchFamily="34" charset="0"/>
                          <a:ea typeface="Verdana" pitchFamily="34" charset="0"/>
                          <a:cs typeface="Verdana" pitchFamily="34" charset="0"/>
                        </a:rPr>
                        <a:t>&gt;</a:t>
                      </a:r>
                    </a:p>
                  </a:txBody>
                  <a:tcPr marL="0" marR="0" marT="0" marB="0" anchor="ctr"/>
                </a:tc>
              </a:tr>
              <a:tr h="457200">
                <a:tc>
                  <a:txBody>
                    <a:bodyPr/>
                    <a:lstStyle/>
                    <a:p>
                      <a:r>
                        <a:rPr lang="en-US" sz="1000" b="1" dirty="0" smtClean="0">
                          <a:latin typeface="Verdana" pitchFamily="34" charset="0"/>
                          <a:ea typeface="Verdana" pitchFamily="34" charset="0"/>
                          <a:cs typeface="Verdana" pitchFamily="34" charset="0"/>
                        </a:rPr>
                        <a:t>Data</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Set : </a:t>
                      </a:r>
                      <a:r>
                        <a:rPr lang="en-US" sz="1000" b="0" dirty="0" smtClean="0">
                          <a:latin typeface="Verdana" pitchFamily="34" charset="0"/>
                          <a:ea typeface="Verdana" pitchFamily="34" charset="0"/>
                          <a:cs typeface="Verdana" pitchFamily="34" charset="0"/>
                        </a:rPr>
                        <a:t>set variable</a:t>
                      </a:r>
                      <a:r>
                        <a:rPr lang="en-US" sz="1000" b="0" baseline="0" dirty="0" smtClean="0">
                          <a:latin typeface="Verdana" pitchFamily="34" charset="0"/>
                          <a:ea typeface="Verdana" pitchFamily="34" charset="0"/>
                          <a:cs typeface="Verdana" pitchFamily="34" charset="0"/>
                        </a:rPr>
                        <a:t> value </a:t>
                      </a:r>
                      <a:endParaRPr lang="en-US" sz="1000" b="0"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s:set</a:t>
                      </a:r>
                      <a:r>
                        <a:rPr lang="en-US" sz="1000" b="0" i="0" dirty="0">
                          <a:solidFill>
                            <a:srgbClr val="000000"/>
                          </a:solidFill>
                          <a:effectLst/>
                          <a:latin typeface="Verdana" pitchFamily="34" charset="0"/>
                          <a:ea typeface="Verdana" pitchFamily="34" charset="0"/>
                          <a:cs typeface="Verdana" pitchFamily="34" charset="0"/>
                        </a:rPr>
                        <a:t> </a:t>
                      </a:r>
                      <a:r>
                        <a:rPr lang="en-US" sz="1000" b="0" i="0" dirty="0" err="1">
                          <a:solidFill>
                            <a:srgbClr val="000000"/>
                          </a:solidFill>
                          <a:effectLst/>
                          <a:latin typeface="Verdana" pitchFamily="34" charset="0"/>
                          <a:ea typeface="Verdana" pitchFamily="34" charset="0"/>
                          <a:cs typeface="Verdana" pitchFamily="34" charset="0"/>
                        </a:rPr>
                        <a:t>var</a:t>
                      </a:r>
                      <a:r>
                        <a:rPr lang="en-US" sz="1000" b="0" i="0" dirty="0">
                          <a:solidFill>
                            <a:srgbClr val="000000"/>
                          </a:solidFill>
                          <a:effectLst/>
                          <a:latin typeface="Verdana" pitchFamily="34" charset="0"/>
                          <a:ea typeface="Verdana" pitchFamily="34" charset="0"/>
                          <a:cs typeface="Verdana" pitchFamily="34" charset="0"/>
                        </a:rPr>
                        <a:t>="</a:t>
                      </a:r>
                      <a:r>
                        <a:rPr lang="en-US" sz="1000" b="0" i="0" dirty="0" err="1">
                          <a:solidFill>
                            <a:srgbClr val="000000"/>
                          </a:solidFill>
                          <a:effectLst/>
                          <a:latin typeface="Verdana" pitchFamily="34" charset="0"/>
                          <a:ea typeface="Verdana" pitchFamily="34" charset="0"/>
                          <a:cs typeface="Verdana" pitchFamily="34" charset="0"/>
                        </a:rPr>
                        <a:t>personName</a:t>
                      </a:r>
                      <a:r>
                        <a:rPr lang="en-US" sz="1000" b="0" i="0" dirty="0">
                          <a:solidFill>
                            <a:srgbClr val="000000"/>
                          </a:solidFill>
                          <a:effectLst/>
                          <a:latin typeface="Verdana" pitchFamily="34" charset="0"/>
                          <a:ea typeface="Verdana" pitchFamily="34" charset="0"/>
                          <a:cs typeface="Verdana" pitchFamily="34" charset="0"/>
                        </a:rPr>
                        <a:t>" value="person.name"/&gt;</a:t>
                      </a:r>
                    </a:p>
                    <a:p>
                      <a:pPr algn="l" fontAlgn="base"/>
                      <a:r>
                        <a:rPr lang="en-US" sz="1000" b="0" i="0" dirty="0">
                          <a:solidFill>
                            <a:srgbClr val="000000"/>
                          </a:solidFill>
                          <a:effectLst/>
                          <a:latin typeface="Verdana" pitchFamily="34" charset="0"/>
                          <a:ea typeface="Verdana" pitchFamily="34" charset="0"/>
                          <a:cs typeface="Verdana" pitchFamily="34" charset="0"/>
                        </a:rPr>
                        <a:t>Hello, &lt;</a:t>
                      </a:r>
                      <a:r>
                        <a:rPr lang="en-US" sz="1000" b="0" i="0" dirty="0" err="1">
                          <a:solidFill>
                            <a:srgbClr val="000000"/>
                          </a:solidFill>
                          <a:effectLst/>
                          <a:latin typeface="Verdana" pitchFamily="34" charset="0"/>
                          <a:ea typeface="Verdana" pitchFamily="34" charset="0"/>
                          <a:cs typeface="Verdana" pitchFamily="34" charset="0"/>
                        </a:rPr>
                        <a:t>s:property</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err="1">
                          <a:solidFill>
                            <a:srgbClr val="000000"/>
                          </a:solidFill>
                          <a:effectLst/>
                          <a:latin typeface="Verdana" pitchFamily="34" charset="0"/>
                          <a:ea typeface="Verdana" pitchFamily="34" charset="0"/>
                          <a:cs typeface="Verdana" pitchFamily="34" charset="0"/>
                        </a:rPr>
                        <a:t>personName</a:t>
                      </a:r>
                      <a:r>
                        <a:rPr lang="en-US" sz="1000" b="0" i="0" dirty="0" smtClean="0">
                          <a:solidFill>
                            <a:srgbClr val="000000"/>
                          </a:solidFill>
                          <a:effectLst/>
                          <a:latin typeface="Verdana" pitchFamily="34" charset="0"/>
                          <a:ea typeface="Verdana" pitchFamily="34" charset="0"/>
                          <a:cs typeface="Verdana" pitchFamily="34" charset="0"/>
                        </a:rPr>
                        <a:t>"/&gt;</a:t>
                      </a:r>
                      <a:r>
                        <a:rPr lang="en-US" sz="1000" b="0" i="0" dirty="0">
                          <a:solidFill>
                            <a:srgbClr val="000000"/>
                          </a:solidFill>
                          <a:effectLst/>
                          <a:latin typeface="Verdana" pitchFamily="34" charset="0"/>
                          <a:ea typeface="Verdana" pitchFamily="34" charset="0"/>
                          <a:cs typeface="Verdana" pitchFamily="34" charset="0"/>
                        </a:rPr>
                        <a:t> </a:t>
                      </a:r>
                    </a:p>
                  </a:txBody>
                  <a:tcPr marL="0" marR="0" marT="0" marB="0" anchor="ctr"/>
                </a:tc>
              </a:tr>
              <a:tr h="45173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Checkbox </a:t>
                      </a:r>
                      <a:r>
                        <a:rPr lang="en-US" sz="1000" b="0" dirty="0" smtClean="0">
                          <a:latin typeface="Verdana" pitchFamily="34" charset="0"/>
                          <a:ea typeface="Verdana" pitchFamily="34" charset="0"/>
                          <a:cs typeface="Verdana" pitchFamily="34" charset="0"/>
                        </a:rPr>
                        <a:t>: combines Html check box</a:t>
                      </a:r>
                      <a:r>
                        <a:rPr lang="en-US" sz="1000" b="0" baseline="0" dirty="0" smtClean="0">
                          <a:latin typeface="Verdana" pitchFamily="34" charset="0"/>
                          <a:ea typeface="Verdana" pitchFamily="34" charset="0"/>
                          <a:cs typeface="Verdana" pitchFamily="34" charset="0"/>
                        </a:rPr>
                        <a:t> and label tags</a:t>
                      </a:r>
                      <a:endParaRPr lang="en-US" sz="1000" b="0" dirty="0">
                        <a:latin typeface="Verdana" pitchFamily="34" charset="0"/>
                        <a:ea typeface="Verdana" pitchFamily="34" charset="0"/>
                        <a:cs typeface="Verdana" pitchFamily="34" charset="0"/>
                      </a:endParaRPr>
                    </a:p>
                  </a:txBody>
                  <a:tcPr/>
                </a:tc>
                <a:tc>
                  <a:txBody>
                    <a:bodyPr/>
                    <a:lstStyle/>
                    <a:p>
                      <a:pPr fontAlgn="base"/>
                      <a:r>
                        <a:rPr lang="en-US" sz="1000" b="0" i="0" dirty="0" smtClean="0">
                          <a:solidFill>
                            <a:schemeClr val="dk1"/>
                          </a:solidFill>
                          <a:effectLst/>
                          <a:latin typeface="Verdana" pitchFamily="34" charset="0"/>
                          <a:ea typeface="Verdana" pitchFamily="34" charset="0"/>
                          <a:cs typeface="Verdana" pitchFamily="34" charset="0"/>
                        </a:rPr>
                        <a:t>&lt;</a:t>
                      </a:r>
                      <a:r>
                        <a:rPr lang="en-US" sz="1000" b="0" i="0" dirty="0" err="1" smtClean="0">
                          <a:solidFill>
                            <a:schemeClr val="dk1"/>
                          </a:solidFill>
                          <a:effectLst/>
                          <a:latin typeface="Verdana" pitchFamily="34" charset="0"/>
                          <a:ea typeface="Verdana" pitchFamily="34" charset="0"/>
                          <a:cs typeface="Verdana" pitchFamily="34" charset="0"/>
                        </a:rPr>
                        <a:t>s:checkbox</a:t>
                      </a:r>
                      <a:r>
                        <a:rPr lang="en-US" sz="1000" b="0" i="0" dirty="0" smtClean="0">
                          <a:solidFill>
                            <a:schemeClr val="dk1"/>
                          </a:solidFill>
                          <a:effectLst/>
                          <a:latin typeface="Verdana" pitchFamily="34" charset="0"/>
                          <a:ea typeface="Verdana" pitchFamily="34" charset="0"/>
                          <a:cs typeface="Verdana" pitchFamily="34" charset="0"/>
                        </a:rPr>
                        <a:t> name=“</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b="0" i="0" dirty="0" smtClean="0">
                          <a:solidFill>
                            <a:schemeClr val="dk1"/>
                          </a:solidFill>
                          <a:effectLst/>
                          <a:latin typeface="Verdana" pitchFamily="34" charset="0"/>
                          <a:ea typeface="Verdana" pitchFamily="34" charset="0"/>
                          <a:cs typeface="Verdana" pitchFamily="34" charset="0"/>
                        </a:rPr>
                        <a:t>" </a:t>
                      </a:r>
                      <a:r>
                        <a:rPr lang="en-US" sz="1000" b="0" i="0" dirty="0" err="1" smtClean="0">
                          <a:solidFill>
                            <a:schemeClr val="dk1"/>
                          </a:solidFill>
                          <a:effectLst/>
                          <a:latin typeface="Verdana" pitchFamily="34" charset="0"/>
                          <a:ea typeface="Verdana" pitchFamily="34" charset="0"/>
                          <a:cs typeface="Verdana" pitchFamily="34" charset="0"/>
                        </a:rPr>
                        <a:t>fieldValue</a:t>
                      </a:r>
                      <a:r>
                        <a:rPr lang="en-US" sz="1000" b="0" i="0" dirty="0" smtClean="0">
                          <a:solidFill>
                            <a:schemeClr val="dk1"/>
                          </a:solidFill>
                          <a:effectLst/>
                          <a:latin typeface="Verdana" pitchFamily="34" charset="0"/>
                          <a:ea typeface="Verdana" pitchFamily="34" charset="0"/>
                          <a:cs typeface="Verdana" pitchFamily="34" charset="0"/>
                        </a:rPr>
                        <a:t>="true" label=“Test Check Me "/&gt;</a:t>
                      </a:r>
                    </a:p>
                    <a:p>
                      <a:r>
                        <a:rPr lang="en-US" sz="1000" dirty="0" smtClean="0">
                          <a:latin typeface="Verdana" pitchFamily="34" charset="0"/>
                          <a:ea typeface="Verdana" pitchFamily="34" charset="0"/>
                          <a:cs typeface="Verdana" pitchFamily="34" charset="0"/>
                        </a:rPr>
                        <a:t>                                              </a:t>
                      </a:r>
                      <a:r>
                        <a:rPr lang="en-US" sz="1000" b="1" dirty="0" smtClean="0">
                          <a:solidFill>
                            <a:srgbClr val="00B050"/>
                          </a:solidFill>
                          <a:latin typeface="Verdana" pitchFamily="34" charset="0"/>
                          <a:ea typeface="Verdana" pitchFamily="34" charset="0"/>
                          <a:cs typeface="Verdana" pitchFamily="34" charset="0"/>
                        </a:rPr>
                        <a:t>=</a:t>
                      </a:r>
                      <a:r>
                        <a:rPr lang="en-US" sz="1000" dirty="0" smtClean="0">
                          <a:latin typeface="Verdana" pitchFamily="34" charset="0"/>
                          <a:ea typeface="Verdana" pitchFamily="34" charset="0"/>
                          <a:cs typeface="Verdana" pitchFamily="34" charset="0"/>
                        </a:rPr>
                        <a:t/>
                      </a:r>
                      <a:br>
                        <a:rPr lang="en-US" sz="1000" dirty="0" smtClean="0">
                          <a:latin typeface="Verdana" pitchFamily="34" charset="0"/>
                          <a:ea typeface="Verdana" pitchFamily="34" charset="0"/>
                          <a:cs typeface="Verdana" pitchFamily="34" charset="0"/>
                        </a:rPr>
                      </a:b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input</a:t>
                      </a:r>
                      <a:r>
                        <a:rPr lang="en-US" sz="1000" dirty="0" smtClean="0">
                          <a:solidFill>
                            <a:schemeClr val="dk1"/>
                          </a:solidFill>
                          <a:effectLst/>
                          <a:latin typeface="Verdana" pitchFamily="34" charset="0"/>
                          <a:ea typeface="Verdana" pitchFamily="34" charset="0"/>
                          <a:cs typeface="Verdana" pitchFamily="34" charset="0"/>
                        </a:rPr>
                        <a:t> type="checkbox" name="</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value="true" id="</a:t>
                      </a:r>
                      <a:r>
                        <a:rPr lang="en-US" sz="1000" dirty="0" err="1" smtClean="0">
                          <a:solidFill>
                            <a:schemeClr val="dk1"/>
                          </a:solidFill>
                          <a:effectLst/>
                          <a:latin typeface="Verdana" pitchFamily="34" charset="0"/>
                          <a:ea typeface="Verdana" pitchFamily="34" charset="0"/>
                          <a:cs typeface="Verdana" pitchFamily="34" charset="0"/>
                        </a:rPr>
                        <a:t>xx_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"/&gt;</a:t>
                      </a:r>
                    </a:p>
                    <a:p>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input</a:t>
                      </a:r>
                      <a:r>
                        <a:rPr lang="en-US" sz="1000" dirty="0" smtClean="0">
                          <a:solidFill>
                            <a:schemeClr val="dk1"/>
                          </a:solidFill>
                          <a:effectLst/>
                          <a:latin typeface="Verdana" pitchFamily="34" charset="0"/>
                          <a:ea typeface="Verdana" pitchFamily="34" charset="0"/>
                          <a:cs typeface="Verdana" pitchFamily="34" charset="0"/>
                        </a:rPr>
                        <a:t> type="hidden" id="__</a:t>
                      </a:r>
                      <a:r>
                        <a:rPr lang="en-US" sz="1000" dirty="0" err="1" smtClean="0">
                          <a:solidFill>
                            <a:schemeClr val="dk1"/>
                          </a:solidFill>
                          <a:effectLst/>
                          <a:latin typeface="Verdana" pitchFamily="34" charset="0"/>
                          <a:ea typeface="Verdana" pitchFamily="34" charset="0"/>
                          <a:cs typeface="Verdana" pitchFamily="34" charset="0"/>
                        </a:rPr>
                        <a:t>checkbox_xx_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name="__</a:t>
                      </a:r>
                      <a:r>
                        <a:rPr lang="en-US" sz="1000" dirty="0" err="1" smtClean="0">
                          <a:solidFill>
                            <a:schemeClr val="dk1"/>
                          </a:solidFill>
                          <a:effectLst/>
                          <a:latin typeface="Verdana" pitchFamily="34" charset="0"/>
                          <a:ea typeface="Verdana" pitchFamily="34" charset="0"/>
                          <a:cs typeface="Verdana" pitchFamily="34" charset="0"/>
                        </a:rPr>
                        <a:t>checkbox_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value="true"/&gt;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label</a:t>
                      </a:r>
                      <a:r>
                        <a:rPr lang="en-US" sz="1000" dirty="0" smtClean="0">
                          <a:solidFill>
                            <a:schemeClr val="dk1"/>
                          </a:solidFill>
                          <a:effectLst/>
                          <a:latin typeface="Verdana" pitchFamily="34" charset="0"/>
                          <a:ea typeface="Verdana" pitchFamily="34" charset="0"/>
                          <a:cs typeface="Verdana" pitchFamily="34" charset="0"/>
                        </a:rPr>
                        <a:t> for="</a:t>
                      </a:r>
                      <a:r>
                        <a:rPr lang="en-US" sz="1000" dirty="0" err="1" smtClean="0">
                          <a:solidFill>
                            <a:schemeClr val="dk1"/>
                          </a:solidFill>
                          <a:effectLst/>
                          <a:latin typeface="Verdana" pitchFamily="34" charset="0"/>
                          <a:ea typeface="Verdana" pitchFamily="34" charset="0"/>
                          <a:cs typeface="Verdana" pitchFamily="34" charset="0"/>
                        </a:rPr>
                        <a:t>resultAction_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class="</a:t>
                      </a:r>
                      <a:r>
                        <a:rPr lang="en-US" sz="1000" dirty="0" err="1" smtClean="0">
                          <a:solidFill>
                            <a:schemeClr val="dk1"/>
                          </a:solidFill>
                          <a:effectLst/>
                          <a:latin typeface="Verdana" pitchFamily="34" charset="0"/>
                          <a:ea typeface="Verdana" pitchFamily="34" charset="0"/>
                          <a:cs typeface="Verdana" pitchFamily="34" charset="0"/>
                        </a:rPr>
                        <a:t>checkboxLabel</a:t>
                      </a:r>
                      <a:r>
                        <a:rPr lang="en-US" sz="1000" dirty="0" smtClean="0">
                          <a:solidFill>
                            <a:schemeClr val="dk1"/>
                          </a:solidFill>
                          <a:effectLst/>
                          <a:latin typeface="Verdana" pitchFamily="34" charset="0"/>
                          <a:ea typeface="Verdana" pitchFamily="34" charset="0"/>
                          <a:cs typeface="Verdana" pitchFamily="34" charset="0"/>
                        </a:rPr>
                        <a:t>"&gt;Test</a:t>
                      </a:r>
                      <a:r>
                        <a:rPr lang="en-US" sz="1000" baseline="0" dirty="0" smtClean="0">
                          <a:solidFill>
                            <a:schemeClr val="dk1"/>
                          </a:solidFill>
                          <a:effectLst/>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Check Me</a:t>
                      </a: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label</a:t>
                      </a:r>
                      <a:r>
                        <a:rPr lang="en-US" sz="1000" dirty="0" smtClean="0">
                          <a:solidFill>
                            <a:schemeClr val="dk1"/>
                          </a:solidFill>
                          <a:effectLst/>
                          <a:latin typeface="Verdana" pitchFamily="34" charset="0"/>
                          <a:ea typeface="Verdana" pitchFamily="34" charset="0"/>
                          <a:cs typeface="Verdana" pitchFamily="34" charset="0"/>
                        </a:rPr>
                        <a:t>&gt;</a:t>
                      </a:r>
                      <a:endParaRPr lang="en-US" sz="1000" dirty="0">
                        <a:latin typeface="Verdana" pitchFamily="34" charset="0"/>
                        <a:ea typeface="Verdana" pitchFamily="34" charset="0"/>
                        <a:cs typeface="Verdana" pitchFamily="34" charset="0"/>
                      </a:endParaRPr>
                    </a:p>
                  </a:txBody>
                  <a:tcPr/>
                </a:tc>
              </a:tr>
              <a:tr h="28956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ChecklBoxlist</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s:checkboxlist</a:t>
                      </a:r>
                      <a:r>
                        <a:rPr lang="en-US" sz="1000" b="0" i="0" dirty="0">
                          <a:solidFill>
                            <a:srgbClr val="000000"/>
                          </a:solidFill>
                          <a:effectLst/>
                          <a:latin typeface="Verdana" pitchFamily="34" charset="0"/>
                          <a:ea typeface="Verdana" pitchFamily="34" charset="0"/>
                          <a:cs typeface="Verdana" pitchFamily="34" charset="0"/>
                        </a:rPr>
                        <a:t> name="foo" list="bar"/&gt;</a:t>
                      </a:r>
                    </a:p>
                  </a:txBody>
                  <a:tcPr marL="0" marR="0" marT="0" marB="0" anchor="ctr"/>
                </a:tc>
              </a:tr>
              <a:tr h="451730">
                <a:tc>
                  <a:txBody>
                    <a:bodyPr/>
                    <a:lstStyle/>
                    <a:p>
                      <a:r>
                        <a:rPr lang="en-US" sz="1000" b="1" dirty="0" smtClean="0">
                          <a:latin typeface="Verdana" pitchFamily="34" charset="0"/>
                          <a:ea typeface="Verdana" pitchFamily="34" charset="0"/>
                          <a:cs typeface="Verdana" pitchFamily="34" charset="0"/>
                        </a:rPr>
                        <a:t>UI</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Combobox</a:t>
                      </a:r>
                      <a:r>
                        <a:rPr lang="en-US" sz="1000" b="1" baseline="0" dirty="0" smtClean="0">
                          <a:latin typeface="Verdana" pitchFamily="34" charset="0"/>
                          <a:ea typeface="Verdana" pitchFamily="34" charset="0"/>
                          <a:cs typeface="Verdana" pitchFamily="34" charset="0"/>
                        </a:rPr>
                        <a:t> </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s:combobox</a:t>
                      </a:r>
                      <a:r>
                        <a:rPr lang="en-US" sz="1000" dirty="0" smtClean="0">
                          <a:latin typeface="Verdana" pitchFamily="34" charset="0"/>
                          <a:ea typeface="Verdana" pitchFamily="34" charset="0"/>
                          <a:cs typeface="Verdana" pitchFamily="34" charset="0"/>
                        </a:rPr>
                        <a:t> label="My Fruit“  name=“</a:t>
                      </a:r>
                      <a:r>
                        <a:rPr lang="en-US" sz="1000" dirty="0" err="1" smtClean="0">
                          <a:latin typeface="Verdana" pitchFamily="34" charset="0"/>
                          <a:ea typeface="Verdana" pitchFamily="34" charset="0"/>
                          <a:cs typeface="Verdana" pitchFamily="34" charset="0"/>
                        </a:rPr>
                        <a:t>FruitCombo</a:t>
                      </a:r>
                      <a:r>
                        <a:rPr lang="en-US" sz="1000" dirty="0" smtClean="0">
                          <a:latin typeface="Verdana" pitchFamily="34" charset="0"/>
                          <a:ea typeface="Verdana" pitchFamily="34" charset="0"/>
                          <a:cs typeface="Verdana" pitchFamily="34" charset="0"/>
                        </a:rPr>
                        <a:t>"</a:t>
                      </a:r>
                    </a:p>
                    <a:p>
                      <a:r>
                        <a:rPr lang="en-US" sz="1000" dirty="0" smtClean="0">
                          <a:latin typeface="Verdana" pitchFamily="34" charset="0"/>
                          <a:ea typeface="Verdana" pitchFamily="34" charset="0"/>
                          <a:cs typeface="Verdana" pitchFamily="34" charset="0"/>
                        </a:rPr>
                        <a:t>    list="{'</a:t>
                      </a:r>
                      <a:r>
                        <a:rPr lang="en-US" sz="1000" dirty="0" err="1" smtClean="0">
                          <a:latin typeface="Verdana" pitchFamily="34" charset="0"/>
                          <a:ea typeface="Verdana" pitchFamily="34" charset="0"/>
                          <a:cs typeface="Verdana" pitchFamily="34" charset="0"/>
                        </a:rPr>
                        <a:t>apple','banana','grape','pear</a:t>
                      </a:r>
                      <a:r>
                        <a:rPr lang="en-US" sz="1000" dirty="0" smtClean="0">
                          <a:latin typeface="Verdana" pitchFamily="34" charset="0"/>
                          <a:ea typeface="Verdana" pitchFamily="34" charset="0"/>
                          <a:cs typeface="Verdana" pitchFamily="34" charset="0"/>
                        </a:rPr>
                        <a:t>'}“   value="banana" /&gt;</a:t>
                      </a:r>
                      <a:endParaRPr lang="en-US" sz="1000" dirty="0">
                        <a:latin typeface="Verdana" pitchFamily="34" charset="0"/>
                        <a:ea typeface="Verdana" pitchFamily="34" charset="0"/>
                        <a:cs typeface="Verdana" pitchFamily="34" charset="0"/>
                      </a:endParaRPr>
                    </a:p>
                  </a:txBody>
                  <a:tcPr/>
                </a:tc>
              </a:tr>
              <a:tr h="234070">
                <a:tc>
                  <a:txBody>
                    <a:bodyPr/>
                    <a:lstStyle/>
                    <a:p>
                      <a:r>
                        <a:rPr lang="en-US" sz="1000" b="1" dirty="0" smtClean="0">
                          <a:latin typeface="Verdana" pitchFamily="34" charset="0"/>
                          <a:ea typeface="Verdana" pitchFamily="34" charset="0"/>
                          <a:cs typeface="Verdana" pitchFamily="34" charset="0"/>
                        </a:rPr>
                        <a:t>UI</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TextField</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s:textfield</a:t>
                      </a:r>
                      <a:r>
                        <a:rPr lang="en-US" sz="1000" dirty="0" smtClean="0">
                          <a:latin typeface="Verdana" pitchFamily="34" charset="0"/>
                          <a:ea typeface="Verdana" pitchFamily="34" charset="0"/>
                          <a:cs typeface="Verdana" pitchFamily="34" charset="0"/>
                        </a:rPr>
                        <a:t> name="</a:t>
                      </a:r>
                      <a:r>
                        <a:rPr lang="en-US" sz="1000" dirty="0" err="1" smtClean="0">
                          <a:latin typeface="Verdana" pitchFamily="34" charset="0"/>
                          <a:ea typeface="Verdana" pitchFamily="34" charset="0"/>
                          <a:cs typeface="Verdana" pitchFamily="34" charset="0"/>
                        </a:rPr>
                        <a:t>userId</a:t>
                      </a:r>
                      <a:r>
                        <a:rPr lang="en-US" sz="1000" dirty="0" smtClean="0">
                          <a:latin typeface="Verdana" pitchFamily="34" charset="0"/>
                          <a:ea typeface="Verdana" pitchFamily="34" charset="0"/>
                          <a:cs typeface="Verdana" pitchFamily="34" charset="0"/>
                        </a:rPr>
                        <a:t>" label="Id" /&gt;</a:t>
                      </a:r>
                    </a:p>
                  </a:txBody>
                  <a:tcPr/>
                </a:tc>
              </a:tr>
              <a:tr h="45173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Radio button</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s:radio</a:t>
                      </a:r>
                      <a:r>
                        <a:rPr lang="en-US" sz="1000" dirty="0" smtClean="0">
                          <a:solidFill>
                            <a:schemeClr val="dk1"/>
                          </a:solidFill>
                          <a:effectLst/>
                          <a:latin typeface="Verdana" pitchFamily="34" charset="0"/>
                          <a:ea typeface="Verdana" pitchFamily="34" charset="0"/>
                          <a:cs typeface="Verdana" pitchFamily="34" charset="0"/>
                        </a:rPr>
                        <a:t> label="Gender" name=“gender" list="genders" value="</a:t>
                      </a:r>
                      <a:r>
                        <a:rPr lang="en-US" sz="1000" dirty="0" err="1" smtClean="0">
                          <a:solidFill>
                            <a:schemeClr val="dk1"/>
                          </a:solidFill>
                          <a:effectLst/>
                          <a:latin typeface="Verdana" pitchFamily="34" charset="0"/>
                          <a:ea typeface="Verdana" pitchFamily="34" charset="0"/>
                          <a:cs typeface="Verdana" pitchFamily="34" charset="0"/>
                        </a:rPr>
                        <a:t>defaultValue</a:t>
                      </a:r>
                      <a:r>
                        <a:rPr lang="en-US" sz="1000" dirty="0" smtClean="0">
                          <a:solidFill>
                            <a:schemeClr val="dk1"/>
                          </a:solidFill>
                          <a:effectLst/>
                          <a:latin typeface="Verdana" pitchFamily="34" charset="0"/>
                          <a:ea typeface="Verdana" pitchFamily="34" charset="0"/>
                          <a:cs typeface="Verdana" pitchFamily="34" charset="0"/>
                        </a:rPr>
                        <a:t>" /&gt;</a:t>
                      </a:r>
                      <a:endParaRPr lang="en-US" sz="1000" dirty="0">
                        <a:latin typeface="Verdana" pitchFamily="34" charset="0"/>
                        <a:ea typeface="Verdana" pitchFamily="34" charset="0"/>
                        <a:cs typeface="Verdana" pitchFamily="34" charset="0"/>
                      </a:endParaRPr>
                    </a:p>
                  </a:txBody>
                  <a:tcPr/>
                </a:tc>
              </a:tr>
              <a:tr h="24384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TextArea</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s:textarea</a:t>
                      </a:r>
                      <a:r>
                        <a:rPr lang="en-US" sz="1000" b="0" i="0" dirty="0">
                          <a:solidFill>
                            <a:srgbClr val="000000"/>
                          </a:solidFill>
                          <a:effectLst/>
                          <a:latin typeface="Verdana" pitchFamily="34" charset="0"/>
                          <a:ea typeface="Verdana" pitchFamily="34" charset="0"/>
                          <a:cs typeface="Verdana" pitchFamily="34" charset="0"/>
                        </a:rPr>
                        <a:t> label</a:t>
                      </a:r>
                      <a:r>
                        <a:rPr lang="en-US" sz="1000" b="0" i="0" dirty="0" smtClean="0">
                          <a:solidFill>
                            <a:srgbClr val="000000"/>
                          </a:solidFill>
                          <a:effectLst/>
                          <a:latin typeface="Verdana" pitchFamily="34" charset="0"/>
                          <a:ea typeface="Verdana" pitchFamily="34" charset="0"/>
                          <a:cs typeface="Verdana" pitchFamily="34" charset="0"/>
                        </a:rPr>
                        <a:t>=“Notes" </a:t>
                      </a:r>
                      <a:r>
                        <a:rPr lang="en-US" sz="1000" b="0" i="0" dirty="0">
                          <a:solidFill>
                            <a:srgbClr val="000000"/>
                          </a:solidFill>
                          <a:effectLst/>
                          <a:latin typeface="Verdana" pitchFamily="34" charset="0"/>
                          <a:ea typeface="Verdana" pitchFamily="34" charset="0"/>
                          <a:cs typeface="Verdana" pitchFamily="34" charset="0"/>
                        </a:rPr>
                        <a:t>name</a:t>
                      </a:r>
                      <a:r>
                        <a:rPr lang="en-US" sz="1000" b="0" i="0" dirty="0" smtClean="0">
                          <a:solidFill>
                            <a:srgbClr val="000000"/>
                          </a:solidFill>
                          <a:effectLst/>
                          <a:latin typeface="Verdana" pitchFamily="34" charset="0"/>
                          <a:ea typeface="Verdana" pitchFamily="34" charset="0"/>
                          <a:cs typeface="Verdana" pitchFamily="34" charset="0"/>
                        </a:rPr>
                        <a:t>=“notes" </a:t>
                      </a:r>
                      <a:r>
                        <a:rPr lang="en-US" sz="1000" b="0" i="0" dirty="0">
                          <a:solidFill>
                            <a:srgbClr val="000000"/>
                          </a:solidFill>
                          <a:effectLst/>
                          <a:latin typeface="Verdana" pitchFamily="34" charset="0"/>
                          <a:ea typeface="Verdana" pitchFamily="34" charset="0"/>
                          <a:cs typeface="Verdana" pitchFamily="34" charset="0"/>
                        </a:rPr>
                        <a:t>cols="30" rows="8"/&gt;</a:t>
                      </a:r>
                    </a:p>
                  </a:txBody>
                  <a:tcPr marL="0" marR="0" marT="0" marB="0" anchor="ctr"/>
                </a:tc>
              </a:tr>
              <a:tr h="23407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Submit</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s:submit</a:t>
                      </a:r>
                      <a:r>
                        <a:rPr lang="en-US" sz="1000" dirty="0" smtClean="0">
                          <a:effectLst/>
                        </a:rPr>
                        <a:t> </a:t>
                      </a:r>
                      <a:r>
                        <a:rPr lang="en-US" sz="1000" dirty="0" smtClean="0">
                          <a:solidFill>
                            <a:schemeClr val="dk1"/>
                          </a:solidFill>
                          <a:effectLst/>
                          <a:latin typeface="+mn-lt"/>
                          <a:ea typeface="+mn-ea"/>
                          <a:cs typeface="+mn-cs"/>
                        </a:rPr>
                        <a:t>key="submit"</a:t>
                      </a:r>
                      <a:r>
                        <a:rPr lang="en-US" sz="1000" dirty="0" smtClean="0">
                          <a:effectLst/>
                        </a:rPr>
                        <a:t> </a:t>
                      </a:r>
                      <a:r>
                        <a:rPr lang="en-US" sz="1000" dirty="0" smtClean="0">
                          <a:solidFill>
                            <a:schemeClr val="dk1"/>
                          </a:solidFill>
                          <a:effectLst/>
                          <a:latin typeface="+mn-lt"/>
                          <a:ea typeface="+mn-ea"/>
                          <a:cs typeface="+mn-cs"/>
                        </a:rPr>
                        <a:t>/&gt;</a:t>
                      </a:r>
                      <a:endParaRPr lang="en-US" sz="1000" dirty="0" smtClean="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p14="http://schemas.microsoft.com/office/powerpoint/2010/main" xmlns="" val="273977372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dirty="0" smtClean="0">
                <a:latin typeface="Verdana" pitchFamily="34" charset="0"/>
                <a:ea typeface="Verdana" pitchFamily="34" charset="0"/>
                <a:cs typeface="Verdana" pitchFamily="34" charset="0"/>
              </a:rPr>
              <a:t>Spring framework </a:t>
            </a:r>
            <a:r>
              <a:rPr lang="en-US" sz="1500" b="1" i="1" dirty="0" smtClean="0">
                <a:solidFill>
                  <a:srgbClr val="FF0000"/>
                </a:solidFill>
                <a:latin typeface="Verdana" pitchFamily="34" charset="0"/>
                <a:ea typeface="Verdana" pitchFamily="34" charset="0"/>
                <a:cs typeface="Verdana" pitchFamily="34" charset="0"/>
              </a:rPr>
              <a:t>is called framework of frameworks. </a:t>
            </a:r>
          </a:p>
          <a:p>
            <a:pPr>
              <a:lnSpc>
                <a:spcPct val="100000"/>
              </a:lnSpc>
              <a:buFont typeface="Arial" pitchFamily="34" charset="0"/>
              <a:buChar char="•"/>
            </a:pPr>
            <a:r>
              <a:rPr lang="en-US" sz="1500" b="1" i="1" dirty="0" smtClean="0">
                <a:solidFill>
                  <a:srgbClr val="FF0000"/>
                </a:solidFill>
                <a:latin typeface="Verdana" pitchFamily="34" charset="0"/>
                <a:ea typeface="Verdana" pitchFamily="34" charset="0"/>
                <a:cs typeface="Verdana" pitchFamily="34" charset="0"/>
              </a:rPr>
              <a:t>There are many frameworks such as struts, hibernate, logging, </a:t>
            </a:r>
            <a:r>
              <a:rPr lang="en-US" sz="1500" b="1" i="1" dirty="0" err="1" smtClean="0">
                <a:solidFill>
                  <a:srgbClr val="FF0000"/>
                </a:solidFill>
                <a:latin typeface="Verdana" pitchFamily="34" charset="0"/>
                <a:ea typeface="Verdana" pitchFamily="34" charset="0"/>
                <a:cs typeface="Verdana" pitchFamily="34" charset="0"/>
              </a:rPr>
              <a:t>webservices</a:t>
            </a:r>
            <a:r>
              <a:rPr lang="en-US" sz="1500" b="1" i="1" dirty="0" smtClean="0">
                <a:solidFill>
                  <a:srgbClr val="FF0000"/>
                </a:solidFill>
                <a:latin typeface="Verdana" pitchFamily="34" charset="0"/>
                <a:ea typeface="Verdana" pitchFamily="34" charset="0"/>
                <a:cs typeface="Verdana" pitchFamily="34" charset="0"/>
              </a:rPr>
              <a:t>, testing in the </a:t>
            </a:r>
            <a:r>
              <a:rPr lang="en-US" sz="1500" b="1" i="1" dirty="0" err="1" smtClean="0">
                <a:solidFill>
                  <a:srgbClr val="FF0000"/>
                </a:solidFill>
                <a:latin typeface="Verdana" pitchFamily="34" charset="0"/>
                <a:ea typeface="Verdana" pitchFamily="34" charset="0"/>
                <a:cs typeface="Verdana" pitchFamily="34" charset="0"/>
              </a:rPr>
              <a:t>jee</a:t>
            </a:r>
            <a:r>
              <a:rPr lang="en-US" sz="1500" b="1" i="1" dirty="0" smtClean="0">
                <a:solidFill>
                  <a:srgbClr val="FF0000"/>
                </a:solidFill>
                <a:latin typeface="Verdana" pitchFamily="34" charset="0"/>
                <a:ea typeface="Verdana" pitchFamily="34" charset="0"/>
                <a:cs typeface="Verdana" pitchFamily="34" charset="0"/>
              </a:rPr>
              <a:t> world. Spring framework allows developer to plug and play various framework or technology of developer’s choosing.</a:t>
            </a:r>
          </a:p>
          <a:p>
            <a:pPr>
              <a:lnSpc>
                <a:spcPct val="100000"/>
              </a:lnSpc>
              <a:buFont typeface="Arial" pitchFamily="34" charset="0"/>
              <a:buChar char="•"/>
            </a:pPr>
            <a:r>
              <a:rPr lang="en-US" sz="1500" dirty="0" smtClean="0">
                <a:latin typeface="Verdana" pitchFamily="34" charset="0"/>
                <a:ea typeface="Verdana" pitchFamily="34" charset="0"/>
                <a:cs typeface="Verdana" pitchFamily="34" charset="0"/>
              </a:rPr>
              <a:t>Allows us to support complex </a:t>
            </a:r>
            <a:r>
              <a:rPr lang="en-US" sz="1500" dirty="0" err="1" smtClean="0">
                <a:latin typeface="Verdana" pitchFamily="34" charset="0"/>
                <a:ea typeface="Verdana" pitchFamily="34" charset="0"/>
                <a:cs typeface="Verdana" pitchFamily="34" charset="0"/>
              </a:rPr>
              <a:t>Jee</a:t>
            </a:r>
            <a:r>
              <a:rPr lang="en-US" sz="1500" dirty="0" smtClean="0">
                <a:latin typeface="Verdana" pitchFamily="34" charset="0"/>
                <a:ea typeface="Verdana" pitchFamily="34" charset="0"/>
                <a:cs typeface="Verdana" pitchFamily="34" charset="0"/>
              </a:rPr>
              <a:t> modules in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only container like tomcat.</a:t>
            </a:r>
          </a:p>
          <a:p>
            <a:pPr>
              <a:lnSpc>
                <a:spcPct val="100000"/>
              </a:lnSpc>
              <a:buFont typeface="Arial" pitchFamily="34" charset="0"/>
              <a:buChar char="•"/>
            </a:pPr>
            <a:r>
              <a:rPr lang="en-US" sz="1500" dirty="0" smtClean="0">
                <a:latin typeface="Verdana" pitchFamily="34" charset="0"/>
                <a:ea typeface="Verdana" pitchFamily="34" charset="0"/>
                <a:cs typeface="Verdana" pitchFamily="34" charset="0"/>
              </a:rPr>
              <a:t>Easy configuration for different frameworks to make it work together. The abstract configurable individual layers of spring framework in </a:t>
            </a:r>
            <a:r>
              <a:rPr lang="en-US" sz="1500" dirty="0" err="1" smtClean="0">
                <a:latin typeface="Verdana" pitchFamily="34" charset="0"/>
                <a:ea typeface="Verdana" pitchFamily="34" charset="0"/>
                <a:cs typeface="Verdana" pitchFamily="34" charset="0"/>
              </a:rPr>
              <a:t>Jee</a:t>
            </a:r>
            <a:r>
              <a:rPr lang="en-US" sz="1500" dirty="0" smtClean="0">
                <a:latin typeface="Verdana" pitchFamily="34" charset="0"/>
                <a:ea typeface="Verdana" pitchFamily="34" charset="0"/>
                <a:cs typeface="Verdana" pitchFamily="34" charset="0"/>
              </a:rPr>
              <a:t> web app makes it easier, flexible to change any component of multi-tier app.</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Dependency injection </a:t>
            </a:r>
            <a:r>
              <a:rPr lang="en-US" sz="1500" dirty="0" smtClean="0">
                <a:latin typeface="Verdana" pitchFamily="34" charset="0"/>
                <a:ea typeface="Verdana" pitchFamily="34" charset="0"/>
                <a:cs typeface="Verdana" pitchFamily="34" charset="0"/>
              </a:rPr>
              <a:t>: Most of the java objects contains/has-a attribute. To perform tasks by these objects, we have to set/assign/initialize values to these attributes. This is called dependency injection. </a:t>
            </a:r>
            <a:r>
              <a:rPr lang="en-US" sz="1500" b="1" i="1" dirty="0" smtClean="0">
                <a:solidFill>
                  <a:srgbClr val="FF0000"/>
                </a:solidFill>
                <a:latin typeface="Verdana" pitchFamily="34" charset="0"/>
                <a:ea typeface="Verdana" pitchFamily="34" charset="0"/>
                <a:cs typeface="Verdana" pitchFamily="34" charset="0"/>
              </a:rPr>
              <a:t>This allows us to remove tight coupling between objects. </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Aspect Oriented Programming </a:t>
            </a:r>
            <a:r>
              <a:rPr lang="en-US" sz="1500" dirty="0" smtClean="0">
                <a:latin typeface="Verdana" pitchFamily="34" charset="0"/>
                <a:ea typeface="Verdana" pitchFamily="34" charset="0"/>
                <a:cs typeface="Verdana" pitchFamily="34" charset="0"/>
              </a:rPr>
              <a:t>: Aspects are the features used in all the components of an application, such as methods, variables, classes. </a:t>
            </a:r>
            <a:r>
              <a:rPr lang="en-US" sz="1500" b="1" i="1" dirty="0" smtClean="0">
                <a:solidFill>
                  <a:srgbClr val="FF0000"/>
                </a:solidFill>
                <a:latin typeface="Verdana" pitchFamily="34" charset="0"/>
                <a:ea typeface="Verdana" pitchFamily="34" charset="0"/>
                <a:cs typeface="Verdana" pitchFamily="34" charset="0"/>
              </a:rPr>
              <a:t>AOP allows us to separate cross cutting concerns such as logging, reporting, exception handling </a:t>
            </a:r>
          </a:p>
          <a:p>
            <a:pPr lvl="1">
              <a:buFont typeface="Arial" pitchFamily="34" charset="0"/>
              <a:buChar char="•"/>
            </a:pPr>
            <a:r>
              <a:rPr lang="en-US" sz="1500" dirty="0" smtClean="0">
                <a:latin typeface="Verdana" pitchFamily="34" charset="0"/>
                <a:ea typeface="Verdana" pitchFamily="34" charset="0"/>
                <a:cs typeface="Verdana" pitchFamily="34" charset="0"/>
              </a:rPr>
              <a:t>Aspect : Aspects do not concern the actual business logic of an application and should be modularized and separated from actual code. Example of aspects are logging, monitoring, performance, testing which are distributed across the code and is called cross cutting concerns. </a:t>
            </a:r>
          </a:p>
          <a:p>
            <a:pPr lvl="1">
              <a:buFont typeface="Arial" pitchFamily="34" charset="0"/>
              <a:buChar char="•"/>
            </a:pPr>
            <a:endParaRPr lang="en-US" sz="1500" dirty="0" smtClean="0">
              <a:latin typeface="Verdana" pitchFamily="34" charset="0"/>
              <a:ea typeface="Verdana" pitchFamily="34" charset="0"/>
              <a:cs typeface="Verdana" pitchFamily="34" charset="0"/>
            </a:endParaRPr>
          </a:p>
          <a:p>
            <a:pPr>
              <a:buFont typeface="Arial" pitchFamily="34" charset="0"/>
              <a:buChar char="•"/>
            </a:pPr>
            <a:r>
              <a:rPr lang="en-US" sz="1500" b="1" dirty="0" smtClean="0">
                <a:latin typeface="Verdana" pitchFamily="34" charset="0"/>
                <a:ea typeface="Verdana" pitchFamily="34" charset="0"/>
                <a:cs typeface="Verdana" pitchFamily="34" charset="0"/>
              </a:rPr>
              <a:t>Spring Framework implementation </a:t>
            </a:r>
            <a:r>
              <a:rPr lang="en-US" sz="1500" dirty="0" smtClean="0">
                <a:latin typeface="Verdana" pitchFamily="34" charset="0"/>
                <a:ea typeface="Verdana" pitchFamily="34" charset="0"/>
                <a:cs typeface="Verdana" pitchFamily="34" charset="0"/>
              </a:rPr>
              <a:t>: Spring framework can be used as part of stand alone application (</a:t>
            </a:r>
            <a:r>
              <a:rPr lang="en-US" sz="1500" dirty="0" err="1" smtClean="0">
                <a:latin typeface="Verdana" pitchFamily="34" charset="0"/>
                <a:ea typeface="Verdana" pitchFamily="34" charset="0"/>
                <a:cs typeface="Verdana" pitchFamily="34" charset="0"/>
              </a:rPr>
              <a:t>ClassPathApplicationContext</a:t>
            </a:r>
            <a:r>
              <a:rPr lang="en-US" sz="1500" dirty="0" smtClean="0">
                <a:latin typeface="Verdana" pitchFamily="34" charset="0"/>
                <a:ea typeface="Verdana" pitchFamily="34" charset="0"/>
                <a:cs typeface="Verdana" pitchFamily="34" charset="0"/>
              </a:rPr>
              <a:t> or </a:t>
            </a:r>
            <a:r>
              <a:rPr lang="en-US" sz="1500" dirty="0" err="1" smtClean="0">
                <a:latin typeface="Verdana" pitchFamily="34" charset="0"/>
                <a:ea typeface="Verdana" pitchFamily="34" charset="0"/>
                <a:cs typeface="Verdana" pitchFamily="34" charset="0"/>
              </a:rPr>
              <a:t>FileSystemApplicationContext</a:t>
            </a:r>
            <a:r>
              <a:rPr lang="en-US" sz="1500" dirty="0" smtClean="0">
                <a:latin typeface="Verdana" pitchFamily="34" charset="0"/>
                <a:ea typeface="Verdana" pitchFamily="34" charset="0"/>
                <a:cs typeface="Verdana" pitchFamily="34" charset="0"/>
              </a:rPr>
              <a:t> ) or as an enterprise application (use </a:t>
            </a:r>
            <a:r>
              <a:rPr lang="en-US" sz="1500" dirty="0" err="1" smtClean="0"/>
              <a:t>ContextLoaderListener</a:t>
            </a:r>
            <a:r>
              <a:rPr lang="en-US" sz="1500" dirty="0" smtClean="0"/>
              <a:t> in the web.xml)</a:t>
            </a:r>
            <a:r>
              <a:rPr lang="en-US" sz="1500" dirty="0" smtClean="0">
                <a:latin typeface="Verdana" pitchFamily="34" charset="0"/>
                <a:ea typeface="Verdana" pitchFamily="34" charset="0"/>
                <a:cs typeface="Verdana" pitchFamily="34" charset="0"/>
              </a:rPr>
              <a:t>.</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53340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Web Layer : </a:t>
            </a:r>
            <a:r>
              <a:rPr lang="en-US" sz="1300" dirty="0" smtClean="0">
                <a:latin typeface="Verdana" pitchFamily="34" charset="0"/>
                <a:ea typeface="Verdana" pitchFamily="34" charset="0"/>
                <a:cs typeface="Verdana" pitchFamily="34" charset="0"/>
              </a:rPr>
              <a:t>Web layer consists of Web interface of an enterprise such as. Struts framework, </a:t>
            </a:r>
            <a:r>
              <a:rPr lang="en-US" sz="1300" dirty="0" err="1" smtClean="0">
                <a:latin typeface="Verdana" pitchFamily="34" charset="0"/>
                <a:ea typeface="Verdana" pitchFamily="34" charset="0"/>
                <a:cs typeface="Verdana" pitchFamily="34" charset="0"/>
              </a:rPr>
              <a:t>Webservices</a:t>
            </a:r>
            <a:r>
              <a:rPr lang="en-US" sz="1300" dirty="0" smtClean="0">
                <a:latin typeface="Verdana" pitchFamily="34" charset="0"/>
                <a:ea typeface="Verdana" pitchFamily="34" charset="0"/>
                <a:cs typeface="Verdana" pitchFamily="34" charset="0"/>
              </a:rPr>
              <a:t>, HTML/</a:t>
            </a:r>
            <a:r>
              <a:rPr lang="en-US" sz="1300" dirty="0" err="1" smtClean="0">
                <a:latin typeface="Verdana" pitchFamily="34" charset="0"/>
                <a:ea typeface="Verdana" pitchFamily="34" charset="0"/>
                <a:cs typeface="Verdana" pitchFamily="34" charset="0"/>
              </a:rPr>
              <a:t>Jsp</a:t>
            </a:r>
            <a:r>
              <a:rPr lang="en-US" sz="1300" dirty="0" smtClean="0">
                <a:latin typeface="Verdana" pitchFamily="34" charset="0"/>
                <a:ea typeface="Verdana" pitchFamily="34" charset="0"/>
                <a:cs typeface="Verdana" pitchFamily="34" charset="0"/>
              </a:rPr>
              <a:t>, JSF etc</a:t>
            </a:r>
            <a:br>
              <a:rPr lang="en-US" sz="1300" dirty="0" smtClean="0">
                <a:latin typeface="Verdana" pitchFamily="34" charset="0"/>
                <a:ea typeface="Verdana" pitchFamily="34" charset="0"/>
                <a:cs typeface="Verdana" pitchFamily="34" charset="0"/>
              </a:rPr>
            </a:br>
            <a:endParaRPr lang="en-US" sz="1300" b="1"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Core Container :</a:t>
            </a:r>
            <a:r>
              <a:rPr lang="en-US" sz="1300" dirty="0" smtClean="0">
                <a:latin typeface="Verdana" pitchFamily="34" charset="0"/>
                <a:ea typeface="Verdana" pitchFamily="34" charset="0"/>
                <a:cs typeface="Verdana" pitchFamily="34" charset="0"/>
              </a:rPr>
              <a:t> Spring Core container consists of </a:t>
            </a:r>
            <a:r>
              <a:rPr lang="en-US" sz="1300" dirty="0" err="1" smtClean="0">
                <a:latin typeface="Verdana" pitchFamily="34" charset="0"/>
                <a:ea typeface="Verdana" pitchFamily="34" charset="0"/>
                <a:cs typeface="Verdana" pitchFamily="34" charset="0"/>
              </a:rPr>
              <a:t>Beans,SPEL</a:t>
            </a:r>
            <a:r>
              <a:rPr lang="en-US" sz="1300" dirty="0" smtClean="0">
                <a:latin typeface="Verdana" pitchFamily="34" charset="0"/>
                <a:ea typeface="Verdana" pitchFamily="34" charset="0"/>
                <a:cs typeface="Verdana" pitchFamily="34" charset="0"/>
              </a:rPr>
              <a:t>, used for Dependency Injection. DI is implemented using Object creational design pattern. </a:t>
            </a:r>
            <a:r>
              <a:rPr lang="en-US" sz="1300" b="1" dirty="0" smtClean="0">
                <a:latin typeface="Verdana" pitchFamily="34" charset="0"/>
                <a:ea typeface="Verdana" pitchFamily="34" charset="0"/>
                <a:cs typeface="Verdana" pitchFamily="34" charset="0"/>
              </a:rPr>
              <a:t>Spring managed beans : </a:t>
            </a:r>
            <a:r>
              <a:rPr lang="en-US" sz="1300" dirty="0" smtClean="0">
                <a:latin typeface="Verdana" pitchFamily="34" charset="0"/>
                <a:ea typeface="Verdana" pitchFamily="34" charset="0"/>
                <a:cs typeface="Verdana" pitchFamily="34" charset="0"/>
              </a:rPr>
              <a:t>these classes are detected and managed by spring container from the </a:t>
            </a:r>
            <a:r>
              <a:rPr lang="en-US" sz="1300" dirty="0" err="1" smtClean="0">
                <a:latin typeface="Verdana" pitchFamily="34" charset="0"/>
                <a:ea typeface="Verdana" pitchFamily="34" charset="0"/>
                <a:cs typeface="Verdana" pitchFamily="34" charset="0"/>
              </a:rPr>
              <a:t>classpath</a:t>
            </a:r>
            <a:r>
              <a:rPr lang="en-US" sz="1300" dirty="0" smtClean="0">
                <a:latin typeface="Verdana" pitchFamily="34" charset="0"/>
                <a:ea typeface="Verdana" pitchFamily="34" charset="0"/>
                <a:cs typeface="Verdana" pitchFamily="34" charset="0"/>
              </a:rPr>
              <a:t> defined in </a:t>
            </a:r>
            <a:r>
              <a:rPr lang="en-US" sz="1300" dirty="0" err="1" smtClean="0">
                <a:latin typeface="Verdana" pitchFamily="34" charset="0"/>
                <a:ea typeface="Verdana" pitchFamily="34" charset="0"/>
                <a:cs typeface="Verdana" pitchFamily="34" charset="0"/>
              </a:rPr>
              <a:t>componentScan</a:t>
            </a:r>
            <a:endParaRPr lang="en-US" sz="1300" dirty="0" smtClean="0">
              <a:latin typeface="Verdana" pitchFamily="34" charset="0"/>
              <a:ea typeface="Verdana" pitchFamily="34" charset="0"/>
              <a:cs typeface="Verdana" pitchFamily="34" charset="0"/>
            </a:endParaRPr>
          </a:p>
          <a:p>
            <a:pPr lvl="1">
              <a:buFont typeface="Arial" pitchFamily="34" charset="0"/>
              <a:buChar char="•"/>
            </a:pPr>
            <a:r>
              <a:rPr lang="en-US" sz="1300" b="1" dirty="0" smtClean="0">
                <a:latin typeface="Verdana" pitchFamily="34" charset="0"/>
                <a:ea typeface="Verdana" pitchFamily="34" charset="0"/>
                <a:cs typeface="Verdana" pitchFamily="34" charset="0"/>
              </a:rPr>
              <a:t>Configuration :</a:t>
            </a:r>
            <a:r>
              <a:rPr lang="en-US" sz="1300" dirty="0" smtClean="0">
                <a:latin typeface="Verdana" pitchFamily="34" charset="0"/>
                <a:ea typeface="Verdana" pitchFamily="34" charset="0"/>
                <a:cs typeface="Verdana" pitchFamily="34" charset="0"/>
              </a:rPr>
              <a:t> these annotated classes usually has @Bean methods that generates beans managed by spring container.</a:t>
            </a:r>
          </a:p>
          <a:p>
            <a:pPr lvl="1">
              <a:buFont typeface="Arial" pitchFamily="34" charset="0"/>
              <a:buChar char="•"/>
            </a:pPr>
            <a:r>
              <a:rPr lang="en-US" sz="1300" b="1" dirty="0" smtClean="0">
                <a:latin typeface="Verdana" pitchFamily="34" charset="0"/>
                <a:ea typeface="Verdana" pitchFamily="34" charset="0"/>
                <a:cs typeface="Verdana" pitchFamily="34" charset="0"/>
              </a:rPr>
              <a:t>Component : </a:t>
            </a:r>
            <a:r>
              <a:rPr lang="en-US" sz="1300" dirty="0" smtClean="0">
                <a:latin typeface="Verdana" pitchFamily="34" charset="0"/>
                <a:ea typeface="Verdana" pitchFamily="34" charset="0"/>
                <a:cs typeface="Verdana" pitchFamily="34" charset="0"/>
              </a:rPr>
              <a:t>this annotation is applied to a class to be managed by spring container. Below are the special categories of Component that categorizes the beans in MVC layer.</a:t>
            </a:r>
            <a:endParaRPr lang="en-US" sz="1300" b="1" dirty="0" smtClean="0">
              <a:latin typeface="Verdana" pitchFamily="34" charset="0"/>
              <a:ea typeface="Verdana" pitchFamily="34" charset="0"/>
              <a:cs typeface="Verdana" pitchFamily="34" charset="0"/>
            </a:endParaRPr>
          </a:p>
          <a:p>
            <a:pPr lvl="2">
              <a:buFont typeface="Arial" pitchFamily="34" charset="0"/>
              <a:buChar char="•"/>
            </a:pPr>
            <a:r>
              <a:rPr lang="en-US" sz="1300" b="1" dirty="0" smtClean="0">
                <a:latin typeface="Verdana" pitchFamily="34" charset="0"/>
                <a:ea typeface="Verdana" pitchFamily="34" charset="0"/>
                <a:cs typeface="Verdana" pitchFamily="34" charset="0"/>
              </a:rPr>
              <a:t>Controller : </a:t>
            </a:r>
            <a:r>
              <a:rPr lang="en-US" sz="1300" dirty="0" smtClean="0">
                <a:latin typeface="Verdana" pitchFamily="34" charset="0"/>
                <a:ea typeface="Verdana" pitchFamily="34" charset="0"/>
                <a:cs typeface="Verdana" pitchFamily="34" charset="0"/>
              </a:rPr>
              <a:t>presentation layer bean , typically used with </a:t>
            </a:r>
            <a:r>
              <a:rPr lang="en-US" sz="1300" dirty="0" err="1" smtClean="0">
                <a:latin typeface="Verdana" pitchFamily="34" charset="0"/>
                <a:ea typeface="Verdana" pitchFamily="34" charset="0"/>
                <a:cs typeface="Verdana" pitchFamily="34" charset="0"/>
              </a:rPr>
              <a:t>RequestMapping</a:t>
            </a:r>
            <a:r>
              <a:rPr lang="en-US" sz="1300" dirty="0" smtClean="0">
                <a:latin typeface="Verdana" pitchFamily="34" charset="0"/>
                <a:ea typeface="Verdana" pitchFamily="34" charset="0"/>
                <a:cs typeface="Verdana" pitchFamily="34" charset="0"/>
              </a:rPr>
              <a:t> annotation  	to map target application URL to the bean.</a:t>
            </a:r>
          </a:p>
          <a:p>
            <a:pPr lvl="2">
              <a:buFont typeface="Arial" pitchFamily="34" charset="0"/>
              <a:buChar char="•"/>
            </a:pPr>
            <a:r>
              <a:rPr lang="en-US" sz="1300" b="1" dirty="0" smtClean="0">
                <a:latin typeface="Verdana" pitchFamily="34" charset="0"/>
                <a:ea typeface="Verdana" pitchFamily="34" charset="0"/>
                <a:cs typeface="Verdana" pitchFamily="34" charset="0"/>
              </a:rPr>
              <a:t>Service : </a:t>
            </a:r>
            <a:r>
              <a:rPr lang="en-US" sz="1300" dirty="0" smtClean="0">
                <a:latin typeface="Verdana" pitchFamily="34" charset="0"/>
                <a:ea typeface="Verdana" pitchFamily="34" charset="0"/>
                <a:cs typeface="Verdana" pitchFamily="34" charset="0"/>
              </a:rPr>
              <a:t>Business layer bean.</a:t>
            </a:r>
          </a:p>
          <a:p>
            <a:pPr lvl="2">
              <a:buFont typeface="Arial" pitchFamily="34" charset="0"/>
              <a:buChar char="•"/>
            </a:pPr>
            <a:r>
              <a:rPr lang="en-US" sz="1300" b="1" dirty="0" smtClean="0">
                <a:latin typeface="Verdana" pitchFamily="34" charset="0"/>
                <a:ea typeface="Verdana" pitchFamily="34" charset="0"/>
                <a:cs typeface="Verdana" pitchFamily="34" charset="0"/>
              </a:rPr>
              <a:t>Repository : </a:t>
            </a:r>
            <a:r>
              <a:rPr lang="en-US" sz="1300" dirty="0" smtClean="0">
                <a:latin typeface="Verdana" pitchFamily="34" charset="0"/>
                <a:ea typeface="Verdana" pitchFamily="34" charset="0"/>
                <a:cs typeface="Verdana" pitchFamily="34" charset="0"/>
              </a:rPr>
              <a:t>indicates spring container that this class </a:t>
            </a:r>
            <a:r>
              <a:rPr lang="en-US" sz="1300" dirty="0" err="1" smtClean="0">
                <a:latin typeface="Verdana" pitchFamily="34" charset="0"/>
                <a:ea typeface="Verdana" pitchFamily="34" charset="0"/>
                <a:cs typeface="Verdana" pitchFamily="34" charset="0"/>
              </a:rPr>
              <a:t>contrain</a:t>
            </a:r>
            <a:r>
              <a:rPr lang="en-US" sz="1300" dirty="0" smtClean="0">
                <a:latin typeface="Verdana" pitchFamily="34" charset="0"/>
                <a:ea typeface="Verdana" pitchFamily="34" charset="0"/>
                <a:cs typeface="Verdana" pitchFamily="34" charset="0"/>
              </a:rPr>
              <a:t> Data access layer code. Typically contains Query annotation.</a:t>
            </a:r>
          </a:p>
          <a:p>
            <a:pPr lvl="1">
              <a:buFont typeface="Arial" pitchFamily="34" charset="0"/>
              <a:buChar char="•"/>
            </a:pPr>
            <a:r>
              <a:rPr lang="en-US" sz="1300" b="1" dirty="0" smtClean="0">
                <a:latin typeface="Verdana" pitchFamily="34" charset="0"/>
                <a:ea typeface="Verdana" pitchFamily="34" charset="0"/>
                <a:cs typeface="Verdana" pitchFamily="34" charset="0"/>
              </a:rPr>
              <a:t>Bean scope: </a:t>
            </a:r>
            <a:r>
              <a:rPr lang="en-US" sz="1300" dirty="0" smtClean="0">
                <a:latin typeface="Verdana" pitchFamily="34" charset="0"/>
                <a:ea typeface="Verdana" pitchFamily="34" charset="0"/>
                <a:cs typeface="Verdana" pitchFamily="34" charset="0"/>
              </a:rPr>
              <a:t>Scope tells us how to use/instantiate this object in the application.</a:t>
            </a:r>
          </a:p>
          <a:p>
            <a:pPr lvl="2">
              <a:buFont typeface="Arial" pitchFamily="34" charset="0"/>
              <a:buChar char="•"/>
            </a:pPr>
            <a:r>
              <a:rPr lang="en-US" sz="1300" b="1" dirty="0" smtClean="0">
                <a:latin typeface="Verdana" pitchFamily="34" charset="0"/>
                <a:ea typeface="Verdana" pitchFamily="34" charset="0"/>
                <a:cs typeface="Verdana" pitchFamily="34" charset="0"/>
              </a:rPr>
              <a:t>Singleton</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default</a:t>
            </a:r>
          </a:p>
          <a:p>
            <a:pPr lvl="2">
              <a:buFont typeface="Arial" pitchFamily="34" charset="0"/>
              <a:buChar char="•"/>
            </a:pPr>
            <a:r>
              <a:rPr lang="en-US" sz="1300" b="1" dirty="0" smtClean="0">
                <a:latin typeface="Verdana" pitchFamily="34" charset="0"/>
                <a:ea typeface="Verdana" pitchFamily="34" charset="0"/>
                <a:cs typeface="Verdana" pitchFamily="34" charset="0"/>
              </a:rPr>
              <a:t>Prototype</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unique instance for bean call.</a:t>
            </a:r>
          </a:p>
          <a:p>
            <a:pPr lvl="2">
              <a:buFont typeface="Arial" pitchFamily="34" charset="0"/>
              <a:buChar char="•"/>
            </a:pPr>
            <a:r>
              <a:rPr lang="en-US" sz="1300" b="1" dirty="0" smtClean="0">
                <a:latin typeface="Verdana" pitchFamily="34" charset="0"/>
                <a:ea typeface="Verdana" pitchFamily="34" charset="0"/>
                <a:cs typeface="Verdana" pitchFamily="34" charset="0"/>
              </a:rPr>
              <a:t>Request</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unique instance for http request call.</a:t>
            </a:r>
          </a:p>
          <a:p>
            <a:pPr lvl="2">
              <a:buFont typeface="Arial" pitchFamily="34" charset="0"/>
              <a:buChar char="•"/>
            </a:pPr>
            <a:r>
              <a:rPr lang="en-US" sz="1300" b="1" dirty="0" smtClean="0">
                <a:latin typeface="Verdana" pitchFamily="34" charset="0"/>
                <a:ea typeface="Verdana" pitchFamily="34" charset="0"/>
                <a:cs typeface="Verdana" pitchFamily="34" charset="0"/>
              </a:rPr>
              <a:t>Session</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unique instance for http session call.</a:t>
            </a:r>
            <a:endParaRPr lang="en-US" sz="1300" b="1" dirty="0" smtClean="0">
              <a:latin typeface="Verdana" pitchFamily="34" charset="0"/>
              <a:ea typeface="Verdana" pitchFamily="34" charset="0"/>
              <a:cs typeface="Verdana" pitchFamily="34" charset="0"/>
            </a:endParaRPr>
          </a:p>
          <a:p>
            <a:pPr lvl="1">
              <a:buFont typeface="Arial" pitchFamily="34" charset="0"/>
              <a:buChar char="•"/>
            </a:pPr>
            <a:r>
              <a:rPr lang="en-US" sz="1300" b="1" dirty="0" smtClean="0">
                <a:latin typeface="Verdana" pitchFamily="34" charset="0"/>
                <a:ea typeface="Verdana" pitchFamily="34" charset="0"/>
                <a:cs typeface="Verdana" pitchFamily="34" charset="0"/>
              </a:rPr>
              <a:t>DI : </a:t>
            </a:r>
            <a:r>
              <a:rPr lang="en-US" sz="1300" dirty="0" smtClean="0">
                <a:latin typeface="Verdana" pitchFamily="34" charset="0"/>
                <a:ea typeface="Verdana" pitchFamily="34" charset="0"/>
                <a:cs typeface="Verdana" pitchFamily="34" charset="0"/>
              </a:rPr>
              <a:t>by using set methods(name/value attribute from property tags) or constructors(constructor-</a:t>
            </a:r>
            <a:r>
              <a:rPr lang="en-US" sz="1300" dirty="0" err="1" smtClean="0">
                <a:latin typeface="Verdana" pitchFamily="34" charset="0"/>
                <a:ea typeface="Verdana" pitchFamily="34" charset="0"/>
                <a:cs typeface="Verdana" pitchFamily="34" charset="0"/>
              </a:rPr>
              <a:t>arg</a:t>
            </a:r>
            <a:r>
              <a:rPr lang="en-US" sz="1300" dirty="0" smtClean="0">
                <a:latin typeface="Verdana" pitchFamily="34" charset="0"/>
                <a:ea typeface="Verdana" pitchFamily="34" charset="0"/>
                <a:cs typeface="Verdana" pitchFamily="34" charset="0"/>
              </a:rPr>
              <a:t> attribute).</a:t>
            </a:r>
          </a:p>
          <a:p>
            <a:pPr lvl="2">
              <a:buFont typeface="Arial" pitchFamily="34" charset="0"/>
              <a:buChar char="•"/>
            </a:pPr>
            <a:r>
              <a:rPr lang="en-US" sz="1300" b="1" dirty="0" err="1" smtClean="0">
                <a:latin typeface="Verdana" pitchFamily="34" charset="0"/>
                <a:ea typeface="Verdana" pitchFamily="34" charset="0"/>
                <a:cs typeface="Verdana" pitchFamily="34" charset="0"/>
              </a:rPr>
              <a:t>Autowired</a:t>
            </a:r>
            <a:r>
              <a:rPr lang="en-US" sz="1300" dirty="0" smtClean="0">
                <a:latin typeface="Verdana" pitchFamily="34" charset="0"/>
                <a:ea typeface="Verdana" pitchFamily="34" charset="0"/>
                <a:cs typeface="Verdana" pitchFamily="34" charset="0"/>
              </a:rPr>
              <a:t> - Loads/init objects annotated by @Component.</a:t>
            </a:r>
          </a:p>
          <a:p>
            <a:pPr lvl="2">
              <a:buFont typeface="Arial" pitchFamily="34" charset="0"/>
              <a:buChar char="•"/>
            </a:pPr>
            <a:r>
              <a:rPr lang="en-US" sz="1300" b="1" dirty="0" smtClean="0">
                <a:latin typeface="Verdana" pitchFamily="34" charset="0"/>
                <a:ea typeface="Verdana" pitchFamily="34" charset="0"/>
                <a:cs typeface="Verdana" pitchFamily="34" charset="0"/>
              </a:rPr>
              <a:t>Qualifier/Resource </a:t>
            </a:r>
            <a:r>
              <a:rPr lang="en-US" sz="1300" dirty="0" smtClean="0">
                <a:latin typeface="Verdana" pitchFamily="34" charset="0"/>
                <a:ea typeface="Verdana" pitchFamily="34" charset="0"/>
                <a:cs typeface="Verdana" pitchFamily="34" charset="0"/>
              </a:rPr>
              <a:t>– used if there are multiple beans of same class or multiple concrete class of same interface.</a:t>
            </a:r>
          </a:p>
          <a:p>
            <a:pPr lvl="1">
              <a:buFont typeface="Arial" pitchFamily="34" charset="0"/>
              <a:buChar char="•"/>
            </a:pPr>
            <a:r>
              <a:rPr lang="en-US" sz="1300" b="1" dirty="0" smtClean="0">
                <a:latin typeface="Verdana" pitchFamily="34" charset="0"/>
                <a:ea typeface="Verdana" pitchFamily="34" charset="0"/>
                <a:cs typeface="Verdana" pitchFamily="34" charset="0"/>
              </a:rPr>
              <a:t>AOP : </a:t>
            </a:r>
            <a:r>
              <a:rPr lang="en-US" sz="1300" dirty="0" smtClean="0">
                <a:latin typeface="Verdana" pitchFamily="34" charset="0"/>
                <a:ea typeface="Verdana" pitchFamily="34" charset="0"/>
                <a:cs typeface="Verdana" pitchFamily="34" charset="0"/>
              </a:rPr>
              <a:t>separate cross cutting concerns from business logic.</a:t>
            </a:r>
            <a:br>
              <a:rPr lang="en-US" sz="1300" dirty="0" smtClean="0">
                <a:latin typeface="Verdana" pitchFamily="34" charset="0"/>
                <a:ea typeface="Verdana" pitchFamily="34" charset="0"/>
                <a:cs typeface="Verdana" pitchFamily="34" charset="0"/>
              </a:rPr>
            </a:br>
            <a:endParaRPr lang="en-US" sz="1300" dirty="0" smtClean="0">
              <a:latin typeface="Verdana" pitchFamily="34" charset="0"/>
              <a:ea typeface="Verdana" pitchFamily="34" charset="0"/>
              <a:cs typeface="Verdana" pitchFamily="34" charset="0"/>
            </a:endParaRPr>
          </a:p>
          <a:p>
            <a:pPr>
              <a:buFont typeface="Arial" pitchFamily="34" charset="0"/>
              <a:buChar char="•"/>
            </a:pPr>
            <a:r>
              <a:rPr lang="en-US" sz="1300" b="1" dirty="0" smtClean="0">
                <a:latin typeface="Verdana" pitchFamily="34" charset="0"/>
                <a:ea typeface="Verdana" pitchFamily="34" charset="0"/>
                <a:cs typeface="Verdana" pitchFamily="34" charset="0"/>
              </a:rPr>
              <a:t>Data Access Layer :</a:t>
            </a:r>
            <a:r>
              <a:rPr lang="en-US" sz="1300" dirty="0" smtClean="0">
                <a:latin typeface="Verdana" pitchFamily="34" charset="0"/>
                <a:ea typeface="Verdana" pitchFamily="34" charset="0"/>
                <a:cs typeface="Verdana" pitchFamily="34" charset="0"/>
              </a:rPr>
              <a:t> this layer consists of backend systems such as ORM/OXM/JMS etc. ORM layer such as Hibernate framework and JDBC. JMS such as Messaging transactions. OXM are the object to Xml mapping technologies such as JAXB etc. </a:t>
            </a:r>
            <a:endParaRPr lang="en-US" sz="1300" b="1"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Test integration </a:t>
            </a:r>
            <a:r>
              <a:rPr lang="en-US" sz="1300" dirty="0" smtClean="0">
                <a:latin typeface="Verdana" pitchFamily="34" charset="0"/>
                <a:ea typeface="Verdana" pitchFamily="34" charset="0"/>
                <a:cs typeface="Verdana" pitchFamily="34" charset="0"/>
              </a:rPr>
              <a:t>: test framework can be configured. </a:t>
            </a:r>
          </a:p>
        </p:txBody>
      </p:sp>
    </p:spTree>
    <p:extLst>
      <p:ext uri="{BB962C8B-B14F-4D97-AF65-F5344CB8AC3E}">
        <p14:creationId xmlns:p14="http://schemas.microsoft.com/office/powerpoint/2010/main" xmlns=""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dirty="0" smtClean="0">
                <a:latin typeface="Verdana" pitchFamily="34" charset="0"/>
                <a:ea typeface="Verdana" pitchFamily="34" charset="0"/>
                <a:cs typeface="Verdana" pitchFamily="34" charset="0"/>
              </a:rPr>
              <a:t>Aspect Oriented Programming : </a:t>
            </a:r>
            <a:r>
              <a:rPr lang="en-US" sz="1500" dirty="0" smtClean="0">
                <a:latin typeface="Verdana" pitchFamily="34" charset="0"/>
                <a:ea typeface="Verdana" pitchFamily="34" charset="0"/>
                <a:cs typeface="Verdana" pitchFamily="34" charset="0"/>
              </a:rPr>
              <a:t>AOP allows us to separate cross cutting concerns such as logging, reporting, exception handling </a:t>
            </a: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Aspect : </a:t>
            </a:r>
            <a:r>
              <a:rPr lang="en-US" sz="1500" dirty="0" smtClean="0">
                <a:latin typeface="Verdana" pitchFamily="34" charset="0"/>
                <a:ea typeface="Verdana" pitchFamily="34" charset="0"/>
                <a:cs typeface="Verdana" pitchFamily="34" charset="0"/>
              </a:rPr>
              <a:t>classes that implement aspect in spring framework</a:t>
            </a:r>
          </a:p>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JoinPoint</a:t>
            </a:r>
            <a:r>
              <a:rPr lang="en-US" sz="1500" b="1" dirty="0" smtClean="0">
                <a:latin typeface="Verdana" pitchFamily="34" charset="0"/>
                <a:ea typeface="Verdana" pitchFamily="34" charset="0"/>
                <a:cs typeface="Verdana" pitchFamily="34" charset="0"/>
              </a:rPr>
              <a:t> : </a:t>
            </a:r>
            <a:r>
              <a:rPr lang="en-US" sz="1500" dirty="0" smtClean="0">
                <a:latin typeface="Verdana" pitchFamily="34" charset="0"/>
                <a:ea typeface="Verdana" pitchFamily="34" charset="0"/>
                <a:cs typeface="Verdana" pitchFamily="34" charset="0"/>
              </a:rPr>
              <a:t>a stage in application flow such as method execution. A method of your choosing where you would like to add additional code from aspects/</a:t>
            </a:r>
          </a:p>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PointCut</a:t>
            </a:r>
            <a:r>
              <a:rPr lang="en-US" sz="1500" b="1" dirty="0" smtClean="0">
                <a:latin typeface="Verdana" pitchFamily="34" charset="0"/>
                <a:ea typeface="Verdana" pitchFamily="34" charset="0"/>
                <a:cs typeface="Verdana" pitchFamily="34" charset="0"/>
              </a:rPr>
              <a:t> : </a:t>
            </a:r>
            <a:r>
              <a:rPr lang="en-US" sz="1500" dirty="0" smtClean="0">
                <a:latin typeface="Verdana" pitchFamily="34" charset="0"/>
                <a:ea typeface="Verdana" pitchFamily="34" charset="0"/>
                <a:cs typeface="Verdana" pitchFamily="34" charset="0"/>
              </a:rPr>
              <a:t>expressions that allows to apply aspects on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a:t>
            </a:r>
          </a:p>
          <a:p>
            <a:pPr lvl="1">
              <a:buFont typeface="Arial" pitchFamily="34" charset="0"/>
              <a:buChar char="•"/>
            </a:pPr>
            <a:r>
              <a:rPr lang="en-US" sz="1500" dirty="0" smtClean="0">
                <a:latin typeface="Verdana" pitchFamily="34" charset="0"/>
                <a:ea typeface="Verdana" pitchFamily="34" charset="0"/>
                <a:cs typeface="Verdana" pitchFamily="34" charset="0"/>
              </a:rPr>
              <a:t>Regular expressions : * to apply access </a:t>
            </a:r>
            <a:r>
              <a:rPr lang="en-US" sz="1500" dirty="0" err="1" smtClean="0">
                <a:latin typeface="Verdana" pitchFamily="34" charset="0"/>
                <a:ea typeface="Verdana" pitchFamily="34" charset="0"/>
                <a:cs typeface="Verdana" pitchFamily="34" charset="0"/>
              </a:rPr>
              <a:t>privileg</a:t>
            </a:r>
            <a:r>
              <a:rPr lang="en-US" sz="1500" dirty="0" smtClean="0">
                <a:latin typeface="Verdana" pitchFamily="34" charset="0"/>
                <a:ea typeface="Verdana" pitchFamily="34" charset="0"/>
                <a:cs typeface="Verdana" pitchFamily="34" charset="0"/>
              </a:rPr>
              <a:t>, return </a:t>
            </a:r>
            <a:r>
              <a:rPr lang="en-US" sz="1500" dirty="0" err="1" smtClean="0">
                <a:latin typeface="Verdana" pitchFamily="34" charset="0"/>
                <a:ea typeface="Verdana" pitchFamily="34" charset="0"/>
                <a:cs typeface="Verdana" pitchFamily="34" charset="0"/>
              </a:rPr>
              <a:t>type,package</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class,method,parameters</a:t>
            </a:r>
            <a:r>
              <a:rPr lang="en-US" sz="1500" dirty="0" smtClean="0">
                <a:latin typeface="Verdana" pitchFamily="34" charset="0"/>
                <a:ea typeface="Verdana" pitchFamily="34" charset="0"/>
                <a:cs typeface="Verdana" pitchFamily="34" charset="0"/>
              </a:rPr>
              <a:t>. “..” to imply any number of sub packages or parameters.</a:t>
            </a:r>
          </a:p>
          <a:p>
            <a:pPr lvl="1">
              <a:buFont typeface="Arial" pitchFamily="34" charset="0"/>
              <a:buChar char="•"/>
            </a:pPr>
            <a:r>
              <a:rPr lang="en-US" sz="1500" dirty="0" smtClean="0">
                <a:latin typeface="Verdana" pitchFamily="34" charset="0"/>
                <a:ea typeface="Verdana" pitchFamily="34" charset="0"/>
                <a:cs typeface="Verdana" pitchFamily="34" charset="0"/>
              </a:rPr>
              <a:t>Execution : applied for methods</a:t>
            </a:r>
          </a:p>
          <a:p>
            <a:pPr lvl="3">
              <a:buFont typeface="Arial" pitchFamily="34" charset="0"/>
              <a:buChar char="•"/>
            </a:pPr>
            <a:r>
              <a:rPr lang="en-US" sz="1500" dirty="0" smtClean="0">
                <a:latin typeface="Verdana" pitchFamily="34" charset="0"/>
                <a:ea typeface="Verdana" pitchFamily="34" charset="0"/>
                <a:cs typeface="Verdana" pitchFamily="34" charset="0"/>
              </a:rPr>
              <a:t>execution ( * </a:t>
            </a:r>
            <a:r>
              <a:rPr lang="en-US" sz="1500" dirty="0" err="1" smtClean="0">
                <a:latin typeface="Verdana" pitchFamily="34" charset="0"/>
                <a:ea typeface="Verdana" pitchFamily="34" charset="0"/>
                <a:cs typeface="Verdana" pitchFamily="34" charset="0"/>
              </a:rPr>
              <a:t>com.training.business.Login</a:t>
            </a:r>
            <a:r>
              <a:rPr lang="en-US" sz="1500" dirty="0" smtClean="0">
                <a:latin typeface="Verdana" pitchFamily="34" charset="0"/>
                <a:ea typeface="Verdana" pitchFamily="34" charset="0"/>
                <a:cs typeface="Verdana" pitchFamily="34" charset="0"/>
              </a:rPr>
              <a:t>.*(String) )</a:t>
            </a:r>
          </a:p>
          <a:p>
            <a:pPr lvl="1">
              <a:buFont typeface="Arial" pitchFamily="34" charset="0"/>
              <a:buChar char="•"/>
            </a:pPr>
            <a:r>
              <a:rPr lang="en-US" sz="1500" dirty="0" smtClean="0">
                <a:latin typeface="Verdana" pitchFamily="34" charset="0"/>
                <a:ea typeface="Verdana" pitchFamily="34" charset="0"/>
                <a:cs typeface="Verdana" pitchFamily="34" charset="0"/>
              </a:rPr>
              <a:t>Within : applied for entire class. </a:t>
            </a:r>
          </a:p>
          <a:p>
            <a:pPr lvl="2">
              <a:buFont typeface="Arial" pitchFamily="34" charset="0"/>
              <a:buChar char="•"/>
            </a:pPr>
            <a:r>
              <a:rPr lang="en-US" sz="1500" dirty="0" smtClean="0">
                <a:latin typeface="Verdana" pitchFamily="34" charset="0"/>
                <a:ea typeface="Verdana" pitchFamily="34" charset="0"/>
                <a:cs typeface="Verdana" pitchFamily="34" charset="0"/>
              </a:rPr>
              <a:t>within(</a:t>
            </a:r>
            <a:r>
              <a:rPr lang="en-US" sz="1500" dirty="0" err="1" smtClean="0">
                <a:latin typeface="Verdana" pitchFamily="34" charset="0"/>
                <a:ea typeface="Verdana" pitchFamily="34" charset="0"/>
                <a:cs typeface="Verdana" pitchFamily="34" charset="0"/>
              </a:rPr>
              <a:t>com.training.business</a:t>
            </a:r>
            <a:r>
              <a:rPr lang="en-US" sz="1500" dirty="0" smtClean="0">
                <a:latin typeface="Verdana" pitchFamily="34" charset="0"/>
                <a:ea typeface="Verdana" pitchFamily="34" charset="0"/>
                <a:cs typeface="Verdana" pitchFamily="34" charset="0"/>
              </a:rPr>
              <a:t>.*) ..* for all </a:t>
            </a:r>
            <a:r>
              <a:rPr lang="en-US" sz="1500" dirty="0" err="1" smtClean="0">
                <a:latin typeface="Verdana" pitchFamily="34" charset="0"/>
                <a:ea typeface="Verdana" pitchFamily="34" charset="0"/>
                <a:cs typeface="Verdana" pitchFamily="34" charset="0"/>
              </a:rPr>
              <a:t>subpackages</a:t>
            </a:r>
            <a:r>
              <a:rPr lang="en-US" sz="1500" dirty="0" smtClean="0">
                <a:latin typeface="Verdana" pitchFamily="34" charset="0"/>
                <a:ea typeface="Verdana" pitchFamily="34" charset="0"/>
                <a:cs typeface="Verdana" pitchFamily="34" charset="0"/>
              </a:rPr>
              <a:t> and classes in it</a:t>
            </a:r>
          </a:p>
          <a:p>
            <a:pPr lvl="1">
              <a:buFont typeface="Arial" pitchFamily="34" charset="0"/>
              <a:buChar char="•"/>
            </a:pPr>
            <a:r>
              <a:rPr lang="en-US" sz="1500" dirty="0" smtClean="0">
                <a:latin typeface="Verdana" pitchFamily="34" charset="0"/>
                <a:ea typeface="Verdana" pitchFamily="34" charset="0"/>
                <a:cs typeface="Verdana" pitchFamily="34" charset="0"/>
              </a:rPr>
              <a:t>Bean : applied to bean names matching a pattern</a:t>
            </a:r>
          </a:p>
          <a:p>
            <a:pPr lvl="2">
              <a:buFont typeface="Arial" pitchFamily="34" charset="0"/>
              <a:buChar char="•"/>
            </a:pPr>
            <a:r>
              <a:rPr lang="en-US" sz="1500" dirty="0" smtClean="0">
                <a:latin typeface="Verdana" pitchFamily="34" charset="0"/>
                <a:ea typeface="Verdana" pitchFamily="34" charset="0"/>
                <a:cs typeface="Verdana" pitchFamily="34" charset="0"/>
              </a:rPr>
              <a:t>bean(*Business) all classes ending with name Business</a:t>
            </a:r>
          </a:p>
          <a:p>
            <a:pPr lvl="1">
              <a:buFont typeface="Arial" pitchFamily="34" charset="0"/>
              <a:buChar char="•"/>
            </a:pPr>
            <a:r>
              <a:rPr lang="en-US" sz="1500" dirty="0" smtClean="0">
                <a:latin typeface="Verdana" pitchFamily="34" charset="0"/>
                <a:ea typeface="Verdana" pitchFamily="34" charset="0"/>
                <a:cs typeface="Verdana" pitchFamily="34" charset="0"/>
              </a:rPr>
              <a:t>Expression : to apply multiple conditions with &amp;&amp; , ||</a:t>
            </a: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Advice :</a:t>
            </a:r>
            <a:endParaRPr lang="en-US" sz="1500" dirty="0" smtClean="0">
              <a:latin typeface="Verdana" pitchFamily="34" charset="0"/>
              <a:ea typeface="Verdana" pitchFamily="34" charset="0"/>
              <a:cs typeface="Verdana" pitchFamily="34" charset="0"/>
            </a:endParaRPr>
          </a:p>
          <a:p>
            <a:pPr lvl="1">
              <a:buFont typeface="Arial" pitchFamily="34" charset="0"/>
              <a:buChar char="•"/>
            </a:pPr>
            <a:r>
              <a:rPr lang="en-US" sz="1500" dirty="0" smtClean="0">
                <a:latin typeface="Verdana" pitchFamily="34" charset="0"/>
                <a:ea typeface="Verdana" pitchFamily="34" charset="0"/>
                <a:cs typeface="Verdana" pitchFamily="34" charset="0"/>
              </a:rPr>
              <a:t>Before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before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a:t>
            </a:r>
          </a:p>
          <a:p>
            <a:pPr lvl="1">
              <a:buFont typeface="Arial" pitchFamily="34" charset="0"/>
              <a:buChar char="•"/>
            </a:pPr>
            <a:r>
              <a:rPr lang="en-US" sz="1500" dirty="0" smtClean="0">
                <a:latin typeface="Verdana" pitchFamily="34" charset="0"/>
                <a:ea typeface="Verdana" pitchFamily="34" charset="0"/>
                <a:cs typeface="Verdana" pitchFamily="34" charset="0"/>
              </a:rPr>
              <a:t>After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after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either after successful process or exception.</a:t>
            </a:r>
          </a:p>
          <a:p>
            <a:pPr lvl="1">
              <a:buFont typeface="Arial" pitchFamily="34" charset="0"/>
              <a:buChar char="•"/>
            </a:pPr>
            <a:r>
              <a:rPr lang="en-US" sz="1500" dirty="0" smtClean="0">
                <a:latin typeface="Verdana" pitchFamily="34" charset="0"/>
                <a:ea typeface="Verdana" pitchFamily="34" charset="0"/>
                <a:cs typeface="Verdana" pitchFamily="34" charset="0"/>
              </a:rPr>
              <a:t>Around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after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either after successful process or exception.</a:t>
            </a:r>
          </a:p>
          <a:p>
            <a:pPr lvl="1">
              <a:buFont typeface="Arial" pitchFamily="34" charset="0"/>
              <a:buChar char="•"/>
            </a:pPr>
            <a:r>
              <a:rPr lang="en-US" sz="1500" dirty="0" err="1" smtClean="0">
                <a:latin typeface="Verdana" pitchFamily="34" charset="0"/>
                <a:ea typeface="Verdana" pitchFamily="34" charset="0"/>
                <a:cs typeface="Verdana" pitchFamily="34" charset="0"/>
              </a:rPr>
              <a:t>AfterReturning</a:t>
            </a:r>
            <a:r>
              <a:rPr lang="en-US" sz="1500" dirty="0" smtClean="0">
                <a:latin typeface="Verdana" pitchFamily="34" charset="0"/>
                <a:ea typeface="Verdana" pitchFamily="34" charset="0"/>
                <a:cs typeface="Verdana" pitchFamily="34" charset="0"/>
              </a:rPr>
              <a:t>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only if successful execution.</a:t>
            </a:r>
          </a:p>
          <a:p>
            <a:pPr lvl="1">
              <a:buFont typeface="Arial" pitchFamily="34" charset="0"/>
              <a:buChar char="•"/>
            </a:pPr>
            <a:r>
              <a:rPr lang="en-US" sz="1500" dirty="0" err="1" smtClean="0">
                <a:latin typeface="Verdana" pitchFamily="34" charset="0"/>
                <a:ea typeface="Verdana" pitchFamily="34" charset="0"/>
                <a:cs typeface="Verdana" pitchFamily="34" charset="0"/>
              </a:rPr>
              <a:t>AfterThrowing</a:t>
            </a:r>
            <a:r>
              <a:rPr lang="en-US" sz="1500" dirty="0" smtClean="0">
                <a:latin typeface="Verdana" pitchFamily="34" charset="0"/>
                <a:ea typeface="Verdana" pitchFamily="34" charset="0"/>
                <a:cs typeface="Verdana" pitchFamily="34" charset="0"/>
              </a:rPr>
              <a:t>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only if exception.</a:t>
            </a:r>
          </a:p>
        </p:txBody>
      </p:sp>
    </p:spTree>
    <p:extLst>
      <p:ext uri="{BB962C8B-B14F-4D97-AF65-F5344CB8AC3E}">
        <p14:creationId xmlns:p14="http://schemas.microsoft.com/office/powerpoint/2010/main" xmlns=""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 JUnit</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endParaRPr lang="en-US" sz="1550" dirty="0" smtClean="0">
              <a:latin typeface="Verdana" pitchFamily="34" charset="0"/>
              <a:ea typeface="Verdana" pitchFamily="34" charset="0"/>
              <a:cs typeface="Verdana" pitchFamily="34" charset="0"/>
            </a:endParaRPr>
          </a:p>
          <a:p>
            <a:pPr>
              <a:lnSpc>
                <a:spcPct val="100000"/>
              </a:lnSpc>
            </a:pPr>
            <a:r>
              <a:rPr lang="en-US" sz="1550" dirty="0" smtClean="0">
                <a:latin typeface="Verdana" pitchFamily="34" charset="0"/>
                <a:ea typeface="Verdana" pitchFamily="34" charset="0"/>
                <a:cs typeface="Verdana" pitchFamily="34" charset="0"/>
              </a:rPr>
              <a:t>Unlike visual UI components like HTML/JSP , Java/</a:t>
            </a:r>
            <a:r>
              <a:rPr lang="en-US" sz="1550" dirty="0" err="1" smtClean="0">
                <a:latin typeface="Verdana" pitchFamily="34" charset="0"/>
                <a:ea typeface="Verdana" pitchFamily="34" charset="0"/>
                <a:cs typeface="Verdana" pitchFamily="34" charset="0"/>
              </a:rPr>
              <a:t>Jee</a:t>
            </a:r>
            <a:r>
              <a:rPr lang="en-US" sz="1550" dirty="0" smtClean="0">
                <a:latin typeface="Verdana" pitchFamily="34" charset="0"/>
                <a:ea typeface="Verdana" pitchFamily="34" charset="0"/>
                <a:cs typeface="Verdana" pitchFamily="34" charset="0"/>
              </a:rPr>
              <a:t> components (</a:t>
            </a:r>
            <a:r>
              <a:rPr lang="en-US" sz="1550" dirty="0" err="1" smtClean="0">
                <a:latin typeface="Verdana" pitchFamily="34" charset="0"/>
                <a:ea typeface="Verdana" pitchFamily="34" charset="0"/>
                <a:cs typeface="Verdana" pitchFamily="34" charset="0"/>
              </a:rPr>
              <a:t>servlet</a:t>
            </a:r>
            <a:r>
              <a:rPr lang="en-US" sz="1550" dirty="0" smtClean="0">
                <a:latin typeface="Verdana" pitchFamily="34" charset="0"/>
                <a:ea typeface="Verdana" pitchFamily="34" charset="0"/>
                <a:cs typeface="Verdana" pitchFamily="34" charset="0"/>
              </a:rPr>
              <a:t>, spring, struts, Database layer )are quiet difficult to test</a:t>
            </a:r>
            <a:r>
              <a:rPr lang="en-US" sz="1550" b="1" i="1" dirty="0" smtClean="0">
                <a:solidFill>
                  <a:srgbClr val="FF0000"/>
                </a:solidFill>
                <a:latin typeface="Verdana" pitchFamily="34" charset="0"/>
                <a:ea typeface="Verdana" pitchFamily="34" charset="0"/>
                <a:cs typeface="Verdana" pitchFamily="34" charset="0"/>
              </a:rPr>
              <a:t>. </a:t>
            </a:r>
            <a:r>
              <a:rPr lang="en-US" sz="1550" b="1" i="1" dirty="0" err="1" smtClean="0">
                <a:solidFill>
                  <a:srgbClr val="FF0000"/>
                </a:solidFill>
                <a:latin typeface="Verdana" pitchFamily="34" charset="0"/>
                <a:ea typeface="Verdana" pitchFamily="34" charset="0"/>
                <a:cs typeface="Verdana" pitchFamily="34" charset="0"/>
              </a:rPr>
              <a:t>Junit</a:t>
            </a:r>
            <a:r>
              <a:rPr lang="en-US" sz="1550" b="1" i="1" dirty="0" smtClean="0">
                <a:solidFill>
                  <a:srgbClr val="FF0000"/>
                </a:solidFill>
                <a:latin typeface="Verdana" pitchFamily="34" charset="0"/>
                <a:ea typeface="Verdana" pitchFamily="34" charset="0"/>
                <a:cs typeface="Verdana" pitchFamily="34" charset="0"/>
              </a:rPr>
              <a:t> allows us to test individual calls or flows in a web app. S/w dev cycle requires a lengthy process of </a:t>
            </a:r>
            <a:r>
              <a:rPr lang="en-US" sz="1550" b="1" i="1" dirty="0" err="1" smtClean="0">
                <a:solidFill>
                  <a:srgbClr val="FF0000"/>
                </a:solidFill>
                <a:latin typeface="Verdana" pitchFamily="34" charset="0"/>
                <a:ea typeface="Verdana" pitchFamily="34" charset="0"/>
                <a:cs typeface="Verdana" pitchFamily="34" charset="0"/>
              </a:rPr>
              <a:t>Dev,buid</a:t>
            </a:r>
            <a:r>
              <a:rPr lang="en-US" sz="1550" b="1" i="1" dirty="0" smtClean="0">
                <a:solidFill>
                  <a:srgbClr val="FF0000"/>
                </a:solidFill>
                <a:latin typeface="Verdana" pitchFamily="34" charset="0"/>
                <a:ea typeface="Verdana" pitchFamily="34" charset="0"/>
                <a:cs typeface="Verdana" pitchFamily="34" charset="0"/>
              </a:rPr>
              <a:t>, Package, deploy, test. </a:t>
            </a:r>
            <a:r>
              <a:rPr lang="en-US" sz="1550" b="1" i="1" dirty="0" err="1" smtClean="0">
                <a:solidFill>
                  <a:srgbClr val="FF0000"/>
                </a:solidFill>
                <a:latin typeface="Verdana" pitchFamily="34" charset="0"/>
                <a:ea typeface="Verdana" pitchFamily="34" charset="0"/>
                <a:cs typeface="Verdana" pitchFamily="34" charset="0"/>
              </a:rPr>
              <a:t>Junit</a:t>
            </a:r>
            <a:r>
              <a:rPr lang="en-US" sz="1550" b="1" i="1" dirty="0" smtClean="0">
                <a:solidFill>
                  <a:srgbClr val="FF0000"/>
                </a:solidFill>
                <a:latin typeface="Verdana" pitchFamily="34" charset="0"/>
                <a:ea typeface="Verdana" pitchFamily="34" charset="0"/>
                <a:cs typeface="Verdana" pitchFamily="34" charset="0"/>
              </a:rPr>
              <a:t> </a:t>
            </a:r>
            <a:r>
              <a:rPr lang="en-US" sz="1550" b="1" i="1" dirty="0" err="1" smtClean="0">
                <a:solidFill>
                  <a:srgbClr val="FF0000"/>
                </a:solidFill>
                <a:latin typeface="Verdana" pitchFamily="34" charset="0"/>
                <a:ea typeface="Verdana" pitchFamily="34" charset="0"/>
                <a:cs typeface="Verdana" pitchFamily="34" charset="0"/>
              </a:rPr>
              <a:t>api’s</a:t>
            </a:r>
            <a:r>
              <a:rPr lang="en-US" sz="1550" b="1" i="1" dirty="0" smtClean="0">
                <a:solidFill>
                  <a:srgbClr val="FF0000"/>
                </a:solidFill>
                <a:latin typeface="Verdana" pitchFamily="34" charset="0"/>
                <a:ea typeface="Verdana" pitchFamily="34" charset="0"/>
                <a:cs typeface="Verdana" pitchFamily="34" charset="0"/>
              </a:rPr>
              <a:t> allows us to shorten this time by testing the </a:t>
            </a:r>
            <a:r>
              <a:rPr lang="en-US" sz="1550" b="1" i="1" dirty="0" err="1" smtClean="0">
                <a:solidFill>
                  <a:srgbClr val="FF0000"/>
                </a:solidFill>
                <a:latin typeface="Verdana" pitchFamily="34" charset="0"/>
                <a:ea typeface="Verdana" pitchFamily="34" charset="0"/>
                <a:cs typeface="Verdana" pitchFamily="34" charset="0"/>
              </a:rPr>
              <a:t>api’s</a:t>
            </a:r>
            <a:r>
              <a:rPr lang="en-US" sz="1550" b="1" i="1" dirty="0" smtClean="0">
                <a:solidFill>
                  <a:srgbClr val="FF0000"/>
                </a:solidFill>
                <a:latin typeface="Verdana" pitchFamily="34" charset="0"/>
                <a:ea typeface="Verdana" pitchFamily="34" charset="0"/>
                <a:cs typeface="Verdana" pitchFamily="34" charset="0"/>
              </a:rPr>
              <a:t>/ flows during the dev stage</a:t>
            </a:r>
            <a:r>
              <a:rPr lang="en-US" sz="1550" dirty="0" smtClean="0">
                <a:latin typeface="Verdana" pitchFamily="34" charset="0"/>
                <a:ea typeface="Verdana" pitchFamily="34" charset="0"/>
                <a:cs typeface="Verdana" pitchFamily="34" charset="0"/>
              </a:rPr>
              <a:t>.</a:t>
            </a:r>
          </a:p>
          <a:p>
            <a:pPr>
              <a:lnSpc>
                <a:spcPct val="100000"/>
              </a:lnSpc>
            </a:pPr>
            <a:endParaRPr lang="en-US" sz="1600" dirty="0" smtClean="0">
              <a:latin typeface="Verdana" pitchFamily="34" charset="0"/>
              <a:ea typeface="Verdana" pitchFamily="34" charset="0"/>
              <a:cs typeface="Verdana" pitchFamily="34" charset="0"/>
            </a:endParaRPr>
          </a:p>
          <a:p>
            <a:pPr marL="342900" indent="-342900">
              <a:buFontTx/>
              <a:buAutoNum type="arabicParenR"/>
            </a:pPr>
            <a:r>
              <a:rPr lang="en-US" sz="1600" dirty="0" err="1" smtClean="0">
                <a:latin typeface="Verdana" pitchFamily="34" charset="0"/>
                <a:ea typeface="Verdana" pitchFamily="34" charset="0"/>
                <a:cs typeface="Verdana" pitchFamily="34" charset="0"/>
              </a:rPr>
              <a:t>Suite.SuiteClasse</a:t>
            </a:r>
            <a:r>
              <a:rPr lang="en-US" sz="1600" dirty="0" smtClean="0">
                <a:latin typeface="Verdana" pitchFamily="34" charset="0"/>
                <a:ea typeface="Verdana" pitchFamily="34" charset="0"/>
                <a:cs typeface="Verdana" pitchFamily="34" charset="0"/>
              </a:rPr>
              <a:t> : this annotation notifies this class consists of group of test cases.</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SpringBootTest</a:t>
            </a:r>
            <a:r>
              <a:rPr lang="en-US" sz="1600" dirty="0" smtClean="0">
                <a:latin typeface="Verdana" pitchFamily="34" charset="0"/>
                <a:ea typeface="Verdana" pitchFamily="34" charset="0"/>
                <a:cs typeface="Verdana" pitchFamily="34" charset="0"/>
              </a:rPr>
              <a:t> : this annotation looks for </a:t>
            </a:r>
            <a:r>
              <a:rPr lang="en-US" sz="1600" dirty="0" err="1" smtClean="0">
                <a:latin typeface="Verdana" pitchFamily="34" charset="0"/>
                <a:ea typeface="Verdana" pitchFamily="34" charset="0"/>
                <a:cs typeface="Verdana" pitchFamily="34" charset="0"/>
              </a:rPr>
              <a:t>SpringBootApplication</a:t>
            </a:r>
            <a:r>
              <a:rPr lang="en-US" sz="1600" dirty="0" smtClean="0">
                <a:latin typeface="Verdana" pitchFamily="34" charset="0"/>
                <a:ea typeface="Verdana" pitchFamily="34" charset="0"/>
                <a:cs typeface="Verdana" pitchFamily="34" charset="0"/>
              </a:rPr>
              <a:t> annotated class and starts your app for testing.</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SpringRunner</a:t>
            </a:r>
            <a:r>
              <a:rPr lang="en-US" sz="1600" dirty="0" smtClean="0">
                <a:latin typeface="Verdana" pitchFamily="34" charset="0"/>
                <a:ea typeface="Verdana" pitchFamily="34" charset="0"/>
                <a:cs typeface="Verdana" pitchFamily="34" charset="0"/>
              </a:rPr>
              <a:t> : this class is part of the Spring test framework. This allows us to include </a:t>
            </a:r>
            <a:r>
              <a:rPr lang="en-US" sz="1600" dirty="0" err="1" smtClean="0">
                <a:latin typeface="Verdana" pitchFamily="34" charset="0"/>
                <a:ea typeface="Verdana" pitchFamily="34" charset="0"/>
                <a:cs typeface="Verdana" pitchFamily="34" charset="0"/>
              </a:rPr>
              <a:t>Junit</a:t>
            </a:r>
            <a:r>
              <a:rPr lang="en-US" sz="1600" dirty="0" smtClean="0">
                <a:latin typeface="Verdana" pitchFamily="34" charset="0"/>
                <a:ea typeface="Verdana" pitchFamily="34" charset="0"/>
                <a:cs typeface="Verdana" pitchFamily="34" charset="0"/>
              </a:rPr>
              <a:t> Unit and integration testing in our project.</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BeforeClass</a:t>
            </a:r>
            <a:r>
              <a:rPr lang="en-US" sz="1600" dirty="0" smtClean="0">
                <a:latin typeface="Verdana" pitchFamily="34" charset="0"/>
                <a:ea typeface="Verdana" pitchFamily="34" charset="0"/>
                <a:cs typeface="Verdana" pitchFamily="34" charset="0"/>
              </a:rPr>
              <a:t>  / </a:t>
            </a:r>
            <a:r>
              <a:rPr lang="en-US" sz="1600" dirty="0" err="1" smtClean="0">
                <a:latin typeface="Verdana" pitchFamily="34" charset="0"/>
                <a:ea typeface="Verdana" pitchFamily="34" charset="0"/>
                <a:cs typeface="Verdana" pitchFamily="34" charset="0"/>
              </a:rPr>
              <a:t>AfterClass</a:t>
            </a:r>
            <a:r>
              <a:rPr lang="en-US" sz="1600" dirty="0" smtClean="0">
                <a:latin typeface="Verdana" pitchFamily="34" charset="0"/>
                <a:ea typeface="Verdana" pitchFamily="34" charset="0"/>
                <a:cs typeface="Verdana" pitchFamily="34" charset="0"/>
              </a:rPr>
              <a:t> : this annotated method is invoked only once in the beginning or in the end of when the test case class is launched</a:t>
            </a:r>
          </a:p>
          <a:p>
            <a:pPr marL="342900" indent="-342900">
              <a:lnSpc>
                <a:spcPct val="100000"/>
              </a:lnSpc>
              <a:buAutoNum type="arabicParenR"/>
            </a:pPr>
            <a:r>
              <a:rPr lang="en-US" sz="1600" dirty="0" smtClean="0">
                <a:latin typeface="Verdana" pitchFamily="34" charset="0"/>
                <a:ea typeface="Verdana" pitchFamily="34" charset="0"/>
                <a:cs typeface="Verdana" pitchFamily="34" charset="0"/>
              </a:rPr>
              <a:t>Before /After : this  annotation for a method is called every time before and after a test case method Is being executed.</a:t>
            </a:r>
          </a:p>
          <a:p>
            <a:pPr marL="342900" indent="-342900">
              <a:lnSpc>
                <a:spcPct val="100000"/>
              </a:lnSpc>
              <a:buAutoNum type="arabicParenR"/>
            </a:pPr>
            <a:r>
              <a:rPr lang="en-US" sz="1600" dirty="0" smtClean="0">
                <a:latin typeface="Verdana" pitchFamily="34" charset="0"/>
                <a:ea typeface="Verdana" pitchFamily="34" charset="0"/>
                <a:cs typeface="Verdana" pitchFamily="34" charset="0"/>
              </a:rPr>
              <a:t>Test : this  annotation for a method indicates as a test case.</a:t>
            </a:r>
          </a:p>
          <a:p>
            <a:pPr marL="800100" lvl="1" indent="-342900">
              <a:buAutoNum type="arabicParenR"/>
            </a:pPr>
            <a:r>
              <a:rPr lang="en-US" sz="1600" dirty="0" smtClean="0">
                <a:latin typeface="Verdana" pitchFamily="34" charset="0"/>
                <a:ea typeface="Verdana" pitchFamily="34" charset="0"/>
                <a:cs typeface="Verdana" pitchFamily="34" charset="0"/>
              </a:rPr>
              <a:t>timeout : this attribute is used to time out a test case.</a:t>
            </a:r>
          </a:p>
          <a:p>
            <a:pPr marL="800100" lvl="1" indent="-342900">
              <a:buAutoNum type="arabicParenR"/>
            </a:pPr>
            <a:r>
              <a:rPr lang="en-US" sz="1600" dirty="0" smtClean="0">
                <a:latin typeface="Verdana" pitchFamily="34" charset="0"/>
                <a:ea typeface="Verdana" pitchFamily="34" charset="0"/>
                <a:cs typeface="Verdana" pitchFamily="34" charset="0"/>
              </a:rPr>
              <a:t>expected : this attribute indicates, this test case will throw an exception.</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assertEquals</a:t>
            </a:r>
            <a:r>
              <a:rPr lang="en-US" sz="1600" dirty="0" smtClean="0">
                <a:latin typeface="Verdana" pitchFamily="34" charset="0"/>
                <a:ea typeface="Verdana" pitchFamily="34" charset="0"/>
                <a:cs typeface="Verdana" pitchFamily="34" charset="0"/>
              </a:rPr>
              <a:t> , </a:t>
            </a:r>
            <a:r>
              <a:rPr lang="en-US" sz="1600" dirty="0" err="1" smtClean="0">
                <a:latin typeface="Verdana" pitchFamily="34" charset="0"/>
                <a:ea typeface="Verdana" pitchFamily="34" charset="0"/>
                <a:cs typeface="Verdana" pitchFamily="34" charset="0"/>
              </a:rPr>
              <a:t>assertNotEquals</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assertTrue</a:t>
            </a:r>
            <a:r>
              <a:rPr lang="en-US" sz="1600" dirty="0" smtClean="0">
                <a:latin typeface="Verdana" pitchFamily="34" charset="0"/>
                <a:ea typeface="Verdana" pitchFamily="34" charset="0"/>
                <a:cs typeface="Verdana" pitchFamily="34" charset="0"/>
              </a:rPr>
              <a:t>,</a:t>
            </a:r>
            <a:r>
              <a:rPr lang="en-US" dirty="0" smtClean="0"/>
              <a:t> </a:t>
            </a:r>
            <a:r>
              <a:rPr lang="en-US" dirty="0" err="1" smtClean="0"/>
              <a:t>Expected.exception</a:t>
            </a:r>
            <a:r>
              <a:rPr lang="en-US" dirty="0" smtClean="0"/>
              <a:t> </a:t>
            </a:r>
            <a:r>
              <a:rPr lang="en-US" sz="1600" dirty="0" smtClean="0">
                <a:latin typeface="Verdana" pitchFamily="34" charset="0"/>
                <a:ea typeface="Verdana" pitchFamily="34" charset="0"/>
                <a:cs typeface="Verdana" pitchFamily="34" charset="0"/>
              </a:rPr>
              <a:t>: this call is used to validate the method response as equals to </a:t>
            </a:r>
            <a:r>
              <a:rPr lang="en-US" sz="1600" dirty="0" err="1" smtClean="0">
                <a:latin typeface="Verdana" pitchFamily="34" charset="0"/>
                <a:ea typeface="Verdana" pitchFamily="34" charset="0"/>
                <a:cs typeface="Verdana" pitchFamily="34" charset="0"/>
              </a:rPr>
              <a:t>particualar</a:t>
            </a:r>
            <a:r>
              <a:rPr lang="en-US" sz="1600" dirty="0" smtClean="0">
                <a:latin typeface="Verdana" pitchFamily="34" charset="0"/>
                <a:ea typeface="Verdana" pitchFamily="34" charset="0"/>
                <a:cs typeface="Verdana" pitchFamily="34" charset="0"/>
              </a:rPr>
              <a:t> value, not equal, </a:t>
            </a:r>
            <a:r>
              <a:rPr lang="en-US" sz="1600" dirty="0" err="1" smtClean="0">
                <a:latin typeface="Verdana" pitchFamily="34" charset="0"/>
                <a:ea typeface="Verdana" pitchFamily="34" charset="0"/>
                <a:cs typeface="Verdana" pitchFamily="34" charset="0"/>
              </a:rPr>
              <a:t>boolean</a:t>
            </a:r>
            <a:r>
              <a:rPr lang="en-US" sz="1600" dirty="0" smtClean="0">
                <a:latin typeface="Verdana" pitchFamily="34" charset="0"/>
                <a:ea typeface="Verdana" pitchFamily="34" charset="0"/>
                <a:cs typeface="Verdana" pitchFamily="34" charset="0"/>
              </a:rPr>
              <a:t> or exception respectively.</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Debug </a:t>
            </a:r>
            <a:r>
              <a:rPr lang="en-US" sz="2800" strike="noStrike" dirty="0" smtClean="0">
                <a:solidFill>
                  <a:srgbClr val="000000"/>
                </a:solidFill>
                <a:latin typeface="Verdana"/>
                <a:ea typeface="Verdana"/>
              </a:rPr>
              <a:t>Tools – Samurai thread analyzer tool</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All the web and application servers are multi threaded process. These servers have limited set of threads(few hundreds) that handle thousands and millions of customer http request every day. </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Poorly programmed code in an application could delay request processing and result in bad/stuck threads. When these stuck thread numbers increases, server performance becomes slower there by resulting in slower response on the website which is the primary reason to drive away customers.</a:t>
            </a:r>
          </a:p>
          <a:p>
            <a:pPr>
              <a:buFont typeface="Arial" pitchFamily="34" charset="0"/>
              <a:buChar char="•"/>
            </a:pPr>
            <a:r>
              <a:rPr lang="en-US" sz="1600" dirty="0" smtClean="0">
                <a:latin typeface="Verdana" pitchFamily="34" charset="0"/>
                <a:ea typeface="Verdana" pitchFamily="34" charset="0"/>
                <a:cs typeface="Verdana" pitchFamily="34" charset="0"/>
              </a:rPr>
              <a:t>Thread dump is a file that provides a snap shot of what each of the server threads were doing (or executing the java line of code) when the command was issued. This provides developers to understand what most of the web resources were stuck-on or busy executing throughout the usage of enterprise website.</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is used to find out connection leakage, coding issues, time outs that create performance issues in an enterprise application.</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can help pin point the exact line number of an issue out of millions of lines of code of an enterprise application.</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provides GUI to parse and read the thread dump file. It also highlights the thread in </a:t>
            </a:r>
            <a:r>
              <a:rPr lang="en-US" sz="1600" dirty="0" err="1" smtClean="0">
                <a:latin typeface="Verdana" pitchFamily="34" charset="0"/>
                <a:ea typeface="Verdana" pitchFamily="34" charset="0"/>
                <a:cs typeface="Verdana" pitchFamily="34" charset="0"/>
              </a:rPr>
              <a:t>red,orange,green</a:t>
            </a:r>
            <a:r>
              <a:rPr lang="en-US" sz="1600" dirty="0" smtClean="0">
                <a:latin typeface="Verdana" pitchFamily="34" charset="0"/>
                <a:ea typeface="Verdana" pitchFamily="34" charset="0"/>
                <a:cs typeface="Verdana" pitchFamily="34" charset="0"/>
              </a:rPr>
              <a:t> colors to indicate the severity level of each thread. Which can help us pinpoint the deadlock/root cause of application slowness.</a:t>
            </a:r>
          </a:p>
          <a:p>
            <a:pPr>
              <a:lnSpc>
                <a:spcPct val="100000"/>
              </a:lnSpc>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Windows : </a:t>
            </a:r>
            <a:r>
              <a:rPr lang="en-US" sz="1600" b="1" dirty="0" err="1" smtClean="0">
                <a:latin typeface="Verdana" pitchFamily="34" charset="0"/>
                <a:ea typeface="Verdana" pitchFamily="34" charset="0"/>
                <a:cs typeface="Verdana" pitchFamily="34" charset="0"/>
              </a:rPr>
              <a:t>jstack</a:t>
            </a:r>
            <a:r>
              <a:rPr lang="en-US" sz="1600" b="1" dirty="0" smtClean="0">
                <a:latin typeface="Verdana" pitchFamily="34" charset="0"/>
                <a:ea typeface="Verdana" pitchFamily="34" charset="0"/>
                <a:cs typeface="Verdana" pitchFamily="34" charset="0"/>
              </a:rPr>
              <a:t> &lt;</a:t>
            </a:r>
            <a:r>
              <a:rPr lang="en-US" sz="1600" b="1" dirty="0" err="1" smtClean="0">
                <a:latin typeface="Verdana" pitchFamily="34" charset="0"/>
                <a:ea typeface="Verdana" pitchFamily="34" charset="0"/>
                <a:cs typeface="Verdana" pitchFamily="34" charset="0"/>
              </a:rPr>
              <a:t>pid</a:t>
            </a:r>
            <a:r>
              <a:rPr lang="en-US" sz="1600" b="1" dirty="0" smtClean="0">
                <a:latin typeface="Verdana" pitchFamily="34" charset="0"/>
                <a:ea typeface="Verdana" pitchFamily="34" charset="0"/>
                <a:cs typeface="Verdana" pitchFamily="34" charset="0"/>
              </a:rPr>
              <a:t>&gt;  &gt;&gt; threaddump.log</a:t>
            </a:r>
            <a:r>
              <a:rPr lang="en-US" sz="1600" dirty="0" smtClean="0">
                <a:latin typeface="Verdana" pitchFamily="34" charset="0"/>
                <a:ea typeface="Verdana" pitchFamily="34" charset="0"/>
                <a:cs typeface="Verdana" pitchFamily="34" charset="0"/>
              </a:rPr>
              <a:t>(repeat 10 times, 10 seconds interval)</a:t>
            </a:r>
          </a:p>
          <a:p>
            <a:pPr>
              <a:buFont typeface="Arial" pitchFamily="34" charset="0"/>
              <a:buChar char="•"/>
            </a:pPr>
            <a:r>
              <a:rPr lang="en-US" sz="1600" dirty="0" smtClean="0">
                <a:latin typeface="Verdana" pitchFamily="34" charset="0"/>
                <a:ea typeface="Verdana" pitchFamily="34" charset="0"/>
                <a:cs typeface="Verdana" pitchFamily="34" charset="0"/>
              </a:rPr>
              <a:t>Unix : </a:t>
            </a:r>
            <a:r>
              <a:rPr lang="en-US" sz="1600" b="1" dirty="0" smtClean="0">
                <a:latin typeface="Verdana" pitchFamily="34" charset="0"/>
                <a:ea typeface="Verdana" pitchFamily="34" charset="0"/>
                <a:cs typeface="Verdana" pitchFamily="34" charset="0"/>
              </a:rPr>
              <a:t>kill -3 &lt;</a:t>
            </a:r>
            <a:r>
              <a:rPr lang="en-US" sz="1600" b="1" dirty="0" err="1" smtClean="0">
                <a:latin typeface="Verdana" pitchFamily="34" charset="0"/>
                <a:ea typeface="Verdana" pitchFamily="34" charset="0"/>
                <a:cs typeface="Verdana" pitchFamily="34" charset="0"/>
              </a:rPr>
              <a:t>pid</a:t>
            </a:r>
            <a:r>
              <a:rPr lang="en-US" sz="1600" b="1" dirty="0" smtClean="0">
                <a:latin typeface="Verdana" pitchFamily="34" charset="0"/>
                <a:ea typeface="Verdana" pitchFamily="34" charset="0"/>
                <a:cs typeface="Verdana" pitchFamily="34" charset="0"/>
              </a:rPr>
              <a:t>&gt;  &gt; threaddump.log</a:t>
            </a:r>
            <a:r>
              <a:rPr lang="en-US" sz="1600" dirty="0" smtClean="0">
                <a:latin typeface="Verdana" pitchFamily="34" charset="0"/>
                <a:ea typeface="Verdana" pitchFamily="34" charset="0"/>
                <a:cs typeface="Verdana" pitchFamily="34" charset="0"/>
              </a:rPr>
              <a:t>(repeat 10 times, 10 seconds interval)</a:t>
            </a:r>
          </a:p>
          <a:p>
            <a:pPr>
              <a:buFont typeface="Arial" pitchFamily="34" charset="0"/>
              <a:buChar char="•"/>
            </a:pPr>
            <a:r>
              <a:rPr lang="en-US" sz="1600" dirty="0" smtClean="0">
                <a:latin typeface="Verdana" pitchFamily="34" charset="0"/>
                <a:ea typeface="Verdana" pitchFamily="34" charset="0"/>
                <a:cs typeface="Verdana" pitchFamily="34" charset="0"/>
              </a:rPr>
              <a:t>Run samurai with java. Drag and drop threaddump.log on the tool</a:t>
            </a:r>
          </a:p>
          <a:p>
            <a:pPr>
              <a:buFont typeface="Arial" pitchFamily="34" charset="0"/>
              <a:buChar char="•"/>
            </a:pPr>
            <a:r>
              <a:rPr lang="en-US" sz="1600" dirty="0" smtClean="0">
                <a:latin typeface="Verdana" pitchFamily="34" charset="0"/>
                <a:ea typeface="Verdana" pitchFamily="34" charset="0"/>
                <a:cs typeface="Verdana" pitchFamily="34" charset="0"/>
              </a:rPr>
              <a:t>Look for thread status BLOCKED, and same as previous for longer time</a:t>
            </a:r>
          </a:p>
          <a:p>
            <a:pPr>
              <a:lnSpc>
                <a:spcPct val="100000"/>
              </a:lnSpc>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LogStash</a:t>
            </a:r>
            <a:endParaRPr dirty="0"/>
          </a:p>
        </p:txBody>
      </p:sp>
      <p:sp>
        <p:nvSpPr>
          <p:cNvPr id="4" name="CustomShape 4"/>
          <p:cNvSpPr/>
          <p:nvPr/>
        </p:nvSpPr>
        <p:spPr>
          <a:xfrm>
            <a:off x="152280" y="663266"/>
            <a:ext cx="8763120" cy="59661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buFont typeface="Arial" pitchFamily="34" charset="0"/>
              <a:buChar char="•"/>
            </a:pPr>
            <a:r>
              <a:rPr lang="en-US" sz="1300" b="1"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 this software processes data from multiple sources with different format, parse the information and finally stash information. </a:t>
            </a:r>
            <a:r>
              <a:rPr lang="en-US" sz="1300"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allows us to filter data, pipelines the formatted data to search and analytic search tool like </a:t>
            </a:r>
            <a:r>
              <a:rPr lang="en-US" sz="1300" dirty="0" err="1" smtClean="0">
                <a:latin typeface="Verdana" pitchFamily="34" charset="0"/>
                <a:ea typeface="Verdana" pitchFamily="34" charset="0"/>
                <a:cs typeface="Verdana" pitchFamily="34" charset="0"/>
              </a:rPr>
              <a:t>Elasticsearch</a:t>
            </a:r>
            <a:r>
              <a:rPr lang="en-US" sz="1300" dirty="0" smtClean="0">
                <a:latin typeface="Verdana" pitchFamily="34" charset="0"/>
                <a:ea typeface="Verdana" pitchFamily="34" charset="0"/>
                <a:cs typeface="Verdana" pitchFamily="34" charset="0"/>
              </a:rPr>
              <a:t>.</a:t>
            </a:r>
          </a:p>
          <a:p>
            <a:pPr>
              <a:buFont typeface="Arial" pitchFamily="34" charset="0"/>
              <a:buChar char="•"/>
            </a:pP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install : </a:t>
            </a:r>
            <a:r>
              <a:rPr lang="en-US" sz="1300" dirty="0" smtClean="0">
                <a:latin typeface="Verdana" pitchFamily="34" charset="0"/>
                <a:ea typeface="Verdana" pitchFamily="34" charset="0"/>
                <a:cs typeface="Verdana" pitchFamily="34" charset="0"/>
                <a:hlinkClick r:id="rId2"/>
              </a:rPr>
              <a:t>https://www.elastic.co/downloads/past-releases/logstash-6-2-4</a:t>
            </a:r>
            <a:r>
              <a:rPr lang="en-US" sz="1300" dirty="0" smtClean="0">
                <a:latin typeface="Verdana" pitchFamily="34" charset="0"/>
                <a:ea typeface="Verdana" pitchFamily="34" charset="0"/>
                <a:cs typeface="Verdana" pitchFamily="34" charset="0"/>
              </a:rPr>
              <a:t>. unzip and extract the downloaded file</a:t>
            </a:r>
          </a:p>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Configure Database log stream </a:t>
            </a:r>
            <a:r>
              <a:rPr lang="en-US" sz="1300" dirty="0" smtClean="0">
                <a:latin typeface="Verdana" pitchFamily="34" charset="0"/>
                <a:ea typeface="Verdana" pitchFamily="34" charset="0"/>
                <a:cs typeface="Verdana" pitchFamily="34" charset="0"/>
              </a:rPr>
              <a:t>: download  </a:t>
            </a:r>
            <a:r>
              <a:rPr lang="en-US" sz="1300" dirty="0" smtClean="0">
                <a:hlinkClick r:id="rId3"/>
              </a:rPr>
              <a:t>https://dev.mysql.com/downloads/connector/odbc/</a:t>
            </a:r>
            <a:r>
              <a:rPr lang="en-US" sz="1300" dirty="0" smtClean="0"/>
              <a:t> ( win 64 bit). </a:t>
            </a:r>
            <a:r>
              <a:rPr lang="en-US" sz="1300" dirty="0" smtClean="0">
                <a:latin typeface="Verdana" pitchFamily="34" charset="0"/>
                <a:ea typeface="Verdana" pitchFamily="34" charset="0"/>
                <a:cs typeface="Verdana" pitchFamily="34" charset="0"/>
              </a:rPr>
              <a:t>update jar file location in conf file shown below.</a:t>
            </a:r>
          </a:p>
          <a:p>
            <a:r>
              <a:rPr lang="en-US" sz="1300" b="1" dirty="0" smtClean="0">
                <a:latin typeface="Verdana" pitchFamily="34" charset="0"/>
                <a:ea typeface="Verdana" pitchFamily="34" charset="0"/>
                <a:cs typeface="Verdana" pitchFamily="34" charset="0"/>
              </a:rPr>
              <a:t>Create Conf file in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a:t>
            </a:r>
            <a:r>
              <a:rPr lang="en-US" sz="1300" b="1" dirty="0" err="1" smtClean="0">
                <a:latin typeface="Verdana" pitchFamily="34" charset="0"/>
                <a:ea typeface="Verdana" pitchFamily="34" charset="0"/>
                <a:cs typeface="Verdana" pitchFamily="34" charset="0"/>
              </a:rPr>
              <a:t>kibana.conf</a:t>
            </a:r>
            <a:r>
              <a:rPr lang="en-US" sz="1300" b="1" dirty="0" smtClean="0">
                <a:latin typeface="Verdana" pitchFamily="34" charset="0"/>
                <a:ea typeface="Verdana" pitchFamily="34" charset="0"/>
                <a:cs typeface="Verdana" pitchFamily="34" charset="0"/>
              </a:rPr>
              <a:t>”</a:t>
            </a:r>
          </a:p>
          <a:p>
            <a:r>
              <a:rPr lang="en-US" sz="1300" dirty="0" smtClean="0">
                <a:latin typeface="Verdana" pitchFamily="34" charset="0"/>
                <a:ea typeface="Verdana" pitchFamily="34" charset="0"/>
                <a:cs typeface="Verdana" pitchFamily="34" charset="0"/>
              </a:rPr>
              <a:t>input{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jdbc_connection_string</a:t>
            </a:r>
            <a:r>
              <a:rPr lang="en-US" sz="1300" dirty="0" smtClean="0">
                <a:latin typeface="Verdana" pitchFamily="34" charset="0"/>
                <a:ea typeface="Verdana" pitchFamily="34" charset="0"/>
                <a:cs typeface="Verdana" pitchFamily="34" charset="0"/>
              </a:rPr>
              <a:t> =&gt; "</a:t>
            </a:r>
            <a:r>
              <a:rPr lang="en-US" sz="1300" dirty="0" err="1" smtClean="0">
                <a:latin typeface="Verdana" pitchFamily="34" charset="0"/>
                <a:ea typeface="Verdana" pitchFamily="34" charset="0"/>
                <a:cs typeface="Verdana" pitchFamily="34" charset="0"/>
              </a:rPr>
              <a:t>jdbc:mysql</a:t>
            </a:r>
            <a:r>
              <a:rPr lang="en-US" sz="1300" dirty="0" smtClean="0">
                <a:latin typeface="Verdana" pitchFamily="34" charset="0"/>
                <a:ea typeface="Verdana" pitchFamily="34" charset="0"/>
                <a:cs typeface="Verdana" pitchFamily="34" charset="0"/>
              </a:rPr>
              <a:t>://</a:t>
            </a:r>
            <a:r>
              <a:rPr lang="en-US" sz="1300" b="1" dirty="0" smtClean="0">
                <a:latin typeface="Verdana" pitchFamily="34" charset="0"/>
                <a:ea typeface="Verdana" pitchFamily="34" charset="0"/>
                <a:cs typeface="Verdana" pitchFamily="34" charset="0"/>
              </a:rPr>
              <a:t>localhost:3306/login</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jdbc_user</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root</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jdbc_password</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root</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jdbc_driver_library</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D:\Tutorial\jee\mysql-connector.jar</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jdbc_driver_class</a:t>
            </a:r>
            <a:r>
              <a:rPr lang="en-US" sz="1300" dirty="0" smtClean="0">
                <a:latin typeface="Verdana" pitchFamily="34" charset="0"/>
                <a:ea typeface="Verdana" pitchFamily="34" charset="0"/>
                <a:cs typeface="Verdana" pitchFamily="34" charset="0"/>
              </a:rPr>
              <a:t> =&gt; "</a:t>
            </a:r>
            <a:r>
              <a:rPr lang="en-US" sz="1300" dirty="0" err="1" smtClean="0">
                <a:latin typeface="Verdana" pitchFamily="34" charset="0"/>
                <a:ea typeface="Verdana" pitchFamily="34" charset="0"/>
                <a:cs typeface="Verdana" pitchFamily="34" charset="0"/>
              </a:rPr>
              <a:t>com.mysql.jdbc.Driver</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statement =&gt; "</a:t>
            </a:r>
            <a:r>
              <a:rPr lang="en-US" sz="1300" b="1" dirty="0" smtClean="0">
                <a:latin typeface="Verdana" pitchFamily="34" charset="0"/>
                <a:ea typeface="Verdana" pitchFamily="34" charset="0"/>
                <a:cs typeface="Verdana" pitchFamily="34" charset="0"/>
              </a:rPr>
              <a:t>select * from orders</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p>
          <a:p>
            <a:pPr>
              <a:lnSpc>
                <a:spcPct val="100000"/>
              </a:lnSpc>
            </a:pP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output{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elasticsearch</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hosts =&gt; </a:t>
            </a:r>
            <a:r>
              <a:rPr lang="en-US" sz="1300" dirty="0" err="1" smtClean="0">
                <a:latin typeface="Verdana" pitchFamily="34" charset="0"/>
                <a:ea typeface="Verdana" pitchFamily="34" charset="0"/>
                <a:cs typeface="Verdana" pitchFamily="34" charset="0"/>
              </a:rPr>
              <a:t>localhost</a:t>
            </a:r>
            <a:endParaRPr lang="en-US" sz="1300" dirty="0" smtClean="0">
              <a:latin typeface="Verdana" pitchFamily="34" charset="0"/>
              <a:ea typeface="Verdana" pitchFamily="34" charset="0"/>
              <a:cs typeface="Verdana" pitchFamily="34" charset="0"/>
            </a:endParaRPr>
          </a:p>
          <a:p>
            <a:pPr>
              <a:lnSpc>
                <a:spcPct val="100000"/>
              </a:lnSpc>
            </a:pPr>
            <a:r>
              <a:rPr lang="en-US" sz="1300" dirty="0" smtClean="0">
                <a:latin typeface="Verdana" pitchFamily="34" charset="0"/>
                <a:ea typeface="Verdana" pitchFamily="34" charset="0"/>
                <a:cs typeface="Verdana" pitchFamily="34" charset="0"/>
              </a:rPr>
              <a:t>		index =&gt; "</a:t>
            </a:r>
            <a:r>
              <a:rPr lang="en-US" sz="1300" b="1" dirty="0" err="1" smtClean="0">
                <a:solidFill>
                  <a:srgbClr val="FF0000"/>
                </a:solidFill>
                <a:latin typeface="Verdana" pitchFamily="34" charset="0"/>
                <a:ea typeface="Verdana" pitchFamily="34" charset="0"/>
                <a:cs typeface="Verdana" pitchFamily="34" charset="0"/>
              </a:rPr>
              <a:t>logstash</a:t>
            </a:r>
            <a:r>
              <a:rPr lang="en-US" sz="1300" b="1" dirty="0" smtClean="0">
                <a:solidFill>
                  <a:srgbClr val="FF0000"/>
                </a:solidFill>
                <a:latin typeface="Verdana" pitchFamily="34" charset="0"/>
                <a:ea typeface="Verdana" pitchFamily="34" charset="0"/>
                <a:cs typeface="Verdana" pitchFamily="34" charset="0"/>
              </a:rPr>
              <a:t>-</a:t>
            </a:r>
            <a:r>
              <a:rPr lang="en-US" sz="1300" b="1" dirty="0" smtClean="0">
                <a:latin typeface="Verdana" pitchFamily="34" charset="0"/>
                <a:ea typeface="Verdana" pitchFamily="34" charset="0"/>
                <a:cs typeface="Verdana" pitchFamily="34" charset="0"/>
              </a:rPr>
              <a:t>orders</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  </a:t>
            </a:r>
            <a:r>
              <a:rPr lang="en-US" sz="1300" dirty="0" err="1" smtClean="0">
                <a:latin typeface="Verdana" pitchFamily="34" charset="0"/>
                <a:ea typeface="Verdana" pitchFamily="34" charset="0"/>
                <a:cs typeface="Verdana" pitchFamily="34" charset="0"/>
              </a:rPr>
              <a:t>stdout</a:t>
            </a:r>
            <a:r>
              <a:rPr lang="en-US" sz="1300" dirty="0" smtClean="0">
                <a:latin typeface="Verdana" pitchFamily="34" charset="0"/>
                <a:ea typeface="Verdana" pitchFamily="34" charset="0"/>
                <a:cs typeface="Verdana" pitchFamily="34" charset="0"/>
              </a:rPr>
              <a:t>{ codec =&gt; </a:t>
            </a:r>
            <a:r>
              <a:rPr lang="en-US" sz="1300" dirty="0" err="1" smtClean="0">
                <a:latin typeface="Verdana" pitchFamily="34" charset="0"/>
                <a:ea typeface="Verdana" pitchFamily="34" charset="0"/>
                <a:cs typeface="Verdana" pitchFamily="34" charset="0"/>
              </a:rPr>
              <a:t>json_lines</a:t>
            </a:r>
            <a:r>
              <a:rPr lang="en-US" sz="1300" dirty="0" smtClean="0">
                <a:latin typeface="Verdana" pitchFamily="34" charset="0"/>
                <a:ea typeface="Verdana" pitchFamily="34" charset="0"/>
                <a:cs typeface="Verdana" pitchFamily="34" charset="0"/>
              </a:rPr>
              <a:t> }</a:t>
            </a:r>
          </a:p>
          <a:p>
            <a:pPr>
              <a:lnSpc>
                <a:spcPct val="100000"/>
              </a:lnSpc>
            </a:pPr>
            <a:r>
              <a:rPr lang="en-US" sz="1300" dirty="0" smtClean="0">
                <a:latin typeface="Verdana" pitchFamily="34" charset="0"/>
                <a:ea typeface="Verdana" pitchFamily="34" charset="0"/>
                <a:cs typeface="Verdana" pitchFamily="34" charset="0"/>
              </a:rPr>
              <a:t>}</a:t>
            </a:r>
          </a:p>
          <a:p>
            <a:pPr>
              <a:lnSpc>
                <a:spcPct val="100000"/>
              </a:lnSpc>
            </a:pPr>
            <a:r>
              <a:rPr lang="en-US" sz="1300" b="1" dirty="0" smtClean="0">
                <a:latin typeface="Verdana" pitchFamily="34" charset="0"/>
                <a:ea typeface="Verdana" pitchFamily="34" charset="0"/>
                <a:cs typeface="Verdana" pitchFamily="34" charset="0"/>
              </a:rPr>
              <a:t>Create batch file in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&gt;/bin/startlog.bat” </a:t>
            </a:r>
          </a:p>
          <a:p>
            <a:pPr>
              <a:lnSpc>
                <a:spcPct val="100000"/>
              </a:lnSpc>
            </a:pPr>
            <a:r>
              <a:rPr lang="en-US" sz="1300" dirty="0" smtClean="0">
                <a:latin typeface="Verdana" pitchFamily="34" charset="0"/>
                <a:ea typeface="Verdana" pitchFamily="34" charset="0"/>
                <a:cs typeface="Verdana" pitchFamily="34" charset="0"/>
              </a:rPr>
              <a:t>set JAVA_HOME=C:\Program Files\Java\jdk1.8.0_111</a:t>
            </a:r>
          </a:p>
          <a:p>
            <a:pPr>
              <a:lnSpc>
                <a:spcPct val="100000"/>
              </a:lnSpc>
            </a:pPr>
            <a:r>
              <a:rPr lang="en-US" sz="1300" dirty="0" smtClean="0">
                <a:latin typeface="Verdana" pitchFamily="34" charset="0"/>
                <a:ea typeface="Verdana" pitchFamily="34" charset="0"/>
                <a:cs typeface="Verdana" pitchFamily="34" charset="0"/>
              </a:rPr>
              <a:t>set PATH = C:\Program Files\Java\jdk1.8.0_111\bin</a:t>
            </a:r>
          </a:p>
          <a:p>
            <a:pPr>
              <a:lnSpc>
                <a:spcPct val="100000"/>
              </a:lnSpc>
            </a:pPr>
            <a:r>
              <a:rPr lang="en-US" sz="1300" dirty="0" smtClean="0">
                <a:latin typeface="Verdana" pitchFamily="34" charset="0"/>
                <a:ea typeface="Verdana" pitchFamily="34" charset="0"/>
                <a:cs typeface="Verdana" pitchFamily="34" charset="0"/>
              </a:rPr>
              <a:t>start /min /WAIT </a:t>
            </a:r>
            <a:r>
              <a:rPr lang="en-US" sz="1300"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-f </a:t>
            </a:r>
            <a:r>
              <a:rPr lang="en-US" sz="1300" dirty="0" err="1" smtClean="0">
                <a:latin typeface="Verdana" pitchFamily="34" charset="0"/>
                <a:ea typeface="Verdana" pitchFamily="34" charset="0"/>
                <a:cs typeface="Verdana" pitchFamily="34" charset="0"/>
              </a:rPr>
              <a:t>kibana.conf</a:t>
            </a:r>
            <a:endParaRPr lang="en-US" sz="1300" dirty="0" smtClean="0">
              <a:latin typeface="Verdana" pitchFamily="34" charset="0"/>
              <a:ea typeface="Verdana" pitchFamily="34" charset="0"/>
              <a:cs typeface="Verdana" pitchFamily="34" charset="0"/>
            </a:endParaRPr>
          </a:p>
          <a:p>
            <a:r>
              <a:rPr lang="en-US" sz="1300" b="1" dirty="0" smtClean="0">
                <a:latin typeface="Verdana" pitchFamily="34" charset="0"/>
                <a:ea typeface="Verdana" pitchFamily="34" charset="0"/>
                <a:cs typeface="Verdana" pitchFamily="34" charset="0"/>
              </a:rPr>
              <a:t>Double click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&gt;/bin/startlog.bat” </a:t>
            </a:r>
          </a:p>
          <a:p>
            <a:pPr>
              <a:lnSpc>
                <a:spcPct val="100000"/>
              </a:lnSpc>
            </a:pPr>
            <a:endParaRPr lang="en-US" sz="1300" dirty="0" smtClean="0">
              <a:latin typeface="Verdana" pitchFamily="34" charset="0"/>
              <a:ea typeface="Verdana" pitchFamily="34" charset="0"/>
              <a:cs typeface="Verdana" pitchFamily="34" charset="0"/>
            </a:endParaRPr>
          </a:p>
          <a:p>
            <a:pPr>
              <a:lnSpc>
                <a:spcPct val="100000"/>
              </a:lnSpc>
            </a:pPr>
            <a:endParaRPr lang="en-US" sz="1300" dirty="0" smtClean="0">
              <a:latin typeface="Verdana" pitchFamily="34" charset="0"/>
              <a:ea typeface="Verdana" pitchFamily="34" charset="0"/>
              <a:cs typeface="Verdana" pitchFamily="34" charset="0"/>
            </a:endParaRPr>
          </a:p>
          <a:p>
            <a:pPr>
              <a:lnSpc>
                <a:spcPct val="100000"/>
              </a:lnSpc>
            </a:pPr>
            <a:endParaRPr lang="en-US" sz="13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ElasticSearch</a:t>
            </a:r>
            <a:endParaRPr dirty="0"/>
          </a:p>
        </p:txBody>
      </p:sp>
      <p:sp>
        <p:nvSpPr>
          <p:cNvPr id="4" name="CustomShape 4"/>
          <p:cNvSpPr/>
          <p:nvPr/>
        </p:nvSpPr>
        <p:spPr>
          <a:xfrm>
            <a:off x="152280" y="663266"/>
            <a:ext cx="8763120" cy="56613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b="1" dirty="0" err="1" smtClean="0">
                <a:latin typeface="Verdana" pitchFamily="34" charset="0"/>
                <a:ea typeface="Verdana" pitchFamily="34" charset="0"/>
                <a:cs typeface="Verdana" pitchFamily="34" charset="0"/>
              </a:rPr>
              <a:t>ElasticSearch</a:t>
            </a:r>
            <a:r>
              <a:rPr lang="en-US" sz="1600" dirty="0" smtClean="0">
                <a:latin typeface="Verdana" pitchFamily="34" charset="0"/>
                <a:ea typeface="Verdana" pitchFamily="34" charset="0"/>
                <a:cs typeface="Verdana" pitchFamily="34" charset="0"/>
              </a:rPr>
              <a:t> : this software is used to process , analyze and search data in JSON format. </a:t>
            </a:r>
            <a:r>
              <a:rPr lang="en-US" sz="1600" dirty="0" err="1" smtClean="0">
                <a:latin typeface="Verdana" pitchFamily="34" charset="0"/>
                <a:ea typeface="Verdana" pitchFamily="34" charset="0"/>
                <a:cs typeface="Verdana" pitchFamily="34" charset="0"/>
              </a:rPr>
              <a:t>Elasticsearch</a:t>
            </a:r>
            <a:r>
              <a:rPr lang="en-US" sz="1600" dirty="0" smtClean="0">
                <a:latin typeface="Verdana" pitchFamily="34" charset="0"/>
                <a:ea typeface="Verdana" pitchFamily="34" charset="0"/>
                <a:cs typeface="Verdana" pitchFamily="34" charset="0"/>
              </a:rPr>
              <a:t> provide rest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for communication and is built on top of </a:t>
            </a: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library.</a:t>
            </a:r>
          </a:p>
          <a:p>
            <a:pPr lvl="1">
              <a:buFont typeface="Arial" pitchFamily="34" charset="0"/>
              <a:buChar char="•"/>
            </a:pPr>
            <a:r>
              <a:rPr lang="en-US" sz="1600" dirty="0" smtClean="0">
                <a:latin typeface="Verdana" pitchFamily="34" charset="0"/>
                <a:ea typeface="Verdana" pitchFamily="34" charset="0"/>
                <a:cs typeface="Verdana" pitchFamily="34" charset="0"/>
              </a:rPr>
              <a:t>Document : Documents is like a table record but stored in </a:t>
            </a:r>
            <a:r>
              <a:rPr lang="en-US" sz="1600" dirty="0" err="1" smtClean="0">
                <a:latin typeface="Verdana" pitchFamily="34" charset="0"/>
                <a:ea typeface="Verdana" pitchFamily="34" charset="0"/>
                <a:cs typeface="Verdana" pitchFamily="34" charset="0"/>
              </a:rPr>
              <a:t>json</a:t>
            </a:r>
            <a:r>
              <a:rPr lang="en-US" sz="1600" dirty="0" smtClean="0">
                <a:latin typeface="Verdana" pitchFamily="34" charset="0"/>
                <a:ea typeface="Verdana" pitchFamily="34" charset="0"/>
                <a:cs typeface="Verdana" pitchFamily="34" charset="0"/>
              </a:rPr>
              <a:t> format as key-value.</a:t>
            </a:r>
          </a:p>
          <a:p>
            <a:pPr lvl="1">
              <a:buFont typeface="Arial" pitchFamily="34" charset="0"/>
              <a:buChar char="•"/>
            </a:pPr>
            <a:r>
              <a:rPr lang="en-US" sz="1600" dirty="0" smtClean="0">
                <a:latin typeface="Verdana" pitchFamily="34" charset="0"/>
                <a:ea typeface="Verdana" pitchFamily="34" charset="0"/>
                <a:cs typeface="Verdana" pitchFamily="34" charset="0"/>
              </a:rPr>
              <a:t>Index : collection of Documents</a:t>
            </a:r>
          </a:p>
          <a:p>
            <a:pPr lvl="1">
              <a:buFont typeface="Arial" pitchFamily="34" charset="0"/>
              <a:buChar char="•"/>
            </a:pP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query : below are few </a:t>
            </a: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filter criteria listed</a:t>
            </a:r>
          </a:p>
          <a:p>
            <a:pPr lvl="2">
              <a:buFont typeface="Arial" pitchFamily="34" charset="0"/>
              <a:buChar char="•"/>
            </a:pPr>
            <a:r>
              <a:rPr lang="en-US" sz="1600" dirty="0" smtClean="0">
                <a:latin typeface="Verdana" pitchFamily="34" charset="0"/>
                <a:ea typeface="Verdana" pitchFamily="34" charset="0"/>
                <a:cs typeface="Verdana" pitchFamily="34" charset="0"/>
              </a:rPr>
              <a:t>Equals field value : “</a:t>
            </a:r>
            <a:r>
              <a:rPr lang="en-US" sz="1600" dirty="0" err="1" smtClean="0">
                <a:latin typeface="Verdana" pitchFamily="34" charset="0"/>
                <a:ea typeface="Verdana" pitchFamily="34" charset="0"/>
                <a:cs typeface="Verdana" pitchFamily="34" charset="0"/>
              </a:rPr>
              <a:t>product:ipone</a:t>
            </a:r>
            <a:r>
              <a:rPr lang="en-US" sz="1600" dirty="0" smtClean="0">
                <a:latin typeface="Verdana" pitchFamily="34" charset="0"/>
                <a:ea typeface="Verdana" pitchFamily="34" charset="0"/>
                <a:cs typeface="Verdana" pitchFamily="34" charset="0"/>
              </a:rPr>
              <a:t>”</a:t>
            </a:r>
          </a:p>
          <a:p>
            <a:pPr lvl="2">
              <a:buFont typeface="Arial" pitchFamily="34" charset="0"/>
              <a:buChar char="•"/>
            </a:pPr>
            <a:r>
              <a:rPr lang="en-US" sz="1600" dirty="0" smtClean="0">
                <a:latin typeface="Verdana" pitchFamily="34" charset="0"/>
                <a:ea typeface="Verdana" pitchFamily="34" charset="0"/>
                <a:cs typeface="Verdana" pitchFamily="34" charset="0"/>
              </a:rPr>
              <a:t>Multiple filters (and, or) :“</a:t>
            </a:r>
            <a:r>
              <a:rPr lang="en-US" sz="1600" dirty="0" err="1" smtClean="0">
                <a:latin typeface="Verdana" pitchFamily="34" charset="0"/>
                <a:ea typeface="Verdana" pitchFamily="34" charset="0"/>
                <a:cs typeface="Verdana" pitchFamily="34" charset="0"/>
              </a:rPr>
              <a:t>product:ipone</a:t>
            </a:r>
            <a:r>
              <a:rPr lang="en-US" sz="1600" dirty="0" smtClean="0">
                <a:latin typeface="Verdana" pitchFamily="34" charset="0"/>
                <a:ea typeface="Verdana" pitchFamily="34" charset="0"/>
                <a:cs typeface="Verdana" pitchFamily="34" charset="0"/>
              </a:rPr>
              <a:t> or quantity:1”</a:t>
            </a:r>
          </a:p>
          <a:p>
            <a:pPr lvl="2">
              <a:buFont typeface="Arial" pitchFamily="34" charset="0"/>
              <a:buChar char="•"/>
            </a:pPr>
            <a:r>
              <a:rPr lang="en-US" sz="1600" dirty="0" smtClean="0">
                <a:latin typeface="Verdana" pitchFamily="34" charset="0"/>
                <a:ea typeface="Verdana" pitchFamily="34" charset="0"/>
                <a:cs typeface="Verdana" pitchFamily="34" charset="0"/>
              </a:rPr>
              <a:t>Range : </a:t>
            </a:r>
            <a:r>
              <a:rPr lang="en-US" sz="1600" dirty="0" err="1" smtClean="0">
                <a:latin typeface="Verdana" pitchFamily="34" charset="0"/>
                <a:ea typeface="Verdana" pitchFamily="34" charset="0"/>
                <a:cs typeface="Verdana" pitchFamily="34" charset="0"/>
              </a:rPr>
              <a:t>date_column</a:t>
            </a:r>
            <a:r>
              <a:rPr lang="en-US" sz="1600" dirty="0" smtClean="0">
                <a:latin typeface="Verdana" pitchFamily="34" charset="0"/>
                <a:ea typeface="Verdana" pitchFamily="34" charset="0"/>
                <a:cs typeface="Verdana" pitchFamily="34" charset="0"/>
              </a:rPr>
              <a:t>:[2020-01-01 TO 2020-12-31], count:[1 to 100]</a:t>
            </a:r>
          </a:p>
          <a:p>
            <a:pPr lvl="2">
              <a:buFont typeface="Arial" pitchFamily="34" charset="0"/>
              <a:buChar char="•"/>
            </a:pPr>
            <a:r>
              <a:rPr lang="en-US" sz="1600" dirty="0" smtClean="0">
                <a:latin typeface="Verdana" pitchFamily="34" charset="0"/>
                <a:ea typeface="Verdana" pitchFamily="34" charset="0"/>
                <a:cs typeface="Verdana" pitchFamily="34" charset="0"/>
              </a:rPr>
              <a:t>Relational : count :&gt; 10, count :&lt; 10</a:t>
            </a:r>
          </a:p>
          <a:p>
            <a:pPr lvl="1">
              <a:buFont typeface="Arial" pitchFamily="34" charset="0"/>
              <a:buChar char="•"/>
            </a:pPr>
            <a:r>
              <a:rPr lang="en-US" sz="1600" dirty="0" smtClean="0">
                <a:latin typeface="Verdana" pitchFamily="34" charset="0"/>
                <a:ea typeface="Verdana" pitchFamily="34" charset="0"/>
                <a:cs typeface="Verdana" pitchFamily="34" charset="0"/>
              </a:rPr>
              <a:t>Delete index : </a:t>
            </a:r>
            <a:r>
              <a:rPr lang="en-US" sz="1600" dirty="0" smtClean="0">
                <a:latin typeface="Verdana" pitchFamily="34" charset="0"/>
                <a:ea typeface="Verdana" pitchFamily="34" charset="0"/>
                <a:cs typeface="Verdana" pitchFamily="34" charset="0"/>
                <a:hlinkClick r:id="rId2"/>
              </a:rPr>
              <a:t>http://localhost:9200/logstash-order</a:t>
            </a:r>
            <a:r>
              <a:rPr lang="en-US" sz="1600" dirty="0" smtClean="0">
                <a:latin typeface="Verdana" pitchFamily="34" charset="0"/>
                <a:ea typeface="Verdana" pitchFamily="34" charset="0"/>
                <a:cs typeface="Verdana" pitchFamily="34" charset="0"/>
              </a:rPr>
              <a:t> (postman delete method)</a:t>
            </a:r>
          </a:p>
          <a:p>
            <a:pPr lvl="2">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b="1" dirty="0" smtClean="0">
                <a:latin typeface="Verdana" pitchFamily="34" charset="0"/>
                <a:ea typeface="Verdana" pitchFamily="34" charset="0"/>
                <a:cs typeface="Verdana" pitchFamily="34" charset="0"/>
              </a:rPr>
              <a:t>Elastic install</a:t>
            </a:r>
          </a:p>
          <a:p>
            <a:pPr lvl="1">
              <a:buFont typeface="Arial" pitchFamily="34" charset="0"/>
              <a:buChar char="•"/>
            </a:pPr>
            <a:r>
              <a:rPr lang="en-US" sz="1600" dirty="0" smtClean="0">
                <a:latin typeface="Verdana" pitchFamily="34" charset="0"/>
                <a:ea typeface="Verdana" pitchFamily="34" charset="0"/>
                <a:cs typeface="Verdana" pitchFamily="34" charset="0"/>
              </a:rPr>
              <a:t>https://www.elastic.co/downloads/past-releases/elasticsearch-6-2-4</a:t>
            </a:r>
          </a:p>
          <a:p>
            <a:pPr lvl="1">
              <a:buFont typeface="Arial" pitchFamily="34" charset="0"/>
              <a:buChar char="•"/>
            </a:pPr>
            <a:r>
              <a:rPr lang="en-US" sz="1600" dirty="0" smtClean="0">
                <a:latin typeface="Verdana" pitchFamily="34" charset="0"/>
                <a:ea typeface="Verdana" pitchFamily="34" charset="0"/>
                <a:cs typeface="Verdana" pitchFamily="34" charset="0"/>
              </a:rPr>
              <a:t>click zip and unzip and extract the file</a:t>
            </a:r>
          </a:p>
          <a:p>
            <a:pPr lvl="1">
              <a:buFont typeface="Arial" pitchFamily="34" charset="0"/>
              <a:buChar char="•"/>
            </a:pPr>
            <a:r>
              <a:rPr lang="en-US" sz="1600" dirty="0" smtClean="0">
                <a:latin typeface="Verdana" pitchFamily="34" charset="0"/>
                <a:ea typeface="Verdana" pitchFamily="34" charset="0"/>
                <a:cs typeface="Verdana" pitchFamily="34" charset="0"/>
              </a:rPr>
              <a:t>double click -&gt; go to &lt;unzip directory&gt;/bin/elasticsearch.bat </a:t>
            </a:r>
          </a:p>
          <a:p>
            <a:pPr lvl="1">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b="1" dirty="0" err="1" smtClean="0">
                <a:latin typeface="Verdana" pitchFamily="34" charset="0"/>
                <a:ea typeface="Verdana" pitchFamily="34" charset="0"/>
                <a:cs typeface="Verdana" pitchFamily="34" charset="0"/>
              </a:rPr>
              <a:t>Kibana</a:t>
            </a:r>
            <a:r>
              <a:rPr lang="en-US" sz="1600" b="1" dirty="0" smtClean="0">
                <a:latin typeface="Verdana" pitchFamily="34" charset="0"/>
                <a:ea typeface="Verdana" pitchFamily="34" charset="0"/>
                <a:cs typeface="Verdana" pitchFamily="34" charset="0"/>
              </a:rPr>
              <a:t> install</a:t>
            </a:r>
          </a:p>
          <a:p>
            <a:pPr lvl="1">
              <a:buFont typeface="Arial" pitchFamily="34" charset="0"/>
              <a:buChar char="•"/>
            </a:pPr>
            <a:r>
              <a:rPr lang="en-US" sz="1600" dirty="0" smtClean="0">
                <a:latin typeface="Verdana" pitchFamily="34" charset="0"/>
                <a:ea typeface="Verdana" pitchFamily="34" charset="0"/>
                <a:cs typeface="Verdana" pitchFamily="34" charset="0"/>
              </a:rPr>
              <a:t>https://www.elastic.co/downloads/past-releases/kibana-6-2-4</a:t>
            </a:r>
          </a:p>
          <a:p>
            <a:pPr lvl="1">
              <a:buFont typeface="Arial" pitchFamily="34" charset="0"/>
              <a:buChar char="•"/>
            </a:pPr>
            <a:r>
              <a:rPr lang="en-US" sz="1600" dirty="0" smtClean="0">
                <a:latin typeface="Verdana" pitchFamily="34" charset="0"/>
                <a:ea typeface="Verdana" pitchFamily="34" charset="0"/>
                <a:cs typeface="Verdana" pitchFamily="34" charset="0"/>
              </a:rPr>
              <a:t>click windows and unzip and extract the file</a:t>
            </a:r>
          </a:p>
          <a:p>
            <a:pPr lvl="1">
              <a:buFont typeface="Arial" pitchFamily="34" charset="0"/>
              <a:buChar char="•"/>
            </a:pPr>
            <a:r>
              <a:rPr lang="en-US" sz="1600" dirty="0" smtClean="0">
                <a:latin typeface="Verdana" pitchFamily="34" charset="0"/>
                <a:ea typeface="Verdana" pitchFamily="34" charset="0"/>
                <a:cs typeface="Verdana" pitchFamily="34" charset="0"/>
              </a:rPr>
              <a:t>double click -&gt; go to &lt;unzip directory&gt;/bin/kibana.bat</a:t>
            </a:r>
          </a:p>
          <a:p>
            <a:pPr lvl="1">
              <a:buFont typeface="Arial" pitchFamily="34" charset="0"/>
              <a:buChar char="•"/>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Kibana</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Kibana</a:t>
            </a:r>
            <a:r>
              <a:rPr lang="en-US" sz="1500" dirty="0" smtClean="0">
                <a:latin typeface="Verdana" pitchFamily="34" charset="0"/>
                <a:ea typeface="Verdana" pitchFamily="34" charset="0"/>
                <a:cs typeface="Verdana" pitchFamily="34" charset="0"/>
              </a:rPr>
              <a:t> : is a visualization portal for </a:t>
            </a:r>
            <a:r>
              <a:rPr lang="en-US" sz="1500" dirty="0" err="1" smtClean="0">
                <a:latin typeface="Verdana" pitchFamily="34" charset="0"/>
                <a:ea typeface="Verdana" pitchFamily="34" charset="0"/>
                <a:cs typeface="Verdana" pitchFamily="34" charset="0"/>
              </a:rPr>
              <a:t>elasticsearch</a:t>
            </a:r>
            <a:r>
              <a:rPr lang="en-US" sz="1500" dirty="0" smtClean="0">
                <a:latin typeface="Verdana" pitchFamily="34" charset="0"/>
                <a:ea typeface="Verdana" pitchFamily="34" charset="0"/>
                <a:cs typeface="Verdana" pitchFamily="34" charset="0"/>
              </a:rPr>
              <a:t> data. This tool can be used to analyze, monitor and as a presentation dashboard. It provides real time visualization on time filters.</a:t>
            </a:r>
          </a:p>
          <a:p>
            <a:pPr lvl="1">
              <a:buFont typeface="Arial" pitchFamily="34" charset="0"/>
              <a:buChar char="•"/>
            </a:pPr>
            <a:r>
              <a:rPr lang="en-US" sz="1500" b="1" dirty="0" smtClean="0">
                <a:latin typeface="Verdana" pitchFamily="34" charset="0"/>
                <a:ea typeface="Verdana" pitchFamily="34" charset="0"/>
                <a:cs typeface="Verdana" pitchFamily="34" charset="0"/>
              </a:rPr>
              <a:t>Launch</a:t>
            </a:r>
            <a:r>
              <a:rPr lang="en-US" sz="1500" dirty="0" smtClean="0">
                <a:latin typeface="Verdana" pitchFamily="34" charset="0"/>
                <a:ea typeface="Verdana" pitchFamily="34" charset="0"/>
                <a:cs typeface="Verdana" pitchFamily="34" charset="0"/>
              </a:rPr>
              <a:t> : start kibana.bat and Open </a:t>
            </a:r>
            <a:r>
              <a:rPr lang="en-US" sz="1500" dirty="0" smtClean="0">
                <a:latin typeface="Verdana" pitchFamily="34" charset="0"/>
                <a:ea typeface="Verdana" pitchFamily="34" charset="0"/>
                <a:cs typeface="Verdana" pitchFamily="34" charset="0"/>
                <a:hlinkClick r:id="rId2"/>
              </a:rPr>
              <a:t>http://localhost:5601/</a:t>
            </a:r>
            <a:r>
              <a:rPr lang="en-US" sz="1500" dirty="0" smtClean="0">
                <a:latin typeface="Verdana" pitchFamily="34" charset="0"/>
                <a:ea typeface="Verdana" pitchFamily="34" charset="0"/>
                <a:cs typeface="Verdana" pitchFamily="34" charset="0"/>
              </a:rPr>
              <a:t> in browser</a:t>
            </a:r>
          </a:p>
          <a:p>
            <a:pPr lvl="1">
              <a:buFont typeface="Arial" pitchFamily="34" charset="0"/>
              <a:buChar char="•"/>
            </a:pPr>
            <a:r>
              <a:rPr lang="en-US" sz="1500" b="1" dirty="0" smtClean="0">
                <a:latin typeface="Verdana" pitchFamily="34" charset="0"/>
                <a:ea typeface="Verdana" pitchFamily="34" charset="0"/>
                <a:cs typeface="Verdana" pitchFamily="34" charset="0"/>
              </a:rPr>
              <a:t>Index</a:t>
            </a:r>
            <a:r>
              <a:rPr lang="en-US" sz="1500" dirty="0" smtClean="0">
                <a:latin typeface="Verdana" pitchFamily="34" charset="0"/>
                <a:ea typeface="Verdana" pitchFamily="34" charset="0"/>
                <a:cs typeface="Verdana" pitchFamily="34" charset="0"/>
              </a:rPr>
              <a:t> : click management &gt; index patterns &gt;Type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in index search &gt; click next step -&gt; select </a:t>
            </a:r>
            <a:r>
              <a:rPr lang="en-US" sz="1500" dirty="0" err="1" smtClean="0">
                <a:latin typeface="Verdana" pitchFamily="34" charset="0"/>
                <a:ea typeface="Verdana" pitchFamily="34" charset="0"/>
                <a:cs typeface="Verdana" pitchFamily="34" charset="0"/>
              </a:rPr>
              <a:t>order_time</a:t>
            </a:r>
            <a:r>
              <a:rPr lang="en-US" sz="1500" dirty="0" smtClean="0">
                <a:latin typeface="Verdana" pitchFamily="34" charset="0"/>
                <a:ea typeface="Verdana" pitchFamily="34" charset="0"/>
                <a:cs typeface="Verdana" pitchFamily="34" charset="0"/>
              </a:rPr>
              <a:t> in timestamp field &gt; create index pattern.</a:t>
            </a:r>
          </a:p>
          <a:p>
            <a:pPr lvl="1">
              <a:buFont typeface="Arial" pitchFamily="34" charset="0"/>
              <a:buChar char="•"/>
            </a:pPr>
            <a:r>
              <a:rPr lang="en-US" sz="1500" b="1" dirty="0" smtClean="0">
                <a:latin typeface="Verdana" pitchFamily="34" charset="0"/>
                <a:ea typeface="Verdana" pitchFamily="34" charset="0"/>
                <a:cs typeface="Verdana" pitchFamily="34" charset="0"/>
              </a:rPr>
              <a:t>Visualization</a:t>
            </a:r>
            <a:r>
              <a:rPr lang="en-US" sz="1500" dirty="0" smtClean="0">
                <a:latin typeface="Verdana" pitchFamily="34" charset="0"/>
                <a:ea typeface="Verdana" pitchFamily="34" charset="0"/>
                <a:cs typeface="Verdana" pitchFamily="34" charset="0"/>
              </a:rPr>
              <a:t> : allows us to design graphical charts such as pie, bar, geo chart etc. </a:t>
            </a:r>
          </a:p>
          <a:p>
            <a:pPr lvl="2">
              <a:buFont typeface="Arial" pitchFamily="34" charset="0"/>
              <a:buChar char="•"/>
            </a:pPr>
            <a:r>
              <a:rPr lang="en-US" sz="1500" dirty="0" smtClean="0">
                <a:latin typeface="Verdana" pitchFamily="34" charset="0"/>
                <a:ea typeface="Verdana" pitchFamily="34" charset="0"/>
                <a:cs typeface="Verdana" pitchFamily="34" charset="0"/>
              </a:rPr>
              <a:t>Count : click visualize &gt; Click + symbol &gt; metric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 &gt; save (give visualization name “orders count”</a:t>
            </a:r>
          </a:p>
          <a:p>
            <a:pPr lvl="2">
              <a:buFont typeface="Arial" pitchFamily="34" charset="0"/>
              <a:buChar char="•"/>
            </a:pPr>
            <a:r>
              <a:rPr lang="en-US" sz="1500" dirty="0" smtClean="0">
                <a:latin typeface="Verdana" pitchFamily="34" charset="0"/>
                <a:ea typeface="Verdana" pitchFamily="34" charset="0"/>
                <a:cs typeface="Verdana" pitchFamily="34" charset="0"/>
              </a:rPr>
              <a:t>Geo chart : click visualize &gt; Click + symbol &gt; click co-ordinate maps &gt;select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filters &gt; click geo coordinates &gt; click </a:t>
            </a:r>
            <a:r>
              <a:rPr lang="en-US" sz="1500" dirty="0" err="1" smtClean="0">
                <a:latin typeface="Verdana" pitchFamily="34" charset="0"/>
                <a:ea typeface="Verdana" pitchFamily="34" charset="0"/>
                <a:cs typeface="Verdana" pitchFamily="34" charset="0"/>
              </a:rPr>
              <a:t>agregation</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geohash</a:t>
            </a:r>
            <a:r>
              <a:rPr lang="en-US" sz="1500" dirty="0" smtClean="0">
                <a:latin typeface="Verdana" pitchFamily="34" charset="0"/>
                <a:ea typeface="Verdana" pitchFamily="34" charset="0"/>
                <a:cs typeface="Verdana" pitchFamily="34" charset="0"/>
              </a:rPr>
              <a:t> &gt; select field “</a:t>
            </a:r>
            <a:r>
              <a:rPr lang="en-US" sz="1500" dirty="0" err="1" smtClean="0">
                <a:latin typeface="Verdana" pitchFamily="34" charset="0"/>
                <a:ea typeface="Verdana" pitchFamily="34" charset="0"/>
                <a:cs typeface="Verdana" pitchFamily="34" charset="0"/>
              </a:rPr>
              <a:t>geoip.location</a:t>
            </a:r>
            <a:r>
              <a:rPr lang="en-US" sz="1500" dirty="0" smtClean="0">
                <a:latin typeface="Verdana" pitchFamily="34" charset="0"/>
                <a:ea typeface="Verdana" pitchFamily="34" charset="0"/>
                <a:cs typeface="Verdana" pitchFamily="34" charset="0"/>
              </a:rPr>
              <a:t>” &gt; click blue play button &gt; save(give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name </a:t>
            </a:r>
            <a:r>
              <a:rPr lang="en-US" sz="1500" dirty="0" err="1" smtClean="0">
                <a:latin typeface="Verdana" pitchFamily="34" charset="0"/>
                <a:ea typeface="Verdana" pitchFamily="34" charset="0"/>
                <a:cs typeface="Verdana" pitchFamily="34" charset="0"/>
              </a:rPr>
              <a:t>order_geo</a:t>
            </a:r>
            <a:r>
              <a:rPr lang="en-US" sz="1500" dirty="0" smtClean="0">
                <a:latin typeface="Verdana" pitchFamily="34" charset="0"/>
                <a:ea typeface="Verdana" pitchFamily="34" charset="0"/>
                <a:cs typeface="Verdana" pitchFamily="34" charset="0"/>
              </a:rPr>
              <a:t>)</a:t>
            </a:r>
          </a:p>
          <a:p>
            <a:pPr lvl="2">
              <a:buFont typeface="Arial" pitchFamily="34" charset="0"/>
              <a:buChar char="•"/>
            </a:pPr>
            <a:r>
              <a:rPr lang="en-US" sz="1500" dirty="0" smtClean="0">
                <a:latin typeface="Verdana" pitchFamily="34" charset="0"/>
                <a:ea typeface="Verdana" pitchFamily="34" charset="0"/>
                <a:cs typeface="Verdana" pitchFamily="34" charset="0"/>
              </a:rPr>
              <a:t>Pie chart : click visualize &gt; Click + symbol &gt;  click pie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filter&gt; Click split slices -&gt; select terms(aggregation) -&gt; select field (product) &gt; Click blue play button &gt;Click save(give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name </a:t>
            </a:r>
            <a:r>
              <a:rPr lang="en-US" sz="1500" dirty="0" err="1" smtClean="0">
                <a:latin typeface="Verdana" pitchFamily="34" charset="0"/>
                <a:ea typeface="Verdana" pitchFamily="34" charset="0"/>
                <a:cs typeface="Verdana" pitchFamily="34" charset="0"/>
              </a:rPr>
              <a:t>product_sales</a:t>
            </a:r>
            <a:r>
              <a:rPr lang="en-US" sz="1500" dirty="0" smtClean="0">
                <a:latin typeface="Verdana" pitchFamily="34" charset="0"/>
                <a:ea typeface="Verdana" pitchFamily="34" charset="0"/>
                <a:cs typeface="Verdana" pitchFamily="34" charset="0"/>
              </a:rPr>
              <a:t>)</a:t>
            </a:r>
          </a:p>
          <a:p>
            <a:pPr lvl="2">
              <a:buFont typeface="Arial" pitchFamily="34" charset="0"/>
              <a:buChar char="•"/>
            </a:pPr>
            <a:r>
              <a:rPr lang="en-US" sz="1500" dirty="0" smtClean="0">
                <a:latin typeface="Verdana" pitchFamily="34" charset="0"/>
                <a:ea typeface="Verdana" pitchFamily="34" charset="0"/>
                <a:cs typeface="Verdana" pitchFamily="34" charset="0"/>
              </a:rPr>
              <a:t> Bar graph : click visualize &gt; Click + symbol &gt; click vertical bar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filter&gt; Click x axis -&gt; select aggregation (date histogram) &gt; select field </a:t>
            </a:r>
            <a:r>
              <a:rPr lang="en-US" sz="1500" dirty="0" err="1" smtClean="0">
                <a:latin typeface="Verdana" pitchFamily="34" charset="0"/>
                <a:ea typeface="Verdana" pitchFamily="34" charset="0"/>
                <a:cs typeface="Verdana" pitchFamily="34" charset="0"/>
              </a:rPr>
              <a:t>order_time</a:t>
            </a:r>
            <a:r>
              <a:rPr lang="en-US" sz="1500" dirty="0" smtClean="0">
                <a:latin typeface="Verdana" pitchFamily="34" charset="0"/>
                <a:ea typeface="Verdana" pitchFamily="34" charset="0"/>
                <a:cs typeface="Verdana" pitchFamily="34" charset="0"/>
              </a:rPr>
              <a:t> &gt; click blue play button</a:t>
            </a:r>
          </a:p>
          <a:p>
            <a:pPr lvl="1">
              <a:buFont typeface="Arial" pitchFamily="34" charset="0"/>
              <a:buChar char="•"/>
            </a:pPr>
            <a:r>
              <a:rPr lang="en-US" sz="1500" dirty="0" smtClean="0">
                <a:latin typeface="Verdana" pitchFamily="34" charset="0"/>
                <a:ea typeface="Verdana" pitchFamily="34" charset="0"/>
                <a:cs typeface="Verdana" pitchFamily="34" charset="0"/>
              </a:rPr>
              <a:t>Dashboard : allows us to group all relevant visualizations on single board.</a:t>
            </a:r>
          </a:p>
          <a:p>
            <a:pPr lvl="2">
              <a:buFont typeface="Arial" pitchFamily="34" charset="0"/>
              <a:buChar char="•"/>
            </a:pPr>
            <a:r>
              <a:rPr lang="en-US" sz="1500" dirty="0" smtClean="0">
                <a:latin typeface="Verdana" pitchFamily="34" charset="0"/>
                <a:ea typeface="Verdana" pitchFamily="34" charset="0"/>
                <a:cs typeface="Verdana" pitchFamily="34" charset="0"/>
              </a:rPr>
              <a:t>Dark mode theme : management &gt; advanced settings &gt; search for dark theme &gt; edit and set to true &gt; save</a:t>
            </a:r>
          </a:p>
          <a:p>
            <a:pPr lvl="2">
              <a:buFont typeface="Arial" pitchFamily="34" charset="0"/>
              <a:buChar char="•"/>
            </a:pPr>
            <a:r>
              <a:rPr lang="en-US" sz="1500" dirty="0" smtClean="0">
                <a:latin typeface="Verdana" pitchFamily="34" charset="0"/>
                <a:ea typeface="Verdana" pitchFamily="34" charset="0"/>
                <a:cs typeface="Verdana" pitchFamily="34" charset="0"/>
              </a:rPr>
              <a:t>Click dashboard &gt; click + &gt; click add &gt; click all 4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&gt; click add &gt; click save ( save dashboard name as orders )</a:t>
            </a:r>
          </a:p>
          <a:p>
            <a:pPr lvl="1">
              <a:buFont typeface="Arial" pitchFamily="34" charset="0"/>
              <a:buChar char="•"/>
            </a:pPr>
            <a:r>
              <a:rPr lang="en-US" sz="1500" dirty="0" smtClean="0">
                <a:latin typeface="Verdana" pitchFamily="34" charset="0"/>
                <a:ea typeface="Verdana" pitchFamily="34" charset="0"/>
                <a:cs typeface="Verdana" pitchFamily="34" charset="0"/>
              </a:rPr>
              <a:t>Filter : use </a:t>
            </a:r>
            <a:r>
              <a:rPr lang="en-US" sz="1500" dirty="0" err="1" smtClean="0">
                <a:latin typeface="Verdana" pitchFamily="34" charset="0"/>
                <a:ea typeface="Verdana" pitchFamily="34" charset="0"/>
                <a:cs typeface="Verdana" pitchFamily="34" charset="0"/>
              </a:rPr>
              <a:t>lucene</a:t>
            </a:r>
            <a:r>
              <a:rPr lang="en-US" sz="1500" dirty="0" smtClean="0">
                <a:latin typeface="Verdana" pitchFamily="34" charset="0"/>
                <a:ea typeface="Verdana" pitchFamily="34" charset="0"/>
                <a:cs typeface="Verdana" pitchFamily="34" charset="0"/>
              </a:rPr>
              <a:t> query to filter or search data.</a:t>
            </a:r>
          </a:p>
          <a:p>
            <a:pPr lvl="1">
              <a:buFont typeface="Arial" pitchFamily="34" charset="0"/>
              <a:buChar char="•"/>
            </a:pPr>
            <a:r>
              <a:rPr lang="en-US" sz="1500" dirty="0" smtClean="0">
                <a:latin typeface="Verdana" pitchFamily="34" charset="0"/>
                <a:ea typeface="Verdana" pitchFamily="34" charset="0"/>
                <a:cs typeface="Verdana" pitchFamily="34" charset="0"/>
              </a:rPr>
              <a:t>Time filter : allows us to filter dashboard, visualization with different time frame.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References</a:t>
            </a:r>
            <a:endParaRPr dirty="0"/>
          </a:p>
        </p:txBody>
      </p:sp>
      <p:sp>
        <p:nvSpPr>
          <p:cNvPr id="2" name="TextBox 1"/>
          <p:cNvSpPr txBox="1"/>
          <p:nvPr/>
        </p:nvSpPr>
        <p:spPr>
          <a:xfrm>
            <a:off x="533400" y="1143000"/>
            <a:ext cx="8150880" cy="2585323"/>
          </a:xfrm>
          <a:prstGeom prst="rect">
            <a:avLst/>
          </a:prstGeom>
          <a:noFill/>
        </p:spPr>
        <p:txBody>
          <a:bodyPr wrap="square" rtlCol="0">
            <a:spAutoFit/>
          </a:bodyPr>
          <a:lstStyle/>
          <a:p>
            <a:r>
              <a:rPr lang="en-US" dirty="0" smtClean="0">
                <a:hlinkClick r:id="rId2"/>
              </a:rPr>
              <a:t>www.oracle.com</a:t>
            </a:r>
            <a:endParaRPr lang="en-US" dirty="0" smtClean="0"/>
          </a:p>
          <a:p>
            <a:r>
              <a:rPr lang="en-US" dirty="0" smtClean="0">
                <a:hlinkClick r:id="rId3"/>
              </a:rPr>
              <a:t>www.ibm.com</a:t>
            </a:r>
            <a:r>
              <a:rPr lang="en-US" dirty="0" smtClean="0"/>
              <a:t> </a:t>
            </a:r>
          </a:p>
          <a:p>
            <a:r>
              <a:rPr lang="en-US" dirty="0" smtClean="0">
                <a:hlinkClick r:id="rId4"/>
              </a:rPr>
              <a:t>https://www.w3schools.com/</a:t>
            </a:r>
            <a:r>
              <a:rPr lang="en-US" dirty="0" smtClean="0"/>
              <a:t> </a:t>
            </a:r>
          </a:p>
          <a:p>
            <a:r>
              <a:rPr lang="en-US" dirty="0" smtClean="0">
                <a:hlinkClick r:id="rId5"/>
              </a:rPr>
              <a:t>https://spring.io/</a:t>
            </a:r>
          </a:p>
          <a:p>
            <a:r>
              <a:rPr lang="en-US" dirty="0" smtClean="0">
                <a:hlinkClick r:id="rId5"/>
              </a:rPr>
              <a:t>https://struts.apache.org/</a:t>
            </a:r>
          </a:p>
          <a:p>
            <a:r>
              <a:rPr lang="en-US" dirty="0" smtClean="0">
                <a:hlinkClick r:id="rId5"/>
              </a:rPr>
              <a:t>https</a:t>
            </a:r>
            <a:r>
              <a:rPr lang="en-US" dirty="0">
                <a:hlinkClick r:id="rId5"/>
              </a:rPr>
              <a:t>://</a:t>
            </a:r>
            <a:r>
              <a:rPr lang="en-US" dirty="0" smtClean="0">
                <a:hlinkClick r:id="rId5"/>
              </a:rPr>
              <a:t>commons.apache.org</a:t>
            </a:r>
            <a:r>
              <a:rPr lang="en-US" dirty="0" smtClean="0"/>
              <a:t> </a:t>
            </a:r>
          </a:p>
          <a:p>
            <a:r>
              <a:rPr lang="en-US" dirty="0">
                <a:hlinkClick r:id="rId6"/>
              </a:rPr>
              <a:t>https://www.ibm.com/developerworks/library/ws-whichwsdl</a:t>
            </a:r>
            <a:r>
              <a:rPr lang="en-US" dirty="0" smtClean="0">
                <a:hlinkClick r:id="rId6"/>
              </a:rPr>
              <a:t>/</a:t>
            </a:r>
            <a:r>
              <a:rPr lang="en-US" dirty="0" smtClean="0"/>
              <a:t> </a:t>
            </a:r>
          </a:p>
          <a:p>
            <a:r>
              <a:rPr lang="en-US" dirty="0" smtClean="0">
                <a:hlinkClick r:id="rId7"/>
              </a:rPr>
              <a:t>https://www.ibm.com/developerworks/library/ws-tip-jaxwsrpc/</a:t>
            </a:r>
            <a:r>
              <a:rPr lang="en-US" dirty="0" smtClean="0"/>
              <a:t> </a:t>
            </a:r>
          </a:p>
          <a:p>
            <a:r>
              <a:rPr lang="en-US" dirty="0" smtClean="0">
                <a:hlinkClick r:id="rId8"/>
              </a:rPr>
              <a:t>http://hibernate.org/orm/</a:t>
            </a:r>
            <a:r>
              <a:rPr lang="en-US" dirty="0" smtClean="0"/>
              <a:t>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0" y="231120"/>
            <a:ext cx="9144000" cy="6169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strike="noStrike" dirty="0">
                <a:latin typeface="Verdana"/>
                <a:ea typeface="Verdana"/>
              </a:rPr>
              <a:t>WWW Internet works over HTTP protocol using HTML language. All the browsers understands how to interpret html language into human readable textual and graphical information. </a:t>
            </a:r>
            <a:endParaRPr sz="1500" dirty="0"/>
          </a:p>
          <a:p>
            <a:pPr>
              <a:lnSpc>
                <a:spcPct val="100000"/>
              </a:lnSpc>
            </a:pPr>
            <a:endParaRPr sz="1500" dirty="0"/>
          </a:p>
          <a:p>
            <a:pPr>
              <a:lnSpc>
                <a:spcPct val="100000"/>
              </a:lnSpc>
              <a:buFont typeface="Arial"/>
              <a:buChar char="•"/>
            </a:pPr>
            <a:r>
              <a:rPr lang="en-US" sz="1500" strike="noStrike" dirty="0">
                <a:latin typeface="Verdana"/>
                <a:ea typeface="Verdana"/>
              </a:rPr>
              <a:t>Static </a:t>
            </a:r>
            <a:r>
              <a:rPr lang="en-US" sz="1500" strike="noStrike" dirty="0" err="1">
                <a:latin typeface="Verdana"/>
                <a:ea typeface="Verdana"/>
              </a:rPr>
              <a:t>webpages</a:t>
            </a:r>
            <a:r>
              <a:rPr lang="en-US" sz="1500" strike="noStrike" dirty="0">
                <a:latin typeface="Verdana"/>
                <a:ea typeface="Verdana"/>
              </a:rPr>
              <a:t> : these webpage content are static and the information displayed remains same for all the users.</a:t>
            </a:r>
            <a:endParaRPr sz="1500" dirty="0"/>
          </a:p>
          <a:p>
            <a:pPr>
              <a:lnSpc>
                <a:spcPct val="100000"/>
              </a:lnSpc>
            </a:pPr>
            <a:endParaRPr sz="1500" dirty="0"/>
          </a:p>
          <a:p>
            <a:pPr>
              <a:lnSpc>
                <a:spcPct val="100000"/>
              </a:lnSpc>
              <a:buFont typeface="Arial"/>
              <a:buChar char="•"/>
            </a:pPr>
            <a:r>
              <a:rPr lang="en-US" sz="1500" strike="noStrike" dirty="0">
                <a:latin typeface="Verdana"/>
                <a:ea typeface="Verdana"/>
              </a:rPr>
              <a:t>Dynamic </a:t>
            </a:r>
            <a:r>
              <a:rPr lang="en-US" sz="1500" strike="noStrike" dirty="0" err="1" smtClean="0">
                <a:latin typeface="Verdana"/>
                <a:ea typeface="Verdana"/>
              </a:rPr>
              <a:t>webpages</a:t>
            </a:r>
            <a:r>
              <a:rPr lang="en-US" sz="1500" strike="noStrike" dirty="0" smtClean="0">
                <a:latin typeface="Verdana"/>
                <a:ea typeface="Verdana"/>
              </a:rPr>
              <a:t> </a:t>
            </a:r>
            <a:r>
              <a:rPr lang="en-US" sz="1500" strike="noStrike" dirty="0">
                <a:latin typeface="Verdana"/>
                <a:ea typeface="Verdana"/>
              </a:rPr>
              <a:t>: these webpage content are dynamic in nature and the information can change based on user input for different users. JSP,ASP are few examples which combines HTML with programming language like java or asp.net or other scripting languages.</a:t>
            </a:r>
            <a:endParaRPr sz="1500" dirty="0"/>
          </a:p>
          <a:p>
            <a:pPr>
              <a:lnSpc>
                <a:spcPct val="100000"/>
              </a:lnSpc>
            </a:pPr>
            <a:endParaRPr sz="1500" dirty="0"/>
          </a:p>
          <a:p>
            <a:pPr>
              <a:lnSpc>
                <a:spcPct val="100000"/>
              </a:lnSpc>
              <a:buFont typeface="Arial"/>
              <a:buChar char="•"/>
            </a:pPr>
            <a:r>
              <a:rPr lang="en-US" sz="1500" b="1" i="1" strike="noStrike" dirty="0">
                <a:solidFill>
                  <a:srgbClr val="FF0000"/>
                </a:solidFill>
                <a:latin typeface="Verdana"/>
                <a:ea typeface="Verdana"/>
              </a:rPr>
              <a:t>DNS : Domain name servers translate the human readable domain name in </a:t>
            </a:r>
            <a:r>
              <a:rPr lang="en-US" sz="1500" b="1" i="1" strike="noStrike" dirty="0" err="1">
                <a:solidFill>
                  <a:srgbClr val="FF0000"/>
                </a:solidFill>
                <a:latin typeface="Verdana"/>
                <a:ea typeface="Verdana"/>
              </a:rPr>
              <a:t>url</a:t>
            </a:r>
            <a:r>
              <a:rPr lang="en-US" sz="1500" b="1" i="1" strike="noStrike" dirty="0">
                <a:solidFill>
                  <a:srgbClr val="FF0000"/>
                </a:solidFill>
                <a:latin typeface="Verdana"/>
                <a:ea typeface="Verdana"/>
              </a:rPr>
              <a:t> to actual server </a:t>
            </a:r>
            <a:r>
              <a:rPr lang="en-US" sz="1500" b="1" i="1" strike="noStrike" dirty="0" err="1">
                <a:solidFill>
                  <a:srgbClr val="FF0000"/>
                </a:solidFill>
                <a:latin typeface="Verdana"/>
                <a:ea typeface="Verdana"/>
              </a:rPr>
              <a:t>ip</a:t>
            </a:r>
            <a:r>
              <a:rPr lang="en-US" sz="1500" b="1" i="1" strike="noStrike" dirty="0">
                <a:solidFill>
                  <a:srgbClr val="FF0000"/>
                </a:solidFill>
                <a:latin typeface="Verdana"/>
                <a:ea typeface="Verdana"/>
              </a:rPr>
              <a:t> address. </a:t>
            </a:r>
            <a:r>
              <a:rPr lang="en-US" sz="1500" b="1" i="1" strike="noStrike" dirty="0" err="1">
                <a:solidFill>
                  <a:srgbClr val="FF0000"/>
                </a:solidFill>
                <a:latin typeface="Verdana"/>
                <a:ea typeface="Verdana"/>
              </a:rPr>
              <a:t>url</a:t>
            </a:r>
            <a:r>
              <a:rPr lang="en-US" sz="1500" b="1" i="1" strike="noStrike" dirty="0">
                <a:solidFill>
                  <a:srgbClr val="FF0000"/>
                </a:solidFill>
                <a:latin typeface="Verdana"/>
                <a:ea typeface="Verdana"/>
              </a:rPr>
              <a:t> For example google.com translates to one of the </a:t>
            </a:r>
            <a:r>
              <a:rPr lang="en-US" sz="1500" b="1" i="1" strike="noStrike" dirty="0" err="1">
                <a:solidFill>
                  <a:srgbClr val="FF0000"/>
                </a:solidFill>
                <a:latin typeface="Verdana"/>
                <a:ea typeface="Verdana"/>
              </a:rPr>
              <a:t>google</a:t>
            </a:r>
            <a:r>
              <a:rPr lang="en-US" sz="1500" b="1" i="1" strike="noStrike" dirty="0">
                <a:solidFill>
                  <a:srgbClr val="FF0000"/>
                </a:solidFill>
                <a:latin typeface="Verdana"/>
                <a:ea typeface="Verdana"/>
              </a:rPr>
              <a:t> </a:t>
            </a:r>
            <a:r>
              <a:rPr lang="en-US" sz="1500" b="1" i="1" strike="noStrike" dirty="0" err="1">
                <a:solidFill>
                  <a:srgbClr val="FF0000"/>
                </a:solidFill>
                <a:latin typeface="Verdana"/>
                <a:ea typeface="Verdana"/>
              </a:rPr>
              <a:t>ip</a:t>
            </a:r>
            <a:r>
              <a:rPr lang="en-US" sz="1500" b="1" i="1" strike="noStrike" dirty="0">
                <a:solidFill>
                  <a:srgbClr val="FF0000"/>
                </a:solidFill>
                <a:latin typeface="Verdana"/>
                <a:ea typeface="Verdana"/>
              </a:rPr>
              <a:t> address </a:t>
            </a:r>
            <a:r>
              <a:rPr lang="en-US" sz="1500" b="1" i="1" strike="noStrike" dirty="0">
                <a:solidFill>
                  <a:srgbClr val="FF0000"/>
                </a:solidFill>
                <a:latin typeface="Calibri"/>
                <a:ea typeface="Verdana"/>
              </a:rPr>
              <a:t>74.125.224.72.</a:t>
            </a:r>
            <a:endParaRPr sz="1500" b="1" i="1" dirty="0">
              <a:solidFill>
                <a:srgbClr val="FF0000"/>
              </a:solidFill>
            </a:endParaRPr>
          </a:p>
          <a:p>
            <a:pPr>
              <a:lnSpc>
                <a:spcPct val="100000"/>
              </a:lnSpc>
            </a:pP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JSP : JSP helps us to provide dynamic webpage content. JSP includes java and html code in its file. The java code provides dynamic content of the web page. </a:t>
            </a:r>
            <a:endParaRPr sz="1500" b="1" i="1" dirty="0">
              <a:solidFill>
                <a:srgbClr val="FF0000"/>
              </a:solidFill>
            </a:endParaRPr>
          </a:p>
          <a:p>
            <a:pPr>
              <a:lnSpc>
                <a:spcPct val="100000"/>
              </a:lnSpc>
            </a:pP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Servlet : These are java programming language which handles http request and response. </a:t>
            </a:r>
            <a:r>
              <a:rPr lang="en-US" sz="1500" b="1" i="1" strike="noStrike" dirty="0" err="1">
                <a:solidFill>
                  <a:srgbClr val="FF0000"/>
                </a:solidFill>
                <a:latin typeface="Verdana"/>
                <a:ea typeface="Verdana"/>
              </a:rPr>
              <a:t>servlets</a:t>
            </a:r>
            <a:r>
              <a:rPr lang="en-US" sz="1500" b="1" i="1" strike="noStrike" dirty="0">
                <a:solidFill>
                  <a:srgbClr val="FF0000"/>
                </a:solidFill>
                <a:latin typeface="Verdana"/>
                <a:ea typeface="Verdana"/>
              </a:rPr>
              <a:t> reside on the web server side and requires </a:t>
            </a:r>
            <a:r>
              <a:rPr lang="en-US" sz="1500" b="1" i="1" strike="noStrike" dirty="0" err="1">
                <a:solidFill>
                  <a:srgbClr val="FF0000"/>
                </a:solidFill>
                <a:latin typeface="Verdana"/>
                <a:ea typeface="Verdana"/>
              </a:rPr>
              <a:t>servlet</a:t>
            </a:r>
            <a:r>
              <a:rPr lang="en-US" sz="1500" b="1" i="1" strike="noStrike" dirty="0">
                <a:solidFill>
                  <a:srgbClr val="FF0000"/>
                </a:solidFill>
                <a:latin typeface="Verdana"/>
                <a:ea typeface="Verdana"/>
              </a:rPr>
              <a:t> container to execute.</a:t>
            </a:r>
            <a:endParaRPr sz="1500" b="1" i="1" dirty="0">
              <a:solidFill>
                <a:srgbClr val="FF0000"/>
              </a:solidFill>
            </a:endParaRPr>
          </a:p>
          <a:p>
            <a:pPr>
              <a:lnSpc>
                <a:spcPct val="100000"/>
              </a:lnSpc>
            </a:pPr>
            <a:r>
              <a:rPr lang="en-US" sz="1500" b="1" i="1" dirty="0" smtClean="0">
                <a:solidFill>
                  <a:srgbClr val="FF0000"/>
                </a:solidFill>
              </a:rPr>
              <a:t> </a:t>
            </a: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Web Services :  Web service allows us to integrate and interface web application over the internet. </a:t>
            </a:r>
            <a:endParaRPr sz="1500" b="1" i="1" dirty="0">
              <a:solidFill>
                <a:srgbClr val="FF0000"/>
              </a:solidFill>
            </a:endParaRPr>
          </a:p>
          <a:p>
            <a:pPr>
              <a:lnSpc>
                <a:spcPct val="100000"/>
              </a:lnSpc>
              <a:buFont typeface="Arial"/>
              <a:buChar char="•"/>
            </a:pPr>
            <a:endParaRPr lang="en-US" sz="1500" b="1" i="1" strike="noStrike" dirty="0" smtClean="0">
              <a:solidFill>
                <a:srgbClr val="FF0000"/>
              </a:solidFill>
              <a:latin typeface="Verdana"/>
              <a:ea typeface="Verdana"/>
            </a:endParaRPr>
          </a:p>
          <a:p>
            <a:pPr>
              <a:lnSpc>
                <a:spcPct val="100000"/>
              </a:lnSpc>
              <a:buFont typeface="Arial"/>
              <a:buChar char="•"/>
            </a:pPr>
            <a:r>
              <a:rPr lang="en-US" sz="1500" b="1" i="1" strike="noStrike" dirty="0" smtClean="0">
                <a:solidFill>
                  <a:srgbClr val="FF0000"/>
                </a:solidFill>
                <a:latin typeface="Verdana"/>
                <a:ea typeface="Verdana"/>
              </a:rPr>
              <a:t>DAO </a:t>
            </a:r>
            <a:r>
              <a:rPr lang="en-US" sz="1500" b="1" i="1" strike="noStrike" dirty="0">
                <a:solidFill>
                  <a:srgbClr val="FF0000"/>
                </a:solidFill>
                <a:latin typeface="Verdana"/>
                <a:ea typeface="Verdana"/>
              </a:rPr>
              <a:t>: Data Access Object are interface to database records or person or event. These object allows us to read and write the state of a person or event with Get and Set methods.</a:t>
            </a:r>
            <a:endParaRPr sz="1500" b="1" i="1" dirty="0">
              <a:solidFill>
                <a:srgbClr val="FF0000"/>
              </a:solidFill>
            </a:endParaRPr>
          </a:p>
          <a:p>
            <a:pPr>
              <a:lnSpc>
                <a:spcPct val="100000"/>
              </a:lnSpc>
            </a:pPr>
            <a:endParaRPr sz="1500" b="1" i="1" dirty="0">
              <a:solidFill>
                <a:srgbClr val="FF0000"/>
              </a:solidFill>
            </a:endParaRPr>
          </a:p>
          <a:p>
            <a:pPr>
              <a:lnSpc>
                <a:spcPct val="100000"/>
              </a:lnSpc>
            </a:pPr>
            <a:endParaRPr sz="1500" b="1" i="1" dirty="0">
              <a:solidFill>
                <a:srgbClr val="FF0000"/>
              </a:solidFill>
            </a:endParaRPr>
          </a:p>
          <a:p>
            <a:pPr>
              <a:lnSpc>
                <a:spcPct val="100000"/>
              </a:lnSpc>
            </a:pPr>
            <a:endParaRPr sz="1500" b="1" i="1" dirty="0">
              <a:solidFill>
                <a:srgbClr val="FF000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UNIX</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4" name="CustomShape 2"/>
          <p:cNvSpPr/>
          <p:nvPr/>
        </p:nvSpPr>
        <p:spPr>
          <a:xfrm>
            <a:off x="43542" y="533280"/>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US" sz="1600" b="1" i="1" dirty="0" smtClean="0">
              <a:solidFill>
                <a:srgbClr val="FF0000"/>
              </a:solidFill>
              <a:latin typeface="Verdana" pitchFamily="34" charset="0"/>
              <a:ea typeface="Verdana" pitchFamily="34" charset="0"/>
              <a:cs typeface="Verdana" pitchFamily="34" charset="0"/>
            </a:endParaRPr>
          </a:p>
          <a:p>
            <a:r>
              <a:rPr lang="en-US" sz="1600" b="1" i="1" dirty="0" smtClean="0">
                <a:solidFill>
                  <a:srgbClr val="FF0000"/>
                </a:solidFill>
                <a:latin typeface="Verdana" pitchFamily="34" charset="0"/>
                <a:ea typeface="Verdana" pitchFamily="34" charset="0"/>
                <a:cs typeface="Verdana" pitchFamily="34" charset="0"/>
              </a:rPr>
              <a:t>Unix is </a:t>
            </a:r>
            <a:r>
              <a:rPr lang="en-US" sz="1600" b="1" i="1" dirty="0" err="1" smtClean="0">
                <a:solidFill>
                  <a:srgbClr val="FF0000"/>
                </a:solidFill>
                <a:latin typeface="Verdana" pitchFamily="34" charset="0"/>
                <a:ea typeface="Verdana" pitchFamily="34" charset="0"/>
                <a:cs typeface="Verdana" pitchFamily="34" charset="0"/>
              </a:rPr>
              <a:t>multitasing</a:t>
            </a:r>
            <a:r>
              <a:rPr lang="en-US" sz="1600" b="1" i="1" dirty="0" smtClean="0">
                <a:solidFill>
                  <a:srgbClr val="FF0000"/>
                </a:solidFill>
                <a:latin typeface="Verdana" pitchFamily="34" charset="0"/>
                <a:ea typeface="Verdana" pitchFamily="34" charset="0"/>
                <a:cs typeface="Verdana" pitchFamily="34" charset="0"/>
              </a:rPr>
              <a:t> , multiuser operating systems </a:t>
            </a:r>
            <a:r>
              <a:rPr lang="en-US" sz="1600" b="1" i="1" dirty="0" err="1" smtClean="0">
                <a:solidFill>
                  <a:srgbClr val="FF0000"/>
                </a:solidFill>
                <a:latin typeface="Verdana" pitchFamily="34" charset="0"/>
                <a:ea typeface="Verdana" pitchFamily="34" charset="0"/>
                <a:cs typeface="Verdana" pitchFamily="34" charset="0"/>
              </a:rPr>
              <a:t>andis</a:t>
            </a:r>
            <a:r>
              <a:rPr lang="en-US" sz="1600" b="1" i="1" dirty="0" smtClean="0">
                <a:solidFill>
                  <a:srgbClr val="FF0000"/>
                </a:solidFill>
                <a:latin typeface="Verdana" pitchFamily="34" charset="0"/>
                <a:ea typeface="Verdana" pitchFamily="34" charset="0"/>
                <a:cs typeface="Verdana" pitchFamily="34" charset="0"/>
              </a:rPr>
              <a:t> mostly command prompt/ console driven .</a:t>
            </a:r>
            <a:r>
              <a:rPr lang="en-US" sz="1600" dirty="0" smtClean="0">
                <a:latin typeface="Verdana" pitchFamily="34" charset="0"/>
                <a:ea typeface="Verdana" pitchFamily="34" charset="0"/>
                <a:cs typeface="Verdana" pitchFamily="34" charset="0"/>
              </a:rPr>
              <a:t> Below are few common commands used.</a:t>
            </a:r>
          </a:p>
          <a:p>
            <a:pPr marL="342900" indent="-342900">
              <a:buAutoNum type="arabicParenR"/>
            </a:pPr>
            <a:r>
              <a:rPr lang="en-US" sz="1600" dirty="0" err="1" smtClean="0">
                <a:latin typeface="Verdana" pitchFamily="34" charset="0"/>
                <a:ea typeface="Verdana" pitchFamily="34" charset="0"/>
                <a:cs typeface="Verdana" pitchFamily="34" charset="0"/>
              </a:rPr>
              <a:t>cd</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this command allows user to change the directory.</a:t>
            </a:r>
          </a:p>
          <a:p>
            <a:pPr marL="342900" indent="-342900">
              <a:buAutoNum type="arabicParenR"/>
            </a:pPr>
            <a:r>
              <a:rPr lang="en-US" sz="1600" dirty="0" err="1" smtClean="0">
                <a:latin typeface="Verdana" pitchFamily="34" charset="0"/>
                <a:ea typeface="Verdana" pitchFamily="34" charset="0"/>
                <a:cs typeface="Verdana" pitchFamily="34" charset="0"/>
              </a:rPr>
              <a:t>ls</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lrt</a:t>
            </a:r>
            <a:r>
              <a:rPr lang="en-US" sz="1600" dirty="0" smtClean="0">
                <a:latin typeface="Verdana" pitchFamily="34" charset="0"/>
                <a:ea typeface="Verdana" pitchFamily="34" charset="0"/>
                <a:cs typeface="Verdana" pitchFamily="34" charset="0"/>
              </a:rPr>
              <a:t> : this command lists the files under a folder along with other file details such as owner, access details, size, modified date etc</a:t>
            </a:r>
          </a:p>
          <a:p>
            <a:pPr marL="342900" indent="-342900">
              <a:buAutoNum type="arabicParenR"/>
            </a:pPr>
            <a:r>
              <a:rPr lang="en-US" sz="1600" dirty="0" err="1" smtClean="0">
                <a:latin typeface="Verdana" pitchFamily="34" charset="0"/>
                <a:ea typeface="Verdana" pitchFamily="34" charset="0"/>
                <a:cs typeface="Verdana" pitchFamily="34" charset="0"/>
              </a:rPr>
              <a:t>chmod</a:t>
            </a:r>
            <a:r>
              <a:rPr lang="en-US" sz="1600" dirty="0" smtClean="0">
                <a:latin typeface="Verdana" pitchFamily="34" charset="0"/>
                <a:ea typeface="Verdana" pitchFamily="34" charset="0"/>
                <a:cs typeface="Verdana" pitchFamily="34" charset="0"/>
              </a:rPr>
              <a:t> 777 file – the command has 3 digits which assigns access permission in the order owner, group, others. Read – 4 . Write – 2, Execute - 1</a:t>
            </a:r>
          </a:p>
          <a:p>
            <a:pPr marL="342900" indent="-342900">
              <a:buAutoNum type="arabicParenR"/>
            </a:pPr>
            <a:r>
              <a:rPr lang="en-US" sz="1600" dirty="0" smtClean="0">
                <a:latin typeface="Verdana" pitchFamily="34" charset="0"/>
                <a:ea typeface="Verdana" pitchFamily="34" charset="0"/>
                <a:cs typeface="Verdana" pitchFamily="34" charset="0"/>
              </a:rPr>
              <a:t>cp &lt;</a:t>
            </a:r>
            <a:r>
              <a:rPr lang="en-US" sz="1600" dirty="0" err="1" smtClean="0">
                <a:latin typeface="Verdana" pitchFamily="34" charset="0"/>
                <a:ea typeface="Verdana" pitchFamily="34" charset="0"/>
                <a:cs typeface="Verdana" pitchFamily="34" charset="0"/>
              </a:rPr>
              <a:t>src_path</a:t>
            </a:r>
            <a:r>
              <a:rPr lang="en-US" sz="1600" dirty="0" smtClean="0">
                <a:latin typeface="Verdana" pitchFamily="34" charset="0"/>
                <a:ea typeface="Verdana" pitchFamily="34" charset="0"/>
                <a:cs typeface="Verdana" pitchFamily="34" charset="0"/>
              </a:rPr>
              <a:t>&gt; &lt;</a:t>
            </a:r>
            <a:r>
              <a:rPr lang="en-US" sz="1600" dirty="0" err="1" smtClean="0">
                <a:latin typeface="Verdana" pitchFamily="34" charset="0"/>
                <a:ea typeface="Verdana" pitchFamily="34" charset="0"/>
                <a:cs typeface="Verdana" pitchFamily="34" charset="0"/>
              </a:rPr>
              <a:t>dest_path</a:t>
            </a:r>
            <a:r>
              <a:rPr lang="en-US" sz="1600" dirty="0" smtClean="0">
                <a:latin typeface="Verdana" pitchFamily="34" charset="0"/>
                <a:ea typeface="Verdana" pitchFamily="34" charset="0"/>
                <a:cs typeface="Verdana" pitchFamily="34" charset="0"/>
              </a:rPr>
              <a:t>&gt;: copies file from one location to another</a:t>
            </a:r>
          </a:p>
          <a:p>
            <a:pPr marL="342900" indent="-342900">
              <a:buAutoNum type="arabicParenR"/>
            </a:pPr>
            <a:r>
              <a:rPr lang="en-US" sz="1600" dirty="0" err="1" smtClean="0">
                <a:latin typeface="Verdana" pitchFamily="34" charset="0"/>
                <a:ea typeface="Verdana" pitchFamily="34" charset="0"/>
                <a:cs typeface="Verdana" pitchFamily="34" charset="0"/>
              </a:rPr>
              <a:t>rm</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delete a file</a:t>
            </a:r>
          </a:p>
          <a:p>
            <a:pPr marL="342900" indent="-342900">
              <a:buAutoNum type="arabicParenR"/>
            </a:pPr>
            <a:r>
              <a:rPr lang="en-US" sz="1600" dirty="0" err="1" smtClean="0">
                <a:latin typeface="Verdana" pitchFamily="34" charset="0"/>
                <a:ea typeface="Verdana" pitchFamily="34" charset="0"/>
                <a:cs typeface="Verdana" pitchFamily="34" charset="0"/>
              </a:rPr>
              <a:t>mv</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src_path</a:t>
            </a:r>
            <a:r>
              <a:rPr lang="en-US" sz="1600" dirty="0" smtClean="0">
                <a:latin typeface="Verdana" pitchFamily="34" charset="0"/>
                <a:ea typeface="Verdana" pitchFamily="34" charset="0"/>
                <a:cs typeface="Verdana" pitchFamily="34" charset="0"/>
              </a:rPr>
              <a:t>&gt; &lt;</a:t>
            </a:r>
            <a:r>
              <a:rPr lang="en-US" sz="1600" dirty="0" err="1" smtClean="0">
                <a:latin typeface="Verdana" pitchFamily="34" charset="0"/>
                <a:ea typeface="Verdana" pitchFamily="34" charset="0"/>
                <a:cs typeface="Verdana" pitchFamily="34" charset="0"/>
              </a:rPr>
              <a:t>dest_path</a:t>
            </a:r>
            <a:r>
              <a:rPr lang="en-US" sz="1600" dirty="0" smtClean="0">
                <a:latin typeface="Verdana" pitchFamily="34" charset="0"/>
                <a:ea typeface="Verdana" pitchFamily="34" charset="0"/>
                <a:cs typeface="Verdana" pitchFamily="34" charset="0"/>
              </a:rPr>
              <a:t>&gt;: rename or move a file </a:t>
            </a:r>
          </a:p>
          <a:p>
            <a:pPr marL="342900" indent="-342900">
              <a:buAutoNum type="arabicParenR"/>
            </a:pPr>
            <a:r>
              <a:rPr lang="en-US" sz="1600" dirty="0" err="1" smtClean="0">
                <a:latin typeface="Verdana" pitchFamily="34" charset="0"/>
                <a:ea typeface="Verdana" pitchFamily="34" charset="0"/>
                <a:cs typeface="Verdana" pitchFamily="34" charset="0"/>
              </a:rPr>
              <a:t>mkdir</a:t>
            </a:r>
            <a:r>
              <a:rPr lang="en-US" sz="1600" dirty="0" smtClean="0">
                <a:latin typeface="Verdana" pitchFamily="34" charset="0"/>
                <a:ea typeface="Verdana" pitchFamily="34" charset="0"/>
                <a:cs typeface="Verdana" pitchFamily="34" charset="0"/>
              </a:rPr>
              <a:t> &lt;path&gt;: create directory</a:t>
            </a:r>
          </a:p>
          <a:p>
            <a:pPr marL="342900" indent="-342900">
              <a:buAutoNum type="arabicParenR"/>
            </a:pPr>
            <a:r>
              <a:rPr lang="en-US" sz="1600" dirty="0" err="1" smtClean="0">
                <a:latin typeface="Verdana" pitchFamily="34" charset="0"/>
                <a:ea typeface="Verdana" pitchFamily="34" charset="0"/>
                <a:cs typeface="Verdana" pitchFamily="34" charset="0"/>
              </a:rPr>
              <a:t>rmdir</a:t>
            </a:r>
            <a:r>
              <a:rPr lang="en-US" sz="1600" dirty="0" smtClean="0">
                <a:latin typeface="Verdana" pitchFamily="34" charset="0"/>
                <a:ea typeface="Verdana" pitchFamily="34" charset="0"/>
                <a:cs typeface="Verdana" pitchFamily="34" charset="0"/>
              </a:rPr>
              <a:t> &lt;path&gt; : delete a directory</a:t>
            </a:r>
          </a:p>
          <a:p>
            <a:pPr marL="342900" indent="-342900">
              <a:buAutoNum type="arabicParenR"/>
            </a:pPr>
            <a:r>
              <a:rPr lang="en-US" sz="1600" dirty="0" err="1" smtClean="0">
                <a:latin typeface="Verdana" pitchFamily="34" charset="0"/>
                <a:ea typeface="Verdana" pitchFamily="34" charset="0"/>
                <a:cs typeface="Verdana" pitchFamily="34" charset="0"/>
              </a:rPr>
              <a:t>grep</a:t>
            </a:r>
            <a:r>
              <a:rPr lang="en-US" sz="1600" dirty="0" smtClean="0">
                <a:latin typeface="Verdana" pitchFamily="34" charset="0"/>
                <a:ea typeface="Verdana" pitchFamily="34" charset="0"/>
                <a:cs typeface="Verdana" pitchFamily="34" charset="0"/>
              </a:rPr>
              <a:t> : search string in a text file. </a:t>
            </a:r>
            <a:r>
              <a:rPr lang="en-US" sz="1600" dirty="0" err="1" smtClean="0">
                <a:latin typeface="Verdana" pitchFamily="34" charset="0"/>
                <a:ea typeface="Verdana" pitchFamily="34" charset="0"/>
                <a:cs typeface="Verdana" pitchFamily="34" charset="0"/>
              </a:rPr>
              <a:t>grep</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userid</a:t>
            </a:r>
            <a:r>
              <a:rPr lang="en-US" sz="1600" dirty="0" smtClean="0">
                <a:latin typeface="Verdana" pitchFamily="34" charset="0"/>
                <a:ea typeface="Verdana" pitchFamily="34" charset="0"/>
                <a:cs typeface="Verdana" pitchFamily="34" charset="0"/>
              </a:rPr>
              <a:t>” log.txt</a:t>
            </a:r>
          </a:p>
          <a:p>
            <a:pPr marL="342900" indent="-342900">
              <a:buAutoNum type="arabicParenR"/>
            </a:pPr>
            <a:r>
              <a:rPr lang="en-US" sz="1600" dirty="0" smtClean="0">
                <a:latin typeface="Verdana" pitchFamily="34" charset="0"/>
                <a:ea typeface="Verdana" pitchFamily="34" charset="0"/>
                <a:cs typeface="Verdana" pitchFamily="34" charset="0"/>
              </a:rPr>
              <a:t>less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used to read file content from huge files.</a:t>
            </a:r>
          </a:p>
          <a:p>
            <a:pPr marL="342900" indent="-342900">
              <a:buAutoNum type="arabicParenR"/>
            </a:pPr>
            <a:r>
              <a:rPr lang="en-US" sz="1600" dirty="0" smtClean="0">
                <a:latin typeface="Verdana" pitchFamily="34" charset="0"/>
                <a:ea typeface="Verdana" pitchFamily="34" charset="0"/>
                <a:cs typeface="Verdana" pitchFamily="34" charset="0"/>
              </a:rPr>
              <a:t>more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similar to less command.</a:t>
            </a:r>
          </a:p>
          <a:p>
            <a:pPr marL="342900" indent="-342900">
              <a:buAutoNum type="arabicParenR"/>
            </a:pPr>
            <a:r>
              <a:rPr lang="en-US" sz="1600" dirty="0" smtClean="0">
                <a:latin typeface="Verdana" pitchFamily="34" charset="0"/>
                <a:ea typeface="Verdana" pitchFamily="34" charset="0"/>
                <a:cs typeface="Verdana" pitchFamily="34" charset="0"/>
              </a:rPr>
              <a:t>task manager </a:t>
            </a:r>
            <a:r>
              <a:rPr lang="en-US" sz="1600" dirty="0" err="1" smtClean="0">
                <a:latin typeface="Verdana" pitchFamily="34" charset="0"/>
                <a:ea typeface="Verdana" pitchFamily="34" charset="0"/>
                <a:cs typeface="Verdana" pitchFamily="34" charset="0"/>
              </a:rPr>
              <a:t>comamnd</a:t>
            </a:r>
            <a:r>
              <a:rPr lang="en-US" sz="1600" dirty="0" smtClean="0">
                <a:latin typeface="Verdana" pitchFamily="34" charset="0"/>
                <a:ea typeface="Verdana" pitchFamily="34" charset="0"/>
                <a:cs typeface="Verdana" pitchFamily="34" charset="0"/>
              </a:rPr>
              <a:t> : Ps –</a:t>
            </a:r>
            <a:r>
              <a:rPr lang="en-US" sz="1600" dirty="0" err="1" smtClean="0">
                <a:latin typeface="Verdana" pitchFamily="34" charset="0"/>
                <a:ea typeface="Verdana" pitchFamily="34" charset="0"/>
                <a:cs typeface="Verdana" pitchFamily="34" charset="0"/>
              </a:rPr>
              <a:t>aef</a:t>
            </a:r>
            <a:r>
              <a:rPr lang="en-US" sz="1600" dirty="0" smtClean="0">
                <a:latin typeface="Verdana" pitchFamily="34" charset="0"/>
                <a:ea typeface="Verdana" pitchFamily="34" charset="0"/>
                <a:cs typeface="Verdana" pitchFamily="34" charset="0"/>
              </a:rPr>
              <a:t> command lists all the files with their </a:t>
            </a:r>
            <a:r>
              <a:rPr lang="en-US" sz="1600" dirty="0" err="1" smtClean="0">
                <a:latin typeface="Verdana" pitchFamily="34" charset="0"/>
                <a:ea typeface="Verdana" pitchFamily="34" charset="0"/>
                <a:cs typeface="Verdana" pitchFamily="34" charset="0"/>
              </a:rPr>
              <a:t>pid</a:t>
            </a:r>
            <a:r>
              <a:rPr lang="en-US" sz="1600" dirty="0" smtClean="0">
                <a:latin typeface="Verdana" pitchFamily="34" charset="0"/>
                <a:ea typeface="Verdana" pitchFamily="34" charset="0"/>
                <a:cs typeface="Verdana" pitchFamily="34" charset="0"/>
              </a:rPr>
              <a:t> etc</a:t>
            </a:r>
          </a:p>
          <a:p>
            <a:pPr marL="342900" indent="-342900">
              <a:buAutoNum type="arabicParenR"/>
            </a:pPr>
            <a:r>
              <a:rPr lang="en-US" sz="1600" dirty="0" smtClean="0">
                <a:latin typeface="Verdana" pitchFamily="34" charset="0"/>
                <a:ea typeface="Verdana" pitchFamily="34" charset="0"/>
                <a:cs typeface="Verdana" pitchFamily="34" charset="0"/>
              </a:rPr>
              <a:t>kill : kill </a:t>
            </a:r>
            <a:r>
              <a:rPr lang="en-US" sz="1600" dirty="0" err="1" smtClean="0">
                <a:latin typeface="Verdana" pitchFamily="34" charset="0"/>
                <a:ea typeface="Verdana" pitchFamily="34" charset="0"/>
                <a:cs typeface="Verdana" pitchFamily="34" charset="0"/>
              </a:rPr>
              <a:t>commnd</a:t>
            </a:r>
            <a:r>
              <a:rPr lang="en-US" sz="1600" dirty="0" smtClean="0">
                <a:latin typeface="Verdana" pitchFamily="34" charset="0"/>
                <a:ea typeface="Verdana" pitchFamily="34" charset="0"/>
                <a:cs typeface="Verdana" pitchFamily="34" charset="0"/>
              </a:rPr>
              <a:t> with option 9 terminates process , option 3 takes thread dump.</a:t>
            </a:r>
          </a:p>
          <a:p>
            <a:pPr marL="342900" indent="-342900">
              <a:buAutoNum type="arabicParenR"/>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924253</TotalTime>
  <Words>15128</Words>
  <Application>Microsoft Office PowerPoint</Application>
  <PresentationFormat>On-screen Show (4:3)</PresentationFormat>
  <Paragraphs>1918</Paragraphs>
  <Slides>79</Slides>
  <Notes>8</Notes>
  <HiddenSlides>0</HiddenSlides>
  <MMClips>0</MMClips>
  <ScaleCrop>false</ScaleCrop>
  <HeadingPairs>
    <vt:vector size="4" baseType="variant">
      <vt:variant>
        <vt:lpstr>Theme</vt:lpstr>
      </vt:variant>
      <vt:variant>
        <vt:i4>2</vt:i4>
      </vt:variant>
      <vt:variant>
        <vt:lpstr>Slide Titles</vt:lpstr>
      </vt:variant>
      <vt:variant>
        <vt:i4>79</vt:i4>
      </vt:variant>
    </vt:vector>
  </HeadingPairs>
  <TitlesOfParts>
    <vt:vector size="81" baseType="lpstr">
      <vt:lpstr>Office Theme</vt:lpstr>
      <vt:lpstr>Office Theme</vt:lpstr>
      <vt:lpstr>Slide 1</vt:lpstr>
      <vt:lpstr>Slide 2</vt:lpstr>
      <vt:lpstr>Slide 3</vt:lpstr>
      <vt:lpstr>Slide 4</vt:lpstr>
      <vt:lpstr>Slide 5</vt:lpstr>
      <vt:lpstr>Slide 6</vt:lpstr>
      <vt:lpstr>Slide 7</vt:lpstr>
      <vt:lpstr>Slide 8</vt:lpstr>
      <vt:lpstr>Slide 9</vt:lpstr>
      <vt:lpstr>HTTP</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training</cp:lastModifiedBy>
  <cp:revision>5022</cp:revision>
  <dcterms:modified xsi:type="dcterms:W3CDTF">2023-02-07T16:44:56Z</dcterms:modified>
</cp:coreProperties>
</file>