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80" r:id="rId3"/>
    <p:sldId id="279" r:id="rId4"/>
    <p:sldId id="282" r:id="rId5"/>
    <p:sldId id="265" r:id="rId6"/>
    <p:sldId id="299" r:id="rId7"/>
    <p:sldId id="300" r:id="rId8"/>
    <p:sldId id="301" r:id="rId9"/>
    <p:sldId id="259" r:id="rId10"/>
    <p:sldId id="266" r:id="rId11"/>
    <p:sldId id="294" r:id="rId12"/>
    <p:sldId id="288" r:id="rId13"/>
    <p:sldId id="275" r:id="rId14"/>
    <p:sldId id="304" r:id="rId15"/>
    <p:sldId id="302" r:id="rId16"/>
    <p:sldId id="303" r:id="rId17"/>
    <p:sldId id="268" r:id="rId18"/>
    <p:sldId id="272" r:id="rId19"/>
    <p:sldId id="271" r:id="rId20"/>
    <p:sldId id="295" r:id="rId21"/>
    <p:sldId id="289" r:id="rId22"/>
    <p:sldId id="276" r:id="rId23"/>
    <p:sldId id="307" r:id="rId24"/>
    <p:sldId id="306" r:id="rId25"/>
    <p:sldId id="305" r:id="rId26"/>
    <p:sldId id="269" r:id="rId27"/>
    <p:sldId id="261" r:id="rId28"/>
    <p:sldId id="296" r:id="rId29"/>
    <p:sldId id="290" r:id="rId30"/>
    <p:sldId id="267" r:id="rId31"/>
    <p:sldId id="310" r:id="rId32"/>
    <p:sldId id="309" r:id="rId33"/>
    <p:sldId id="308" r:id="rId34"/>
    <p:sldId id="260" r:id="rId35"/>
    <p:sldId id="262" r:id="rId36"/>
    <p:sldId id="297" r:id="rId37"/>
    <p:sldId id="291" r:id="rId38"/>
    <p:sldId id="274" r:id="rId39"/>
    <p:sldId id="313" r:id="rId40"/>
    <p:sldId id="312" r:id="rId41"/>
    <p:sldId id="311" r:id="rId42"/>
    <p:sldId id="263" r:id="rId43"/>
    <p:sldId id="287" r:id="rId44"/>
    <p:sldId id="298" r:id="rId45"/>
    <p:sldId id="293" r:id="rId46"/>
    <p:sldId id="292" r:id="rId47"/>
    <p:sldId id="316" r:id="rId48"/>
    <p:sldId id="315" r:id="rId49"/>
    <p:sldId id="314" r:id="rId50"/>
    <p:sldId id="264" r:id="rId51"/>
    <p:sldId id="286" r:id="rId52"/>
    <p:sldId id="285" r:id="rId53"/>
  </p:sldIdLst>
  <p:sldSz cx="9144000" cy="6858000" type="screen4x3"/>
  <p:notesSz cx="7010400" cy="92964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21" autoAdjust="0"/>
    <p:restoredTop sz="70015" autoAdjust="0"/>
  </p:normalViewPr>
  <p:slideViewPr>
    <p:cSldViewPr>
      <p:cViewPr varScale="1">
        <p:scale>
          <a:sx n="53" d="100"/>
          <a:sy n="53" d="100"/>
        </p:scale>
        <p:origin x="-143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CED91F-077D-41A2-BC6C-1A3C0A31A6E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EC1ACD0-C9E0-43A2-8CBF-CFCD3CEB9B1C}">
      <dgm:prSet custT="1"/>
      <dgm:spPr/>
      <dgm:t>
        <a:bodyPr/>
        <a:lstStyle/>
        <a:p>
          <a:pPr rtl="0"/>
          <a:r>
            <a:rPr lang="en-US" sz="2400" u="none" dirty="0" smtClean="0"/>
            <a:t>Colleges</a:t>
          </a:r>
          <a:r>
            <a:rPr lang="en-US" sz="2400" dirty="0" smtClean="0"/>
            <a:t> are </a:t>
          </a:r>
          <a:r>
            <a:rPr lang="en-US" sz="2400" u="sng" dirty="0" smtClean="0"/>
            <a:t>required</a:t>
          </a:r>
          <a:r>
            <a:rPr lang="en-US" sz="2400" dirty="0" smtClean="0"/>
            <a:t> to identify students with disabilities to provide them services.</a:t>
          </a:r>
          <a:endParaRPr lang="en-US" sz="2400" dirty="0"/>
        </a:p>
      </dgm:t>
    </dgm:pt>
    <dgm:pt modelId="{B7EBCD7E-3668-415D-A5BD-0BF9639ECEB3}" type="parTrans" cxnId="{CA0A456E-659F-4D86-8D59-C1B4A7BA8A94}">
      <dgm:prSet/>
      <dgm:spPr/>
      <dgm:t>
        <a:bodyPr/>
        <a:lstStyle/>
        <a:p>
          <a:endParaRPr lang="en-US" sz="2400"/>
        </a:p>
      </dgm:t>
    </dgm:pt>
    <dgm:pt modelId="{4CA2B847-38D3-4749-B045-96FE3CFCF7AD}" type="sibTrans" cxnId="{CA0A456E-659F-4D86-8D59-C1B4A7BA8A94}">
      <dgm:prSet/>
      <dgm:spPr/>
      <dgm:t>
        <a:bodyPr/>
        <a:lstStyle/>
        <a:p>
          <a:endParaRPr lang="en-US" sz="2400"/>
        </a:p>
      </dgm:t>
    </dgm:pt>
    <dgm:pt modelId="{C6CDA24F-F5CC-4216-9F43-B73F2A339911}">
      <dgm:prSet custT="1"/>
      <dgm:spPr/>
      <dgm:t>
        <a:bodyPr/>
        <a:lstStyle/>
        <a:p>
          <a:pPr rtl="0"/>
          <a:r>
            <a:rPr lang="en-US" sz="2400" dirty="0" smtClean="0"/>
            <a:t>In high school, students with disabilities are </a:t>
          </a:r>
          <a:r>
            <a:rPr lang="en-US" sz="2400" u="sng" dirty="0" smtClean="0"/>
            <a:t>entitled</a:t>
          </a:r>
          <a:r>
            <a:rPr lang="en-US" sz="2400" dirty="0" smtClean="0"/>
            <a:t> to receive services.</a:t>
          </a:r>
          <a:endParaRPr lang="en-US" sz="2400" dirty="0"/>
        </a:p>
      </dgm:t>
    </dgm:pt>
    <dgm:pt modelId="{D7D43886-06D6-4CAB-A10B-17585D6E0E5F}" type="parTrans" cxnId="{88CA2EB3-6F34-4EB2-988A-25B228AE9AA3}">
      <dgm:prSet/>
      <dgm:spPr/>
      <dgm:t>
        <a:bodyPr/>
        <a:lstStyle/>
        <a:p>
          <a:endParaRPr lang="en-US" sz="2400"/>
        </a:p>
      </dgm:t>
    </dgm:pt>
    <dgm:pt modelId="{4ED5C2B0-34C4-4A09-A8B6-85154DBAC173}" type="sibTrans" cxnId="{88CA2EB3-6F34-4EB2-988A-25B228AE9AA3}">
      <dgm:prSet/>
      <dgm:spPr/>
      <dgm:t>
        <a:bodyPr/>
        <a:lstStyle/>
        <a:p>
          <a:endParaRPr lang="en-US" sz="2400"/>
        </a:p>
      </dgm:t>
    </dgm:pt>
    <dgm:pt modelId="{28938049-A01C-42B3-83D4-BA01D4B7B017}">
      <dgm:prSet custT="1"/>
      <dgm:spPr/>
      <dgm:t>
        <a:bodyPr/>
        <a:lstStyle/>
        <a:p>
          <a:pPr rtl="0"/>
          <a:r>
            <a:rPr lang="en-US" sz="2400" dirty="0" smtClean="0"/>
            <a:t>In college, students with disabilities are supported in </a:t>
          </a:r>
          <a:r>
            <a:rPr lang="en-US" sz="2400" u="sng" dirty="0" smtClean="0"/>
            <a:t>accessing</a:t>
          </a:r>
          <a:r>
            <a:rPr lang="en-US" sz="2400" dirty="0" smtClean="0"/>
            <a:t> college courses. </a:t>
          </a:r>
          <a:endParaRPr lang="en-US" sz="2400" dirty="0"/>
        </a:p>
      </dgm:t>
    </dgm:pt>
    <dgm:pt modelId="{14DDED80-5BFA-47C4-A54B-DF961DB2BA60}" type="parTrans" cxnId="{6488CF54-515D-4B30-A020-392EF5027651}">
      <dgm:prSet/>
      <dgm:spPr/>
      <dgm:t>
        <a:bodyPr/>
        <a:lstStyle/>
        <a:p>
          <a:endParaRPr lang="en-US" sz="2400"/>
        </a:p>
      </dgm:t>
    </dgm:pt>
    <dgm:pt modelId="{3A2CC573-BA58-47BE-9B7E-1063FE162AE9}" type="sibTrans" cxnId="{6488CF54-515D-4B30-A020-392EF5027651}">
      <dgm:prSet/>
      <dgm:spPr/>
      <dgm:t>
        <a:bodyPr/>
        <a:lstStyle/>
        <a:p>
          <a:endParaRPr lang="en-US" sz="2400"/>
        </a:p>
      </dgm:t>
    </dgm:pt>
    <dgm:pt modelId="{F3237829-6E95-4EC6-A1D5-703B3980BB80}" type="pres">
      <dgm:prSet presAssocID="{E9CED91F-077D-41A2-BC6C-1A3C0A31A6E6}" presName="linear" presStyleCnt="0">
        <dgm:presLayoutVars>
          <dgm:dir/>
          <dgm:animLvl val="lvl"/>
          <dgm:resizeHandles val="exact"/>
        </dgm:presLayoutVars>
      </dgm:prSet>
      <dgm:spPr/>
      <dgm:t>
        <a:bodyPr/>
        <a:lstStyle/>
        <a:p>
          <a:endParaRPr lang="en-US"/>
        </a:p>
      </dgm:t>
    </dgm:pt>
    <dgm:pt modelId="{B101DFA8-5636-455D-A60B-66CEB0D0C162}" type="pres">
      <dgm:prSet presAssocID="{8EC1ACD0-C9E0-43A2-8CBF-CFCD3CEB9B1C}" presName="parentLin" presStyleCnt="0"/>
      <dgm:spPr/>
    </dgm:pt>
    <dgm:pt modelId="{35579127-85BC-4DE8-954E-7688709C9500}" type="pres">
      <dgm:prSet presAssocID="{8EC1ACD0-C9E0-43A2-8CBF-CFCD3CEB9B1C}" presName="parentLeftMargin" presStyleLbl="node1" presStyleIdx="0" presStyleCnt="3"/>
      <dgm:spPr/>
      <dgm:t>
        <a:bodyPr/>
        <a:lstStyle/>
        <a:p>
          <a:endParaRPr lang="en-US"/>
        </a:p>
      </dgm:t>
    </dgm:pt>
    <dgm:pt modelId="{B59A5BAD-6A3E-443F-A8FF-07B69F5ED5D6}" type="pres">
      <dgm:prSet presAssocID="{8EC1ACD0-C9E0-43A2-8CBF-CFCD3CEB9B1C}" presName="parentText" presStyleLbl="node1" presStyleIdx="0" presStyleCnt="3">
        <dgm:presLayoutVars>
          <dgm:chMax val="0"/>
          <dgm:bulletEnabled val="1"/>
        </dgm:presLayoutVars>
      </dgm:prSet>
      <dgm:spPr/>
      <dgm:t>
        <a:bodyPr/>
        <a:lstStyle/>
        <a:p>
          <a:endParaRPr lang="en-US"/>
        </a:p>
      </dgm:t>
    </dgm:pt>
    <dgm:pt modelId="{0B03A6D9-6DB8-4632-8410-88F269D0CA61}" type="pres">
      <dgm:prSet presAssocID="{8EC1ACD0-C9E0-43A2-8CBF-CFCD3CEB9B1C}" presName="negativeSpace" presStyleCnt="0"/>
      <dgm:spPr/>
    </dgm:pt>
    <dgm:pt modelId="{2676FED2-2E26-488C-A7FB-73F917C25245}" type="pres">
      <dgm:prSet presAssocID="{8EC1ACD0-C9E0-43A2-8CBF-CFCD3CEB9B1C}" presName="childText" presStyleLbl="conFgAcc1" presStyleIdx="0" presStyleCnt="3">
        <dgm:presLayoutVars>
          <dgm:bulletEnabled val="1"/>
        </dgm:presLayoutVars>
      </dgm:prSet>
      <dgm:spPr/>
    </dgm:pt>
    <dgm:pt modelId="{A6EF4F32-830E-4249-85E2-287D9EAE7B8F}" type="pres">
      <dgm:prSet presAssocID="{4CA2B847-38D3-4749-B045-96FE3CFCF7AD}" presName="spaceBetweenRectangles" presStyleCnt="0"/>
      <dgm:spPr/>
    </dgm:pt>
    <dgm:pt modelId="{0F5D4692-8B19-4B3B-8EB2-B9ABB6A46143}" type="pres">
      <dgm:prSet presAssocID="{C6CDA24F-F5CC-4216-9F43-B73F2A339911}" presName="parentLin" presStyleCnt="0"/>
      <dgm:spPr/>
    </dgm:pt>
    <dgm:pt modelId="{ED849BE7-BF3E-49A2-8720-4CFDEB3B6F5A}" type="pres">
      <dgm:prSet presAssocID="{C6CDA24F-F5CC-4216-9F43-B73F2A339911}" presName="parentLeftMargin" presStyleLbl="node1" presStyleIdx="0" presStyleCnt="3"/>
      <dgm:spPr/>
      <dgm:t>
        <a:bodyPr/>
        <a:lstStyle/>
        <a:p>
          <a:endParaRPr lang="en-US"/>
        </a:p>
      </dgm:t>
    </dgm:pt>
    <dgm:pt modelId="{9DBDD5BD-7FF0-4DD6-BF03-39B80C5762D8}" type="pres">
      <dgm:prSet presAssocID="{C6CDA24F-F5CC-4216-9F43-B73F2A339911}" presName="parentText" presStyleLbl="node1" presStyleIdx="1" presStyleCnt="3">
        <dgm:presLayoutVars>
          <dgm:chMax val="0"/>
          <dgm:bulletEnabled val="1"/>
        </dgm:presLayoutVars>
      </dgm:prSet>
      <dgm:spPr/>
      <dgm:t>
        <a:bodyPr/>
        <a:lstStyle/>
        <a:p>
          <a:endParaRPr lang="en-US"/>
        </a:p>
      </dgm:t>
    </dgm:pt>
    <dgm:pt modelId="{DA283725-7C08-49C5-A728-C0D1A987CE14}" type="pres">
      <dgm:prSet presAssocID="{C6CDA24F-F5CC-4216-9F43-B73F2A339911}" presName="negativeSpace" presStyleCnt="0"/>
      <dgm:spPr/>
    </dgm:pt>
    <dgm:pt modelId="{189CCDF7-E1EC-4B40-A4B3-81738A9A23A7}" type="pres">
      <dgm:prSet presAssocID="{C6CDA24F-F5CC-4216-9F43-B73F2A339911}" presName="childText" presStyleLbl="conFgAcc1" presStyleIdx="1" presStyleCnt="3">
        <dgm:presLayoutVars>
          <dgm:bulletEnabled val="1"/>
        </dgm:presLayoutVars>
      </dgm:prSet>
      <dgm:spPr/>
    </dgm:pt>
    <dgm:pt modelId="{406DECFF-99FC-4C2F-A381-05AC7B60CC4A}" type="pres">
      <dgm:prSet presAssocID="{4ED5C2B0-34C4-4A09-A8B6-85154DBAC173}" presName="spaceBetweenRectangles" presStyleCnt="0"/>
      <dgm:spPr/>
    </dgm:pt>
    <dgm:pt modelId="{25980E7E-C67B-4F91-A988-78678E51EDFE}" type="pres">
      <dgm:prSet presAssocID="{28938049-A01C-42B3-83D4-BA01D4B7B017}" presName="parentLin" presStyleCnt="0"/>
      <dgm:spPr/>
    </dgm:pt>
    <dgm:pt modelId="{E9BE3687-52BD-4344-8912-88EB4412EB51}" type="pres">
      <dgm:prSet presAssocID="{28938049-A01C-42B3-83D4-BA01D4B7B017}" presName="parentLeftMargin" presStyleLbl="node1" presStyleIdx="1" presStyleCnt="3"/>
      <dgm:spPr/>
      <dgm:t>
        <a:bodyPr/>
        <a:lstStyle/>
        <a:p>
          <a:endParaRPr lang="en-US"/>
        </a:p>
      </dgm:t>
    </dgm:pt>
    <dgm:pt modelId="{C620FBD5-908C-4280-81DA-00A31A4562C3}" type="pres">
      <dgm:prSet presAssocID="{28938049-A01C-42B3-83D4-BA01D4B7B017}" presName="parentText" presStyleLbl="node1" presStyleIdx="2" presStyleCnt="3">
        <dgm:presLayoutVars>
          <dgm:chMax val="0"/>
          <dgm:bulletEnabled val="1"/>
        </dgm:presLayoutVars>
      </dgm:prSet>
      <dgm:spPr/>
      <dgm:t>
        <a:bodyPr/>
        <a:lstStyle/>
        <a:p>
          <a:endParaRPr lang="en-US"/>
        </a:p>
      </dgm:t>
    </dgm:pt>
    <dgm:pt modelId="{EC5B13F7-9615-41C3-B9D6-349FFFE32B82}" type="pres">
      <dgm:prSet presAssocID="{28938049-A01C-42B3-83D4-BA01D4B7B017}" presName="negativeSpace" presStyleCnt="0"/>
      <dgm:spPr/>
    </dgm:pt>
    <dgm:pt modelId="{FB58BD68-D939-4AFE-A599-8A269741451F}" type="pres">
      <dgm:prSet presAssocID="{28938049-A01C-42B3-83D4-BA01D4B7B017}" presName="childText" presStyleLbl="conFgAcc1" presStyleIdx="2" presStyleCnt="3">
        <dgm:presLayoutVars>
          <dgm:bulletEnabled val="1"/>
        </dgm:presLayoutVars>
      </dgm:prSet>
      <dgm:spPr/>
    </dgm:pt>
  </dgm:ptLst>
  <dgm:cxnLst>
    <dgm:cxn modelId="{932697CC-D808-4F53-B746-BB59D0011479}" type="presOf" srcId="{8EC1ACD0-C9E0-43A2-8CBF-CFCD3CEB9B1C}" destId="{B59A5BAD-6A3E-443F-A8FF-07B69F5ED5D6}" srcOrd="1" destOrd="0" presId="urn:microsoft.com/office/officeart/2005/8/layout/list1"/>
    <dgm:cxn modelId="{07BF4910-79A6-4396-89D7-7258AAFD6588}" type="presOf" srcId="{E9CED91F-077D-41A2-BC6C-1A3C0A31A6E6}" destId="{F3237829-6E95-4EC6-A1D5-703B3980BB80}" srcOrd="0" destOrd="0" presId="urn:microsoft.com/office/officeart/2005/8/layout/list1"/>
    <dgm:cxn modelId="{6488CF54-515D-4B30-A020-392EF5027651}" srcId="{E9CED91F-077D-41A2-BC6C-1A3C0A31A6E6}" destId="{28938049-A01C-42B3-83D4-BA01D4B7B017}" srcOrd="2" destOrd="0" parTransId="{14DDED80-5BFA-47C4-A54B-DF961DB2BA60}" sibTransId="{3A2CC573-BA58-47BE-9B7E-1063FE162AE9}"/>
    <dgm:cxn modelId="{88CA2EB3-6F34-4EB2-988A-25B228AE9AA3}" srcId="{E9CED91F-077D-41A2-BC6C-1A3C0A31A6E6}" destId="{C6CDA24F-F5CC-4216-9F43-B73F2A339911}" srcOrd="1" destOrd="0" parTransId="{D7D43886-06D6-4CAB-A10B-17585D6E0E5F}" sibTransId="{4ED5C2B0-34C4-4A09-A8B6-85154DBAC173}"/>
    <dgm:cxn modelId="{A735754F-7C17-46D0-B8DF-FA6D084F84A1}" type="presOf" srcId="{28938049-A01C-42B3-83D4-BA01D4B7B017}" destId="{C620FBD5-908C-4280-81DA-00A31A4562C3}" srcOrd="1" destOrd="0" presId="urn:microsoft.com/office/officeart/2005/8/layout/list1"/>
    <dgm:cxn modelId="{84F5D5A4-ACC9-4C0F-9DC2-3596C6A6B950}" type="presOf" srcId="{28938049-A01C-42B3-83D4-BA01D4B7B017}" destId="{E9BE3687-52BD-4344-8912-88EB4412EB51}" srcOrd="0" destOrd="0" presId="urn:microsoft.com/office/officeart/2005/8/layout/list1"/>
    <dgm:cxn modelId="{47512195-1334-4038-B1C1-A599D92D31BA}" type="presOf" srcId="{8EC1ACD0-C9E0-43A2-8CBF-CFCD3CEB9B1C}" destId="{35579127-85BC-4DE8-954E-7688709C9500}" srcOrd="0" destOrd="0" presId="urn:microsoft.com/office/officeart/2005/8/layout/list1"/>
    <dgm:cxn modelId="{CA0A456E-659F-4D86-8D59-C1B4A7BA8A94}" srcId="{E9CED91F-077D-41A2-BC6C-1A3C0A31A6E6}" destId="{8EC1ACD0-C9E0-43A2-8CBF-CFCD3CEB9B1C}" srcOrd="0" destOrd="0" parTransId="{B7EBCD7E-3668-415D-A5BD-0BF9639ECEB3}" sibTransId="{4CA2B847-38D3-4749-B045-96FE3CFCF7AD}"/>
    <dgm:cxn modelId="{D0A62B04-81D6-4458-A6A3-ED14D2F74909}" type="presOf" srcId="{C6CDA24F-F5CC-4216-9F43-B73F2A339911}" destId="{9DBDD5BD-7FF0-4DD6-BF03-39B80C5762D8}" srcOrd="1" destOrd="0" presId="urn:microsoft.com/office/officeart/2005/8/layout/list1"/>
    <dgm:cxn modelId="{4708E95E-25E8-473A-886C-A5A5A9597224}" type="presOf" srcId="{C6CDA24F-F5CC-4216-9F43-B73F2A339911}" destId="{ED849BE7-BF3E-49A2-8720-4CFDEB3B6F5A}" srcOrd="0" destOrd="0" presId="urn:microsoft.com/office/officeart/2005/8/layout/list1"/>
    <dgm:cxn modelId="{0B7812CA-06E3-43D5-8713-A6715995900B}" type="presParOf" srcId="{F3237829-6E95-4EC6-A1D5-703B3980BB80}" destId="{B101DFA8-5636-455D-A60B-66CEB0D0C162}" srcOrd="0" destOrd="0" presId="urn:microsoft.com/office/officeart/2005/8/layout/list1"/>
    <dgm:cxn modelId="{DC6BFF9A-1DE3-48F9-99AD-650DEB186BD8}" type="presParOf" srcId="{B101DFA8-5636-455D-A60B-66CEB0D0C162}" destId="{35579127-85BC-4DE8-954E-7688709C9500}" srcOrd="0" destOrd="0" presId="urn:microsoft.com/office/officeart/2005/8/layout/list1"/>
    <dgm:cxn modelId="{9C8D298E-ED67-4B2F-A4D3-73ABD3C6B8EF}" type="presParOf" srcId="{B101DFA8-5636-455D-A60B-66CEB0D0C162}" destId="{B59A5BAD-6A3E-443F-A8FF-07B69F5ED5D6}" srcOrd="1" destOrd="0" presId="urn:microsoft.com/office/officeart/2005/8/layout/list1"/>
    <dgm:cxn modelId="{3C7C2496-5CFE-46F5-A45C-BEDE2A627BD0}" type="presParOf" srcId="{F3237829-6E95-4EC6-A1D5-703B3980BB80}" destId="{0B03A6D9-6DB8-4632-8410-88F269D0CA61}" srcOrd="1" destOrd="0" presId="urn:microsoft.com/office/officeart/2005/8/layout/list1"/>
    <dgm:cxn modelId="{AD658D8B-71ED-4C00-B7B8-5DD581920CF5}" type="presParOf" srcId="{F3237829-6E95-4EC6-A1D5-703B3980BB80}" destId="{2676FED2-2E26-488C-A7FB-73F917C25245}" srcOrd="2" destOrd="0" presId="urn:microsoft.com/office/officeart/2005/8/layout/list1"/>
    <dgm:cxn modelId="{B0D5F24D-6EF5-4817-8C37-3C982C06CDDA}" type="presParOf" srcId="{F3237829-6E95-4EC6-A1D5-703B3980BB80}" destId="{A6EF4F32-830E-4249-85E2-287D9EAE7B8F}" srcOrd="3" destOrd="0" presId="urn:microsoft.com/office/officeart/2005/8/layout/list1"/>
    <dgm:cxn modelId="{1C23524C-3CCD-40EA-B019-A2A18E145EDF}" type="presParOf" srcId="{F3237829-6E95-4EC6-A1D5-703B3980BB80}" destId="{0F5D4692-8B19-4B3B-8EB2-B9ABB6A46143}" srcOrd="4" destOrd="0" presId="urn:microsoft.com/office/officeart/2005/8/layout/list1"/>
    <dgm:cxn modelId="{304477FB-1DB1-43BF-9AD4-2B3B7AA0632C}" type="presParOf" srcId="{0F5D4692-8B19-4B3B-8EB2-B9ABB6A46143}" destId="{ED849BE7-BF3E-49A2-8720-4CFDEB3B6F5A}" srcOrd="0" destOrd="0" presId="urn:microsoft.com/office/officeart/2005/8/layout/list1"/>
    <dgm:cxn modelId="{61658884-882C-4386-893D-C26EE3635152}" type="presParOf" srcId="{0F5D4692-8B19-4B3B-8EB2-B9ABB6A46143}" destId="{9DBDD5BD-7FF0-4DD6-BF03-39B80C5762D8}" srcOrd="1" destOrd="0" presId="urn:microsoft.com/office/officeart/2005/8/layout/list1"/>
    <dgm:cxn modelId="{B20BFDB9-C15B-4946-A5A6-CED1B3C7FA81}" type="presParOf" srcId="{F3237829-6E95-4EC6-A1D5-703B3980BB80}" destId="{DA283725-7C08-49C5-A728-C0D1A987CE14}" srcOrd="5" destOrd="0" presId="urn:microsoft.com/office/officeart/2005/8/layout/list1"/>
    <dgm:cxn modelId="{7E755274-A7BB-46C5-8132-5E279B653D6F}" type="presParOf" srcId="{F3237829-6E95-4EC6-A1D5-703B3980BB80}" destId="{189CCDF7-E1EC-4B40-A4B3-81738A9A23A7}" srcOrd="6" destOrd="0" presId="urn:microsoft.com/office/officeart/2005/8/layout/list1"/>
    <dgm:cxn modelId="{CBFF55E7-4923-455F-B671-A81B4E502B82}" type="presParOf" srcId="{F3237829-6E95-4EC6-A1D5-703B3980BB80}" destId="{406DECFF-99FC-4C2F-A381-05AC7B60CC4A}" srcOrd="7" destOrd="0" presId="urn:microsoft.com/office/officeart/2005/8/layout/list1"/>
    <dgm:cxn modelId="{6255D051-11D0-44D4-A0CA-7F8EFBA017E8}" type="presParOf" srcId="{F3237829-6E95-4EC6-A1D5-703B3980BB80}" destId="{25980E7E-C67B-4F91-A988-78678E51EDFE}" srcOrd="8" destOrd="0" presId="urn:microsoft.com/office/officeart/2005/8/layout/list1"/>
    <dgm:cxn modelId="{581148DB-16B2-4C1E-99C2-E87CB7D80ABF}" type="presParOf" srcId="{25980E7E-C67B-4F91-A988-78678E51EDFE}" destId="{E9BE3687-52BD-4344-8912-88EB4412EB51}" srcOrd="0" destOrd="0" presId="urn:microsoft.com/office/officeart/2005/8/layout/list1"/>
    <dgm:cxn modelId="{CFD6CEA1-830B-45AD-9C79-189D4F718BD9}" type="presParOf" srcId="{25980E7E-C67B-4F91-A988-78678E51EDFE}" destId="{C620FBD5-908C-4280-81DA-00A31A4562C3}" srcOrd="1" destOrd="0" presId="urn:microsoft.com/office/officeart/2005/8/layout/list1"/>
    <dgm:cxn modelId="{2E1889BC-9CC9-424B-B318-B76093233869}" type="presParOf" srcId="{F3237829-6E95-4EC6-A1D5-703B3980BB80}" destId="{EC5B13F7-9615-41C3-B9D6-349FFFE32B82}" srcOrd="9" destOrd="0" presId="urn:microsoft.com/office/officeart/2005/8/layout/list1"/>
    <dgm:cxn modelId="{3E8EBFA3-C941-4054-8CA3-5EDC8A668D78}" type="presParOf" srcId="{F3237829-6E95-4EC6-A1D5-703B3980BB80}" destId="{FB58BD68-D939-4AFE-A599-8A269741451F}"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B2B5D0-1103-4EAD-9512-EDCBF7AE6A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4D13185-F7F7-46C6-835B-D5DF16586399}">
      <dgm:prSet phldrT="[Text]" custT="1"/>
      <dgm:spPr/>
      <dgm:t>
        <a:bodyPr/>
        <a:lstStyle/>
        <a:p>
          <a:r>
            <a:rPr lang="en-US" sz="2400" dirty="0" smtClean="0"/>
            <a:t>A college is required to follow what is written in a student’s </a:t>
          </a:r>
          <a:r>
            <a:rPr lang="en-US" sz="2400" u="sng" dirty="0" smtClean="0"/>
            <a:t>IEP</a:t>
          </a:r>
          <a:r>
            <a:rPr lang="en-US" sz="2400" dirty="0" smtClean="0"/>
            <a:t>.</a:t>
          </a:r>
          <a:endParaRPr lang="en-US" sz="2400" dirty="0"/>
        </a:p>
      </dgm:t>
    </dgm:pt>
    <dgm:pt modelId="{E40D7568-ADC3-44F4-A5C9-5F79E6DB8484}" type="parTrans" cxnId="{844589CF-DD96-4850-A347-599FD2A55434}">
      <dgm:prSet/>
      <dgm:spPr/>
      <dgm:t>
        <a:bodyPr/>
        <a:lstStyle/>
        <a:p>
          <a:endParaRPr lang="en-US" sz="2400"/>
        </a:p>
      </dgm:t>
    </dgm:pt>
    <dgm:pt modelId="{F1F19F29-FA19-4242-B4F5-2FC0536CA4AE}" type="sibTrans" cxnId="{844589CF-DD96-4850-A347-599FD2A55434}">
      <dgm:prSet/>
      <dgm:spPr/>
      <dgm:t>
        <a:bodyPr/>
        <a:lstStyle/>
        <a:p>
          <a:endParaRPr lang="en-US" sz="2400"/>
        </a:p>
      </dgm:t>
    </dgm:pt>
    <dgm:pt modelId="{AF0D9B44-6A3F-4A9B-99BB-9ED88993BEF0}">
      <dgm:prSet phldrT="[Text]" custT="1"/>
      <dgm:spPr/>
      <dgm:t>
        <a:bodyPr/>
        <a:lstStyle/>
        <a:p>
          <a:r>
            <a:rPr lang="en-US" sz="2400" dirty="0" smtClean="0"/>
            <a:t>In high school, significant </a:t>
          </a:r>
          <a:r>
            <a:rPr lang="en-US" sz="2400" u="sng" dirty="0" smtClean="0"/>
            <a:t>modifications</a:t>
          </a:r>
          <a:r>
            <a:rPr lang="en-US" sz="2400" dirty="0" smtClean="0"/>
            <a:t> to the curriculum are allowed depending on the student’s disability. </a:t>
          </a:r>
          <a:endParaRPr lang="en-US" sz="2400" dirty="0"/>
        </a:p>
      </dgm:t>
    </dgm:pt>
    <dgm:pt modelId="{D1012E6C-E7EF-44DE-820A-9E95CF1307E9}" type="parTrans" cxnId="{4D244F17-1916-43D4-B305-B766E194BCA0}">
      <dgm:prSet/>
      <dgm:spPr/>
      <dgm:t>
        <a:bodyPr/>
        <a:lstStyle/>
        <a:p>
          <a:endParaRPr lang="en-US" sz="2400"/>
        </a:p>
      </dgm:t>
    </dgm:pt>
    <dgm:pt modelId="{366F2A51-9110-483C-A230-2C00315D67A2}" type="sibTrans" cxnId="{4D244F17-1916-43D4-B305-B766E194BCA0}">
      <dgm:prSet/>
      <dgm:spPr/>
      <dgm:t>
        <a:bodyPr/>
        <a:lstStyle/>
        <a:p>
          <a:endParaRPr lang="en-US" sz="2400"/>
        </a:p>
      </dgm:t>
    </dgm:pt>
    <dgm:pt modelId="{9A45A180-3F50-4145-8187-F28861099394}">
      <dgm:prSet phldrT="[Text]" custT="1"/>
      <dgm:spPr/>
      <dgm:t>
        <a:bodyPr/>
        <a:lstStyle/>
        <a:p>
          <a:r>
            <a:rPr lang="en-US" sz="2400" dirty="0" smtClean="0"/>
            <a:t>In college, the Disability Services Office and the student discuss what types of </a:t>
          </a:r>
          <a:r>
            <a:rPr lang="en-US" sz="2400" u="sng" dirty="0" smtClean="0"/>
            <a:t>accommodations</a:t>
          </a:r>
          <a:r>
            <a:rPr lang="en-US" sz="2400" dirty="0" smtClean="0"/>
            <a:t> might be appropriate.</a:t>
          </a:r>
          <a:endParaRPr lang="en-US" sz="2400" dirty="0"/>
        </a:p>
      </dgm:t>
    </dgm:pt>
    <dgm:pt modelId="{E132D062-F582-46F2-8B11-C24388CF4A97}" type="parTrans" cxnId="{1FBD546C-B12A-43A2-BCD0-2B71A7C4033B}">
      <dgm:prSet/>
      <dgm:spPr/>
      <dgm:t>
        <a:bodyPr/>
        <a:lstStyle/>
        <a:p>
          <a:endParaRPr lang="en-US" sz="2400"/>
        </a:p>
      </dgm:t>
    </dgm:pt>
    <dgm:pt modelId="{44C9BE06-A88F-4891-8C49-D846D9F9F01F}" type="sibTrans" cxnId="{1FBD546C-B12A-43A2-BCD0-2B71A7C4033B}">
      <dgm:prSet/>
      <dgm:spPr/>
      <dgm:t>
        <a:bodyPr/>
        <a:lstStyle/>
        <a:p>
          <a:endParaRPr lang="en-US" sz="2400"/>
        </a:p>
      </dgm:t>
    </dgm:pt>
    <dgm:pt modelId="{428A598B-24C1-4072-9660-A10F460B7405}" type="pres">
      <dgm:prSet presAssocID="{C8B2B5D0-1103-4EAD-9512-EDCBF7AE6AE9}" presName="linear" presStyleCnt="0">
        <dgm:presLayoutVars>
          <dgm:dir/>
          <dgm:animLvl val="lvl"/>
          <dgm:resizeHandles val="exact"/>
        </dgm:presLayoutVars>
      </dgm:prSet>
      <dgm:spPr/>
      <dgm:t>
        <a:bodyPr/>
        <a:lstStyle/>
        <a:p>
          <a:endParaRPr lang="en-US"/>
        </a:p>
      </dgm:t>
    </dgm:pt>
    <dgm:pt modelId="{A9E43EC5-3398-43A7-91DF-0B73EA510422}" type="pres">
      <dgm:prSet presAssocID="{94D13185-F7F7-46C6-835B-D5DF16586399}" presName="parentLin" presStyleCnt="0"/>
      <dgm:spPr/>
    </dgm:pt>
    <dgm:pt modelId="{50872A29-3E58-4C9E-9A31-BC71B1456F2F}" type="pres">
      <dgm:prSet presAssocID="{94D13185-F7F7-46C6-835B-D5DF16586399}" presName="parentLeftMargin" presStyleLbl="node1" presStyleIdx="0" presStyleCnt="3"/>
      <dgm:spPr/>
      <dgm:t>
        <a:bodyPr/>
        <a:lstStyle/>
        <a:p>
          <a:endParaRPr lang="en-US"/>
        </a:p>
      </dgm:t>
    </dgm:pt>
    <dgm:pt modelId="{5A354090-E4CE-4D08-A12A-409CABC05061}" type="pres">
      <dgm:prSet presAssocID="{94D13185-F7F7-46C6-835B-D5DF16586399}" presName="parentText" presStyleLbl="node1" presStyleIdx="0" presStyleCnt="3">
        <dgm:presLayoutVars>
          <dgm:chMax val="0"/>
          <dgm:bulletEnabled val="1"/>
        </dgm:presLayoutVars>
      </dgm:prSet>
      <dgm:spPr/>
      <dgm:t>
        <a:bodyPr/>
        <a:lstStyle/>
        <a:p>
          <a:endParaRPr lang="en-US"/>
        </a:p>
      </dgm:t>
    </dgm:pt>
    <dgm:pt modelId="{6C39051F-B41C-4E32-8AAE-2E0F5711BD51}" type="pres">
      <dgm:prSet presAssocID="{94D13185-F7F7-46C6-835B-D5DF16586399}" presName="negativeSpace" presStyleCnt="0"/>
      <dgm:spPr/>
    </dgm:pt>
    <dgm:pt modelId="{BB38EC00-EE60-473E-9875-941078D39812}" type="pres">
      <dgm:prSet presAssocID="{94D13185-F7F7-46C6-835B-D5DF16586399}" presName="childText" presStyleLbl="conFgAcc1" presStyleIdx="0" presStyleCnt="3">
        <dgm:presLayoutVars>
          <dgm:bulletEnabled val="1"/>
        </dgm:presLayoutVars>
      </dgm:prSet>
      <dgm:spPr/>
    </dgm:pt>
    <dgm:pt modelId="{B5F152E3-D56A-481F-A957-75978AEC5CA8}" type="pres">
      <dgm:prSet presAssocID="{F1F19F29-FA19-4242-B4F5-2FC0536CA4AE}" presName="spaceBetweenRectangles" presStyleCnt="0"/>
      <dgm:spPr/>
    </dgm:pt>
    <dgm:pt modelId="{C981EE80-4C48-4156-B1E4-513E939A642D}" type="pres">
      <dgm:prSet presAssocID="{AF0D9B44-6A3F-4A9B-99BB-9ED88993BEF0}" presName="parentLin" presStyleCnt="0"/>
      <dgm:spPr/>
    </dgm:pt>
    <dgm:pt modelId="{EF5B296F-807C-4C5C-B00E-6D1D67F15691}" type="pres">
      <dgm:prSet presAssocID="{AF0D9B44-6A3F-4A9B-99BB-9ED88993BEF0}" presName="parentLeftMargin" presStyleLbl="node1" presStyleIdx="0" presStyleCnt="3"/>
      <dgm:spPr/>
      <dgm:t>
        <a:bodyPr/>
        <a:lstStyle/>
        <a:p>
          <a:endParaRPr lang="en-US"/>
        </a:p>
      </dgm:t>
    </dgm:pt>
    <dgm:pt modelId="{43D75BC7-440A-4780-B27C-8F422D19569F}" type="pres">
      <dgm:prSet presAssocID="{AF0D9B44-6A3F-4A9B-99BB-9ED88993BEF0}" presName="parentText" presStyleLbl="node1" presStyleIdx="1" presStyleCnt="3">
        <dgm:presLayoutVars>
          <dgm:chMax val="0"/>
          <dgm:bulletEnabled val="1"/>
        </dgm:presLayoutVars>
      </dgm:prSet>
      <dgm:spPr/>
      <dgm:t>
        <a:bodyPr/>
        <a:lstStyle/>
        <a:p>
          <a:endParaRPr lang="en-US"/>
        </a:p>
      </dgm:t>
    </dgm:pt>
    <dgm:pt modelId="{BC91CB8F-D9CB-4AF8-B34A-50CF7C40F0CB}" type="pres">
      <dgm:prSet presAssocID="{AF0D9B44-6A3F-4A9B-99BB-9ED88993BEF0}" presName="negativeSpace" presStyleCnt="0"/>
      <dgm:spPr/>
    </dgm:pt>
    <dgm:pt modelId="{6BDC1A50-5138-4699-B7E7-745ECF34968E}" type="pres">
      <dgm:prSet presAssocID="{AF0D9B44-6A3F-4A9B-99BB-9ED88993BEF0}" presName="childText" presStyleLbl="conFgAcc1" presStyleIdx="1" presStyleCnt="3">
        <dgm:presLayoutVars>
          <dgm:bulletEnabled val="1"/>
        </dgm:presLayoutVars>
      </dgm:prSet>
      <dgm:spPr/>
    </dgm:pt>
    <dgm:pt modelId="{76E9D37C-4945-4271-A7F0-605DBD828ED5}" type="pres">
      <dgm:prSet presAssocID="{366F2A51-9110-483C-A230-2C00315D67A2}" presName="spaceBetweenRectangles" presStyleCnt="0"/>
      <dgm:spPr/>
    </dgm:pt>
    <dgm:pt modelId="{025F2389-2F01-4B05-93B5-943A13F33976}" type="pres">
      <dgm:prSet presAssocID="{9A45A180-3F50-4145-8187-F28861099394}" presName="parentLin" presStyleCnt="0"/>
      <dgm:spPr/>
    </dgm:pt>
    <dgm:pt modelId="{D96648D9-008F-41A5-940C-7650111C9A56}" type="pres">
      <dgm:prSet presAssocID="{9A45A180-3F50-4145-8187-F28861099394}" presName="parentLeftMargin" presStyleLbl="node1" presStyleIdx="1" presStyleCnt="3"/>
      <dgm:spPr/>
      <dgm:t>
        <a:bodyPr/>
        <a:lstStyle/>
        <a:p>
          <a:endParaRPr lang="en-US"/>
        </a:p>
      </dgm:t>
    </dgm:pt>
    <dgm:pt modelId="{639CF460-6C87-4FBB-BE22-E288A4A3C38F}" type="pres">
      <dgm:prSet presAssocID="{9A45A180-3F50-4145-8187-F28861099394}" presName="parentText" presStyleLbl="node1" presStyleIdx="2" presStyleCnt="3">
        <dgm:presLayoutVars>
          <dgm:chMax val="0"/>
          <dgm:bulletEnabled val="1"/>
        </dgm:presLayoutVars>
      </dgm:prSet>
      <dgm:spPr/>
      <dgm:t>
        <a:bodyPr/>
        <a:lstStyle/>
        <a:p>
          <a:endParaRPr lang="en-US"/>
        </a:p>
      </dgm:t>
    </dgm:pt>
    <dgm:pt modelId="{CCCD9669-FE8A-43CE-A931-A2FF8A997EDC}" type="pres">
      <dgm:prSet presAssocID="{9A45A180-3F50-4145-8187-F28861099394}" presName="negativeSpace" presStyleCnt="0"/>
      <dgm:spPr/>
    </dgm:pt>
    <dgm:pt modelId="{953502E8-0453-4221-B418-DA8FD2A365D0}" type="pres">
      <dgm:prSet presAssocID="{9A45A180-3F50-4145-8187-F28861099394}" presName="childText" presStyleLbl="conFgAcc1" presStyleIdx="2" presStyleCnt="3">
        <dgm:presLayoutVars>
          <dgm:bulletEnabled val="1"/>
        </dgm:presLayoutVars>
      </dgm:prSet>
      <dgm:spPr/>
    </dgm:pt>
  </dgm:ptLst>
  <dgm:cxnLst>
    <dgm:cxn modelId="{803AB77B-363A-4398-98BB-3CA5242FCC17}" type="presOf" srcId="{AF0D9B44-6A3F-4A9B-99BB-9ED88993BEF0}" destId="{43D75BC7-440A-4780-B27C-8F422D19569F}" srcOrd="1" destOrd="0" presId="urn:microsoft.com/office/officeart/2005/8/layout/list1"/>
    <dgm:cxn modelId="{14ADC74A-FE85-4A14-B11F-726488D68294}" type="presOf" srcId="{C8B2B5D0-1103-4EAD-9512-EDCBF7AE6AE9}" destId="{428A598B-24C1-4072-9660-A10F460B7405}" srcOrd="0" destOrd="0" presId="urn:microsoft.com/office/officeart/2005/8/layout/list1"/>
    <dgm:cxn modelId="{1FBD546C-B12A-43A2-BCD0-2B71A7C4033B}" srcId="{C8B2B5D0-1103-4EAD-9512-EDCBF7AE6AE9}" destId="{9A45A180-3F50-4145-8187-F28861099394}" srcOrd="2" destOrd="0" parTransId="{E132D062-F582-46F2-8B11-C24388CF4A97}" sibTransId="{44C9BE06-A88F-4891-8C49-D846D9F9F01F}"/>
    <dgm:cxn modelId="{635FF861-B29E-4867-A8D9-7F1E58197B11}" type="presOf" srcId="{AF0D9B44-6A3F-4A9B-99BB-9ED88993BEF0}" destId="{EF5B296F-807C-4C5C-B00E-6D1D67F15691}" srcOrd="0" destOrd="0" presId="urn:microsoft.com/office/officeart/2005/8/layout/list1"/>
    <dgm:cxn modelId="{C8881091-39F2-47A7-93BC-94250B6E7B55}" type="presOf" srcId="{9A45A180-3F50-4145-8187-F28861099394}" destId="{D96648D9-008F-41A5-940C-7650111C9A56}" srcOrd="0" destOrd="0" presId="urn:microsoft.com/office/officeart/2005/8/layout/list1"/>
    <dgm:cxn modelId="{844589CF-DD96-4850-A347-599FD2A55434}" srcId="{C8B2B5D0-1103-4EAD-9512-EDCBF7AE6AE9}" destId="{94D13185-F7F7-46C6-835B-D5DF16586399}" srcOrd="0" destOrd="0" parTransId="{E40D7568-ADC3-44F4-A5C9-5F79E6DB8484}" sibTransId="{F1F19F29-FA19-4242-B4F5-2FC0536CA4AE}"/>
    <dgm:cxn modelId="{D9787C45-2FE4-44E4-B64A-BFD33CAE6F8B}" type="presOf" srcId="{9A45A180-3F50-4145-8187-F28861099394}" destId="{639CF460-6C87-4FBB-BE22-E288A4A3C38F}" srcOrd="1" destOrd="0" presId="urn:microsoft.com/office/officeart/2005/8/layout/list1"/>
    <dgm:cxn modelId="{4D244F17-1916-43D4-B305-B766E194BCA0}" srcId="{C8B2B5D0-1103-4EAD-9512-EDCBF7AE6AE9}" destId="{AF0D9B44-6A3F-4A9B-99BB-9ED88993BEF0}" srcOrd="1" destOrd="0" parTransId="{D1012E6C-E7EF-44DE-820A-9E95CF1307E9}" sibTransId="{366F2A51-9110-483C-A230-2C00315D67A2}"/>
    <dgm:cxn modelId="{26984069-D2AD-4C18-AC11-9632C1843337}" type="presOf" srcId="{94D13185-F7F7-46C6-835B-D5DF16586399}" destId="{50872A29-3E58-4C9E-9A31-BC71B1456F2F}" srcOrd="0" destOrd="0" presId="urn:microsoft.com/office/officeart/2005/8/layout/list1"/>
    <dgm:cxn modelId="{053CE8CF-A531-4BBE-83BF-0F9737A081EB}" type="presOf" srcId="{94D13185-F7F7-46C6-835B-D5DF16586399}" destId="{5A354090-E4CE-4D08-A12A-409CABC05061}" srcOrd="1" destOrd="0" presId="urn:microsoft.com/office/officeart/2005/8/layout/list1"/>
    <dgm:cxn modelId="{BBC2713C-4CE3-4EDA-A741-9A2F0B53D2CA}" type="presParOf" srcId="{428A598B-24C1-4072-9660-A10F460B7405}" destId="{A9E43EC5-3398-43A7-91DF-0B73EA510422}" srcOrd="0" destOrd="0" presId="urn:microsoft.com/office/officeart/2005/8/layout/list1"/>
    <dgm:cxn modelId="{D6C9EF9F-3DE7-4C96-B5A3-1EB64395142B}" type="presParOf" srcId="{A9E43EC5-3398-43A7-91DF-0B73EA510422}" destId="{50872A29-3E58-4C9E-9A31-BC71B1456F2F}" srcOrd="0" destOrd="0" presId="urn:microsoft.com/office/officeart/2005/8/layout/list1"/>
    <dgm:cxn modelId="{2CE59140-7331-4E7A-AAB5-40E6758BBFB2}" type="presParOf" srcId="{A9E43EC5-3398-43A7-91DF-0B73EA510422}" destId="{5A354090-E4CE-4D08-A12A-409CABC05061}" srcOrd="1" destOrd="0" presId="urn:microsoft.com/office/officeart/2005/8/layout/list1"/>
    <dgm:cxn modelId="{25375CB8-F36A-4819-9D29-FB2AFB765694}" type="presParOf" srcId="{428A598B-24C1-4072-9660-A10F460B7405}" destId="{6C39051F-B41C-4E32-8AAE-2E0F5711BD51}" srcOrd="1" destOrd="0" presId="urn:microsoft.com/office/officeart/2005/8/layout/list1"/>
    <dgm:cxn modelId="{6B20DE48-70CC-42C6-91DD-C573B0EEB9C1}" type="presParOf" srcId="{428A598B-24C1-4072-9660-A10F460B7405}" destId="{BB38EC00-EE60-473E-9875-941078D39812}" srcOrd="2" destOrd="0" presId="urn:microsoft.com/office/officeart/2005/8/layout/list1"/>
    <dgm:cxn modelId="{A3B1BEB6-47A4-4918-8505-C330F97FDFEA}" type="presParOf" srcId="{428A598B-24C1-4072-9660-A10F460B7405}" destId="{B5F152E3-D56A-481F-A957-75978AEC5CA8}" srcOrd="3" destOrd="0" presId="urn:microsoft.com/office/officeart/2005/8/layout/list1"/>
    <dgm:cxn modelId="{40941F94-0D56-4627-831F-63901DCD1FAD}" type="presParOf" srcId="{428A598B-24C1-4072-9660-A10F460B7405}" destId="{C981EE80-4C48-4156-B1E4-513E939A642D}" srcOrd="4" destOrd="0" presId="urn:microsoft.com/office/officeart/2005/8/layout/list1"/>
    <dgm:cxn modelId="{67D12B47-00B2-4B38-B000-8C65DD4B36CE}" type="presParOf" srcId="{C981EE80-4C48-4156-B1E4-513E939A642D}" destId="{EF5B296F-807C-4C5C-B00E-6D1D67F15691}" srcOrd="0" destOrd="0" presId="urn:microsoft.com/office/officeart/2005/8/layout/list1"/>
    <dgm:cxn modelId="{38C5C4C6-E3E1-4E82-B7B3-0D4298D1B5A4}" type="presParOf" srcId="{C981EE80-4C48-4156-B1E4-513E939A642D}" destId="{43D75BC7-440A-4780-B27C-8F422D19569F}" srcOrd="1" destOrd="0" presId="urn:microsoft.com/office/officeart/2005/8/layout/list1"/>
    <dgm:cxn modelId="{A89FB6C2-CA1D-4504-8FCC-CC0C3461168A}" type="presParOf" srcId="{428A598B-24C1-4072-9660-A10F460B7405}" destId="{BC91CB8F-D9CB-4AF8-B34A-50CF7C40F0CB}" srcOrd="5" destOrd="0" presId="urn:microsoft.com/office/officeart/2005/8/layout/list1"/>
    <dgm:cxn modelId="{33114D44-46DF-49CF-B4EC-4483BDC3C8B5}" type="presParOf" srcId="{428A598B-24C1-4072-9660-A10F460B7405}" destId="{6BDC1A50-5138-4699-B7E7-745ECF34968E}" srcOrd="6" destOrd="0" presId="urn:microsoft.com/office/officeart/2005/8/layout/list1"/>
    <dgm:cxn modelId="{DA8C08A8-27C5-4478-8625-F14B8AB9A086}" type="presParOf" srcId="{428A598B-24C1-4072-9660-A10F460B7405}" destId="{76E9D37C-4945-4271-A7F0-605DBD828ED5}" srcOrd="7" destOrd="0" presId="urn:microsoft.com/office/officeart/2005/8/layout/list1"/>
    <dgm:cxn modelId="{378430AB-772E-44F2-BC8C-7832DD30B339}" type="presParOf" srcId="{428A598B-24C1-4072-9660-A10F460B7405}" destId="{025F2389-2F01-4B05-93B5-943A13F33976}" srcOrd="8" destOrd="0" presId="urn:microsoft.com/office/officeart/2005/8/layout/list1"/>
    <dgm:cxn modelId="{EF2E46A1-CC56-41A3-9FC3-48F970F1845E}" type="presParOf" srcId="{025F2389-2F01-4B05-93B5-943A13F33976}" destId="{D96648D9-008F-41A5-940C-7650111C9A56}" srcOrd="0" destOrd="0" presId="urn:microsoft.com/office/officeart/2005/8/layout/list1"/>
    <dgm:cxn modelId="{EED6065B-A61E-484F-978B-9015E4CED54B}" type="presParOf" srcId="{025F2389-2F01-4B05-93B5-943A13F33976}" destId="{639CF460-6C87-4FBB-BE22-E288A4A3C38F}" srcOrd="1" destOrd="0" presId="urn:microsoft.com/office/officeart/2005/8/layout/list1"/>
    <dgm:cxn modelId="{67C4DC06-2DCE-402E-AA2E-247ED9820E62}" type="presParOf" srcId="{428A598B-24C1-4072-9660-A10F460B7405}" destId="{CCCD9669-FE8A-43CE-A931-A2FF8A997EDC}" srcOrd="9" destOrd="0" presId="urn:microsoft.com/office/officeart/2005/8/layout/list1"/>
    <dgm:cxn modelId="{A979BD04-507F-4E2F-A1CC-EABA952B2A4A}" type="presParOf" srcId="{428A598B-24C1-4072-9660-A10F460B7405}" destId="{953502E8-0453-4221-B418-DA8FD2A365D0}"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169B64-B3EF-4B4E-BFDE-B207FF623FE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D4436EF-E898-48D2-8A7E-9099254F20FD}">
      <dgm:prSet phldrT="[Text]" custT="1"/>
      <dgm:spPr/>
      <dgm:t>
        <a:bodyPr/>
        <a:lstStyle/>
        <a:p>
          <a:r>
            <a:rPr lang="en-US" sz="2400" dirty="0" smtClean="0"/>
            <a:t>A high school will pay for and arrange testing to determine whether a student has a disability.</a:t>
          </a:r>
          <a:endParaRPr lang="en-US" sz="2400" dirty="0"/>
        </a:p>
      </dgm:t>
    </dgm:pt>
    <dgm:pt modelId="{4C33650E-AC3E-4175-99FF-A59CED7ADBA7}" type="parTrans" cxnId="{9F713DBF-E0FF-4977-BD4D-0FFF8F6DD290}">
      <dgm:prSet/>
      <dgm:spPr/>
      <dgm:t>
        <a:bodyPr/>
        <a:lstStyle/>
        <a:p>
          <a:endParaRPr lang="en-US" sz="2400"/>
        </a:p>
      </dgm:t>
    </dgm:pt>
    <dgm:pt modelId="{FB598F7A-9BC2-43FF-8D02-5A63F85C0718}" type="sibTrans" cxnId="{9F713DBF-E0FF-4977-BD4D-0FFF8F6DD290}">
      <dgm:prSet/>
      <dgm:spPr/>
      <dgm:t>
        <a:bodyPr/>
        <a:lstStyle/>
        <a:p>
          <a:endParaRPr lang="en-US" sz="2400"/>
        </a:p>
      </dgm:t>
    </dgm:pt>
    <dgm:pt modelId="{E31C9460-8AC0-436A-A3E5-7FC5AEB7993F}">
      <dgm:prSet phldrT="[Text]" custT="1"/>
      <dgm:spPr/>
      <dgm:t>
        <a:bodyPr/>
        <a:lstStyle/>
        <a:p>
          <a:r>
            <a:rPr lang="en-US" sz="2400" dirty="0" smtClean="0"/>
            <a:t>In college, a student can request help from the Disability Services Office if documentation is provided.</a:t>
          </a:r>
          <a:endParaRPr lang="en-US" sz="2400" dirty="0"/>
        </a:p>
      </dgm:t>
    </dgm:pt>
    <dgm:pt modelId="{EA26F161-D93A-4B6D-A9E5-9022B451EE9F}" type="parTrans" cxnId="{1B2CC9BF-2539-4FB9-8198-2A0D911F4492}">
      <dgm:prSet/>
      <dgm:spPr/>
      <dgm:t>
        <a:bodyPr/>
        <a:lstStyle/>
        <a:p>
          <a:endParaRPr lang="en-US" sz="2400"/>
        </a:p>
      </dgm:t>
    </dgm:pt>
    <dgm:pt modelId="{58668A09-14F2-4F09-A449-21E4000788AA}" type="sibTrans" cxnId="{1B2CC9BF-2539-4FB9-8198-2A0D911F4492}">
      <dgm:prSet/>
      <dgm:spPr/>
      <dgm:t>
        <a:bodyPr/>
        <a:lstStyle/>
        <a:p>
          <a:endParaRPr lang="en-US" sz="2400"/>
        </a:p>
      </dgm:t>
    </dgm:pt>
    <dgm:pt modelId="{ABEAA61F-5A2F-49C0-9A94-BC794F2DAAF8}">
      <dgm:prSet phldrT="[Text]" custT="1"/>
      <dgm:spPr/>
      <dgm:t>
        <a:bodyPr/>
        <a:lstStyle/>
        <a:p>
          <a:r>
            <a:rPr lang="en-US" sz="2400" dirty="0" smtClean="0"/>
            <a:t>Colleges will pay for and arrange a personal care attendant for a student.</a:t>
          </a:r>
          <a:endParaRPr lang="en-US" sz="2400" dirty="0"/>
        </a:p>
      </dgm:t>
    </dgm:pt>
    <dgm:pt modelId="{14738416-F2C2-4E26-B1DD-8703DED40110}" type="parTrans" cxnId="{17C694EC-1989-44DF-A619-851DE6C6664E}">
      <dgm:prSet/>
      <dgm:spPr/>
      <dgm:t>
        <a:bodyPr/>
        <a:lstStyle/>
        <a:p>
          <a:endParaRPr lang="en-US" sz="2400"/>
        </a:p>
      </dgm:t>
    </dgm:pt>
    <dgm:pt modelId="{9F0A2F87-53F6-4B2E-BEE7-F760C166CF77}" type="sibTrans" cxnId="{17C694EC-1989-44DF-A619-851DE6C6664E}">
      <dgm:prSet/>
      <dgm:spPr/>
      <dgm:t>
        <a:bodyPr/>
        <a:lstStyle/>
        <a:p>
          <a:endParaRPr lang="en-US" sz="2400"/>
        </a:p>
      </dgm:t>
    </dgm:pt>
    <dgm:pt modelId="{798FF7BC-8A0C-40D6-91C0-13799573C8B3}" type="pres">
      <dgm:prSet presAssocID="{A1169B64-B3EF-4B4E-BFDE-B207FF623FE2}" presName="linear" presStyleCnt="0">
        <dgm:presLayoutVars>
          <dgm:dir/>
          <dgm:animLvl val="lvl"/>
          <dgm:resizeHandles val="exact"/>
        </dgm:presLayoutVars>
      </dgm:prSet>
      <dgm:spPr/>
      <dgm:t>
        <a:bodyPr/>
        <a:lstStyle/>
        <a:p>
          <a:endParaRPr lang="en-US"/>
        </a:p>
      </dgm:t>
    </dgm:pt>
    <dgm:pt modelId="{40FF3BA6-017D-4582-B676-10BBB48EE52A}" type="pres">
      <dgm:prSet presAssocID="{7D4436EF-E898-48D2-8A7E-9099254F20FD}" presName="parentLin" presStyleCnt="0"/>
      <dgm:spPr/>
    </dgm:pt>
    <dgm:pt modelId="{DCF1F998-1433-4332-805D-51FC73F196FA}" type="pres">
      <dgm:prSet presAssocID="{7D4436EF-E898-48D2-8A7E-9099254F20FD}" presName="parentLeftMargin" presStyleLbl="node1" presStyleIdx="0" presStyleCnt="3"/>
      <dgm:spPr/>
      <dgm:t>
        <a:bodyPr/>
        <a:lstStyle/>
        <a:p>
          <a:endParaRPr lang="en-US"/>
        </a:p>
      </dgm:t>
    </dgm:pt>
    <dgm:pt modelId="{FDF9F9A4-90E8-4887-A0AB-3D7B2C428940}" type="pres">
      <dgm:prSet presAssocID="{7D4436EF-E898-48D2-8A7E-9099254F20FD}" presName="parentText" presStyleLbl="node1" presStyleIdx="0" presStyleCnt="3" custScaleY="147342">
        <dgm:presLayoutVars>
          <dgm:chMax val="0"/>
          <dgm:bulletEnabled val="1"/>
        </dgm:presLayoutVars>
      </dgm:prSet>
      <dgm:spPr/>
      <dgm:t>
        <a:bodyPr/>
        <a:lstStyle/>
        <a:p>
          <a:endParaRPr lang="en-US"/>
        </a:p>
      </dgm:t>
    </dgm:pt>
    <dgm:pt modelId="{C37F8DBA-8E8D-42A8-954C-B6604A4EA5F5}" type="pres">
      <dgm:prSet presAssocID="{7D4436EF-E898-48D2-8A7E-9099254F20FD}" presName="negativeSpace" presStyleCnt="0"/>
      <dgm:spPr/>
    </dgm:pt>
    <dgm:pt modelId="{2AD73307-C906-4C61-AAA6-23C0E9541A6D}" type="pres">
      <dgm:prSet presAssocID="{7D4436EF-E898-48D2-8A7E-9099254F20FD}" presName="childText" presStyleLbl="conFgAcc1" presStyleIdx="0" presStyleCnt="3">
        <dgm:presLayoutVars>
          <dgm:bulletEnabled val="1"/>
        </dgm:presLayoutVars>
      </dgm:prSet>
      <dgm:spPr/>
    </dgm:pt>
    <dgm:pt modelId="{7C7E1347-2379-4D3E-BD7D-64302F6C0B80}" type="pres">
      <dgm:prSet presAssocID="{FB598F7A-9BC2-43FF-8D02-5A63F85C0718}" presName="spaceBetweenRectangles" presStyleCnt="0"/>
      <dgm:spPr/>
    </dgm:pt>
    <dgm:pt modelId="{CD466205-23B2-48C1-8E2B-7B7B8915AE0E}" type="pres">
      <dgm:prSet presAssocID="{E31C9460-8AC0-436A-A3E5-7FC5AEB7993F}" presName="parentLin" presStyleCnt="0"/>
      <dgm:spPr/>
    </dgm:pt>
    <dgm:pt modelId="{6E1C0537-9021-4327-9DFA-55E79697CBC9}" type="pres">
      <dgm:prSet presAssocID="{E31C9460-8AC0-436A-A3E5-7FC5AEB7993F}" presName="parentLeftMargin" presStyleLbl="node1" presStyleIdx="0" presStyleCnt="3"/>
      <dgm:spPr/>
      <dgm:t>
        <a:bodyPr/>
        <a:lstStyle/>
        <a:p>
          <a:endParaRPr lang="en-US"/>
        </a:p>
      </dgm:t>
    </dgm:pt>
    <dgm:pt modelId="{2D2CB481-9BD5-4CE9-9A9A-7B3E3B784758}" type="pres">
      <dgm:prSet presAssocID="{E31C9460-8AC0-436A-A3E5-7FC5AEB7993F}" presName="parentText" presStyleLbl="node1" presStyleIdx="1" presStyleCnt="3" custScaleY="140013">
        <dgm:presLayoutVars>
          <dgm:chMax val="0"/>
          <dgm:bulletEnabled val="1"/>
        </dgm:presLayoutVars>
      </dgm:prSet>
      <dgm:spPr/>
      <dgm:t>
        <a:bodyPr/>
        <a:lstStyle/>
        <a:p>
          <a:endParaRPr lang="en-US"/>
        </a:p>
      </dgm:t>
    </dgm:pt>
    <dgm:pt modelId="{CE4FD192-CF09-4952-BE76-215C6B25F2C6}" type="pres">
      <dgm:prSet presAssocID="{E31C9460-8AC0-436A-A3E5-7FC5AEB7993F}" presName="negativeSpace" presStyleCnt="0"/>
      <dgm:spPr/>
    </dgm:pt>
    <dgm:pt modelId="{2B9D55D0-019C-4D62-9953-5C21EA5D7C87}" type="pres">
      <dgm:prSet presAssocID="{E31C9460-8AC0-436A-A3E5-7FC5AEB7993F}" presName="childText" presStyleLbl="conFgAcc1" presStyleIdx="1" presStyleCnt="3">
        <dgm:presLayoutVars>
          <dgm:bulletEnabled val="1"/>
        </dgm:presLayoutVars>
      </dgm:prSet>
      <dgm:spPr/>
    </dgm:pt>
    <dgm:pt modelId="{0F3DE050-0BAD-4D23-97BE-698B6A92C583}" type="pres">
      <dgm:prSet presAssocID="{58668A09-14F2-4F09-A449-21E4000788AA}" presName="spaceBetweenRectangles" presStyleCnt="0"/>
      <dgm:spPr/>
    </dgm:pt>
    <dgm:pt modelId="{704CED86-0261-43AF-9527-19A5A601A917}" type="pres">
      <dgm:prSet presAssocID="{ABEAA61F-5A2F-49C0-9A94-BC794F2DAAF8}" presName="parentLin" presStyleCnt="0"/>
      <dgm:spPr/>
    </dgm:pt>
    <dgm:pt modelId="{83160710-66E2-4513-8A69-6EB2956C8CF8}" type="pres">
      <dgm:prSet presAssocID="{ABEAA61F-5A2F-49C0-9A94-BC794F2DAAF8}" presName="parentLeftMargin" presStyleLbl="node1" presStyleIdx="1" presStyleCnt="3"/>
      <dgm:spPr/>
      <dgm:t>
        <a:bodyPr/>
        <a:lstStyle/>
        <a:p>
          <a:endParaRPr lang="en-US"/>
        </a:p>
      </dgm:t>
    </dgm:pt>
    <dgm:pt modelId="{6B82C9A8-D35D-43E9-8B51-F14CC12BB600}" type="pres">
      <dgm:prSet presAssocID="{ABEAA61F-5A2F-49C0-9A94-BC794F2DAAF8}" presName="parentText" presStyleLbl="node1" presStyleIdx="2" presStyleCnt="3">
        <dgm:presLayoutVars>
          <dgm:chMax val="0"/>
          <dgm:bulletEnabled val="1"/>
        </dgm:presLayoutVars>
      </dgm:prSet>
      <dgm:spPr/>
      <dgm:t>
        <a:bodyPr/>
        <a:lstStyle/>
        <a:p>
          <a:endParaRPr lang="en-US"/>
        </a:p>
      </dgm:t>
    </dgm:pt>
    <dgm:pt modelId="{C0C742A6-C430-487A-92F4-8F3CCCCC39C9}" type="pres">
      <dgm:prSet presAssocID="{ABEAA61F-5A2F-49C0-9A94-BC794F2DAAF8}" presName="negativeSpace" presStyleCnt="0"/>
      <dgm:spPr/>
    </dgm:pt>
    <dgm:pt modelId="{A5DFC593-1C8D-49C3-B76F-511AA97475A8}" type="pres">
      <dgm:prSet presAssocID="{ABEAA61F-5A2F-49C0-9A94-BC794F2DAAF8}" presName="childText" presStyleLbl="conFgAcc1" presStyleIdx="2" presStyleCnt="3">
        <dgm:presLayoutVars>
          <dgm:bulletEnabled val="1"/>
        </dgm:presLayoutVars>
      </dgm:prSet>
      <dgm:spPr/>
    </dgm:pt>
  </dgm:ptLst>
  <dgm:cxnLst>
    <dgm:cxn modelId="{9F713DBF-E0FF-4977-BD4D-0FFF8F6DD290}" srcId="{A1169B64-B3EF-4B4E-BFDE-B207FF623FE2}" destId="{7D4436EF-E898-48D2-8A7E-9099254F20FD}" srcOrd="0" destOrd="0" parTransId="{4C33650E-AC3E-4175-99FF-A59CED7ADBA7}" sibTransId="{FB598F7A-9BC2-43FF-8D02-5A63F85C0718}"/>
    <dgm:cxn modelId="{D56A2EB4-29AE-4DD2-B636-49B0BE944DD6}" type="presOf" srcId="{E31C9460-8AC0-436A-A3E5-7FC5AEB7993F}" destId="{6E1C0537-9021-4327-9DFA-55E79697CBC9}" srcOrd="0" destOrd="0" presId="urn:microsoft.com/office/officeart/2005/8/layout/list1"/>
    <dgm:cxn modelId="{382EC0E1-11E5-4843-824C-210A5087DB40}" type="presOf" srcId="{ABEAA61F-5A2F-49C0-9A94-BC794F2DAAF8}" destId="{6B82C9A8-D35D-43E9-8B51-F14CC12BB600}" srcOrd="1" destOrd="0" presId="urn:microsoft.com/office/officeart/2005/8/layout/list1"/>
    <dgm:cxn modelId="{1B2CC9BF-2539-4FB9-8198-2A0D911F4492}" srcId="{A1169B64-B3EF-4B4E-BFDE-B207FF623FE2}" destId="{E31C9460-8AC0-436A-A3E5-7FC5AEB7993F}" srcOrd="1" destOrd="0" parTransId="{EA26F161-D93A-4B6D-A9E5-9022B451EE9F}" sibTransId="{58668A09-14F2-4F09-A449-21E4000788AA}"/>
    <dgm:cxn modelId="{BBDA9FD1-B6FC-4721-BEEF-D1845EB277BB}" type="presOf" srcId="{ABEAA61F-5A2F-49C0-9A94-BC794F2DAAF8}" destId="{83160710-66E2-4513-8A69-6EB2956C8CF8}" srcOrd="0" destOrd="0" presId="urn:microsoft.com/office/officeart/2005/8/layout/list1"/>
    <dgm:cxn modelId="{060DCFA7-8BB5-407D-9C6B-8B8F957DB4F8}" type="presOf" srcId="{E31C9460-8AC0-436A-A3E5-7FC5AEB7993F}" destId="{2D2CB481-9BD5-4CE9-9A9A-7B3E3B784758}" srcOrd="1" destOrd="0" presId="urn:microsoft.com/office/officeart/2005/8/layout/list1"/>
    <dgm:cxn modelId="{BDD20512-3ECF-4BDC-84E4-21B1D685647C}" type="presOf" srcId="{7D4436EF-E898-48D2-8A7E-9099254F20FD}" destId="{DCF1F998-1433-4332-805D-51FC73F196FA}" srcOrd="0" destOrd="0" presId="urn:microsoft.com/office/officeart/2005/8/layout/list1"/>
    <dgm:cxn modelId="{17C694EC-1989-44DF-A619-851DE6C6664E}" srcId="{A1169B64-B3EF-4B4E-BFDE-B207FF623FE2}" destId="{ABEAA61F-5A2F-49C0-9A94-BC794F2DAAF8}" srcOrd="2" destOrd="0" parTransId="{14738416-F2C2-4E26-B1DD-8703DED40110}" sibTransId="{9F0A2F87-53F6-4B2E-BEE7-F760C166CF77}"/>
    <dgm:cxn modelId="{002DE601-1C9E-47E5-BF9F-2F915CC8CB9F}" type="presOf" srcId="{7D4436EF-E898-48D2-8A7E-9099254F20FD}" destId="{FDF9F9A4-90E8-4887-A0AB-3D7B2C428940}" srcOrd="1" destOrd="0" presId="urn:microsoft.com/office/officeart/2005/8/layout/list1"/>
    <dgm:cxn modelId="{BF8046AA-50AF-4C68-873B-77CE0F3FBCA8}" type="presOf" srcId="{A1169B64-B3EF-4B4E-BFDE-B207FF623FE2}" destId="{798FF7BC-8A0C-40D6-91C0-13799573C8B3}" srcOrd="0" destOrd="0" presId="urn:microsoft.com/office/officeart/2005/8/layout/list1"/>
    <dgm:cxn modelId="{F181DE83-20DE-4970-A0E0-8A7F496A2BC5}" type="presParOf" srcId="{798FF7BC-8A0C-40D6-91C0-13799573C8B3}" destId="{40FF3BA6-017D-4582-B676-10BBB48EE52A}" srcOrd="0" destOrd="0" presId="urn:microsoft.com/office/officeart/2005/8/layout/list1"/>
    <dgm:cxn modelId="{919C3B31-D8AE-43E2-B5F8-C487A0E44C68}" type="presParOf" srcId="{40FF3BA6-017D-4582-B676-10BBB48EE52A}" destId="{DCF1F998-1433-4332-805D-51FC73F196FA}" srcOrd="0" destOrd="0" presId="urn:microsoft.com/office/officeart/2005/8/layout/list1"/>
    <dgm:cxn modelId="{415BE5AD-169E-4204-B18C-9D64D1860B88}" type="presParOf" srcId="{40FF3BA6-017D-4582-B676-10BBB48EE52A}" destId="{FDF9F9A4-90E8-4887-A0AB-3D7B2C428940}" srcOrd="1" destOrd="0" presId="urn:microsoft.com/office/officeart/2005/8/layout/list1"/>
    <dgm:cxn modelId="{AF1C6F11-F13E-457C-B227-370458C02F06}" type="presParOf" srcId="{798FF7BC-8A0C-40D6-91C0-13799573C8B3}" destId="{C37F8DBA-8E8D-42A8-954C-B6604A4EA5F5}" srcOrd="1" destOrd="0" presId="urn:microsoft.com/office/officeart/2005/8/layout/list1"/>
    <dgm:cxn modelId="{2F8BEC93-9C31-49FA-9C08-43C2101E69E9}" type="presParOf" srcId="{798FF7BC-8A0C-40D6-91C0-13799573C8B3}" destId="{2AD73307-C906-4C61-AAA6-23C0E9541A6D}" srcOrd="2" destOrd="0" presId="urn:microsoft.com/office/officeart/2005/8/layout/list1"/>
    <dgm:cxn modelId="{7E995CAD-3B5C-4DA9-B00A-35A67255739A}" type="presParOf" srcId="{798FF7BC-8A0C-40D6-91C0-13799573C8B3}" destId="{7C7E1347-2379-4D3E-BD7D-64302F6C0B80}" srcOrd="3" destOrd="0" presId="urn:microsoft.com/office/officeart/2005/8/layout/list1"/>
    <dgm:cxn modelId="{B1CDFC99-FA8D-4053-8147-8167F6C1511C}" type="presParOf" srcId="{798FF7BC-8A0C-40D6-91C0-13799573C8B3}" destId="{CD466205-23B2-48C1-8E2B-7B7B8915AE0E}" srcOrd="4" destOrd="0" presId="urn:microsoft.com/office/officeart/2005/8/layout/list1"/>
    <dgm:cxn modelId="{4E825B53-784F-412E-86CC-E9A30967C007}" type="presParOf" srcId="{CD466205-23B2-48C1-8E2B-7B7B8915AE0E}" destId="{6E1C0537-9021-4327-9DFA-55E79697CBC9}" srcOrd="0" destOrd="0" presId="urn:microsoft.com/office/officeart/2005/8/layout/list1"/>
    <dgm:cxn modelId="{48E7029F-0926-42F8-8216-7E7751E0A4A8}" type="presParOf" srcId="{CD466205-23B2-48C1-8E2B-7B7B8915AE0E}" destId="{2D2CB481-9BD5-4CE9-9A9A-7B3E3B784758}" srcOrd="1" destOrd="0" presId="urn:microsoft.com/office/officeart/2005/8/layout/list1"/>
    <dgm:cxn modelId="{CF252A1A-B4B2-4C78-8CBA-371ABE81FEEB}" type="presParOf" srcId="{798FF7BC-8A0C-40D6-91C0-13799573C8B3}" destId="{CE4FD192-CF09-4952-BE76-215C6B25F2C6}" srcOrd="5" destOrd="0" presId="urn:microsoft.com/office/officeart/2005/8/layout/list1"/>
    <dgm:cxn modelId="{BD2BFCD5-9984-407F-B93F-A880DCC46F6E}" type="presParOf" srcId="{798FF7BC-8A0C-40D6-91C0-13799573C8B3}" destId="{2B9D55D0-019C-4D62-9953-5C21EA5D7C87}" srcOrd="6" destOrd="0" presId="urn:microsoft.com/office/officeart/2005/8/layout/list1"/>
    <dgm:cxn modelId="{11C96C7C-8A7D-4D6C-AB67-A21B2CC9FEFE}" type="presParOf" srcId="{798FF7BC-8A0C-40D6-91C0-13799573C8B3}" destId="{0F3DE050-0BAD-4D23-97BE-698B6A92C583}" srcOrd="7" destOrd="0" presId="urn:microsoft.com/office/officeart/2005/8/layout/list1"/>
    <dgm:cxn modelId="{F41887FE-68B3-4392-BF9B-692033A0D829}" type="presParOf" srcId="{798FF7BC-8A0C-40D6-91C0-13799573C8B3}" destId="{704CED86-0261-43AF-9527-19A5A601A917}" srcOrd="8" destOrd="0" presId="urn:microsoft.com/office/officeart/2005/8/layout/list1"/>
    <dgm:cxn modelId="{873DC8E5-8471-406F-A64E-DA1348994986}" type="presParOf" srcId="{704CED86-0261-43AF-9527-19A5A601A917}" destId="{83160710-66E2-4513-8A69-6EB2956C8CF8}" srcOrd="0" destOrd="0" presId="urn:microsoft.com/office/officeart/2005/8/layout/list1"/>
    <dgm:cxn modelId="{397DC0AC-8A2C-42D5-A4C7-04744550728B}" type="presParOf" srcId="{704CED86-0261-43AF-9527-19A5A601A917}" destId="{6B82C9A8-D35D-43E9-8B51-F14CC12BB600}" srcOrd="1" destOrd="0" presId="urn:microsoft.com/office/officeart/2005/8/layout/list1"/>
    <dgm:cxn modelId="{C974116D-D89D-4B5F-893F-F3885AA1C76E}" type="presParOf" srcId="{798FF7BC-8A0C-40D6-91C0-13799573C8B3}" destId="{C0C742A6-C430-487A-92F4-8F3CCCCC39C9}" srcOrd="9" destOrd="0" presId="urn:microsoft.com/office/officeart/2005/8/layout/list1"/>
    <dgm:cxn modelId="{32E0CAC9-4B58-44B7-AB17-76E99CFAA788}" type="presParOf" srcId="{798FF7BC-8A0C-40D6-91C0-13799573C8B3}" destId="{A5DFC593-1C8D-49C3-B76F-511AA97475A8}"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AE99B7-7838-48FB-B9BF-6B222A0023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E4AFD13-894B-4A7B-90B0-00212C732D8A}">
      <dgm:prSet phldrT="[Text]" custT="1"/>
      <dgm:spPr/>
      <dgm:t>
        <a:bodyPr/>
        <a:lstStyle/>
        <a:p>
          <a:r>
            <a:rPr lang="en-US" sz="2400" dirty="0" smtClean="0"/>
            <a:t>In college, </a:t>
          </a:r>
          <a:r>
            <a:rPr lang="en-US" sz="2400" u="sng" dirty="0" smtClean="0"/>
            <a:t>parent input </a:t>
          </a:r>
          <a:r>
            <a:rPr lang="en-US" sz="2400" dirty="0" smtClean="0"/>
            <a:t>is not always actively sought and may be discouraged at times.</a:t>
          </a:r>
          <a:endParaRPr lang="en-US" sz="2400" dirty="0"/>
        </a:p>
      </dgm:t>
    </dgm:pt>
    <dgm:pt modelId="{32069DF9-46BF-4AD1-AA03-528B808707AA}" type="parTrans" cxnId="{E3D7A7F1-87D0-4278-941F-60D378BD0156}">
      <dgm:prSet/>
      <dgm:spPr/>
      <dgm:t>
        <a:bodyPr/>
        <a:lstStyle/>
        <a:p>
          <a:endParaRPr lang="en-US" sz="2400"/>
        </a:p>
      </dgm:t>
    </dgm:pt>
    <dgm:pt modelId="{4F15787B-1B4B-43F9-B420-EA1E29877017}" type="sibTrans" cxnId="{E3D7A7F1-87D0-4278-941F-60D378BD0156}">
      <dgm:prSet/>
      <dgm:spPr/>
      <dgm:t>
        <a:bodyPr/>
        <a:lstStyle/>
        <a:p>
          <a:endParaRPr lang="en-US" sz="2400"/>
        </a:p>
      </dgm:t>
    </dgm:pt>
    <dgm:pt modelId="{B32F01CB-AACB-4686-8702-346EF5A27ACB}">
      <dgm:prSet phldrT="[Text]" custT="1"/>
      <dgm:spPr/>
      <dgm:t>
        <a:bodyPr/>
        <a:lstStyle/>
        <a:p>
          <a:r>
            <a:rPr lang="en-US" sz="2400" dirty="0" smtClean="0"/>
            <a:t>Students should </a:t>
          </a:r>
          <a:r>
            <a:rPr lang="en-US" sz="2400" u="sng" dirty="0" smtClean="0"/>
            <a:t>practice advocating for themselves</a:t>
          </a:r>
          <a:r>
            <a:rPr lang="en-US" sz="2400" dirty="0" smtClean="0"/>
            <a:t> in high school in order to be prepared to take on this role in college. </a:t>
          </a:r>
          <a:endParaRPr lang="en-US" sz="2400" dirty="0"/>
        </a:p>
      </dgm:t>
    </dgm:pt>
    <dgm:pt modelId="{7CB34D0D-4757-41BD-9395-1E2A597E3045}" type="parTrans" cxnId="{DCB5F6FE-59DE-43A3-9F70-20EDC1C1B05B}">
      <dgm:prSet/>
      <dgm:spPr/>
      <dgm:t>
        <a:bodyPr/>
        <a:lstStyle/>
        <a:p>
          <a:endParaRPr lang="en-US" sz="2400"/>
        </a:p>
      </dgm:t>
    </dgm:pt>
    <dgm:pt modelId="{36AA3925-FDE8-41EB-8FFF-9434E797E0D1}" type="sibTrans" cxnId="{DCB5F6FE-59DE-43A3-9F70-20EDC1C1B05B}">
      <dgm:prSet/>
      <dgm:spPr/>
      <dgm:t>
        <a:bodyPr/>
        <a:lstStyle/>
        <a:p>
          <a:endParaRPr lang="en-US" sz="2400"/>
        </a:p>
      </dgm:t>
    </dgm:pt>
    <dgm:pt modelId="{459563CB-0FCF-471C-B1E9-AC7C3F3C3E83}">
      <dgm:prSet phldrT="[Text]" custT="1"/>
      <dgm:spPr/>
      <dgm:t>
        <a:bodyPr/>
        <a:lstStyle/>
        <a:p>
          <a:r>
            <a:rPr lang="en-US" sz="2400" dirty="0" smtClean="0"/>
            <a:t>College faculty or Disability Services staff will communicate directly with a </a:t>
          </a:r>
          <a:r>
            <a:rPr lang="en-US" sz="2400" u="sng" dirty="0" smtClean="0"/>
            <a:t>student’s parents</a:t>
          </a:r>
          <a:r>
            <a:rPr lang="en-US" sz="2400" dirty="0" smtClean="0"/>
            <a:t>.</a:t>
          </a:r>
          <a:endParaRPr lang="en-US" sz="2400" dirty="0"/>
        </a:p>
      </dgm:t>
    </dgm:pt>
    <dgm:pt modelId="{662837F5-54F7-4F55-BFD4-4D211B135D6C}" type="parTrans" cxnId="{F77CDF57-1B24-497B-8DEE-C9FEB8F88B54}">
      <dgm:prSet/>
      <dgm:spPr/>
      <dgm:t>
        <a:bodyPr/>
        <a:lstStyle/>
        <a:p>
          <a:endParaRPr lang="en-US" sz="2400"/>
        </a:p>
      </dgm:t>
    </dgm:pt>
    <dgm:pt modelId="{8FEF0751-362C-4FBB-981D-07E6E8DC0B93}" type="sibTrans" cxnId="{F77CDF57-1B24-497B-8DEE-C9FEB8F88B54}">
      <dgm:prSet/>
      <dgm:spPr/>
      <dgm:t>
        <a:bodyPr/>
        <a:lstStyle/>
        <a:p>
          <a:endParaRPr lang="en-US" sz="2400"/>
        </a:p>
      </dgm:t>
    </dgm:pt>
    <dgm:pt modelId="{55E71F2D-8361-48D8-A7B9-08DD2AFD446F}" type="pres">
      <dgm:prSet presAssocID="{03AE99B7-7838-48FB-B9BF-6B222A002314}" presName="linear" presStyleCnt="0">
        <dgm:presLayoutVars>
          <dgm:dir/>
          <dgm:animLvl val="lvl"/>
          <dgm:resizeHandles val="exact"/>
        </dgm:presLayoutVars>
      </dgm:prSet>
      <dgm:spPr/>
      <dgm:t>
        <a:bodyPr/>
        <a:lstStyle/>
        <a:p>
          <a:endParaRPr lang="en-US"/>
        </a:p>
      </dgm:t>
    </dgm:pt>
    <dgm:pt modelId="{E89930B3-DD89-4E9F-B8CD-3A5A411A498C}" type="pres">
      <dgm:prSet presAssocID="{FE4AFD13-894B-4A7B-90B0-00212C732D8A}" presName="parentLin" presStyleCnt="0"/>
      <dgm:spPr/>
    </dgm:pt>
    <dgm:pt modelId="{BE8DBFB6-2FE9-460C-9DF2-32C69493472F}" type="pres">
      <dgm:prSet presAssocID="{FE4AFD13-894B-4A7B-90B0-00212C732D8A}" presName="parentLeftMargin" presStyleLbl="node1" presStyleIdx="0" presStyleCnt="3"/>
      <dgm:spPr/>
      <dgm:t>
        <a:bodyPr/>
        <a:lstStyle/>
        <a:p>
          <a:endParaRPr lang="en-US"/>
        </a:p>
      </dgm:t>
    </dgm:pt>
    <dgm:pt modelId="{27F2F1FD-72AE-4E89-89EB-FA120C821692}" type="pres">
      <dgm:prSet presAssocID="{FE4AFD13-894B-4A7B-90B0-00212C732D8A}" presName="parentText" presStyleLbl="node1" presStyleIdx="0" presStyleCnt="3">
        <dgm:presLayoutVars>
          <dgm:chMax val="0"/>
          <dgm:bulletEnabled val="1"/>
        </dgm:presLayoutVars>
      </dgm:prSet>
      <dgm:spPr/>
      <dgm:t>
        <a:bodyPr/>
        <a:lstStyle/>
        <a:p>
          <a:endParaRPr lang="en-US"/>
        </a:p>
      </dgm:t>
    </dgm:pt>
    <dgm:pt modelId="{D15CA819-0733-47DE-BE78-170060B97172}" type="pres">
      <dgm:prSet presAssocID="{FE4AFD13-894B-4A7B-90B0-00212C732D8A}" presName="negativeSpace" presStyleCnt="0"/>
      <dgm:spPr/>
    </dgm:pt>
    <dgm:pt modelId="{7AEE29C2-7BE0-434C-87DF-F7705F38AA27}" type="pres">
      <dgm:prSet presAssocID="{FE4AFD13-894B-4A7B-90B0-00212C732D8A}" presName="childText" presStyleLbl="conFgAcc1" presStyleIdx="0" presStyleCnt="3">
        <dgm:presLayoutVars>
          <dgm:bulletEnabled val="1"/>
        </dgm:presLayoutVars>
      </dgm:prSet>
      <dgm:spPr/>
    </dgm:pt>
    <dgm:pt modelId="{2FE28F29-A8FD-4D47-8F41-A33B9D68F6A0}" type="pres">
      <dgm:prSet presAssocID="{4F15787B-1B4B-43F9-B420-EA1E29877017}" presName="spaceBetweenRectangles" presStyleCnt="0"/>
      <dgm:spPr/>
    </dgm:pt>
    <dgm:pt modelId="{048CD0AF-5039-40EC-9CA6-1E42E12786BA}" type="pres">
      <dgm:prSet presAssocID="{B32F01CB-AACB-4686-8702-346EF5A27ACB}" presName="parentLin" presStyleCnt="0"/>
      <dgm:spPr/>
    </dgm:pt>
    <dgm:pt modelId="{58F187E3-3377-49DC-A756-A1C35EF8CB7E}" type="pres">
      <dgm:prSet presAssocID="{B32F01CB-AACB-4686-8702-346EF5A27ACB}" presName="parentLeftMargin" presStyleLbl="node1" presStyleIdx="0" presStyleCnt="3"/>
      <dgm:spPr/>
      <dgm:t>
        <a:bodyPr/>
        <a:lstStyle/>
        <a:p>
          <a:endParaRPr lang="en-US"/>
        </a:p>
      </dgm:t>
    </dgm:pt>
    <dgm:pt modelId="{CD5F874F-BD34-4291-9205-EF10767D030D}" type="pres">
      <dgm:prSet presAssocID="{B32F01CB-AACB-4686-8702-346EF5A27ACB}" presName="parentText" presStyleLbl="node1" presStyleIdx="1" presStyleCnt="3">
        <dgm:presLayoutVars>
          <dgm:chMax val="0"/>
          <dgm:bulletEnabled val="1"/>
        </dgm:presLayoutVars>
      </dgm:prSet>
      <dgm:spPr/>
      <dgm:t>
        <a:bodyPr/>
        <a:lstStyle/>
        <a:p>
          <a:endParaRPr lang="en-US"/>
        </a:p>
      </dgm:t>
    </dgm:pt>
    <dgm:pt modelId="{15F031AB-BA41-4F65-9D99-AD30E3412BCF}" type="pres">
      <dgm:prSet presAssocID="{B32F01CB-AACB-4686-8702-346EF5A27ACB}" presName="negativeSpace" presStyleCnt="0"/>
      <dgm:spPr/>
    </dgm:pt>
    <dgm:pt modelId="{56959AA7-A7A9-4E98-8742-943B3CA2C310}" type="pres">
      <dgm:prSet presAssocID="{B32F01CB-AACB-4686-8702-346EF5A27ACB}" presName="childText" presStyleLbl="conFgAcc1" presStyleIdx="1" presStyleCnt="3">
        <dgm:presLayoutVars>
          <dgm:bulletEnabled val="1"/>
        </dgm:presLayoutVars>
      </dgm:prSet>
      <dgm:spPr/>
    </dgm:pt>
    <dgm:pt modelId="{E7AADD04-18D5-43BA-B141-36DF339BADAD}" type="pres">
      <dgm:prSet presAssocID="{36AA3925-FDE8-41EB-8FFF-9434E797E0D1}" presName="spaceBetweenRectangles" presStyleCnt="0"/>
      <dgm:spPr/>
    </dgm:pt>
    <dgm:pt modelId="{64D51FEC-ADEE-446B-A35E-B61AD7645EB8}" type="pres">
      <dgm:prSet presAssocID="{459563CB-0FCF-471C-B1E9-AC7C3F3C3E83}" presName="parentLin" presStyleCnt="0"/>
      <dgm:spPr/>
    </dgm:pt>
    <dgm:pt modelId="{2039D6EF-7E08-451A-97D0-158B53B80040}" type="pres">
      <dgm:prSet presAssocID="{459563CB-0FCF-471C-B1E9-AC7C3F3C3E83}" presName="parentLeftMargin" presStyleLbl="node1" presStyleIdx="1" presStyleCnt="3"/>
      <dgm:spPr/>
      <dgm:t>
        <a:bodyPr/>
        <a:lstStyle/>
        <a:p>
          <a:endParaRPr lang="en-US"/>
        </a:p>
      </dgm:t>
    </dgm:pt>
    <dgm:pt modelId="{ECBDF1B2-DD89-41C0-B66E-DC8B2563EA6C}" type="pres">
      <dgm:prSet presAssocID="{459563CB-0FCF-471C-B1E9-AC7C3F3C3E83}" presName="parentText" presStyleLbl="node1" presStyleIdx="2" presStyleCnt="3">
        <dgm:presLayoutVars>
          <dgm:chMax val="0"/>
          <dgm:bulletEnabled val="1"/>
        </dgm:presLayoutVars>
      </dgm:prSet>
      <dgm:spPr/>
      <dgm:t>
        <a:bodyPr/>
        <a:lstStyle/>
        <a:p>
          <a:endParaRPr lang="en-US"/>
        </a:p>
      </dgm:t>
    </dgm:pt>
    <dgm:pt modelId="{247121F9-1ADE-4265-91C9-AD15D5B3FA38}" type="pres">
      <dgm:prSet presAssocID="{459563CB-0FCF-471C-B1E9-AC7C3F3C3E83}" presName="negativeSpace" presStyleCnt="0"/>
      <dgm:spPr/>
    </dgm:pt>
    <dgm:pt modelId="{8BB1EF33-DDA0-4415-9CD2-4B928B17E0FC}" type="pres">
      <dgm:prSet presAssocID="{459563CB-0FCF-471C-B1E9-AC7C3F3C3E83}" presName="childText" presStyleLbl="conFgAcc1" presStyleIdx="2" presStyleCnt="3">
        <dgm:presLayoutVars>
          <dgm:bulletEnabled val="1"/>
        </dgm:presLayoutVars>
      </dgm:prSet>
      <dgm:spPr/>
    </dgm:pt>
  </dgm:ptLst>
  <dgm:cxnLst>
    <dgm:cxn modelId="{DCB5F6FE-59DE-43A3-9F70-20EDC1C1B05B}" srcId="{03AE99B7-7838-48FB-B9BF-6B222A002314}" destId="{B32F01CB-AACB-4686-8702-346EF5A27ACB}" srcOrd="1" destOrd="0" parTransId="{7CB34D0D-4757-41BD-9395-1E2A597E3045}" sibTransId="{36AA3925-FDE8-41EB-8FFF-9434E797E0D1}"/>
    <dgm:cxn modelId="{C92E8025-8F33-4DFF-B75E-4C5F41E9EADD}" type="presOf" srcId="{03AE99B7-7838-48FB-B9BF-6B222A002314}" destId="{55E71F2D-8361-48D8-A7B9-08DD2AFD446F}" srcOrd="0" destOrd="0" presId="urn:microsoft.com/office/officeart/2005/8/layout/list1"/>
    <dgm:cxn modelId="{F77CDF57-1B24-497B-8DEE-C9FEB8F88B54}" srcId="{03AE99B7-7838-48FB-B9BF-6B222A002314}" destId="{459563CB-0FCF-471C-B1E9-AC7C3F3C3E83}" srcOrd="2" destOrd="0" parTransId="{662837F5-54F7-4F55-BFD4-4D211B135D6C}" sibTransId="{8FEF0751-362C-4FBB-981D-07E6E8DC0B93}"/>
    <dgm:cxn modelId="{3408AC2B-A0D5-47F7-AEE7-D8A22FE9DF1D}" type="presOf" srcId="{459563CB-0FCF-471C-B1E9-AC7C3F3C3E83}" destId="{2039D6EF-7E08-451A-97D0-158B53B80040}" srcOrd="0" destOrd="0" presId="urn:microsoft.com/office/officeart/2005/8/layout/list1"/>
    <dgm:cxn modelId="{5080C934-2213-4B34-8EF5-43E7594E7C34}" type="presOf" srcId="{FE4AFD13-894B-4A7B-90B0-00212C732D8A}" destId="{27F2F1FD-72AE-4E89-89EB-FA120C821692}" srcOrd="1" destOrd="0" presId="urn:microsoft.com/office/officeart/2005/8/layout/list1"/>
    <dgm:cxn modelId="{45BD2781-B7CE-442E-86F0-6ABCA0F26464}" type="presOf" srcId="{B32F01CB-AACB-4686-8702-346EF5A27ACB}" destId="{58F187E3-3377-49DC-A756-A1C35EF8CB7E}" srcOrd="0" destOrd="0" presId="urn:microsoft.com/office/officeart/2005/8/layout/list1"/>
    <dgm:cxn modelId="{0E358464-7195-459D-8860-9D83DE7A7931}" type="presOf" srcId="{459563CB-0FCF-471C-B1E9-AC7C3F3C3E83}" destId="{ECBDF1B2-DD89-41C0-B66E-DC8B2563EA6C}" srcOrd="1" destOrd="0" presId="urn:microsoft.com/office/officeart/2005/8/layout/list1"/>
    <dgm:cxn modelId="{D88732E4-BAC9-4B5C-923F-8460BA51B925}" type="presOf" srcId="{B32F01CB-AACB-4686-8702-346EF5A27ACB}" destId="{CD5F874F-BD34-4291-9205-EF10767D030D}" srcOrd="1" destOrd="0" presId="urn:microsoft.com/office/officeart/2005/8/layout/list1"/>
    <dgm:cxn modelId="{A2E6E3A2-57B6-4E55-A169-303DA664CC93}" type="presOf" srcId="{FE4AFD13-894B-4A7B-90B0-00212C732D8A}" destId="{BE8DBFB6-2FE9-460C-9DF2-32C69493472F}" srcOrd="0" destOrd="0" presId="urn:microsoft.com/office/officeart/2005/8/layout/list1"/>
    <dgm:cxn modelId="{E3D7A7F1-87D0-4278-941F-60D378BD0156}" srcId="{03AE99B7-7838-48FB-B9BF-6B222A002314}" destId="{FE4AFD13-894B-4A7B-90B0-00212C732D8A}" srcOrd="0" destOrd="0" parTransId="{32069DF9-46BF-4AD1-AA03-528B808707AA}" sibTransId="{4F15787B-1B4B-43F9-B420-EA1E29877017}"/>
    <dgm:cxn modelId="{00C39180-2360-481C-9FC0-750981EA3623}" type="presParOf" srcId="{55E71F2D-8361-48D8-A7B9-08DD2AFD446F}" destId="{E89930B3-DD89-4E9F-B8CD-3A5A411A498C}" srcOrd="0" destOrd="0" presId="urn:microsoft.com/office/officeart/2005/8/layout/list1"/>
    <dgm:cxn modelId="{1DD0AEA2-F2D9-4738-AEE2-9864834CBBE8}" type="presParOf" srcId="{E89930B3-DD89-4E9F-B8CD-3A5A411A498C}" destId="{BE8DBFB6-2FE9-460C-9DF2-32C69493472F}" srcOrd="0" destOrd="0" presId="urn:microsoft.com/office/officeart/2005/8/layout/list1"/>
    <dgm:cxn modelId="{310842FE-DACB-4554-AA6F-9CBFC67C7517}" type="presParOf" srcId="{E89930B3-DD89-4E9F-B8CD-3A5A411A498C}" destId="{27F2F1FD-72AE-4E89-89EB-FA120C821692}" srcOrd="1" destOrd="0" presId="urn:microsoft.com/office/officeart/2005/8/layout/list1"/>
    <dgm:cxn modelId="{E822D4AA-6612-428F-A010-44821FF9EDF3}" type="presParOf" srcId="{55E71F2D-8361-48D8-A7B9-08DD2AFD446F}" destId="{D15CA819-0733-47DE-BE78-170060B97172}" srcOrd="1" destOrd="0" presId="urn:microsoft.com/office/officeart/2005/8/layout/list1"/>
    <dgm:cxn modelId="{810A6784-F752-4CAE-A23B-71BD49E6B14F}" type="presParOf" srcId="{55E71F2D-8361-48D8-A7B9-08DD2AFD446F}" destId="{7AEE29C2-7BE0-434C-87DF-F7705F38AA27}" srcOrd="2" destOrd="0" presId="urn:microsoft.com/office/officeart/2005/8/layout/list1"/>
    <dgm:cxn modelId="{5D6AB28E-F6EA-4582-AA5F-94AC40099E65}" type="presParOf" srcId="{55E71F2D-8361-48D8-A7B9-08DD2AFD446F}" destId="{2FE28F29-A8FD-4D47-8F41-A33B9D68F6A0}" srcOrd="3" destOrd="0" presId="urn:microsoft.com/office/officeart/2005/8/layout/list1"/>
    <dgm:cxn modelId="{DAABDD2E-A334-473B-BAA1-9BEE18151D2F}" type="presParOf" srcId="{55E71F2D-8361-48D8-A7B9-08DD2AFD446F}" destId="{048CD0AF-5039-40EC-9CA6-1E42E12786BA}" srcOrd="4" destOrd="0" presId="urn:microsoft.com/office/officeart/2005/8/layout/list1"/>
    <dgm:cxn modelId="{2C1EF2C7-7126-450C-A75F-DA491E8940E5}" type="presParOf" srcId="{048CD0AF-5039-40EC-9CA6-1E42E12786BA}" destId="{58F187E3-3377-49DC-A756-A1C35EF8CB7E}" srcOrd="0" destOrd="0" presId="urn:microsoft.com/office/officeart/2005/8/layout/list1"/>
    <dgm:cxn modelId="{3FD687E0-FB4D-4047-85B8-2063C072CF82}" type="presParOf" srcId="{048CD0AF-5039-40EC-9CA6-1E42E12786BA}" destId="{CD5F874F-BD34-4291-9205-EF10767D030D}" srcOrd="1" destOrd="0" presId="urn:microsoft.com/office/officeart/2005/8/layout/list1"/>
    <dgm:cxn modelId="{72EB05A4-7E2D-467B-A19B-32AF345372FB}" type="presParOf" srcId="{55E71F2D-8361-48D8-A7B9-08DD2AFD446F}" destId="{15F031AB-BA41-4F65-9D99-AD30E3412BCF}" srcOrd="5" destOrd="0" presId="urn:microsoft.com/office/officeart/2005/8/layout/list1"/>
    <dgm:cxn modelId="{1E5B31EA-0B77-409F-BFB6-321BF0C4CC55}" type="presParOf" srcId="{55E71F2D-8361-48D8-A7B9-08DD2AFD446F}" destId="{56959AA7-A7A9-4E98-8742-943B3CA2C310}" srcOrd="6" destOrd="0" presId="urn:microsoft.com/office/officeart/2005/8/layout/list1"/>
    <dgm:cxn modelId="{25129EDD-C984-443E-8E6E-80B795BC695B}" type="presParOf" srcId="{55E71F2D-8361-48D8-A7B9-08DD2AFD446F}" destId="{E7AADD04-18D5-43BA-B141-36DF339BADAD}" srcOrd="7" destOrd="0" presId="urn:microsoft.com/office/officeart/2005/8/layout/list1"/>
    <dgm:cxn modelId="{755826DA-55A4-47E3-9401-1EDBA5289A2D}" type="presParOf" srcId="{55E71F2D-8361-48D8-A7B9-08DD2AFD446F}" destId="{64D51FEC-ADEE-446B-A35E-B61AD7645EB8}" srcOrd="8" destOrd="0" presId="urn:microsoft.com/office/officeart/2005/8/layout/list1"/>
    <dgm:cxn modelId="{D23E477B-D2A1-47F8-88C2-6048A864C5B6}" type="presParOf" srcId="{64D51FEC-ADEE-446B-A35E-B61AD7645EB8}" destId="{2039D6EF-7E08-451A-97D0-158B53B80040}" srcOrd="0" destOrd="0" presId="urn:microsoft.com/office/officeart/2005/8/layout/list1"/>
    <dgm:cxn modelId="{BF7A431B-6E2D-4F8A-B989-5ED9A0941973}" type="presParOf" srcId="{64D51FEC-ADEE-446B-A35E-B61AD7645EB8}" destId="{ECBDF1B2-DD89-41C0-B66E-DC8B2563EA6C}" srcOrd="1" destOrd="0" presId="urn:microsoft.com/office/officeart/2005/8/layout/list1"/>
    <dgm:cxn modelId="{1387D847-5F10-485F-9BBD-E29A3A6C168A}" type="presParOf" srcId="{55E71F2D-8361-48D8-A7B9-08DD2AFD446F}" destId="{247121F9-1ADE-4265-91C9-AD15D5B3FA38}" srcOrd="9" destOrd="0" presId="urn:microsoft.com/office/officeart/2005/8/layout/list1"/>
    <dgm:cxn modelId="{694269D7-F679-4E5B-95D0-CAFB72F7AD40}" type="presParOf" srcId="{55E71F2D-8361-48D8-A7B9-08DD2AFD446F}" destId="{8BB1EF33-DDA0-4415-9CD2-4B928B17E0FC}"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A164B7-4604-4D20-9D5A-0FA1598CEBB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1460788-4DCA-4F2C-B4F7-5D94F954B097}">
      <dgm:prSet phldrT="[Text]" custT="1"/>
      <dgm:spPr/>
      <dgm:t>
        <a:bodyPr/>
        <a:lstStyle/>
        <a:p>
          <a:r>
            <a:rPr lang="en-US" sz="2200" dirty="0" smtClean="0"/>
            <a:t>In high school, </a:t>
          </a:r>
          <a:r>
            <a:rPr lang="en-US" sz="2200" u="sng" dirty="0" smtClean="0"/>
            <a:t>teachers and parents </a:t>
          </a:r>
          <a:r>
            <a:rPr lang="en-US" sz="2200" dirty="0" smtClean="0"/>
            <a:t>make sure a student gets the help he/she needs to be successful even if the student hasn’t asked for help. </a:t>
          </a:r>
          <a:endParaRPr lang="en-US" sz="2200" dirty="0"/>
        </a:p>
      </dgm:t>
    </dgm:pt>
    <dgm:pt modelId="{0D77D50A-7F76-45C1-9D50-A14A0A544469}" type="parTrans" cxnId="{F751896E-2DDE-48EE-B208-B2FB46874C56}">
      <dgm:prSet/>
      <dgm:spPr/>
      <dgm:t>
        <a:bodyPr/>
        <a:lstStyle/>
        <a:p>
          <a:endParaRPr lang="en-US" sz="2200"/>
        </a:p>
      </dgm:t>
    </dgm:pt>
    <dgm:pt modelId="{46F9FBD4-1F0D-457F-9AD8-F8EFAC3C31B5}" type="sibTrans" cxnId="{F751896E-2DDE-48EE-B208-B2FB46874C56}">
      <dgm:prSet/>
      <dgm:spPr/>
      <dgm:t>
        <a:bodyPr/>
        <a:lstStyle/>
        <a:p>
          <a:endParaRPr lang="en-US" sz="2200"/>
        </a:p>
      </dgm:t>
    </dgm:pt>
    <dgm:pt modelId="{DA7FED81-87D5-420E-A7D0-95BB30812B41}">
      <dgm:prSet phldrT="[Text]" custT="1"/>
      <dgm:spPr/>
      <dgm:t>
        <a:bodyPr/>
        <a:lstStyle/>
        <a:p>
          <a:r>
            <a:rPr lang="en-US" sz="2200" dirty="0" smtClean="0"/>
            <a:t>In college, </a:t>
          </a:r>
          <a:r>
            <a:rPr lang="en-US" sz="2200" u="sng" dirty="0" smtClean="0"/>
            <a:t>faculty</a:t>
          </a:r>
          <a:r>
            <a:rPr lang="en-US" sz="2200" dirty="0" smtClean="0"/>
            <a:t> will structure a student’s time for him/her in order to meet assignment due dates.</a:t>
          </a:r>
          <a:endParaRPr lang="en-US" sz="2200" dirty="0"/>
        </a:p>
      </dgm:t>
    </dgm:pt>
    <dgm:pt modelId="{6A054322-6301-4B26-9DE3-ADF51CE9D706}" type="parTrans" cxnId="{25EF47A2-534D-4B35-93A5-205BBE401FD2}">
      <dgm:prSet/>
      <dgm:spPr/>
      <dgm:t>
        <a:bodyPr/>
        <a:lstStyle/>
        <a:p>
          <a:endParaRPr lang="en-US" sz="2200"/>
        </a:p>
      </dgm:t>
    </dgm:pt>
    <dgm:pt modelId="{EC56A3F1-1D77-4409-AB09-00ECAA03C19E}" type="sibTrans" cxnId="{25EF47A2-534D-4B35-93A5-205BBE401FD2}">
      <dgm:prSet/>
      <dgm:spPr/>
      <dgm:t>
        <a:bodyPr/>
        <a:lstStyle/>
        <a:p>
          <a:endParaRPr lang="en-US" sz="2200"/>
        </a:p>
      </dgm:t>
    </dgm:pt>
    <dgm:pt modelId="{078CE045-F983-4CEB-BC0D-5D539CD66EF4}">
      <dgm:prSet phldrT="[Text]" custT="1"/>
      <dgm:spPr/>
      <dgm:t>
        <a:bodyPr/>
        <a:lstStyle/>
        <a:p>
          <a:r>
            <a:rPr lang="en-US" sz="2200" dirty="0" smtClean="0"/>
            <a:t>In  high school, parents attend IEP meetings and </a:t>
          </a:r>
          <a:r>
            <a:rPr lang="en-US" sz="2200" u="sng" dirty="0" smtClean="0"/>
            <a:t>advocate for the student</a:t>
          </a:r>
          <a:r>
            <a:rPr lang="en-US" sz="2200" dirty="0" smtClean="0"/>
            <a:t>.  </a:t>
          </a:r>
          <a:endParaRPr lang="en-US" sz="2200" dirty="0"/>
        </a:p>
      </dgm:t>
    </dgm:pt>
    <dgm:pt modelId="{874702EC-FC73-4EF5-AB55-D646A51D8508}" type="parTrans" cxnId="{A7CBC2D9-3544-4ACC-8207-090F04B4973F}">
      <dgm:prSet/>
      <dgm:spPr/>
      <dgm:t>
        <a:bodyPr/>
        <a:lstStyle/>
        <a:p>
          <a:endParaRPr lang="en-US" sz="2200"/>
        </a:p>
      </dgm:t>
    </dgm:pt>
    <dgm:pt modelId="{7C4493AD-68E3-4A30-916A-6D3FA44494A9}" type="sibTrans" cxnId="{A7CBC2D9-3544-4ACC-8207-090F04B4973F}">
      <dgm:prSet/>
      <dgm:spPr/>
      <dgm:t>
        <a:bodyPr/>
        <a:lstStyle/>
        <a:p>
          <a:endParaRPr lang="en-US" sz="2200"/>
        </a:p>
      </dgm:t>
    </dgm:pt>
    <dgm:pt modelId="{B2B98800-0294-43A7-94EC-3396978085E9}" type="pres">
      <dgm:prSet presAssocID="{47A164B7-4604-4D20-9D5A-0FA1598CEBB3}" presName="linear" presStyleCnt="0">
        <dgm:presLayoutVars>
          <dgm:dir/>
          <dgm:animLvl val="lvl"/>
          <dgm:resizeHandles val="exact"/>
        </dgm:presLayoutVars>
      </dgm:prSet>
      <dgm:spPr/>
      <dgm:t>
        <a:bodyPr/>
        <a:lstStyle/>
        <a:p>
          <a:endParaRPr lang="en-US"/>
        </a:p>
      </dgm:t>
    </dgm:pt>
    <dgm:pt modelId="{0D920750-F2D5-4AE1-B175-1496F9A0D0BF}" type="pres">
      <dgm:prSet presAssocID="{41460788-4DCA-4F2C-B4F7-5D94F954B097}" presName="parentLin" presStyleCnt="0"/>
      <dgm:spPr/>
    </dgm:pt>
    <dgm:pt modelId="{D166F85F-D31A-465D-AA19-B3EBE9A02492}" type="pres">
      <dgm:prSet presAssocID="{41460788-4DCA-4F2C-B4F7-5D94F954B097}" presName="parentLeftMargin" presStyleLbl="node1" presStyleIdx="0" presStyleCnt="3"/>
      <dgm:spPr/>
      <dgm:t>
        <a:bodyPr/>
        <a:lstStyle/>
        <a:p>
          <a:endParaRPr lang="en-US"/>
        </a:p>
      </dgm:t>
    </dgm:pt>
    <dgm:pt modelId="{2D37BE62-B1D0-467B-9417-BBCE0A5702E6}" type="pres">
      <dgm:prSet presAssocID="{41460788-4DCA-4F2C-B4F7-5D94F954B097}" presName="parentText" presStyleLbl="node1" presStyleIdx="0" presStyleCnt="3" custScaleY="150740">
        <dgm:presLayoutVars>
          <dgm:chMax val="0"/>
          <dgm:bulletEnabled val="1"/>
        </dgm:presLayoutVars>
      </dgm:prSet>
      <dgm:spPr/>
      <dgm:t>
        <a:bodyPr/>
        <a:lstStyle/>
        <a:p>
          <a:endParaRPr lang="en-US"/>
        </a:p>
      </dgm:t>
    </dgm:pt>
    <dgm:pt modelId="{0E0C8FF5-10D0-43B6-AC9F-5C37B854E9B7}" type="pres">
      <dgm:prSet presAssocID="{41460788-4DCA-4F2C-B4F7-5D94F954B097}" presName="negativeSpace" presStyleCnt="0"/>
      <dgm:spPr/>
    </dgm:pt>
    <dgm:pt modelId="{9AE27744-AD17-47D5-B0EF-C2586E444484}" type="pres">
      <dgm:prSet presAssocID="{41460788-4DCA-4F2C-B4F7-5D94F954B097}" presName="childText" presStyleLbl="conFgAcc1" presStyleIdx="0" presStyleCnt="3">
        <dgm:presLayoutVars>
          <dgm:bulletEnabled val="1"/>
        </dgm:presLayoutVars>
      </dgm:prSet>
      <dgm:spPr/>
    </dgm:pt>
    <dgm:pt modelId="{4E954E21-21E6-4EEB-A7CB-D53B5FAA44C2}" type="pres">
      <dgm:prSet presAssocID="{46F9FBD4-1F0D-457F-9AD8-F8EFAC3C31B5}" presName="spaceBetweenRectangles" presStyleCnt="0"/>
      <dgm:spPr/>
    </dgm:pt>
    <dgm:pt modelId="{F5B467A4-AD35-47DB-898C-9B1A2930E111}" type="pres">
      <dgm:prSet presAssocID="{DA7FED81-87D5-420E-A7D0-95BB30812B41}" presName="parentLin" presStyleCnt="0"/>
      <dgm:spPr/>
    </dgm:pt>
    <dgm:pt modelId="{66CCA1AD-FB23-4D32-B098-8484723993E5}" type="pres">
      <dgm:prSet presAssocID="{DA7FED81-87D5-420E-A7D0-95BB30812B41}" presName="parentLeftMargin" presStyleLbl="node1" presStyleIdx="0" presStyleCnt="3"/>
      <dgm:spPr/>
      <dgm:t>
        <a:bodyPr/>
        <a:lstStyle/>
        <a:p>
          <a:endParaRPr lang="en-US"/>
        </a:p>
      </dgm:t>
    </dgm:pt>
    <dgm:pt modelId="{B7E4119B-2EEE-46BF-BCF0-CDB3F57335B5}" type="pres">
      <dgm:prSet presAssocID="{DA7FED81-87D5-420E-A7D0-95BB30812B41}" presName="parentText" presStyleLbl="node1" presStyleIdx="1" presStyleCnt="3">
        <dgm:presLayoutVars>
          <dgm:chMax val="0"/>
          <dgm:bulletEnabled val="1"/>
        </dgm:presLayoutVars>
      </dgm:prSet>
      <dgm:spPr/>
      <dgm:t>
        <a:bodyPr/>
        <a:lstStyle/>
        <a:p>
          <a:endParaRPr lang="en-US"/>
        </a:p>
      </dgm:t>
    </dgm:pt>
    <dgm:pt modelId="{085BF52B-EC43-402C-9106-4E3BFFAA3F57}" type="pres">
      <dgm:prSet presAssocID="{DA7FED81-87D5-420E-A7D0-95BB30812B41}" presName="negativeSpace" presStyleCnt="0"/>
      <dgm:spPr/>
    </dgm:pt>
    <dgm:pt modelId="{224568DB-7DF5-4331-AC2A-1AED0D45193E}" type="pres">
      <dgm:prSet presAssocID="{DA7FED81-87D5-420E-A7D0-95BB30812B41}" presName="childText" presStyleLbl="conFgAcc1" presStyleIdx="1" presStyleCnt="3">
        <dgm:presLayoutVars>
          <dgm:bulletEnabled val="1"/>
        </dgm:presLayoutVars>
      </dgm:prSet>
      <dgm:spPr/>
    </dgm:pt>
    <dgm:pt modelId="{951015CB-B6EF-4F3F-94B4-211D1A1F2EBE}" type="pres">
      <dgm:prSet presAssocID="{EC56A3F1-1D77-4409-AB09-00ECAA03C19E}" presName="spaceBetweenRectangles" presStyleCnt="0"/>
      <dgm:spPr/>
    </dgm:pt>
    <dgm:pt modelId="{FCB6E60E-9E79-461B-BB22-B3F3C43ED391}" type="pres">
      <dgm:prSet presAssocID="{078CE045-F983-4CEB-BC0D-5D539CD66EF4}" presName="parentLin" presStyleCnt="0"/>
      <dgm:spPr/>
    </dgm:pt>
    <dgm:pt modelId="{AAC36704-B465-47E8-992A-68E30BEBB5AE}" type="pres">
      <dgm:prSet presAssocID="{078CE045-F983-4CEB-BC0D-5D539CD66EF4}" presName="parentLeftMargin" presStyleLbl="node1" presStyleIdx="1" presStyleCnt="3"/>
      <dgm:spPr/>
      <dgm:t>
        <a:bodyPr/>
        <a:lstStyle/>
        <a:p>
          <a:endParaRPr lang="en-US"/>
        </a:p>
      </dgm:t>
    </dgm:pt>
    <dgm:pt modelId="{ACEC1D21-6F20-4BB5-95B1-B7A82755F9C1}" type="pres">
      <dgm:prSet presAssocID="{078CE045-F983-4CEB-BC0D-5D539CD66EF4}" presName="parentText" presStyleLbl="node1" presStyleIdx="2" presStyleCnt="3">
        <dgm:presLayoutVars>
          <dgm:chMax val="0"/>
          <dgm:bulletEnabled val="1"/>
        </dgm:presLayoutVars>
      </dgm:prSet>
      <dgm:spPr/>
      <dgm:t>
        <a:bodyPr/>
        <a:lstStyle/>
        <a:p>
          <a:endParaRPr lang="en-US"/>
        </a:p>
      </dgm:t>
    </dgm:pt>
    <dgm:pt modelId="{3097365D-CC7A-4255-B00A-0BD664AABAA3}" type="pres">
      <dgm:prSet presAssocID="{078CE045-F983-4CEB-BC0D-5D539CD66EF4}" presName="negativeSpace" presStyleCnt="0"/>
      <dgm:spPr/>
    </dgm:pt>
    <dgm:pt modelId="{6CD0F521-517C-4B6B-A4C8-D303127B16B3}" type="pres">
      <dgm:prSet presAssocID="{078CE045-F983-4CEB-BC0D-5D539CD66EF4}" presName="childText" presStyleLbl="conFgAcc1" presStyleIdx="2" presStyleCnt="3">
        <dgm:presLayoutVars>
          <dgm:bulletEnabled val="1"/>
        </dgm:presLayoutVars>
      </dgm:prSet>
      <dgm:spPr/>
    </dgm:pt>
  </dgm:ptLst>
  <dgm:cxnLst>
    <dgm:cxn modelId="{F751896E-2DDE-48EE-B208-B2FB46874C56}" srcId="{47A164B7-4604-4D20-9D5A-0FA1598CEBB3}" destId="{41460788-4DCA-4F2C-B4F7-5D94F954B097}" srcOrd="0" destOrd="0" parTransId="{0D77D50A-7F76-45C1-9D50-A14A0A544469}" sibTransId="{46F9FBD4-1F0D-457F-9AD8-F8EFAC3C31B5}"/>
    <dgm:cxn modelId="{6DA65B13-51CD-4281-82B4-A06189FABEEB}" type="presOf" srcId="{41460788-4DCA-4F2C-B4F7-5D94F954B097}" destId="{2D37BE62-B1D0-467B-9417-BBCE0A5702E6}" srcOrd="1" destOrd="0" presId="urn:microsoft.com/office/officeart/2005/8/layout/list1"/>
    <dgm:cxn modelId="{014B20CE-74BA-4810-8DBF-CE91608C094A}" type="presOf" srcId="{41460788-4DCA-4F2C-B4F7-5D94F954B097}" destId="{D166F85F-D31A-465D-AA19-B3EBE9A02492}" srcOrd="0" destOrd="0" presId="urn:microsoft.com/office/officeart/2005/8/layout/list1"/>
    <dgm:cxn modelId="{54359E18-3815-4885-B3CE-43D8D3119041}" type="presOf" srcId="{DA7FED81-87D5-420E-A7D0-95BB30812B41}" destId="{B7E4119B-2EEE-46BF-BCF0-CDB3F57335B5}" srcOrd="1" destOrd="0" presId="urn:microsoft.com/office/officeart/2005/8/layout/list1"/>
    <dgm:cxn modelId="{25EF47A2-534D-4B35-93A5-205BBE401FD2}" srcId="{47A164B7-4604-4D20-9D5A-0FA1598CEBB3}" destId="{DA7FED81-87D5-420E-A7D0-95BB30812B41}" srcOrd="1" destOrd="0" parTransId="{6A054322-6301-4B26-9DE3-ADF51CE9D706}" sibTransId="{EC56A3F1-1D77-4409-AB09-00ECAA03C19E}"/>
    <dgm:cxn modelId="{AEA7015A-BCC9-4DC9-A43E-C01FF49E1836}" type="presOf" srcId="{078CE045-F983-4CEB-BC0D-5D539CD66EF4}" destId="{ACEC1D21-6F20-4BB5-95B1-B7A82755F9C1}" srcOrd="1" destOrd="0" presId="urn:microsoft.com/office/officeart/2005/8/layout/list1"/>
    <dgm:cxn modelId="{B2A3F768-D060-4BBF-AE24-A823D1A7CA3E}" type="presOf" srcId="{47A164B7-4604-4D20-9D5A-0FA1598CEBB3}" destId="{B2B98800-0294-43A7-94EC-3396978085E9}" srcOrd="0" destOrd="0" presId="urn:microsoft.com/office/officeart/2005/8/layout/list1"/>
    <dgm:cxn modelId="{8135AD02-449E-45CA-870C-DC54C3EAC33E}" type="presOf" srcId="{078CE045-F983-4CEB-BC0D-5D539CD66EF4}" destId="{AAC36704-B465-47E8-992A-68E30BEBB5AE}" srcOrd="0" destOrd="0" presId="urn:microsoft.com/office/officeart/2005/8/layout/list1"/>
    <dgm:cxn modelId="{A7CBC2D9-3544-4ACC-8207-090F04B4973F}" srcId="{47A164B7-4604-4D20-9D5A-0FA1598CEBB3}" destId="{078CE045-F983-4CEB-BC0D-5D539CD66EF4}" srcOrd="2" destOrd="0" parTransId="{874702EC-FC73-4EF5-AB55-D646A51D8508}" sibTransId="{7C4493AD-68E3-4A30-916A-6D3FA44494A9}"/>
    <dgm:cxn modelId="{96B47922-46B9-43B0-BB6E-DE58534F1FA0}" type="presOf" srcId="{DA7FED81-87D5-420E-A7D0-95BB30812B41}" destId="{66CCA1AD-FB23-4D32-B098-8484723993E5}" srcOrd="0" destOrd="0" presId="urn:microsoft.com/office/officeart/2005/8/layout/list1"/>
    <dgm:cxn modelId="{49BCF442-AD41-4072-A788-6BBAAB7DFE8A}" type="presParOf" srcId="{B2B98800-0294-43A7-94EC-3396978085E9}" destId="{0D920750-F2D5-4AE1-B175-1496F9A0D0BF}" srcOrd="0" destOrd="0" presId="urn:microsoft.com/office/officeart/2005/8/layout/list1"/>
    <dgm:cxn modelId="{D7AE1460-763E-4ABC-9BE8-A3D29E8E2776}" type="presParOf" srcId="{0D920750-F2D5-4AE1-B175-1496F9A0D0BF}" destId="{D166F85F-D31A-465D-AA19-B3EBE9A02492}" srcOrd="0" destOrd="0" presId="urn:microsoft.com/office/officeart/2005/8/layout/list1"/>
    <dgm:cxn modelId="{59BF2CDD-D28D-4FA1-8C38-9BA9B074F261}" type="presParOf" srcId="{0D920750-F2D5-4AE1-B175-1496F9A0D0BF}" destId="{2D37BE62-B1D0-467B-9417-BBCE0A5702E6}" srcOrd="1" destOrd="0" presId="urn:microsoft.com/office/officeart/2005/8/layout/list1"/>
    <dgm:cxn modelId="{8CFA6BA3-B0C1-4736-A98B-4431DD5F271F}" type="presParOf" srcId="{B2B98800-0294-43A7-94EC-3396978085E9}" destId="{0E0C8FF5-10D0-43B6-AC9F-5C37B854E9B7}" srcOrd="1" destOrd="0" presId="urn:microsoft.com/office/officeart/2005/8/layout/list1"/>
    <dgm:cxn modelId="{B957BCB4-D0AB-4103-8F30-6CC92B2DF09D}" type="presParOf" srcId="{B2B98800-0294-43A7-94EC-3396978085E9}" destId="{9AE27744-AD17-47D5-B0EF-C2586E444484}" srcOrd="2" destOrd="0" presId="urn:microsoft.com/office/officeart/2005/8/layout/list1"/>
    <dgm:cxn modelId="{AE443777-10E4-4282-8D6B-C0099961088B}" type="presParOf" srcId="{B2B98800-0294-43A7-94EC-3396978085E9}" destId="{4E954E21-21E6-4EEB-A7CB-D53B5FAA44C2}" srcOrd="3" destOrd="0" presId="urn:microsoft.com/office/officeart/2005/8/layout/list1"/>
    <dgm:cxn modelId="{78EAE38C-F4F0-48CC-B4BC-E5F5FF92D690}" type="presParOf" srcId="{B2B98800-0294-43A7-94EC-3396978085E9}" destId="{F5B467A4-AD35-47DB-898C-9B1A2930E111}" srcOrd="4" destOrd="0" presId="urn:microsoft.com/office/officeart/2005/8/layout/list1"/>
    <dgm:cxn modelId="{736A53AA-2C7B-441F-B3FD-CDDBBC75F656}" type="presParOf" srcId="{F5B467A4-AD35-47DB-898C-9B1A2930E111}" destId="{66CCA1AD-FB23-4D32-B098-8484723993E5}" srcOrd="0" destOrd="0" presId="urn:microsoft.com/office/officeart/2005/8/layout/list1"/>
    <dgm:cxn modelId="{9039B8A1-B92B-4797-9D11-D4F990EE85B5}" type="presParOf" srcId="{F5B467A4-AD35-47DB-898C-9B1A2930E111}" destId="{B7E4119B-2EEE-46BF-BCF0-CDB3F57335B5}" srcOrd="1" destOrd="0" presId="urn:microsoft.com/office/officeart/2005/8/layout/list1"/>
    <dgm:cxn modelId="{D4073B90-349F-45E2-ABB2-F586E562BEED}" type="presParOf" srcId="{B2B98800-0294-43A7-94EC-3396978085E9}" destId="{085BF52B-EC43-402C-9106-4E3BFFAA3F57}" srcOrd="5" destOrd="0" presId="urn:microsoft.com/office/officeart/2005/8/layout/list1"/>
    <dgm:cxn modelId="{BCEB5A35-8CFC-4B8D-B939-2DCBE2DB8AA2}" type="presParOf" srcId="{B2B98800-0294-43A7-94EC-3396978085E9}" destId="{224568DB-7DF5-4331-AC2A-1AED0D45193E}" srcOrd="6" destOrd="0" presId="urn:microsoft.com/office/officeart/2005/8/layout/list1"/>
    <dgm:cxn modelId="{DD2A2F12-2EAC-45FC-B3A2-9AA01F347690}" type="presParOf" srcId="{B2B98800-0294-43A7-94EC-3396978085E9}" destId="{951015CB-B6EF-4F3F-94B4-211D1A1F2EBE}" srcOrd="7" destOrd="0" presId="urn:microsoft.com/office/officeart/2005/8/layout/list1"/>
    <dgm:cxn modelId="{FC7D9E5C-C5EF-4A32-8F38-7E4DEF4FFF81}" type="presParOf" srcId="{B2B98800-0294-43A7-94EC-3396978085E9}" destId="{FCB6E60E-9E79-461B-BB22-B3F3C43ED391}" srcOrd="8" destOrd="0" presId="urn:microsoft.com/office/officeart/2005/8/layout/list1"/>
    <dgm:cxn modelId="{5FFA1E1E-1DD6-4194-B4AD-1098B3B2544C}" type="presParOf" srcId="{FCB6E60E-9E79-461B-BB22-B3F3C43ED391}" destId="{AAC36704-B465-47E8-992A-68E30BEBB5AE}" srcOrd="0" destOrd="0" presId="urn:microsoft.com/office/officeart/2005/8/layout/list1"/>
    <dgm:cxn modelId="{15765181-32AE-4F60-9175-6074C1AA575E}" type="presParOf" srcId="{FCB6E60E-9E79-461B-BB22-B3F3C43ED391}" destId="{ACEC1D21-6F20-4BB5-95B1-B7A82755F9C1}" srcOrd="1" destOrd="0" presId="urn:microsoft.com/office/officeart/2005/8/layout/list1"/>
    <dgm:cxn modelId="{A620D1ED-ECC2-4C74-9512-474F7BA121C3}" type="presParOf" srcId="{B2B98800-0294-43A7-94EC-3396978085E9}" destId="{3097365D-CC7A-4255-B00A-0BD664AABAA3}" srcOrd="9" destOrd="0" presId="urn:microsoft.com/office/officeart/2005/8/layout/list1"/>
    <dgm:cxn modelId="{5ED26873-2643-44E2-B211-2E0111D9054D}" type="presParOf" srcId="{B2B98800-0294-43A7-94EC-3396978085E9}" destId="{6CD0F521-517C-4B6B-A4C8-D303127B16B3}"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DEA698-190C-482F-B14F-1E0237F6055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FD861EB-25A6-4F62-8022-43EE36B71E1C}">
      <dgm:prSet phldrT="[Text]" custT="1"/>
      <dgm:spPr/>
      <dgm:t>
        <a:bodyPr/>
        <a:lstStyle/>
        <a:p>
          <a:r>
            <a:rPr lang="en-US" sz="2400" dirty="0" smtClean="0"/>
            <a:t>In college, instructors expect students to refer to a course syllabus for assignment due dates.</a:t>
          </a:r>
          <a:endParaRPr lang="en-US" sz="2400" dirty="0"/>
        </a:p>
      </dgm:t>
    </dgm:pt>
    <dgm:pt modelId="{3B781D01-8749-4953-8771-F91CDECC796C}" type="parTrans" cxnId="{2075F307-7741-42AE-ABA9-4A02C2DEECDF}">
      <dgm:prSet/>
      <dgm:spPr/>
      <dgm:t>
        <a:bodyPr/>
        <a:lstStyle/>
        <a:p>
          <a:endParaRPr lang="en-US"/>
        </a:p>
      </dgm:t>
    </dgm:pt>
    <dgm:pt modelId="{637F2FE0-E3B8-4008-9200-20B997C8F55B}" type="sibTrans" cxnId="{2075F307-7741-42AE-ABA9-4A02C2DEECDF}">
      <dgm:prSet/>
      <dgm:spPr/>
      <dgm:t>
        <a:bodyPr/>
        <a:lstStyle/>
        <a:p>
          <a:endParaRPr lang="en-US"/>
        </a:p>
      </dgm:t>
    </dgm:pt>
    <dgm:pt modelId="{8D9DDD37-62C8-4AF7-9FE4-7DB108D354E9}">
      <dgm:prSet phldrT="[Text]" custT="1"/>
      <dgm:spPr/>
      <dgm:t>
        <a:bodyPr/>
        <a:lstStyle/>
        <a:p>
          <a:r>
            <a:rPr lang="en-US" sz="2400" dirty="0" smtClean="0"/>
            <a:t>In high school, teachers will check in with a student more often to determine whether he/she understands the material begin taught.  </a:t>
          </a:r>
          <a:endParaRPr lang="en-US" sz="2400" dirty="0"/>
        </a:p>
      </dgm:t>
    </dgm:pt>
    <dgm:pt modelId="{320357B9-7444-4CF2-AFEE-670CE6378844}" type="parTrans" cxnId="{8F729E08-870F-4A6C-AA7B-F5161CA7CB52}">
      <dgm:prSet/>
      <dgm:spPr/>
      <dgm:t>
        <a:bodyPr/>
        <a:lstStyle/>
        <a:p>
          <a:endParaRPr lang="en-US"/>
        </a:p>
      </dgm:t>
    </dgm:pt>
    <dgm:pt modelId="{1C462614-9EB6-40B1-8BF5-563688F18724}" type="sibTrans" cxnId="{8F729E08-870F-4A6C-AA7B-F5161CA7CB52}">
      <dgm:prSet/>
      <dgm:spPr/>
      <dgm:t>
        <a:bodyPr/>
        <a:lstStyle/>
        <a:p>
          <a:endParaRPr lang="en-US"/>
        </a:p>
      </dgm:t>
    </dgm:pt>
    <dgm:pt modelId="{A9EFB821-EDC4-424C-AA7B-D58A15F13A73}">
      <dgm:prSet phldrT="[Text]" custT="1"/>
      <dgm:spPr/>
      <dgm:t>
        <a:bodyPr/>
        <a:lstStyle/>
        <a:p>
          <a:r>
            <a:rPr lang="en-US" sz="2400" dirty="0" smtClean="0"/>
            <a:t>In college, an instructor will make changes to what is being taught in order to accommodate a student with a disability. </a:t>
          </a:r>
          <a:endParaRPr lang="en-US" sz="2400" dirty="0"/>
        </a:p>
      </dgm:t>
    </dgm:pt>
    <dgm:pt modelId="{749DFB77-E61E-4D34-B93B-A9658984D336}" type="parTrans" cxnId="{5DBE05DA-91C4-4887-81E2-B5DC3B214525}">
      <dgm:prSet/>
      <dgm:spPr/>
      <dgm:t>
        <a:bodyPr/>
        <a:lstStyle/>
        <a:p>
          <a:endParaRPr lang="en-US"/>
        </a:p>
      </dgm:t>
    </dgm:pt>
    <dgm:pt modelId="{B78E3B8A-6E8C-4090-B891-3523A38EF555}" type="sibTrans" cxnId="{5DBE05DA-91C4-4887-81E2-B5DC3B214525}">
      <dgm:prSet/>
      <dgm:spPr/>
      <dgm:t>
        <a:bodyPr/>
        <a:lstStyle/>
        <a:p>
          <a:endParaRPr lang="en-US"/>
        </a:p>
      </dgm:t>
    </dgm:pt>
    <dgm:pt modelId="{78940D2A-23A7-4A4D-AE02-DD0FAD0BA3EC}" type="pres">
      <dgm:prSet presAssocID="{62DEA698-190C-482F-B14F-1E0237F60550}" presName="linear" presStyleCnt="0">
        <dgm:presLayoutVars>
          <dgm:dir/>
          <dgm:animLvl val="lvl"/>
          <dgm:resizeHandles val="exact"/>
        </dgm:presLayoutVars>
      </dgm:prSet>
      <dgm:spPr/>
      <dgm:t>
        <a:bodyPr/>
        <a:lstStyle/>
        <a:p>
          <a:endParaRPr lang="en-US"/>
        </a:p>
      </dgm:t>
    </dgm:pt>
    <dgm:pt modelId="{B5E87611-A74C-4C12-B9F8-75EDCADEB1E9}" type="pres">
      <dgm:prSet presAssocID="{BFD861EB-25A6-4F62-8022-43EE36B71E1C}" presName="parentLin" presStyleCnt="0"/>
      <dgm:spPr/>
    </dgm:pt>
    <dgm:pt modelId="{D65EE9E5-4209-4950-AC38-4E444685EC9D}" type="pres">
      <dgm:prSet presAssocID="{BFD861EB-25A6-4F62-8022-43EE36B71E1C}" presName="parentLeftMargin" presStyleLbl="node1" presStyleIdx="0" presStyleCnt="3"/>
      <dgm:spPr/>
      <dgm:t>
        <a:bodyPr/>
        <a:lstStyle/>
        <a:p>
          <a:endParaRPr lang="en-US"/>
        </a:p>
      </dgm:t>
    </dgm:pt>
    <dgm:pt modelId="{5468C34A-CA93-40C9-9461-6A0C9C494E26}" type="pres">
      <dgm:prSet presAssocID="{BFD861EB-25A6-4F62-8022-43EE36B71E1C}" presName="parentText" presStyleLbl="node1" presStyleIdx="0" presStyleCnt="3" custAng="10800000" custFlipVert="1" custScaleX="126990" custScaleY="149935">
        <dgm:presLayoutVars>
          <dgm:chMax val="0"/>
          <dgm:bulletEnabled val="1"/>
        </dgm:presLayoutVars>
      </dgm:prSet>
      <dgm:spPr/>
      <dgm:t>
        <a:bodyPr/>
        <a:lstStyle/>
        <a:p>
          <a:endParaRPr lang="en-US"/>
        </a:p>
      </dgm:t>
    </dgm:pt>
    <dgm:pt modelId="{CBE17B6E-486C-4E0E-91E7-98EE666E8169}" type="pres">
      <dgm:prSet presAssocID="{BFD861EB-25A6-4F62-8022-43EE36B71E1C}" presName="negativeSpace" presStyleCnt="0"/>
      <dgm:spPr/>
    </dgm:pt>
    <dgm:pt modelId="{22B54CB6-2002-4ED7-AA1D-5752C4021F79}" type="pres">
      <dgm:prSet presAssocID="{BFD861EB-25A6-4F62-8022-43EE36B71E1C}" presName="childText" presStyleLbl="conFgAcc1" presStyleIdx="0" presStyleCnt="3">
        <dgm:presLayoutVars>
          <dgm:bulletEnabled val="1"/>
        </dgm:presLayoutVars>
      </dgm:prSet>
      <dgm:spPr/>
    </dgm:pt>
    <dgm:pt modelId="{EEC0BFAB-9904-4FC9-9E68-7C0CF1E2FAEB}" type="pres">
      <dgm:prSet presAssocID="{637F2FE0-E3B8-4008-9200-20B997C8F55B}" presName="spaceBetweenRectangles" presStyleCnt="0"/>
      <dgm:spPr/>
    </dgm:pt>
    <dgm:pt modelId="{C30BB36F-4BB8-4EA1-81E0-4A74530E7ACA}" type="pres">
      <dgm:prSet presAssocID="{8D9DDD37-62C8-4AF7-9FE4-7DB108D354E9}" presName="parentLin" presStyleCnt="0"/>
      <dgm:spPr/>
    </dgm:pt>
    <dgm:pt modelId="{E96F8852-D2A6-4607-B2B3-821D966722D3}" type="pres">
      <dgm:prSet presAssocID="{8D9DDD37-62C8-4AF7-9FE4-7DB108D354E9}" presName="parentLeftMargin" presStyleLbl="node1" presStyleIdx="0" presStyleCnt="3"/>
      <dgm:spPr/>
      <dgm:t>
        <a:bodyPr/>
        <a:lstStyle/>
        <a:p>
          <a:endParaRPr lang="en-US"/>
        </a:p>
      </dgm:t>
    </dgm:pt>
    <dgm:pt modelId="{FAEC5EB8-A94E-40B5-823F-CADCF1FD17C2}" type="pres">
      <dgm:prSet presAssocID="{8D9DDD37-62C8-4AF7-9FE4-7DB108D354E9}" presName="parentText" presStyleLbl="node1" presStyleIdx="1" presStyleCnt="3" custAng="0" custScaleX="118518" custScaleY="133815">
        <dgm:presLayoutVars>
          <dgm:chMax val="0"/>
          <dgm:bulletEnabled val="1"/>
        </dgm:presLayoutVars>
      </dgm:prSet>
      <dgm:spPr/>
      <dgm:t>
        <a:bodyPr/>
        <a:lstStyle/>
        <a:p>
          <a:endParaRPr lang="en-US"/>
        </a:p>
      </dgm:t>
    </dgm:pt>
    <dgm:pt modelId="{20D3C7AD-C6FC-465B-BA8D-19557701EE86}" type="pres">
      <dgm:prSet presAssocID="{8D9DDD37-62C8-4AF7-9FE4-7DB108D354E9}" presName="negativeSpace" presStyleCnt="0"/>
      <dgm:spPr/>
    </dgm:pt>
    <dgm:pt modelId="{C9B67AA2-ACC6-4704-BE29-39F267155C60}" type="pres">
      <dgm:prSet presAssocID="{8D9DDD37-62C8-4AF7-9FE4-7DB108D354E9}" presName="childText" presStyleLbl="conFgAcc1" presStyleIdx="1" presStyleCnt="3">
        <dgm:presLayoutVars>
          <dgm:bulletEnabled val="1"/>
        </dgm:presLayoutVars>
      </dgm:prSet>
      <dgm:spPr/>
    </dgm:pt>
    <dgm:pt modelId="{E0AFC766-AC82-4206-97F2-62A54DC34920}" type="pres">
      <dgm:prSet presAssocID="{1C462614-9EB6-40B1-8BF5-563688F18724}" presName="spaceBetweenRectangles" presStyleCnt="0"/>
      <dgm:spPr/>
    </dgm:pt>
    <dgm:pt modelId="{B4E4AA7A-AEAF-43C6-A411-1A0A41FE4E30}" type="pres">
      <dgm:prSet presAssocID="{A9EFB821-EDC4-424C-AA7B-D58A15F13A73}" presName="parentLin" presStyleCnt="0"/>
      <dgm:spPr/>
    </dgm:pt>
    <dgm:pt modelId="{BB2A4A6D-A738-43A6-86BF-462B8BC9106F}" type="pres">
      <dgm:prSet presAssocID="{A9EFB821-EDC4-424C-AA7B-D58A15F13A73}" presName="parentLeftMargin" presStyleLbl="node1" presStyleIdx="1" presStyleCnt="3"/>
      <dgm:spPr/>
      <dgm:t>
        <a:bodyPr/>
        <a:lstStyle/>
        <a:p>
          <a:endParaRPr lang="en-US"/>
        </a:p>
      </dgm:t>
    </dgm:pt>
    <dgm:pt modelId="{92787470-B051-46E5-95A3-032FABB2DAC9}" type="pres">
      <dgm:prSet presAssocID="{A9EFB821-EDC4-424C-AA7B-D58A15F13A73}" presName="parentText" presStyleLbl="node1" presStyleIdx="2" presStyleCnt="3" custAng="0" custScaleX="107937" custScaleY="176486">
        <dgm:presLayoutVars>
          <dgm:chMax val="0"/>
          <dgm:bulletEnabled val="1"/>
        </dgm:presLayoutVars>
      </dgm:prSet>
      <dgm:spPr/>
      <dgm:t>
        <a:bodyPr/>
        <a:lstStyle/>
        <a:p>
          <a:endParaRPr lang="en-US"/>
        </a:p>
      </dgm:t>
    </dgm:pt>
    <dgm:pt modelId="{05291B4F-FD28-4577-B31F-5F2313A55766}" type="pres">
      <dgm:prSet presAssocID="{A9EFB821-EDC4-424C-AA7B-D58A15F13A73}" presName="negativeSpace" presStyleCnt="0"/>
      <dgm:spPr/>
    </dgm:pt>
    <dgm:pt modelId="{6778A608-DB46-46F8-8D8F-E8CFDCC0D10C}" type="pres">
      <dgm:prSet presAssocID="{A9EFB821-EDC4-424C-AA7B-D58A15F13A73}" presName="childText" presStyleLbl="conFgAcc1" presStyleIdx="2" presStyleCnt="3">
        <dgm:presLayoutVars>
          <dgm:bulletEnabled val="1"/>
        </dgm:presLayoutVars>
      </dgm:prSet>
      <dgm:spPr/>
    </dgm:pt>
  </dgm:ptLst>
  <dgm:cxnLst>
    <dgm:cxn modelId="{5DBE05DA-91C4-4887-81E2-B5DC3B214525}" srcId="{62DEA698-190C-482F-B14F-1E0237F60550}" destId="{A9EFB821-EDC4-424C-AA7B-D58A15F13A73}" srcOrd="2" destOrd="0" parTransId="{749DFB77-E61E-4D34-B93B-A9658984D336}" sibTransId="{B78E3B8A-6E8C-4090-B891-3523A38EF555}"/>
    <dgm:cxn modelId="{2075F307-7741-42AE-ABA9-4A02C2DEECDF}" srcId="{62DEA698-190C-482F-B14F-1E0237F60550}" destId="{BFD861EB-25A6-4F62-8022-43EE36B71E1C}" srcOrd="0" destOrd="0" parTransId="{3B781D01-8749-4953-8771-F91CDECC796C}" sibTransId="{637F2FE0-E3B8-4008-9200-20B997C8F55B}"/>
    <dgm:cxn modelId="{0779309B-0DD8-41DD-9D5C-3894A3A224B4}" type="presOf" srcId="{8D9DDD37-62C8-4AF7-9FE4-7DB108D354E9}" destId="{FAEC5EB8-A94E-40B5-823F-CADCF1FD17C2}" srcOrd="1" destOrd="0" presId="urn:microsoft.com/office/officeart/2005/8/layout/list1"/>
    <dgm:cxn modelId="{694F1DC5-4261-4979-B9AC-8F28AE625686}" type="presOf" srcId="{8D9DDD37-62C8-4AF7-9FE4-7DB108D354E9}" destId="{E96F8852-D2A6-4607-B2B3-821D966722D3}" srcOrd="0" destOrd="0" presId="urn:microsoft.com/office/officeart/2005/8/layout/list1"/>
    <dgm:cxn modelId="{8F729E08-870F-4A6C-AA7B-F5161CA7CB52}" srcId="{62DEA698-190C-482F-B14F-1E0237F60550}" destId="{8D9DDD37-62C8-4AF7-9FE4-7DB108D354E9}" srcOrd="1" destOrd="0" parTransId="{320357B9-7444-4CF2-AFEE-670CE6378844}" sibTransId="{1C462614-9EB6-40B1-8BF5-563688F18724}"/>
    <dgm:cxn modelId="{F3BC9487-CE99-446B-8A06-39DE5E836AAF}" type="presOf" srcId="{BFD861EB-25A6-4F62-8022-43EE36B71E1C}" destId="{5468C34A-CA93-40C9-9461-6A0C9C494E26}" srcOrd="1" destOrd="0" presId="urn:microsoft.com/office/officeart/2005/8/layout/list1"/>
    <dgm:cxn modelId="{1305BA9E-DBA2-49B3-8099-7A46120681F1}" type="presOf" srcId="{BFD861EB-25A6-4F62-8022-43EE36B71E1C}" destId="{D65EE9E5-4209-4950-AC38-4E444685EC9D}" srcOrd="0" destOrd="0" presId="urn:microsoft.com/office/officeart/2005/8/layout/list1"/>
    <dgm:cxn modelId="{73C16B0A-A9A7-4D60-9F5B-D7FC49B0FFF7}" type="presOf" srcId="{A9EFB821-EDC4-424C-AA7B-D58A15F13A73}" destId="{92787470-B051-46E5-95A3-032FABB2DAC9}" srcOrd="1" destOrd="0" presId="urn:microsoft.com/office/officeart/2005/8/layout/list1"/>
    <dgm:cxn modelId="{4C7900FE-37C7-4D23-8100-166DE97138B3}" type="presOf" srcId="{A9EFB821-EDC4-424C-AA7B-D58A15F13A73}" destId="{BB2A4A6D-A738-43A6-86BF-462B8BC9106F}" srcOrd="0" destOrd="0" presId="urn:microsoft.com/office/officeart/2005/8/layout/list1"/>
    <dgm:cxn modelId="{9758F84F-B2C9-42BA-BD3C-F90195986F02}" type="presOf" srcId="{62DEA698-190C-482F-B14F-1E0237F60550}" destId="{78940D2A-23A7-4A4D-AE02-DD0FAD0BA3EC}" srcOrd="0" destOrd="0" presId="urn:microsoft.com/office/officeart/2005/8/layout/list1"/>
    <dgm:cxn modelId="{A49F6D94-0744-4D27-8384-84C5987D76CA}" type="presParOf" srcId="{78940D2A-23A7-4A4D-AE02-DD0FAD0BA3EC}" destId="{B5E87611-A74C-4C12-B9F8-75EDCADEB1E9}" srcOrd="0" destOrd="0" presId="urn:microsoft.com/office/officeart/2005/8/layout/list1"/>
    <dgm:cxn modelId="{6B90BEC5-357E-4B20-BE12-AA79C76A7402}" type="presParOf" srcId="{B5E87611-A74C-4C12-B9F8-75EDCADEB1E9}" destId="{D65EE9E5-4209-4950-AC38-4E444685EC9D}" srcOrd="0" destOrd="0" presId="urn:microsoft.com/office/officeart/2005/8/layout/list1"/>
    <dgm:cxn modelId="{A8F18594-A05E-4622-90CA-BFED02D7EA8B}" type="presParOf" srcId="{B5E87611-A74C-4C12-B9F8-75EDCADEB1E9}" destId="{5468C34A-CA93-40C9-9461-6A0C9C494E26}" srcOrd="1" destOrd="0" presId="urn:microsoft.com/office/officeart/2005/8/layout/list1"/>
    <dgm:cxn modelId="{6DA71ABE-E300-4DDC-92C4-F364161A455F}" type="presParOf" srcId="{78940D2A-23A7-4A4D-AE02-DD0FAD0BA3EC}" destId="{CBE17B6E-486C-4E0E-91E7-98EE666E8169}" srcOrd="1" destOrd="0" presId="urn:microsoft.com/office/officeart/2005/8/layout/list1"/>
    <dgm:cxn modelId="{C836F178-F3CF-486A-BD2B-ED17CA14EA8A}" type="presParOf" srcId="{78940D2A-23A7-4A4D-AE02-DD0FAD0BA3EC}" destId="{22B54CB6-2002-4ED7-AA1D-5752C4021F79}" srcOrd="2" destOrd="0" presId="urn:microsoft.com/office/officeart/2005/8/layout/list1"/>
    <dgm:cxn modelId="{026904E8-A420-432A-8EC1-711D20736F35}" type="presParOf" srcId="{78940D2A-23A7-4A4D-AE02-DD0FAD0BA3EC}" destId="{EEC0BFAB-9904-4FC9-9E68-7C0CF1E2FAEB}" srcOrd="3" destOrd="0" presId="urn:microsoft.com/office/officeart/2005/8/layout/list1"/>
    <dgm:cxn modelId="{D7410DB3-17A8-4183-8DF9-03D4BA7B5878}" type="presParOf" srcId="{78940D2A-23A7-4A4D-AE02-DD0FAD0BA3EC}" destId="{C30BB36F-4BB8-4EA1-81E0-4A74530E7ACA}" srcOrd="4" destOrd="0" presId="urn:microsoft.com/office/officeart/2005/8/layout/list1"/>
    <dgm:cxn modelId="{471BD81F-0512-4724-88E6-8AC0E4B77F1B}" type="presParOf" srcId="{C30BB36F-4BB8-4EA1-81E0-4A74530E7ACA}" destId="{E96F8852-D2A6-4607-B2B3-821D966722D3}" srcOrd="0" destOrd="0" presId="urn:microsoft.com/office/officeart/2005/8/layout/list1"/>
    <dgm:cxn modelId="{481C8146-D373-4A7A-A10D-E6CF7F691019}" type="presParOf" srcId="{C30BB36F-4BB8-4EA1-81E0-4A74530E7ACA}" destId="{FAEC5EB8-A94E-40B5-823F-CADCF1FD17C2}" srcOrd="1" destOrd="0" presId="urn:microsoft.com/office/officeart/2005/8/layout/list1"/>
    <dgm:cxn modelId="{7C5AEF9A-089E-4953-A6C0-030D7E2A2EB8}" type="presParOf" srcId="{78940D2A-23A7-4A4D-AE02-DD0FAD0BA3EC}" destId="{20D3C7AD-C6FC-465B-BA8D-19557701EE86}" srcOrd="5" destOrd="0" presId="urn:microsoft.com/office/officeart/2005/8/layout/list1"/>
    <dgm:cxn modelId="{C10DA480-DB70-43C9-94F0-DCC9BCDE6E9E}" type="presParOf" srcId="{78940D2A-23A7-4A4D-AE02-DD0FAD0BA3EC}" destId="{C9B67AA2-ACC6-4704-BE29-39F267155C60}" srcOrd="6" destOrd="0" presId="urn:microsoft.com/office/officeart/2005/8/layout/list1"/>
    <dgm:cxn modelId="{60982302-9D6E-4052-894F-AC4579C7F1BA}" type="presParOf" srcId="{78940D2A-23A7-4A4D-AE02-DD0FAD0BA3EC}" destId="{E0AFC766-AC82-4206-97F2-62A54DC34920}" srcOrd="7" destOrd="0" presId="urn:microsoft.com/office/officeart/2005/8/layout/list1"/>
    <dgm:cxn modelId="{C5938EEE-7951-43D7-AA2D-C50AC76887E8}" type="presParOf" srcId="{78940D2A-23A7-4A4D-AE02-DD0FAD0BA3EC}" destId="{B4E4AA7A-AEAF-43C6-A411-1A0A41FE4E30}" srcOrd="8" destOrd="0" presId="urn:microsoft.com/office/officeart/2005/8/layout/list1"/>
    <dgm:cxn modelId="{D26C35D6-F414-4455-A83D-7ED3B268F6CC}" type="presParOf" srcId="{B4E4AA7A-AEAF-43C6-A411-1A0A41FE4E30}" destId="{BB2A4A6D-A738-43A6-86BF-462B8BC9106F}" srcOrd="0" destOrd="0" presId="urn:microsoft.com/office/officeart/2005/8/layout/list1"/>
    <dgm:cxn modelId="{7DC05E5B-1046-4ABC-9BEF-CA724E50A434}" type="presParOf" srcId="{B4E4AA7A-AEAF-43C6-A411-1A0A41FE4E30}" destId="{92787470-B051-46E5-95A3-032FABB2DAC9}" srcOrd="1" destOrd="0" presId="urn:microsoft.com/office/officeart/2005/8/layout/list1"/>
    <dgm:cxn modelId="{12635491-2155-4669-87BD-AA3ACF160D98}" type="presParOf" srcId="{78940D2A-23A7-4A4D-AE02-DD0FAD0BA3EC}" destId="{05291B4F-FD28-4577-B31F-5F2313A55766}" srcOrd="9" destOrd="0" presId="urn:microsoft.com/office/officeart/2005/8/layout/list1"/>
    <dgm:cxn modelId="{05CCAB59-1A29-42F4-805B-6F8AFC8043EC}" type="presParOf" srcId="{78940D2A-23A7-4A4D-AE02-DD0FAD0BA3EC}" destId="{6778A608-DB46-46F8-8D8F-E8CFDCC0D10C}"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76FED2-2E26-488C-A7FB-73F917C25245}">
      <dsp:nvSpPr>
        <dsp:cNvPr id="0" name=""/>
        <dsp:cNvSpPr/>
      </dsp:nvSpPr>
      <dsp:spPr>
        <a:xfrm>
          <a:off x="0" y="566940"/>
          <a:ext cx="8229600" cy="93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A5BAD-6A3E-443F-A8FF-07B69F5ED5D6}">
      <dsp:nvSpPr>
        <dsp:cNvPr id="0" name=""/>
        <dsp:cNvSpPr/>
      </dsp:nvSpPr>
      <dsp:spPr>
        <a:xfrm>
          <a:off x="411480" y="20819"/>
          <a:ext cx="5760720" cy="1092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rtl="0">
            <a:lnSpc>
              <a:spcPct val="90000"/>
            </a:lnSpc>
            <a:spcBef>
              <a:spcPct val="0"/>
            </a:spcBef>
            <a:spcAft>
              <a:spcPct val="35000"/>
            </a:spcAft>
          </a:pPr>
          <a:r>
            <a:rPr lang="en-US" sz="2400" u="none" kern="1200" dirty="0" smtClean="0"/>
            <a:t>Colleges</a:t>
          </a:r>
          <a:r>
            <a:rPr lang="en-US" sz="2400" kern="1200" dirty="0" smtClean="0"/>
            <a:t> are </a:t>
          </a:r>
          <a:r>
            <a:rPr lang="en-US" sz="2400" u="sng" kern="1200" dirty="0" smtClean="0"/>
            <a:t>required</a:t>
          </a:r>
          <a:r>
            <a:rPr lang="en-US" sz="2400" kern="1200" dirty="0" smtClean="0"/>
            <a:t> to identify students with disabilities to provide them services.</a:t>
          </a:r>
          <a:endParaRPr lang="en-US" sz="2400" kern="1200" dirty="0"/>
        </a:p>
      </dsp:txBody>
      <dsp:txXfrm>
        <a:off x="411480" y="20819"/>
        <a:ext cx="5760720" cy="1092240"/>
      </dsp:txXfrm>
    </dsp:sp>
    <dsp:sp modelId="{189CCDF7-E1EC-4B40-A4B3-81738A9A23A7}">
      <dsp:nvSpPr>
        <dsp:cNvPr id="0" name=""/>
        <dsp:cNvSpPr/>
      </dsp:nvSpPr>
      <dsp:spPr>
        <a:xfrm>
          <a:off x="0" y="2245260"/>
          <a:ext cx="8229600" cy="93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BDD5BD-7FF0-4DD6-BF03-39B80C5762D8}">
      <dsp:nvSpPr>
        <dsp:cNvPr id="0" name=""/>
        <dsp:cNvSpPr/>
      </dsp:nvSpPr>
      <dsp:spPr>
        <a:xfrm>
          <a:off x="411480" y="1699140"/>
          <a:ext cx="5760720" cy="1092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rtl="0">
            <a:lnSpc>
              <a:spcPct val="90000"/>
            </a:lnSpc>
            <a:spcBef>
              <a:spcPct val="0"/>
            </a:spcBef>
            <a:spcAft>
              <a:spcPct val="35000"/>
            </a:spcAft>
          </a:pPr>
          <a:r>
            <a:rPr lang="en-US" sz="2400" kern="1200" dirty="0" smtClean="0"/>
            <a:t>In high school, students with disabilities are </a:t>
          </a:r>
          <a:r>
            <a:rPr lang="en-US" sz="2400" u="sng" kern="1200" dirty="0" smtClean="0"/>
            <a:t>entitled</a:t>
          </a:r>
          <a:r>
            <a:rPr lang="en-US" sz="2400" kern="1200" dirty="0" smtClean="0"/>
            <a:t> to receive services.</a:t>
          </a:r>
          <a:endParaRPr lang="en-US" sz="2400" kern="1200" dirty="0"/>
        </a:p>
      </dsp:txBody>
      <dsp:txXfrm>
        <a:off x="411480" y="1699140"/>
        <a:ext cx="5760720" cy="1092240"/>
      </dsp:txXfrm>
    </dsp:sp>
    <dsp:sp modelId="{FB58BD68-D939-4AFE-A599-8A269741451F}">
      <dsp:nvSpPr>
        <dsp:cNvPr id="0" name=""/>
        <dsp:cNvSpPr/>
      </dsp:nvSpPr>
      <dsp:spPr>
        <a:xfrm>
          <a:off x="0" y="3923580"/>
          <a:ext cx="8229600" cy="93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20FBD5-908C-4280-81DA-00A31A4562C3}">
      <dsp:nvSpPr>
        <dsp:cNvPr id="0" name=""/>
        <dsp:cNvSpPr/>
      </dsp:nvSpPr>
      <dsp:spPr>
        <a:xfrm>
          <a:off x="411480" y="3377460"/>
          <a:ext cx="5760720" cy="1092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rtl="0">
            <a:lnSpc>
              <a:spcPct val="90000"/>
            </a:lnSpc>
            <a:spcBef>
              <a:spcPct val="0"/>
            </a:spcBef>
            <a:spcAft>
              <a:spcPct val="35000"/>
            </a:spcAft>
          </a:pPr>
          <a:r>
            <a:rPr lang="en-US" sz="2400" kern="1200" dirty="0" smtClean="0"/>
            <a:t>In college, students with disabilities are supported in </a:t>
          </a:r>
          <a:r>
            <a:rPr lang="en-US" sz="2400" u="sng" kern="1200" dirty="0" smtClean="0"/>
            <a:t>accessing</a:t>
          </a:r>
          <a:r>
            <a:rPr lang="en-US" sz="2400" kern="1200" dirty="0" smtClean="0"/>
            <a:t> college courses. </a:t>
          </a:r>
          <a:endParaRPr lang="en-US" sz="2400" kern="1200" dirty="0"/>
        </a:p>
      </dsp:txBody>
      <dsp:txXfrm>
        <a:off x="411480" y="3377460"/>
        <a:ext cx="5760720" cy="10922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38EC00-EE60-473E-9875-941078D39812}">
      <dsp:nvSpPr>
        <dsp:cNvPr id="0" name=""/>
        <dsp:cNvSpPr/>
      </dsp:nvSpPr>
      <dsp:spPr>
        <a:xfrm>
          <a:off x="0" y="592559"/>
          <a:ext cx="8229600" cy="95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354090-E4CE-4D08-A12A-409CABC05061}">
      <dsp:nvSpPr>
        <dsp:cNvPr id="0" name=""/>
        <dsp:cNvSpPr/>
      </dsp:nvSpPr>
      <dsp:spPr>
        <a:xfrm>
          <a:off x="411480" y="31679"/>
          <a:ext cx="5760720" cy="1121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A college is required to follow what is written in a student’s </a:t>
          </a:r>
          <a:r>
            <a:rPr lang="en-US" sz="2400" u="sng" kern="1200" dirty="0" smtClean="0"/>
            <a:t>IEP</a:t>
          </a:r>
          <a:r>
            <a:rPr lang="en-US" sz="2400" kern="1200" dirty="0" smtClean="0"/>
            <a:t>.</a:t>
          </a:r>
          <a:endParaRPr lang="en-US" sz="2400" kern="1200" dirty="0"/>
        </a:p>
      </dsp:txBody>
      <dsp:txXfrm>
        <a:off x="411480" y="31679"/>
        <a:ext cx="5760720" cy="1121760"/>
      </dsp:txXfrm>
    </dsp:sp>
    <dsp:sp modelId="{6BDC1A50-5138-4699-B7E7-745ECF34968E}">
      <dsp:nvSpPr>
        <dsp:cNvPr id="0" name=""/>
        <dsp:cNvSpPr/>
      </dsp:nvSpPr>
      <dsp:spPr>
        <a:xfrm>
          <a:off x="0" y="2316239"/>
          <a:ext cx="8229600" cy="95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D75BC7-440A-4780-B27C-8F422D19569F}">
      <dsp:nvSpPr>
        <dsp:cNvPr id="0" name=""/>
        <dsp:cNvSpPr/>
      </dsp:nvSpPr>
      <dsp:spPr>
        <a:xfrm>
          <a:off x="411480" y="1755359"/>
          <a:ext cx="5760720" cy="1121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In high school, significant </a:t>
          </a:r>
          <a:r>
            <a:rPr lang="en-US" sz="2400" u="sng" kern="1200" dirty="0" smtClean="0"/>
            <a:t>modifications</a:t>
          </a:r>
          <a:r>
            <a:rPr lang="en-US" sz="2400" kern="1200" dirty="0" smtClean="0"/>
            <a:t> to the curriculum are allowed depending on the student’s disability. </a:t>
          </a:r>
          <a:endParaRPr lang="en-US" sz="2400" kern="1200" dirty="0"/>
        </a:p>
      </dsp:txBody>
      <dsp:txXfrm>
        <a:off x="411480" y="1755359"/>
        <a:ext cx="5760720" cy="1121760"/>
      </dsp:txXfrm>
    </dsp:sp>
    <dsp:sp modelId="{953502E8-0453-4221-B418-DA8FD2A365D0}">
      <dsp:nvSpPr>
        <dsp:cNvPr id="0" name=""/>
        <dsp:cNvSpPr/>
      </dsp:nvSpPr>
      <dsp:spPr>
        <a:xfrm>
          <a:off x="0" y="4039920"/>
          <a:ext cx="8229600" cy="95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9CF460-6C87-4FBB-BE22-E288A4A3C38F}">
      <dsp:nvSpPr>
        <dsp:cNvPr id="0" name=""/>
        <dsp:cNvSpPr/>
      </dsp:nvSpPr>
      <dsp:spPr>
        <a:xfrm>
          <a:off x="411480" y="3479040"/>
          <a:ext cx="5760720" cy="1121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In college, the Disability Services Office and the student discuss what types of </a:t>
          </a:r>
          <a:r>
            <a:rPr lang="en-US" sz="2400" u="sng" kern="1200" dirty="0" smtClean="0"/>
            <a:t>accommodations</a:t>
          </a:r>
          <a:r>
            <a:rPr lang="en-US" sz="2400" kern="1200" dirty="0" smtClean="0"/>
            <a:t> might be appropriate.</a:t>
          </a:r>
          <a:endParaRPr lang="en-US" sz="2400" kern="1200" dirty="0"/>
        </a:p>
      </dsp:txBody>
      <dsp:txXfrm>
        <a:off x="411480" y="3479040"/>
        <a:ext cx="5760720" cy="112176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D73307-C906-4C61-AAA6-23C0E9541A6D}">
      <dsp:nvSpPr>
        <dsp:cNvPr id="0" name=""/>
        <dsp:cNvSpPr/>
      </dsp:nvSpPr>
      <dsp:spPr>
        <a:xfrm>
          <a:off x="0" y="984059"/>
          <a:ext cx="8229600"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F9F9A4-90E8-4887-A0AB-3D7B2C428940}">
      <dsp:nvSpPr>
        <dsp:cNvPr id="0" name=""/>
        <dsp:cNvSpPr/>
      </dsp:nvSpPr>
      <dsp:spPr>
        <a:xfrm>
          <a:off x="411480" y="7057"/>
          <a:ext cx="5760720" cy="14788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A high school will pay for and arrange testing to determine whether a student has a disability.</a:t>
          </a:r>
          <a:endParaRPr lang="en-US" sz="2400" kern="1200" dirty="0"/>
        </a:p>
      </dsp:txBody>
      <dsp:txXfrm>
        <a:off x="411480" y="7057"/>
        <a:ext cx="5760720" cy="1478842"/>
      </dsp:txXfrm>
    </dsp:sp>
    <dsp:sp modelId="{2B9D55D0-019C-4D62-9953-5C21EA5D7C87}">
      <dsp:nvSpPr>
        <dsp:cNvPr id="0" name=""/>
        <dsp:cNvSpPr/>
      </dsp:nvSpPr>
      <dsp:spPr>
        <a:xfrm>
          <a:off x="0" y="2927902"/>
          <a:ext cx="8229600"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2CB481-9BD5-4CE9-9A9A-7B3E3B784758}">
      <dsp:nvSpPr>
        <dsp:cNvPr id="0" name=""/>
        <dsp:cNvSpPr/>
      </dsp:nvSpPr>
      <dsp:spPr>
        <a:xfrm>
          <a:off x="411480" y="2024459"/>
          <a:ext cx="5760720" cy="14052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In college, a student can request help from the Disability Services Office if documentation is provided.</a:t>
          </a:r>
          <a:endParaRPr lang="en-US" sz="2400" kern="1200" dirty="0"/>
        </a:p>
      </dsp:txBody>
      <dsp:txXfrm>
        <a:off x="411480" y="2024459"/>
        <a:ext cx="5760720" cy="1405282"/>
      </dsp:txXfrm>
    </dsp:sp>
    <dsp:sp modelId="{A5DFC593-1C8D-49C3-B76F-511AA97475A8}">
      <dsp:nvSpPr>
        <dsp:cNvPr id="0" name=""/>
        <dsp:cNvSpPr/>
      </dsp:nvSpPr>
      <dsp:spPr>
        <a:xfrm>
          <a:off x="0" y="4470142"/>
          <a:ext cx="8229600"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82C9A8-D35D-43E9-8B51-F14CC12BB600}">
      <dsp:nvSpPr>
        <dsp:cNvPr id="0" name=""/>
        <dsp:cNvSpPr/>
      </dsp:nvSpPr>
      <dsp:spPr>
        <a:xfrm>
          <a:off x="411480" y="3968302"/>
          <a:ext cx="5760720" cy="1003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Colleges will pay for and arrange a personal care attendant for a student.</a:t>
          </a:r>
          <a:endParaRPr lang="en-US" sz="2400" kern="1200" dirty="0"/>
        </a:p>
      </dsp:txBody>
      <dsp:txXfrm>
        <a:off x="411480" y="3968302"/>
        <a:ext cx="5760720" cy="100368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EE29C2-7BE0-434C-87DF-F7705F38AA27}">
      <dsp:nvSpPr>
        <dsp:cNvPr id="0" name=""/>
        <dsp:cNvSpPr/>
      </dsp:nvSpPr>
      <dsp:spPr>
        <a:xfrm>
          <a:off x="0" y="605700"/>
          <a:ext cx="8229600" cy="100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F2F1FD-72AE-4E89-89EB-FA120C821692}">
      <dsp:nvSpPr>
        <dsp:cNvPr id="0" name=""/>
        <dsp:cNvSpPr/>
      </dsp:nvSpPr>
      <dsp:spPr>
        <a:xfrm>
          <a:off x="411480" y="15299"/>
          <a:ext cx="5760720" cy="1180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In college, </a:t>
          </a:r>
          <a:r>
            <a:rPr lang="en-US" sz="2400" u="sng" kern="1200" dirty="0" smtClean="0"/>
            <a:t>parent input </a:t>
          </a:r>
          <a:r>
            <a:rPr lang="en-US" sz="2400" kern="1200" dirty="0" smtClean="0"/>
            <a:t>is not always actively sought and may be discouraged at times.</a:t>
          </a:r>
          <a:endParaRPr lang="en-US" sz="2400" kern="1200" dirty="0"/>
        </a:p>
      </dsp:txBody>
      <dsp:txXfrm>
        <a:off x="411480" y="15299"/>
        <a:ext cx="5760720" cy="1180800"/>
      </dsp:txXfrm>
    </dsp:sp>
    <dsp:sp modelId="{56959AA7-A7A9-4E98-8742-943B3CA2C310}">
      <dsp:nvSpPr>
        <dsp:cNvPr id="0" name=""/>
        <dsp:cNvSpPr/>
      </dsp:nvSpPr>
      <dsp:spPr>
        <a:xfrm>
          <a:off x="0" y="2420100"/>
          <a:ext cx="8229600" cy="100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F874F-BD34-4291-9205-EF10767D030D}">
      <dsp:nvSpPr>
        <dsp:cNvPr id="0" name=""/>
        <dsp:cNvSpPr/>
      </dsp:nvSpPr>
      <dsp:spPr>
        <a:xfrm>
          <a:off x="411480" y="1829700"/>
          <a:ext cx="5760720" cy="1180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Students should </a:t>
          </a:r>
          <a:r>
            <a:rPr lang="en-US" sz="2400" u="sng" kern="1200" dirty="0" smtClean="0"/>
            <a:t>practice advocating for themselves</a:t>
          </a:r>
          <a:r>
            <a:rPr lang="en-US" sz="2400" kern="1200" dirty="0" smtClean="0"/>
            <a:t> in high school in order to be prepared to take on this role in college. </a:t>
          </a:r>
          <a:endParaRPr lang="en-US" sz="2400" kern="1200" dirty="0"/>
        </a:p>
      </dsp:txBody>
      <dsp:txXfrm>
        <a:off x="411480" y="1829700"/>
        <a:ext cx="5760720" cy="1180800"/>
      </dsp:txXfrm>
    </dsp:sp>
    <dsp:sp modelId="{8BB1EF33-DDA0-4415-9CD2-4B928B17E0FC}">
      <dsp:nvSpPr>
        <dsp:cNvPr id="0" name=""/>
        <dsp:cNvSpPr/>
      </dsp:nvSpPr>
      <dsp:spPr>
        <a:xfrm>
          <a:off x="0" y="4234500"/>
          <a:ext cx="8229600" cy="100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BDF1B2-DD89-41C0-B66E-DC8B2563EA6C}">
      <dsp:nvSpPr>
        <dsp:cNvPr id="0" name=""/>
        <dsp:cNvSpPr/>
      </dsp:nvSpPr>
      <dsp:spPr>
        <a:xfrm>
          <a:off x="411480" y="3644100"/>
          <a:ext cx="5760720" cy="1180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College faculty or Disability Services staff will communicate directly with a </a:t>
          </a:r>
          <a:r>
            <a:rPr lang="en-US" sz="2400" u="sng" kern="1200" dirty="0" smtClean="0"/>
            <a:t>student’s parents</a:t>
          </a:r>
          <a:r>
            <a:rPr lang="en-US" sz="2400" kern="1200" dirty="0" smtClean="0"/>
            <a:t>.</a:t>
          </a:r>
          <a:endParaRPr lang="en-US" sz="2400" kern="1200" dirty="0"/>
        </a:p>
      </dsp:txBody>
      <dsp:txXfrm>
        <a:off x="411480" y="3644100"/>
        <a:ext cx="5760720" cy="11808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E27744-AD17-47D5-B0EF-C2586E444484}">
      <dsp:nvSpPr>
        <dsp:cNvPr id="0" name=""/>
        <dsp:cNvSpPr/>
      </dsp:nvSpPr>
      <dsp:spPr>
        <a:xfrm>
          <a:off x="0" y="1110741"/>
          <a:ext cx="8229600" cy="93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37BE62-B1D0-467B-9417-BBCE0A5702E6}">
      <dsp:nvSpPr>
        <dsp:cNvPr id="0" name=""/>
        <dsp:cNvSpPr/>
      </dsp:nvSpPr>
      <dsp:spPr>
        <a:xfrm>
          <a:off x="411480" y="10418"/>
          <a:ext cx="5760720" cy="16464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77900">
            <a:lnSpc>
              <a:spcPct val="90000"/>
            </a:lnSpc>
            <a:spcBef>
              <a:spcPct val="0"/>
            </a:spcBef>
            <a:spcAft>
              <a:spcPct val="35000"/>
            </a:spcAft>
          </a:pPr>
          <a:r>
            <a:rPr lang="en-US" sz="2200" kern="1200" dirty="0" smtClean="0"/>
            <a:t>In high school, </a:t>
          </a:r>
          <a:r>
            <a:rPr lang="en-US" sz="2200" u="sng" kern="1200" dirty="0" smtClean="0"/>
            <a:t>teachers and parents </a:t>
          </a:r>
          <a:r>
            <a:rPr lang="en-US" sz="2200" kern="1200" dirty="0" smtClean="0"/>
            <a:t>make sure a student gets the help he/she needs to be successful even if the student hasn’t asked for help. </a:t>
          </a:r>
          <a:endParaRPr lang="en-US" sz="2200" kern="1200" dirty="0"/>
        </a:p>
      </dsp:txBody>
      <dsp:txXfrm>
        <a:off x="411480" y="10418"/>
        <a:ext cx="5760720" cy="1646442"/>
      </dsp:txXfrm>
    </dsp:sp>
    <dsp:sp modelId="{224568DB-7DF5-4331-AC2A-1AED0D45193E}">
      <dsp:nvSpPr>
        <dsp:cNvPr id="0" name=""/>
        <dsp:cNvSpPr/>
      </dsp:nvSpPr>
      <dsp:spPr>
        <a:xfrm>
          <a:off x="0" y="2789061"/>
          <a:ext cx="8229600" cy="93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E4119B-2EEE-46BF-BCF0-CDB3F57335B5}">
      <dsp:nvSpPr>
        <dsp:cNvPr id="0" name=""/>
        <dsp:cNvSpPr/>
      </dsp:nvSpPr>
      <dsp:spPr>
        <a:xfrm>
          <a:off x="411480" y="2242941"/>
          <a:ext cx="5760720" cy="1092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77900">
            <a:lnSpc>
              <a:spcPct val="90000"/>
            </a:lnSpc>
            <a:spcBef>
              <a:spcPct val="0"/>
            </a:spcBef>
            <a:spcAft>
              <a:spcPct val="35000"/>
            </a:spcAft>
          </a:pPr>
          <a:r>
            <a:rPr lang="en-US" sz="2200" kern="1200" dirty="0" smtClean="0"/>
            <a:t>In college, </a:t>
          </a:r>
          <a:r>
            <a:rPr lang="en-US" sz="2200" u="sng" kern="1200" dirty="0" smtClean="0"/>
            <a:t>faculty</a:t>
          </a:r>
          <a:r>
            <a:rPr lang="en-US" sz="2200" kern="1200" dirty="0" smtClean="0"/>
            <a:t> will structure a student’s time for him/her in order to meet assignment due dates.</a:t>
          </a:r>
          <a:endParaRPr lang="en-US" sz="2200" kern="1200" dirty="0"/>
        </a:p>
      </dsp:txBody>
      <dsp:txXfrm>
        <a:off x="411480" y="2242941"/>
        <a:ext cx="5760720" cy="1092240"/>
      </dsp:txXfrm>
    </dsp:sp>
    <dsp:sp modelId="{6CD0F521-517C-4B6B-A4C8-D303127B16B3}">
      <dsp:nvSpPr>
        <dsp:cNvPr id="0" name=""/>
        <dsp:cNvSpPr/>
      </dsp:nvSpPr>
      <dsp:spPr>
        <a:xfrm>
          <a:off x="0" y="4467381"/>
          <a:ext cx="8229600" cy="93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EC1D21-6F20-4BB5-95B1-B7A82755F9C1}">
      <dsp:nvSpPr>
        <dsp:cNvPr id="0" name=""/>
        <dsp:cNvSpPr/>
      </dsp:nvSpPr>
      <dsp:spPr>
        <a:xfrm>
          <a:off x="411480" y="3921261"/>
          <a:ext cx="5760720" cy="1092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77900">
            <a:lnSpc>
              <a:spcPct val="90000"/>
            </a:lnSpc>
            <a:spcBef>
              <a:spcPct val="0"/>
            </a:spcBef>
            <a:spcAft>
              <a:spcPct val="35000"/>
            </a:spcAft>
          </a:pPr>
          <a:r>
            <a:rPr lang="en-US" sz="2200" kern="1200" dirty="0" smtClean="0"/>
            <a:t>In  high school, parents attend IEP meetings and </a:t>
          </a:r>
          <a:r>
            <a:rPr lang="en-US" sz="2200" u="sng" kern="1200" dirty="0" smtClean="0"/>
            <a:t>advocate for the student</a:t>
          </a:r>
          <a:r>
            <a:rPr lang="en-US" sz="2200" kern="1200" dirty="0" smtClean="0"/>
            <a:t>.  </a:t>
          </a:r>
          <a:endParaRPr lang="en-US" sz="2200" kern="1200" dirty="0"/>
        </a:p>
      </dsp:txBody>
      <dsp:txXfrm>
        <a:off x="411480" y="3921261"/>
        <a:ext cx="5760720" cy="109224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A330E9AC-8E03-47FE-ADF0-6676B4086D44}" type="datetimeFigureOut">
              <a:rPr lang="en-US" smtClean="0"/>
              <a:pPr/>
              <a:t>2/8/2011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54AC636-0793-46A1-AC12-025E52F637B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B430D4A-35AA-4756-AEF5-B2C2C14B091A}" type="datetimeFigureOut">
              <a:rPr lang="en-US" smtClean="0"/>
              <a:pPr/>
              <a:t>2/8/2011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6F90B46-E35C-4B08-8D40-BEDB2FFA6F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6F90B46-E35C-4B08-8D40-BEDB2FFA6F3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a:t>
            </a:r>
            <a:r>
              <a:rPr lang="en-US" baseline="0" dirty="0" err="1" smtClean="0"/>
              <a:t>Vocab</a:t>
            </a:r>
            <a:r>
              <a:rPr lang="en-US" baseline="0" dirty="0" smtClean="0"/>
              <a:t> words on this slide: </a:t>
            </a:r>
          </a:p>
          <a:p>
            <a:endParaRPr lang="en-US" baseline="0" dirty="0" smtClean="0"/>
          </a:p>
          <a:p>
            <a:r>
              <a:rPr lang="en-US" b="1" baseline="0" dirty="0" smtClean="0"/>
              <a:t>IEP</a:t>
            </a:r>
            <a:r>
              <a:rPr lang="en-US" baseline="0" dirty="0" smtClean="0"/>
              <a:t>: Individualized Education Program, a unique plan designed to meet the educational needs of a student with a disability</a:t>
            </a:r>
          </a:p>
          <a:p>
            <a:r>
              <a:rPr lang="en-US" b="1" baseline="0" dirty="0" smtClean="0"/>
              <a:t>Modifications</a:t>
            </a:r>
            <a:r>
              <a:rPr lang="en-US" baseline="0" dirty="0" smtClean="0"/>
              <a:t>: significant changes to the content of an academic program (e.g., taking a different test than the rest of the class)</a:t>
            </a:r>
          </a:p>
          <a:p>
            <a:r>
              <a:rPr lang="en-US" b="1" baseline="0" dirty="0" smtClean="0"/>
              <a:t>Accommodations</a:t>
            </a:r>
            <a:r>
              <a:rPr lang="en-US" baseline="0" dirty="0" smtClean="0"/>
              <a:t>: do not modify content, but allow a student with a disability to receive information or to demonstrate what they’ve learned in a way that minimizes the effect of their disability (e.g., preferential seating, a </a:t>
            </a:r>
            <a:r>
              <a:rPr lang="en-US" baseline="0" dirty="0" err="1" smtClean="0"/>
              <a:t>notetaker</a:t>
            </a:r>
            <a:r>
              <a:rPr lang="en-US" baseline="0" dirty="0" smtClean="0"/>
              <a:t>, extended testing time)</a:t>
            </a:r>
          </a:p>
          <a:p>
            <a:r>
              <a:rPr lang="en-US" b="1" baseline="0" dirty="0" smtClean="0"/>
              <a:t>Disability Services Office</a:t>
            </a:r>
            <a:r>
              <a:rPr lang="en-US" baseline="0" dirty="0" smtClean="0"/>
              <a:t>: the department within a college  or university responsible for working with students with disabilities to provide and arrange for accommodations]</a:t>
            </a:r>
          </a:p>
        </p:txBody>
      </p:sp>
      <p:sp>
        <p:nvSpPr>
          <p:cNvPr id="4" name="Slide Number Placeholder 3"/>
          <p:cNvSpPr>
            <a:spLocks noGrp="1"/>
          </p:cNvSpPr>
          <p:nvPr>
            <p:ph type="sldNum" sz="quarter" idx="10"/>
          </p:nvPr>
        </p:nvSpPr>
        <p:spPr/>
        <p:txBody>
          <a:bodyPr/>
          <a:lstStyle/>
          <a:p>
            <a:fld id="{86F90B46-E35C-4B08-8D40-BEDB2FFA6F3E}"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[expand under title]</a:t>
            </a:r>
          </a:p>
          <a:p>
            <a:r>
              <a:rPr lang="en-US" dirty="0" smtClean="0"/>
              <a:t>In high school, students with disabilities</a:t>
            </a:r>
            <a:r>
              <a:rPr lang="en-US" baseline="0" dirty="0" smtClean="0"/>
              <a:t> often have IEPs that outline modifications to academic content.  There are no IEPs in college, instead students receive accommodations through the Disability Services Office, but no changes to the academic content can be made.</a:t>
            </a:r>
          </a:p>
          <a:p>
            <a:endParaRPr lang="en-US" baseline="0" dirty="0" smtClean="0"/>
          </a:p>
          <a:p>
            <a:r>
              <a:rPr lang="en-US" b="1" baseline="0" dirty="0" smtClean="0"/>
              <a:t>[Expand under modifications]</a:t>
            </a:r>
          </a:p>
          <a:p>
            <a:r>
              <a:rPr lang="en-US" baseline="0" dirty="0" smtClean="0"/>
              <a:t>Example:</a:t>
            </a:r>
          </a:p>
          <a:p>
            <a:r>
              <a:rPr lang="en-US" baseline="0" dirty="0" smtClean="0"/>
              <a:t>A student’s IEP includes that he/she take a test with a different set of questions than other students and is allowed a longer period of time to take that test. </a:t>
            </a:r>
          </a:p>
          <a:p>
            <a:r>
              <a:rPr lang="en-US" b="1" baseline="0" dirty="0" smtClean="0"/>
              <a:t>[Expand under accommodations]</a:t>
            </a:r>
          </a:p>
          <a:p>
            <a:r>
              <a:rPr lang="en-US" baseline="0" dirty="0" smtClean="0"/>
              <a:t>Example:</a:t>
            </a:r>
          </a:p>
          <a:p>
            <a:r>
              <a:rPr lang="en-US" baseline="0" dirty="0" smtClean="0"/>
              <a:t>The student will take the same test, with the same questions as other students, but educational supports includes extra time to complete the test. </a:t>
            </a:r>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a:t>
            </a:r>
            <a:r>
              <a:rPr lang="en-US" baseline="0" dirty="0" err="1" smtClean="0"/>
              <a:t>Vocab</a:t>
            </a:r>
            <a:r>
              <a:rPr lang="en-US" baseline="0" dirty="0" smtClean="0"/>
              <a:t> words on this slide: </a:t>
            </a:r>
          </a:p>
          <a:p>
            <a:r>
              <a:rPr lang="en-US" b="1" baseline="0" dirty="0" smtClean="0"/>
              <a:t>Modifications</a:t>
            </a:r>
            <a:r>
              <a:rPr lang="en-US" baseline="0" dirty="0" smtClean="0"/>
              <a:t>: significant changes to the content of an academic program (e.g., taking a different test than the rest of the students in the class)]</a:t>
            </a:r>
          </a:p>
        </p:txBody>
      </p:sp>
      <p:sp>
        <p:nvSpPr>
          <p:cNvPr id="4" name="Slide Number Placeholder 3"/>
          <p:cNvSpPr>
            <a:spLocks noGrp="1"/>
          </p:cNvSpPr>
          <p:nvPr>
            <p:ph type="sldNum" sz="quarter" idx="10"/>
          </p:nvPr>
        </p:nvSpPr>
        <p:spPr/>
        <p:txBody>
          <a:bodyPr/>
          <a:lstStyle/>
          <a:p>
            <a:fld id="{86F90B46-E35C-4B08-8D40-BEDB2FFA6F3E}"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[We</a:t>
            </a:r>
            <a:r>
              <a:rPr lang="en-US" b="1" baseline="0" dirty="0" smtClean="0"/>
              <a:t> would like to have someone read this and provide the audio]</a:t>
            </a:r>
            <a:endParaRPr lang="en-US" b="1" dirty="0" smtClean="0"/>
          </a:p>
          <a:p>
            <a:endParaRPr lang="en-US" dirty="0" smtClean="0"/>
          </a:p>
          <a:p>
            <a:r>
              <a:rPr lang="en-US" dirty="0" smtClean="0"/>
              <a:t>Beth,</a:t>
            </a:r>
            <a:r>
              <a:rPr lang="en-US" baseline="0" dirty="0" smtClean="0"/>
              <a:t> a student taking classes at </a:t>
            </a:r>
            <a:r>
              <a:rPr lang="en-US" baseline="0" dirty="0" err="1" smtClean="0"/>
              <a:t>Quinsigamond</a:t>
            </a:r>
            <a:r>
              <a:rPr lang="en-US" baseline="0" dirty="0" smtClean="0"/>
              <a:t> Community College says this about college: If you have a certain disability and want to </a:t>
            </a:r>
            <a:r>
              <a:rPr lang="en-US" dirty="0" smtClean="0"/>
              <a:t>go to college you need to sign up in the disability office if they have one.  The student needs to have paper work that documents their disability. After that, you can get help.</a:t>
            </a:r>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a:t>
            </a:r>
            <a:r>
              <a:rPr lang="en-US" baseline="0" dirty="0" err="1" smtClean="0"/>
              <a:t>Vocab</a:t>
            </a:r>
            <a:r>
              <a:rPr lang="en-US" baseline="0" dirty="0" smtClean="0"/>
              <a:t> words on this slide: </a:t>
            </a:r>
          </a:p>
          <a:p>
            <a:r>
              <a:rPr lang="en-US" b="1" baseline="0" dirty="0" smtClean="0"/>
              <a:t>Documentation</a:t>
            </a:r>
            <a:r>
              <a:rPr lang="en-US" baseline="0" dirty="0" smtClean="0"/>
              <a:t>: paperwork that proves a student has a diagnosed disability and that disability impacts their participation in school</a:t>
            </a:r>
          </a:p>
          <a:p>
            <a:r>
              <a:rPr lang="en-US" b="1" baseline="0" dirty="0" smtClean="0"/>
              <a:t>personal care attendant</a:t>
            </a:r>
            <a:r>
              <a:rPr lang="en-US" baseline="0" dirty="0" smtClean="0"/>
              <a:t>: PCA, a paid, employed person who helps a person with a disability with activities of daily living]</a:t>
            </a:r>
          </a:p>
        </p:txBody>
      </p:sp>
      <p:sp>
        <p:nvSpPr>
          <p:cNvPr id="4" name="Slide Number Placeholder 3"/>
          <p:cNvSpPr>
            <a:spLocks noGrp="1"/>
          </p:cNvSpPr>
          <p:nvPr>
            <p:ph type="sldNum" sz="quarter" idx="10"/>
          </p:nvPr>
        </p:nvSpPr>
        <p:spPr/>
        <p:txBody>
          <a:bodyPr/>
          <a:lstStyle/>
          <a:p>
            <a:fld id="{86F90B46-E35C-4B08-8D40-BEDB2FFA6F3E}"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[expand under 1</a:t>
            </a:r>
            <a:r>
              <a:rPr lang="en-US" b="1" baseline="30000" dirty="0" smtClean="0"/>
              <a:t>st</a:t>
            </a:r>
            <a:r>
              <a:rPr lang="en-US" b="1" baseline="0" dirty="0" smtClean="0"/>
              <a:t> row]</a:t>
            </a:r>
          </a:p>
          <a:p>
            <a:r>
              <a:rPr lang="en-US" baseline="0" dirty="0" smtClean="0"/>
              <a:t>The Disability Services Office requires proof of the student’s disability and testing generally needs to have been conducted within the last 3 years. If this proof does not exist, it is the student’s responsibility to get it. The college will not pay for testing, but may provide a list of where to get testing. </a:t>
            </a:r>
          </a:p>
          <a:p>
            <a:endParaRPr lang="en-US" baseline="0" dirty="0" smtClean="0"/>
          </a:p>
          <a:p>
            <a:r>
              <a:rPr lang="en-US" b="1" baseline="0" dirty="0" smtClean="0"/>
              <a:t>[expand under 2</a:t>
            </a:r>
            <a:r>
              <a:rPr lang="en-US" b="1" baseline="30000" dirty="0" smtClean="0"/>
              <a:t>nd</a:t>
            </a:r>
            <a:r>
              <a:rPr lang="en-US" b="1" baseline="0" dirty="0" smtClean="0"/>
              <a:t> row]</a:t>
            </a:r>
          </a:p>
          <a:p>
            <a:r>
              <a:rPr lang="en-US" b="0" baseline="0" dirty="0" smtClean="0"/>
              <a:t>Personal care services, are just that, personal. The college will not pay for, arrange or coordinate these services. The student must do this. </a:t>
            </a:r>
          </a:p>
        </p:txBody>
      </p:sp>
      <p:sp>
        <p:nvSpPr>
          <p:cNvPr id="4" name="Slide Number Placeholder 3"/>
          <p:cNvSpPr>
            <a:spLocks noGrp="1"/>
          </p:cNvSpPr>
          <p:nvPr>
            <p:ph type="sldNum" sz="quarter" idx="10"/>
          </p:nvPr>
        </p:nvSpPr>
        <p:spPr/>
        <p:txBody>
          <a:bodyPr/>
          <a:lstStyle/>
          <a:p>
            <a:fld id="{86F90B46-E35C-4B08-8D40-BEDB2FFA6F3E}"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[We</a:t>
            </a:r>
            <a:r>
              <a:rPr lang="en-US" b="1" baseline="0" dirty="0" smtClean="0"/>
              <a:t> would like to have someone read this and provide the audio]</a:t>
            </a:r>
            <a:endParaRPr lang="en-US" b="1" dirty="0" smtClean="0"/>
          </a:p>
          <a:p>
            <a:endParaRPr lang="en-US" dirty="0" smtClean="0"/>
          </a:p>
          <a:p>
            <a:r>
              <a:rPr lang="en-US" dirty="0" smtClean="0"/>
              <a:t>Shannon is a young</a:t>
            </a:r>
            <a:r>
              <a:rPr lang="en-US" baseline="0" dirty="0" smtClean="0"/>
              <a:t> adult taking college classes and this is what she has to say about college: </a:t>
            </a:r>
            <a:r>
              <a:rPr lang="en-US" dirty="0" smtClean="0"/>
              <a:t>See, the difference between college and high school is how you get help. In college, you have to ask for it and look for help yourself. In high school, you don't even have to ask because they know you need help in some classes. Students need to understand that people aren't just going to come to you.</a:t>
            </a:r>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[We</a:t>
            </a:r>
            <a:r>
              <a:rPr lang="en-US" b="1" baseline="0" dirty="0" smtClean="0"/>
              <a:t> would like to have someone read this and provide the audio]</a:t>
            </a:r>
            <a:endParaRPr lang="en-US" b="1" dirty="0" smtClean="0"/>
          </a:p>
          <a:p>
            <a:endParaRPr lang="en-US" dirty="0" smtClean="0"/>
          </a:p>
          <a:p>
            <a:endParaRPr lang="en-US" dirty="0" smtClean="0"/>
          </a:p>
          <a:p>
            <a:r>
              <a:rPr lang="en-US" dirty="0" smtClean="0"/>
              <a:t>Grace summarizes what college has taught her: </a:t>
            </a:r>
            <a:r>
              <a:rPr lang="en-US" i="1" dirty="0" smtClean="0"/>
              <a:t>Here’s what college has taught me about myself: (1) I’ve learned how to be more aware; (2) I learned more about who I am as a person; (3) I’ve learned how to be an independent and responsible person; and (4) I’m learning to be more focused.</a:t>
            </a:r>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6F90B46-E35C-4B08-8D40-BEDB2FFA6F3E}"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1" baseline="0" dirty="0" smtClean="0"/>
              <a:t>[expand under 1</a:t>
            </a:r>
            <a:r>
              <a:rPr lang="en-US" b="1" baseline="30000" dirty="0" smtClean="0"/>
              <a:t>st</a:t>
            </a:r>
            <a:r>
              <a:rPr lang="en-US" b="1" baseline="0" dirty="0" smtClean="0"/>
              <a:t> row]</a:t>
            </a:r>
          </a:p>
          <a:p>
            <a:r>
              <a:rPr lang="en-US" baseline="0" dirty="0" smtClean="0"/>
              <a:t>High school students are typically minors (under age 18) which provides their parents with rights to their information. But most college are over18, thus making them an adult according to the law. </a:t>
            </a:r>
          </a:p>
          <a:p>
            <a:endParaRPr lang="en-US" baseline="0" dirty="0" smtClean="0"/>
          </a:p>
          <a:p>
            <a:r>
              <a:rPr lang="en-US" b="1" baseline="0" dirty="0" smtClean="0"/>
              <a:t>[expand under 2</a:t>
            </a:r>
            <a:r>
              <a:rPr lang="en-US" b="1" baseline="30000" dirty="0" smtClean="0"/>
              <a:t>nd</a:t>
            </a:r>
            <a:r>
              <a:rPr lang="en-US" b="1" baseline="0" dirty="0" smtClean="0"/>
              <a:t> row]</a:t>
            </a:r>
          </a:p>
          <a:p>
            <a:r>
              <a:rPr lang="en-US" baseline="0" dirty="0" smtClean="0"/>
              <a:t>College faculty, Disability Services, financial aid staff or the registrar will only communicate directly with a student, not his/her parents. College staff can only communicate private information to a student’s parents if he/she has given such permission. </a:t>
            </a:r>
          </a:p>
          <a:p>
            <a:endParaRPr lang="en-US" baseline="0" dirty="0" smtClean="0"/>
          </a:p>
          <a:p>
            <a:r>
              <a:rPr lang="en-US" b="1" baseline="0" dirty="0" smtClean="0"/>
              <a:t>[expand under 3</a:t>
            </a:r>
            <a:r>
              <a:rPr lang="en-US" b="1" baseline="30000" dirty="0" smtClean="0"/>
              <a:t>rd</a:t>
            </a:r>
            <a:r>
              <a:rPr lang="en-US" b="1" baseline="0" dirty="0" smtClean="0"/>
              <a:t> row]</a:t>
            </a:r>
          </a:p>
          <a:p>
            <a:r>
              <a:rPr lang="en-US" baseline="0" dirty="0" smtClean="0"/>
              <a:t>The college student is now considered to be an adult and must ask for help when necessary and resolve issues on their own to a certain extent. Parents will not be notified by the school or receive any information.</a:t>
            </a:r>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[We</a:t>
            </a:r>
            <a:r>
              <a:rPr lang="en-US" b="1" baseline="0" dirty="0" smtClean="0"/>
              <a:t> would like to have someone read this and provide the audio]</a:t>
            </a:r>
            <a:endParaRPr lang="en-US" b="1" dirty="0" smtClean="0"/>
          </a:p>
          <a:p>
            <a:endParaRPr lang="en-US" dirty="0" smtClean="0"/>
          </a:p>
          <a:p>
            <a:r>
              <a:rPr lang="en-US" dirty="0" smtClean="0"/>
              <a:t>Arielle</a:t>
            </a:r>
            <a:r>
              <a:rPr lang="en-US" baseline="0" dirty="0" smtClean="0"/>
              <a:t> is a 19-year old student, and this is what she has to say about learning to advocate for herself in college: </a:t>
            </a:r>
            <a:r>
              <a:rPr lang="en-US" i="1" dirty="0" smtClean="0"/>
              <a:t>My best class is my Choral Class. It really helped me find my voice. Not just my singing voice. I’m speaking up for myself now in many different situations. I was quiet before but now, here I am, talking about college. It’s like, bam! I’ve got everything under control.</a:t>
            </a:r>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6F90B46-E35C-4B08-8D40-BEDB2FFA6F3E}" type="slidenum">
              <a:rPr lang="en-US" smtClean="0"/>
              <a:pPr/>
              <a:t>38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baseline="0" dirty="0" smtClean="0"/>
          </a:p>
          <a:p>
            <a:r>
              <a:rPr lang="en-US" b="1" baseline="0" dirty="0" smtClean="0"/>
              <a:t>[expand under 1</a:t>
            </a:r>
            <a:r>
              <a:rPr lang="en-US" b="1" baseline="30000" dirty="0" smtClean="0"/>
              <a:t>st</a:t>
            </a:r>
            <a:r>
              <a:rPr lang="en-US" b="1" baseline="0" dirty="0" smtClean="0"/>
              <a:t> row]</a:t>
            </a:r>
          </a:p>
          <a:p>
            <a:r>
              <a:rPr lang="en-US" baseline="0" dirty="0" smtClean="0"/>
              <a:t>It is the high school teacher’s responsibility to inform the school if a student is struggling with class work. The school will determine whether a student should be evaluated for the presence of a disability. College faculty are not obligated to report a struggling student to any other office. </a:t>
            </a:r>
          </a:p>
          <a:p>
            <a:endParaRPr lang="en-US" baseline="0" dirty="0" smtClean="0"/>
          </a:p>
          <a:p>
            <a:r>
              <a:rPr lang="en-US" b="1" baseline="0" dirty="0" smtClean="0"/>
              <a:t>[expand under 2</a:t>
            </a:r>
            <a:r>
              <a:rPr lang="en-US" b="1" baseline="30000" dirty="0" smtClean="0"/>
              <a:t>nd</a:t>
            </a:r>
            <a:r>
              <a:rPr lang="en-US" b="1" baseline="0" dirty="0" smtClean="0"/>
              <a:t> row]</a:t>
            </a:r>
          </a:p>
          <a:p>
            <a:r>
              <a:rPr lang="en-US" baseline="0" dirty="0" smtClean="0"/>
              <a:t>A high school student is given a schedule and must be in </a:t>
            </a:r>
            <a:r>
              <a:rPr lang="en-US" baseline="0" dirty="0" err="1" smtClean="0"/>
              <a:t>classr</a:t>
            </a:r>
            <a:r>
              <a:rPr lang="en-US" baseline="0" dirty="0" smtClean="0"/>
              <a:t> during given times. High school teachers may take attendance and report any missing students to the office. A college student creates his/her own schedule but faculty may not take attendance and no missing students are reported. </a:t>
            </a:r>
          </a:p>
          <a:p>
            <a:endParaRPr lang="en-US" baseline="0" dirty="0" smtClean="0"/>
          </a:p>
          <a:p>
            <a:r>
              <a:rPr lang="en-US" b="1" baseline="0" dirty="0" smtClean="0"/>
              <a:t>[expand under 3</a:t>
            </a:r>
            <a:r>
              <a:rPr lang="en-US" b="1" baseline="30000" dirty="0" smtClean="0"/>
              <a:t>rd</a:t>
            </a:r>
            <a:r>
              <a:rPr lang="en-US" b="1" baseline="0" dirty="0" smtClean="0"/>
              <a:t> row]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high school a student is provided with text books, any additional readings and study materials. </a:t>
            </a:r>
          </a:p>
          <a:p>
            <a:r>
              <a:rPr lang="en-US" baseline="0" dirty="0" smtClean="0"/>
              <a:t>It is a college student’s responsibility to obtain their own books (purchased from the bookstore), study materials and to find out what they missed in order to catch up. </a:t>
            </a:r>
          </a:p>
          <a:p>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42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[We</a:t>
            </a:r>
            <a:r>
              <a:rPr lang="en-US" b="1" baseline="0" dirty="0" smtClean="0"/>
              <a:t> would like to have someone read this and provide the audio]</a:t>
            </a:r>
            <a:endParaRPr lang="en-US" b="1" dirty="0" smtClean="0"/>
          </a:p>
          <a:p>
            <a:endParaRPr lang="en-US" b="1" dirty="0" smtClean="0"/>
          </a:p>
          <a:p>
            <a:r>
              <a:rPr lang="en-US" dirty="0" smtClean="0"/>
              <a:t>Joey,</a:t>
            </a:r>
            <a:r>
              <a:rPr lang="en-US" baseline="0" dirty="0" smtClean="0"/>
              <a:t> a 21-year old student talks about what it’s like to be responsible for your own schedule and free time: </a:t>
            </a:r>
            <a:r>
              <a:rPr lang="en-US" i="1" dirty="0" smtClean="0"/>
              <a:t>There’s more freedom at college, more independence. It doesn’t matter if it’s after class, or on the weekends. You come to college and find things to do. In college, it’s okay to hang out when you’re not in class anytime you want to</a:t>
            </a:r>
            <a:r>
              <a:rPr lang="en-US" dirty="0" smtClean="0"/>
              <a:t>.</a:t>
            </a:r>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43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44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b="1" dirty="0" smtClean="0"/>
              <a:t>[expand under 1</a:t>
            </a:r>
            <a:r>
              <a:rPr lang="en-US" b="1" baseline="30000" dirty="0" smtClean="0"/>
              <a:t>st</a:t>
            </a:r>
            <a:r>
              <a:rPr lang="en-US" b="1" dirty="0" smtClean="0"/>
              <a:t> row]</a:t>
            </a:r>
          </a:p>
          <a:p>
            <a:r>
              <a:rPr lang="en-US" dirty="0" smtClean="0"/>
              <a:t>A high school teacher might give</a:t>
            </a:r>
            <a:r>
              <a:rPr lang="en-US" baseline="0" dirty="0" smtClean="0"/>
              <a:t> a different assignment to the student with a disability or the material may be taught differently. But college faculty teach to all students in the same way and everyone takes the same test, but a student with a disability may have more time to take the test. </a:t>
            </a:r>
            <a:endParaRPr lang="en-US" dirty="0" smtClean="0"/>
          </a:p>
          <a:p>
            <a:endParaRPr lang="en-US" dirty="0" smtClean="0"/>
          </a:p>
          <a:p>
            <a:r>
              <a:rPr lang="en-US" b="1" dirty="0" smtClean="0"/>
              <a:t>[expand under 2</a:t>
            </a:r>
            <a:r>
              <a:rPr lang="en-US" b="1" baseline="30000" dirty="0" smtClean="0"/>
              <a:t>nd</a:t>
            </a:r>
            <a:r>
              <a:rPr lang="en-US" b="1" dirty="0" smtClean="0"/>
              <a:t> row]</a:t>
            </a:r>
          </a:p>
          <a:p>
            <a:r>
              <a:rPr lang="en-US" baseline="0" dirty="0" smtClean="0"/>
              <a:t>College faculty give students a course syllabus at the beginning of each semester that outlines course objectives and due dates for long-term assignments, exam dates, etc. Faculty may provide some reminders but ultimately falls on the student to know when there is an exam and when a project or paper is due. </a:t>
            </a:r>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50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[We</a:t>
            </a:r>
            <a:r>
              <a:rPr lang="en-US" b="1" baseline="0" dirty="0" smtClean="0"/>
              <a:t> would like to have someone read this and provide the audio]</a:t>
            </a:r>
            <a:endParaRPr lang="en-US" b="1" dirty="0" smtClean="0"/>
          </a:p>
          <a:p>
            <a:endParaRPr lang="en-US" dirty="0" smtClean="0"/>
          </a:p>
          <a:p>
            <a:r>
              <a:rPr lang="en-US" dirty="0" smtClean="0"/>
              <a:t>Grace</a:t>
            </a:r>
            <a:r>
              <a:rPr lang="en-US" baseline="0" dirty="0" smtClean="0"/>
              <a:t> talks about the differences in responsibility between high school and college: </a:t>
            </a:r>
            <a:r>
              <a:rPr lang="en-US" i="1" dirty="0" smtClean="0"/>
              <a:t>In college, the professors don’t baby you like they do in high school. You’re responsible for your own work</a:t>
            </a:r>
            <a:r>
              <a:rPr lang="en-US" dirty="0" smtClean="0"/>
              <a:t>.</a:t>
            </a:r>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51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[We</a:t>
            </a:r>
            <a:r>
              <a:rPr lang="en-US" b="1" baseline="0" dirty="0" smtClean="0"/>
              <a:t> would like to have someone read this and provide the audio]</a:t>
            </a:r>
            <a:endParaRPr lang="en-US" b="1" dirty="0" smtClean="0"/>
          </a:p>
          <a:p>
            <a:endParaRPr lang="en-US" dirty="0" smtClean="0"/>
          </a:p>
          <a:p>
            <a:r>
              <a:rPr lang="en-US" dirty="0" smtClean="0"/>
              <a:t>This is what</a:t>
            </a:r>
            <a:r>
              <a:rPr lang="en-US" baseline="0" dirty="0" smtClean="0"/>
              <a:t> </a:t>
            </a:r>
            <a:r>
              <a:rPr lang="en-US" baseline="0" dirty="0" err="1" smtClean="0"/>
              <a:t>Fabiola</a:t>
            </a:r>
            <a:r>
              <a:rPr lang="en-US" baseline="0" dirty="0" smtClean="0"/>
              <a:t> sees as 1 difference between high school and college: </a:t>
            </a:r>
            <a:r>
              <a:rPr lang="en-US" i="1" dirty="0" smtClean="0"/>
              <a:t>In high school, you can come in late. Here at college if you call your professor, you can come in late, but they don't accept excuses. They tell you that. It's up to you. Class starts on time and you have to be there. It’s your responsibility. That’s what they tell us.</a:t>
            </a:r>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52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a:p>
            <a:r>
              <a:rPr lang="en-US" baseline="0" dirty="0" smtClean="0"/>
              <a:t>[</a:t>
            </a:r>
            <a:r>
              <a:rPr lang="en-US" baseline="0" dirty="0" err="1" smtClean="0"/>
              <a:t>Vocab</a:t>
            </a:r>
            <a:r>
              <a:rPr lang="en-US" baseline="0" dirty="0" smtClean="0"/>
              <a:t> words on this slide: </a:t>
            </a:r>
          </a:p>
          <a:p>
            <a:r>
              <a:rPr lang="en-US" baseline="0" dirty="0" smtClean="0"/>
              <a:t>Entitled: a right to benefits specified by law or contract]</a:t>
            </a:r>
          </a:p>
          <a:p>
            <a:endParaRPr lang="en-US" baseline="0" dirty="0" smtClean="0"/>
          </a:p>
        </p:txBody>
      </p:sp>
      <p:sp>
        <p:nvSpPr>
          <p:cNvPr id="4" name="Slide Number Placeholder 3"/>
          <p:cNvSpPr>
            <a:spLocks noGrp="1"/>
          </p:cNvSpPr>
          <p:nvPr>
            <p:ph type="sldNum" sz="quarter" idx="10"/>
          </p:nvPr>
        </p:nvSpPr>
        <p:spPr/>
        <p:txBody>
          <a:bodyPr/>
          <a:lstStyle/>
          <a:p>
            <a:fld id="{86F90B46-E35C-4B08-8D40-BEDB2FFA6F3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[Under “entitlement”]</a:t>
            </a:r>
          </a:p>
          <a:p>
            <a:r>
              <a:rPr lang="en-US" baseline="0" dirty="0" smtClean="0"/>
              <a:t>IDEA, an entitlement law that guarantees students with disabilities a free and appropriate public education until the age of 22. </a:t>
            </a:r>
          </a:p>
          <a:p>
            <a:r>
              <a:rPr lang="en-US" baseline="0" dirty="0" smtClean="0"/>
              <a:t>IDEA holds that education is a right and must be provided to all individuals in an environment that ensures their success.</a:t>
            </a:r>
          </a:p>
          <a:p>
            <a:endParaRPr lang="en-US" baseline="0" dirty="0" smtClean="0"/>
          </a:p>
          <a:p>
            <a:r>
              <a:rPr lang="en-US" b="1" baseline="0" dirty="0" smtClean="0"/>
              <a:t>[Under right column]</a:t>
            </a:r>
          </a:p>
          <a:p>
            <a:r>
              <a:rPr lang="en-US" baseline="0" dirty="0" smtClean="0"/>
              <a:t>Statutes based on a civil rights model. The goals are to remove barriers to provide persons with disabilities the opportunity to participate in an educational setting. </a:t>
            </a:r>
          </a:p>
          <a:p>
            <a:endParaRPr lang="en-US" baseline="0" dirty="0" smtClean="0"/>
          </a:p>
          <a:p>
            <a:r>
              <a:rPr lang="en-US" baseline="0" dirty="0" smtClean="0"/>
              <a:t>[</a:t>
            </a:r>
            <a:r>
              <a:rPr lang="en-US" baseline="0" dirty="0" err="1" smtClean="0"/>
              <a:t>Vocab</a:t>
            </a:r>
            <a:r>
              <a:rPr lang="en-US" baseline="0" dirty="0" smtClean="0"/>
              <a:t> words on this slide:]</a:t>
            </a:r>
          </a:p>
          <a:p>
            <a:r>
              <a:rPr lang="en-US" baseline="0" dirty="0" smtClean="0"/>
              <a:t>Entitlement: a right to benefits specified by law or contract</a:t>
            </a:r>
          </a:p>
          <a:p>
            <a:r>
              <a:rPr lang="en-US" baseline="0" dirty="0" smtClean="0"/>
              <a:t>FAPE: a Free Appropriate Public Education, the right of all students (including those with disabilities) to have access to public education]</a:t>
            </a:r>
          </a:p>
        </p:txBody>
      </p:sp>
      <p:sp>
        <p:nvSpPr>
          <p:cNvPr id="4" name="Slide Number Placeholder 3"/>
          <p:cNvSpPr>
            <a:spLocks noGrp="1"/>
          </p:cNvSpPr>
          <p:nvPr>
            <p:ph type="sldNum" sz="quarter" idx="10"/>
          </p:nvPr>
        </p:nvSpPr>
        <p:spPr/>
        <p:txBody>
          <a:bodyPr/>
          <a:lstStyle/>
          <a:p>
            <a:fld id="{86F90B46-E35C-4B08-8D40-BEDB2FFA6F3E}"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a:t>
            </a:r>
            <a:r>
              <a:rPr lang="en-US" baseline="0" dirty="0" err="1" smtClean="0"/>
              <a:t>Vocab</a:t>
            </a:r>
            <a:r>
              <a:rPr lang="en-US" baseline="0" dirty="0" smtClean="0"/>
              <a:t> words on this slide: </a:t>
            </a:r>
          </a:p>
          <a:p>
            <a:r>
              <a:rPr lang="en-US" baseline="0" dirty="0" smtClean="0"/>
              <a:t>otherwise qualified: when a student meets the same academic requirements and standards as non-disabled students]</a:t>
            </a:r>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F90B46-E35C-4B08-8D40-BEDB2FFA6F3E}"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1E4288-3043-49FC-95BC-D6E46109F002}"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receiving assistance section</a:t>
            </a:r>
            <a:endParaRPr lang="en-US"/>
          </a:p>
        </p:txBody>
      </p:sp>
      <p:sp>
        <p:nvSpPr>
          <p:cNvPr id="6" name="Slide Number Placeholder 5"/>
          <p:cNvSpPr>
            <a:spLocks noGrp="1"/>
          </p:cNvSpPr>
          <p:nvPr>
            <p:ph type="sldNum" sz="quarter" idx="12"/>
          </p:nvPr>
        </p:nvSpPr>
        <p:spPr/>
        <p:txBody>
          <a:bodyPr/>
          <a:lstStyle/>
          <a:p>
            <a:fld id="{DF9E5C13-F8EF-4424-86B4-A30E40C4DB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A5DDDC-F4F1-43E0-B9E7-2E4D889109E6}"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receiving assistance section</a:t>
            </a:r>
            <a:endParaRPr lang="en-US"/>
          </a:p>
        </p:txBody>
      </p:sp>
      <p:sp>
        <p:nvSpPr>
          <p:cNvPr id="6" name="Slide Number Placeholder 5"/>
          <p:cNvSpPr>
            <a:spLocks noGrp="1"/>
          </p:cNvSpPr>
          <p:nvPr>
            <p:ph type="sldNum" sz="quarter" idx="12"/>
          </p:nvPr>
        </p:nvSpPr>
        <p:spPr/>
        <p:txBody>
          <a:bodyPr/>
          <a:lstStyle/>
          <a:p>
            <a:fld id="{DF9E5C13-F8EF-4424-86B4-A30E40C4DB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14315-C811-41AC-956C-0D6DFB99AE35}"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receiving assistance section</a:t>
            </a:r>
            <a:endParaRPr lang="en-US"/>
          </a:p>
        </p:txBody>
      </p:sp>
      <p:sp>
        <p:nvSpPr>
          <p:cNvPr id="6" name="Slide Number Placeholder 5"/>
          <p:cNvSpPr>
            <a:spLocks noGrp="1"/>
          </p:cNvSpPr>
          <p:nvPr>
            <p:ph type="sldNum" sz="quarter" idx="12"/>
          </p:nvPr>
        </p:nvSpPr>
        <p:spPr/>
        <p:txBody>
          <a:bodyPr/>
          <a:lstStyle/>
          <a:p>
            <a:fld id="{DF9E5C13-F8EF-4424-86B4-A30E40C4DB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2A8C3-C38A-4627-A3DD-900CA4CC4432}"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receiving assistance section</a:t>
            </a:r>
            <a:endParaRPr lang="en-US"/>
          </a:p>
        </p:txBody>
      </p:sp>
      <p:sp>
        <p:nvSpPr>
          <p:cNvPr id="6" name="Slide Number Placeholder 5"/>
          <p:cNvSpPr>
            <a:spLocks noGrp="1"/>
          </p:cNvSpPr>
          <p:nvPr>
            <p:ph type="sldNum" sz="quarter" idx="12"/>
          </p:nvPr>
        </p:nvSpPr>
        <p:spPr/>
        <p:txBody>
          <a:bodyPr/>
          <a:lstStyle/>
          <a:p>
            <a:fld id="{DF9E5C13-F8EF-4424-86B4-A30E40C4DB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C60D78-00E1-406F-B67E-49CD91CC7DD8}"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receiving assistance section</a:t>
            </a:r>
            <a:endParaRPr lang="en-US"/>
          </a:p>
        </p:txBody>
      </p:sp>
      <p:sp>
        <p:nvSpPr>
          <p:cNvPr id="6" name="Slide Number Placeholder 5"/>
          <p:cNvSpPr>
            <a:spLocks noGrp="1"/>
          </p:cNvSpPr>
          <p:nvPr>
            <p:ph type="sldNum" sz="quarter" idx="12"/>
          </p:nvPr>
        </p:nvSpPr>
        <p:spPr/>
        <p:txBody>
          <a:bodyPr/>
          <a:lstStyle/>
          <a:p>
            <a:fld id="{DF9E5C13-F8EF-4424-86B4-A30E40C4DB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62DC8A-38C3-475A-9934-9C1B575FF432}" type="datetime1">
              <a:rPr lang="en-US" smtClean="0"/>
              <a:pPr/>
              <a:t>2/8/2011</a:t>
            </a:fld>
            <a:endParaRPr lang="en-US"/>
          </a:p>
        </p:txBody>
      </p:sp>
      <p:sp>
        <p:nvSpPr>
          <p:cNvPr id="6" name="Footer Placeholder 5"/>
          <p:cNvSpPr>
            <a:spLocks noGrp="1"/>
          </p:cNvSpPr>
          <p:nvPr>
            <p:ph type="ftr" sz="quarter" idx="11"/>
          </p:nvPr>
        </p:nvSpPr>
        <p:spPr/>
        <p:txBody>
          <a:bodyPr/>
          <a:lstStyle/>
          <a:p>
            <a:r>
              <a:rPr lang="en-US" smtClean="0"/>
              <a:t>receiving assistance section</a:t>
            </a:r>
            <a:endParaRPr lang="en-US"/>
          </a:p>
        </p:txBody>
      </p:sp>
      <p:sp>
        <p:nvSpPr>
          <p:cNvPr id="7" name="Slide Number Placeholder 6"/>
          <p:cNvSpPr>
            <a:spLocks noGrp="1"/>
          </p:cNvSpPr>
          <p:nvPr>
            <p:ph type="sldNum" sz="quarter" idx="12"/>
          </p:nvPr>
        </p:nvSpPr>
        <p:spPr/>
        <p:txBody>
          <a:bodyPr/>
          <a:lstStyle/>
          <a:p>
            <a:fld id="{DF9E5C13-F8EF-4424-86B4-A30E40C4DB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A47C42-10C4-4532-A624-13F89DAAF84B}" type="datetime1">
              <a:rPr lang="en-US" smtClean="0"/>
              <a:pPr/>
              <a:t>2/8/2011</a:t>
            </a:fld>
            <a:endParaRPr lang="en-US"/>
          </a:p>
        </p:txBody>
      </p:sp>
      <p:sp>
        <p:nvSpPr>
          <p:cNvPr id="8" name="Footer Placeholder 7"/>
          <p:cNvSpPr>
            <a:spLocks noGrp="1"/>
          </p:cNvSpPr>
          <p:nvPr>
            <p:ph type="ftr" sz="quarter" idx="11"/>
          </p:nvPr>
        </p:nvSpPr>
        <p:spPr/>
        <p:txBody>
          <a:bodyPr/>
          <a:lstStyle/>
          <a:p>
            <a:r>
              <a:rPr lang="en-US" smtClean="0"/>
              <a:t>receiving assistance section</a:t>
            </a:r>
            <a:endParaRPr lang="en-US"/>
          </a:p>
        </p:txBody>
      </p:sp>
      <p:sp>
        <p:nvSpPr>
          <p:cNvPr id="9" name="Slide Number Placeholder 8"/>
          <p:cNvSpPr>
            <a:spLocks noGrp="1"/>
          </p:cNvSpPr>
          <p:nvPr>
            <p:ph type="sldNum" sz="quarter" idx="12"/>
          </p:nvPr>
        </p:nvSpPr>
        <p:spPr/>
        <p:txBody>
          <a:bodyPr/>
          <a:lstStyle/>
          <a:p>
            <a:fld id="{DF9E5C13-F8EF-4424-86B4-A30E40C4DB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A172EC-104E-439B-BBFC-9626A406B87A}" type="datetime1">
              <a:rPr lang="en-US" smtClean="0"/>
              <a:pPr/>
              <a:t>2/8/2011</a:t>
            </a:fld>
            <a:endParaRPr lang="en-US"/>
          </a:p>
        </p:txBody>
      </p:sp>
      <p:sp>
        <p:nvSpPr>
          <p:cNvPr id="4" name="Footer Placeholder 3"/>
          <p:cNvSpPr>
            <a:spLocks noGrp="1"/>
          </p:cNvSpPr>
          <p:nvPr>
            <p:ph type="ftr" sz="quarter" idx="11"/>
          </p:nvPr>
        </p:nvSpPr>
        <p:spPr/>
        <p:txBody>
          <a:bodyPr/>
          <a:lstStyle/>
          <a:p>
            <a:r>
              <a:rPr lang="en-US" smtClean="0"/>
              <a:t>receiving assistance section</a:t>
            </a:r>
            <a:endParaRPr lang="en-US"/>
          </a:p>
        </p:txBody>
      </p:sp>
      <p:sp>
        <p:nvSpPr>
          <p:cNvPr id="5" name="Slide Number Placeholder 4"/>
          <p:cNvSpPr>
            <a:spLocks noGrp="1"/>
          </p:cNvSpPr>
          <p:nvPr>
            <p:ph type="sldNum" sz="quarter" idx="12"/>
          </p:nvPr>
        </p:nvSpPr>
        <p:spPr/>
        <p:txBody>
          <a:bodyPr/>
          <a:lstStyle/>
          <a:p>
            <a:fld id="{DF9E5C13-F8EF-4424-86B4-A30E40C4DB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C539E-BF12-4E4E-A430-8F54F6E77CAF}" type="datetime1">
              <a:rPr lang="en-US" smtClean="0"/>
              <a:pPr/>
              <a:t>2/8/2011</a:t>
            </a:fld>
            <a:endParaRPr lang="en-US"/>
          </a:p>
        </p:txBody>
      </p:sp>
      <p:sp>
        <p:nvSpPr>
          <p:cNvPr id="3" name="Footer Placeholder 2"/>
          <p:cNvSpPr>
            <a:spLocks noGrp="1"/>
          </p:cNvSpPr>
          <p:nvPr>
            <p:ph type="ftr" sz="quarter" idx="11"/>
          </p:nvPr>
        </p:nvSpPr>
        <p:spPr/>
        <p:txBody>
          <a:bodyPr/>
          <a:lstStyle/>
          <a:p>
            <a:r>
              <a:rPr lang="en-US" smtClean="0"/>
              <a:t>receiving assistance section</a:t>
            </a:r>
            <a:endParaRPr lang="en-US"/>
          </a:p>
        </p:txBody>
      </p:sp>
      <p:sp>
        <p:nvSpPr>
          <p:cNvPr id="4" name="Slide Number Placeholder 3"/>
          <p:cNvSpPr>
            <a:spLocks noGrp="1"/>
          </p:cNvSpPr>
          <p:nvPr>
            <p:ph type="sldNum" sz="quarter" idx="12"/>
          </p:nvPr>
        </p:nvSpPr>
        <p:spPr/>
        <p:txBody>
          <a:bodyPr/>
          <a:lstStyle/>
          <a:p>
            <a:fld id="{DF9E5C13-F8EF-4424-86B4-A30E40C4DB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F35C6-405B-49C2-B1AB-7807FEB7F8E8}" type="datetime1">
              <a:rPr lang="en-US" smtClean="0"/>
              <a:pPr/>
              <a:t>2/8/2011</a:t>
            </a:fld>
            <a:endParaRPr lang="en-US"/>
          </a:p>
        </p:txBody>
      </p:sp>
      <p:sp>
        <p:nvSpPr>
          <p:cNvPr id="6" name="Footer Placeholder 5"/>
          <p:cNvSpPr>
            <a:spLocks noGrp="1"/>
          </p:cNvSpPr>
          <p:nvPr>
            <p:ph type="ftr" sz="quarter" idx="11"/>
          </p:nvPr>
        </p:nvSpPr>
        <p:spPr/>
        <p:txBody>
          <a:bodyPr/>
          <a:lstStyle/>
          <a:p>
            <a:r>
              <a:rPr lang="en-US" smtClean="0"/>
              <a:t>receiving assistance section</a:t>
            </a:r>
            <a:endParaRPr lang="en-US"/>
          </a:p>
        </p:txBody>
      </p:sp>
      <p:sp>
        <p:nvSpPr>
          <p:cNvPr id="7" name="Slide Number Placeholder 6"/>
          <p:cNvSpPr>
            <a:spLocks noGrp="1"/>
          </p:cNvSpPr>
          <p:nvPr>
            <p:ph type="sldNum" sz="quarter" idx="12"/>
          </p:nvPr>
        </p:nvSpPr>
        <p:spPr/>
        <p:txBody>
          <a:bodyPr/>
          <a:lstStyle/>
          <a:p>
            <a:fld id="{DF9E5C13-F8EF-4424-86B4-A30E40C4DB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4AAD3-948A-43D2-BC06-9A7F54F49392}" type="datetime1">
              <a:rPr lang="en-US" smtClean="0"/>
              <a:pPr/>
              <a:t>2/8/2011</a:t>
            </a:fld>
            <a:endParaRPr lang="en-US"/>
          </a:p>
        </p:txBody>
      </p:sp>
      <p:sp>
        <p:nvSpPr>
          <p:cNvPr id="6" name="Footer Placeholder 5"/>
          <p:cNvSpPr>
            <a:spLocks noGrp="1"/>
          </p:cNvSpPr>
          <p:nvPr>
            <p:ph type="ftr" sz="quarter" idx="11"/>
          </p:nvPr>
        </p:nvSpPr>
        <p:spPr/>
        <p:txBody>
          <a:bodyPr/>
          <a:lstStyle/>
          <a:p>
            <a:r>
              <a:rPr lang="en-US" smtClean="0"/>
              <a:t>receiving assistance section</a:t>
            </a:r>
            <a:endParaRPr lang="en-US"/>
          </a:p>
        </p:txBody>
      </p:sp>
      <p:sp>
        <p:nvSpPr>
          <p:cNvPr id="7" name="Slide Number Placeholder 6"/>
          <p:cNvSpPr>
            <a:spLocks noGrp="1"/>
          </p:cNvSpPr>
          <p:nvPr>
            <p:ph type="sldNum" sz="quarter" idx="12"/>
          </p:nvPr>
        </p:nvSpPr>
        <p:spPr/>
        <p:txBody>
          <a:bodyPr/>
          <a:lstStyle/>
          <a:p>
            <a:fld id="{DF9E5C13-F8EF-4424-86B4-A30E40C4DB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06819-7306-412B-A6B6-9056E2DFD6F1}" type="datetime1">
              <a:rPr lang="en-US" smtClean="0"/>
              <a:pPr/>
              <a:t>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receiving assistance section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E5C13-F8EF-4424-86B4-A30E40C4DB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inkcollege_transp_F.png"/>
          <p:cNvPicPr>
            <a:picLocks noChangeAspect="1"/>
          </p:cNvPicPr>
          <p:nvPr/>
        </p:nvPicPr>
        <p:blipFill>
          <a:blip r:embed="rId3" cstate="print"/>
          <a:srcRect/>
          <a:stretch>
            <a:fillRect/>
          </a:stretch>
        </p:blipFill>
        <p:spPr bwMode="auto">
          <a:xfrm>
            <a:off x="2662920" y="244977"/>
            <a:ext cx="3807395" cy="2751052"/>
          </a:xfrm>
          <a:prstGeom prst="rect">
            <a:avLst/>
          </a:prstGeom>
          <a:noFill/>
          <a:ln w="9525">
            <a:noFill/>
            <a:miter lim="800000"/>
            <a:headEnd/>
            <a:tailEnd/>
          </a:ln>
        </p:spPr>
      </p:pic>
      <p:sp>
        <p:nvSpPr>
          <p:cNvPr id="5" name="Title 4"/>
          <p:cNvSpPr>
            <a:spLocks noGrp="1"/>
          </p:cNvSpPr>
          <p:nvPr>
            <p:ph type="ctrTitle"/>
          </p:nvPr>
        </p:nvSpPr>
        <p:spPr>
          <a:xfrm>
            <a:off x="685800" y="3200400"/>
            <a:ext cx="7772400" cy="1295400"/>
          </a:xfrm>
        </p:spPr>
        <p:txBody>
          <a:bodyPr>
            <a:normAutofit fontScale="90000"/>
          </a:bodyPr>
          <a:lstStyle/>
          <a:p>
            <a:r>
              <a:rPr lang="en-US" dirty="0" smtClean="0"/>
              <a:t>Differences </a:t>
            </a:r>
            <a:r>
              <a:rPr lang="en-US" dirty="0" smtClean="0"/>
              <a:t>between High School </a:t>
            </a:r>
            <a:r>
              <a:rPr lang="en-US" dirty="0" smtClean="0"/>
              <a:t>and </a:t>
            </a:r>
            <a:r>
              <a:rPr lang="en-US" dirty="0" smtClean="0"/>
              <a:t>College</a:t>
            </a:r>
            <a:endParaRPr lang="en-US" dirty="0"/>
          </a:p>
        </p:txBody>
      </p:sp>
      <p:sp>
        <p:nvSpPr>
          <p:cNvPr id="6" name="Subtitle 5"/>
          <p:cNvSpPr>
            <a:spLocks noGrp="1"/>
          </p:cNvSpPr>
          <p:nvPr>
            <p:ph type="subTitle" idx="1"/>
          </p:nvPr>
        </p:nvSpPr>
        <p:spPr>
          <a:xfrm>
            <a:off x="1447800" y="4724400"/>
            <a:ext cx="6400800" cy="1752600"/>
          </a:xfrm>
        </p:spPr>
        <p:txBody>
          <a:bodyPr/>
          <a:lstStyle/>
          <a:p>
            <a:r>
              <a:rPr lang="en-US" dirty="0" smtClean="0"/>
              <a:t>Institute for Community Inclusion</a:t>
            </a:r>
          </a:p>
          <a:p>
            <a:r>
              <a:rPr lang="en-US" dirty="0" smtClean="0"/>
              <a:t>UMass Boston</a:t>
            </a:r>
            <a:endParaRPr lang="en-US" dirty="0"/>
          </a:p>
        </p:txBody>
      </p:sp>
      <p:sp>
        <p:nvSpPr>
          <p:cNvPr id="7" name="Slide Number Placeholder 6"/>
          <p:cNvSpPr>
            <a:spLocks noGrp="1"/>
          </p:cNvSpPr>
          <p:nvPr>
            <p:ph type="sldNum" sz="quarter" idx="12"/>
          </p:nvPr>
        </p:nvSpPr>
        <p:spPr/>
        <p:txBody>
          <a:bodyPr/>
          <a:lstStyle/>
          <a:p>
            <a:fld id="{DF9E5C13-F8EF-4424-86B4-A30E40C4DBB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Students with ID</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Taking college courses</a:t>
            </a:r>
          </a:p>
          <a:p>
            <a:r>
              <a:rPr lang="en-US" dirty="0" smtClean="0"/>
              <a:t>Negotiated on a case-by-case basis</a:t>
            </a:r>
          </a:p>
          <a:p>
            <a:r>
              <a:rPr lang="en-US" dirty="0" smtClean="0"/>
              <a:t>Colleges/Universities not legally required to allow participation of students not deemed “otherwise qualified”</a:t>
            </a:r>
          </a:p>
          <a:p>
            <a:r>
              <a:rPr lang="en-US" dirty="0" smtClean="0"/>
              <a:t>Staff from established programs may assist</a:t>
            </a:r>
          </a:p>
          <a:p>
            <a:r>
              <a:rPr lang="en-US" dirty="0" smtClean="0"/>
              <a:t>Appropriate supports = students finding success</a:t>
            </a:r>
            <a:endParaRPr lang="en-US" dirty="0"/>
          </a:p>
        </p:txBody>
      </p:sp>
      <p:pic>
        <p:nvPicPr>
          <p:cNvPr id="2051" name="Picture 3"/>
          <p:cNvPicPr>
            <a:picLocks noGrp="1" noChangeAspect="1" noChangeArrowheads="1"/>
          </p:cNvPicPr>
          <p:nvPr>
            <p:ph sz="half" idx="2"/>
          </p:nvPr>
        </p:nvPicPr>
        <p:blipFill>
          <a:blip r:embed="rId3" cstate="print"/>
          <a:srcRect/>
          <a:stretch>
            <a:fillRect/>
          </a:stretch>
        </p:blipFill>
        <p:spPr bwMode="auto">
          <a:xfrm>
            <a:off x="5198864" y="1905000"/>
            <a:ext cx="3165872" cy="422116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F9E5C13-F8EF-4424-86B4-A30E40C4DBB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IDEA vs. ADA section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Unit Objectives</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11</a:t>
            </a:fld>
            <a:endParaRPr lang="en-US"/>
          </a:p>
        </p:txBody>
      </p:sp>
      <p:pic>
        <p:nvPicPr>
          <p:cNvPr id="7" name="Picture 2"/>
          <p:cNvPicPr>
            <a:picLocks noChangeAspect="1" noChangeArrowheads="1"/>
          </p:cNvPicPr>
          <p:nvPr/>
        </p:nvPicPr>
        <p:blipFill>
          <a:blip r:embed="rId3" cstate="print"/>
          <a:srcRect/>
          <a:stretch>
            <a:fillRect/>
          </a:stretch>
        </p:blipFill>
        <p:spPr bwMode="auto">
          <a:xfrm>
            <a:off x="1066799" y="1600201"/>
            <a:ext cx="7239001" cy="511552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this section:</a:t>
            </a:r>
            <a:endParaRPr lang="en-US" dirty="0"/>
          </a:p>
        </p:txBody>
      </p:sp>
      <p:sp>
        <p:nvSpPr>
          <p:cNvPr id="6" name="Content Placeholder 5"/>
          <p:cNvSpPr>
            <a:spLocks noGrp="1"/>
          </p:cNvSpPr>
          <p:nvPr>
            <p:ph idx="1"/>
          </p:nvPr>
        </p:nvSpPr>
        <p:spPr/>
        <p:txBody>
          <a:bodyPr/>
          <a:lstStyle/>
          <a:p>
            <a:pPr>
              <a:buNone/>
            </a:pPr>
            <a:r>
              <a:rPr lang="en-US" dirty="0" smtClean="0"/>
              <a:t>Differences between Individualized Education Programs (IEPs) and </a:t>
            </a:r>
            <a:r>
              <a:rPr lang="en-US" dirty="0" smtClean="0"/>
              <a:t>Disability Services</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IEP vs. Disability Services section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the false statement:</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F9E5C13-F8EF-4424-86B4-A30E40C4DBBA}"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IEP vs. Disability Services section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pPr lvl="0"/>
            <a:r>
              <a:rPr lang="en-US" sz="3600" dirty="0" smtClean="0"/>
              <a:t>Q: A college is required to follow what is written in a student’s </a:t>
            </a:r>
            <a:r>
              <a:rPr lang="en-US" sz="3600" u="sng" dirty="0" smtClean="0"/>
              <a:t>IEP</a:t>
            </a:r>
            <a:r>
              <a:rPr lang="en-US" sz="3600"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A: You chose correctly! This is the false statement.</a:t>
            </a:r>
          </a:p>
          <a:p>
            <a:pPr>
              <a:buNone/>
            </a:pPr>
            <a:r>
              <a:rPr lang="en-US" dirty="0" smtClean="0"/>
              <a:t>College faculty are </a:t>
            </a:r>
            <a:r>
              <a:rPr lang="en-US" b="1" dirty="0" smtClean="0"/>
              <a:t>not</a:t>
            </a:r>
            <a:r>
              <a:rPr lang="en-US" dirty="0" smtClean="0"/>
              <a:t> required to follow what is written in  a student’s IEP. There are no IEPs in college. Instead, the Disability Services office, along with the student, and based on the documentation provided, will determine appropriate accommodations. </a:t>
            </a:r>
          </a:p>
          <a:p>
            <a:pPr>
              <a:buNone/>
            </a:pP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IEP vs. Disability Services section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lvl="0"/>
            <a:r>
              <a:rPr lang="en-US" sz="3200" dirty="0" smtClean="0"/>
              <a:t>Q: In high school, significant </a:t>
            </a:r>
            <a:r>
              <a:rPr lang="en-US" sz="3200" u="sng" dirty="0" smtClean="0"/>
              <a:t>modifications</a:t>
            </a:r>
            <a:r>
              <a:rPr lang="en-US" sz="3200" dirty="0" smtClean="0"/>
              <a:t> to the curriculum are allowed depending on the student’s disability. </a:t>
            </a:r>
            <a:br>
              <a:rPr lang="en-US" sz="3200" dirty="0" smtClean="0"/>
            </a:br>
            <a:endParaRPr lang="en-US" sz="3200" dirty="0"/>
          </a:p>
        </p:txBody>
      </p:sp>
      <p:sp>
        <p:nvSpPr>
          <p:cNvPr id="3" name="Content Placeholder 2"/>
          <p:cNvSpPr>
            <a:spLocks noGrp="1"/>
          </p:cNvSpPr>
          <p:nvPr>
            <p:ph idx="1"/>
          </p:nvPr>
        </p:nvSpPr>
        <p:spPr>
          <a:xfrm>
            <a:off x="457200" y="2590800"/>
            <a:ext cx="8229600" cy="3535363"/>
          </a:xfrm>
        </p:spPr>
        <p:txBody>
          <a:bodyPr/>
          <a:lstStyle/>
          <a:p>
            <a:pPr>
              <a:buNone/>
            </a:pPr>
            <a:r>
              <a:rPr lang="en-US" dirty="0" smtClean="0"/>
              <a:t>A: Sorry! This statement is true. </a:t>
            </a:r>
          </a:p>
          <a:p>
            <a:pPr>
              <a:buNone/>
            </a:pP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IEP vs. Disability Services section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pPr lvl="0"/>
            <a:r>
              <a:rPr lang="en-US" sz="3600" dirty="0" smtClean="0"/>
              <a:t>Q: In college, the Disability Services Office and the student discuss what types of </a:t>
            </a:r>
            <a:r>
              <a:rPr lang="en-US" sz="3600" u="sng" dirty="0" smtClean="0"/>
              <a:t>accommodations</a:t>
            </a:r>
            <a:r>
              <a:rPr lang="en-US" sz="3600" dirty="0" smtClean="0"/>
              <a:t> might be appropriate.</a:t>
            </a:r>
            <a:r>
              <a:rPr lang="en-US" dirty="0" smtClean="0"/>
              <a:t/>
            </a:r>
            <a:br>
              <a:rPr lang="en-US" dirty="0" smtClean="0"/>
            </a:br>
            <a:endParaRPr lang="en-US" dirty="0"/>
          </a:p>
        </p:txBody>
      </p:sp>
      <p:sp>
        <p:nvSpPr>
          <p:cNvPr id="3" name="Content Placeholder 2"/>
          <p:cNvSpPr>
            <a:spLocks noGrp="1"/>
          </p:cNvSpPr>
          <p:nvPr>
            <p:ph idx="1"/>
          </p:nvPr>
        </p:nvSpPr>
        <p:spPr>
          <a:xfrm>
            <a:off x="457200" y="2362200"/>
            <a:ext cx="8229600" cy="3763963"/>
          </a:xfrm>
        </p:spPr>
        <p:txBody>
          <a:bodyPr/>
          <a:lstStyle/>
          <a:p>
            <a:pPr>
              <a:buNone/>
            </a:pPr>
            <a:r>
              <a:rPr lang="en-US" dirty="0" smtClean="0"/>
              <a:t>A: Try again! This statement is true. </a:t>
            </a:r>
          </a:p>
        </p:txBody>
      </p:sp>
      <p:sp>
        <p:nvSpPr>
          <p:cNvPr id="4" name="Slide Number Placeholder 3"/>
          <p:cNvSpPr>
            <a:spLocks noGrp="1"/>
          </p:cNvSpPr>
          <p:nvPr>
            <p:ph type="sldNum" sz="quarter" idx="12"/>
          </p:nvPr>
        </p:nvSpPr>
        <p:spPr/>
        <p:txBody>
          <a:bodyPr/>
          <a:lstStyle/>
          <a:p>
            <a:fld id="{DF9E5C13-F8EF-4424-86B4-A30E40C4DBBA}"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IEP vs. Disability Services section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Individualized Education Programs (IEP) vs. </a:t>
            </a:r>
            <a:r>
              <a:rPr lang="en-US" dirty="0" smtClean="0"/>
              <a:t>Disability Services</a:t>
            </a:r>
            <a:endParaRPr lang="en-US" dirty="0"/>
          </a:p>
        </p:txBody>
      </p:sp>
      <p:graphicFrame>
        <p:nvGraphicFramePr>
          <p:cNvPr id="4" name="Content Placeholder 3"/>
          <p:cNvGraphicFramePr>
            <a:graphicFrameLocks noGrp="1"/>
          </p:cNvGraphicFramePr>
          <p:nvPr>
            <p:ph idx="1"/>
          </p:nvPr>
        </p:nvGraphicFramePr>
        <p:xfrm>
          <a:off x="457200" y="1600200"/>
          <a:ext cx="8229600" cy="2542355"/>
        </p:xfrm>
        <a:graphic>
          <a:graphicData uri="http://schemas.openxmlformats.org/drawingml/2006/table">
            <a:tbl>
              <a:tblPr firstRow="1" bandRow="1">
                <a:tableStyleId>{5C22544A-7EE6-4342-B048-85BDC9FD1C3A}</a:tableStyleId>
              </a:tblPr>
              <a:tblGrid>
                <a:gridCol w="4114800"/>
                <a:gridCol w="4114800"/>
              </a:tblGrid>
              <a:tr h="810445">
                <a:tc>
                  <a:txBody>
                    <a:bodyPr/>
                    <a:lstStyle/>
                    <a:p>
                      <a:pPr algn="ctr"/>
                      <a:r>
                        <a:rPr lang="en-US" sz="2400" dirty="0" smtClean="0"/>
                        <a:t>High School</a:t>
                      </a:r>
                      <a:endParaRPr lang="en-US" sz="2400" dirty="0"/>
                    </a:p>
                  </a:txBody>
                  <a:tcPr/>
                </a:tc>
                <a:tc>
                  <a:txBody>
                    <a:bodyPr/>
                    <a:lstStyle/>
                    <a:p>
                      <a:pPr algn="ctr"/>
                      <a:r>
                        <a:rPr lang="en-US" sz="2400" dirty="0" smtClean="0"/>
                        <a:t>College</a:t>
                      </a:r>
                      <a:endParaRPr lang="en-US" sz="2400" dirty="0"/>
                    </a:p>
                  </a:txBody>
                  <a:tcPr/>
                </a:tc>
              </a:tr>
              <a:tr h="865955">
                <a:tc>
                  <a:txBody>
                    <a:bodyPr/>
                    <a:lstStyle/>
                    <a:p>
                      <a:pPr lvl="0">
                        <a:buFont typeface="Arial" pitchFamily="34" charset="0"/>
                        <a:buNone/>
                      </a:pPr>
                      <a:r>
                        <a:rPr lang="en-US" sz="2400" dirty="0" smtClean="0"/>
                        <a:t>Modifications</a:t>
                      </a:r>
                    </a:p>
                  </a:txBody>
                  <a:tcPr/>
                </a:tc>
                <a:tc>
                  <a:txBody>
                    <a:bodyPr/>
                    <a:lstStyle/>
                    <a:p>
                      <a:pPr>
                        <a:buFont typeface="Arial" pitchFamily="34" charset="0"/>
                        <a:buNone/>
                      </a:pPr>
                      <a:r>
                        <a:rPr lang="en-US" sz="2400" dirty="0" smtClean="0"/>
                        <a:t>Accommodations</a:t>
                      </a:r>
                    </a:p>
                  </a:txBody>
                  <a:tcPr/>
                </a:tc>
              </a:tr>
              <a:tr h="865955">
                <a:tc>
                  <a:txBody>
                    <a:bodyPr/>
                    <a:lstStyle/>
                    <a:p>
                      <a:pPr lvl="0">
                        <a:buFont typeface="Arial" pitchFamily="34" charset="0"/>
                        <a:buNone/>
                      </a:pPr>
                      <a:r>
                        <a:rPr lang="en-US" sz="2400" dirty="0" smtClean="0"/>
                        <a:t>IEP Team</a:t>
                      </a:r>
                    </a:p>
                  </a:txBody>
                  <a:tcPr/>
                </a:tc>
                <a:tc>
                  <a:txBody>
                    <a:bodyPr/>
                    <a:lstStyle/>
                    <a:p>
                      <a:pPr lvl="0">
                        <a:buFont typeface="Arial" pitchFamily="34" charset="0"/>
                        <a:buNone/>
                      </a:pPr>
                      <a:r>
                        <a:rPr lang="en-US" sz="2400" dirty="0" smtClean="0"/>
                        <a:t>Disability</a:t>
                      </a:r>
                      <a:r>
                        <a:rPr lang="en-US" sz="2400" baseline="0" dirty="0" smtClean="0"/>
                        <a:t> Services Office</a:t>
                      </a:r>
                      <a:endParaRPr lang="en-US" sz="2400" dirty="0" smtClean="0"/>
                    </a:p>
                  </a:txBody>
                  <a:tcPr/>
                </a:tc>
              </a:tr>
            </a:tbl>
          </a:graphicData>
        </a:graphic>
      </p:graphicFrame>
      <p:sp>
        <p:nvSpPr>
          <p:cNvPr id="5" name="Slide Number Placeholder 4"/>
          <p:cNvSpPr>
            <a:spLocks noGrp="1"/>
          </p:cNvSpPr>
          <p:nvPr>
            <p:ph type="sldNum" sz="quarter" idx="12"/>
          </p:nvPr>
        </p:nvSpPr>
        <p:spPr/>
        <p:txBody>
          <a:bodyPr/>
          <a:lstStyle/>
          <a:p>
            <a:fld id="{DF9E5C13-F8EF-4424-86B4-A30E40C4DBBA}"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IEP vs. Disabilty Services section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Students with ID</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If taking classes for credit, modifications in course content generally not allowed</a:t>
            </a:r>
          </a:p>
          <a:p>
            <a:r>
              <a:rPr lang="en-US" dirty="0" smtClean="0"/>
              <a:t>If not receiving course credit, individual expectations (including modifications) may be worked out</a:t>
            </a:r>
          </a:p>
          <a:p>
            <a:r>
              <a:rPr lang="en-US" dirty="0" smtClean="0"/>
              <a:t>If still in high school, modifications listed in the IEP are not enforced</a:t>
            </a:r>
          </a:p>
          <a:p>
            <a:endParaRPr lang="en-US" dirty="0"/>
          </a:p>
        </p:txBody>
      </p:sp>
      <p:sp>
        <p:nvSpPr>
          <p:cNvPr id="4" name="Content Placeholder 3"/>
          <p:cNvSpPr>
            <a:spLocks noGrp="1"/>
          </p:cNvSpPr>
          <p:nvPr>
            <p:ph sz="half" idx="2"/>
          </p:nvPr>
        </p:nvSpPr>
        <p:spPr/>
        <p:txBody>
          <a:bodyPr>
            <a:normAutofit fontScale="92500" lnSpcReduction="20000"/>
          </a:bodyPr>
          <a:lstStyle/>
          <a:p>
            <a:pPr>
              <a:buNone/>
            </a:pPr>
            <a:endParaRPr lang="en-US" dirty="0" smtClean="0"/>
          </a:p>
          <a:p>
            <a:pPr>
              <a:buNone/>
            </a:pPr>
            <a:endParaRPr lang="en-US" dirty="0" smtClean="0"/>
          </a:p>
          <a:p>
            <a:pPr>
              <a:buNone/>
            </a:pPr>
            <a:endParaRPr lang="en-US" dirty="0" smtClean="0"/>
          </a:p>
        </p:txBody>
      </p:sp>
      <p:pic>
        <p:nvPicPr>
          <p:cNvPr id="5" name="Picture 4" descr="Richie at QCC computer lab.jpg"/>
          <p:cNvPicPr>
            <a:picLocks noChangeAspect="1"/>
          </p:cNvPicPr>
          <p:nvPr/>
        </p:nvPicPr>
        <p:blipFill>
          <a:blip r:embed="rId3" cstate="print"/>
          <a:stretch>
            <a:fillRect/>
          </a:stretch>
        </p:blipFill>
        <p:spPr>
          <a:xfrm>
            <a:off x="4800600" y="2133600"/>
            <a:ext cx="3657600" cy="2743200"/>
          </a:xfrm>
          <a:prstGeom prst="rect">
            <a:avLst/>
          </a:prstGeom>
        </p:spPr>
      </p:pic>
      <p:sp>
        <p:nvSpPr>
          <p:cNvPr id="6" name="Slide Number Placeholder 5"/>
          <p:cNvSpPr>
            <a:spLocks noGrp="1"/>
          </p:cNvSpPr>
          <p:nvPr>
            <p:ph type="sldNum" sz="quarter" idx="12"/>
          </p:nvPr>
        </p:nvSpPr>
        <p:spPr/>
        <p:txBody>
          <a:bodyPr/>
          <a:lstStyle/>
          <a:p>
            <a:fld id="{DF9E5C13-F8EF-4424-86B4-A30E40C4DBBA}"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IEP vs. Disabilty Services section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students have to say:</a:t>
            </a:r>
            <a:endParaRPr lang="en-US" dirty="0"/>
          </a:p>
        </p:txBody>
      </p:sp>
      <p:sp>
        <p:nvSpPr>
          <p:cNvPr id="4" name="Content Placeholder 3"/>
          <p:cNvSpPr>
            <a:spLocks noGrp="1"/>
          </p:cNvSpPr>
          <p:nvPr>
            <p:ph sz="half" idx="1"/>
          </p:nvPr>
        </p:nvSpPr>
        <p:spPr/>
        <p:txBody>
          <a:bodyPr>
            <a:normAutofit lnSpcReduction="10000"/>
          </a:bodyPr>
          <a:lstStyle/>
          <a:p>
            <a:pPr>
              <a:buNone/>
            </a:pPr>
            <a:r>
              <a:rPr lang="en-US" dirty="0" smtClean="0"/>
              <a:t>“</a:t>
            </a:r>
            <a:r>
              <a:rPr lang="en-US" i="1" dirty="0" smtClean="0"/>
              <a:t>If you have a certain disability and want to go to college you need to sign up in the disability office if they have one.  The student needs to have paper work that documents their disability. After that, you can get help</a:t>
            </a:r>
            <a:r>
              <a:rPr lang="en-US" dirty="0" smtClean="0"/>
              <a:t>.”</a:t>
            </a:r>
          </a:p>
          <a:p>
            <a:pPr>
              <a:buNone/>
            </a:pPr>
            <a:r>
              <a:rPr lang="en-US" dirty="0" smtClean="0"/>
              <a:t>		- Beth, 20</a:t>
            </a:r>
          </a:p>
          <a:p>
            <a:pPr>
              <a:buNone/>
            </a:pPr>
            <a:endParaRPr lang="en-US" dirty="0"/>
          </a:p>
        </p:txBody>
      </p:sp>
      <p:pic>
        <p:nvPicPr>
          <p:cNvPr id="5" name="Content Placeholder 4" descr="Beth HC pic.JPG"/>
          <p:cNvPicPr>
            <a:picLocks noGrp="1" noChangeAspect="1"/>
          </p:cNvPicPr>
          <p:nvPr>
            <p:ph sz="half" idx="2"/>
          </p:nvPr>
        </p:nvPicPr>
        <p:blipFill>
          <a:blip r:embed="rId3" cstate="print"/>
          <a:stretch>
            <a:fillRect/>
          </a:stretch>
        </p:blipFill>
        <p:spPr>
          <a:xfrm>
            <a:off x="4530328" y="2438400"/>
            <a:ext cx="3926216" cy="2617477"/>
          </a:xfrm>
        </p:spPr>
      </p:pic>
      <p:sp>
        <p:nvSpPr>
          <p:cNvPr id="6" name="Slide Number Placeholder 5"/>
          <p:cNvSpPr>
            <a:spLocks noGrp="1"/>
          </p:cNvSpPr>
          <p:nvPr>
            <p:ph type="sldNum" sz="quarter" idx="12"/>
          </p:nvPr>
        </p:nvSpPr>
        <p:spPr/>
        <p:txBody>
          <a:bodyPr/>
          <a:lstStyle/>
          <a:p>
            <a:fld id="{DF9E5C13-F8EF-4424-86B4-A30E40C4DBBA}"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IEP vs. Disabilty Services section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Students Have to Say:</a:t>
            </a:r>
            <a:endParaRPr lang="en-US" dirty="0"/>
          </a:p>
        </p:txBody>
      </p:sp>
      <p:sp>
        <p:nvSpPr>
          <p:cNvPr id="3" name="Content Placeholder 2"/>
          <p:cNvSpPr>
            <a:spLocks noGrp="1"/>
          </p:cNvSpPr>
          <p:nvPr>
            <p:ph sz="half" idx="1"/>
          </p:nvPr>
        </p:nvSpPr>
        <p:spPr/>
        <p:txBody>
          <a:bodyPr>
            <a:normAutofit fontScale="92500" lnSpcReduction="10000"/>
          </a:bodyPr>
          <a:lstStyle/>
          <a:p>
            <a:pPr>
              <a:buNone/>
            </a:pPr>
            <a:r>
              <a:rPr lang="en-US" dirty="0" smtClean="0"/>
              <a:t>“</a:t>
            </a:r>
            <a:r>
              <a:rPr lang="en-US" i="1" dirty="0" smtClean="0"/>
              <a:t>Here’s what college has taught me about myself: (1) I’ve learned how to be more aware; (2) I learned more about who I am as a person; (3) I’ve learned how to be an independent and responsible person; and (4) I’m learning to be more focused.”</a:t>
            </a:r>
            <a:r>
              <a:rPr lang="en-US" dirty="0" smtClean="0"/>
              <a:t>		</a:t>
            </a:r>
          </a:p>
          <a:p>
            <a:pPr>
              <a:buNone/>
            </a:pPr>
            <a:r>
              <a:rPr lang="en-US" dirty="0" smtClean="0"/>
              <a:t>		--Grace, 21</a:t>
            </a:r>
          </a:p>
        </p:txBody>
      </p:sp>
      <p:pic>
        <p:nvPicPr>
          <p:cNvPr id="1027" name="Picture 3"/>
          <p:cNvPicPr>
            <a:picLocks noGrp="1" noChangeAspect="1" noChangeArrowheads="1"/>
          </p:cNvPicPr>
          <p:nvPr>
            <p:ph sz="half" idx="2"/>
          </p:nvPr>
        </p:nvPicPr>
        <p:blipFill>
          <a:blip r:embed="rId3" cstate="print"/>
          <a:srcRect/>
          <a:stretch>
            <a:fillRect/>
          </a:stretch>
        </p:blipFill>
        <p:spPr bwMode="auto">
          <a:xfrm>
            <a:off x="4970264" y="1600200"/>
            <a:ext cx="3394472" cy="452596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F9E5C13-F8EF-4424-86B4-A30E40C4DB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Unit Objectives</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20</a:t>
            </a:fld>
            <a:endParaRPr lang="en-US"/>
          </a:p>
        </p:txBody>
      </p:sp>
      <p:pic>
        <p:nvPicPr>
          <p:cNvPr id="6" name="Picture 2"/>
          <p:cNvPicPr>
            <a:picLocks noGrp="1" noChangeAspect="1" noChangeArrowheads="1"/>
          </p:cNvPicPr>
          <p:nvPr>
            <p:ph idx="1"/>
          </p:nvPr>
        </p:nvPicPr>
        <p:blipFill>
          <a:blip r:embed="rId3" cstate="print"/>
          <a:srcRect/>
          <a:stretch>
            <a:fillRect/>
          </a:stretch>
        </p:blipFill>
        <p:spPr bwMode="auto">
          <a:xfrm>
            <a:off x="1066799" y="1600201"/>
            <a:ext cx="7239001" cy="511552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this section:</a:t>
            </a:r>
            <a:endParaRPr lang="en-US" dirty="0"/>
          </a:p>
        </p:txBody>
      </p:sp>
      <p:sp>
        <p:nvSpPr>
          <p:cNvPr id="6" name="Content Placeholder 5"/>
          <p:cNvSpPr>
            <a:spLocks noGrp="1"/>
          </p:cNvSpPr>
          <p:nvPr>
            <p:ph idx="1"/>
          </p:nvPr>
        </p:nvSpPr>
        <p:spPr/>
        <p:txBody>
          <a:bodyPr/>
          <a:lstStyle/>
          <a:p>
            <a:pPr>
              <a:buNone/>
            </a:pPr>
            <a:r>
              <a:rPr lang="en-US" dirty="0" smtClean="0"/>
              <a:t>Differences in asking for and getting help</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receiving assistance section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the false statement:</a:t>
            </a:r>
            <a:endParaRPr lang="en-US" dirty="0"/>
          </a:p>
        </p:txBody>
      </p:sp>
      <p:graphicFrame>
        <p:nvGraphicFramePr>
          <p:cNvPr id="4" name="Content Placeholder 3"/>
          <p:cNvGraphicFramePr>
            <a:graphicFrameLocks noGrp="1"/>
          </p:cNvGraphicFramePr>
          <p:nvPr>
            <p:ph idx="1"/>
          </p:nvPr>
        </p:nvGraphicFramePr>
        <p:xfrm>
          <a:off x="457200" y="12192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F9E5C13-F8EF-4424-86B4-A30E40C4DBBA}"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receiving assistance section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dirty="0" smtClean="0"/>
              <a:t>Q: A high school will pay for and arrange testing to determine whether a student has a disability.</a:t>
            </a:r>
            <a:br>
              <a:rPr lang="en-US" sz="3200" dirty="0" smtClean="0"/>
            </a:br>
            <a:endParaRPr lang="en-US" sz="3200" dirty="0"/>
          </a:p>
        </p:txBody>
      </p:sp>
      <p:sp>
        <p:nvSpPr>
          <p:cNvPr id="3" name="Content Placeholder 2"/>
          <p:cNvSpPr>
            <a:spLocks noGrp="1"/>
          </p:cNvSpPr>
          <p:nvPr>
            <p:ph idx="1"/>
          </p:nvPr>
        </p:nvSpPr>
        <p:spPr/>
        <p:txBody>
          <a:bodyPr/>
          <a:lstStyle/>
          <a:p>
            <a:pPr>
              <a:buNone/>
            </a:pPr>
            <a:r>
              <a:rPr lang="en-US" dirty="0" smtClean="0"/>
              <a:t>A: Try again. This statement is true. </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receiving assistance section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800" dirty="0" smtClean="0"/>
              <a:t>Q: In college, a student can request help from the Disability Services Office if documentation is provided.</a:t>
            </a:r>
            <a:br>
              <a:rPr lang="en-US" sz="2800" dirty="0" smtClean="0"/>
            </a:br>
            <a:endParaRPr lang="en-US" sz="2800" dirty="0"/>
          </a:p>
        </p:txBody>
      </p:sp>
      <p:sp>
        <p:nvSpPr>
          <p:cNvPr id="3" name="Content Placeholder 2"/>
          <p:cNvSpPr>
            <a:spLocks noGrp="1"/>
          </p:cNvSpPr>
          <p:nvPr>
            <p:ph idx="1"/>
          </p:nvPr>
        </p:nvSpPr>
        <p:spPr/>
        <p:txBody>
          <a:bodyPr/>
          <a:lstStyle/>
          <a:p>
            <a:pPr>
              <a:buNone/>
            </a:pPr>
            <a:r>
              <a:rPr lang="en-US" dirty="0" smtClean="0"/>
              <a:t>A: Good try! But this statement is true. </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receiving assistance section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dirty="0" smtClean="0"/>
              <a:t>Q: Colleges will pay for and arrange a personal care attendant for a student.</a:t>
            </a:r>
            <a:br>
              <a:rPr lang="en-US" sz="3200" dirty="0" smtClean="0"/>
            </a:br>
            <a:endParaRPr lang="en-US" sz="3200" dirty="0"/>
          </a:p>
        </p:txBody>
      </p:sp>
      <p:sp>
        <p:nvSpPr>
          <p:cNvPr id="3" name="Content Placeholder 2"/>
          <p:cNvSpPr>
            <a:spLocks noGrp="1"/>
          </p:cNvSpPr>
          <p:nvPr>
            <p:ph idx="1"/>
          </p:nvPr>
        </p:nvSpPr>
        <p:spPr/>
        <p:txBody>
          <a:bodyPr/>
          <a:lstStyle/>
          <a:p>
            <a:pPr>
              <a:buNone/>
            </a:pPr>
            <a:r>
              <a:rPr lang="en-US" dirty="0" smtClean="0"/>
              <a:t>A: Correct! This is the false statement.</a:t>
            </a:r>
          </a:p>
          <a:p>
            <a:pPr>
              <a:buNone/>
            </a:pPr>
            <a:r>
              <a:rPr lang="en-US" dirty="0" smtClean="0"/>
              <a:t>A personal care attendant is considered a personal service, which the college is neither obligated to pay for and typically does not help the student arrange for one. </a:t>
            </a:r>
          </a:p>
          <a:p>
            <a:pPr>
              <a:buNone/>
            </a:pP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receiving assistance section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Differences in getting help</a:t>
            </a:r>
            <a:endParaRPr lang="en-US" dirty="0"/>
          </a:p>
        </p:txBody>
      </p:sp>
      <p:graphicFrame>
        <p:nvGraphicFramePr>
          <p:cNvPr id="7" name="Content Placeholder 6"/>
          <p:cNvGraphicFramePr>
            <a:graphicFrameLocks noGrp="1"/>
          </p:cNvGraphicFramePr>
          <p:nvPr>
            <p:ph idx="1"/>
          </p:nvPr>
        </p:nvGraphicFramePr>
        <p:xfrm>
          <a:off x="609600" y="1600200"/>
          <a:ext cx="8305800" cy="3962400"/>
        </p:xfrm>
        <a:graphic>
          <a:graphicData uri="http://schemas.openxmlformats.org/drawingml/2006/table">
            <a:tbl>
              <a:tblPr firstRow="1" bandRow="1">
                <a:tableStyleId>{5C22544A-7EE6-4342-B048-85BDC9FD1C3A}</a:tableStyleId>
              </a:tblPr>
              <a:tblGrid>
                <a:gridCol w="4152900"/>
                <a:gridCol w="4152900"/>
              </a:tblGrid>
              <a:tr h="652040">
                <a:tc>
                  <a:txBody>
                    <a:bodyPr/>
                    <a:lstStyle/>
                    <a:p>
                      <a:pPr algn="ctr"/>
                      <a:r>
                        <a:rPr lang="en-US" sz="2400" dirty="0" smtClean="0"/>
                        <a:t>High School</a:t>
                      </a:r>
                      <a:endParaRPr lang="en-US" sz="2400" dirty="0"/>
                    </a:p>
                  </a:txBody>
                  <a:tcPr/>
                </a:tc>
                <a:tc>
                  <a:txBody>
                    <a:bodyPr/>
                    <a:lstStyle/>
                    <a:p>
                      <a:pPr algn="ctr"/>
                      <a:r>
                        <a:rPr lang="en-US" sz="2400" dirty="0" smtClean="0"/>
                        <a:t>College</a:t>
                      </a:r>
                      <a:endParaRPr lang="en-US" sz="2400" dirty="0"/>
                    </a:p>
                  </a:txBody>
                  <a:tcPr/>
                </a:tc>
              </a:tr>
              <a:tr h="1655180">
                <a:tc>
                  <a:txBody>
                    <a:bodyPr/>
                    <a:lstStyle/>
                    <a:p>
                      <a:pPr lvl="0">
                        <a:buFont typeface="Arial" pitchFamily="34" charset="0"/>
                        <a:buNone/>
                      </a:pPr>
                      <a:r>
                        <a:rPr lang="en-US" sz="2400" dirty="0" smtClean="0"/>
                        <a:t>School identifies a student with a disability (provides testing to determine a disability)</a:t>
                      </a:r>
                    </a:p>
                  </a:txBody>
                  <a:tcPr/>
                </a:tc>
                <a:tc>
                  <a:txBody>
                    <a:bodyPr/>
                    <a:lstStyle/>
                    <a:p>
                      <a:pPr>
                        <a:buFont typeface="Arial" pitchFamily="34" charset="0"/>
                        <a:buNone/>
                      </a:pPr>
                      <a:r>
                        <a:rPr lang="en-US" sz="2400" dirty="0" smtClean="0"/>
                        <a:t>Student self-identifies</a:t>
                      </a:r>
                      <a:r>
                        <a:rPr lang="en-US" sz="2400" baseline="0" dirty="0" smtClean="0"/>
                        <a:t> to Disability Services Office (and provides documentation)</a:t>
                      </a:r>
                      <a:endParaRPr lang="en-US" sz="2400" dirty="0" smtClean="0"/>
                    </a:p>
                  </a:txBody>
                  <a:tcPr/>
                </a:tc>
              </a:tr>
              <a:tr h="1655180">
                <a:tc>
                  <a:txBody>
                    <a:bodyPr/>
                    <a:lstStyle/>
                    <a:p>
                      <a:pPr lvl="0">
                        <a:buFont typeface="Arial" pitchFamily="34" charset="0"/>
                        <a:buNone/>
                      </a:pPr>
                      <a:r>
                        <a:rPr lang="en-US" sz="2400" dirty="0" smtClean="0"/>
                        <a:t>School arranges</a:t>
                      </a:r>
                      <a:r>
                        <a:rPr lang="en-US" sz="2400" baseline="0" dirty="0" smtClean="0"/>
                        <a:t> and provides </a:t>
                      </a:r>
                      <a:r>
                        <a:rPr lang="en-US" sz="2400" dirty="0" smtClean="0"/>
                        <a:t>personal services (e.g.,</a:t>
                      </a:r>
                      <a:r>
                        <a:rPr lang="en-US" sz="2400" baseline="0" dirty="0" smtClean="0"/>
                        <a:t> personal care attendant)</a:t>
                      </a:r>
                      <a:endParaRPr lang="en-US" sz="2400" dirty="0" smtClean="0"/>
                    </a:p>
                  </a:txBody>
                  <a:tcPr/>
                </a:tc>
                <a:tc>
                  <a:txBody>
                    <a:bodyPr/>
                    <a:lstStyle/>
                    <a:p>
                      <a:pPr>
                        <a:buFont typeface="Arial" pitchFamily="34" charset="0"/>
                        <a:buNone/>
                      </a:pPr>
                      <a:r>
                        <a:rPr lang="en-US" sz="2400" dirty="0" smtClean="0"/>
                        <a:t>Student</a:t>
                      </a:r>
                      <a:r>
                        <a:rPr lang="en-US" sz="2400" baseline="0" dirty="0" smtClean="0"/>
                        <a:t> arranges and pays for personal services </a:t>
                      </a:r>
                      <a:endParaRPr lang="en-US" sz="2400" dirty="0" smtClean="0"/>
                    </a:p>
                  </a:txBody>
                  <a:tcPr/>
                </a:tc>
              </a:tr>
            </a:tbl>
          </a:graphicData>
        </a:graphic>
      </p:graphicFrame>
      <p:sp>
        <p:nvSpPr>
          <p:cNvPr id="4" name="Slide Number Placeholder 3"/>
          <p:cNvSpPr>
            <a:spLocks noGrp="1"/>
          </p:cNvSpPr>
          <p:nvPr>
            <p:ph type="sldNum" sz="quarter" idx="12"/>
          </p:nvPr>
        </p:nvSpPr>
        <p:spPr/>
        <p:txBody>
          <a:bodyPr/>
          <a:lstStyle/>
          <a:p>
            <a:fld id="{DF9E5C13-F8EF-4424-86B4-A30E40C4DBBA}"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receiving assistance section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students have to say:</a:t>
            </a:r>
            <a:endParaRPr lang="en-US" dirty="0"/>
          </a:p>
        </p:txBody>
      </p:sp>
      <p:sp>
        <p:nvSpPr>
          <p:cNvPr id="5" name="Content Placeholder 4"/>
          <p:cNvSpPr>
            <a:spLocks noGrp="1"/>
          </p:cNvSpPr>
          <p:nvPr>
            <p:ph sz="half" idx="1"/>
          </p:nvPr>
        </p:nvSpPr>
        <p:spPr/>
        <p:txBody>
          <a:bodyPr>
            <a:normAutofit fontScale="85000" lnSpcReduction="10000"/>
          </a:bodyPr>
          <a:lstStyle/>
          <a:p>
            <a:pPr>
              <a:buNone/>
            </a:pPr>
            <a:r>
              <a:rPr lang="en-US" dirty="0" smtClean="0"/>
              <a:t>“</a:t>
            </a:r>
            <a:r>
              <a:rPr lang="en-US" i="1" dirty="0" smtClean="0"/>
              <a:t>See, the difference between college and high school is how you get help. In college, you have to ask for it and look for help yourself. In high school, you don't even have to ask because they know you need help in some classes. Students need to understand that people aren't just going to come to you</a:t>
            </a:r>
            <a:r>
              <a:rPr lang="en-US" dirty="0" smtClean="0"/>
              <a:t>.”</a:t>
            </a:r>
          </a:p>
          <a:p>
            <a:pPr>
              <a:buNone/>
            </a:pPr>
            <a:r>
              <a:rPr lang="en-US" dirty="0" smtClean="0"/>
              <a:t>			-- Shannon</a:t>
            </a:r>
          </a:p>
          <a:p>
            <a:endParaRPr lang="en-US" dirty="0" smtClean="0"/>
          </a:p>
        </p:txBody>
      </p:sp>
      <p:pic>
        <p:nvPicPr>
          <p:cNvPr id="3074" name="Picture 2"/>
          <p:cNvPicPr>
            <a:picLocks noGrp="1" noChangeAspect="1" noChangeArrowheads="1"/>
          </p:cNvPicPr>
          <p:nvPr>
            <p:ph sz="half" idx="2"/>
          </p:nvPr>
        </p:nvPicPr>
        <p:blipFill>
          <a:blip r:embed="rId3" cstate="print"/>
          <a:srcRect/>
          <a:stretch>
            <a:fillRect/>
          </a:stretch>
        </p:blipFill>
        <p:spPr bwMode="auto">
          <a:xfrm>
            <a:off x="4648200" y="2348706"/>
            <a:ext cx="4038600" cy="302895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DF9E5C13-F8EF-4424-86B4-A30E40C4DBBA}"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receiving assistance section</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Unit Objectives</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28</a:t>
            </a:fld>
            <a:endParaRPr lang="en-US"/>
          </a:p>
        </p:txBody>
      </p:sp>
      <p:pic>
        <p:nvPicPr>
          <p:cNvPr id="6" name="Picture 2"/>
          <p:cNvPicPr>
            <a:picLocks noGrp="1" noChangeAspect="1" noChangeArrowheads="1"/>
          </p:cNvPicPr>
          <p:nvPr>
            <p:ph idx="1"/>
          </p:nvPr>
        </p:nvPicPr>
        <p:blipFill>
          <a:blip r:embed="rId3" cstate="print"/>
          <a:srcRect/>
          <a:stretch>
            <a:fillRect/>
          </a:stretch>
        </p:blipFill>
        <p:spPr bwMode="auto">
          <a:xfrm>
            <a:off x="1066799" y="1600201"/>
            <a:ext cx="7239001" cy="511552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In this section:</a:t>
            </a:r>
            <a:endParaRPr lang="en-US" dirty="0"/>
          </a:p>
        </p:txBody>
      </p:sp>
      <p:sp>
        <p:nvSpPr>
          <p:cNvPr id="6" name="Content Placeholder 5"/>
          <p:cNvSpPr>
            <a:spLocks noGrp="1"/>
          </p:cNvSpPr>
          <p:nvPr>
            <p:ph idx="1"/>
          </p:nvPr>
        </p:nvSpPr>
        <p:spPr/>
        <p:txBody>
          <a:bodyPr/>
          <a:lstStyle/>
          <a:p>
            <a:r>
              <a:rPr lang="en-US" dirty="0" smtClean="0"/>
              <a:t>Differences between the Family Educational Rights Privacy Act (FERPA) in high school and college</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FERPA section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3</a:t>
            </a:fld>
            <a:endParaRPr 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1066799" y="1600201"/>
            <a:ext cx="7239001" cy="511552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Choose the false statement:</a:t>
            </a:r>
            <a:endParaRPr lang="en-US" dirty="0"/>
          </a:p>
        </p:txBody>
      </p:sp>
      <p:graphicFrame>
        <p:nvGraphicFramePr>
          <p:cNvPr id="4" name="Content Placeholder 3"/>
          <p:cNvGraphicFramePr>
            <a:graphicFrameLocks noGrp="1"/>
          </p:cNvGraphicFramePr>
          <p:nvPr>
            <p:ph idx="1"/>
          </p:nvPr>
        </p:nvGraphicFramePr>
        <p:xfrm>
          <a:off x="457200" y="12192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F9E5C13-F8EF-4424-86B4-A30E40C4DBBA}"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FERPA section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dirty="0" smtClean="0"/>
              <a:t>Q: In college, </a:t>
            </a:r>
            <a:r>
              <a:rPr lang="en-US" sz="3200" u="sng" dirty="0" smtClean="0"/>
              <a:t>parent input </a:t>
            </a:r>
            <a:r>
              <a:rPr lang="en-US" sz="3200" dirty="0" smtClean="0"/>
              <a:t>is not always actively sought and may be discouraged at times.</a:t>
            </a:r>
            <a:br>
              <a:rPr lang="en-US" sz="3200" dirty="0" smtClean="0"/>
            </a:br>
            <a:endParaRPr lang="en-US" sz="3200" dirty="0"/>
          </a:p>
        </p:txBody>
      </p:sp>
      <p:sp>
        <p:nvSpPr>
          <p:cNvPr id="3" name="Content Placeholder 2"/>
          <p:cNvSpPr>
            <a:spLocks noGrp="1"/>
          </p:cNvSpPr>
          <p:nvPr>
            <p:ph idx="1"/>
          </p:nvPr>
        </p:nvSpPr>
        <p:spPr/>
        <p:txBody>
          <a:bodyPr/>
          <a:lstStyle/>
          <a:p>
            <a:pPr>
              <a:buNone/>
            </a:pPr>
            <a:r>
              <a:rPr lang="en-US" dirty="0" smtClean="0"/>
              <a:t>A: Please try again, this statement is true. </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FERPA section</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800" dirty="0" smtClean="0"/>
              <a:t>Q: Students should </a:t>
            </a:r>
            <a:r>
              <a:rPr lang="en-US" sz="2800" u="sng" dirty="0" smtClean="0"/>
              <a:t>practice advocating for themselves</a:t>
            </a:r>
            <a:r>
              <a:rPr lang="en-US" sz="2800" dirty="0" smtClean="0"/>
              <a:t> in high school in order to be prepared to take on this role in college. </a:t>
            </a:r>
            <a:br>
              <a:rPr lang="en-US" sz="2800" dirty="0" smtClean="0"/>
            </a:br>
            <a:endParaRPr lang="en-US" sz="2800" dirty="0"/>
          </a:p>
        </p:txBody>
      </p:sp>
      <p:sp>
        <p:nvSpPr>
          <p:cNvPr id="3" name="Content Placeholder 2"/>
          <p:cNvSpPr>
            <a:spLocks noGrp="1"/>
          </p:cNvSpPr>
          <p:nvPr>
            <p:ph idx="1"/>
          </p:nvPr>
        </p:nvSpPr>
        <p:spPr/>
        <p:txBody>
          <a:bodyPr/>
          <a:lstStyle/>
          <a:p>
            <a:pPr>
              <a:buNone/>
            </a:pPr>
            <a:r>
              <a:rPr lang="en-US" dirty="0" smtClean="0"/>
              <a:t>A: Oops! Try again, this statement is true.  </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FERPA section</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dirty="0" smtClean="0"/>
              <a:t>Q: College faculty or Disability Services staff will communicate directly with a </a:t>
            </a:r>
            <a:r>
              <a:rPr lang="en-US" sz="3200" u="sng" dirty="0" smtClean="0"/>
              <a:t>student’s parents</a:t>
            </a:r>
            <a:r>
              <a:rPr lang="en-US" sz="3200" dirty="0" smtClean="0"/>
              <a:t>.</a:t>
            </a:r>
            <a:br>
              <a:rPr lang="en-US" sz="3200" dirty="0" smtClean="0"/>
            </a:br>
            <a:endParaRPr lang="en-US" sz="3200" dirty="0"/>
          </a:p>
        </p:txBody>
      </p:sp>
      <p:sp>
        <p:nvSpPr>
          <p:cNvPr id="3" name="Content Placeholder 2"/>
          <p:cNvSpPr>
            <a:spLocks noGrp="1"/>
          </p:cNvSpPr>
          <p:nvPr>
            <p:ph idx="1"/>
          </p:nvPr>
        </p:nvSpPr>
        <p:spPr/>
        <p:txBody>
          <a:bodyPr/>
          <a:lstStyle/>
          <a:p>
            <a:pPr>
              <a:buNone/>
            </a:pPr>
            <a:r>
              <a:rPr lang="en-US" dirty="0" smtClean="0"/>
              <a:t>A: Right! This is the false statement. </a:t>
            </a:r>
          </a:p>
          <a:p>
            <a:pPr>
              <a:buNone/>
            </a:pPr>
            <a:r>
              <a:rPr lang="en-US" dirty="0" smtClean="0"/>
              <a:t>College faculty or Disability Services staff will NOT communicate directly with a student’s parents because under FERPA in college, a student’s rights transfer to him/her. </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FERPA section</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a:bodyPr>
          <a:lstStyle/>
          <a:p>
            <a:r>
              <a:rPr lang="en-US" dirty="0" smtClean="0"/>
              <a:t>Family </a:t>
            </a:r>
            <a:r>
              <a:rPr lang="en-US" dirty="0" smtClean="0"/>
              <a:t>Educational Rights Privacy Act (FERPA)</a:t>
            </a:r>
            <a:endParaRPr lang="en-US" dirty="0"/>
          </a:p>
        </p:txBody>
      </p:sp>
      <p:graphicFrame>
        <p:nvGraphicFramePr>
          <p:cNvPr id="4" name="Content Placeholder 3"/>
          <p:cNvGraphicFramePr>
            <a:graphicFrameLocks noGrp="1"/>
          </p:cNvGraphicFramePr>
          <p:nvPr>
            <p:ph idx="1"/>
          </p:nvPr>
        </p:nvGraphicFramePr>
        <p:xfrm>
          <a:off x="304800" y="2286000"/>
          <a:ext cx="8382000" cy="3733800"/>
        </p:xfrm>
        <a:graphic>
          <a:graphicData uri="http://schemas.openxmlformats.org/drawingml/2006/table">
            <a:tbl>
              <a:tblPr firstRow="1" bandRow="1">
                <a:tableStyleId>{5C22544A-7EE6-4342-B048-85BDC9FD1C3A}</a:tableStyleId>
              </a:tblPr>
              <a:tblGrid>
                <a:gridCol w="4191000"/>
                <a:gridCol w="4191000"/>
              </a:tblGrid>
              <a:tr h="873672">
                <a:tc>
                  <a:txBody>
                    <a:bodyPr/>
                    <a:lstStyle/>
                    <a:p>
                      <a:pPr algn="ctr"/>
                      <a:r>
                        <a:rPr lang="en-US" sz="2400" dirty="0" smtClean="0"/>
                        <a:t>High School</a:t>
                      </a:r>
                      <a:endParaRPr lang="en-US" sz="2400" dirty="0"/>
                    </a:p>
                  </a:txBody>
                  <a:tcPr/>
                </a:tc>
                <a:tc>
                  <a:txBody>
                    <a:bodyPr/>
                    <a:lstStyle/>
                    <a:p>
                      <a:pPr algn="ctr"/>
                      <a:r>
                        <a:rPr lang="en-US" sz="2400" dirty="0" smtClean="0"/>
                        <a:t>College</a:t>
                      </a:r>
                      <a:endParaRPr lang="en-US" sz="2400" dirty="0"/>
                    </a:p>
                  </a:txBody>
                  <a:tcPr/>
                </a:tc>
              </a:tr>
              <a:tr h="993228">
                <a:tc>
                  <a:txBody>
                    <a:bodyPr/>
                    <a:lstStyle/>
                    <a:p>
                      <a:r>
                        <a:rPr lang="en-US" sz="2400" dirty="0" smtClean="0"/>
                        <a:t>Parents have certain rights</a:t>
                      </a:r>
                      <a:endParaRPr lang="en-US" sz="2400" dirty="0"/>
                    </a:p>
                  </a:txBody>
                  <a:tcPr/>
                </a:tc>
                <a:tc>
                  <a:txBody>
                    <a:bodyPr/>
                    <a:lstStyle/>
                    <a:p>
                      <a:r>
                        <a:rPr lang="en-US" sz="2400" dirty="0" smtClean="0"/>
                        <a:t>Rights</a:t>
                      </a:r>
                      <a:r>
                        <a:rPr lang="en-US" sz="2400" baseline="0" dirty="0" smtClean="0"/>
                        <a:t> transfer to student –age 18</a:t>
                      </a:r>
                      <a:endParaRPr lang="en-US" sz="2400" dirty="0"/>
                    </a:p>
                  </a:txBody>
                  <a:tcPr/>
                </a:tc>
              </a:tr>
              <a:tr h="993228">
                <a:tc>
                  <a:txBody>
                    <a:bodyPr/>
                    <a:lstStyle/>
                    <a:p>
                      <a:r>
                        <a:rPr lang="en-US" sz="2400" dirty="0" smtClean="0"/>
                        <a:t>School communicates</a:t>
                      </a:r>
                      <a:r>
                        <a:rPr lang="en-US" sz="2400" baseline="0" dirty="0" smtClean="0"/>
                        <a:t> with parent(s)</a:t>
                      </a:r>
                      <a:endParaRPr lang="en-US" sz="2400" dirty="0"/>
                    </a:p>
                  </a:txBody>
                  <a:tcPr/>
                </a:tc>
                <a:tc>
                  <a:txBody>
                    <a:bodyPr/>
                    <a:lstStyle/>
                    <a:p>
                      <a:r>
                        <a:rPr lang="en-US" sz="2400" dirty="0" smtClean="0"/>
                        <a:t>School communicates with student</a:t>
                      </a:r>
                      <a:endParaRPr lang="en-US" sz="2400" dirty="0"/>
                    </a:p>
                  </a:txBody>
                  <a:tcPr/>
                </a:tc>
              </a:tr>
              <a:tr h="873672">
                <a:tc>
                  <a:txBody>
                    <a:bodyPr/>
                    <a:lstStyle/>
                    <a:p>
                      <a:r>
                        <a:rPr lang="en-US" sz="2400" dirty="0" smtClean="0"/>
                        <a:t>Parent</a:t>
                      </a:r>
                      <a:r>
                        <a:rPr lang="en-US" sz="2400" baseline="0" dirty="0" smtClean="0"/>
                        <a:t> advocates (student may advocate as well)</a:t>
                      </a:r>
                      <a:endParaRPr lang="en-US" sz="2400" dirty="0"/>
                    </a:p>
                  </a:txBody>
                  <a:tcPr/>
                </a:tc>
                <a:tc>
                  <a:txBody>
                    <a:bodyPr/>
                    <a:lstStyle/>
                    <a:p>
                      <a:r>
                        <a:rPr lang="en-US" sz="2400" dirty="0" smtClean="0"/>
                        <a:t>Student must advocate</a:t>
                      </a:r>
                      <a:endParaRPr lang="en-US" sz="2400" dirty="0"/>
                    </a:p>
                  </a:txBody>
                  <a:tcPr/>
                </a:tc>
              </a:tr>
            </a:tbl>
          </a:graphicData>
        </a:graphic>
      </p:graphicFrame>
      <p:sp>
        <p:nvSpPr>
          <p:cNvPr id="5" name="Slide Number Placeholder 4"/>
          <p:cNvSpPr>
            <a:spLocks noGrp="1"/>
          </p:cNvSpPr>
          <p:nvPr>
            <p:ph type="sldNum" sz="quarter" idx="12"/>
          </p:nvPr>
        </p:nvSpPr>
        <p:spPr/>
        <p:txBody>
          <a:bodyPr/>
          <a:lstStyle/>
          <a:p>
            <a:fld id="{DF9E5C13-F8EF-4424-86B4-A30E40C4DBBA}"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FERPA section</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students have to say:</a:t>
            </a:r>
            <a:endParaRPr lang="en-US" dirty="0"/>
          </a:p>
        </p:txBody>
      </p:sp>
      <p:sp>
        <p:nvSpPr>
          <p:cNvPr id="3" name="Content Placeholder 2"/>
          <p:cNvSpPr>
            <a:spLocks noGrp="1"/>
          </p:cNvSpPr>
          <p:nvPr>
            <p:ph sz="half" idx="1"/>
          </p:nvPr>
        </p:nvSpPr>
        <p:spPr/>
        <p:txBody>
          <a:bodyPr>
            <a:normAutofit fontScale="92500" lnSpcReduction="10000"/>
          </a:bodyPr>
          <a:lstStyle/>
          <a:p>
            <a:pPr>
              <a:buNone/>
            </a:pPr>
            <a:r>
              <a:rPr lang="en-US" i="1" dirty="0" smtClean="0"/>
              <a:t>“My best class is my Choral Class. It really helped me find my voice. Not just my singing voice. I’m speaking up for myself now in many different situations. I was quiet before but now, here I am, talking about college. It’s like, bam! I’ve got everything under control.”</a:t>
            </a:r>
          </a:p>
          <a:p>
            <a:pPr>
              <a:buNone/>
            </a:pPr>
            <a:r>
              <a:rPr lang="en-US" dirty="0" smtClean="0"/>
              <a:t>		--Arielle, 19</a:t>
            </a:r>
          </a:p>
          <a:p>
            <a:pPr>
              <a:buNone/>
            </a:pPr>
            <a:endParaRPr lang="en-US" dirty="0"/>
          </a:p>
        </p:txBody>
      </p:sp>
      <p:pic>
        <p:nvPicPr>
          <p:cNvPr id="5" name="Content Placeholder 4" descr="Arielle.jpg"/>
          <p:cNvPicPr>
            <a:picLocks noGrp="1" noChangeAspect="1"/>
          </p:cNvPicPr>
          <p:nvPr>
            <p:ph sz="half" idx="2"/>
          </p:nvPr>
        </p:nvPicPr>
        <p:blipFill>
          <a:blip r:embed="rId3" cstate="print"/>
          <a:stretch>
            <a:fillRect/>
          </a:stretch>
        </p:blipFill>
        <p:spPr>
          <a:xfrm>
            <a:off x="4970264" y="1600200"/>
            <a:ext cx="3394472" cy="4525963"/>
          </a:xfrm>
        </p:spPr>
      </p:pic>
      <p:sp>
        <p:nvSpPr>
          <p:cNvPr id="6" name="Slide Number Placeholder 5"/>
          <p:cNvSpPr>
            <a:spLocks noGrp="1"/>
          </p:cNvSpPr>
          <p:nvPr>
            <p:ph type="sldNum" sz="quarter" idx="12"/>
          </p:nvPr>
        </p:nvSpPr>
        <p:spPr/>
        <p:txBody>
          <a:bodyPr/>
          <a:lstStyle/>
          <a:p>
            <a:fld id="{DF9E5C13-F8EF-4424-86B4-A30E40C4DBBA}"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FERPA section</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Unit Objectives</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36</a:t>
            </a:fld>
            <a:endParaRPr lang="en-US"/>
          </a:p>
        </p:txBody>
      </p:sp>
      <p:pic>
        <p:nvPicPr>
          <p:cNvPr id="6" name="Picture 2"/>
          <p:cNvPicPr>
            <a:picLocks noGrp="1" noChangeAspect="1" noChangeArrowheads="1"/>
          </p:cNvPicPr>
          <p:nvPr>
            <p:ph idx="1"/>
          </p:nvPr>
        </p:nvPicPr>
        <p:blipFill>
          <a:blip r:embed="rId3" cstate="print"/>
          <a:srcRect/>
          <a:stretch>
            <a:fillRect/>
          </a:stretch>
        </p:blipFill>
        <p:spPr bwMode="auto">
          <a:xfrm>
            <a:off x="1066799" y="1600201"/>
            <a:ext cx="7239001" cy="511552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 this section:</a:t>
            </a:r>
            <a:endParaRPr lang="en-US" dirty="0"/>
          </a:p>
        </p:txBody>
      </p:sp>
      <p:sp>
        <p:nvSpPr>
          <p:cNvPr id="7" name="Content Placeholder 6"/>
          <p:cNvSpPr>
            <a:spLocks noGrp="1"/>
          </p:cNvSpPr>
          <p:nvPr>
            <p:ph idx="1"/>
          </p:nvPr>
        </p:nvSpPr>
        <p:spPr/>
        <p:txBody>
          <a:bodyPr/>
          <a:lstStyle/>
          <a:p>
            <a:r>
              <a:rPr lang="en-US" dirty="0" smtClean="0"/>
              <a:t>The differences between the responsibilities of a high school student and a college student.</a:t>
            </a:r>
            <a:endParaRPr lang="en-US" dirty="0"/>
          </a:p>
        </p:txBody>
      </p:sp>
      <p:sp>
        <p:nvSpPr>
          <p:cNvPr id="5" name="Slide Number Placeholder 4"/>
          <p:cNvSpPr>
            <a:spLocks noGrp="1"/>
          </p:cNvSpPr>
          <p:nvPr>
            <p:ph type="sldNum" sz="quarter" idx="12"/>
          </p:nvPr>
        </p:nvSpPr>
        <p:spPr/>
        <p:txBody>
          <a:bodyPr/>
          <a:lstStyle/>
          <a:p>
            <a:fld id="{DF9E5C13-F8EF-4424-86B4-A30E40C4DBBA}" type="slidenum">
              <a:rPr lang="en-US" smtClean="0"/>
              <a:pPr/>
              <a:t>37</a:t>
            </a:fld>
            <a:endParaRPr lang="en-US"/>
          </a:p>
        </p:txBody>
      </p:sp>
      <p:sp>
        <p:nvSpPr>
          <p:cNvPr id="8" name="Footer Placeholder 7"/>
          <p:cNvSpPr>
            <a:spLocks noGrp="1"/>
          </p:cNvSpPr>
          <p:nvPr>
            <p:ph type="ftr" sz="quarter" idx="11"/>
          </p:nvPr>
        </p:nvSpPr>
        <p:spPr/>
        <p:txBody>
          <a:bodyPr/>
          <a:lstStyle/>
          <a:p>
            <a:r>
              <a:rPr lang="en-US" smtClean="0"/>
              <a:t>receiving assistance section</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the false statement:</a:t>
            </a:r>
            <a:endParaRPr lang="en-US" dirty="0"/>
          </a:p>
        </p:txBody>
      </p:sp>
      <p:graphicFrame>
        <p:nvGraphicFramePr>
          <p:cNvPr id="4" name="Content Placeholder 3"/>
          <p:cNvGraphicFramePr>
            <a:graphicFrameLocks noGrp="1"/>
          </p:cNvGraphicFramePr>
          <p:nvPr>
            <p:ph idx="1"/>
          </p:nvPr>
        </p:nvGraphicFramePr>
        <p:xfrm>
          <a:off x="457200" y="1219200"/>
          <a:ext cx="82296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F9E5C13-F8EF-4424-86B4-A30E40C4DBBA}"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student responsibilities section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800" dirty="0" smtClean="0"/>
              <a:t>Q: In high school, </a:t>
            </a:r>
            <a:r>
              <a:rPr lang="en-US" sz="2800" u="sng" dirty="0" smtClean="0"/>
              <a:t>teachers and parents </a:t>
            </a:r>
            <a:r>
              <a:rPr lang="en-US" sz="2800" dirty="0" smtClean="0"/>
              <a:t>make sure a student gets the help he/she needs to be successful even if the student hasn’t asked for help. </a:t>
            </a:r>
            <a:br>
              <a:rPr lang="en-US" sz="2800" dirty="0" smtClean="0"/>
            </a:br>
            <a:endParaRPr lang="en-US" sz="2800" dirty="0"/>
          </a:p>
        </p:txBody>
      </p:sp>
      <p:sp>
        <p:nvSpPr>
          <p:cNvPr id="3" name="Content Placeholder 2"/>
          <p:cNvSpPr>
            <a:spLocks noGrp="1"/>
          </p:cNvSpPr>
          <p:nvPr>
            <p:ph idx="1"/>
          </p:nvPr>
        </p:nvSpPr>
        <p:spPr/>
        <p:txBody>
          <a:bodyPr/>
          <a:lstStyle/>
          <a:p>
            <a:pPr>
              <a:buNone/>
            </a:pPr>
            <a:r>
              <a:rPr lang="en-US" dirty="0" smtClean="0"/>
              <a:t>A: Sorry! This statement is true. </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student responsibilities section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this section:	</a:t>
            </a:r>
            <a:endParaRPr lang="en-US" dirty="0"/>
          </a:p>
        </p:txBody>
      </p:sp>
      <p:sp>
        <p:nvSpPr>
          <p:cNvPr id="3" name="Content Placeholder 2"/>
          <p:cNvSpPr>
            <a:spLocks noGrp="1"/>
          </p:cNvSpPr>
          <p:nvPr>
            <p:ph idx="1"/>
          </p:nvPr>
        </p:nvSpPr>
        <p:spPr/>
        <p:txBody>
          <a:bodyPr/>
          <a:lstStyle/>
          <a:p>
            <a:pPr>
              <a:buNone/>
            </a:pPr>
            <a:r>
              <a:rPr lang="en-US" dirty="0" smtClean="0"/>
              <a:t>Differences between </a:t>
            </a:r>
            <a:r>
              <a:rPr lang="en-US" dirty="0" smtClean="0"/>
              <a:t>the Individuals with Disabilities Education Action (IDEA</a:t>
            </a:r>
            <a:r>
              <a:rPr lang="en-US" dirty="0" smtClean="0"/>
              <a:t>)</a:t>
            </a:r>
            <a:r>
              <a:rPr lang="en-US" dirty="0" smtClean="0"/>
              <a:t> </a:t>
            </a:r>
            <a:r>
              <a:rPr lang="en-US" dirty="0" smtClean="0"/>
              <a:t>and the </a:t>
            </a:r>
            <a:r>
              <a:rPr lang="en-US" dirty="0" smtClean="0"/>
              <a:t>Americans with Disabilities Act (ADA</a:t>
            </a:r>
            <a:r>
              <a:rPr lang="en-US" dirty="0" smtClean="0"/>
              <a:t>) and Section 504 of the Rehabilitation Act</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IDEA vs ADA section</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47800"/>
          </a:xfrm>
        </p:spPr>
        <p:txBody>
          <a:bodyPr>
            <a:noAutofit/>
          </a:bodyPr>
          <a:lstStyle/>
          <a:p>
            <a:pPr lvl="0"/>
            <a:r>
              <a:rPr lang="en-US" sz="3200" dirty="0" smtClean="0"/>
              <a:t>Q: In college, </a:t>
            </a:r>
            <a:r>
              <a:rPr lang="en-US" sz="3200" u="sng" dirty="0" smtClean="0"/>
              <a:t>faculty</a:t>
            </a:r>
            <a:r>
              <a:rPr lang="en-US" sz="3200" dirty="0" smtClean="0"/>
              <a:t> will structure a student’s time for him/her in order to meet assignment due dates.</a:t>
            </a:r>
            <a:br>
              <a:rPr lang="en-US" sz="3200" dirty="0" smtClean="0"/>
            </a:br>
            <a:endParaRPr lang="en-US" sz="3200" dirty="0"/>
          </a:p>
        </p:txBody>
      </p:sp>
      <p:sp>
        <p:nvSpPr>
          <p:cNvPr id="3" name="Content Placeholder 2"/>
          <p:cNvSpPr>
            <a:spLocks noGrp="1"/>
          </p:cNvSpPr>
          <p:nvPr>
            <p:ph idx="1"/>
          </p:nvPr>
        </p:nvSpPr>
        <p:spPr>
          <a:xfrm>
            <a:off x="457200" y="1905000"/>
            <a:ext cx="8229600" cy="4221163"/>
          </a:xfrm>
        </p:spPr>
        <p:txBody>
          <a:bodyPr/>
          <a:lstStyle/>
          <a:p>
            <a:pPr>
              <a:buNone/>
            </a:pPr>
            <a:r>
              <a:rPr lang="en-US" dirty="0" smtClean="0"/>
              <a:t>A: Nice job! This is the false statement. </a:t>
            </a:r>
          </a:p>
          <a:p>
            <a:pPr>
              <a:buNone/>
            </a:pPr>
            <a:r>
              <a:rPr lang="en-US" dirty="0" smtClean="0"/>
              <a:t>In college, faculty will NOT structure a student’s time for him/her. It is the responsibility of the student to be aware of due dates and to plan accordingly in order to complete the work on time. </a:t>
            </a:r>
          </a:p>
          <a:p>
            <a:pPr>
              <a:buNone/>
            </a:pP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student responsibilities section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dirty="0" smtClean="0"/>
              <a:t>Q: In  high school, parents attend IEP meetings and </a:t>
            </a:r>
            <a:r>
              <a:rPr lang="en-US" sz="3200" u="sng" dirty="0" smtClean="0"/>
              <a:t>advocate for the student</a:t>
            </a:r>
            <a:r>
              <a:rPr lang="en-US" sz="3200" dirty="0" smtClean="0"/>
              <a:t>.  </a:t>
            </a:r>
            <a:br>
              <a:rPr lang="en-US" sz="3200" dirty="0" smtClean="0"/>
            </a:br>
            <a:endParaRPr lang="en-US" sz="3200" dirty="0"/>
          </a:p>
        </p:txBody>
      </p:sp>
      <p:sp>
        <p:nvSpPr>
          <p:cNvPr id="3" name="Content Placeholder 2"/>
          <p:cNvSpPr>
            <a:spLocks noGrp="1"/>
          </p:cNvSpPr>
          <p:nvPr>
            <p:ph idx="1"/>
          </p:nvPr>
        </p:nvSpPr>
        <p:spPr/>
        <p:txBody>
          <a:bodyPr/>
          <a:lstStyle/>
          <a:p>
            <a:pPr>
              <a:buNone/>
            </a:pPr>
            <a:r>
              <a:rPr lang="en-US" dirty="0" smtClean="0"/>
              <a:t>A: Try again! This statement is true. </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student responsibilities section</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Classroom Differences: Student Responsibility</a:t>
            </a:r>
            <a:endParaRPr lang="en-US" dirty="0"/>
          </a:p>
        </p:txBody>
      </p:sp>
      <p:graphicFrame>
        <p:nvGraphicFramePr>
          <p:cNvPr id="4" name="Content Placeholder 3"/>
          <p:cNvGraphicFramePr>
            <a:graphicFrameLocks noGrp="1"/>
          </p:cNvGraphicFramePr>
          <p:nvPr>
            <p:ph idx="1"/>
          </p:nvPr>
        </p:nvGraphicFramePr>
        <p:xfrm>
          <a:off x="457200" y="1600200"/>
          <a:ext cx="8229600" cy="3474720"/>
        </p:xfrm>
        <a:graphic>
          <a:graphicData uri="http://schemas.openxmlformats.org/drawingml/2006/table">
            <a:tbl>
              <a:tblPr firstRow="1" bandRow="1">
                <a:tableStyleId>{5C22544A-7EE6-4342-B048-85BDC9FD1C3A}</a:tableStyleId>
              </a:tblPr>
              <a:tblGrid>
                <a:gridCol w="4114800"/>
                <a:gridCol w="4114800"/>
              </a:tblGrid>
              <a:tr h="868680">
                <a:tc>
                  <a:txBody>
                    <a:bodyPr/>
                    <a:lstStyle/>
                    <a:p>
                      <a:pPr algn="ctr"/>
                      <a:r>
                        <a:rPr lang="en-US" sz="2400" dirty="0" smtClean="0"/>
                        <a:t>High School</a:t>
                      </a:r>
                      <a:endParaRPr lang="en-US" sz="2400" dirty="0"/>
                    </a:p>
                  </a:txBody>
                  <a:tcPr/>
                </a:tc>
                <a:tc>
                  <a:txBody>
                    <a:bodyPr/>
                    <a:lstStyle/>
                    <a:p>
                      <a:pPr algn="ctr"/>
                      <a:r>
                        <a:rPr lang="en-US" sz="2400" dirty="0" smtClean="0"/>
                        <a:t>College</a:t>
                      </a:r>
                      <a:endParaRPr lang="en-US" sz="2400" dirty="0"/>
                    </a:p>
                  </a:txBody>
                  <a:tcPr/>
                </a:tc>
              </a:tr>
              <a:tr h="868680">
                <a:tc>
                  <a:txBody>
                    <a:bodyPr/>
                    <a:lstStyle/>
                    <a:p>
                      <a:r>
                        <a:rPr lang="en-US" sz="2400" dirty="0" smtClean="0"/>
                        <a:t>School offers assistance</a:t>
                      </a:r>
                      <a:endParaRPr lang="en-US" sz="2400" dirty="0"/>
                    </a:p>
                  </a:txBody>
                  <a:tcPr/>
                </a:tc>
                <a:tc>
                  <a:txBody>
                    <a:bodyPr/>
                    <a:lstStyle/>
                    <a:p>
                      <a:r>
                        <a:rPr lang="en-US" sz="2400" dirty="0" smtClean="0"/>
                        <a:t>Student</a:t>
                      </a:r>
                      <a:r>
                        <a:rPr lang="en-US" sz="2400" baseline="0" dirty="0" smtClean="0"/>
                        <a:t> requests assistance</a:t>
                      </a:r>
                      <a:endParaRPr lang="en-US" sz="2400" dirty="0"/>
                    </a:p>
                  </a:txBody>
                  <a:tcPr/>
                </a:tc>
              </a:tr>
              <a:tr h="868680">
                <a:tc>
                  <a:txBody>
                    <a:bodyPr/>
                    <a:lstStyle/>
                    <a:p>
                      <a:r>
                        <a:rPr lang="en-US" sz="2400" dirty="0" smtClean="0"/>
                        <a:t>Time structured for student</a:t>
                      </a:r>
                      <a:endParaRPr lang="en-US" sz="2400" dirty="0"/>
                    </a:p>
                  </a:txBody>
                  <a:tcPr/>
                </a:tc>
                <a:tc>
                  <a:txBody>
                    <a:bodyPr/>
                    <a:lstStyle/>
                    <a:p>
                      <a:r>
                        <a:rPr lang="en-US" sz="2400" dirty="0" smtClean="0"/>
                        <a:t>Student structures own time</a:t>
                      </a:r>
                      <a:endParaRPr lang="en-US" sz="2400" dirty="0"/>
                    </a:p>
                  </a:txBody>
                  <a:tcPr/>
                </a:tc>
              </a:tr>
              <a:tr h="868680">
                <a:tc>
                  <a:txBody>
                    <a:bodyPr/>
                    <a:lstStyle/>
                    <a:p>
                      <a:r>
                        <a:rPr lang="en-US" sz="2400" dirty="0" smtClean="0"/>
                        <a:t>Course materials are provided to the student</a:t>
                      </a:r>
                      <a:endParaRPr lang="en-US" sz="2400" dirty="0"/>
                    </a:p>
                  </a:txBody>
                  <a:tcPr/>
                </a:tc>
                <a:tc>
                  <a:txBody>
                    <a:bodyPr/>
                    <a:lstStyle/>
                    <a:p>
                      <a:r>
                        <a:rPr lang="en-US" sz="2400" dirty="0" smtClean="0"/>
                        <a:t>Student</a:t>
                      </a:r>
                      <a:r>
                        <a:rPr lang="en-US" sz="2400" baseline="0" dirty="0" smtClean="0"/>
                        <a:t> must obtain course materials</a:t>
                      </a:r>
                      <a:endParaRPr lang="en-US" sz="2400" dirty="0"/>
                    </a:p>
                  </a:txBody>
                  <a:tcPr/>
                </a:tc>
              </a:tr>
            </a:tbl>
          </a:graphicData>
        </a:graphic>
      </p:graphicFrame>
      <p:sp>
        <p:nvSpPr>
          <p:cNvPr id="5" name="Slide Number Placeholder 4"/>
          <p:cNvSpPr>
            <a:spLocks noGrp="1"/>
          </p:cNvSpPr>
          <p:nvPr>
            <p:ph type="sldNum" sz="quarter" idx="12"/>
          </p:nvPr>
        </p:nvSpPr>
        <p:spPr/>
        <p:txBody>
          <a:bodyPr/>
          <a:lstStyle/>
          <a:p>
            <a:fld id="{DF9E5C13-F8EF-4424-86B4-A30E40C4DBBA}"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student responsibilities section</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students have to say:</a:t>
            </a:r>
            <a:endParaRPr lang="en-US" dirty="0"/>
          </a:p>
        </p:txBody>
      </p:sp>
      <p:sp>
        <p:nvSpPr>
          <p:cNvPr id="4" name="Content Placeholder 3"/>
          <p:cNvSpPr>
            <a:spLocks noGrp="1"/>
          </p:cNvSpPr>
          <p:nvPr>
            <p:ph sz="half" idx="1"/>
          </p:nvPr>
        </p:nvSpPr>
        <p:spPr/>
        <p:txBody>
          <a:bodyPr>
            <a:normAutofit fontScale="92500" lnSpcReduction="10000"/>
          </a:bodyPr>
          <a:lstStyle/>
          <a:p>
            <a:pPr>
              <a:buNone/>
            </a:pPr>
            <a:r>
              <a:rPr lang="en-US" dirty="0" smtClean="0"/>
              <a:t>“</a:t>
            </a:r>
            <a:r>
              <a:rPr lang="en-US" i="1" dirty="0" smtClean="0"/>
              <a:t>There’s more freedom at college, more independence. It doesn’t matter if it’s after class, or on the weekends. You come to college and find things to do. In college, it’s okay to hang out when you’re not in class anytime you want to</a:t>
            </a:r>
            <a:r>
              <a:rPr lang="en-US" dirty="0" smtClean="0"/>
              <a:t>.”</a:t>
            </a:r>
          </a:p>
          <a:p>
            <a:pPr>
              <a:buNone/>
            </a:pPr>
            <a:r>
              <a:rPr lang="en-US" dirty="0" smtClean="0"/>
              <a:t>			-- Joey, 21</a:t>
            </a:r>
          </a:p>
          <a:p>
            <a:pPr>
              <a:buNone/>
            </a:pPr>
            <a:endParaRPr lang="en-US" dirty="0"/>
          </a:p>
        </p:txBody>
      </p:sp>
      <p:pic>
        <p:nvPicPr>
          <p:cNvPr id="6" name="Content Placeholder 5" descr="Joey .jpg"/>
          <p:cNvPicPr>
            <a:picLocks noGrp="1" noChangeAspect="1"/>
          </p:cNvPicPr>
          <p:nvPr>
            <p:ph sz="half" idx="2"/>
          </p:nvPr>
        </p:nvPicPr>
        <p:blipFill>
          <a:blip r:embed="rId3" cstate="print"/>
          <a:stretch>
            <a:fillRect/>
          </a:stretch>
        </p:blipFill>
        <p:spPr>
          <a:xfrm>
            <a:off x="4970264" y="1600200"/>
            <a:ext cx="3394472" cy="4525963"/>
          </a:xfrm>
        </p:spPr>
      </p:pic>
      <p:sp>
        <p:nvSpPr>
          <p:cNvPr id="5" name="Slide Number Placeholder 4"/>
          <p:cNvSpPr>
            <a:spLocks noGrp="1"/>
          </p:cNvSpPr>
          <p:nvPr>
            <p:ph type="sldNum" sz="quarter" idx="12"/>
          </p:nvPr>
        </p:nvSpPr>
        <p:spPr/>
        <p:txBody>
          <a:bodyPr/>
          <a:lstStyle/>
          <a:p>
            <a:fld id="{DF9E5C13-F8EF-4424-86B4-A30E40C4DBBA}"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student responsibilities section</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Unit Objectives</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44</a:t>
            </a:fld>
            <a:endParaRPr lang="en-US"/>
          </a:p>
        </p:txBody>
      </p:sp>
      <p:pic>
        <p:nvPicPr>
          <p:cNvPr id="6" name="Picture 2"/>
          <p:cNvPicPr>
            <a:picLocks noGrp="1" noChangeAspect="1" noChangeArrowheads="1"/>
          </p:cNvPicPr>
          <p:nvPr>
            <p:ph idx="1"/>
          </p:nvPr>
        </p:nvPicPr>
        <p:blipFill>
          <a:blip r:embed="rId3" cstate="print"/>
          <a:srcRect/>
          <a:stretch>
            <a:fillRect/>
          </a:stretch>
        </p:blipFill>
        <p:spPr bwMode="auto">
          <a:xfrm>
            <a:off x="1066799" y="1600201"/>
            <a:ext cx="7239001" cy="511552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 this section:</a:t>
            </a:r>
            <a:endParaRPr lang="en-US" dirty="0"/>
          </a:p>
        </p:txBody>
      </p:sp>
      <p:sp>
        <p:nvSpPr>
          <p:cNvPr id="7" name="Content Placeholder 6"/>
          <p:cNvSpPr>
            <a:spLocks noGrp="1"/>
          </p:cNvSpPr>
          <p:nvPr>
            <p:ph idx="1"/>
          </p:nvPr>
        </p:nvSpPr>
        <p:spPr/>
        <p:txBody>
          <a:bodyPr/>
          <a:lstStyle/>
          <a:p>
            <a:r>
              <a:rPr lang="en-US" dirty="0" smtClean="0"/>
              <a:t>Differences in the responsibilities of a high school teacher and a college instructor.</a:t>
            </a:r>
            <a:endParaRPr lang="en-US" dirty="0"/>
          </a:p>
        </p:txBody>
      </p:sp>
      <p:sp>
        <p:nvSpPr>
          <p:cNvPr id="5" name="Slide Number Placeholder 4"/>
          <p:cNvSpPr>
            <a:spLocks noGrp="1"/>
          </p:cNvSpPr>
          <p:nvPr>
            <p:ph type="sldNum" sz="quarter" idx="12"/>
          </p:nvPr>
        </p:nvSpPr>
        <p:spPr/>
        <p:txBody>
          <a:bodyPr/>
          <a:lstStyle/>
          <a:p>
            <a:fld id="{DF9E5C13-F8EF-4424-86B4-A30E40C4DBBA}" type="slidenum">
              <a:rPr lang="en-US" smtClean="0"/>
              <a:pPr/>
              <a:t>45</a:t>
            </a:fld>
            <a:endParaRPr lang="en-US"/>
          </a:p>
        </p:txBody>
      </p:sp>
      <p:sp>
        <p:nvSpPr>
          <p:cNvPr id="8" name="Footer Placeholder 7"/>
          <p:cNvSpPr>
            <a:spLocks noGrp="1"/>
          </p:cNvSpPr>
          <p:nvPr>
            <p:ph type="ftr" sz="quarter" idx="11"/>
          </p:nvPr>
        </p:nvSpPr>
        <p:spPr/>
        <p:txBody>
          <a:bodyPr/>
          <a:lstStyle/>
          <a:p>
            <a:r>
              <a:rPr lang="en-US" smtClean="0"/>
              <a:t>teacher responsibilities section</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Choose the false statement:</a:t>
            </a:r>
            <a:endParaRPr lang="en-US" dirty="0"/>
          </a:p>
        </p:txBody>
      </p:sp>
      <p:graphicFrame>
        <p:nvGraphicFramePr>
          <p:cNvPr id="8" name="Content Placeholder 7"/>
          <p:cNvGraphicFramePr>
            <a:graphicFrameLocks noGrp="1"/>
          </p:cNvGraphicFramePr>
          <p:nvPr>
            <p:ph idx="1"/>
          </p:nvPr>
        </p:nvGraphicFramePr>
        <p:xfrm>
          <a:off x="457200" y="1371600"/>
          <a:ext cx="8229600" cy="4754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DF9E5C13-F8EF-4424-86B4-A30E40C4DBBA}" type="slidenum">
              <a:rPr lang="en-US" smtClean="0"/>
              <a:pPr/>
              <a:t>46</a:t>
            </a:fld>
            <a:endParaRPr lang="en-US"/>
          </a:p>
        </p:txBody>
      </p:sp>
      <p:sp>
        <p:nvSpPr>
          <p:cNvPr id="9" name="Footer Placeholder 8"/>
          <p:cNvSpPr>
            <a:spLocks noGrp="1"/>
          </p:cNvSpPr>
          <p:nvPr>
            <p:ph type="ftr" sz="quarter" idx="11"/>
          </p:nvPr>
        </p:nvSpPr>
        <p:spPr/>
        <p:txBody>
          <a:bodyPr/>
          <a:lstStyle/>
          <a:p>
            <a:r>
              <a:rPr lang="en-US" smtClean="0"/>
              <a:t>teacher responsibilities section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dirty="0" smtClean="0"/>
              <a:t>Q: In college, instructors expect students to refer to a course syllabus for assignment due dates.</a:t>
            </a:r>
            <a:br>
              <a:rPr lang="en-US" sz="3200" dirty="0" smtClean="0"/>
            </a:br>
            <a:endParaRPr lang="en-US" sz="3200" dirty="0"/>
          </a:p>
        </p:txBody>
      </p:sp>
      <p:sp>
        <p:nvSpPr>
          <p:cNvPr id="3" name="Content Placeholder 2"/>
          <p:cNvSpPr>
            <a:spLocks noGrp="1"/>
          </p:cNvSpPr>
          <p:nvPr>
            <p:ph idx="1"/>
          </p:nvPr>
        </p:nvSpPr>
        <p:spPr/>
        <p:txBody>
          <a:bodyPr/>
          <a:lstStyle/>
          <a:p>
            <a:pPr>
              <a:buNone/>
            </a:pPr>
            <a:r>
              <a:rPr lang="en-US" dirty="0" smtClean="0"/>
              <a:t>A: Better luck next time! This statement is true. </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teacher responsibilities section</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800" dirty="0" smtClean="0"/>
              <a:t>Q: In high school, teachers will check in with a student more often to determine whether he/she understands the material begin taught.  </a:t>
            </a:r>
            <a:br>
              <a:rPr lang="en-US" sz="2800" dirty="0" smtClean="0"/>
            </a:br>
            <a:endParaRPr lang="en-US" sz="2800" dirty="0"/>
          </a:p>
        </p:txBody>
      </p:sp>
      <p:sp>
        <p:nvSpPr>
          <p:cNvPr id="3" name="Content Placeholder 2"/>
          <p:cNvSpPr>
            <a:spLocks noGrp="1"/>
          </p:cNvSpPr>
          <p:nvPr>
            <p:ph idx="1"/>
          </p:nvPr>
        </p:nvSpPr>
        <p:spPr/>
        <p:txBody>
          <a:bodyPr/>
          <a:lstStyle/>
          <a:p>
            <a:pPr>
              <a:buNone/>
            </a:pPr>
            <a:r>
              <a:rPr lang="en-US" dirty="0" smtClean="0"/>
              <a:t>A: try again! this statement is true.</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teacher responsibilities section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800" dirty="0" smtClean="0"/>
              <a:t>Q: In college, an instructor will make changes to what is being taught in order to accommodate a student with a disability. </a:t>
            </a:r>
            <a:br>
              <a:rPr lang="en-US" sz="2800" dirty="0" smtClean="0"/>
            </a:br>
            <a:endParaRPr lang="en-US" sz="2800" dirty="0"/>
          </a:p>
        </p:txBody>
      </p:sp>
      <p:sp>
        <p:nvSpPr>
          <p:cNvPr id="3" name="Content Placeholder 2"/>
          <p:cNvSpPr>
            <a:spLocks noGrp="1"/>
          </p:cNvSpPr>
          <p:nvPr>
            <p:ph idx="1"/>
          </p:nvPr>
        </p:nvSpPr>
        <p:spPr/>
        <p:txBody>
          <a:bodyPr/>
          <a:lstStyle/>
          <a:p>
            <a:pPr>
              <a:buNone/>
            </a:pPr>
            <a:r>
              <a:rPr lang="en-US" dirty="0" smtClean="0"/>
              <a:t>A: Great job! This statement is false. </a:t>
            </a:r>
          </a:p>
          <a:p>
            <a:pPr>
              <a:buNone/>
            </a:pPr>
            <a:r>
              <a:rPr lang="en-US" dirty="0" smtClean="0"/>
              <a:t>Unlike high school, faculty do not make modifications to the course content for students with disabilities. But they can provide opportunity for other ways for the student to access the course content. </a:t>
            </a: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teacher responsibilities section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the false statement :</a:t>
            </a:r>
            <a:endParaRPr lang="en-US" dirty="0"/>
          </a:p>
        </p:txBody>
      </p:sp>
      <p:graphicFrame>
        <p:nvGraphicFramePr>
          <p:cNvPr id="5" name="Content Placeholder 4"/>
          <p:cNvGraphicFramePr>
            <a:graphicFrameLocks noGrp="1"/>
          </p:cNvGraphicFramePr>
          <p:nvPr>
            <p:ph idx="1"/>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DF9E5C13-F8EF-4424-86B4-A30E40C4DBBA}"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IDEA vs. ADA section</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Classroom Differences: Teacher Responsibility</a:t>
            </a:r>
            <a:endParaRPr lang="en-US" dirty="0"/>
          </a:p>
        </p:txBody>
      </p:sp>
      <p:graphicFrame>
        <p:nvGraphicFramePr>
          <p:cNvPr id="4" name="Content Placeholder 3"/>
          <p:cNvGraphicFramePr>
            <a:graphicFrameLocks noGrp="1"/>
          </p:cNvGraphicFramePr>
          <p:nvPr>
            <p:ph idx="1"/>
          </p:nvPr>
        </p:nvGraphicFramePr>
        <p:xfrm>
          <a:off x="457200" y="1600200"/>
          <a:ext cx="8229600" cy="2971800"/>
        </p:xfrm>
        <a:graphic>
          <a:graphicData uri="http://schemas.openxmlformats.org/drawingml/2006/table">
            <a:tbl>
              <a:tblPr firstRow="1" bandRow="1">
                <a:tableStyleId>{5C22544A-7EE6-4342-B048-85BDC9FD1C3A}</a:tableStyleId>
              </a:tblPr>
              <a:tblGrid>
                <a:gridCol w="4114800"/>
                <a:gridCol w="4114800"/>
              </a:tblGrid>
              <a:tr h="990600">
                <a:tc>
                  <a:txBody>
                    <a:bodyPr/>
                    <a:lstStyle/>
                    <a:p>
                      <a:pPr algn="ctr"/>
                      <a:r>
                        <a:rPr lang="en-US" sz="2400" dirty="0" smtClean="0"/>
                        <a:t>High School</a:t>
                      </a:r>
                      <a:endParaRPr lang="en-US" sz="2400" dirty="0"/>
                    </a:p>
                  </a:txBody>
                  <a:tcPr/>
                </a:tc>
                <a:tc>
                  <a:txBody>
                    <a:bodyPr/>
                    <a:lstStyle/>
                    <a:p>
                      <a:pPr algn="ctr"/>
                      <a:r>
                        <a:rPr lang="en-US" sz="2400" dirty="0" smtClean="0"/>
                        <a:t>College</a:t>
                      </a:r>
                      <a:endParaRPr lang="en-US" sz="2400" dirty="0"/>
                    </a:p>
                  </a:txBody>
                  <a:tcPr/>
                </a:tc>
              </a:tr>
              <a:tr h="990600">
                <a:tc>
                  <a:txBody>
                    <a:bodyPr/>
                    <a:lstStyle/>
                    <a:p>
                      <a:r>
                        <a:rPr lang="en-US" sz="2400" dirty="0" smtClean="0"/>
                        <a:t>Modify curriculum</a:t>
                      </a:r>
                      <a:endParaRPr lang="en-US" sz="2400" dirty="0"/>
                    </a:p>
                  </a:txBody>
                  <a:tcPr/>
                </a:tc>
                <a:tc>
                  <a:txBody>
                    <a:bodyPr/>
                    <a:lstStyle/>
                    <a:p>
                      <a:r>
                        <a:rPr lang="en-US" sz="2400" dirty="0" smtClean="0"/>
                        <a:t>Only provide accommodations</a:t>
                      </a:r>
                      <a:endParaRPr lang="en-US" sz="2400" dirty="0"/>
                    </a:p>
                  </a:txBody>
                  <a:tcPr/>
                </a:tc>
              </a:tr>
              <a:tr h="990600">
                <a:tc>
                  <a:txBody>
                    <a:bodyPr/>
                    <a:lstStyle/>
                    <a:p>
                      <a:r>
                        <a:rPr lang="en-US" sz="2400" dirty="0" smtClean="0"/>
                        <a:t>Deadline reminders by teacher</a:t>
                      </a:r>
                      <a:endParaRPr lang="en-US" sz="2400" dirty="0"/>
                    </a:p>
                  </a:txBody>
                  <a:tcPr/>
                </a:tc>
                <a:tc>
                  <a:txBody>
                    <a:bodyPr/>
                    <a:lstStyle/>
                    <a:p>
                      <a:r>
                        <a:rPr lang="en-US" sz="2400" dirty="0" smtClean="0"/>
                        <a:t>Deadlines provided in course syllabus</a:t>
                      </a:r>
                      <a:endParaRPr lang="en-US" sz="2400" dirty="0"/>
                    </a:p>
                  </a:txBody>
                  <a:tcPr/>
                </a:tc>
              </a:tr>
            </a:tbl>
          </a:graphicData>
        </a:graphic>
      </p:graphicFrame>
      <p:sp>
        <p:nvSpPr>
          <p:cNvPr id="5" name="Slide Number Placeholder 4"/>
          <p:cNvSpPr>
            <a:spLocks noGrp="1"/>
          </p:cNvSpPr>
          <p:nvPr>
            <p:ph type="sldNum" sz="quarter" idx="12"/>
          </p:nvPr>
        </p:nvSpPr>
        <p:spPr/>
        <p:txBody>
          <a:bodyPr/>
          <a:lstStyle/>
          <a:p>
            <a:fld id="{DF9E5C13-F8EF-4424-86B4-A30E40C4DBBA}"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teacher responsibilities section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students have to say:</a:t>
            </a:r>
            <a:endParaRPr lang="en-US" dirty="0"/>
          </a:p>
        </p:txBody>
      </p:sp>
      <p:sp>
        <p:nvSpPr>
          <p:cNvPr id="3" name="Content Placeholder 2"/>
          <p:cNvSpPr>
            <a:spLocks noGrp="1"/>
          </p:cNvSpPr>
          <p:nvPr>
            <p:ph sz="half" idx="1"/>
          </p:nvPr>
        </p:nvSpPr>
        <p:spPr/>
        <p:txBody>
          <a:bodyPr/>
          <a:lstStyle/>
          <a:p>
            <a:pPr>
              <a:buNone/>
            </a:pPr>
            <a:r>
              <a:rPr lang="en-US" dirty="0" smtClean="0"/>
              <a:t>“</a:t>
            </a:r>
            <a:r>
              <a:rPr lang="en-US" i="1" dirty="0" smtClean="0"/>
              <a:t>In college, the professors don’t baby you like they do in high school. You’re responsible for your own work</a:t>
            </a:r>
            <a:r>
              <a:rPr lang="en-US" dirty="0" smtClean="0"/>
              <a:t>.”</a:t>
            </a:r>
          </a:p>
          <a:p>
            <a:pPr>
              <a:buNone/>
            </a:pPr>
            <a:endParaRPr lang="en-US" dirty="0" smtClean="0"/>
          </a:p>
          <a:p>
            <a:pPr>
              <a:buNone/>
            </a:pPr>
            <a:r>
              <a:rPr lang="en-US" dirty="0" smtClean="0"/>
              <a:t>		-- Grace</a:t>
            </a:r>
            <a:endParaRPr lang="en-US" dirty="0"/>
          </a:p>
        </p:txBody>
      </p:sp>
      <p:pic>
        <p:nvPicPr>
          <p:cNvPr id="5" name="Content Placeholder 4" descr="Grace- close up.jpg"/>
          <p:cNvPicPr>
            <a:picLocks noGrp="1" noChangeAspect="1"/>
          </p:cNvPicPr>
          <p:nvPr>
            <p:ph sz="half" idx="2"/>
          </p:nvPr>
        </p:nvPicPr>
        <p:blipFill>
          <a:blip r:embed="rId3" cstate="print"/>
          <a:stretch>
            <a:fillRect/>
          </a:stretch>
        </p:blipFill>
        <p:spPr>
          <a:xfrm>
            <a:off x="4970264" y="1600200"/>
            <a:ext cx="3394472" cy="4525963"/>
          </a:xfrm>
        </p:spPr>
      </p:pic>
      <p:sp>
        <p:nvSpPr>
          <p:cNvPr id="6" name="Slide Number Placeholder 5"/>
          <p:cNvSpPr>
            <a:spLocks noGrp="1"/>
          </p:cNvSpPr>
          <p:nvPr>
            <p:ph type="sldNum" sz="quarter" idx="12"/>
          </p:nvPr>
        </p:nvSpPr>
        <p:spPr/>
        <p:txBody>
          <a:bodyPr/>
          <a:lstStyle/>
          <a:p>
            <a:fld id="{DF9E5C13-F8EF-4424-86B4-A30E40C4DBBA}"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teacher responsibilities section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students have to say:</a:t>
            </a:r>
            <a:endParaRPr lang="en-US" dirty="0"/>
          </a:p>
        </p:txBody>
      </p:sp>
      <p:sp>
        <p:nvSpPr>
          <p:cNvPr id="5" name="Content Placeholder 4"/>
          <p:cNvSpPr>
            <a:spLocks noGrp="1"/>
          </p:cNvSpPr>
          <p:nvPr>
            <p:ph sz="half" idx="1"/>
          </p:nvPr>
        </p:nvSpPr>
        <p:spPr/>
        <p:txBody>
          <a:bodyPr>
            <a:normAutofit fontScale="92500" lnSpcReduction="10000"/>
          </a:bodyPr>
          <a:lstStyle/>
          <a:p>
            <a:pPr>
              <a:buNone/>
            </a:pPr>
            <a:r>
              <a:rPr lang="en-US" dirty="0" smtClean="0"/>
              <a:t>“</a:t>
            </a:r>
            <a:r>
              <a:rPr lang="en-US" i="1" dirty="0" smtClean="0"/>
              <a:t>In high school, you can come in late. Here at college if you call your professor, you can come in late, but they don't accept excuses. They tell you that. It's up to you. Class starts on time and you have to be there. It’s your responsibility. That’s what they tell us</a:t>
            </a:r>
            <a:r>
              <a:rPr lang="en-US" dirty="0" smtClean="0"/>
              <a:t>.”</a:t>
            </a:r>
          </a:p>
          <a:p>
            <a:pPr>
              <a:buNone/>
            </a:pPr>
            <a:r>
              <a:rPr lang="en-US" dirty="0" smtClean="0"/>
              <a:t>			-- </a:t>
            </a:r>
            <a:r>
              <a:rPr lang="en-US" dirty="0" err="1" smtClean="0"/>
              <a:t>Fabiola</a:t>
            </a:r>
            <a:r>
              <a:rPr lang="en-US" dirty="0" smtClean="0"/>
              <a:t>, 19</a:t>
            </a:r>
          </a:p>
          <a:p>
            <a:pPr>
              <a:buNone/>
            </a:pPr>
            <a:endParaRPr lang="en-US" dirty="0"/>
          </a:p>
        </p:txBody>
      </p:sp>
      <p:pic>
        <p:nvPicPr>
          <p:cNvPr id="7" name="Content Placeholder 6" descr="Fab in kitchen.JPG"/>
          <p:cNvPicPr>
            <a:picLocks noGrp="1" noChangeAspect="1"/>
          </p:cNvPicPr>
          <p:nvPr>
            <p:ph sz="half" idx="2"/>
          </p:nvPr>
        </p:nvPicPr>
        <p:blipFill>
          <a:blip r:embed="rId3" cstate="print"/>
          <a:stretch>
            <a:fillRect/>
          </a:stretch>
        </p:blipFill>
        <p:spPr>
          <a:xfrm>
            <a:off x="5158845" y="1600200"/>
            <a:ext cx="3017309" cy="4525963"/>
          </a:xfrm>
        </p:spPr>
      </p:pic>
      <p:sp>
        <p:nvSpPr>
          <p:cNvPr id="6" name="Slide Number Placeholder 5"/>
          <p:cNvSpPr>
            <a:spLocks noGrp="1"/>
          </p:cNvSpPr>
          <p:nvPr>
            <p:ph type="sldNum" sz="quarter" idx="12"/>
          </p:nvPr>
        </p:nvSpPr>
        <p:spPr/>
        <p:txBody>
          <a:bodyPr/>
          <a:lstStyle/>
          <a:p>
            <a:fld id="{DF9E5C13-F8EF-4424-86B4-A30E40C4DBBA}" type="slidenum">
              <a:rPr lang="en-US" smtClean="0"/>
              <a:pPr/>
              <a:t>52</a:t>
            </a:fld>
            <a:endParaRPr lang="en-US"/>
          </a:p>
        </p:txBody>
      </p:sp>
      <p:sp>
        <p:nvSpPr>
          <p:cNvPr id="8" name="Footer Placeholder 7"/>
          <p:cNvSpPr>
            <a:spLocks noGrp="1"/>
          </p:cNvSpPr>
          <p:nvPr>
            <p:ph type="ftr" sz="quarter" idx="11"/>
          </p:nvPr>
        </p:nvSpPr>
        <p:spPr/>
        <p:txBody>
          <a:bodyPr/>
          <a:lstStyle/>
          <a:p>
            <a:r>
              <a:rPr lang="en-US" smtClean="0"/>
              <a:t>teacher responsibilities section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534400" cy="1752600"/>
          </a:xfrm>
        </p:spPr>
        <p:txBody>
          <a:bodyPr>
            <a:normAutofit fontScale="90000"/>
          </a:bodyPr>
          <a:lstStyle/>
          <a:p>
            <a:pPr lvl="0"/>
            <a:r>
              <a:rPr lang="en-US" dirty="0" smtClean="0"/>
              <a:t>Q: Colleges are </a:t>
            </a:r>
            <a:r>
              <a:rPr lang="en-US" u="sng" dirty="0" smtClean="0"/>
              <a:t>required</a:t>
            </a:r>
            <a:r>
              <a:rPr lang="en-US" dirty="0" smtClean="0"/>
              <a:t> to identify students with disabilities to provide them services.</a:t>
            </a:r>
            <a:br>
              <a:rPr lang="en-US" dirty="0" smtClean="0"/>
            </a:br>
            <a:endParaRPr lang="en-US" dirty="0"/>
          </a:p>
        </p:txBody>
      </p:sp>
      <p:sp>
        <p:nvSpPr>
          <p:cNvPr id="3" name="Content Placeholder 2"/>
          <p:cNvSpPr>
            <a:spLocks noGrp="1"/>
          </p:cNvSpPr>
          <p:nvPr>
            <p:ph idx="1"/>
          </p:nvPr>
        </p:nvSpPr>
        <p:spPr>
          <a:xfrm>
            <a:off x="457200" y="2743200"/>
            <a:ext cx="8229600" cy="3382963"/>
          </a:xfrm>
        </p:spPr>
        <p:txBody>
          <a:bodyPr>
            <a:normAutofit/>
          </a:bodyPr>
          <a:lstStyle/>
          <a:p>
            <a:pPr>
              <a:buNone/>
            </a:pPr>
            <a:r>
              <a:rPr lang="en-US" dirty="0" smtClean="0"/>
              <a:t>A: Correct! This is the false statement. </a:t>
            </a:r>
          </a:p>
          <a:p>
            <a:pPr>
              <a:buNone/>
            </a:pPr>
            <a:r>
              <a:rPr lang="en-US" dirty="0" smtClean="0"/>
              <a:t>Colleges are </a:t>
            </a:r>
            <a:r>
              <a:rPr lang="en-US" b="1" dirty="0" smtClean="0"/>
              <a:t>not</a:t>
            </a:r>
            <a:r>
              <a:rPr lang="en-US" dirty="0" smtClean="0"/>
              <a:t> required to identify students with disabilities. In a college setting, it is the responsibility of the student to identify themselves to the disability services office and to ask for help.</a:t>
            </a:r>
          </a:p>
          <a:p>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IDEA vs. ADA section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458200" cy="1752600"/>
          </a:xfrm>
        </p:spPr>
        <p:txBody>
          <a:bodyPr>
            <a:normAutofit fontScale="90000"/>
          </a:bodyPr>
          <a:lstStyle/>
          <a:p>
            <a:pPr lvl="0"/>
            <a:r>
              <a:rPr lang="en-US" dirty="0" smtClean="0"/>
              <a:t>Q: In high school, students with disabilities are </a:t>
            </a:r>
            <a:r>
              <a:rPr lang="en-US" u="sng" dirty="0" smtClean="0"/>
              <a:t>entitled</a:t>
            </a:r>
            <a:r>
              <a:rPr lang="en-US" dirty="0" smtClean="0"/>
              <a:t> to receive services.</a:t>
            </a:r>
            <a:br>
              <a:rPr lang="en-US" dirty="0" smtClean="0"/>
            </a:br>
            <a:endParaRPr lang="en-US" dirty="0"/>
          </a:p>
        </p:txBody>
      </p:sp>
      <p:sp>
        <p:nvSpPr>
          <p:cNvPr id="3" name="Content Placeholder 2"/>
          <p:cNvSpPr>
            <a:spLocks noGrp="1"/>
          </p:cNvSpPr>
          <p:nvPr>
            <p:ph idx="1"/>
          </p:nvPr>
        </p:nvSpPr>
        <p:spPr>
          <a:xfrm>
            <a:off x="457200" y="2667000"/>
            <a:ext cx="8229600" cy="3459163"/>
          </a:xfrm>
        </p:spPr>
        <p:txBody>
          <a:bodyPr/>
          <a:lstStyle/>
          <a:p>
            <a:pPr>
              <a:buNone/>
            </a:pPr>
            <a:r>
              <a:rPr lang="en-US" dirty="0" smtClean="0"/>
              <a:t>A: Better luck next time! This statement is true. </a:t>
            </a:r>
          </a:p>
          <a:p>
            <a:pPr>
              <a:buNone/>
            </a:pPr>
            <a:endParaRPr lang="en-US" dirty="0"/>
          </a:p>
        </p:txBody>
      </p:sp>
      <p:sp>
        <p:nvSpPr>
          <p:cNvPr id="4" name="Slide Number Placeholder 3"/>
          <p:cNvSpPr>
            <a:spLocks noGrp="1"/>
          </p:cNvSpPr>
          <p:nvPr>
            <p:ph type="sldNum" sz="quarter" idx="12"/>
          </p:nvPr>
        </p:nvSpPr>
        <p:spPr/>
        <p:txBody>
          <a:bodyPr/>
          <a:lstStyle/>
          <a:p>
            <a:fld id="{DF9E5C13-F8EF-4424-86B4-A30E40C4DBBA}"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IDEA vs. ADA section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a:bodyPr>
          <a:lstStyle/>
          <a:p>
            <a:pPr lvl="0"/>
            <a:r>
              <a:rPr lang="en-US" sz="3600" dirty="0" smtClean="0"/>
              <a:t>Q: In college, students with disabilities are supported in </a:t>
            </a:r>
            <a:r>
              <a:rPr lang="en-US" sz="3600" u="sng" dirty="0" smtClean="0"/>
              <a:t>accessing</a:t>
            </a:r>
            <a:r>
              <a:rPr lang="en-US" sz="3600" dirty="0" smtClean="0"/>
              <a:t> college courses.</a:t>
            </a:r>
            <a:br>
              <a:rPr lang="en-US" sz="3600" dirty="0" smtClean="0"/>
            </a:br>
            <a:endParaRPr lang="en-US" sz="3600" dirty="0"/>
          </a:p>
        </p:txBody>
      </p:sp>
      <p:sp>
        <p:nvSpPr>
          <p:cNvPr id="3" name="Content Placeholder 2"/>
          <p:cNvSpPr>
            <a:spLocks noGrp="1"/>
          </p:cNvSpPr>
          <p:nvPr>
            <p:ph idx="1"/>
          </p:nvPr>
        </p:nvSpPr>
        <p:spPr>
          <a:xfrm>
            <a:off x="457200" y="2819400"/>
            <a:ext cx="8229600" cy="3306763"/>
          </a:xfrm>
        </p:spPr>
        <p:txBody>
          <a:bodyPr/>
          <a:lstStyle/>
          <a:p>
            <a:pPr>
              <a:buNone/>
            </a:pPr>
            <a:r>
              <a:rPr lang="en-US" dirty="0" smtClean="0"/>
              <a:t>A: Sorry! This statement is true.</a:t>
            </a:r>
          </a:p>
        </p:txBody>
      </p:sp>
      <p:sp>
        <p:nvSpPr>
          <p:cNvPr id="4" name="Slide Number Placeholder 3"/>
          <p:cNvSpPr>
            <a:spLocks noGrp="1"/>
          </p:cNvSpPr>
          <p:nvPr>
            <p:ph type="sldNum" sz="quarter" idx="12"/>
          </p:nvPr>
        </p:nvSpPr>
        <p:spPr/>
        <p:txBody>
          <a:bodyPr/>
          <a:lstStyle/>
          <a:p>
            <a:fld id="{DF9E5C13-F8EF-4424-86B4-A30E40C4DBBA}"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IDEA vs. ADA section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Differences: IDEA vs. ADA</a:t>
            </a:r>
            <a:endParaRPr lang="en-US" dirty="0"/>
          </a:p>
        </p:txBody>
      </p:sp>
      <p:graphicFrame>
        <p:nvGraphicFramePr>
          <p:cNvPr id="5" name="Content Placeholder 4"/>
          <p:cNvGraphicFramePr>
            <a:graphicFrameLocks noGrp="1"/>
          </p:cNvGraphicFramePr>
          <p:nvPr>
            <p:ph idx="1"/>
          </p:nvPr>
        </p:nvGraphicFramePr>
        <p:xfrm>
          <a:off x="304800" y="1219201"/>
          <a:ext cx="8534400" cy="5534810"/>
        </p:xfrm>
        <a:graphic>
          <a:graphicData uri="http://schemas.openxmlformats.org/drawingml/2006/table">
            <a:tbl>
              <a:tblPr firstRow="1" bandRow="1">
                <a:tableStyleId>{5C22544A-7EE6-4342-B048-85BDC9FD1C3A}</a:tableStyleId>
              </a:tblPr>
              <a:tblGrid>
                <a:gridCol w="4267200"/>
                <a:gridCol w="4267200"/>
              </a:tblGrid>
              <a:tr h="562435">
                <a:tc>
                  <a:txBody>
                    <a:bodyPr/>
                    <a:lstStyle/>
                    <a:p>
                      <a:pPr algn="ctr"/>
                      <a:r>
                        <a:rPr lang="en-US" sz="2400" dirty="0" smtClean="0"/>
                        <a:t>High School</a:t>
                      </a:r>
                      <a:endParaRPr lang="en-US" sz="2400" dirty="0"/>
                    </a:p>
                  </a:txBody>
                  <a:tcPr/>
                </a:tc>
                <a:tc>
                  <a:txBody>
                    <a:bodyPr/>
                    <a:lstStyle/>
                    <a:p>
                      <a:pPr algn="ctr"/>
                      <a:r>
                        <a:rPr lang="en-US" sz="2400" dirty="0" smtClean="0"/>
                        <a:t>College</a:t>
                      </a:r>
                      <a:endParaRPr lang="en-US" sz="2400" dirty="0"/>
                    </a:p>
                  </a:txBody>
                  <a:tcPr/>
                </a:tc>
              </a:tr>
              <a:tr h="1947046">
                <a:tc>
                  <a:txBody>
                    <a:bodyPr/>
                    <a:lstStyle/>
                    <a:p>
                      <a:pPr>
                        <a:buFont typeface="Arial" pitchFamily="34" charset="0"/>
                        <a:buNone/>
                      </a:pPr>
                      <a:r>
                        <a:rPr lang="en-US" sz="2400" dirty="0" smtClean="0"/>
                        <a:t> </a:t>
                      </a:r>
                      <a:r>
                        <a:rPr lang="en-US" sz="2400" b="1" dirty="0" smtClean="0"/>
                        <a:t>Individuals</a:t>
                      </a:r>
                      <a:r>
                        <a:rPr lang="en-US" sz="2400" b="1" baseline="0" dirty="0" smtClean="0"/>
                        <a:t> with Disabilities Education Act (</a:t>
                      </a:r>
                      <a:r>
                        <a:rPr lang="en-US" sz="2400" b="1" dirty="0" smtClean="0"/>
                        <a:t>IDEA)</a:t>
                      </a:r>
                    </a:p>
                  </a:txBody>
                  <a:tcPr/>
                </a:tc>
                <a:tc>
                  <a:txBody>
                    <a:bodyPr/>
                    <a:lstStyle/>
                    <a:p>
                      <a:pPr>
                        <a:buFont typeface="Arial" pitchFamily="34" charset="0"/>
                        <a:buNone/>
                      </a:pPr>
                      <a:r>
                        <a:rPr lang="en-US" sz="2400" b="1" dirty="0" smtClean="0"/>
                        <a:t>Americans with Disabilities Act (ADA) and Section</a:t>
                      </a:r>
                      <a:r>
                        <a:rPr lang="en-US" sz="2400" b="1" baseline="0" dirty="0" smtClean="0"/>
                        <a:t> 504 of the Rehabilitation Act</a:t>
                      </a:r>
                    </a:p>
                    <a:p>
                      <a:pPr>
                        <a:buFont typeface="Arial" pitchFamily="34" charset="0"/>
                        <a:buNone/>
                      </a:pPr>
                      <a:endParaRPr lang="en-US" sz="2400" b="1" baseline="0" dirty="0" smtClean="0"/>
                    </a:p>
                    <a:p>
                      <a:pPr>
                        <a:buFont typeface="Arial" pitchFamily="34" charset="0"/>
                        <a:buNone/>
                      </a:pPr>
                      <a:endParaRPr lang="en-US" sz="2400" b="1" dirty="0" smtClean="0"/>
                    </a:p>
                  </a:txBody>
                  <a:tcPr/>
                </a:tc>
              </a:tr>
              <a:tr h="1576180">
                <a:tc>
                  <a:txBody>
                    <a:bodyPr/>
                    <a:lstStyle/>
                    <a:p>
                      <a:pPr lvl="0">
                        <a:buFont typeface="Arial" pitchFamily="34" charset="0"/>
                        <a:buNone/>
                      </a:pPr>
                      <a:r>
                        <a:rPr lang="en-US" sz="2400" dirty="0" smtClean="0"/>
                        <a:t>Entitlement</a:t>
                      </a:r>
                    </a:p>
                    <a:p>
                      <a:pPr lvl="0">
                        <a:buFont typeface="Arial" pitchFamily="34" charset="0"/>
                        <a:buNone/>
                      </a:pPr>
                      <a:endParaRPr lang="en-US" sz="2400" dirty="0" smtClean="0"/>
                    </a:p>
                    <a:p>
                      <a:pPr lvl="0">
                        <a:buFont typeface="Arial" pitchFamily="34" charset="0"/>
                        <a:buNone/>
                      </a:pPr>
                      <a:endParaRPr lang="en-US" sz="2400" dirty="0" smtClean="0"/>
                    </a:p>
                  </a:txBody>
                  <a:tcPr/>
                </a:tc>
                <a:tc>
                  <a:txBody>
                    <a:bodyPr/>
                    <a:lstStyle/>
                    <a:p>
                      <a:pPr>
                        <a:buFont typeface="Arial" pitchFamily="34" charset="0"/>
                        <a:buNone/>
                      </a:pPr>
                      <a:r>
                        <a:rPr lang="en-US" sz="2400" dirty="0" smtClean="0"/>
                        <a:t>Non-Discrimination</a:t>
                      </a:r>
                    </a:p>
                  </a:txBody>
                  <a:tcPr/>
                </a:tc>
              </a:tr>
              <a:tr h="1449149">
                <a:tc>
                  <a:txBody>
                    <a:bodyPr/>
                    <a:lstStyle/>
                    <a:p>
                      <a:pPr lvl="0">
                        <a:buFont typeface="Arial" pitchFamily="34" charset="0"/>
                        <a:buNone/>
                      </a:pPr>
                      <a:r>
                        <a:rPr lang="en-US" sz="2400" dirty="0" smtClean="0"/>
                        <a:t>Success</a:t>
                      </a:r>
                    </a:p>
                  </a:txBody>
                  <a:tcPr/>
                </a:tc>
                <a:tc>
                  <a:txBody>
                    <a:bodyPr/>
                    <a:lstStyle/>
                    <a:p>
                      <a:pPr>
                        <a:buFont typeface="Arial" pitchFamily="34" charset="0"/>
                        <a:buNone/>
                      </a:pPr>
                      <a:r>
                        <a:rPr lang="en-US" sz="2400" dirty="0" smtClean="0"/>
                        <a:t>Access</a:t>
                      </a:r>
                    </a:p>
                  </a:txBody>
                  <a:tcPr/>
                </a:tc>
              </a:tr>
            </a:tbl>
          </a:graphicData>
        </a:graphic>
      </p:graphicFrame>
      <p:sp>
        <p:nvSpPr>
          <p:cNvPr id="4" name="Slide Number Placeholder 3"/>
          <p:cNvSpPr>
            <a:spLocks noGrp="1"/>
          </p:cNvSpPr>
          <p:nvPr>
            <p:ph type="sldNum" sz="quarter" idx="12"/>
          </p:nvPr>
        </p:nvSpPr>
        <p:spPr/>
        <p:txBody>
          <a:bodyPr/>
          <a:lstStyle/>
          <a:p>
            <a:fld id="{DF9E5C13-F8EF-4424-86B4-A30E40C4DBBA}"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IDEA vs. ADA  section</a:t>
            </a: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Navigating the Differences between High School &amp;amp; College&amp;quot;&quot;/&gt;&lt;property id=&quot;20307&quot; value=&quot;256&quot;/&gt;&lt;/object&gt;&lt;object type=&quot;3&quot; unique_id=&quot;10005&quot;&gt;&lt;property id=&quot;20148&quot; value=&quot;5&quot;/&gt;&lt;property id=&quot;20300&quot; value=&quot;Slide 2 - &amp;quot;Learning Unit Objectives&amp;quot;&quot;/&gt;&lt;property id=&quot;20307&quot; value=&quot;257&quot;/&gt;&lt;/object&gt;&lt;object type=&quot;3&quot; unique_id=&quot;10007&quot;&gt;&lt;property id=&quot;20148&quot; value=&quot;5&quot;/&gt;&lt;property id=&quot;20300&quot; value=&quot;Slide 4 - &amp;quot;Legal Differences: IDEA vs. ADA&amp;quot;&quot;/&gt;&lt;property id=&quot;20307&quot; value=&quot;259&quot;/&gt;&lt;/object&gt;&lt;object type=&quot;3&quot; unique_id=&quot;10008&quot;&gt;&lt;property id=&quot;20148&quot; value=&quot;5&quot;/&gt;&lt;property id=&quot;20300&quot; value=&quot;Slide 14 - &amp;quot;Legal Differences: &amp;#x0D;&amp;#x0A;Family Educational Rights Privacy Act (FERPA)&amp;quot;&quot;/&gt;&lt;property id=&quot;20307&quot; value=&quot;260&quot;/&gt;&lt;/object&gt;&lt;object type=&quot;3&quot; unique_id=&quot;10079&quot;&gt;&lt;property id=&quot;20148&quot; value=&quot;5&quot;/&gt;&lt;property id=&quot;20300&quot; value=&quot;Slide 11 - &amp;quot;What students have to say:&amp;quot;&quot;/&gt;&lt;property id=&quot;20307&quot; value=&quot;261&quot;/&gt;&lt;/object&gt;&lt;object type=&quot;3&quot; unique_id=&quot;10080&quot;&gt;&lt;property id=&quot;20148&quot; value=&quot;5&quot;/&gt;&lt;property id=&quot;20300&quot; value=&quot;Slide 15 - &amp;quot;Case example&amp;quot;&quot;/&gt;&lt;property id=&quot;20307&quot; value=&quot;262&quot;/&gt;&lt;/object&gt;&lt;object type=&quot;3&quot; unique_id=&quot;10081&quot;&gt;&lt;property id=&quot;20148&quot; value=&quot;5&quot;/&gt;&lt;property id=&quot;20300&quot; value=&quot;Slide 16 - &amp;quot;Classroom Differences: Student Responsibility&amp;quot;&quot;/&gt;&lt;property id=&quot;20307&quot; value=&quot;263&quot;/&gt;&lt;/object&gt;&lt;object type=&quot;3&quot; unique_id=&quot;10082&quot;&gt;&lt;property id=&quot;20148&quot; value=&quot;5&quot;/&gt;&lt;property id=&quot;20300&quot; value=&quot;Slide 17 - &amp;quot;Classroom Differences: Teacher Responsibility&amp;quot;&quot;/&gt;&lt;property id=&quot;20307&quot; value=&quot;264&quot;/&gt;&lt;/object&gt;&lt;object type=&quot;3&quot; unique_id=&quot;10094&quot;&gt;&lt;property id=&quot;20148&quot; value=&quot;5&quot;/&gt;&lt;property id=&quot;20300&quot; value=&quot;Slide 3 - &amp;quot;Choose the false statement :&amp;quot;&quot;/&gt;&lt;property id=&quot;20307&quot; value=&quot;265&quot;/&gt;&lt;/object&gt;&lt;object type=&quot;3&quot; unique_id=&quot;10107&quot;&gt;&lt;property id=&quot;20148&quot; value=&quot;5&quot;/&gt;&lt;property id=&quot;20300&quot; value=&quot;Slide 5 - &amp;quot;Impact on Students with ID&amp;quot;&quot;/&gt;&lt;property id=&quot;20307&quot; value=&quot;266&quot;/&gt;&lt;/object&gt;&lt;object type=&quot;3&quot; unique_id=&quot;10212&quot;&gt;&lt;property id=&quot;20148&quot; value=&quot;5&quot;/&gt;&lt;property id=&quot;20300&quot; value=&quot;Slide 6 - &amp;quot;Video/case study&amp;quot;&quot;/&gt;&lt;property id=&quot;20307&quot; value=&quot;270&quot;/&gt;&lt;/object&gt;&lt;object type=&quot;3&quot; unique_id=&quot;10213&quot;&gt;&lt;property id=&quot;20148&quot; value=&quot;5&quot;/&gt;&lt;property id=&quot;20300&quot; value=&quot;Slide 7 - &amp;quot;IEPs vs. Educational Supports&amp;quot;&quot;/&gt;&lt;property id=&quot;20307&quot; value=&quot;268&quot;/&gt;&lt;/object&gt;&lt;object type=&quot;3&quot; unique_id=&quot;10214&quot;&gt;&lt;property id=&quot;20148&quot; value=&quot;5&quot;/&gt;&lt;property id=&quot;20300&quot; value=&quot;Slide 9 - &amp;quot;Video/case study&amp;quot;&quot;/&gt;&lt;property id=&quot;20307&quot; value=&quot;271&quot;/&gt;&lt;/object&gt;&lt;object type=&quot;3&quot; unique_id=&quot;10215&quot;&gt;&lt;property id=&quot;20148&quot; value=&quot;5&quot;/&gt;&lt;property id=&quot;20300&quot; value=&quot;Slide 10 - &amp;quot;Differences in getting help&amp;quot;&quot;/&gt;&lt;property id=&quot;20307&quot; value=&quot;269&quot;/&gt;&lt;/object&gt;&lt;object type=&quot;3&quot; unique_id=&quot;10216&quot;&gt;&lt;property id=&quot;20148&quot; value=&quot;5&quot;/&gt;&lt;property id=&quot;20300&quot; value=&quot;Slide 13 - &amp;quot;Choose the false statement:&amp;quot;&quot;/&gt;&lt;property id=&quot;20307&quot; value=&quot;267&quot;/&gt;&lt;/object&gt;&lt;object type=&quot;3&quot; unique_id=&quot;10271&quot;&gt;&lt;property id=&quot;20148&quot; value=&quot;5&quot;/&gt;&lt;property id=&quot;20300&quot; value=&quot;Slide 8 - &amp;quot;Impact on Students with ID&amp;quot;&quot;/&gt;&lt;property id=&quot;20307&quot; value=&quot;272&quot;/&gt;&lt;/object&gt;&lt;object type=&quot;3&quot; unique_id=&quot;10291&quot;&gt;&lt;property id=&quot;20148&quot; value=&quot;5&quot;/&gt;&lt;property id=&quot;20300&quot; value=&quot;Slide 12 - &amp;quot;Video&amp;quot;&quot;/&gt;&lt;property id=&quot;20307&quot; value=&quot;273&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4421</TotalTime>
  <Words>3802</Words>
  <Application>Microsoft Office PowerPoint</Application>
  <PresentationFormat>On-screen Show (4:3)</PresentationFormat>
  <Paragraphs>386</Paragraphs>
  <Slides>52</Slides>
  <Notes>31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Differences between High School and College</vt:lpstr>
      <vt:lpstr>What Students Have to Say:</vt:lpstr>
      <vt:lpstr>Slide 3</vt:lpstr>
      <vt:lpstr>In this section: </vt:lpstr>
      <vt:lpstr>Choose the false statement :</vt:lpstr>
      <vt:lpstr>Q: Colleges are required to identify students with disabilities to provide them services. </vt:lpstr>
      <vt:lpstr>Q: In high school, students with disabilities are entitled to receive services. </vt:lpstr>
      <vt:lpstr>Q: In college, students with disabilities are supported in accessing college courses. </vt:lpstr>
      <vt:lpstr>Legal Differences: IDEA vs. ADA</vt:lpstr>
      <vt:lpstr>Impact on Students with ID</vt:lpstr>
      <vt:lpstr>Learning Unit Objectives</vt:lpstr>
      <vt:lpstr>In this section:</vt:lpstr>
      <vt:lpstr>Choose the false statement:</vt:lpstr>
      <vt:lpstr>Q: A college is required to follow what is written in a student’s IEP. </vt:lpstr>
      <vt:lpstr>Q: In high school, significant modifications to the curriculum are allowed depending on the student’s disability.  </vt:lpstr>
      <vt:lpstr>Q: In college, the Disability Services Office and the student discuss what types of accommodations might be appropriate. </vt:lpstr>
      <vt:lpstr>Individualized Education Programs (IEP) vs. Disability Services</vt:lpstr>
      <vt:lpstr>Impact on Students with ID</vt:lpstr>
      <vt:lpstr>What students have to say:</vt:lpstr>
      <vt:lpstr>Learning Unit Objectives</vt:lpstr>
      <vt:lpstr>In this section:</vt:lpstr>
      <vt:lpstr>Choose the false statement:</vt:lpstr>
      <vt:lpstr>Q: A high school will pay for and arrange testing to determine whether a student has a disability. </vt:lpstr>
      <vt:lpstr>Q: In college, a student can request help from the Disability Services Office if documentation is provided. </vt:lpstr>
      <vt:lpstr>Q: Colleges will pay for and arrange a personal care attendant for a student. </vt:lpstr>
      <vt:lpstr>Differences in getting help</vt:lpstr>
      <vt:lpstr>What students have to say:</vt:lpstr>
      <vt:lpstr>Learning Unit Objectives</vt:lpstr>
      <vt:lpstr>In this section:</vt:lpstr>
      <vt:lpstr>Choose the false statement:</vt:lpstr>
      <vt:lpstr>Q: In college, parent input is not always actively sought and may be discouraged at times. </vt:lpstr>
      <vt:lpstr>Q: Students should practice advocating for themselves in high school in order to be prepared to take on this role in college.  </vt:lpstr>
      <vt:lpstr>Q: College faculty or Disability Services staff will communicate directly with a student’s parents. </vt:lpstr>
      <vt:lpstr>Family Educational Rights Privacy Act (FERPA)</vt:lpstr>
      <vt:lpstr>What students have to say:</vt:lpstr>
      <vt:lpstr>Learning Unit Objectives</vt:lpstr>
      <vt:lpstr>In this section:</vt:lpstr>
      <vt:lpstr>Choose the false statement:</vt:lpstr>
      <vt:lpstr>Q: In high school, teachers and parents make sure a student gets the help he/she needs to be successful even if the student hasn’t asked for help.  </vt:lpstr>
      <vt:lpstr>Q: In college, faculty will structure a student’s time for him/her in order to meet assignment due dates. </vt:lpstr>
      <vt:lpstr>Q: In  high school, parents attend IEP meetings and advocate for the student.   </vt:lpstr>
      <vt:lpstr>Classroom Differences: Student Responsibility</vt:lpstr>
      <vt:lpstr>What students have to say:</vt:lpstr>
      <vt:lpstr>Learning Unit Objectives</vt:lpstr>
      <vt:lpstr>In this section:</vt:lpstr>
      <vt:lpstr>Choose the false statement:</vt:lpstr>
      <vt:lpstr>Q: In college, instructors expect students to refer to a course syllabus for assignment due dates. </vt:lpstr>
      <vt:lpstr>Q: In high school, teachers will check in with a student more often to determine whether he/she understands the material begin taught.   </vt:lpstr>
      <vt:lpstr>Q: In college, an instructor will make changes to what is being taught in order to accommodate a student with a disability.  </vt:lpstr>
      <vt:lpstr>Classroom Differences: Teacher Responsibility</vt:lpstr>
      <vt:lpstr>What students have to say:</vt:lpstr>
      <vt:lpstr>What students have to say: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the Differences between High School &amp; College</dc:title>
  <dc:creator>Maria.Dragoumanos</dc:creator>
  <cp:lastModifiedBy>Maria.Dragoumanos</cp:lastModifiedBy>
  <cp:revision>82</cp:revision>
  <dcterms:created xsi:type="dcterms:W3CDTF">2010-08-18T19:40:11Z</dcterms:created>
  <dcterms:modified xsi:type="dcterms:W3CDTF">2011-02-08T17:28:44Z</dcterms:modified>
</cp:coreProperties>
</file>