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1920" y="1694"/>
      </p:cViewPr>
      <p:guideLst>
        <p:guide orient="horz" pos="13479"/>
        <p:guide pos="95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4BDD9-E806-4A8E-BA19-E409DF7CF83C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5A09C-BC9A-48B6-9FDE-E3AF4955E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A09C-BC9A-48B6-9FDE-E3AF4955E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3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2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98546" y="7568244"/>
            <a:ext cx="31869971" cy="1611421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3384" y="7568244"/>
            <a:ext cx="95110708" cy="1611421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4"/>
            <a:ext cx="25727184" cy="849941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3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3385" y="44072128"/>
            <a:ext cx="63487711" cy="12463821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75550" y="44072128"/>
            <a:ext cx="63492968" cy="12463821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3"/>
            <a:ext cx="27240547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579177"/>
            <a:ext cx="13373303" cy="399214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4" y="13571322"/>
            <a:ext cx="13373303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7"/>
            <a:ext cx="13378556" cy="399214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2"/>
            <a:ext cx="13378556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03845"/>
            <a:ext cx="9957725" cy="725124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3" y="1703848"/>
            <a:ext cx="16920248" cy="3652369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5" y="8955094"/>
            <a:ext cx="9957725" cy="29272451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5"/>
            <a:ext cx="18160365" cy="25676543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9"/>
            <a:ext cx="18160365" cy="5022376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3"/>
            <a:ext cx="27240547" cy="7132373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7" cy="28242218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5B36F-293B-473C-8DBA-B4E5C591472A}" type="datetimeFigureOut">
              <a:rPr lang="en-US" smtClean="0"/>
              <a:pPr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0" y="39663922"/>
            <a:ext cx="9584637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5C114-3D33-41E1-81BD-7B9ACCD1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4876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4174876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4174876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4174876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4174876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hyperlink" Target="http://www.ama-assn.org/sci-pubs/amnews/pick_99/prl21122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tiff"/><Relationship Id="rId15" Type="http://schemas.openxmlformats.org/officeDocument/2006/relationships/image" Target="../media/image12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43237" y="22159119"/>
            <a:ext cx="13944600" cy="13944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9" name="TextBox 58"/>
          <p:cNvSpPr txBox="1"/>
          <p:nvPr/>
        </p:nvSpPr>
        <p:spPr>
          <a:xfrm>
            <a:off x="16657637" y="34883299"/>
            <a:ext cx="125730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The physician diagnoses the disease and writes the corresponding semantic prescription using the Pharmer. The patient's medication history is available to the physician as well.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Pharmer utilizes the Linked Open Data as its integrated information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The researcher can analyze the stored semantic prescriptions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Drug companies utilize the Pharmer data store in order to balance their production and distribution according to the market taste and demand.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The pharmacist verifies the prescription and hands in the medication to the patient.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The patient inquires drug information and can contact the related physician and pharmacist.</a:t>
            </a:r>
          </a:p>
          <a:p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08237" y="20787519"/>
            <a:ext cx="12115800" cy="93726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751615">
            <a:off x="3483488" y="2645787"/>
            <a:ext cx="8356221" cy="1512959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70237" y="10225448"/>
            <a:ext cx="7924800" cy="5334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3837" y="3977048"/>
            <a:ext cx="6781800" cy="449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9151718"/>
            <a:ext cx="30267275" cy="364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23  uni_logo.t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869697" y="39532719"/>
            <a:ext cx="7236740" cy="1143000"/>
          </a:xfrm>
          <a:prstGeom prst="rect">
            <a:avLst/>
          </a:prstGeom>
        </p:spPr>
      </p:pic>
      <p:pic>
        <p:nvPicPr>
          <p:cNvPr id="6" name="Picture 6" descr="http://www.bitili.com/pharmer/img/al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6637" y="39645174"/>
            <a:ext cx="1600200" cy="1600200"/>
          </a:xfrm>
          <a:prstGeom prst="rect">
            <a:avLst/>
          </a:prstGeom>
          <a:noFill/>
        </p:spPr>
      </p:pic>
      <p:pic>
        <p:nvPicPr>
          <p:cNvPr id="7" name="Picture 8" descr="http://www.bitili.com/pharmer/img/bita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0037" y="39645174"/>
            <a:ext cx="1828800" cy="1828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636837" y="39797574"/>
            <a:ext cx="524060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Ali Khalili</a:t>
            </a:r>
          </a:p>
          <a:p>
            <a:r>
              <a:rPr lang="en-US" sz="3000" dirty="0" smtClean="0"/>
              <a:t>AKSW Research group</a:t>
            </a:r>
          </a:p>
          <a:p>
            <a:r>
              <a:rPr lang="en-US" sz="3000" dirty="0" smtClean="0"/>
              <a:t>Institute of Informatics</a:t>
            </a:r>
          </a:p>
          <a:p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khalili@informatik.uni-leipzig.de</a:t>
            </a:r>
            <a:endParaRPr 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42636" y="39721374"/>
            <a:ext cx="70087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Bita Sedaghati</a:t>
            </a:r>
          </a:p>
          <a:p>
            <a:r>
              <a:rPr lang="en-US" sz="3000" dirty="0" smtClean="0"/>
              <a:t>Pharmaceutical Technology Research Group</a:t>
            </a:r>
          </a:p>
          <a:p>
            <a:r>
              <a:rPr lang="en-US" sz="3000" dirty="0" smtClean="0"/>
              <a:t>Institute of Pharmacy</a:t>
            </a:r>
          </a:p>
          <a:p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bita.sedaghati@uni-leipzig.de</a:t>
            </a:r>
            <a:endParaRPr lang="en-US" sz="3200" dirty="0" smtClean="0"/>
          </a:p>
          <a:p>
            <a:endParaRPr 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Picture 10" descr="QRCod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563637" y="39456519"/>
            <a:ext cx="3124200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KSW_Logo_rgb.jpg"/>
          <p:cNvPicPr>
            <a:picLocks noChangeAspect="1"/>
          </p:cNvPicPr>
          <p:nvPr/>
        </p:nvPicPr>
        <p:blipFill>
          <a:blip r:embed="rId9" cstate="print"/>
          <a:srcRect b="35570"/>
          <a:stretch>
            <a:fillRect/>
          </a:stretch>
        </p:blipFill>
        <p:spPr>
          <a:xfrm>
            <a:off x="20366503" y="40828119"/>
            <a:ext cx="4343400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/>
          <p:cNvSpPr/>
          <p:nvPr/>
        </p:nvSpPr>
        <p:spPr>
          <a:xfrm>
            <a:off x="20239037" y="42025233"/>
            <a:ext cx="47756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http://www.aksw.org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6" name="Picture 15" descr="new 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763037" y="5014119"/>
            <a:ext cx="2223983" cy="31492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 rot="2613103">
            <a:off x="21934316" y="3161662"/>
            <a:ext cx="8472191" cy="255454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160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entury Gothic" pitchFamily="34" charset="0"/>
              </a:rPr>
              <a:t>Pharmer</a:t>
            </a:r>
            <a:endParaRPr lang="en-US" sz="16000" b="1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18" name="Picture 2" descr="http://piperreport.com/wp-content/uploads/2012/04/Electronic-Prescribing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456237" y="4129448"/>
            <a:ext cx="6467475" cy="42957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6" descr="plendil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 l="3030" t="3809" r="6061" b="8579"/>
          <a:stretch>
            <a:fillRect/>
          </a:stretch>
        </p:blipFill>
        <p:spPr bwMode="auto">
          <a:xfrm>
            <a:off x="5446712" y="6872648"/>
            <a:ext cx="2057400" cy="157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10323512" y="5348648"/>
            <a:ext cx="1151277" cy="156966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r>
              <a:rPr lang="en-US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sym typeface="Wingdings"/>
              </a:rPr>
              <a:t></a:t>
            </a:r>
            <a:endParaRPr lang="en-US" sz="9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27637" y="2887418"/>
            <a:ext cx="40959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pitchFamily="34" charset="0"/>
                <a:cs typeface="Arial" pitchFamily="34" charset="0"/>
              </a:rPr>
              <a:t>E-Prescriptions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21" descr="lod_cloud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89312" y="10301648"/>
            <a:ext cx="7517461" cy="51555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3" name="Elbow Connector 12"/>
          <p:cNvCxnSpPr>
            <a:endCxn id="18" idx="4"/>
          </p:cNvCxnSpPr>
          <p:nvPr/>
        </p:nvCxnSpPr>
        <p:spPr>
          <a:xfrm flipV="1">
            <a:off x="7513637" y="8425223"/>
            <a:ext cx="1176338" cy="1788677"/>
          </a:xfrm>
          <a:prstGeom prst="straightConnector1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27437" y="15906070"/>
            <a:ext cx="62440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pitchFamily="34" charset="0"/>
                <a:cs typeface="Arial" pitchFamily="34" charset="0"/>
              </a:rPr>
              <a:t>Linked Open Drug Data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89637" y="6796448"/>
            <a:ext cx="862737" cy="156966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"/>
              </a:rPr>
              <a:t>X</a:t>
            </a:r>
            <a:endParaRPr lang="en-US" sz="9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7" name="Picture 36" descr="screenshot1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60637" y="21016119"/>
            <a:ext cx="11760200" cy="8978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2" name="TextBox 41"/>
          <p:cNvSpPr txBox="1"/>
          <p:nvPr/>
        </p:nvSpPr>
        <p:spPr>
          <a:xfrm>
            <a:off x="4618037" y="30541119"/>
            <a:ext cx="741978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Pharmer</a:t>
            </a:r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Prescription Writer</a:t>
            </a:r>
            <a:endParaRPr lang="en-US" sz="45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Cloud Callout 42"/>
          <p:cNvSpPr/>
          <p:nvPr/>
        </p:nvSpPr>
        <p:spPr>
          <a:xfrm rot="10800000">
            <a:off x="1798636" y="31988919"/>
            <a:ext cx="13792200" cy="5257800"/>
          </a:xfrm>
          <a:prstGeom prst="cloudCallout">
            <a:avLst>
              <a:gd name="adj1" fmla="val 20202"/>
              <a:gd name="adj2" fmla="val 61466"/>
            </a:avLst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179637" y="33436719"/>
            <a:ext cx="1363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200000"/>
              <a:buBlip>
                <a:blip r:embed="rId10"/>
              </a:buBlip>
            </a:pPr>
            <a:r>
              <a:rPr lang="en-US" sz="45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Providing Different Semantic Views.</a:t>
            </a:r>
          </a:p>
          <a:p>
            <a:pPr lvl="1">
              <a:buSzPct val="200000"/>
              <a:buBlip>
                <a:blip r:embed="rId10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Real-time Drug Tagging.</a:t>
            </a:r>
          </a:p>
          <a:p>
            <a:pPr lvl="1">
              <a:buSzPct val="200000"/>
              <a:buBlip>
                <a:blip r:embed="rId10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Drug Suggestion.</a:t>
            </a:r>
          </a:p>
          <a:p>
            <a:pPr lvl="1">
              <a:buSzPct val="200000"/>
              <a:buBlip>
                <a:blip r:embed="rId10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Automatic Drug Annotation.</a:t>
            </a:r>
          </a:p>
        </p:txBody>
      </p:sp>
      <p:sp>
        <p:nvSpPr>
          <p:cNvPr id="45" name="Oval 44"/>
          <p:cNvSpPr/>
          <p:nvPr/>
        </p:nvSpPr>
        <p:spPr>
          <a:xfrm>
            <a:off x="13990637" y="11822470"/>
            <a:ext cx="15011400" cy="11734800"/>
          </a:xfrm>
          <a:prstGeom prst="ellipse">
            <a:avLst/>
          </a:prstGeom>
          <a:solidFill>
            <a:schemeClr val="accent5">
              <a:alpha val="4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b="1" u="sng" dirty="0" smtClean="0">
                <a:latin typeface="Arial" pitchFamily="34" charset="0"/>
                <a:cs typeface="Arial" pitchFamily="34" charset="0"/>
              </a:rPr>
              <a:t>Semantic Prescriptions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intelligent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e-prescription documents enriched by drug-related meta-data thereby know about their content and the possible interactions. They provide:</a:t>
            </a: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28437" y="10702568"/>
            <a:ext cx="21564600" cy="1169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7000" dirty="0" smtClean="0">
                <a:solidFill>
                  <a:schemeClr val="accent2">
                    <a:lumMod val="50000"/>
                  </a:schemeClr>
                </a:solidFill>
                <a:latin typeface="Segoe UI Semibold" pitchFamily="34" charset="0"/>
                <a:ea typeface="Arial Unicode MS" pitchFamily="34" charset="-128"/>
                <a:cs typeface="Arial" pitchFamily="34" charset="0"/>
              </a:rPr>
              <a:t>Semantic Medical Prescriptions</a:t>
            </a:r>
            <a:endParaRPr lang="en-US" sz="7000" dirty="0">
              <a:solidFill>
                <a:schemeClr val="accent2">
                  <a:lumMod val="50000"/>
                </a:schemeClr>
              </a:solidFill>
              <a:latin typeface="Segoe UI Semibold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057437" y="17004070"/>
            <a:ext cx="1333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10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Persistent connection to up-to-date drug information</a:t>
            </a:r>
          </a:p>
          <a:p>
            <a:pPr>
              <a:buSzPct val="200000"/>
            </a:pPr>
            <a:r>
              <a:rPr lang="en-US" sz="4000" dirty="0">
                <a:latin typeface="Segoe UI Semibold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   coming from multiple dynamic data sources.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133637" y="18505984"/>
            <a:ext cx="1348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10"/>
              </a:buBlip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Drug interactions prevention</a:t>
            </a:r>
            <a:r>
              <a:rPr lang="en-US" sz="4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Error free prescriptions.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09837" y="19490631"/>
            <a:ext cx="1295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10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C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onnection of physicians, pharmacists, patients,</a:t>
            </a:r>
          </a:p>
          <a:p>
            <a:pPr>
              <a:buSzPct val="200000"/>
            </a:pP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    pharmaceutical researchers and drug companies</a:t>
            </a:r>
            <a:endParaRPr lang="en-US" sz="4000" dirty="0" smtClean="0">
              <a:latin typeface="Segoe UI Semibold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657637" y="21118870"/>
            <a:ext cx="967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10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Machine understandable prescription.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9308404" y="22239784"/>
            <a:ext cx="5197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200000"/>
              <a:buBlip>
                <a:blip r:embed="rId10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Patient awareness.</a:t>
            </a:r>
          </a:p>
        </p:txBody>
      </p:sp>
      <p:sp>
        <p:nvSpPr>
          <p:cNvPr id="61" name="Line Callout 1 (Border and Accent Bar) 60"/>
          <p:cNvSpPr/>
          <p:nvPr/>
        </p:nvSpPr>
        <p:spPr>
          <a:xfrm>
            <a:off x="16429037" y="34808319"/>
            <a:ext cx="12649200" cy="3200400"/>
          </a:xfrm>
          <a:prstGeom prst="accentBorderCallout1">
            <a:avLst>
              <a:gd name="adj1" fmla="val -18643"/>
              <a:gd name="adj2" fmla="val -1420"/>
              <a:gd name="adj3" fmla="val -83875"/>
              <a:gd name="adj4" fmla="val 20488"/>
            </a:avLst>
          </a:prstGeom>
          <a:solidFill>
            <a:schemeClr val="accent1"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1933237" y="10424319"/>
            <a:ext cx="4191000" cy="3048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5" idx="3"/>
          </p:cNvCxnSpPr>
          <p:nvPr/>
        </p:nvCxnSpPr>
        <p:spPr>
          <a:xfrm flipV="1">
            <a:off x="14524037" y="22997320"/>
            <a:ext cx="3581400" cy="247649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93326" y="19522659"/>
            <a:ext cx="87495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rdia New" pitchFamily="34" charset="-34"/>
                <a:cs typeface="Cordia New" pitchFamily="34" charset="-34"/>
              </a:rPr>
              <a:t>http://bitili.com/pharmer</a:t>
            </a:r>
            <a:endParaRPr lang="en-U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63" name="Rectangle 62"/>
          <p:cNvSpPr/>
          <p:nvPr/>
        </p:nvSpPr>
        <p:spPr>
          <a:xfrm rot="16947380">
            <a:off x="9502771" y="5784084"/>
            <a:ext cx="839006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Linked Data</a:t>
            </a:r>
          </a:p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</a:rPr>
              <a:t>A recommended best practice for exposing, sharing, and connecting pieces of data, information, and knowledge on the Semantic Web.</a:t>
            </a:r>
          </a:p>
        </p:txBody>
      </p:sp>
      <p:sp>
        <p:nvSpPr>
          <p:cNvPr id="64" name="Rectangle 63"/>
          <p:cNvSpPr/>
          <p:nvPr/>
        </p:nvSpPr>
        <p:spPr>
          <a:xfrm rot="16947380">
            <a:off x="-1994765" y="8247512"/>
            <a:ext cx="953384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Semantic Web</a:t>
            </a:r>
          </a:p>
          <a:p>
            <a:r>
              <a:rPr lang="en-US" sz="23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</a:rPr>
              <a:t> collaborative movement aiming at converting the current web dominated by unstructured and semi-structured documents into a "web of data".</a:t>
            </a:r>
          </a:p>
        </p:txBody>
      </p:sp>
      <p:sp>
        <p:nvSpPr>
          <p:cNvPr id="69" name="Rectangle 68"/>
          <p:cNvSpPr/>
          <p:nvPr/>
        </p:nvSpPr>
        <p:spPr>
          <a:xfrm rot="16947380">
            <a:off x="10862185" y="4228197"/>
            <a:ext cx="11013065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Linked Open Data</a:t>
            </a:r>
          </a:p>
          <a:p>
            <a:r>
              <a:rPr lang="en-US" sz="23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★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300" b="1" dirty="0" smtClean="0">
                <a:solidFill>
                  <a:schemeClr val="bg1">
                    <a:lumMod val="75000"/>
                  </a:schemeClr>
                </a:solidFill>
              </a:rPr>
              <a:t>Make your stuff available on the Web (whatever format) under an open license</a:t>
            </a:r>
          </a:p>
          <a:p>
            <a:r>
              <a:rPr lang="en-US" sz="23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★★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300" b="1" dirty="0" smtClean="0">
                <a:solidFill>
                  <a:schemeClr val="bg1">
                    <a:lumMod val="75000"/>
                  </a:schemeClr>
                </a:solidFill>
              </a:rPr>
              <a:t>Make it available as structured data (e.g., Excel instead of image scan of a table)</a:t>
            </a:r>
          </a:p>
          <a:p>
            <a:r>
              <a:rPr lang="en-US" sz="23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★★★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300" b="1" dirty="0" smtClean="0">
                <a:solidFill>
                  <a:schemeClr val="bg1">
                    <a:lumMod val="75000"/>
                  </a:schemeClr>
                </a:solidFill>
              </a:rPr>
              <a:t>Use non-proprietary formats (e.g., CSV instead of Excel)</a:t>
            </a:r>
          </a:p>
          <a:p>
            <a:r>
              <a:rPr lang="en-US" sz="23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★★★★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300" b="1" dirty="0" smtClean="0">
                <a:solidFill>
                  <a:schemeClr val="bg1">
                    <a:lumMod val="75000"/>
                  </a:schemeClr>
                </a:solidFill>
              </a:rPr>
              <a:t>Use URIs to identify things, so that people can point at your stuff</a:t>
            </a:r>
          </a:p>
          <a:p>
            <a:r>
              <a:rPr lang="en-US" sz="23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★★★★★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300" b="1" dirty="0" smtClean="0">
                <a:solidFill>
                  <a:schemeClr val="bg1">
                    <a:lumMod val="75000"/>
                  </a:schemeClr>
                </a:solidFill>
              </a:rPr>
              <a:t>Link your data to other data to provide context</a:t>
            </a:r>
          </a:p>
          <a:p>
            <a:endParaRPr lang="en-US" sz="23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3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 rot="16947380">
            <a:off x="7858231" y="14598713"/>
            <a:ext cx="8390066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Linked Open Drug Data</a:t>
            </a:r>
          </a:p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</a:rPr>
              <a:t>Linked Data representations of the drug-related data sets together with interesting scientific and business questions that can be answered once the data sets are connected.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386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Office07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 Khalili</dc:creator>
  <cp:lastModifiedBy>Ali Khalili</cp:lastModifiedBy>
  <cp:revision>46</cp:revision>
  <dcterms:created xsi:type="dcterms:W3CDTF">2012-11-30T08:46:39Z</dcterms:created>
  <dcterms:modified xsi:type="dcterms:W3CDTF">2012-11-30T13:58:49Z</dcterms:modified>
</cp:coreProperties>
</file>