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0" r:id="rId3"/>
    <p:sldId id="259" r:id="rId4"/>
    <p:sldId id="257" r:id="rId5"/>
    <p:sldId id="258" r:id="rId6"/>
    <p:sldId id="260" r:id="rId7"/>
    <p:sldId id="269" r:id="rId8"/>
    <p:sldId id="261" r:id="rId9"/>
    <p:sldId id="264" r:id="rId10"/>
    <p:sldId id="262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E15BE-10D0-41C0-B470-A3CA0C754E55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157A0-CA5E-4113-8883-9AB91FB521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A6CADF9-B36D-4977-96AB-F70F3D4986FA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0813-1AA2-43BF-AF39-5371724EBD70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D4A3-AD48-42C8-BF69-AABC6289BDD2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EAA2-6CA5-4214-98EF-CFBB313B958A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1A2-E50B-44CD-91DF-10C690B43752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B37-F4B9-42A7-99F4-0DA080D9BA5E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D989E0-D13D-456B-ABD0-C2A945DC64AB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1DBCD4D-D5A1-487F-AE96-826F37D93FF2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AB44-FC36-4D38-83BE-613871EE3C6C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C13B-0FD6-4CA8-A944-BB9DECF6EB06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3FA3-5F31-4AE1-B27D-B54144FC4DD7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F634619-18CA-4966-932D-04327250840E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AC7419A-46D7-42A3-A07C-988FC9723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-assn.org/sci-pubs/amnews/pick_99/prl21122.ht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ili.com/pharme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900" dirty="0" smtClean="0"/>
              <a:t>A New Approach to E-Prescribing: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Semantic Medical Prescriptions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76138"/>
            <a:ext cx="4953000" cy="595862"/>
          </a:xfrm>
        </p:spPr>
        <p:txBody>
          <a:bodyPr>
            <a:noAutofit/>
          </a:bodyPr>
          <a:lstStyle/>
          <a:p>
            <a:r>
              <a:rPr lang="en-US" sz="2800" dirty="0" smtClean="0"/>
              <a:t>Ali Khalili</a:t>
            </a:r>
          </a:p>
          <a:p>
            <a:r>
              <a:rPr lang="en-US" sz="2800" dirty="0" smtClean="0"/>
              <a:t>Bita Sedaghati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66B9-85B5-4A13-A72A-A8490D0164D2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 descr="new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3962400"/>
            <a:ext cx="1828800" cy="2589619"/>
          </a:xfrm>
          <a:prstGeom prst="rect">
            <a:avLst/>
          </a:prstGeom>
        </p:spPr>
      </p:pic>
      <p:pic>
        <p:nvPicPr>
          <p:cNvPr id="2050" name="Picture 2" descr="C:\wamp\www\items\uni_leipzig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4675" y="6505575"/>
            <a:ext cx="2219325" cy="352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Pharmer: Ecosystem</a:t>
            </a:r>
            <a:br>
              <a:rPr lang="en-US" dirty="0" smtClean="0"/>
            </a:br>
            <a:r>
              <a:rPr lang="en-US" sz="2200" dirty="0" smtClean="0"/>
              <a:t>A Real Example</a:t>
            </a: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52600"/>
            <a:ext cx="5943600" cy="4449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901C-FA64-4075-A8A6-EEB9CC0D87B2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Pharmer: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3251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usability user study with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subjects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3 physicians, 3 pharmacist, 3 pharmaceutical researchers and 3 students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Steps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tutorial video of using different features of Pharmer 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Participants were asked to create a prescription with Pharmer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questionnaire addressing feature usage questions and usability experience questions.</a:t>
            </a:r>
          </a:p>
          <a:p>
            <a:pPr marL="633222" indent="-514350"/>
            <a:r>
              <a:rPr lang="en-US" dirty="0" smtClean="0">
                <a:latin typeface="Arial" pitchFamily="34" charset="0"/>
                <a:cs typeface="Arial" pitchFamily="34" charset="0"/>
              </a:rPr>
              <a:t>Results</a:t>
            </a:r>
          </a:p>
          <a:p>
            <a:pPr marL="925830" lvl="1" indent="-514350"/>
            <a:r>
              <a:rPr lang="en-US" dirty="0" smtClean="0">
                <a:latin typeface="Arial" pitchFamily="34" charset="0"/>
                <a:cs typeface="Arial" pitchFamily="34" charset="0"/>
              </a:rPr>
              <a:t>Usability score of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75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smtClean="0"/>
              <a:t>S</a:t>
            </a:r>
            <a:r>
              <a:rPr lang="en-US" i="1" dirty="0" smtClean="0"/>
              <a:t>ystem Usability Scale</a:t>
            </a:r>
            <a:r>
              <a:rPr lang="en-US" dirty="0" smtClean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21D2-ECB2-464D-AEDF-8CA55A0CD0F1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10668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Arial" pitchFamily="34" charset="0"/>
                <a:cs typeface="Arial" pitchFamily="34" charset="0"/>
              </a:rPr>
              <a:t>Providing a consistent connection between patients, physicians, pharmacists, pharmaceutical researchers and drug companies is a crucial step towards enhancing the quality of knowledge management and thereby e-health services in the pharmaceutical domain.</a:t>
            </a:r>
          </a:p>
          <a:p>
            <a:pPr algn="just"/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200" dirty="0" smtClean="0">
                <a:latin typeface="Arial" pitchFamily="34" charset="0"/>
                <a:cs typeface="Arial" pitchFamily="34" charset="0"/>
              </a:rPr>
              <a:t>We introduced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Pharmer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as an approach for implementation of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Semantic Prescriptions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as intelligent medical prescriptions to improve the integration and interoperability of e-prescribing systems with other e-health services.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0058-3484-4A0A-A199-719A4114EA07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8B18-911C-4789-9F62-C50C464285BA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 descr="http://1.bp.blogspot.com/-YO09JpUoVxg/UDs6zMjtquI/AAAAAAAAAKY/H7z1YxbhYMI/s1600/Global+Healthca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6448425" cy="431482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743200" y="2895600"/>
            <a:ext cx="135966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?</a:t>
            </a:r>
            <a:endParaRPr lang="en-US" sz="1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E-Prescriptions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Linked Open (Drug) Data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Semantic Documents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Semantic E-Prescriptions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Advantages of Semantic E-Prescriptions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Pharmer: Writing Semantic E-Prescriptions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Pharmer: Ecosystem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Pharmer: Evaluation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Conclusion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SzPct val="150000"/>
              <a:buBlip>
                <a:blip r:embed="rId2"/>
              </a:buBlip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SzPct val="150000"/>
              <a:buBlip>
                <a:blip r:embed="rId2"/>
              </a:buBlip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EAA2-6CA5-4214-98EF-CFBB313B958A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E-Prescriptions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0C92-F13C-4894-9913-AF09D75F8F1C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 descr="http://piperreport.com/wp-content/uploads/2012/04/Electronic-Prescrib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25" y="2362200"/>
            <a:ext cx="6467475" cy="429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6" descr="plendil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828800"/>
            <a:ext cx="2514600" cy="2000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Multiply 8"/>
          <p:cNvSpPr/>
          <p:nvPr/>
        </p:nvSpPr>
        <p:spPr>
          <a:xfrm>
            <a:off x="685800" y="1524000"/>
            <a:ext cx="2667000" cy="2667000"/>
          </a:xfrm>
          <a:prstGeom prst="mathMultiply">
            <a:avLst/>
          </a:prstGeom>
          <a:solidFill>
            <a:srgbClr val="FF0000">
              <a:alpha val="7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27981" y="4142125"/>
            <a:ext cx="24016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066800"/>
          </a:xfrm>
        </p:spPr>
        <p:txBody>
          <a:bodyPr/>
          <a:lstStyle/>
          <a:p>
            <a:r>
              <a:rPr lang="en-US" dirty="0" smtClean="0"/>
              <a:t>Linked Open (Drug) Data</a:t>
            </a:r>
            <a:endParaRPr lang="en-US" dirty="0"/>
          </a:p>
        </p:txBody>
      </p:sp>
      <p:pic>
        <p:nvPicPr>
          <p:cNvPr id="4" name="Picture 3" descr="lod_clou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447800"/>
            <a:ext cx="7517461" cy="5155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D23-C7AA-4D4F-8DD9-A1AA49481EAE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smtClean="0"/>
              <a:t>Semantic Documents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A23A-8A04-488B-9AE6-EF49423E8ED3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 descr="C:\Users\ali1k\Desktop\pub\DAAD_AliKhalili\images\do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2133600"/>
            <a:ext cx="2667000" cy="2667000"/>
          </a:xfrm>
          <a:prstGeom prst="rect">
            <a:avLst/>
          </a:prstGeom>
          <a:noFill/>
        </p:spPr>
      </p:pic>
      <p:pic>
        <p:nvPicPr>
          <p:cNvPr id="24583" name="Picture 7" descr="http://di2.deri.ie/fileadmin/images/blog/r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886200"/>
            <a:ext cx="1186586" cy="1295400"/>
          </a:xfrm>
          <a:prstGeom prst="rect">
            <a:avLst/>
          </a:prstGeom>
          <a:noFill/>
        </p:spPr>
      </p:pic>
      <p:pic>
        <p:nvPicPr>
          <p:cNvPr id="24586" name="Picture 10" descr="http://www.africanbrains.net/wp-content/uploads/2010/10/Intelligent-Network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057400"/>
            <a:ext cx="3886200" cy="3886201"/>
          </a:xfrm>
          <a:prstGeom prst="rect">
            <a:avLst/>
          </a:prstGeom>
          <a:noFill/>
        </p:spPr>
      </p:pic>
      <p:pic>
        <p:nvPicPr>
          <p:cNvPr id="24587" name="Picture 11" descr="C:\Users\ali1k\Desktop\pub\DAAD_AliKhalili\images\robo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4953000"/>
            <a:ext cx="1038225" cy="1038225"/>
          </a:xfrm>
          <a:prstGeom prst="rect">
            <a:avLst/>
          </a:prstGeom>
          <a:noFill/>
        </p:spPr>
      </p:pic>
      <p:pic>
        <p:nvPicPr>
          <p:cNvPr id="24588" name="Picture 12" descr="C:\Users\ali1k\Desktop\pub\DAAD_AliKhalili\images\user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43800" y="1143000"/>
            <a:ext cx="996950" cy="996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1066800"/>
          </a:xfrm>
        </p:spPr>
        <p:txBody>
          <a:bodyPr/>
          <a:lstStyle/>
          <a:p>
            <a:r>
              <a:rPr lang="en-US" dirty="0" smtClean="0"/>
              <a:t>Semantic E-Prescription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AB6D-3BDD-45AB-BF49-96C90E69FA5E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52600"/>
            <a:ext cx="65595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of </a:t>
            </a:r>
            <a:br>
              <a:rPr lang="en-US" dirty="0" smtClean="0"/>
            </a:br>
            <a:r>
              <a:rPr lang="en-US" dirty="0" smtClean="0"/>
              <a:t>Semantic Prescriptions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901C-FA64-4075-A8A6-EEB9CC0D87B2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2057400"/>
            <a:ext cx="8382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2"/>
              </a:buBlip>
            </a:pPr>
            <a:r>
              <a:rPr lang="en-US" dirty="0" smtClean="0"/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Persistent connection to up-to-date drug information coming from multiple dynamic data sources.</a:t>
            </a:r>
          </a:p>
          <a:p>
            <a:pPr>
              <a:buSzPct val="200000"/>
              <a:buBlip>
                <a:blip r:embed="rId2"/>
              </a:buBlip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Drug interactions prevention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Error free prescriptions.</a:t>
            </a:r>
          </a:p>
          <a:p>
            <a:pPr>
              <a:buSzPct val="200000"/>
              <a:buBlip>
                <a:blip r:embed="rId2"/>
              </a:buBlip>
            </a:pP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SzPct val="20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Machine understandable prescription.</a:t>
            </a:r>
          </a:p>
          <a:p>
            <a:pPr>
              <a:buSzPct val="200000"/>
              <a:buBlip>
                <a:blip r:embed="rId2"/>
              </a:buBlip>
            </a:pP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SzPct val="20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Patient awareness.</a:t>
            </a:r>
          </a:p>
          <a:p>
            <a:pPr>
              <a:buSzPct val="200000"/>
              <a:buBlip>
                <a:blip r:embed="rId2"/>
              </a:buBlip>
            </a:pP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SzPct val="200000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onnection of physicians, pharmacists, patients, pharmaceutical researchers and drug companies.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SzPct val="200000"/>
              <a:buBlip>
                <a:blip r:embed="rId2"/>
              </a:buBlip>
            </a:pPr>
            <a:endParaRPr lang="en-US" dirty="0" smtClean="0">
              <a:sym typeface="Wingdings" pitchFamily="2" charset="2"/>
            </a:endParaRPr>
          </a:p>
          <a:p>
            <a:pPr>
              <a:buSzPct val="200000"/>
              <a:buBlip>
                <a:blip r:embed="rId2"/>
              </a:buBlip>
            </a:pPr>
            <a:endParaRPr lang="en-US" dirty="0" smtClean="0"/>
          </a:p>
          <a:p>
            <a:pPr>
              <a:buSzPct val="200000"/>
              <a:buBlip>
                <a:blip r:embed="rId2"/>
              </a:buBlip>
            </a:pPr>
            <a:endParaRPr lang="en-US" dirty="0" smtClean="0"/>
          </a:p>
          <a:p>
            <a:pPr>
              <a:buSzPct val="200000"/>
              <a:buBlip>
                <a:blip r:embed="rId2"/>
              </a:buBlip>
            </a:pPr>
            <a:endParaRPr lang="en-US" dirty="0" smtClean="0"/>
          </a:p>
          <a:p>
            <a:pPr>
              <a:buSzPct val="200000"/>
              <a:buBlip>
                <a:blip r:embed="rId2"/>
              </a:buBlip>
            </a:pPr>
            <a:endParaRPr lang="en-US" dirty="0" smtClean="0"/>
          </a:p>
          <a:p>
            <a:pPr>
              <a:buSzPct val="200000"/>
              <a:buBlip>
                <a:blip r:embed="rId2"/>
              </a:buBlip>
            </a:pPr>
            <a:endParaRPr lang="en-US" dirty="0" smtClean="0"/>
          </a:p>
          <a:p>
            <a:pPr>
              <a:buBlip>
                <a:blip r:embed="rId2"/>
              </a:buBlip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Pharmer: Writing </a:t>
            </a:r>
            <a:r>
              <a:rPr lang="en-US" sz="3600" smtClean="0"/>
              <a:t>Semantic Prescriptions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>
            <a:normAutofit/>
          </a:bodyPr>
          <a:lstStyle/>
          <a:p>
            <a:pPr>
              <a:buSzPct val="200000"/>
              <a:buBlip>
                <a:blip r:embed="rId2"/>
              </a:buBlip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 An application created as a proof of concept for the authoring of semantic prescriptions.</a:t>
            </a:r>
          </a:p>
          <a:p>
            <a:pPr>
              <a:buSzPct val="200000"/>
              <a:buBlip>
                <a:blip r:embed="rId2"/>
              </a:buBlip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 Open-source: </a:t>
            </a:r>
            <a:r>
              <a:rPr lang="en-US" sz="2400" u="sng" dirty="0" smtClean="0"/>
              <a:t>http://code.google.com/p/pharmer/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500" dirty="0" smtClean="0">
                <a:latin typeface="Arial" pitchFamily="34" charset="0"/>
                <a:cs typeface="Arial" pitchFamily="34" charset="0"/>
              </a:rPr>
            </a:b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 Features</a:t>
            </a:r>
          </a:p>
          <a:p>
            <a:pPr lvl="1">
              <a:buSzPct val="200000"/>
              <a:buNone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- Providing Different Semantic Views</a:t>
            </a:r>
          </a:p>
          <a:p>
            <a:pPr lvl="1">
              <a:buSzPct val="200000"/>
              <a:buNone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- Real-time Drug Tagging</a:t>
            </a:r>
          </a:p>
          <a:p>
            <a:pPr lvl="1">
              <a:buSzPct val="200000"/>
              <a:buNone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- Drug Suggestion</a:t>
            </a:r>
          </a:p>
          <a:p>
            <a:pPr lvl="1">
              <a:buSzPct val="200000"/>
              <a:buNone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- Automatic Drug Annotation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691F-88B7-421A-9978-8A1C03378F92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Pharmer: Demo</a:t>
            </a:r>
            <a:endParaRPr lang="en-US" sz="3600" dirty="0"/>
          </a:p>
        </p:txBody>
      </p:sp>
      <p:pic>
        <p:nvPicPr>
          <p:cNvPr id="2050" name="Picture 2" descr="screensho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417637"/>
            <a:ext cx="5943600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52800" y="1002268"/>
            <a:ext cx="259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http://bitili.com/pharmer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D3DF-7322-4835-A85B-637AD774DB5E}" type="datetime3">
              <a:rPr lang="en-US" smtClean="0"/>
              <a:pPr/>
              <a:t>18 December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419A-46D7-42A3-A07C-988FC9723E0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76200"/>
            <a:ext cx="3886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 New Approach to E-Prescribing: Semantic Medical Prescriptions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96</TotalTime>
  <Words>403</Words>
  <Application>Microsoft Office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A New Approach to E-Prescribing: Semantic Medical Prescriptions </vt:lpstr>
      <vt:lpstr>Agenda</vt:lpstr>
      <vt:lpstr>E-Prescriptions</vt:lpstr>
      <vt:lpstr>Linked Open (Drug) Data</vt:lpstr>
      <vt:lpstr>Semantic Documents</vt:lpstr>
      <vt:lpstr>Semantic E-Prescription</vt:lpstr>
      <vt:lpstr>Advantages of  Semantic Prescriptions </vt:lpstr>
      <vt:lpstr>Pharmer: Writing Semantic Prescriptions</vt:lpstr>
      <vt:lpstr>Pharmer: Demo</vt:lpstr>
      <vt:lpstr>Pharmer: Ecosystem A Real Example</vt:lpstr>
      <vt:lpstr>Pharmer: Evaluation</vt:lpstr>
      <vt:lpstr>Conclusion</vt:lpstr>
      <vt:lpstr>Questions</vt:lpstr>
    </vt:vector>
  </TitlesOfParts>
  <Company>Office07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 Khalili</dc:creator>
  <cp:lastModifiedBy>Ali Khalili</cp:lastModifiedBy>
  <cp:revision>91</cp:revision>
  <dcterms:created xsi:type="dcterms:W3CDTF">2012-11-19T20:48:48Z</dcterms:created>
  <dcterms:modified xsi:type="dcterms:W3CDTF">2012-12-18T12:34:06Z</dcterms:modified>
</cp:coreProperties>
</file>