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397700" cy="46799500"/>
  <p:notesSz cx="6858000" cy="9144000"/>
  <p:defaultTextStyle>
    <a:defPPr>
      <a:defRPr lang="en-US"/>
    </a:defPPr>
    <a:lvl1pPr marL="0" algn="l" defTabSz="475442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1pPr>
    <a:lvl2pPr marL="2377210" algn="l" defTabSz="475442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2pPr>
    <a:lvl3pPr marL="4754420" algn="l" defTabSz="475442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3pPr>
    <a:lvl4pPr marL="7131630" algn="l" defTabSz="475442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4pPr>
    <a:lvl5pPr marL="9508842" algn="l" defTabSz="475442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5pPr>
    <a:lvl6pPr marL="11886052" algn="l" defTabSz="475442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6pPr>
    <a:lvl7pPr marL="14263262" algn="l" defTabSz="475442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7pPr>
    <a:lvl8pPr marL="16640472" algn="l" defTabSz="475442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8pPr>
    <a:lvl9pPr marL="19017682" algn="l" defTabSz="475442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" d="100"/>
          <a:sy n="10" d="100"/>
        </p:scale>
        <p:origin x="-2846" y="-408"/>
      </p:cViewPr>
      <p:guideLst>
        <p:guide orient="horz" pos="14741"/>
        <p:guide pos="102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829" y="14538182"/>
            <a:ext cx="27538045" cy="100315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9656" y="26519717"/>
            <a:ext cx="22678391" cy="119598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77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54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131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508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886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263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640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0176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ADCD-25D3-4197-81BB-D190A8F1911B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824-00F7-4F32-B0D6-3316C82617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ADCD-25D3-4197-81BB-D190A8F1911B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824-00F7-4F32-B0D6-3316C82617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209164" y="13996520"/>
            <a:ext cx="25513188" cy="2981518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9597" y="13996520"/>
            <a:ext cx="75999605" cy="2981518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ADCD-25D3-4197-81BB-D190A8F1911B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824-00F7-4F32-B0D6-3316C82617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ADCD-25D3-4197-81BB-D190A8F1911B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824-00F7-4F32-B0D6-3316C82617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196" y="30073016"/>
            <a:ext cx="27538045" cy="9294901"/>
          </a:xfrm>
        </p:spPr>
        <p:txBody>
          <a:bodyPr anchor="t"/>
          <a:lstStyle>
            <a:lvl1pPr algn="l">
              <a:defRPr sz="20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196" y="19835629"/>
            <a:ext cx="27538045" cy="10237387"/>
          </a:xfrm>
        </p:spPr>
        <p:txBody>
          <a:bodyPr anchor="b"/>
          <a:lstStyle>
            <a:lvl1pPr marL="0" indent="0">
              <a:buNone/>
              <a:defRPr sz="10400">
                <a:solidFill>
                  <a:schemeClr val="tx1">
                    <a:tint val="75000"/>
                  </a:schemeClr>
                </a:solidFill>
              </a:defRPr>
            </a:lvl1pPr>
            <a:lvl2pPr marL="2377210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2pPr>
            <a:lvl3pPr marL="4754420" indent="0">
              <a:buNone/>
              <a:defRPr sz="8300">
                <a:solidFill>
                  <a:schemeClr val="tx1">
                    <a:tint val="75000"/>
                  </a:schemeClr>
                </a:solidFill>
              </a:defRPr>
            </a:lvl3pPr>
            <a:lvl4pPr marL="713163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4pPr>
            <a:lvl5pPr marL="950884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5pPr>
            <a:lvl6pPr marL="1188605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6pPr>
            <a:lvl7pPr marL="1426326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7pPr>
            <a:lvl8pPr marL="1664047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8pPr>
            <a:lvl9pPr marL="1901768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ADCD-25D3-4197-81BB-D190A8F1911B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824-00F7-4F32-B0D6-3316C82617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9598" y="81530796"/>
            <a:ext cx="50756397" cy="230617536"/>
          </a:xfrm>
        </p:spPr>
        <p:txBody>
          <a:bodyPr/>
          <a:lstStyle>
            <a:lvl1pPr>
              <a:defRPr sz="14600"/>
            </a:lvl1pPr>
            <a:lvl2pPr>
              <a:defRPr sz="12500"/>
            </a:lvl2pPr>
            <a:lvl3pPr>
              <a:defRPr sz="104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965958" y="81530796"/>
            <a:ext cx="50756397" cy="230617536"/>
          </a:xfrm>
        </p:spPr>
        <p:txBody>
          <a:bodyPr/>
          <a:lstStyle>
            <a:lvl1pPr>
              <a:defRPr sz="14600"/>
            </a:lvl1pPr>
            <a:lvl2pPr>
              <a:defRPr sz="12500"/>
            </a:lvl2pPr>
            <a:lvl3pPr>
              <a:defRPr sz="104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ADCD-25D3-4197-81BB-D190A8F1911B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824-00F7-4F32-B0D6-3316C82617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886" y="1874150"/>
            <a:ext cx="29157931" cy="779991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885" y="10475725"/>
            <a:ext cx="14314610" cy="4365784"/>
          </a:xfrm>
        </p:spPr>
        <p:txBody>
          <a:bodyPr anchor="b"/>
          <a:lstStyle>
            <a:lvl1pPr marL="0" indent="0">
              <a:buNone/>
              <a:defRPr sz="12500" b="1"/>
            </a:lvl1pPr>
            <a:lvl2pPr marL="2377210" indent="0">
              <a:buNone/>
              <a:defRPr sz="10400" b="1"/>
            </a:lvl2pPr>
            <a:lvl3pPr marL="4754420" indent="0">
              <a:buNone/>
              <a:defRPr sz="9400" b="1"/>
            </a:lvl3pPr>
            <a:lvl4pPr marL="7131630" indent="0">
              <a:buNone/>
              <a:defRPr sz="8300" b="1"/>
            </a:lvl4pPr>
            <a:lvl5pPr marL="9508842" indent="0">
              <a:buNone/>
              <a:defRPr sz="8300" b="1"/>
            </a:lvl5pPr>
            <a:lvl6pPr marL="11886052" indent="0">
              <a:buNone/>
              <a:defRPr sz="8300" b="1"/>
            </a:lvl6pPr>
            <a:lvl7pPr marL="14263262" indent="0">
              <a:buNone/>
              <a:defRPr sz="8300" b="1"/>
            </a:lvl7pPr>
            <a:lvl8pPr marL="16640472" indent="0">
              <a:buNone/>
              <a:defRPr sz="8300" b="1"/>
            </a:lvl8pPr>
            <a:lvl9pPr marL="19017682" indent="0">
              <a:buNone/>
              <a:defRPr sz="8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885" y="14841508"/>
            <a:ext cx="14314610" cy="26963882"/>
          </a:xfrm>
        </p:spPr>
        <p:txBody>
          <a:bodyPr/>
          <a:lstStyle>
            <a:lvl1pPr>
              <a:defRPr sz="12500"/>
            </a:lvl1pPr>
            <a:lvl2pPr>
              <a:defRPr sz="10400"/>
            </a:lvl2pPr>
            <a:lvl3pPr>
              <a:defRPr sz="94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57585" y="10475725"/>
            <a:ext cx="14320235" cy="4365784"/>
          </a:xfrm>
        </p:spPr>
        <p:txBody>
          <a:bodyPr anchor="b"/>
          <a:lstStyle>
            <a:lvl1pPr marL="0" indent="0">
              <a:buNone/>
              <a:defRPr sz="12500" b="1"/>
            </a:lvl1pPr>
            <a:lvl2pPr marL="2377210" indent="0">
              <a:buNone/>
              <a:defRPr sz="10400" b="1"/>
            </a:lvl2pPr>
            <a:lvl3pPr marL="4754420" indent="0">
              <a:buNone/>
              <a:defRPr sz="9400" b="1"/>
            </a:lvl3pPr>
            <a:lvl4pPr marL="7131630" indent="0">
              <a:buNone/>
              <a:defRPr sz="8300" b="1"/>
            </a:lvl4pPr>
            <a:lvl5pPr marL="9508842" indent="0">
              <a:buNone/>
              <a:defRPr sz="8300" b="1"/>
            </a:lvl5pPr>
            <a:lvl6pPr marL="11886052" indent="0">
              <a:buNone/>
              <a:defRPr sz="8300" b="1"/>
            </a:lvl6pPr>
            <a:lvl7pPr marL="14263262" indent="0">
              <a:buNone/>
              <a:defRPr sz="8300" b="1"/>
            </a:lvl7pPr>
            <a:lvl8pPr marL="16640472" indent="0">
              <a:buNone/>
              <a:defRPr sz="8300" b="1"/>
            </a:lvl8pPr>
            <a:lvl9pPr marL="19017682" indent="0">
              <a:buNone/>
              <a:defRPr sz="8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57585" y="14841508"/>
            <a:ext cx="14320235" cy="26963882"/>
          </a:xfrm>
        </p:spPr>
        <p:txBody>
          <a:bodyPr/>
          <a:lstStyle>
            <a:lvl1pPr>
              <a:defRPr sz="12500"/>
            </a:lvl1pPr>
            <a:lvl2pPr>
              <a:defRPr sz="10400"/>
            </a:lvl2pPr>
            <a:lvl3pPr>
              <a:defRPr sz="94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ADCD-25D3-4197-81BB-D190A8F1911B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824-00F7-4F32-B0D6-3316C82617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ADCD-25D3-4197-81BB-D190A8F1911B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824-00F7-4F32-B0D6-3316C82617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ADCD-25D3-4197-81BB-D190A8F1911B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824-00F7-4F32-B0D6-3316C82617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889" y="1863313"/>
            <a:ext cx="10658621" cy="7929915"/>
          </a:xfrm>
        </p:spPr>
        <p:txBody>
          <a:bodyPr anchor="b"/>
          <a:lstStyle>
            <a:lvl1pPr algn="l">
              <a:defRPr sz="10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6601" y="1863317"/>
            <a:ext cx="18111214" cy="39942077"/>
          </a:xfrm>
        </p:spPr>
        <p:txBody>
          <a:bodyPr/>
          <a:lstStyle>
            <a:lvl1pPr>
              <a:defRPr sz="16600"/>
            </a:lvl1pPr>
            <a:lvl2pPr>
              <a:defRPr sz="14600"/>
            </a:lvl2pPr>
            <a:lvl3pPr>
              <a:defRPr sz="12500"/>
            </a:lvl3pPr>
            <a:lvl4pPr>
              <a:defRPr sz="10400"/>
            </a:lvl4pPr>
            <a:lvl5pPr>
              <a:defRPr sz="10400"/>
            </a:lvl5pPr>
            <a:lvl6pPr>
              <a:defRPr sz="10400"/>
            </a:lvl6pPr>
            <a:lvl7pPr>
              <a:defRPr sz="10400"/>
            </a:lvl7pPr>
            <a:lvl8pPr>
              <a:defRPr sz="10400"/>
            </a:lvl8pPr>
            <a:lvl9pPr>
              <a:defRPr sz="10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9889" y="9793232"/>
            <a:ext cx="10658621" cy="32012162"/>
          </a:xfrm>
        </p:spPr>
        <p:txBody>
          <a:bodyPr/>
          <a:lstStyle>
            <a:lvl1pPr marL="0" indent="0">
              <a:buNone/>
              <a:defRPr sz="7300"/>
            </a:lvl1pPr>
            <a:lvl2pPr marL="2377210" indent="0">
              <a:buNone/>
              <a:defRPr sz="6200"/>
            </a:lvl2pPr>
            <a:lvl3pPr marL="4754420" indent="0">
              <a:buNone/>
              <a:defRPr sz="5200"/>
            </a:lvl3pPr>
            <a:lvl4pPr marL="7131630" indent="0">
              <a:buNone/>
              <a:defRPr sz="4700"/>
            </a:lvl4pPr>
            <a:lvl5pPr marL="9508842" indent="0">
              <a:buNone/>
              <a:defRPr sz="4700"/>
            </a:lvl5pPr>
            <a:lvl6pPr marL="11886052" indent="0">
              <a:buNone/>
              <a:defRPr sz="4700"/>
            </a:lvl6pPr>
            <a:lvl7pPr marL="14263262" indent="0">
              <a:buNone/>
              <a:defRPr sz="4700"/>
            </a:lvl7pPr>
            <a:lvl8pPr marL="16640472" indent="0">
              <a:buNone/>
              <a:defRPr sz="4700"/>
            </a:lvl8pPr>
            <a:lvl9pPr marL="1901768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ADCD-25D3-4197-81BB-D190A8F1911B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824-00F7-4F32-B0D6-3316C82617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177" y="32759651"/>
            <a:ext cx="19438620" cy="3867462"/>
          </a:xfrm>
        </p:spPr>
        <p:txBody>
          <a:bodyPr anchor="b"/>
          <a:lstStyle>
            <a:lvl1pPr algn="l">
              <a:defRPr sz="10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0177" y="4181623"/>
            <a:ext cx="19438620" cy="28079700"/>
          </a:xfrm>
        </p:spPr>
        <p:txBody>
          <a:bodyPr/>
          <a:lstStyle>
            <a:lvl1pPr marL="0" indent="0">
              <a:buNone/>
              <a:defRPr sz="16600"/>
            </a:lvl1pPr>
            <a:lvl2pPr marL="2377210" indent="0">
              <a:buNone/>
              <a:defRPr sz="14600"/>
            </a:lvl2pPr>
            <a:lvl3pPr marL="4754420" indent="0">
              <a:buNone/>
              <a:defRPr sz="12500"/>
            </a:lvl3pPr>
            <a:lvl4pPr marL="7131630" indent="0">
              <a:buNone/>
              <a:defRPr sz="10400"/>
            </a:lvl4pPr>
            <a:lvl5pPr marL="9508842" indent="0">
              <a:buNone/>
              <a:defRPr sz="10400"/>
            </a:lvl5pPr>
            <a:lvl6pPr marL="11886052" indent="0">
              <a:buNone/>
              <a:defRPr sz="10400"/>
            </a:lvl6pPr>
            <a:lvl7pPr marL="14263262" indent="0">
              <a:buNone/>
              <a:defRPr sz="10400"/>
            </a:lvl7pPr>
            <a:lvl8pPr marL="16640472" indent="0">
              <a:buNone/>
              <a:defRPr sz="10400"/>
            </a:lvl8pPr>
            <a:lvl9pPr marL="19017682" indent="0">
              <a:buNone/>
              <a:defRPr sz="10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0177" y="36627112"/>
            <a:ext cx="19438620" cy="5492438"/>
          </a:xfrm>
        </p:spPr>
        <p:txBody>
          <a:bodyPr/>
          <a:lstStyle>
            <a:lvl1pPr marL="0" indent="0">
              <a:buNone/>
              <a:defRPr sz="7300"/>
            </a:lvl1pPr>
            <a:lvl2pPr marL="2377210" indent="0">
              <a:buNone/>
              <a:defRPr sz="6200"/>
            </a:lvl2pPr>
            <a:lvl3pPr marL="4754420" indent="0">
              <a:buNone/>
              <a:defRPr sz="5200"/>
            </a:lvl3pPr>
            <a:lvl4pPr marL="7131630" indent="0">
              <a:buNone/>
              <a:defRPr sz="4700"/>
            </a:lvl4pPr>
            <a:lvl5pPr marL="9508842" indent="0">
              <a:buNone/>
              <a:defRPr sz="4700"/>
            </a:lvl5pPr>
            <a:lvl6pPr marL="11886052" indent="0">
              <a:buNone/>
              <a:defRPr sz="4700"/>
            </a:lvl6pPr>
            <a:lvl7pPr marL="14263262" indent="0">
              <a:buNone/>
              <a:defRPr sz="4700"/>
            </a:lvl7pPr>
            <a:lvl8pPr marL="16640472" indent="0">
              <a:buNone/>
              <a:defRPr sz="4700"/>
            </a:lvl8pPr>
            <a:lvl9pPr marL="1901768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ADCD-25D3-4197-81BB-D190A8F1911B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824-00F7-4F32-B0D6-3316C82617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886" y="1874150"/>
            <a:ext cx="29157931" cy="7799917"/>
          </a:xfrm>
          <a:prstGeom prst="rect">
            <a:avLst/>
          </a:prstGeom>
        </p:spPr>
        <p:txBody>
          <a:bodyPr vert="horz" lIns="475443" tIns="237721" rIns="475443" bIns="23772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886" y="10919887"/>
            <a:ext cx="29157931" cy="30885507"/>
          </a:xfrm>
          <a:prstGeom prst="rect">
            <a:avLst/>
          </a:prstGeom>
        </p:spPr>
        <p:txBody>
          <a:bodyPr vert="horz" lIns="475443" tIns="237721" rIns="475443" bIns="23772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19885" y="43376208"/>
            <a:ext cx="7559463" cy="2491640"/>
          </a:xfrm>
          <a:prstGeom prst="rect">
            <a:avLst/>
          </a:prstGeom>
        </p:spPr>
        <p:txBody>
          <a:bodyPr vert="horz" lIns="475443" tIns="237721" rIns="475443" bIns="237721" rtlCol="0" anchor="ctr"/>
          <a:lstStyle>
            <a:lvl1pPr algn="l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0ADCD-25D3-4197-81BB-D190A8F1911B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69215" y="43376208"/>
            <a:ext cx="10259272" cy="2491640"/>
          </a:xfrm>
          <a:prstGeom prst="rect">
            <a:avLst/>
          </a:prstGeom>
        </p:spPr>
        <p:txBody>
          <a:bodyPr vert="horz" lIns="475443" tIns="237721" rIns="475443" bIns="237721" rtlCol="0" anchor="ctr"/>
          <a:lstStyle>
            <a:lvl1pPr algn="ct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18352" y="43376208"/>
            <a:ext cx="7559463" cy="2491640"/>
          </a:xfrm>
          <a:prstGeom prst="rect">
            <a:avLst/>
          </a:prstGeom>
        </p:spPr>
        <p:txBody>
          <a:bodyPr vert="horz" lIns="475443" tIns="237721" rIns="475443" bIns="237721" rtlCol="0" anchor="ctr"/>
          <a:lstStyle>
            <a:lvl1pPr algn="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F6824-00F7-4F32-B0D6-3316C82617A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54420" rtl="0" eaLnBrk="1" latinLnBrk="0" hangingPunct="1">
        <a:spcBef>
          <a:spcPct val="0"/>
        </a:spcBef>
        <a:buNone/>
        <a:defRPr sz="2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2908" indent="-1782908" algn="l" defTabSz="4754420" rtl="0" eaLnBrk="1" latinLnBrk="0" hangingPunct="1">
        <a:spcBef>
          <a:spcPct val="20000"/>
        </a:spcBef>
        <a:buFont typeface="Arial" pitchFamily="34" charset="0"/>
        <a:buChar char="•"/>
        <a:defRPr sz="16600" kern="1200">
          <a:solidFill>
            <a:schemeClr val="tx1"/>
          </a:solidFill>
          <a:latin typeface="+mn-lt"/>
          <a:ea typeface="+mn-ea"/>
          <a:cs typeface="+mn-cs"/>
        </a:defRPr>
      </a:lvl1pPr>
      <a:lvl2pPr marL="3862966" indent="-1485756" algn="l" defTabSz="4754420" rtl="0" eaLnBrk="1" latinLnBrk="0" hangingPunct="1">
        <a:spcBef>
          <a:spcPct val="20000"/>
        </a:spcBef>
        <a:buFont typeface="Arial" pitchFamily="34" charset="0"/>
        <a:buChar char="–"/>
        <a:defRPr sz="14600" kern="1200">
          <a:solidFill>
            <a:schemeClr val="tx1"/>
          </a:solidFill>
          <a:latin typeface="+mn-lt"/>
          <a:ea typeface="+mn-ea"/>
          <a:cs typeface="+mn-cs"/>
        </a:defRPr>
      </a:lvl2pPr>
      <a:lvl3pPr marL="5943025" indent="-1188605" algn="l" defTabSz="4754420" rtl="0" eaLnBrk="1" latinLnBrk="0" hangingPunct="1">
        <a:spcBef>
          <a:spcPct val="20000"/>
        </a:spcBef>
        <a:buFont typeface="Arial" pitchFamily="34" charset="0"/>
        <a:buChar char="•"/>
        <a:defRPr sz="12500" kern="1200">
          <a:solidFill>
            <a:schemeClr val="tx1"/>
          </a:solidFill>
          <a:latin typeface="+mn-lt"/>
          <a:ea typeface="+mn-ea"/>
          <a:cs typeface="+mn-cs"/>
        </a:defRPr>
      </a:lvl3pPr>
      <a:lvl4pPr marL="8320236" indent="-1188605" algn="l" defTabSz="4754420" rtl="0" eaLnBrk="1" latinLnBrk="0" hangingPunct="1">
        <a:spcBef>
          <a:spcPct val="20000"/>
        </a:spcBef>
        <a:buFont typeface="Arial" pitchFamily="34" charset="0"/>
        <a:buChar char="–"/>
        <a:defRPr sz="10400" kern="1200">
          <a:solidFill>
            <a:schemeClr val="tx1"/>
          </a:solidFill>
          <a:latin typeface="+mn-lt"/>
          <a:ea typeface="+mn-ea"/>
          <a:cs typeface="+mn-cs"/>
        </a:defRPr>
      </a:lvl4pPr>
      <a:lvl5pPr marL="10697447" indent="-1188605" algn="l" defTabSz="4754420" rtl="0" eaLnBrk="1" latinLnBrk="0" hangingPunct="1">
        <a:spcBef>
          <a:spcPct val="20000"/>
        </a:spcBef>
        <a:buFont typeface="Arial" pitchFamily="34" charset="0"/>
        <a:buChar char="»"/>
        <a:defRPr sz="10400" kern="1200">
          <a:solidFill>
            <a:schemeClr val="tx1"/>
          </a:solidFill>
          <a:latin typeface="+mn-lt"/>
          <a:ea typeface="+mn-ea"/>
          <a:cs typeface="+mn-cs"/>
        </a:defRPr>
      </a:lvl5pPr>
      <a:lvl6pPr marL="13074657" indent="-1188605" algn="l" defTabSz="4754420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6pPr>
      <a:lvl7pPr marL="15451867" indent="-1188605" algn="l" defTabSz="4754420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7pPr>
      <a:lvl8pPr marL="17829077" indent="-1188605" algn="l" defTabSz="4754420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8pPr>
      <a:lvl9pPr marL="20206287" indent="-1188605" algn="l" defTabSz="4754420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5442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1pPr>
      <a:lvl2pPr marL="2377210" algn="l" defTabSz="475442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2pPr>
      <a:lvl3pPr marL="4754420" algn="l" defTabSz="475442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3pPr>
      <a:lvl4pPr marL="7131630" algn="l" defTabSz="475442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4pPr>
      <a:lvl5pPr marL="9508842" algn="l" defTabSz="475442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6052" algn="l" defTabSz="475442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262" algn="l" defTabSz="475442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640472" algn="l" defTabSz="475442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9017682" algn="l" defTabSz="475442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hyperlink" Target="http://www.ama-assn.org/sci-pubs/amnews/pick_99/prl21122.htm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9.png"/><Relationship Id="rId5" Type="http://schemas.openxmlformats.org/officeDocument/2006/relationships/image" Target="../media/image4.jpeg"/><Relationship Id="rId10" Type="http://schemas.openxmlformats.org/officeDocument/2006/relationships/image" Target="../media/image8.tiff"/><Relationship Id="rId4" Type="http://schemas.openxmlformats.org/officeDocument/2006/relationships/image" Target="../media/image3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http://human3rror.com/wp-content/uploads/2009/07/portrait-of-an-unknown-document.jpg"/>
          <p:cNvPicPr>
            <a:picLocks noChangeAspect="1" noChangeArrowheads="1"/>
          </p:cNvPicPr>
          <p:nvPr/>
        </p:nvPicPr>
        <p:blipFill>
          <a:blip r:embed="rId2" cstate="print"/>
          <a:srcRect l="2724" t="2581" r="2960" b="3813"/>
          <a:stretch>
            <a:fillRect/>
          </a:stretch>
        </p:blipFill>
        <p:spPr bwMode="auto">
          <a:xfrm>
            <a:off x="0" y="6350"/>
            <a:ext cx="32397700" cy="416814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 rot="2613103">
            <a:off x="22974528" y="3453463"/>
            <a:ext cx="8832739" cy="2400657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5000" dirty="0" smtClean="0">
                <a:latin typeface="Cooper Black" pitchFamily="18" charset="0"/>
              </a:rPr>
              <a:t>Pharmer</a:t>
            </a:r>
            <a:endParaRPr lang="en-US" sz="15000" dirty="0">
              <a:latin typeface="Cooper Black" pitchFamily="18" charset="0"/>
            </a:endParaRPr>
          </a:p>
        </p:txBody>
      </p:sp>
      <p:pic>
        <p:nvPicPr>
          <p:cNvPr id="7" name="Picture 6" descr="new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47467" y="6178550"/>
            <a:ext cx="1614383" cy="22860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835650" y="4578350"/>
            <a:ext cx="6781800" cy="449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6198850" y="12807950"/>
            <a:ext cx="15011400" cy="11734800"/>
          </a:xfrm>
          <a:prstGeom prst="ellipse">
            <a:avLst/>
          </a:prstGeom>
          <a:solidFill>
            <a:schemeClr val="accent5">
              <a:alpha val="4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000" b="1" u="sng" dirty="0" smtClean="0">
                <a:latin typeface="Arial" pitchFamily="34" charset="0"/>
                <a:cs typeface="Arial" pitchFamily="34" charset="0"/>
              </a:rPr>
              <a:t>Semantic Prescriptions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are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intelligent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e-prescription documents enriched by drug-related meta-data thereby know about their content and the possible interactions. They provide:</a:t>
            </a:r>
          </a:p>
          <a:p>
            <a:pPr algn="just"/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711450" y="20123150"/>
            <a:ext cx="12954000" cy="12954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3"/>
            <a:endCxn id="10" idx="6"/>
          </p:cNvCxnSpPr>
          <p:nvPr/>
        </p:nvCxnSpPr>
        <p:spPr>
          <a:xfrm flipH="1">
            <a:off x="15665450" y="22824230"/>
            <a:ext cx="2731770" cy="377592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ecosy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84650" y="27819350"/>
            <a:ext cx="13716000" cy="1028700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16960850" y="25914350"/>
            <a:ext cx="13411200" cy="13716000"/>
          </a:xfrm>
          <a:prstGeom prst="ellipse">
            <a:avLst/>
          </a:prstGeom>
          <a:noFill/>
          <a:ln w="1270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endCxn id="11" idx="2"/>
          </p:cNvCxnSpPr>
          <p:nvPr/>
        </p:nvCxnSpPr>
        <p:spPr>
          <a:xfrm>
            <a:off x="15055850" y="29267150"/>
            <a:ext cx="1905000" cy="350520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screenshot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16250" y="20580350"/>
            <a:ext cx="12435840" cy="121652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7" name="Rectangle 66"/>
          <p:cNvSpPr/>
          <p:nvPr/>
        </p:nvSpPr>
        <p:spPr>
          <a:xfrm>
            <a:off x="0" y="41687750"/>
            <a:ext cx="32397700" cy="511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Picture 2" descr="http://piperreport.com/wp-content/uploads/2012/04/Electronic-Prescribing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97575" y="4654550"/>
            <a:ext cx="6467475" cy="42957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2" name="Picture 6" descr="plendil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 l="3030" t="3809" r="6061" b="8579"/>
          <a:stretch>
            <a:fillRect/>
          </a:stretch>
        </p:blipFill>
        <p:spPr bwMode="auto">
          <a:xfrm>
            <a:off x="5988050" y="7397750"/>
            <a:ext cx="2057400" cy="1577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tangle 73"/>
          <p:cNvSpPr/>
          <p:nvPr/>
        </p:nvSpPr>
        <p:spPr>
          <a:xfrm>
            <a:off x="10864850" y="5873750"/>
            <a:ext cx="1151277" cy="1569660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r>
              <a:rPr lang="en-US" sz="9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sym typeface="Wingdings"/>
              </a:rPr>
              <a:t></a:t>
            </a:r>
            <a:endParaRPr lang="en-US" sz="9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521450" y="7397750"/>
            <a:ext cx="862737" cy="1569660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9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sym typeface="Wingdings"/>
              </a:rPr>
              <a:t>X</a:t>
            </a:r>
            <a:endParaRPr lang="en-US" sz="9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673850" y="3663950"/>
            <a:ext cx="409599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 smtClean="0">
                <a:latin typeface="Arial" pitchFamily="34" charset="0"/>
                <a:cs typeface="Arial" pitchFamily="34" charset="0"/>
              </a:rPr>
              <a:t>E-Prescriptions</a:t>
            </a:r>
            <a:endParaRPr lang="en-US" sz="4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3854450" y="11588750"/>
            <a:ext cx="7924800" cy="5334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 descr="lod_cloud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83050" y="11741150"/>
            <a:ext cx="7517461" cy="51555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92" name="Elbow Connector 12"/>
          <p:cNvCxnSpPr>
            <a:endCxn id="8" idx="4"/>
          </p:cNvCxnSpPr>
          <p:nvPr/>
        </p:nvCxnSpPr>
        <p:spPr>
          <a:xfrm flipV="1">
            <a:off x="8426450" y="9074150"/>
            <a:ext cx="800100" cy="2514600"/>
          </a:xfrm>
          <a:prstGeom prst="straightConnector1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692650" y="17204720"/>
            <a:ext cx="624401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 smtClean="0">
                <a:latin typeface="Arial" pitchFamily="34" charset="0"/>
                <a:cs typeface="Arial" pitchFamily="34" charset="0"/>
              </a:rPr>
              <a:t>Linked Open Drug Data</a:t>
            </a:r>
            <a:endParaRPr lang="en-US" sz="45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5" name="Elbow Connector 12"/>
          <p:cNvCxnSpPr>
            <a:stCxn id="99" idx="3"/>
            <a:endCxn id="9" idx="1"/>
          </p:cNvCxnSpPr>
          <p:nvPr/>
        </p:nvCxnSpPr>
        <p:spPr>
          <a:xfrm>
            <a:off x="12652451" y="11713580"/>
            <a:ext cx="5744769" cy="2812890"/>
          </a:xfrm>
          <a:prstGeom prst="straightConnector1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530850" y="33762950"/>
            <a:ext cx="741978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 smtClean="0">
                <a:latin typeface="Arial" pitchFamily="34" charset="0"/>
                <a:cs typeface="Arial" pitchFamily="34" charset="0"/>
              </a:rPr>
              <a:t>Pharmer</a:t>
            </a:r>
            <a:r>
              <a:rPr lang="en-US" sz="4500" dirty="0" smtClean="0">
                <a:latin typeface="Arial" pitchFamily="34" charset="0"/>
                <a:cs typeface="Arial" pitchFamily="34" charset="0"/>
              </a:rPr>
              <a:t> Prescription Writer</a:t>
            </a:r>
            <a:endParaRPr lang="en-US" sz="4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 rot="751615">
            <a:off x="4395693" y="2934967"/>
            <a:ext cx="8356221" cy="1574477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541250" y="11257399"/>
            <a:ext cx="21564600" cy="11695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7000" dirty="0" smtClean="0">
                <a:solidFill>
                  <a:schemeClr val="accent2">
                    <a:lumMod val="50000"/>
                  </a:schemeClr>
                </a:solidFill>
                <a:latin typeface="Segoe UI Semibold" pitchFamily="34" charset="0"/>
                <a:ea typeface="Arial Unicode MS" pitchFamily="34" charset="-128"/>
                <a:cs typeface="Arial" pitchFamily="34" charset="0"/>
              </a:rPr>
              <a:t>Semantic Medical Prescriptions</a:t>
            </a:r>
            <a:endParaRPr lang="en-US" sz="7000" dirty="0">
              <a:solidFill>
                <a:schemeClr val="accent2">
                  <a:lumMod val="50000"/>
                </a:schemeClr>
              </a:solidFill>
              <a:latin typeface="Segoe UI Semibold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-641350" y="35058350"/>
            <a:ext cx="15468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200000"/>
              <a:buBlip>
                <a:blip r:embed="rId3"/>
              </a:buBlip>
            </a:pPr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pPr>
              <a:buSzPct val="200000"/>
              <a:buBlip>
                <a:blip r:embed="rId3"/>
              </a:buBlip>
            </a:pPr>
            <a:endParaRPr lang="en-US" sz="30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SzPct val="200000"/>
              <a:buBlip>
                <a:blip r:embed="rId3"/>
              </a:buBlip>
            </a:pPr>
            <a:endParaRPr lang="en-US" sz="30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SzPct val="200000"/>
              <a:buBlip>
                <a:blip r:embed="rId3"/>
              </a:buBlip>
            </a:pPr>
            <a:endParaRPr lang="en-US" sz="30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3000" dirty="0"/>
          </a:p>
        </p:txBody>
      </p:sp>
      <p:sp>
        <p:nvSpPr>
          <p:cNvPr id="108" name="Rectangle 107"/>
          <p:cNvSpPr/>
          <p:nvPr/>
        </p:nvSpPr>
        <p:spPr>
          <a:xfrm>
            <a:off x="17113250" y="17989550"/>
            <a:ext cx="13335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00000"/>
              <a:buBlip>
                <a:blip r:embed="rId3"/>
              </a:buBlip>
            </a:pP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 Persistent connection to up-to-date drug information</a:t>
            </a:r>
          </a:p>
          <a:p>
            <a:pPr>
              <a:buSzPct val="200000"/>
            </a:pPr>
            <a:r>
              <a:rPr lang="en-US" sz="4000" dirty="0">
                <a:latin typeface="Segoe UI Semibold" pitchFamily="34" charset="0"/>
                <a:cs typeface="Arial" pitchFamily="34" charset="0"/>
              </a:rPr>
              <a:t> </a:t>
            </a: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  </a:t>
            </a: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  coming from multiple dynamic data sources.</a:t>
            </a:r>
            <a:endParaRPr lang="en-US" sz="4000" dirty="0" smtClean="0">
              <a:latin typeface="Segoe UI Semibold" pitchFamily="34" charset="0"/>
              <a:cs typeface="Arial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7189450" y="19491464"/>
            <a:ext cx="13487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00000"/>
              <a:buBlip>
                <a:blip r:embed="rId3"/>
              </a:buBlip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Drug interactions prevention</a:t>
            </a:r>
            <a:r>
              <a:rPr lang="en-US" sz="4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Error free prescriptions.</a:t>
            </a:r>
            <a:endParaRPr lang="en-US" sz="3500" b="1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7265650" y="20476111"/>
            <a:ext cx="1295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00000"/>
              <a:buBlip>
                <a:blip r:embed="rId3"/>
              </a:buBlip>
            </a:pPr>
            <a:r>
              <a:rPr lang="en-US" sz="4000" dirty="0" smtClean="0">
                <a:latin typeface="Segoe UI Semibold" pitchFamily="34" charset="0"/>
                <a:cs typeface="Arial" pitchFamily="34" charset="0"/>
                <a:sym typeface="Wingdings" pitchFamily="2" charset="2"/>
              </a:rPr>
              <a:t> C</a:t>
            </a: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onnection of physicians, pharmacists, patients,</a:t>
            </a:r>
          </a:p>
          <a:p>
            <a:pPr>
              <a:buSzPct val="200000"/>
            </a:pP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     pharmaceutical researchers and drug companies</a:t>
            </a:r>
            <a:endParaRPr lang="en-US" sz="4000" dirty="0" smtClean="0">
              <a:latin typeface="Segoe UI Semibold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8713450" y="22104350"/>
            <a:ext cx="9677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00000"/>
              <a:buBlip>
                <a:blip r:embed="rId3"/>
              </a:buBlip>
            </a:pPr>
            <a:r>
              <a:rPr lang="en-US" sz="4000" dirty="0" smtClean="0">
                <a:latin typeface="Segoe UI Semibold" pitchFamily="34" charset="0"/>
                <a:cs typeface="Arial" pitchFamily="34" charset="0"/>
                <a:sym typeface="Wingdings" pitchFamily="2" charset="2"/>
              </a:rPr>
              <a:t> Machine understandable prescription.</a:t>
            </a:r>
            <a:endParaRPr lang="en-US" sz="4000" dirty="0" smtClean="0">
              <a:latin typeface="Segoe UI Semibold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1364217" y="23225264"/>
            <a:ext cx="5197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200000"/>
              <a:buBlip>
                <a:blip r:embed="rId3"/>
              </a:buBlip>
            </a:pPr>
            <a:r>
              <a:rPr lang="en-US" sz="4000" dirty="0" smtClean="0">
                <a:latin typeface="Segoe UI Semibold" pitchFamily="34" charset="0"/>
                <a:cs typeface="Arial" pitchFamily="34" charset="0"/>
                <a:sym typeface="Wingdings" pitchFamily="2" charset="2"/>
              </a:rPr>
              <a:t> Patient awareness.</a:t>
            </a:r>
            <a:endParaRPr lang="en-US" sz="4000" dirty="0" smtClean="0">
              <a:latin typeface="Segoe UI Semibold" pitchFamily="34" charset="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121" name="Picture 120" descr="23  uni_logo.tif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229855" y="45954951"/>
            <a:ext cx="6123395" cy="838200"/>
          </a:xfrm>
          <a:prstGeom prst="rect">
            <a:avLst/>
          </a:prstGeom>
        </p:spPr>
      </p:pic>
      <p:pic>
        <p:nvPicPr>
          <p:cNvPr id="11270" name="Picture 6" descr="http://www.bitili.com/pharmer/img/ali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87450" y="41840150"/>
            <a:ext cx="1600200" cy="1600200"/>
          </a:xfrm>
          <a:prstGeom prst="rect">
            <a:avLst/>
          </a:prstGeom>
          <a:noFill/>
        </p:spPr>
      </p:pic>
      <p:pic>
        <p:nvPicPr>
          <p:cNvPr id="11272" name="Picture 8" descr="http://www.bitili.com/pharmer/img/bita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340850" y="41840150"/>
            <a:ext cx="1828800" cy="1828800"/>
          </a:xfrm>
          <a:prstGeom prst="rect">
            <a:avLst/>
          </a:prstGeom>
          <a:noFill/>
        </p:spPr>
      </p:pic>
      <p:sp>
        <p:nvSpPr>
          <p:cNvPr id="124" name="TextBox 123"/>
          <p:cNvSpPr txBox="1"/>
          <p:nvPr/>
        </p:nvSpPr>
        <p:spPr>
          <a:xfrm>
            <a:off x="2787650" y="41992550"/>
            <a:ext cx="5240602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Ali Khalili</a:t>
            </a:r>
          </a:p>
          <a:p>
            <a:r>
              <a:rPr lang="en-US" sz="3000" dirty="0" smtClean="0"/>
              <a:t>AKSW Research group</a:t>
            </a:r>
          </a:p>
          <a:p>
            <a:r>
              <a:rPr lang="en-US" sz="3000" dirty="0" smtClean="0"/>
              <a:t>Institute of Informatics</a:t>
            </a:r>
          </a:p>
          <a:p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khalili@informatik.uni-leipzig.de</a:t>
            </a:r>
            <a:endParaRPr 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1093449" y="41916350"/>
            <a:ext cx="7008778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Bita Sedaghati</a:t>
            </a:r>
          </a:p>
          <a:p>
            <a:r>
              <a:rPr lang="en-US" sz="3000" dirty="0" smtClean="0"/>
              <a:t>Pharmaceutical Technology Research Group</a:t>
            </a:r>
          </a:p>
          <a:p>
            <a:r>
              <a:rPr lang="en-US" sz="3000" dirty="0" smtClean="0"/>
              <a:t>Institute of Pharmacy</a:t>
            </a:r>
          </a:p>
          <a:p>
            <a:r>
              <a:rPr lang="en-US" sz="3000" dirty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ita.sedaghati@uni-leipzig.de</a:t>
            </a:r>
            <a:endParaRPr 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1274" name="Picture 10" descr="QRCod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7628850" y="42144950"/>
            <a:ext cx="3505200" cy="3505200"/>
          </a:xfrm>
          <a:prstGeom prst="rect">
            <a:avLst/>
          </a:prstGeom>
          <a:noFill/>
        </p:spPr>
      </p:pic>
      <p:sp>
        <p:nvSpPr>
          <p:cNvPr id="130" name="Cloud Callout 129"/>
          <p:cNvSpPr/>
          <p:nvPr/>
        </p:nvSpPr>
        <p:spPr>
          <a:xfrm rot="10800000">
            <a:off x="2330450" y="34905950"/>
            <a:ext cx="13563601" cy="4800600"/>
          </a:xfrm>
          <a:prstGeom prst="cloudCallout">
            <a:avLst>
              <a:gd name="adj1" fmla="val 16058"/>
              <a:gd name="adj2" fmla="val 52046"/>
            </a:avLst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2406650" y="36158428"/>
            <a:ext cx="13639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SzPct val="200000"/>
              <a:buBlip>
                <a:blip r:embed="rId3"/>
              </a:buBlip>
            </a:pPr>
            <a:r>
              <a:rPr lang="en-US" sz="45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500" dirty="0" smtClean="0">
                <a:latin typeface="Arial" pitchFamily="34" charset="0"/>
                <a:cs typeface="Arial" pitchFamily="34" charset="0"/>
              </a:rPr>
              <a:t>Providing Different Semantic Views.</a:t>
            </a:r>
          </a:p>
          <a:p>
            <a:pPr lvl="1">
              <a:buSzPct val="200000"/>
              <a:buBlip>
                <a:blip r:embed="rId3"/>
              </a:buBlip>
            </a:pPr>
            <a:r>
              <a:rPr lang="en-US" sz="4500" dirty="0" smtClean="0">
                <a:latin typeface="Arial" pitchFamily="34" charset="0"/>
                <a:cs typeface="Arial" pitchFamily="34" charset="0"/>
              </a:rPr>
              <a:t> Real-time Drug Tagging.</a:t>
            </a:r>
          </a:p>
          <a:p>
            <a:pPr lvl="1">
              <a:buSzPct val="200000"/>
              <a:buBlip>
                <a:blip r:embed="rId3"/>
              </a:buBlip>
            </a:pPr>
            <a:r>
              <a:rPr lang="en-US" sz="4500" dirty="0" smtClean="0">
                <a:latin typeface="Arial" pitchFamily="34" charset="0"/>
                <a:cs typeface="Arial" pitchFamily="34" charset="0"/>
              </a:rPr>
              <a:t> Drug Suggestion.</a:t>
            </a:r>
          </a:p>
          <a:p>
            <a:pPr lvl="1">
              <a:buSzPct val="200000"/>
              <a:buBlip>
                <a:blip r:embed="rId3"/>
              </a:buBlip>
            </a:pPr>
            <a:r>
              <a:rPr lang="en-US" sz="4500" dirty="0" smtClean="0">
                <a:latin typeface="Arial" pitchFamily="34" charset="0"/>
                <a:cs typeface="Arial" pitchFamily="34" charset="0"/>
              </a:rPr>
              <a:t> Automatic Drug Annotation.</a:t>
            </a:r>
            <a:endParaRPr lang="en-US" sz="45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124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Office07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Ali Khalili</dc:creator>
  <cp:lastModifiedBy>Ali Khalili</cp:lastModifiedBy>
  <cp:revision>66</cp:revision>
  <dcterms:created xsi:type="dcterms:W3CDTF">2012-11-25T11:10:59Z</dcterms:created>
  <dcterms:modified xsi:type="dcterms:W3CDTF">2012-11-25T17:00:11Z</dcterms:modified>
</cp:coreProperties>
</file>