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0267275" cy="42794238"/>
  <p:notesSz cx="6858000" cy="9144000"/>
  <p:defaultTextStyle>
    <a:defPPr>
      <a:defRPr lang="en-US"/>
    </a:defPPr>
    <a:lvl1pPr marL="0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438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4876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2314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49752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7190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4628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2066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699504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" d="100"/>
          <a:sy n="10" d="100"/>
        </p:scale>
        <p:origin x="-2923" y="-533"/>
      </p:cViewPr>
      <p:guideLst>
        <p:guide orient="horz" pos="13479"/>
        <p:guide pos="953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4BDD9-E806-4A8E-BA19-E409DF7CF83C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5A09C-BC9A-48B6-9FDE-E3AF4955EE1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174876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87438" algn="l" defTabSz="4174876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74876" algn="l" defTabSz="4174876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62314" algn="l" defTabSz="4174876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49752" algn="l" defTabSz="4174876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37190" algn="l" defTabSz="4174876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24628" algn="l" defTabSz="4174876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12066" algn="l" defTabSz="4174876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699504" algn="l" defTabSz="4174876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5A09C-BC9A-48B6-9FDE-E3AF4955EE18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6" y="13293953"/>
            <a:ext cx="25727184" cy="9173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0092" y="24250068"/>
            <a:ext cx="21187093" cy="1093630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7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4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2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49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37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46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2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699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B36F-293B-473C-8DBA-B4E5C591472A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C114-3D33-41E1-81BD-7B9ACCD1CF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B36F-293B-473C-8DBA-B4E5C591472A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C114-3D33-41E1-81BD-7B9ACCD1CF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98546" y="7568244"/>
            <a:ext cx="31869971" cy="1611421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83384" y="7568244"/>
            <a:ext cx="95110708" cy="1611421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B36F-293B-473C-8DBA-B4E5C591472A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C114-3D33-41E1-81BD-7B9ACCD1CF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B36F-293B-473C-8DBA-B4E5C591472A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C114-3D33-41E1-81BD-7B9ACCD1CF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06" y="27499264"/>
            <a:ext cx="25727184" cy="8499411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06" y="18138027"/>
            <a:ext cx="25727184" cy="9361236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7438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4876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231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4975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3719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462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206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69950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B36F-293B-473C-8DBA-B4E5C591472A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C114-3D33-41E1-81BD-7B9ACCD1CF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83385" y="44072128"/>
            <a:ext cx="63487711" cy="124638218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075550" y="44072128"/>
            <a:ext cx="63492968" cy="124638218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B36F-293B-473C-8DBA-B4E5C591472A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C114-3D33-41E1-81BD-7B9ACCD1CF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64" y="1713753"/>
            <a:ext cx="27240547" cy="71323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64" y="9579177"/>
            <a:ext cx="13373303" cy="399214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438" indent="0">
              <a:buNone/>
              <a:defRPr sz="9100" b="1"/>
            </a:lvl2pPr>
            <a:lvl3pPr marL="4174876" indent="0">
              <a:buNone/>
              <a:defRPr sz="8200" b="1"/>
            </a:lvl3pPr>
            <a:lvl4pPr marL="6262314" indent="0">
              <a:buNone/>
              <a:defRPr sz="7300" b="1"/>
            </a:lvl4pPr>
            <a:lvl5pPr marL="8349752" indent="0">
              <a:buNone/>
              <a:defRPr sz="7300" b="1"/>
            </a:lvl5pPr>
            <a:lvl6pPr marL="10437190" indent="0">
              <a:buNone/>
              <a:defRPr sz="7300" b="1"/>
            </a:lvl6pPr>
            <a:lvl7pPr marL="12524628" indent="0">
              <a:buNone/>
              <a:defRPr sz="7300" b="1"/>
            </a:lvl7pPr>
            <a:lvl8pPr marL="14612066" indent="0">
              <a:buNone/>
              <a:defRPr sz="7300" b="1"/>
            </a:lvl8pPr>
            <a:lvl9pPr marL="16699504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364" y="13571322"/>
            <a:ext cx="13373303" cy="24656220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5357" y="9579177"/>
            <a:ext cx="13378556" cy="399214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438" indent="0">
              <a:buNone/>
              <a:defRPr sz="9100" b="1"/>
            </a:lvl2pPr>
            <a:lvl3pPr marL="4174876" indent="0">
              <a:buNone/>
              <a:defRPr sz="8200" b="1"/>
            </a:lvl3pPr>
            <a:lvl4pPr marL="6262314" indent="0">
              <a:buNone/>
              <a:defRPr sz="7300" b="1"/>
            </a:lvl4pPr>
            <a:lvl5pPr marL="8349752" indent="0">
              <a:buNone/>
              <a:defRPr sz="7300" b="1"/>
            </a:lvl5pPr>
            <a:lvl6pPr marL="10437190" indent="0">
              <a:buNone/>
              <a:defRPr sz="7300" b="1"/>
            </a:lvl6pPr>
            <a:lvl7pPr marL="12524628" indent="0">
              <a:buNone/>
              <a:defRPr sz="7300" b="1"/>
            </a:lvl7pPr>
            <a:lvl8pPr marL="14612066" indent="0">
              <a:buNone/>
              <a:defRPr sz="7300" b="1"/>
            </a:lvl8pPr>
            <a:lvl9pPr marL="16699504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5357" y="13571322"/>
            <a:ext cx="13378556" cy="24656220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B36F-293B-473C-8DBA-B4E5C591472A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C114-3D33-41E1-81BD-7B9ACCD1CF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B36F-293B-473C-8DBA-B4E5C591472A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C114-3D33-41E1-81BD-7B9ACCD1CF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B36F-293B-473C-8DBA-B4E5C591472A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C114-3D33-41E1-81BD-7B9ACCD1CF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65" y="1703845"/>
            <a:ext cx="9957725" cy="7251246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663" y="1703848"/>
            <a:ext cx="16920248" cy="36523697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365" y="8955094"/>
            <a:ext cx="9957725" cy="29272451"/>
          </a:xfrm>
        </p:spPr>
        <p:txBody>
          <a:bodyPr/>
          <a:lstStyle>
            <a:lvl1pPr marL="0" indent="0">
              <a:buNone/>
              <a:defRPr sz="6400"/>
            </a:lvl1pPr>
            <a:lvl2pPr marL="2087438" indent="0">
              <a:buNone/>
              <a:defRPr sz="5500"/>
            </a:lvl2pPr>
            <a:lvl3pPr marL="4174876" indent="0">
              <a:buNone/>
              <a:defRPr sz="4600"/>
            </a:lvl3pPr>
            <a:lvl4pPr marL="6262314" indent="0">
              <a:buNone/>
              <a:defRPr sz="4100"/>
            </a:lvl4pPr>
            <a:lvl5pPr marL="8349752" indent="0">
              <a:buNone/>
              <a:defRPr sz="4100"/>
            </a:lvl5pPr>
            <a:lvl6pPr marL="10437190" indent="0">
              <a:buNone/>
              <a:defRPr sz="4100"/>
            </a:lvl6pPr>
            <a:lvl7pPr marL="12524628" indent="0">
              <a:buNone/>
              <a:defRPr sz="4100"/>
            </a:lvl7pPr>
            <a:lvl8pPr marL="14612066" indent="0">
              <a:buNone/>
              <a:defRPr sz="4100"/>
            </a:lvl8pPr>
            <a:lvl9pPr marL="16699504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B36F-293B-473C-8DBA-B4E5C591472A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C114-3D33-41E1-81BD-7B9ACCD1CF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598" y="29955967"/>
            <a:ext cx="18160365" cy="3536471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2598" y="3823745"/>
            <a:ext cx="18160365" cy="25676543"/>
          </a:xfrm>
        </p:spPr>
        <p:txBody>
          <a:bodyPr/>
          <a:lstStyle>
            <a:lvl1pPr marL="0" indent="0">
              <a:buNone/>
              <a:defRPr sz="14600"/>
            </a:lvl1pPr>
            <a:lvl2pPr marL="2087438" indent="0">
              <a:buNone/>
              <a:defRPr sz="12800"/>
            </a:lvl2pPr>
            <a:lvl3pPr marL="4174876" indent="0">
              <a:buNone/>
              <a:defRPr sz="11000"/>
            </a:lvl3pPr>
            <a:lvl4pPr marL="6262314" indent="0">
              <a:buNone/>
              <a:defRPr sz="9100"/>
            </a:lvl4pPr>
            <a:lvl5pPr marL="8349752" indent="0">
              <a:buNone/>
              <a:defRPr sz="9100"/>
            </a:lvl5pPr>
            <a:lvl6pPr marL="10437190" indent="0">
              <a:buNone/>
              <a:defRPr sz="9100"/>
            </a:lvl6pPr>
            <a:lvl7pPr marL="12524628" indent="0">
              <a:buNone/>
              <a:defRPr sz="9100"/>
            </a:lvl7pPr>
            <a:lvl8pPr marL="14612066" indent="0">
              <a:buNone/>
              <a:defRPr sz="9100"/>
            </a:lvl8pPr>
            <a:lvl9pPr marL="16699504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2598" y="33492439"/>
            <a:ext cx="18160365" cy="5022376"/>
          </a:xfrm>
        </p:spPr>
        <p:txBody>
          <a:bodyPr/>
          <a:lstStyle>
            <a:lvl1pPr marL="0" indent="0">
              <a:buNone/>
              <a:defRPr sz="6400"/>
            </a:lvl1pPr>
            <a:lvl2pPr marL="2087438" indent="0">
              <a:buNone/>
              <a:defRPr sz="5500"/>
            </a:lvl2pPr>
            <a:lvl3pPr marL="4174876" indent="0">
              <a:buNone/>
              <a:defRPr sz="4600"/>
            </a:lvl3pPr>
            <a:lvl4pPr marL="6262314" indent="0">
              <a:buNone/>
              <a:defRPr sz="4100"/>
            </a:lvl4pPr>
            <a:lvl5pPr marL="8349752" indent="0">
              <a:buNone/>
              <a:defRPr sz="4100"/>
            </a:lvl5pPr>
            <a:lvl6pPr marL="10437190" indent="0">
              <a:buNone/>
              <a:defRPr sz="4100"/>
            </a:lvl6pPr>
            <a:lvl7pPr marL="12524628" indent="0">
              <a:buNone/>
              <a:defRPr sz="4100"/>
            </a:lvl7pPr>
            <a:lvl8pPr marL="14612066" indent="0">
              <a:buNone/>
              <a:defRPr sz="4100"/>
            </a:lvl8pPr>
            <a:lvl9pPr marL="16699504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B36F-293B-473C-8DBA-B4E5C591472A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C114-3D33-41E1-81BD-7B9ACCD1CF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364" y="1713753"/>
            <a:ext cx="27240547" cy="7132373"/>
          </a:xfrm>
          <a:prstGeom prst="rect">
            <a:avLst/>
          </a:prstGeom>
        </p:spPr>
        <p:txBody>
          <a:bodyPr vert="horz" lIns="417488" tIns="208744" rIns="417488" bIns="20874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64" y="9985326"/>
            <a:ext cx="27240547" cy="28242218"/>
          </a:xfrm>
          <a:prstGeom prst="rect">
            <a:avLst/>
          </a:prstGeom>
        </p:spPr>
        <p:txBody>
          <a:bodyPr vert="horz" lIns="417488" tIns="208744" rIns="417488" bIns="20874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364" y="39663922"/>
            <a:ext cx="7062364" cy="2278397"/>
          </a:xfrm>
          <a:prstGeom prst="rect">
            <a:avLst/>
          </a:prstGeom>
        </p:spPr>
        <p:txBody>
          <a:bodyPr vert="horz" lIns="417488" tIns="208744" rIns="417488" bIns="208744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5B36F-293B-473C-8DBA-B4E5C591472A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1320" y="39663922"/>
            <a:ext cx="9584637" cy="2278397"/>
          </a:xfrm>
          <a:prstGeom prst="rect">
            <a:avLst/>
          </a:prstGeom>
        </p:spPr>
        <p:txBody>
          <a:bodyPr vert="horz" lIns="417488" tIns="208744" rIns="417488" bIns="208744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1547" y="39663922"/>
            <a:ext cx="7062364" cy="2278397"/>
          </a:xfrm>
          <a:prstGeom prst="rect">
            <a:avLst/>
          </a:prstGeom>
        </p:spPr>
        <p:txBody>
          <a:bodyPr vert="horz" lIns="417488" tIns="208744" rIns="417488" bIns="208744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5C114-3D33-41E1-81BD-7B9ACCD1CF9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4876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5579" indent="-1565579" algn="l" defTabSz="4174876" rtl="0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2087" indent="-1304649" algn="l" defTabSz="4174876" rtl="0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18595" indent="-1043719" algn="l" defTabSz="4174876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6033" indent="-1043719" algn="l" defTabSz="4174876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3471" indent="-1043719" algn="l" defTabSz="4174876" rtl="0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0909" indent="-1043719" algn="l" defTabSz="417487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68347" indent="-1043719" algn="l" defTabSz="417487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5785" indent="-1043719" algn="l" defTabSz="417487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3223" indent="-1043719" algn="l" defTabSz="417487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438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4876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2314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49752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7190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4628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2066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699504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hyperlink" Target="http://www.ama-assn.org/sci-pubs/amnews/pick_99/prl21122.ht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tiff"/><Relationship Id="rId15" Type="http://schemas.openxmlformats.org/officeDocument/2006/relationships/image" Target="../media/image12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e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1000" r="-1000" b="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743237" y="22159119"/>
            <a:ext cx="13944600" cy="139446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9" name="TextBox 58"/>
          <p:cNvSpPr txBox="1"/>
          <p:nvPr/>
        </p:nvSpPr>
        <p:spPr>
          <a:xfrm>
            <a:off x="16657637" y="34883299"/>
            <a:ext cx="1257300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300" dirty="0" smtClean="0">
                <a:latin typeface="Arial" pitchFamily="34" charset="0"/>
                <a:cs typeface="Arial" pitchFamily="34" charset="0"/>
              </a:rPr>
              <a:t>The physician diagnoses the disease and writes the corresponding semantic prescription using the Pharmer. The patient's medication history is available to the physician as well.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300" dirty="0" smtClean="0">
                <a:latin typeface="Arial" pitchFamily="34" charset="0"/>
                <a:cs typeface="Arial" pitchFamily="34" charset="0"/>
              </a:rPr>
              <a:t>Pharmer utilizes the Linked Open Data as its integrated information source.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300" dirty="0" smtClean="0">
                <a:latin typeface="Arial" pitchFamily="34" charset="0"/>
                <a:cs typeface="Arial" pitchFamily="34" charset="0"/>
              </a:rPr>
              <a:t>The researcher can analyze the stored semantic prescriptions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300" dirty="0" smtClean="0">
                <a:latin typeface="Arial" pitchFamily="34" charset="0"/>
                <a:cs typeface="Arial" pitchFamily="34" charset="0"/>
              </a:rPr>
              <a:t>Drug companies utilize the Pharmer data store in order to balance their production and distribution according to the market taste and demand.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300" dirty="0" smtClean="0">
                <a:latin typeface="Arial" pitchFamily="34" charset="0"/>
                <a:cs typeface="Arial" pitchFamily="34" charset="0"/>
              </a:rPr>
              <a:t>The pharmacist verifies the prescription and hands in the medication to the patient.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300" dirty="0" smtClean="0">
                <a:latin typeface="Arial" pitchFamily="34" charset="0"/>
                <a:cs typeface="Arial" pitchFamily="34" charset="0"/>
              </a:rPr>
              <a:t>The patient inquires drug information and can contact the related physician and pharmacist.</a:t>
            </a:r>
          </a:p>
          <a:p>
            <a:endParaRPr lang="en-US" sz="2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408237" y="20787519"/>
            <a:ext cx="12115800" cy="9372600"/>
          </a:xfrm>
          <a:prstGeom prst="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 rot="751615">
            <a:off x="3650811" y="1554081"/>
            <a:ext cx="8356221" cy="156946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398837" y="9140467"/>
            <a:ext cx="7924800" cy="5334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532437" y="2892067"/>
            <a:ext cx="6781800" cy="4495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39151718"/>
            <a:ext cx="30267275" cy="3642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23  uni_logo.t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869697" y="39532719"/>
            <a:ext cx="7236740" cy="1143000"/>
          </a:xfrm>
          <a:prstGeom prst="rect">
            <a:avLst/>
          </a:prstGeom>
        </p:spPr>
      </p:pic>
      <p:pic>
        <p:nvPicPr>
          <p:cNvPr id="6" name="Picture 6" descr="http://www.bitili.com/pharmer/img/ali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36637" y="39532719"/>
            <a:ext cx="1600200" cy="1600200"/>
          </a:xfrm>
          <a:prstGeom prst="rect">
            <a:avLst/>
          </a:prstGeom>
          <a:noFill/>
        </p:spPr>
      </p:pic>
      <p:pic>
        <p:nvPicPr>
          <p:cNvPr id="7" name="Picture 8" descr="http://www.bitili.com/pharmer/img/bita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90037" y="39532719"/>
            <a:ext cx="1828800" cy="18288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636837" y="39685119"/>
            <a:ext cx="5240602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Ali Khalili</a:t>
            </a:r>
          </a:p>
          <a:p>
            <a:r>
              <a:rPr lang="en-US" sz="3000" dirty="0" smtClean="0"/>
              <a:t>AKSW Research group</a:t>
            </a:r>
          </a:p>
          <a:p>
            <a:r>
              <a:rPr lang="en-US" sz="3000" dirty="0" smtClean="0"/>
              <a:t>Institute of Informatics</a:t>
            </a:r>
          </a:p>
          <a:p>
            <a:r>
              <a:rPr lang="en-US" sz="3000" dirty="0" smtClean="0">
                <a:solidFill>
                  <a:schemeClr val="bg1">
                    <a:lumMod val="95000"/>
                  </a:schemeClr>
                </a:solidFill>
              </a:rPr>
              <a:t>khalili@informatik.uni-leipzig.de</a:t>
            </a:r>
            <a:endParaRPr 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942636" y="39608919"/>
            <a:ext cx="700877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Bita Sedaghati</a:t>
            </a:r>
          </a:p>
          <a:p>
            <a:r>
              <a:rPr lang="en-US" sz="3000" dirty="0" smtClean="0"/>
              <a:t>Pharmaceutical Technology Research Group</a:t>
            </a:r>
          </a:p>
          <a:p>
            <a:r>
              <a:rPr lang="en-US" sz="3000" dirty="0" smtClean="0"/>
              <a:t>Institute of Pharmacy</a:t>
            </a:r>
          </a:p>
          <a:p>
            <a:r>
              <a:rPr lang="en-US" sz="3000" dirty="0" smtClean="0">
                <a:solidFill>
                  <a:schemeClr val="bg1">
                    <a:lumMod val="95000"/>
                  </a:schemeClr>
                </a:solidFill>
              </a:rPr>
              <a:t>bita.sedaghati@uni-leipzig.de</a:t>
            </a:r>
            <a:endParaRPr lang="en-US" sz="3200" dirty="0" smtClean="0"/>
          </a:p>
          <a:p>
            <a:endParaRPr 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" name="Picture 10" descr="QRCode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6563637" y="39456519"/>
            <a:ext cx="3124200" cy="3124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 descr="AKSW_Logo_rgb.jpg"/>
          <p:cNvPicPr>
            <a:picLocks noChangeAspect="1"/>
          </p:cNvPicPr>
          <p:nvPr/>
        </p:nvPicPr>
        <p:blipFill>
          <a:blip r:embed="rId9" cstate="print"/>
          <a:srcRect b="35570"/>
          <a:stretch>
            <a:fillRect/>
          </a:stretch>
        </p:blipFill>
        <p:spPr>
          <a:xfrm>
            <a:off x="20366503" y="40828119"/>
            <a:ext cx="4343400" cy="1219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Rectangle 11"/>
          <p:cNvSpPr/>
          <p:nvPr/>
        </p:nvSpPr>
        <p:spPr>
          <a:xfrm>
            <a:off x="20239037" y="42025233"/>
            <a:ext cx="47756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http://www.aksw.org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03837" y="42047319"/>
            <a:ext cx="8480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 Narrow" pitchFamily="34" charset="0"/>
                <a:cs typeface="Arial" pitchFamily="34" charset="0"/>
                <a:sym typeface="Wingdings"/>
              </a:rPr>
              <a:t></a:t>
            </a:r>
            <a: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 Narrow" pitchFamily="34" charset="0"/>
                <a:cs typeface="Arial" pitchFamily="34" charset="0"/>
              </a:rPr>
              <a:t>Printed by Universitätsrechenzentrum Leipzig</a:t>
            </a:r>
            <a:endParaRPr lang="en-US" sz="3600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16" name="Picture 15" descr="new logo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1763037" y="5014119"/>
            <a:ext cx="2223983" cy="314920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 rot="2613103">
            <a:off x="21934316" y="3161662"/>
            <a:ext cx="8472191" cy="2554545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16000" b="1" dirty="0" smtClean="0">
                <a:ln w="11430"/>
                <a:solidFill>
                  <a:schemeClr val="accent6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entury Gothic" pitchFamily="34" charset="0"/>
              </a:rPr>
              <a:t>Pharmer</a:t>
            </a:r>
            <a:endParaRPr lang="en-US" sz="16000" b="1" dirty="0">
              <a:ln w="11430"/>
              <a:solidFill>
                <a:schemeClr val="accent6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entury Gothic" pitchFamily="34" charset="0"/>
            </a:endParaRPr>
          </a:p>
        </p:txBody>
      </p:sp>
      <p:pic>
        <p:nvPicPr>
          <p:cNvPr id="18" name="Picture 2" descr="http://piperreport.com/wp-content/uploads/2012/04/Electronic-Prescribing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684837" y="3044467"/>
            <a:ext cx="6467475" cy="42957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" name="Picture 6" descr="plendil">
            <a:hlinkClick r:id="rId12"/>
          </p:cNvPr>
          <p:cNvPicPr>
            <a:picLocks noChangeAspect="1" noChangeArrowheads="1"/>
          </p:cNvPicPr>
          <p:nvPr/>
        </p:nvPicPr>
        <p:blipFill>
          <a:blip r:embed="rId13" cstate="print"/>
          <a:srcRect l="3030" t="3809" r="6061" b="8579"/>
          <a:stretch>
            <a:fillRect/>
          </a:stretch>
        </p:blipFill>
        <p:spPr bwMode="auto">
          <a:xfrm>
            <a:off x="5675312" y="5787667"/>
            <a:ext cx="2057400" cy="1577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10552112" y="4263667"/>
            <a:ext cx="1151277" cy="1569660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>
            <a:spAutoFit/>
          </a:bodyPr>
          <a:lstStyle/>
          <a:p>
            <a:r>
              <a:rPr lang="en-US" sz="96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sym typeface="Wingdings"/>
              </a:rPr>
              <a:t></a:t>
            </a:r>
            <a:endParaRPr lang="en-US" sz="96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56237" y="1802437"/>
            <a:ext cx="409599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 smtClean="0">
                <a:latin typeface="Arial" pitchFamily="34" charset="0"/>
                <a:cs typeface="Arial" pitchFamily="34" charset="0"/>
              </a:rPr>
              <a:t>E-Prescriptions</a:t>
            </a:r>
            <a:endParaRPr lang="en-US" sz="45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2" name="Picture 21" descr="lod_cloud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617912" y="9216667"/>
            <a:ext cx="7517461" cy="51555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23" name="Elbow Connector 12"/>
          <p:cNvCxnSpPr/>
          <p:nvPr/>
        </p:nvCxnSpPr>
        <p:spPr>
          <a:xfrm flipV="1">
            <a:off x="7742237" y="7300121"/>
            <a:ext cx="228600" cy="1828798"/>
          </a:xfrm>
          <a:prstGeom prst="straightConnector1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56037" y="14626867"/>
            <a:ext cx="624401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 smtClean="0">
                <a:latin typeface="Arial" pitchFamily="34" charset="0"/>
                <a:cs typeface="Arial" pitchFamily="34" charset="0"/>
              </a:rPr>
              <a:t>Linked Open Drug Data</a:t>
            </a:r>
            <a:endParaRPr lang="en-US" sz="4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218237" y="5711467"/>
            <a:ext cx="862737" cy="1569660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9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sym typeface="Wingdings"/>
              </a:rPr>
              <a:t>X</a:t>
            </a:r>
            <a:endParaRPr lang="en-US" sz="9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37" name="Picture 36" descr="screenshot1.jp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560637" y="21016119"/>
            <a:ext cx="11760200" cy="8978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2" name="TextBox 41"/>
          <p:cNvSpPr txBox="1"/>
          <p:nvPr/>
        </p:nvSpPr>
        <p:spPr>
          <a:xfrm>
            <a:off x="4618037" y="30541119"/>
            <a:ext cx="741978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Pharmer</a:t>
            </a:r>
            <a:r>
              <a:rPr lang="en-US" sz="45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Prescription Writer</a:t>
            </a:r>
            <a:endParaRPr lang="en-US" sz="45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Cloud Callout 42"/>
          <p:cNvSpPr/>
          <p:nvPr/>
        </p:nvSpPr>
        <p:spPr>
          <a:xfrm rot="10800000">
            <a:off x="1798636" y="31988919"/>
            <a:ext cx="13792200" cy="5257800"/>
          </a:xfrm>
          <a:prstGeom prst="cloudCallout">
            <a:avLst>
              <a:gd name="adj1" fmla="val 20202"/>
              <a:gd name="adj2" fmla="val 61466"/>
            </a:avLst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179637" y="33436719"/>
            <a:ext cx="13639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SzPct val="200000"/>
              <a:buBlip>
                <a:blip r:embed="rId10"/>
              </a:buBlip>
            </a:pPr>
            <a:r>
              <a:rPr lang="en-US" sz="45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500" dirty="0" smtClean="0">
                <a:latin typeface="Arial" pitchFamily="34" charset="0"/>
                <a:cs typeface="Arial" pitchFamily="34" charset="0"/>
              </a:rPr>
              <a:t>Providing Different Semantic Views.</a:t>
            </a:r>
          </a:p>
          <a:p>
            <a:pPr lvl="1">
              <a:buSzPct val="200000"/>
              <a:buBlip>
                <a:blip r:embed="rId10"/>
              </a:buBlip>
            </a:pPr>
            <a:r>
              <a:rPr lang="en-US" sz="4500" dirty="0" smtClean="0">
                <a:latin typeface="Arial" pitchFamily="34" charset="0"/>
                <a:cs typeface="Arial" pitchFamily="34" charset="0"/>
              </a:rPr>
              <a:t> Real-time Drug Tagging.</a:t>
            </a:r>
          </a:p>
          <a:p>
            <a:pPr lvl="1">
              <a:buSzPct val="200000"/>
              <a:buBlip>
                <a:blip r:embed="rId10"/>
              </a:buBlip>
            </a:pPr>
            <a:r>
              <a:rPr lang="en-US" sz="4500" dirty="0" smtClean="0">
                <a:latin typeface="Arial" pitchFamily="34" charset="0"/>
                <a:cs typeface="Arial" pitchFamily="34" charset="0"/>
              </a:rPr>
              <a:t> Drug Suggestion.</a:t>
            </a:r>
          </a:p>
          <a:p>
            <a:pPr lvl="1">
              <a:buSzPct val="200000"/>
              <a:buBlip>
                <a:blip r:embed="rId10"/>
              </a:buBlip>
            </a:pPr>
            <a:r>
              <a:rPr lang="en-US" sz="4500" dirty="0" smtClean="0">
                <a:latin typeface="Arial" pitchFamily="34" charset="0"/>
                <a:cs typeface="Arial" pitchFamily="34" charset="0"/>
              </a:rPr>
              <a:t> Automatic Drug Annotation.</a:t>
            </a:r>
          </a:p>
        </p:txBody>
      </p:sp>
      <p:sp>
        <p:nvSpPr>
          <p:cNvPr id="45" name="Oval 44"/>
          <p:cNvSpPr/>
          <p:nvPr/>
        </p:nvSpPr>
        <p:spPr>
          <a:xfrm>
            <a:off x="13990637" y="11822470"/>
            <a:ext cx="15011400" cy="11734800"/>
          </a:xfrm>
          <a:prstGeom prst="ellipse">
            <a:avLst/>
          </a:prstGeom>
          <a:solidFill>
            <a:schemeClr val="accent5">
              <a:alpha val="4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4000" b="1" u="sng" dirty="0" smtClean="0">
                <a:latin typeface="Arial" pitchFamily="34" charset="0"/>
                <a:cs typeface="Arial" pitchFamily="34" charset="0"/>
              </a:rPr>
              <a:t>Semantic Prescriptions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are </a:t>
            </a: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intelligent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e-prescription documents enriched by drug-related meta-data thereby know about their content and the possible interactions. They provide:</a:t>
            </a:r>
          </a:p>
          <a:p>
            <a:pPr algn="just"/>
            <a:endParaRPr lang="en-US" sz="40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40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40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40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40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40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40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1095037" y="10348119"/>
            <a:ext cx="21564600" cy="11695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7000" dirty="0" smtClean="0">
                <a:solidFill>
                  <a:schemeClr val="accent2">
                    <a:lumMod val="50000"/>
                  </a:schemeClr>
                </a:solidFill>
                <a:latin typeface="Segoe UI Semibold" pitchFamily="34" charset="0"/>
                <a:ea typeface="Arial Unicode MS" pitchFamily="34" charset="-128"/>
                <a:cs typeface="Arial" pitchFamily="34" charset="0"/>
              </a:rPr>
              <a:t>Semantic Medical Prescriptions</a:t>
            </a:r>
            <a:endParaRPr lang="en-US" sz="7000" dirty="0">
              <a:solidFill>
                <a:schemeClr val="accent2">
                  <a:lumMod val="50000"/>
                </a:schemeClr>
              </a:solidFill>
              <a:latin typeface="Segoe UI Semibold" pitchFamily="34" charset="0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057437" y="17004070"/>
            <a:ext cx="13335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200000"/>
              <a:buBlip>
                <a:blip r:embed="rId10"/>
              </a:buBlip>
            </a:pPr>
            <a:r>
              <a:rPr lang="en-US" sz="4000" dirty="0" smtClean="0">
                <a:latin typeface="Segoe UI Semibold" pitchFamily="34" charset="0"/>
                <a:cs typeface="Arial" pitchFamily="34" charset="0"/>
              </a:rPr>
              <a:t> Persistent connection to up-to-date drug information</a:t>
            </a:r>
          </a:p>
          <a:p>
            <a:pPr>
              <a:buSzPct val="200000"/>
            </a:pPr>
            <a:r>
              <a:rPr lang="en-US" sz="4000" dirty="0">
                <a:latin typeface="Segoe UI Semibold" pitchFamily="34" charset="0"/>
                <a:cs typeface="Arial" pitchFamily="34" charset="0"/>
              </a:rPr>
              <a:t> </a:t>
            </a:r>
            <a:r>
              <a:rPr lang="en-US" sz="4000" dirty="0" smtClean="0">
                <a:latin typeface="Segoe UI Semibold" pitchFamily="34" charset="0"/>
                <a:cs typeface="Arial" pitchFamily="34" charset="0"/>
              </a:rPr>
              <a:t>    coming from multiple dynamic data sources.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5133637" y="18505984"/>
            <a:ext cx="13487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200000"/>
              <a:buBlip>
                <a:blip r:embed="rId10"/>
              </a:buBlip>
            </a:pPr>
            <a:r>
              <a:rPr lang="en-US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smtClean="0">
                <a:latin typeface="Segoe UI Semibold" pitchFamily="34" charset="0"/>
                <a:cs typeface="Arial" pitchFamily="34" charset="0"/>
              </a:rPr>
              <a:t>Drug interactions prevention</a:t>
            </a:r>
            <a:r>
              <a:rPr lang="en-US" sz="4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n-US" sz="35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Error free prescriptions.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5209837" y="19490631"/>
            <a:ext cx="1295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200000"/>
              <a:buBlip>
                <a:blip r:embed="rId10"/>
              </a:buBlip>
            </a:pPr>
            <a:r>
              <a:rPr lang="en-US" sz="4000" dirty="0" smtClean="0">
                <a:latin typeface="Segoe UI Semibold" pitchFamily="34" charset="0"/>
                <a:cs typeface="Arial" pitchFamily="34" charset="0"/>
                <a:sym typeface="Wingdings" pitchFamily="2" charset="2"/>
              </a:rPr>
              <a:t> C</a:t>
            </a:r>
            <a:r>
              <a:rPr lang="en-US" sz="4000" dirty="0" smtClean="0">
                <a:latin typeface="Segoe UI Semibold" pitchFamily="34" charset="0"/>
                <a:cs typeface="Arial" pitchFamily="34" charset="0"/>
              </a:rPr>
              <a:t>onnection of physicians, pharmacists, patients,</a:t>
            </a:r>
          </a:p>
          <a:p>
            <a:pPr>
              <a:buSzPct val="200000"/>
            </a:pPr>
            <a:r>
              <a:rPr lang="en-US" sz="4000" dirty="0" smtClean="0">
                <a:latin typeface="Segoe UI Semibold" pitchFamily="34" charset="0"/>
                <a:cs typeface="Arial" pitchFamily="34" charset="0"/>
              </a:rPr>
              <a:t>     pharmaceutical researchers and drug companies</a:t>
            </a:r>
            <a:endParaRPr lang="en-US" sz="4000" dirty="0" smtClean="0">
              <a:latin typeface="Segoe UI Semibold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6657637" y="21118870"/>
            <a:ext cx="9677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200000"/>
              <a:buBlip>
                <a:blip r:embed="rId10"/>
              </a:buBlip>
            </a:pPr>
            <a:r>
              <a:rPr lang="en-US" sz="4000" dirty="0" smtClean="0">
                <a:latin typeface="Segoe UI Semibold" pitchFamily="34" charset="0"/>
                <a:cs typeface="Arial" pitchFamily="34" charset="0"/>
                <a:sym typeface="Wingdings" pitchFamily="2" charset="2"/>
              </a:rPr>
              <a:t> Machine understandable prescription.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9308404" y="22239784"/>
            <a:ext cx="51978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SzPct val="200000"/>
              <a:buBlip>
                <a:blip r:embed="rId10"/>
              </a:buBlip>
            </a:pPr>
            <a:r>
              <a:rPr lang="en-US" sz="4000" dirty="0" smtClean="0">
                <a:latin typeface="Segoe UI Semibold" pitchFamily="34" charset="0"/>
                <a:cs typeface="Arial" pitchFamily="34" charset="0"/>
                <a:sym typeface="Wingdings" pitchFamily="2" charset="2"/>
              </a:rPr>
              <a:t> Patient awareness.</a:t>
            </a:r>
          </a:p>
        </p:txBody>
      </p:sp>
      <p:sp>
        <p:nvSpPr>
          <p:cNvPr id="61" name="Line Callout 1 (Border and Accent Bar) 60"/>
          <p:cNvSpPr/>
          <p:nvPr/>
        </p:nvSpPr>
        <p:spPr>
          <a:xfrm>
            <a:off x="16429037" y="34808319"/>
            <a:ext cx="12649200" cy="3200400"/>
          </a:xfrm>
          <a:prstGeom prst="accentBorderCallout1">
            <a:avLst>
              <a:gd name="adj1" fmla="val -18643"/>
              <a:gd name="adj2" fmla="val -1420"/>
              <a:gd name="adj3" fmla="val -83875"/>
              <a:gd name="adj4" fmla="val 20488"/>
            </a:avLst>
          </a:prstGeom>
          <a:solidFill>
            <a:schemeClr val="accent1">
              <a:alpha val="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>
            <a:off x="12314237" y="8443119"/>
            <a:ext cx="3810000" cy="50292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5" idx="3"/>
          </p:cNvCxnSpPr>
          <p:nvPr/>
        </p:nvCxnSpPr>
        <p:spPr>
          <a:xfrm flipV="1">
            <a:off x="14524037" y="22997320"/>
            <a:ext cx="3581400" cy="247649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793326" y="19522659"/>
            <a:ext cx="874951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rdia New" pitchFamily="34" charset="-34"/>
                <a:cs typeface="Cordia New" pitchFamily="34" charset="-34"/>
              </a:rPr>
              <a:t>http://bitili.com/pharmer</a:t>
            </a:r>
            <a:endParaRPr lang="en-US" sz="9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rdia New" pitchFamily="34" charset="-34"/>
              <a:cs typeface="Cordia New" pitchFamily="34" charset="-3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236</Words>
  <Application>Microsoft Office PowerPoint</Application>
  <PresentationFormat>Custom</PresentationFormat>
  <Paragraphs>43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Office07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Ali Khalili</dc:creator>
  <cp:lastModifiedBy>Ali Khalili</cp:lastModifiedBy>
  <cp:revision>30</cp:revision>
  <dcterms:created xsi:type="dcterms:W3CDTF">2012-11-30T08:46:39Z</dcterms:created>
  <dcterms:modified xsi:type="dcterms:W3CDTF">2012-11-30T12:19:52Z</dcterms:modified>
</cp:coreProperties>
</file>