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F3C8-423F-41A9-8D34-D21384C26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6CF2BC-97FD-416E-AD84-58142F861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465DFC-82E8-48A9-A0CB-3508FF03BC48}"/>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5" name="Footer Placeholder 4">
            <a:extLst>
              <a:ext uri="{FF2B5EF4-FFF2-40B4-BE49-F238E27FC236}">
                <a16:creationId xmlns:a16="http://schemas.microsoft.com/office/drawing/2014/main" id="{02D28B29-31A7-479C-B7C1-996C8C184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FD4C2-D45A-45F2-AA3C-225F55766248}"/>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06976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99D5-78EB-4E72-889A-C3D1A36EB2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35891A-7C5E-44CC-91F5-862D3A88BE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ACF14-D9BE-4CAE-B6FA-EC19B08F0581}"/>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5" name="Footer Placeholder 4">
            <a:extLst>
              <a:ext uri="{FF2B5EF4-FFF2-40B4-BE49-F238E27FC236}">
                <a16:creationId xmlns:a16="http://schemas.microsoft.com/office/drawing/2014/main" id="{27409F78-64A8-4E5A-9545-BA484AE46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AB022-7DB3-423E-BEED-78EC159E6247}"/>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9706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78803-D1F3-4F61-8C51-9C93A4F812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7854CB-9CD7-48AE-8716-D46542B875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7D9A0-8C98-4BCD-8BC6-0F0D2A492F92}"/>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5" name="Footer Placeholder 4">
            <a:extLst>
              <a:ext uri="{FF2B5EF4-FFF2-40B4-BE49-F238E27FC236}">
                <a16:creationId xmlns:a16="http://schemas.microsoft.com/office/drawing/2014/main" id="{A1F239E9-278B-40C7-808B-F9108A018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45259-647D-4BA8-A38C-7FBD7F697C1A}"/>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65435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CF5C-0F52-48FA-98A7-7E16E2275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31B0DB-2EC2-45EB-9D02-FC6624787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CAFFE-114E-4F39-A981-D5714FC0F75E}"/>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5" name="Footer Placeholder 4">
            <a:extLst>
              <a:ext uri="{FF2B5EF4-FFF2-40B4-BE49-F238E27FC236}">
                <a16:creationId xmlns:a16="http://schemas.microsoft.com/office/drawing/2014/main" id="{B2FDDAD9-4274-4584-99FB-957D026BA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83CCF-F8CB-464F-8BB7-19AADE2BD7E9}"/>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185981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39EB-8A9E-4D8A-AFE1-650E81367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7123D1-5788-4EBA-9EB4-2B940DCAA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D256D-F43E-467A-AA24-1A40DDE9BA30}"/>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5" name="Footer Placeholder 4">
            <a:extLst>
              <a:ext uri="{FF2B5EF4-FFF2-40B4-BE49-F238E27FC236}">
                <a16:creationId xmlns:a16="http://schemas.microsoft.com/office/drawing/2014/main" id="{D23C05BB-1605-4BF0-BE72-D74F9A726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09002-BE33-4C49-8195-F6437E860CCF}"/>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5855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15EB-EDAC-44AA-8E3A-8C96E8C4AF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842CA-7E75-4137-A77C-6796FF036A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9547CD-3463-403A-A400-E0ACC5DA6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02A3D6-7286-4BD4-ACE1-642EC33491DA}"/>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6" name="Footer Placeholder 5">
            <a:extLst>
              <a:ext uri="{FF2B5EF4-FFF2-40B4-BE49-F238E27FC236}">
                <a16:creationId xmlns:a16="http://schemas.microsoft.com/office/drawing/2014/main" id="{ED587E34-7BEA-42B1-9935-F27C5D2117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9D3E6-90AC-45DA-B87B-1013FDB3BCFB}"/>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81835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7411-5054-44A6-B4E5-0A514BBD1C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B740BF-F762-4437-9390-B1D7B34E8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6B71F-2DAD-43D5-B14E-8E7DC34CE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98A3AE-8B49-462F-9674-3E34EAD9E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BE27C-02DE-4B89-8E1F-170BF6103E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B7EF74-1764-4B88-84DD-B156F557BF09}"/>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8" name="Footer Placeholder 7">
            <a:extLst>
              <a:ext uri="{FF2B5EF4-FFF2-40B4-BE49-F238E27FC236}">
                <a16:creationId xmlns:a16="http://schemas.microsoft.com/office/drawing/2014/main" id="{4F4B03C3-F053-439A-A7F9-53DE38A81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184337-E0EE-44BE-ADE3-3C1F5E44D1F0}"/>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53967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E8F0-D1C1-48FD-AE89-CE1B1BDEA0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62207-B9BD-4CDB-97F4-EB8126E86DE4}"/>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4" name="Footer Placeholder 3">
            <a:extLst>
              <a:ext uri="{FF2B5EF4-FFF2-40B4-BE49-F238E27FC236}">
                <a16:creationId xmlns:a16="http://schemas.microsoft.com/office/drawing/2014/main" id="{C9602D3E-BEF4-4CA1-B807-71A44A38AC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B5FE69-AD52-4D56-8C20-6E7C96C3DCFF}"/>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0654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89B1BE-8762-47C7-B8DB-0C04261B14DC}"/>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3" name="Footer Placeholder 2">
            <a:extLst>
              <a:ext uri="{FF2B5EF4-FFF2-40B4-BE49-F238E27FC236}">
                <a16:creationId xmlns:a16="http://schemas.microsoft.com/office/drawing/2014/main" id="{90B1AA0F-FF80-4EEB-800A-7DC2F9C672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F3CF21-C2E8-4656-9724-5760E96AD3C8}"/>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335668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2689-8627-43D8-86FC-FFD236BBB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E7605D-9A31-4397-90D4-0D3B0AAD18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AA94C3-2E0C-4199-9C3B-3010419F2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BC553-50EF-4A4A-B9FF-4F3C0516609F}"/>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6" name="Footer Placeholder 5">
            <a:extLst>
              <a:ext uri="{FF2B5EF4-FFF2-40B4-BE49-F238E27FC236}">
                <a16:creationId xmlns:a16="http://schemas.microsoft.com/office/drawing/2014/main" id="{5DA7DF6F-C6C1-43FE-AEED-401DE3595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4620C-3035-41A2-BE2C-A99D117AC1F0}"/>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130612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C304-ED1C-4C40-8071-A38B16537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FE359-3DDC-43A7-AE4D-575D23BA1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E54CCB-AE1E-4746-B898-208BDF51F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9E6A9-C109-4C9D-85DA-056B1DA1613D}"/>
              </a:ext>
            </a:extLst>
          </p:cNvPr>
          <p:cNvSpPr>
            <a:spLocks noGrp="1"/>
          </p:cNvSpPr>
          <p:nvPr>
            <p:ph type="dt" sz="half" idx="10"/>
          </p:nvPr>
        </p:nvSpPr>
        <p:spPr/>
        <p:txBody>
          <a:bodyPr/>
          <a:lstStyle/>
          <a:p>
            <a:fld id="{D72C050D-7343-4967-A8BB-955DCC078CFB}" type="datetimeFigureOut">
              <a:rPr lang="en-IN" smtClean="0"/>
              <a:t>20-10-2021</a:t>
            </a:fld>
            <a:endParaRPr lang="en-IN"/>
          </a:p>
        </p:txBody>
      </p:sp>
      <p:sp>
        <p:nvSpPr>
          <p:cNvPr id="6" name="Footer Placeholder 5">
            <a:extLst>
              <a:ext uri="{FF2B5EF4-FFF2-40B4-BE49-F238E27FC236}">
                <a16:creationId xmlns:a16="http://schemas.microsoft.com/office/drawing/2014/main" id="{48FD0B59-0F00-44FD-818D-4B20F1253A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937946-4E60-40A2-ABF3-272D18B11E33}"/>
              </a:ext>
            </a:extLst>
          </p:cNvPr>
          <p:cNvSpPr>
            <a:spLocks noGrp="1"/>
          </p:cNvSpPr>
          <p:nvPr>
            <p:ph type="sldNum" sz="quarter" idx="12"/>
          </p:nvPr>
        </p:nvSpPr>
        <p:spPr/>
        <p:txBody>
          <a:bodyPr/>
          <a:lstStyle/>
          <a:p>
            <a:fld id="{85694BC9-0367-419D-9C42-1941184EDF38}" type="slidenum">
              <a:rPr lang="en-IN" smtClean="0"/>
              <a:t>‹#›</a:t>
            </a:fld>
            <a:endParaRPr lang="en-IN"/>
          </a:p>
        </p:txBody>
      </p:sp>
    </p:spTree>
    <p:extLst>
      <p:ext uri="{BB962C8B-B14F-4D97-AF65-F5344CB8AC3E}">
        <p14:creationId xmlns:p14="http://schemas.microsoft.com/office/powerpoint/2010/main" val="207443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B5848-55F7-4828-A340-657D64705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34AB7E-72BD-4D0F-A88F-172D691D1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B6CB7-87B6-4C0F-A0C2-EAEC592F9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C050D-7343-4967-A8BB-955DCC078CFB}" type="datetimeFigureOut">
              <a:rPr lang="en-IN" smtClean="0"/>
              <a:t>20-10-2021</a:t>
            </a:fld>
            <a:endParaRPr lang="en-IN"/>
          </a:p>
        </p:txBody>
      </p:sp>
      <p:sp>
        <p:nvSpPr>
          <p:cNvPr id="5" name="Footer Placeholder 4">
            <a:extLst>
              <a:ext uri="{FF2B5EF4-FFF2-40B4-BE49-F238E27FC236}">
                <a16:creationId xmlns:a16="http://schemas.microsoft.com/office/drawing/2014/main" id="{B1692B3D-3039-4A08-9FA3-8FE0CED82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1462C7-AD73-43F5-9287-0308101BF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94BC9-0367-419D-9C42-1941184EDF38}" type="slidenum">
              <a:rPr lang="en-IN" smtClean="0"/>
              <a:t>‹#›</a:t>
            </a:fld>
            <a:endParaRPr lang="en-IN"/>
          </a:p>
        </p:txBody>
      </p:sp>
    </p:spTree>
    <p:extLst>
      <p:ext uri="{BB962C8B-B14F-4D97-AF65-F5344CB8AC3E}">
        <p14:creationId xmlns:p14="http://schemas.microsoft.com/office/powerpoint/2010/main" val="248013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ippa.com/interface-in-java-with-example/" TargetMode="External"/><Relationship Id="rId2" Type="http://schemas.openxmlformats.org/officeDocument/2006/relationships/hyperlink" Target="https://codippa.com/abstract-method-in-java-with-exampl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ippa.com/java-8-interface-default-meth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3696-8C52-4040-A902-E06D0807B2F1}"/>
              </a:ext>
            </a:extLst>
          </p:cNvPr>
          <p:cNvSpPr>
            <a:spLocks noGrp="1"/>
          </p:cNvSpPr>
          <p:nvPr>
            <p:ph type="ctrTitle"/>
          </p:nvPr>
        </p:nvSpPr>
        <p:spPr/>
        <p:txBody>
          <a:bodyPr/>
          <a:lstStyle/>
          <a:p>
            <a:r>
              <a:rPr lang="en-US" dirty="0"/>
              <a:t>Java 8</a:t>
            </a:r>
            <a:endParaRPr lang="en-IN" dirty="0"/>
          </a:p>
        </p:txBody>
      </p:sp>
      <p:sp>
        <p:nvSpPr>
          <p:cNvPr id="3" name="Subtitle 2">
            <a:extLst>
              <a:ext uri="{FF2B5EF4-FFF2-40B4-BE49-F238E27FC236}">
                <a16:creationId xmlns:a16="http://schemas.microsoft.com/office/drawing/2014/main" id="{2AE14092-6ED2-4C0D-BB49-6FFD264E9B5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5662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DB17-26BA-4D1B-A1BE-1EE7FE075B2B}"/>
              </a:ext>
            </a:extLst>
          </p:cNvPr>
          <p:cNvSpPr>
            <a:spLocks noGrp="1"/>
          </p:cNvSpPr>
          <p:nvPr>
            <p:ph type="title"/>
          </p:nvPr>
        </p:nvSpPr>
        <p:spPr/>
        <p:txBody>
          <a:bodyPr/>
          <a:lstStyle/>
          <a:p>
            <a:r>
              <a:rPr lang="en-IN" b="1" dirty="0"/>
              <a:t>1. Using </a:t>
            </a:r>
            <a:r>
              <a:rPr lang="en-IN" b="1" dirty="0" err="1"/>
              <a:t>Stream.of</a:t>
            </a:r>
            <a:r>
              <a:rPr lang="en-IN" b="1" dirty="0"/>
              <a:t>()</a:t>
            </a:r>
            <a:br>
              <a:rPr lang="en-IN" b="1" dirty="0"/>
            </a:br>
            <a:endParaRPr lang="en-IN" b="1" dirty="0"/>
          </a:p>
        </p:txBody>
      </p:sp>
      <p:sp>
        <p:nvSpPr>
          <p:cNvPr id="3" name="Content Placeholder 2">
            <a:extLst>
              <a:ext uri="{FF2B5EF4-FFF2-40B4-BE49-F238E27FC236}">
                <a16:creationId xmlns:a16="http://schemas.microsoft.com/office/drawing/2014/main" id="{C9A7EB78-964B-45EF-BEFE-9447005C8905}"/>
              </a:ext>
            </a:extLst>
          </p:cNvPr>
          <p:cNvSpPr>
            <a:spLocks noGrp="1"/>
          </p:cNvSpPr>
          <p:nvPr>
            <p:ph idx="1"/>
          </p:nvPr>
        </p:nvSpPr>
        <p:spPr/>
        <p:txBody>
          <a:bodyPr/>
          <a:lstStyle/>
          <a:p>
            <a:r>
              <a:rPr lang="en-IN" dirty="0" err="1"/>
              <a:t>java.util.stream.Stream</a:t>
            </a:r>
            <a:r>
              <a:rPr lang="en-IN" dirty="0"/>
              <a:t> contains a static interface method of which accepts an array or a variable number of arguments and returns a stream of those arguments.</a:t>
            </a:r>
          </a:p>
          <a:p>
            <a:pPr algn="l" fontAlgn="base"/>
            <a:r>
              <a:rPr lang="en-IN" b="0" i="0" dirty="0">
                <a:solidFill>
                  <a:srgbClr val="086B08"/>
                </a:solidFill>
                <a:effectLst/>
                <a:latin typeface="inherit"/>
              </a:rPr>
              <a:t>// create an array</a:t>
            </a:r>
            <a:endParaRPr lang="en-IN" b="0" i="0" dirty="0">
              <a:solidFill>
                <a:srgbClr val="AAAAAA"/>
              </a:solidFill>
              <a:effectLst/>
              <a:latin typeface="inherit"/>
            </a:endParaRP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just" fontAlgn="base"/>
            <a:r>
              <a:rPr lang="en-IN" b="0" i="0" dirty="0">
                <a:solidFill>
                  <a:srgbClr val="000000"/>
                </a:solidFill>
                <a:effectLst/>
                <a:latin typeface="Average Sans"/>
              </a:rPr>
              <a:t>Above code can also be shortened to</a:t>
            </a:r>
          </a:p>
          <a:p>
            <a:pPr algn="l" rtl="0"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04066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F830-212C-4E20-B1C4-2BEDB8B29ACE}"/>
              </a:ext>
            </a:extLst>
          </p:cNvPr>
          <p:cNvSpPr>
            <a:spLocks noGrp="1"/>
          </p:cNvSpPr>
          <p:nvPr>
            <p:ph type="title"/>
          </p:nvPr>
        </p:nvSpPr>
        <p:spPr/>
        <p:txBody>
          <a:bodyPr/>
          <a:lstStyle/>
          <a:p>
            <a:r>
              <a:rPr lang="en-IN" b="1" dirty="0"/>
              <a:t>2. Stream over a collection</a:t>
            </a:r>
            <a:br>
              <a:rPr lang="en-IN" b="1" dirty="0"/>
            </a:br>
            <a:endParaRPr lang="en-IN" b="1" dirty="0"/>
          </a:p>
        </p:txBody>
      </p:sp>
      <p:sp>
        <p:nvSpPr>
          <p:cNvPr id="3" name="Content Placeholder 2">
            <a:extLst>
              <a:ext uri="{FF2B5EF4-FFF2-40B4-BE49-F238E27FC236}">
                <a16:creationId xmlns:a16="http://schemas.microsoft.com/office/drawing/2014/main" id="{8BAB9DFE-E3B5-41C9-AEE6-D27C5782D150}"/>
              </a:ext>
            </a:extLst>
          </p:cNvPr>
          <p:cNvSpPr>
            <a:spLocks noGrp="1"/>
          </p:cNvSpPr>
          <p:nvPr>
            <p:ph idx="1"/>
          </p:nvPr>
        </p:nvSpPr>
        <p:spPr/>
        <p:txBody>
          <a:bodyPr>
            <a:normAutofit lnSpcReduction="10000"/>
          </a:bodyPr>
          <a:lstStyle/>
          <a:p>
            <a:r>
              <a:rPr lang="en-IN" dirty="0" err="1"/>
              <a:t>java.util.Collection</a:t>
            </a:r>
            <a:r>
              <a:rPr lang="en-IN" dirty="0"/>
              <a:t> interface has a stream() method which returns a stream of elements over the collection on which it is invoked.</a:t>
            </a:r>
          </a:p>
          <a:p>
            <a:r>
              <a:rPr lang="en-IN" dirty="0"/>
              <a:t>stream() is a default interface method added in java 8 to the Collection interface.</a:t>
            </a:r>
          </a:p>
          <a:p>
            <a:r>
              <a:rPr lang="en-IN" dirty="0"/>
              <a:t>Since List and Set implement this interface, this method is available to them.</a:t>
            </a:r>
          </a:p>
          <a:p>
            <a:pPr algn="l" fontAlgn="base"/>
            <a:r>
              <a:rPr lang="en-IN" b="0" i="0" dirty="0">
                <a:solidFill>
                  <a:srgbClr val="086B08"/>
                </a:solidFill>
                <a:effectLst/>
                <a:latin typeface="inherit"/>
              </a:rPr>
              <a:t>//create a list</a:t>
            </a:r>
            <a:endParaRPr lang="en-IN" b="0" i="0" dirty="0">
              <a:solidFill>
                <a:srgbClr val="AAAAAA"/>
              </a:solidFill>
              <a:effectLst/>
              <a:latin typeface="inherit"/>
            </a:endParaRPr>
          </a:p>
          <a:p>
            <a:pPr algn="l" fontAlgn="base"/>
            <a:r>
              <a:rPr lang="en-IN" b="0" i="0" dirty="0">
                <a:solidFill>
                  <a:srgbClr val="000000"/>
                </a:solidFill>
                <a:effectLst/>
                <a:latin typeface="inherit"/>
              </a:rPr>
              <a:t>List</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list = </a:t>
            </a:r>
            <a:r>
              <a:rPr lang="en-IN" b="0" i="0" dirty="0" err="1">
                <a:solidFill>
                  <a:srgbClr val="000000"/>
                </a:solidFill>
                <a:effectLst/>
                <a:latin typeface="inherit"/>
              </a:rPr>
              <a:t>Arrays.asList</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list.stream</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8673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9D92-AA00-4BA4-832E-A944B13F3571}"/>
              </a:ext>
            </a:extLst>
          </p:cNvPr>
          <p:cNvSpPr>
            <a:spLocks noGrp="1"/>
          </p:cNvSpPr>
          <p:nvPr>
            <p:ph type="title"/>
          </p:nvPr>
        </p:nvSpPr>
        <p:spPr/>
        <p:txBody>
          <a:bodyPr/>
          <a:lstStyle/>
          <a:p>
            <a:r>
              <a:rPr lang="en-IN" b="1" dirty="0"/>
              <a:t>3. Stream over an array</a:t>
            </a:r>
            <a:br>
              <a:rPr lang="en-IN" b="1" dirty="0"/>
            </a:br>
            <a:endParaRPr lang="en-IN" b="1" dirty="0"/>
          </a:p>
        </p:txBody>
      </p:sp>
      <p:sp>
        <p:nvSpPr>
          <p:cNvPr id="3" name="Content Placeholder 2">
            <a:extLst>
              <a:ext uri="{FF2B5EF4-FFF2-40B4-BE49-F238E27FC236}">
                <a16:creationId xmlns:a16="http://schemas.microsoft.com/office/drawing/2014/main" id="{D0055484-5D1A-405A-8E04-9070A3CACAC7}"/>
              </a:ext>
            </a:extLst>
          </p:cNvPr>
          <p:cNvSpPr>
            <a:spLocks noGrp="1"/>
          </p:cNvSpPr>
          <p:nvPr>
            <p:ph idx="1"/>
          </p:nvPr>
        </p:nvSpPr>
        <p:spPr/>
        <p:txBody>
          <a:bodyPr/>
          <a:lstStyle/>
          <a:p>
            <a:r>
              <a:rPr lang="en-IN" dirty="0"/>
              <a:t>By default, </a:t>
            </a:r>
            <a:r>
              <a:rPr lang="en-IN" dirty="0" err="1"/>
              <a:t>Stream.of</a:t>
            </a:r>
            <a:r>
              <a:rPr lang="en-IN" dirty="0"/>
              <a:t>() method described above returns a stream over an array but you can also create an array stream using stream method </a:t>
            </a:r>
            <a:r>
              <a:rPr lang="en-IN" dirty="0" err="1"/>
              <a:t>java.util.Arrays</a:t>
            </a:r>
            <a:r>
              <a:rPr lang="en-IN" dirty="0"/>
              <a:t> class which accepts an array as argument as shown below.</a:t>
            </a:r>
          </a:p>
          <a:p>
            <a:pPr algn="l" fontAlgn="base"/>
            <a:r>
              <a:rPr lang="en-IN" b="0" i="0" dirty="0">
                <a:solidFill>
                  <a:srgbClr val="086B08"/>
                </a:solidFill>
                <a:effectLst/>
                <a:latin typeface="inherit"/>
              </a:rPr>
              <a:t>// create an array</a:t>
            </a:r>
            <a:endParaRPr lang="en-IN" b="0" i="0" dirty="0">
              <a:solidFill>
                <a:srgbClr val="AAAAAA"/>
              </a:solidFill>
              <a:effectLst/>
              <a:latin typeface="inherit"/>
            </a:endParaRP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1</a:t>
            </a:r>
            <a:r>
              <a:rPr lang="en-IN" b="0" i="0" dirty="0">
                <a:solidFill>
                  <a:srgbClr val="000000"/>
                </a:solidFill>
                <a:effectLst/>
                <a:latin typeface="inherit"/>
              </a:rPr>
              <a:t>, </a:t>
            </a:r>
            <a:r>
              <a:rPr lang="en-IN" b="0" i="0" dirty="0">
                <a:solidFill>
                  <a:srgbClr val="009999"/>
                </a:solidFill>
                <a:effectLst/>
                <a:latin typeface="inherit"/>
              </a:rPr>
              <a:t>2</a:t>
            </a:r>
            <a:r>
              <a:rPr lang="en-IN" b="0" i="0" dirty="0">
                <a:solidFill>
                  <a:srgbClr val="000000"/>
                </a:solidFill>
                <a:effectLst/>
                <a:latin typeface="inherit"/>
              </a:rPr>
              <a:t>, </a:t>
            </a:r>
            <a:r>
              <a:rPr lang="en-IN" b="0" i="0" dirty="0">
                <a:solidFill>
                  <a:srgbClr val="009999"/>
                </a:solidFill>
                <a:effectLst/>
                <a:latin typeface="inherit"/>
              </a:rPr>
              <a:t>3</a:t>
            </a:r>
            <a:r>
              <a:rPr lang="en-IN" b="0" i="0" dirty="0">
                <a:solidFill>
                  <a:srgbClr val="000000"/>
                </a:solidFill>
                <a:effectLst/>
                <a:latin typeface="inherit"/>
              </a:rPr>
              <a:t>, </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a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6504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F22-588E-47FB-A3AD-E05FAB762002}"/>
              </a:ext>
            </a:extLst>
          </p:cNvPr>
          <p:cNvSpPr>
            <a:spLocks noGrp="1"/>
          </p:cNvSpPr>
          <p:nvPr>
            <p:ph type="title"/>
          </p:nvPr>
        </p:nvSpPr>
        <p:spPr/>
        <p:txBody>
          <a:bodyPr/>
          <a:lstStyle/>
          <a:p>
            <a:r>
              <a:rPr lang="en-IN" b="1" dirty="0"/>
              <a:t>4. Using Stream builder</a:t>
            </a:r>
            <a:br>
              <a:rPr lang="en-IN" b="1" dirty="0"/>
            </a:br>
            <a:endParaRPr lang="en-IN" b="1" dirty="0"/>
          </a:p>
        </p:txBody>
      </p:sp>
      <p:sp>
        <p:nvSpPr>
          <p:cNvPr id="3" name="Content Placeholder 2">
            <a:extLst>
              <a:ext uri="{FF2B5EF4-FFF2-40B4-BE49-F238E27FC236}">
                <a16:creationId xmlns:a16="http://schemas.microsoft.com/office/drawing/2014/main" id="{DB2603D3-F239-46D5-ABC9-1DE2A75EE0FB}"/>
              </a:ext>
            </a:extLst>
          </p:cNvPr>
          <p:cNvSpPr>
            <a:spLocks noGrp="1"/>
          </p:cNvSpPr>
          <p:nvPr>
            <p:ph idx="1"/>
          </p:nvPr>
        </p:nvSpPr>
        <p:spPr>
          <a:xfrm>
            <a:off x="838200" y="1825624"/>
            <a:ext cx="10515600" cy="4829175"/>
          </a:xfrm>
        </p:spPr>
        <p:txBody>
          <a:bodyPr>
            <a:normAutofit fontScale="85000" lnSpcReduction="20000"/>
          </a:bodyPr>
          <a:lstStyle/>
          <a:p>
            <a:r>
              <a:rPr lang="en-IN" dirty="0"/>
              <a:t>A stream can be created using a builder. In order to get a stream builder, invoke the static builder() method.</a:t>
            </a:r>
          </a:p>
          <a:p>
            <a:r>
              <a:rPr lang="en-IN" dirty="0"/>
              <a:t>This method returns an object of type </a:t>
            </a:r>
            <a:r>
              <a:rPr lang="en-IN" dirty="0" err="1"/>
              <a:t>java.util.stream.Stream.Builder</a:t>
            </a:r>
            <a:r>
              <a:rPr lang="en-IN" dirty="0"/>
              <a:t>.</a:t>
            </a:r>
          </a:p>
          <a:p>
            <a:r>
              <a:rPr lang="en-IN" dirty="0"/>
              <a:t>This builder object is then used to add elements to the stream using add method and then create the stream using build() method as shown below.</a:t>
            </a:r>
          </a:p>
          <a:p>
            <a:pPr algn="l" fontAlgn="base"/>
            <a:r>
              <a:rPr lang="en-IN" b="0" i="0" dirty="0">
                <a:solidFill>
                  <a:srgbClr val="086B08"/>
                </a:solidFill>
                <a:effectLst/>
                <a:latin typeface="inherit"/>
              </a:rPr>
              <a:t>// create a builder</a:t>
            </a:r>
            <a:endParaRPr lang="en-IN" b="0" i="0" dirty="0">
              <a:solidFill>
                <a:srgbClr val="AAAAAA"/>
              </a:solidFill>
              <a:effectLst/>
              <a:latin typeface="inherit"/>
            </a:endParaRPr>
          </a:p>
          <a:p>
            <a:pPr algn="l" fontAlgn="base"/>
            <a:r>
              <a:rPr lang="en-IN" b="0" i="0" dirty="0">
                <a:solidFill>
                  <a:srgbClr val="000000"/>
                </a:solidFill>
                <a:effectLst/>
                <a:latin typeface="inherit"/>
              </a:rPr>
              <a:t>Builder</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builder = 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builder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add elements</a:t>
            </a:r>
            <a:endParaRPr lang="en-IN" b="0" i="0" dirty="0">
              <a:solidFill>
                <a:srgbClr val="AAAAAA"/>
              </a:solidFill>
              <a:effectLst/>
              <a:latin typeface="inherit"/>
            </a:endParaRPr>
          </a:p>
          <a:p>
            <a:pPr algn="l" fontAlgn="base"/>
            <a:r>
              <a:rPr lang="en-IN" b="0" i="0" dirty="0" err="1">
                <a:solidFill>
                  <a:srgbClr val="000000"/>
                </a:solidFill>
                <a:effectLst/>
                <a:latin typeface="inherit"/>
              </a:rPr>
              <a:t>builder.add</a:t>
            </a:r>
            <a:r>
              <a:rPr lang="en-IN" b="0" i="0" dirty="0">
                <a:solidFill>
                  <a:srgbClr val="12217C"/>
                </a:solidFill>
                <a:effectLst/>
                <a:latin typeface="inherit"/>
              </a:rPr>
              <a:t>(</a:t>
            </a:r>
            <a:r>
              <a:rPr lang="en-IN" b="0" i="0" dirty="0">
                <a:solidFill>
                  <a:srgbClr val="009999"/>
                </a:solidFill>
                <a:effectLst/>
                <a:latin typeface="inherit"/>
              </a:rPr>
              <a:t>3</a:t>
            </a:r>
            <a:r>
              <a:rPr lang="en-IN" b="0" i="0" dirty="0">
                <a:solidFill>
                  <a:srgbClr val="12217C"/>
                </a:solidFill>
                <a:effectLst/>
                <a:latin typeface="inherit"/>
              </a:rPr>
              <a:t>)</a:t>
            </a:r>
            <a:r>
              <a:rPr lang="en-IN" b="0" i="0" dirty="0">
                <a:solidFill>
                  <a:srgbClr val="000000"/>
                </a:solidFill>
                <a:effectLst/>
                <a:latin typeface="inherit"/>
              </a:rPr>
              <a:t>.add</a:t>
            </a:r>
            <a:r>
              <a:rPr lang="en-IN" b="0" i="0" dirty="0">
                <a:solidFill>
                  <a:srgbClr val="12217C"/>
                </a:solidFill>
                <a:effectLst/>
                <a:latin typeface="inherit"/>
              </a:rPr>
              <a:t>(</a:t>
            </a:r>
            <a:r>
              <a:rPr lang="en-IN" b="0" i="0" dirty="0">
                <a:solidFill>
                  <a:srgbClr val="009999"/>
                </a:solidFill>
                <a:effectLst/>
                <a:latin typeface="inherit"/>
              </a:rPr>
              <a:t>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create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 = </a:t>
            </a:r>
            <a:r>
              <a:rPr lang="en-IN" b="0" i="0" dirty="0" err="1">
                <a:solidFill>
                  <a:srgbClr val="000000"/>
                </a:solidFill>
                <a:effectLst/>
                <a:latin typeface="inherit"/>
              </a:rPr>
              <a:t>builder.build</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0" i="0" dirty="0">
                <a:solidFill>
                  <a:srgbClr val="000000"/>
                </a:solidFill>
                <a:effectLst/>
                <a:latin typeface="inherit"/>
              </a:rPr>
              <a:t>Above code can be reduced to a one-liner</a:t>
            </a:r>
          </a:p>
          <a:p>
            <a:pPr algn="l" fontAlgn="base"/>
            <a:r>
              <a:rPr lang="en-IN" b="0" i="0" dirty="0">
                <a:solidFill>
                  <a:srgbClr val="000000"/>
                </a:solidFill>
                <a:effectLst/>
                <a:latin typeface="inherit"/>
              </a:rPr>
              <a:t>Stream&lt;Integer&gt; s = Stream.&lt;Integer&gt;builder().add(3).add(4).build();</a:t>
            </a: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696642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9B8-D16D-4E41-8977-18B617A89464}"/>
              </a:ext>
            </a:extLst>
          </p:cNvPr>
          <p:cNvSpPr>
            <a:spLocks noGrp="1"/>
          </p:cNvSpPr>
          <p:nvPr>
            <p:ph type="title"/>
          </p:nvPr>
        </p:nvSpPr>
        <p:spPr/>
        <p:txBody>
          <a:bodyPr/>
          <a:lstStyle/>
          <a:p>
            <a:r>
              <a:rPr lang="en-IN" b="1" dirty="0"/>
              <a:t>5. Empty stream</a:t>
            </a:r>
            <a:br>
              <a:rPr lang="en-IN" b="1" dirty="0"/>
            </a:br>
            <a:endParaRPr lang="en-IN" b="1" dirty="0"/>
          </a:p>
        </p:txBody>
      </p:sp>
      <p:sp>
        <p:nvSpPr>
          <p:cNvPr id="3" name="Content Placeholder 2">
            <a:extLst>
              <a:ext uri="{FF2B5EF4-FFF2-40B4-BE49-F238E27FC236}">
                <a16:creationId xmlns:a16="http://schemas.microsoft.com/office/drawing/2014/main" id="{8B7C567C-7031-4991-AD37-749E0BF83409}"/>
              </a:ext>
            </a:extLst>
          </p:cNvPr>
          <p:cNvSpPr>
            <a:spLocks noGrp="1"/>
          </p:cNvSpPr>
          <p:nvPr>
            <p:ph idx="1"/>
          </p:nvPr>
        </p:nvSpPr>
        <p:spPr/>
        <p:txBody>
          <a:bodyPr>
            <a:normAutofit fontScale="92500" lnSpcReduction="20000"/>
          </a:bodyPr>
          <a:lstStyle/>
          <a:p>
            <a:r>
              <a:rPr lang="en-IN" dirty="0"/>
              <a:t>An empty stream does not contain any elements. It can be created using empty() method from </a:t>
            </a:r>
            <a:r>
              <a:rPr lang="en-IN" dirty="0" err="1"/>
              <a:t>java.util.stream.Stream</a:t>
            </a:r>
            <a:r>
              <a:rPr lang="en-IN" dirty="0"/>
              <a:t> interface.</a:t>
            </a:r>
          </a:p>
          <a:p>
            <a:r>
              <a:rPr lang="en-IN" dirty="0"/>
              <a:t>empty is once again a static interface method and returns a stream object with no elements.</a:t>
            </a:r>
          </a:p>
          <a:p>
            <a:pPr marL="0" indent="0">
              <a:buNone/>
            </a:pPr>
            <a:endParaRPr lang="en-IN" dirty="0"/>
          </a:p>
          <a:p>
            <a:pPr marL="0" indent="0">
              <a:buNone/>
            </a:pPr>
            <a:r>
              <a:rPr lang="en-IN" dirty="0"/>
              <a:t>Empty stream is generally used to return an object from a method that returns a stream instead of returning null so as to avoid </a:t>
            </a:r>
            <a:r>
              <a:rPr lang="en-IN" dirty="0" err="1"/>
              <a:t>NullPointerException</a:t>
            </a:r>
            <a:r>
              <a:rPr lang="en-IN" dirty="0"/>
              <a:t> later as shown below.</a:t>
            </a:r>
          </a:p>
          <a:p>
            <a:pPr marL="0" indent="0">
              <a:buNone/>
            </a:pPr>
            <a:endParaRPr lang="en-IN" dirty="0"/>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getStream</a:t>
            </a:r>
            <a:r>
              <a:rPr lang="en-IN" b="0" i="0" dirty="0">
                <a:solidFill>
                  <a:srgbClr val="12217C"/>
                </a:solidFill>
                <a:effectLst/>
                <a:latin typeface="inherit"/>
              </a:rPr>
              <a:t>(</a:t>
            </a:r>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return</a:t>
            </a:r>
            <a:r>
              <a:rPr lang="en-IN" b="0" i="0" dirty="0">
                <a:solidFill>
                  <a:srgbClr val="000000"/>
                </a:solidFill>
                <a:effectLst/>
                <a:latin typeface="inherit"/>
              </a:rPr>
              <a:t> </a:t>
            </a:r>
            <a:r>
              <a:rPr lang="en-IN" b="0" i="0" dirty="0" err="1">
                <a:solidFill>
                  <a:srgbClr val="000000"/>
                </a:solidFill>
                <a:effectLst/>
                <a:latin typeface="inherit"/>
              </a:rPr>
              <a:t>arr.length</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a:solidFill>
                  <a:srgbClr val="009999"/>
                </a:solidFill>
                <a:effectLst/>
                <a:latin typeface="inherit"/>
              </a:rPr>
              <a:t>0</a:t>
            </a:r>
            <a:r>
              <a:rPr lang="en-IN" b="0" i="0" dirty="0">
                <a:solidFill>
                  <a:srgbClr val="000000"/>
                </a:solidFill>
                <a:effectLst/>
                <a:latin typeface="inherit"/>
              </a:rPr>
              <a: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Stream.empty</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9373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26BC-1DF3-4253-ADF8-FD532082D747}"/>
              </a:ext>
            </a:extLst>
          </p:cNvPr>
          <p:cNvSpPr>
            <a:spLocks noGrp="1"/>
          </p:cNvSpPr>
          <p:nvPr>
            <p:ph type="title"/>
          </p:nvPr>
        </p:nvSpPr>
        <p:spPr/>
        <p:txBody>
          <a:bodyPr/>
          <a:lstStyle/>
          <a:p>
            <a:r>
              <a:rPr lang="en-IN" b="1" dirty="0"/>
              <a:t>6. From a file</a:t>
            </a:r>
            <a:br>
              <a:rPr lang="en-IN" b="1" dirty="0"/>
            </a:br>
            <a:endParaRPr lang="en-IN" b="1" dirty="0"/>
          </a:p>
        </p:txBody>
      </p:sp>
      <p:sp>
        <p:nvSpPr>
          <p:cNvPr id="3" name="Content Placeholder 2">
            <a:extLst>
              <a:ext uri="{FF2B5EF4-FFF2-40B4-BE49-F238E27FC236}">
                <a16:creationId xmlns:a16="http://schemas.microsoft.com/office/drawing/2014/main" id="{AA6E998A-59DC-40E5-A842-048D3BAC5A06}"/>
              </a:ext>
            </a:extLst>
          </p:cNvPr>
          <p:cNvSpPr>
            <a:spLocks noGrp="1"/>
          </p:cNvSpPr>
          <p:nvPr>
            <p:ph idx="1"/>
          </p:nvPr>
        </p:nvSpPr>
        <p:spPr/>
        <p:txBody>
          <a:bodyPr/>
          <a:lstStyle/>
          <a:p>
            <a:r>
              <a:rPr lang="en-IN" dirty="0" err="1"/>
              <a:t>java.nio.file.Files</a:t>
            </a:r>
            <a:r>
              <a:rPr lang="en-IN" dirty="0"/>
              <a:t> class has a static lines() method which accepts a file path returns a stream. This stream can then be iterated to read the contents of file line by line as shown below</a:t>
            </a:r>
          </a:p>
          <a:p>
            <a:endParaRPr lang="en-IN" dirty="0"/>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Files.lines</a:t>
            </a:r>
            <a:r>
              <a:rPr lang="en-IN" b="0" i="0" dirty="0">
                <a:solidFill>
                  <a:srgbClr val="12217C"/>
                </a:solidFill>
                <a:effectLst/>
                <a:latin typeface="inherit"/>
              </a:rPr>
              <a:t>(</a:t>
            </a:r>
            <a:r>
              <a:rPr lang="en-IN" b="0" i="0" dirty="0" err="1">
                <a:solidFill>
                  <a:srgbClr val="000000"/>
                </a:solidFill>
                <a:effectLst/>
                <a:latin typeface="inherit"/>
              </a:rPr>
              <a:t>Paths.get</a:t>
            </a:r>
            <a:r>
              <a:rPr lang="en-IN" b="0" i="0" dirty="0">
                <a:solidFill>
                  <a:srgbClr val="12217C"/>
                </a:solidFill>
                <a:effectLst/>
                <a:latin typeface="inherit"/>
              </a:rPr>
              <a:t>(</a:t>
            </a:r>
            <a:r>
              <a:rPr lang="en-IN" b="0" i="0" dirty="0" err="1">
                <a:solidFill>
                  <a:srgbClr val="000000"/>
                </a:solidFill>
                <a:effectLst/>
                <a:latin typeface="inherit"/>
              </a:rPr>
              <a:t>filePath</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stream.forEach</a:t>
            </a:r>
            <a:r>
              <a:rPr lang="en-IN" b="0" i="0" dirty="0">
                <a:solidFill>
                  <a:srgbClr val="12217C"/>
                </a:solidFill>
                <a:effectLst/>
                <a:latin typeface="inherit"/>
              </a:rPr>
              <a:t>((</a:t>
            </a:r>
            <a:r>
              <a:rPr lang="en-IN" b="0" i="0" dirty="0">
                <a:solidFill>
                  <a:srgbClr val="000000"/>
                </a:solidFill>
                <a:effectLst/>
                <a:latin typeface="inherit"/>
              </a:rPr>
              <a:t>line</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line</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80002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1AB2-282A-4310-839F-98DBD6180904}"/>
              </a:ext>
            </a:extLst>
          </p:cNvPr>
          <p:cNvSpPr>
            <a:spLocks noGrp="1"/>
          </p:cNvSpPr>
          <p:nvPr>
            <p:ph type="title"/>
          </p:nvPr>
        </p:nvSpPr>
        <p:spPr/>
        <p:txBody>
          <a:bodyPr/>
          <a:lstStyle/>
          <a:p>
            <a:r>
              <a:rPr lang="en-IN" b="1" dirty="0"/>
              <a:t>7. Generate stream</a:t>
            </a:r>
            <a:br>
              <a:rPr lang="en-IN" b="1" dirty="0"/>
            </a:br>
            <a:endParaRPr lang="en-IN" b="1" dirty="0"/>
          </a:p>
        </p:txBody>
      </p:sp>
      <p:sp>
        <p:nvSpPr>
          <p:cNvPr id="3" name="Content Placeholder 2">
            <a:extLst>
              <a:ext uri="{FF2B5EF4-FFF2-40B4-BE49-F238E27FC236}">
                <a16:creationId xmlns:a16="http://schemas.microsoft.com/office/drawing/2014/main" id="{956A9CAC-DA7B-4C68-B82A-418F8B3E0911}"/>
              </a:ext>
            </a:extLst>
          </p:cNvPr>
          <p:cNvSpPr>
            <a:spLocks noGrp="1"/>
          </p:cNvSpPr>
          <p:nvPr>
            <p:ph idx="1"/>
          </p:nvPr>
        </p:nvSpPr>
        <p:spPr/>
        <p:txBody>
          <a:bodyPr>
            <a:normAutofit fontScale="92500" lnSpcReduction="20000"/>
          </a:bodyPr>
          <a:lstStyle/>
          <a:p>
            <a:r>
              <a:rPr lang="en-IN" dirty="0"/>
              <a:t>This stream of a specific size can also be generated using static generate() method from </a:t>
            </a:r>
            <a:r>
              <a:rPr lang="en-IN" dirty="0" err="1"/>
              <a:t>java.util.stream.Stream</a:t>
            </a:r>
            <a:r>
              <a:rPr lang="en-IN" dirty="0"/>
              <a:t> interface.</a:t>
            </a:r>
          </a:p>
          <a:p>
            <a:r>
              <a:rPr lang="en-IN" dirty="0"/>
              <a:t>Below example generates a stream of 10 integers. Integers are random numbers generated between a range.</a:t>
            </a:r>
          </a:p>
          <a:p>
            <a:r>
              <a:rPr lang="en-IN" dirty="0"/>
              <a:t>generate() accepts an argument of type </a:t>
            </a:r>
            <a:r>
              <a:rPr lang="en-IN" dirty="0" err="1"/>
              <a:t>java.util.function.Supplier</a:t>
            </a:r>
            <a:r>
              <a:rPr lang="en-IN" dirty="0"/>
              <a:t> which is a functional interface and hence can be implemented using a Lambda expression </a:t>
            </a:r>
          </a:p>
          <a:p>
            <a:pPr algn="l" fontAlgn="base"/>
            <a:r>
              <a:rPr lang="en-IN" b="0" i="0" dirty="0">
                <a:solidFill>
                  <a:srgbClr val="000000"/>
                </a:solidFill>
                <a:effectLst/>
                <a:latin typeface="inherit"/>
              </a:rPr>
              <a:t>Random </a:t>
            </a:r>
            <a:r>
              <a:rPr lang="en-IN" b="0" i="0" dirty="0" err="1">
                <a:solidFill>
                  <a:srgbClr val="000000"/>
                </a:solidFill>
                <a:effectLst/>
                <a:latin typeface="inherit"/>
              </a:rPr>
              <a:t>random</a:t>
            </a:r>
            <a:r>
              <a:rPr lang="en-IN" b="0" i="0" dirty="0">
                <a:solidFill>
                  <a:srgbClr val="000000"/>
                </a:solidFill>
                <a:effectLst/>
                <a:latin typeface="inherit"/>
              </a:rPr>
              <a:t> = </a:t>
            </a:r>
            <a:r>
              <a:rPr lang="en-IN" b="1" i="0" dirty="0">
                <a:solidFill>
                  <a:srgbClr val="12217C"/>
                </a:solidFill>
                <a:effectLst/>
                <a:latin typeface="inherit"/>
              </a:rPr>
              <a:t>new</a:t>
            </a:r>
            <a:r>
              <a:rPr lang="en-IN" b="0" i="0" dirty="0">
                <a:solidFill>
                  <a:srgbClr val="000000"/>
                </a:solidFill>
                <a:effectLst/>
                <a:latin typeface="inherit"/>
              </a:rPr>
              <a:t> Random</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Stream.generate</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generate random numbers between 0 and 99</a:t>
            </a:r>
            <a:endParaRPr lang="en-IN" b="0" i="0" dirty="0">
              <a:solidFill>
                <a:srgbClr val="AAAAAA"/>
              </a:solidFill>
              <a:effectLst/>
              <a:latin typeface="inherit"/>
            </a:endParaRPr>
          </a:p>
          <a:p>
            <a:pPr algn="l" fontAlgn="base"/>
            <a:r>
              <a:rPr lang="en-IN" b="1" i="0" dirty="0">
                <a:solidFill>
                  <a:srgbClr val="12217C"/>
                </a:solidFill>
                <a:effectLst/>
                <a:latin typeface="inherit"/>
              </a:rPr>
              <a:t>return</a:t>
            </a:r>
            <a:r>
              <a:rPr lang="en-IN" b="0" i="0" dirty="0">
                <a:solidFill>
                  <a:srgbClr val="000000"/>
                </a:solidFill>
                <a:effectLst/>
                <a:latin typeface="inherit"/>
              </a:rPr>
              <a:t> </a:t>
            </a:r>
            <a:r>
              <a:rPr lang="en-IN" b="0" i="0" dirty="0" err="1">
                <a:solidFill>
                  <a:srgbClr val="000000"/>
                </a:solidFill>
                <a:effectLst/>
                <a:latin typeface="inherit"/>
              </a:rPr>
              <a:t>random.nextInt</a:t>
            </a:r>
            <a:r>
              <a:rPr lang="en-IN" b="0" i="0" dirty="0">
                <a:solidFill>
                  <a:srgbClr val="12217C"/>
                </a:solidFill>
                <a:effectLst/>
                <a:latin typeface="inherit"/>
              </a:rPr>
              <a:t>(</a:t>
            </a:r>
            <a:r>
              <a:rPr lang="en-IN" b="0" i="0" dirty="0">
                <a:solidFill>
                  <a:srgbClr val="009999"/>
                </a:solidFill>
                <a:effectLst/>
                <a:latin typeface="inherit"/>
              </a:rPr>
              <a:t>100</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r>
              <a:rPr lang="en-IN" b="0" i="0" dirty="0">
                <a:solidFill>
                  <a:srgbClr val="000000"/>
                </a:solidFill>
                <a:effectLst/>
                <a:latin typeface="inherit"/>
              </a:rPr>
              <a:t>.limit</a:t>
            </a:r>
            <a:r>
              <a:rPr lang="en-IN" b="0" i="0" dirty="0">
                <a:solidFill>
                  <a:srgbClr val="12217C"/>
                </a:solidFill>
                <a:effectLst/>
                <a:latin typeface="inherit"/>
              </a:rPr>
              <a:t>(</a:t>
            </a:r>
            <a:r>
              <a:rPr lang="en-IN" b="0" i="0" dirty="0">
                <a:solidFill>
                  <a:srgbClr val="009999"/>
                </a:solidFill>
                <a:effectLst/>
                <a:latin typeface="inherit"/>
              </a:rPr>
              <a:t>10</a:t>
            </a:r>
            <a:r>
              <a:rPr lang="en-IN" b="0" i="0" dirty="0">
                <a:solidFill>
                  <a:srgbClr val="12217C"/>
                </a:solidFill>
                <a:effectLst/>
                <a:latin typeface="inherit"/>
              </a:rPr>
              <a:t>)</a:t>
            </a:r>
            <a:r>
              <a:rPr lang="en-IN" b="0" i="0" dirty="0">
                <a:solidFill>
                  <a:srgbClr val="000000"/>
                </a:solidFill>
                <a:effectLst/>
                <a:latin typeface="inherit"/>
              </a:rPr>
              <a:t>;</a:t>
            </a:r>
          </a:p>
          <a:p>
            <a:pPr algn="l" fontAlgn="base"/>
            <a:endParaRPr lang="en-IN" dirty="0">
              <a:solidFill>
                <a:srgbClr val="000000"/>
              </a:solidFill>
              <a:latin typeface="inherit"/>
            </a:endParaRP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57612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9C0F-90F0-44A0-946F-6BF5A10721E5}"/>
              </a:ext>
            </a:extLst>
          </p:cNvPr>
          <p:cNvSpPr>
            <a:spLocks noGrp="1"/>
          </p:cNvSpPr>
          <p:nvPr>
            <p:ph type="title"/>
          </p:nvPr>
        </p:nvSpPr>
        <p:spPr/>
        <p:txBody>
          <a:bodyPr/>
          <a:lstStyle/>
          <a:p>
            <a:r>
              <a:rPr lang="en-IN" sz="1800" b="1" i="0" dirty="0">
                <a:solidFill>
                  <a:srgbClr val="000000"/>
                </a:solidFill>
                <a:effectLst/>
                <a:latin typeface="inherit"/>
              </a:rPr>
              <a:t>Iterating a stream</a:t>
            </a:r>
          </a:p>
        </p:txBody>
      </p:sp>
      <p:sp>
        <p:nvSpPr>
          <p:cNvPr id="3" name="Content Placeholder 2">
            <a:extLst>
              <a:ext uri="{FF2B5EF4-FFF2-40B4-BE49-F238E27FC236}">
                <a16:creationId xmlns:a16="http://schemas.microsoft.com/office/drawing/2014/main" id="{935CA789-2D71-4136-919B-29312A012357}"/>
              </a:ext>
            </a:extLst>
          </p:cNvPr>
          <p:cNvSpPr>
            <a:spLocks noGrp="1"/>
          </p:cNvSpPr>
          <p:nvPr>
            <p:ph idx="1"/>
          </p:nvPr>
        </p:nvSpPr>
        <p:spPr/>
        <p:txBody>
          <a:bodyPr>
            <a:normAutofit fontScale="85000" lnSpcReduction="20000"/>
          </a:bodyPr>
          <a:lstStyle/>
          <a:p>
            <a:r>
              <a:rPr lang="en-IN" dirty="0"/>
              <a:t> stream can be iterated using </a:t>
            </a:r>
            <a:r>
              <a:rPr lang="en-IN" dirty="0" err="1"/>
              <a:t>forEach</a:t>
            </a:r>
            <a:r>
              <a:rPr lang="en-IN" dirty="0"/>
              <a:t>() method. This method accepts an argument of type </a:t>
            </a:r>
            <a:r>
              <a:rPr lang="en-IN" dirty="0" err="1"/>
              <a:t>java.util.function.Consumer</a:t>
            </a:r>
            <a:r>
              <a:rPr lang="en-IN" dirty="0"/>
              <a:t> interface.</a:t>
            </a:r>
          </a:p>
          <a:p>
            <a:r>
              <a:rPr lang="en-IN" dirty="0"/>
              <a:t>This is a functional interface having a single method accept() that takes an argument but returns nothing.</a:t>
            </a:r>
          </a:p>
          <a:p>
            <a:r>
              <a:rPr lang="en-IN" dirty="0"/>
              <a:t>Below example shows how to iterate an array of integers using </a:t>
            </a:r>
            <a:r>
              <a:rPr lang="en-IN" dirty="0" err="1"/>
              <a:t>forEach</a:t>
            </a:r>
            <a:r>
              <a:rPr lang="en-IN" dirty="0"/>
              <a:t>() method.</a:t>
            </a:r>
          </a:p>
          <a:p>
            <a:r>
              <a:rPr lang="en-IN" dirty="0" err="1"/>
              <a:t>forEach</a:t>
            </a:r>
            <a:r>
              <a:rPr lang="en-IN" dirty="0"/>
              <a:t> is a terminal operation.</a:t>
            </a:r>
            <a:r>
              <a:rPr lang="en-IN" b="0" i="0" dirty="0">
                <a:solidFill>
                  <a:srgbClr val="086B08"/>
                </a:solidFill>
                <a:effectLst/>
                <a:latin typeface="inherit"/>
              </a:rPr>
              <a:t>// array</a:t>
            </a:r>
          </a:p>
          <a:p>
            <a:endParaRPr lang="en-IN" b="0" i="0" dirty="0">
              <a:solidFill>
                <a:srgbClr val="AAAAAA"/>
              </a:solidFill>
              <a:effectLst/>
              <a:latin typeface="inherit"/>
            </a:endParaRPr>
          </a:p>
          <a:p>
            <a:pPr algn="l" fontAlgn="base"/>
            <a:r>
              <a:rPr lang="en-IN" b="0" i="0" dirty="0">
                <a:solidFill>
                  <a:srgbClr val="000000"/>
                </a:solidFill>
                <a:effectLst/>
                <a:latin typeface="inherit"/>
              </a:rPr>
              <a:t>Double</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nums</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9999"/>
                </a:solidFill>
                <a:effectLst/>
                <a:latin typeface="inherit"/>
              </a:rPr>
              <a:t>22.4</a:t>
            </a:r>
            <a:r>
              <a:rPr lang="en-IN" b="0" i="0" dirty="0">
                <a:solidFill>
                  <a:srgbClr val="000000"/>
                </a:solidFill>
                <a:effectLst/>
                <a:latin typeface="inherit"/>
              </a:rPr>
              <a:t>, </a:t>
            </a:r>
            <a:r>
              <a:rPr lang="en-IN" b="0" i="0" dirty="0">
                <a:solidFill>
                  <a:srgbClr val="009999"/>
                </a:solidFill>
                <a:effectLst/>
                <a:latin typeface="inherit"/>
              </a:rPr>
              <a:t>34.7</a:t>
            </a:r>
            <a:r>
              <a:rPr lang="en-IN" b="0" i="0" dirty="0">
                <a:solidFill>
                  <a:srgbClr val="000000"/>
                </a:solidFill>
                <a:effectLst/>
                <a:latin typeface="inherit"/>
              </a:rPr>
              <a:t>, </a:t>
            </a:r>
            <a:r>
              <a:rPr lang="en-IN" b="0" i="0" dirty="0">
                <a:solidFill>
                  <a:srgbClr val="009999"/>
                </a:solidFill>
                <a:effectLst/>
                <a:latin typeface="inherit"/>
              </a:rPr>
              <a:t>1.2</a:t>
            </a:r>
            <a:r>
              <a:rPr lang="en-IN" b="0" i="0" dirty="0">
                <a:solidFill>
                  <a:srgbClr val="000000"/>
                </a:solidFill>
                <a:effectLst/>
                <a:latin typeface="inherit"/>
              </a:rPr>
              <a:t>, </a:t>
            </a:r>
            <a:r>
              <a:rPr lang="en-IN" b="0" i="0" dirty="0">
                <a:solidFill>
                  <a:srgbClr val="009999"/>
                </a:solidFill>
                <a:effectLst/>
                <a:latin typeface="inherit"/>
              </a:rPr>
              <a:t>0.4</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Double</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nums</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iterate stream</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stream.forEach</a:t>
            </a:r>
            <a:r>
              <a:rPr lang="en-IN" b="0" i="0" dirty="0">
                <a:solidFill>
                  <a:srgbClr val="12217C"/>
                </a:solidFill>
                <a:effectLst/>
                <a:latin typeface="inherit"/>
              </a:rPr>
              <a:t>(</a:t>
            </a:r>
            <a:r>
              <a:rPr lang="en-IN" b="0" i="0" dirty="0">
                <a:solidFill>
                  <a:srgbClr val="000000"/>
                </a:solidFill>
                <a:effectLst/>
                <a:latin typeface="inherit"/>
              </a:rPr>
              <a:t>v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a:t>
            </a:r>
          </a:p>
          <a:p>
            <a:pPr algn="l" fontAlgn="base"/>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676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9F68-8FC7-4A31-A7CA-6A0598C60BB8}"/>
              </a:ext>
            </a:extLst>
          </p:cNvPr>
          <p:cNvSpPr>
            <a:spLocks noGrp="1"/>
          </p:cNvSpPr>
          <p:nvPr>
            <p:ph type="title"/>
          </p:nvPr>
        </p:nvSpPr>
        <p:spPr/>
        <p:txBody>
          <a:bodyPr/>
          <a:lstStyle/>
          <a:p>
            <a:r>
              <a:rPr lang="en-IN" sz="4400" b="1" i="0" dirty="0">
                <a:solidFill>
                  <a:srgbClr val="000000"/>
                </a:solidFill>
                <a:effectLst/>
                <a:latin typeface="inherit"/>
              </a:rPr>
              <a:t>Stream pipeline</a:t>
            </a:r>
            <a:endParaRPr lang="en-IN" dirty="0"/>
          </a:p>
        </p:txBody>
      </p:sp>
      <p:pic>
        <p:nvPicPr>
          <p:cNvPr id="7" name="Content Placeholder 6">
            <a:extLst>
              <a:ext uri="{FF2B5EF4-FFF2-40B4-BE49-F238E27FC236}">
                <a16:creationId xmlns:a16="http://schemas.microsoft.com/office/drawing/2014/main" id="{189A4A8D-A654-422C-BC6D-5BE8619AD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285" y="2648555"/>
            <a:ext cx="6125430" cy="2705478"/>
          </a:xfrm>
        </p:spPr>
      </p:pic>
    </p:spTree>
    <p:extLst>
      <p:ext uri="{BB962C8B-B14F-4D97-AF65-F5344CB8AC3E}">
        <p14:creationId xmlns:p14="http://schemas.microsoft.com/office/powerpoint/2010/main" val="103834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B4DE-FFE5-4AB3-9E11-B02C6DC210D5}"/>
              </a:ext>
            </a:extLst>
          </p:cNvPr>
          <p:cNvSpPr>
            <a:spLocks noGrp="1"/>
          </p:cNvSpPr>
          <p:nvPr>
            <p:ph type="title"/>
          </p:nvPr>
        </p:nvSpPr>
        <p:spPr/>
        <p:txBody>
          <a:bodyPr/>
          <a:lstStyle/>
          <a:p>
            <a:r>
              <a:rPr lang="en-IN" sz="1800" b="1" i="0" dirty="0">
                <a:solidFill>
                  <a:srgbClr val="000000"/>
                </a:solidFill>
                <a:effectLst/>
                <a:latin typeface="inherit"/>
              </a:rPr>
              <a:t>Stream pipeline</a:t>
            </a:r>
            <a:br>
              <a:rPr lang="en-IN" dirty="0"/>
            </a:br>
            <a:endParaRPr lang="en-IN" dirty="0"/>
          </a:p>
        </p:txBody>
      </p:sp>
      <p:sp>
        <p:nvSpPr>
          <p:cNvPr id="3" name="Content Placeholder 2">
            <a:extLst>
              <a:ext uri="{FF2B5EF4-FFF2-40B4-BE49-F238E27FC236}">
                <a16:creationId xmlns:a16="http://schemas.microsoft.com/office/drawing/2014/main" id="{91901ACD-2E48-40A5-9C24-969C6EDAB46C}"/>
              </a:ext>
            </a:extLst>
          </p:cNvPr>
          <p:cNvSpPr>
            <a:spLocks noGrp="1"/>
          </p:cNvSpPr>
          <p:nvPr>
            <p:ph idx="1"/>
          </p:nvPr>
        </p:nvSpPr>
        <p:spPr/>
        <p:txBody>
          <a:bodyPr/>
          <a:lstStyle/>
          <a:p>
            <a:r>
              <a:rPr lang="en-IN" b="0" i="0" dirty="0">
                <a:solidFill>
                  <a:srgbClr val="000000"/>
                </a:solidFill>
                <a:effectLst/>
                <a:latin typeface="Average Sans"/>
              </a:rPr>
              <a:t>A stream can be visualized as a pipeline with source of elements at one end and a result at the other end with different operations in between as depicted</a:t>
            </a:r>
            <a:br>
              <a:rPr lang="en-IN" dirty="0"/>
            </a:br>
            <a:r>
              <a:rPr lang="en-IN" b="0" i="0" dirty="0">
                <a:solidFill>
                  <a:srgbClr val="000000"/>
                </a:solidFill>
                <a:effectLst/>
                <a:latin typeface="Average Sans"/>
              </a:rPr>
              <a:t>Source could be any one of the ways of stream creation explained </a:t>
            </a:r>
          </a:p>
          <a:p>
            <a:pPr algn="just" fontAlgn="base"/>
            <a:r>
              <a:rPr lang="en-IN" b="0" i="0" dirty="0">
                <a:solidFill>
                  <a:srgbClr val="000000"/>
                </a:solidFill>
                <a:effectLst/>
                <a:latin typeface="Average Sans"/>
              </a:rPr>
              <a:t>A stream pipeline could have zero or more non-terminal operations but it should have </a:t>
            </a:r>
            <a:r>
              <a:rPr lang="en-IN" b="0" i="0" dirty="0" err="1">
                <a:solidFill>
                  <a:srgbClr val="000000"/>
                </a:solidFill>
                <a:effectLst/>
                <a:latin typeface="Average Sans"/>
              </a:rPr>
              <a:t>atleast</a:t>
            </a:r>
            <a:r>
              <a:rPr lang="en-IN" b="0" i="0" dirty="0">
                <a:solidFill>
                  <a:srgbClr val="000000"/>
                </a:solidFill>
                <a:effectLst/>
                <a:latin typeface="Average Sans"/>
              </a:rPr>
              <a:t> 1 terminal operation.</a:t>
            </a:r>
          </a:p>
          <a:p>
            <a:pPr marL="0" indent="0">
              <a:buNone/>
            </a:pPr>
            <a:br>
              <a:rPr lang="en-IN" dirty="0"/>
            </a:br>
            <a:endParaRPr lang="en-IN" dirty="0"/>
          </a:p>
        </p:txBody>
      </p:sp>
    </p:spTree>
    <p:extLst>
      <p:ext uri="{BB962C8B-B14F-4D97-AF65-F5344CB8AC3E}">
        <p14:creationId xmlns:p14="http://schemas.microsoft.com/office/powerpoint/2010/main" val="23862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84F2-6391-459B-99C5-CD5FBBFAA545}"/>
              </a:ext>
            </a:extLst>
          </p:cNvPr>
          <p:cNvSpPr>
            <a:spLocks noGrp="1"/>
          </p:cNvSpPr>
          <p:nvPr>
            <p:ph type="title"/>
          </p:nvPr>
        </p:nvSpPr>
        <p:spPr/>
        <p:txBody>
          <a:bodyPr/>
          <a:lstStyle/>
          <a:p>
            <a:r>
              <a:rPr lang="en-IN" b="0" i="0" dirty="0">
                <a:solidFill>
                  <a:srgbClr val="000000"/>
                </a:solidFill>
                <a:effectLst/>
                <a:latin typeface="Average Sans"/>
              </a:rPr>
              <a:t>a Lambda expression can be summarized as:</a:t>
            </a:r>
            <a:endParaRPr lang="en-IN" dirty="0"/>
          </a:p>
        </p:txBody>
      </p:sp>
      <p:sp>
        <p:nvSpPr>
          <p:cNvPr id="3" name="Content Placeholder 2">
            <a:extLst>
              <a:ext uri="{FF2B5EF4-FFF2-40B4-BE49-F238E27FC236}">
                <a16:creationId xmlns:a16="http://schemas.microsoft.com/office/drawing/2014/main" id="{1DC736D7-D930-4B77-AC9E-9E1657C4E89C}"/>
              </a:ext>
            </a:extLst>
          </p:cNvPr>
          <p:cNvSpPr>
            <a:spLocks noGrp="1"/>
          </p:cNvSpPr>
          <p:nvPr>
            <p:ph idx="1"/>
          </p:nvPr>
        </p:nvSpPr>
        <p:spPr/>
        <p:txBody>
          <a:bodyPr/>
          <a:lstStyle/>
          <a:p>
            <a:pPr algn="just" fontAlgn="base"/>
            <a:r>
              <a:rPr lang="en-IN" b="0" i="0" dirty="0">
                <a:solidFill>
                  <a:srgbClr val="000000"/>
                </a:solidFill>
                <a:effectLst/>
                <a:latin typeface="Average Sans"/>
              </a:rPr>
              <a:t>Lambda expression is an implementation of a method defined in an interface. The implementation method will be anonymous meaning it will have </a:t>
            </a:r>
            <a:r>
              <a:rPr lang="en-IN" b="1" i="0" dirty="0">
                <a:solidFill>
                  <a:srgbClr val="000000"/>
                </a:solidFill>
                <a:effectLst/>
                <a:latin typeface="inherit"/>
              </a:rPr>
              <a:t>NO</a:t>
            </a:r>
            <a:r>
              <a:rPr lang="en-IN" b="0" i="0" dirty="0">
                <a:solidFill>
                  <a:srgbClr val="000000"/>
                </a:solidFill>
                <a:effectLst/>
                <a:latin typeface="Average Sans"/>
              </a:rPr>
              <a:t> name.</a:t>
            </a:r>
          </a:p>
          <a:p>
            <a:br>
              <a:rPr lang="en-IN" dirty="0"/>
            </a:br>
            <a:endParaRPr lang="en-IN" dirty="0"/>
          </a:p>
        </p:txBody>
      </p:sp>
    </p:spTree>
    <p:extLst>
      <p:ext uri="{BB962C8B-B14F-4D97-AF65-F5344CB8AC3E}">
        <p14:creationId xmlns:p14="http://schemas.microsoft.com/office/powerpoint/2010/main" val="414002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ECF1-C286-433C-B939-5CFD9ADE7AF6}"/>
              </a:ext>
            </a:extLst>
          </p:cNvPr>
          <p:cNvSpPr>
            <a:spLocks noGrp="1"/>
          </p:cNvSpPr>
          <p:nvPr>
            <p:ph type="title"/>
          </p:nvPr>
        </p:nvSpPr>
        <p:spPr/>
        <p:txBody>
          <a:bodyPr/>
          <a:lstStyle/>
          <a:p>
            <a:r>
              <a:rPr lang="en-IN" b="1" i="0" dirty="0">
                <a:solidFill>
                  <a:srgbClr val="000000"/>
                </a:solidFill>
                <a:effectLst/>
                <a:latin typeface="Average Sans"/>
              </a:rPr>
              <a:t>Non-terminal operations</a:t>
            </a:r>
            <a:endParaRPr lang="en-IN" dirty="0"/>
          </a:p>
        </p:txBody>
      </p:sp>
      <p:sp>
        <p:nvSpPr>
          <p:cNvPr id="3" name="Content Placeholder 2">
            <a:extLst>
              <a:ext uri="{FF2B5EF4-FFF2-40B4-BE49-F238E27FC236}">
                <a16:creationId xmlns:a16="http://schemas.microsoft.com/office/drawing/2014/main" id="{BDBC0043-7575-4228-9D46-2E3350FF3F8C}"/>
              </a:ext>
            </a:extLst>
          </p:cNvPr>
          <p:cNvSpPr>
            <a:spLocks noGrp="1"/>
          </p:cNvSpPr>
          <p:nvPr>
            <p:ph idx="1"/>
          </p:nvPr>
        </p:nvSpPr>
        <p:spPr/>
        <p:txBody>
          <a:bodyPr/>
          <a:lstStyle/>
          <a:p>
            <a:r>
              <a:rPr lang="en-IN" b="0" i="0" dirty="0">
                <a:solidFill>
                  <a:srgbClr val="000000"/>
                </a:solidFill>
                <a:effectLst/>
                <a:latin typeface="Average Sans"/>
              </a:rPr>
              <a:t>These operations are used to modify or remove or transform stream elements based on some condition.</a:t>
            </a:r>
            <a:br>
              <a:rPr lang="en-IN" dirty="0"/>
            </a:br>
            <a:r>
              <a:rPr lang="en-IN" b="0" i="1" dirty="0">
                <a:solidFill>
                  <a:srgbClr val="000000"/>
                </a:solidFill>
                <a:effectLst/>
                <a:latin typeface="Average Sans"/>
              </a:rPr>
              <a:t>All non-terminal operations return another stream with modified elements</a:t>
            </a:r>
            <a:r>
              <a:rPr lang="en-IN" b="0" i="0" dirty="0">
                <a:solidFill>
                  <a:srgbClr val="000000"/>
                </a:solidFill>
                <a:effectLst/>
                <a:latin typeface="Average Sans"/>
              </a:rPr>
              <a:t>.</a:t>
            </a:r>
            <a:br>
              <a:rPr lang="en-IN" dirty="0"/>
            </a:br>
            <a:r>
              <a:rPr lang="en-IN" b="0" i="0" dirty="0">
                <a:solidFill>
                  <a:srgbClr val="000000"/>
                </a:solidFill>
                <a:effectLst/>
                <a:latin typeface="Average Sans"/>
              </a:rPr>
              <a:t>This is the reason that multiple terminal operations can be chained together. Non-terminal operations are also called </a:t>
            </a:r>
            <a:r>
              <a:rPr lang="en-IN" b="1" i="0" dirty="0">
                <a:solidFill>
                  <a:srgbClr val="000000"/>
                </a:solidFill>
                <a:effectLst/>
                <a:latin typeface="Average Sans"/>
              </a:rPr>
              <a:t>intermediate operations</a:t>
            </a:r>
            <a:r>
              <a:rPr lang="en-IN" b="0" i="0" dirty="0">
                <a:solidFill>
                  <a:srgbClr val="000000"/>
                </a:solidFill>
                <a:effectLst/>
                <a:latin typeface="Average Sans"/>
              </a:rPr>
              <a:t>.</a:t>
            </a:r>
            <a:endParaRPr lang="en-IN" dirty="0"/>
          </a:p>
        </p:txBody>
      </p:sp>
    </p:spTree>
    <p:extLst>
      <p:ext uri="{BB962C8B-B14F-4D97-AF65-F5344CB8AC3E}">
        <p14:creationId xmlns:p14="http://schemas.microsoft.com/office/powerpoint/2010/main" val="22393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BCC6-6278-4BE7-B507-2571D30A172F}"/>
              </a:ext>
            </a:extLst>
          </p:cNvPr>
          <p:cNvSpPr>
            <a:spLocks noGrp="1"/>
          </p:cNvSpPr>
          <p:nvPr>
            <p:ph type="title"/>
          </p:nvPr>
        </p:nvSpPr>
        <p:spPr/>
        <p:txBody>
          <a:bodyPr/>
          <a:lstStyle/>
          <a:p>
            <a:r>
              <a:rPr lang="en-IN" sz="1800" b="1" i="0" dirty="0">
                <a:solidFill>
                  <a:srgbClr val="000000"/>
                </a:solidFill>
                <a:effectLst/>
                <a:latin typeface="inherit"/>
              </a:rPr>
              <a:t>1. filter()</a:t>
            </a:r>
            <a:br>
              <a:rPr lang="en-IN" dirty="0"/>
            </a:br>
            <a:endParaRPr lang="en-IN" dirty="0"/>
          </a:p>
        </p:txBody>
      </p:sp>
      <p:sp>
        <p:nvSpPr>
          <p:cNvPr id="3" name="Content Placeholder 2">
            <a:extLst>
              <a:ext uri="{FF2B5EF4-FFF2-40B4-BE49-F238E27FC236}">
                <a16:creationId xmlns:a16="http://schemas.microsoft.com/office/drawing/2014/main" id="{BA2AE686-B4BB-41BC-933E-3AE6079DE963}"/>
              </a:ext>
            </a:extLst>
          </p:cNvPr>
          <p:cNvSpPr>
            <a:spLocks noGrp="1"/>
          </p:cNvSpPr>
          <p:nvPr>
            <p:ph idx="1"/>
          </p:nvPr>
        </p:nvSpPr>
        <p:spPr/>
        <p:txBody>
          <a:bodyPr>
            <a:normAutofit fontScale="70000" lnSpcReduction="20000"/>
          </a:bodyPr>
          <a:lstStyle/>
          <a:p>
            <a:r>
              <a:rPr lang="en-IN" dirty="0"/>
              <a:t>Stream elements can be filtered or removed based on a certain condition using filter operation. This operation is applied using filter() method which accepts an argument of type </a:t>
            </a:r>
            <a:r>
              <a:rPr lang="en-IN" dirty="0" err="1"/>
              <a:t>java.util.function.Predicate</a:t>
            </a:r>
            <a:r>
              <a:rPr lang="en-IN" dirty="0"/>
              <a:t>.</a:t>
            </a:r>
          </a:p>
          <a:p>
            <a:r>
              <a:rPr lang="en-IN" dirty="0"/>
              <a:t>This is a functional interface having a method test() which accepts a single value and tests it for some condition. It returns true if the value passes the test, false otherwise.</a:t>
            </a:r>
          </a:p>
          <a:p>
            <a:r>
              <a:rPr lang="en-IN" dirty="0"/>
              <a:t>Example of filter operation on stream is given below.</a:t>
            </a:r>
          </a:p>
          <a:p>
            <a:pPr algn="l" fontAlgn="base"/>
            <a:r>
              <a:rPr lang="en-IN" b="0" i="0" dirty="0">
                <a:solidFill>
                  <a:srgbClr val="086B08"/>
                </a:solidFill>
                <a:effectLst/>
                <a:latin typeface="inherit"/>
              </a:rPr>
              <a:t>// array of ages</a:t>
            </a:r>
            <a:endParaRPr lang="en-IN" b="0" i="0" dirty="0">
              <a:solidFill>
                <a:srgbClr val="AAAAAA"/>
              </a:solidFill>
              <a:effectLst/>
              <a:latin typeface="inherit"/>
            </a:endParaRPr>
          </a:p>
          <a:p>
            <a:pPr algn="l" fontAlgn="base"/>
            <a:r>
              <a:rPr lang="en-IN" b="0" i="0" dirty="0">
                <a:solidFill>
                  <a:srgbClr val="000000"/>
                </a:solidFill>
                <a:effectLst/>
                <a:latin typeface="inherit"/>
              </a:rPr>
              <a:t>Integer </a:t>
            </a:r>
            <a:r>
              <a:rPr lang="en-IN" b="0" i="0" dirty="0">
                <a:solidFill>
                  <a:srgbClr val="12217C"/>
                </a:solidFill>
                <a:effectLst/>
                <a:latin typeface="inherit"/>
              </a:rPr>
              <a:t>[]</a:t>
            </a:r>
            <a:r>
              <a:rPr lang="en-IN" b="0" i="0" dirty="0">
                <a:solidFill>
                  <a:srgbClr val="000000"/>
                </a:solidFill>
                <a:effectLst/>
                <a:latin typeface="inherit"/>
              </a:rPr>
              <a:t> ages = </a:t>
            </a:r>
            <a:r>
              <a:rPr lang="en-IN" b="0" i="0" dirty="0">
                <a:solidFill>
                  <a:srgbClr val="12217C"/>
                </a:solidFill>
                <a:effectLst/>
                <a:latin typeface="inherit"/>
              </a:rPr>
              <a:t>{</a:t>
            </a:r>
            <a:r>
              <a:rPr lang="en-IN" b="0" i="0" dirty="0">
                <a:solidFill>
                  <a:srgbClr val="009999"/>
                </a:solidFill>
                <a:effectLst/>
                <a:latin typeface="inherit"/>
              </a:rPr>
              <a:t>24</a:t>
            </a:r>
            <a:r>
              <a:rPr lang="en-IN" b="0" i="0" dirty="0">
                <a:solidFill>
                  <a:srgbClr val="000000"/>
                </a:solidFill>
                <a:effectLst/>
                <a:latin typeface="inherit"/>
              </a:rPr>
              <a:t>, </a:t>
            </a:r>
            <a:r>
              <a:rPr lang="en-IN" b="0" i="0" dirty="0">
                <a:solidFill>
                  <a:srgbClr val="009999"/>
                </a:solidFill>
                <a:effectLst/>
                <a:latin typeface="inherit"/>
              </a:rPr>
              <a:t>43</a:t>
            </a:r>
            <a:r>
              <a:rPr lang="en-IN" b="0" i="0" dirty="0">
                <a:solidFill>
                  <a:srgbClr val="000000"/>
                </a:solidFill>
                <a:effectLst/>
                <a:latin typeface="inherit"/>
              </a:rPr>
              <a:t>, </a:t>
            </a:r>
            <a:r>
              <a:rPr lang="en-IN" b="0" i="0" dirty="0">
                <a:solidFill>
                  <a:srgbClr val="009999"/>
                </a:solidFill>
                <a:effectLst/>
                <a:latin typeface="inherit"/>
              </a:rPr>
              <a:t>32</a:t>
            </a:r>
            <a:r>
              <a:rPr lang="en-IN" b="0" i="0" dirty="0">
                <a:solidFill>
                  <a:srgbClr val="000000"/>
                </a:solidFill>
                <a:effectLst/>
                <a:latin typeface="inherit"/>
              </a:rPr>
              <a:t>, </a:t>
            </a:r>
            <a:r>
              <a:rPr lang="en-IN" b="0" i="0" dirty="0">
                <a:solidFill>
                  <a:srgbClr val="009999"/>
                </a:solidFill>
                <a:effectLst/>
                <a:latin typeface="inherit"/>
              </a:rPr>
              <a:t>68</a:t>
            </a:r>
            <a:r>
              <a:rPr lang="en-IN" b="0" i="0" dirty="0">
                <a:solidFill>
                  <a:srgbClr val="000000"/>
                </a:solidFill>
                <a:effectLst/>
                <a:latin typeface="inherit"/>
              </a:rPr>
              <a:t>, </a:t>
            </a:r>
            <a:r>
              <a:rPr lang="en-IN" b="0" i="0" dirty="0">
                <a:solidFill>
                  <a:srgbClr val="009999"/>
                </a:solidFill>
                <a:effectLst/>
                <a:latin typeface="inherit"/>
              </a:rPr>
              <a:t>61</a:t>
            </a:r>
            <a:r>
              <a:rPr lang="en-IN" b="0" i="0" dirty="0">
                <a:solidFill>
                  <a:srgbClr val="000000"/>
                </a:solidFill>
                <a:effectLst/>
                <a:latin typeface="inherit"/>
              </a:rPr>
              <a:t>, </a:t>
            </a:r>
            <a:r>
              <a:rPr lang="en-IN" b="0" i="0" dirty="0">
                <a:solidFill>
                  <a:srgbClr val="009999"/>
                </a:solidFill>
                <a:effectLst/>
                <a:latin typeface="inherit"/>
              </a:rPr>
              <a:t>29</a:t>
            </a:r>
            <a:r>
              <a:rPr lang="en-IN" b="0" i="0" dirty="0">
                <a:solidFill>
                  <a:srgbClr val="000000"/>
                </a:solidFill>
                <a:effectLst/>
                <a:latin typeface="inherit"/>
              </a:rPr>
              <a:t>, </a:t>
            </a:r>
            <a:r>
              <a:rPr lang="en-IN" b="0" i="0" dirty="0">
                <a:solidFill>
                  <a:srgbClr val="009999"/>
                </a:solidFill>
                <a:effectLst/>
                <a:latin typeface="inherit"/>
              </a:rPr>
              <a:t>33</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 over array</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Integer</a:t>
            </a:r>
            <a:r>
              <a:rPr lang="en-IN" b="0" i="0" dirty="0">
                <a:solidFill>
                  <a:srgbClr val="12217C"/>
                </a:solidFill>
                <a:effectLst/>
                <a:latin typeface="inherit"/>
              </a:rPr>
              <a:t>&gt;</a:t>
            </a:r>
            <a:r>
              <a:rPr lang="en-IN" b="0" i="0" dirty="0">
                <a:solidFill>
                  <a:srgbClr val="000000"/>
                </a:solidFill>
                <a:effectLst/>
                <a:latin typeface="inherit"/>
              </a:rPr>
              <a:t> stream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a:solidFill>
                  <a:srgbClr val="000000"/>
                </a:solidFill>
                <a:effectLst/>
                <a:latin typeface="inherit"/>
              </a:rPr>
              <a:t>ages</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filter out ages more than 60</a:t>
            </a:r>
            <a:endParaRPr lang="en-IN" b="0" i="0" dirty="0">
              <a:solidFill>
                <a:srgbClr val="AAAAAA"/>
              </a:solidFill>
              <a:effectLst/>
              <a:latin typeface="inherit"/>
            </a:endParaRPr>
          </a:p>
          <a:p>
            <a:pPr algn="l" fontAlgn="base"/>
            <a:r>
              <a:rPr lang="en-IN" b="0" i="0" dirty="0" err="1">
                <a:solidFill>
                  <a:srgbClr val="000000"/>
                </a:solidFill>
                <a:effectLst/>
                <a:latin typeface="inherit"/>
              </a:rPr>
              <a:t>stream.filter</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v </a:t>
            </a:r>
            <a:r>
              <a:rPr lang="en-IN" b="0" i="0" dirty="0">
                <a:solidFill>
                  <a:srgbClr val="12217C"/>
                </a:solidFill>
                <a:effectLst/>
                <a:latin typeface="inherit"/>
              </a:rPr>
              <a:t>&lt;</a:t>
            </a:r>
            <a:r>
              <a:rPr lang="en-IN" b="0" i="0" dirty="0">
                <a:solidFill>
                  <a:srgbClr val="000000"/>
                </a:solidFill>
                <a:effectLst/>
                <a:latin typeface="inherit"/>
              </a:rPr>
              <a:t> </a:t>
            </a:r>
            <a:r>
              <a:rPr lang="en-IN" b="0" i="0" dirty="0">
                <a:solidFill>
                  <a:srgbClr val="009999"/>
                </a:solidFill>
                <a:effectLst/>
                <a:latin typeface="inherit"/>
              </a:rPr>
              <a:t>60</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forEach</a:t>
            </a:r>
            <a:r>
              <a:rPr lang="en-IN" b="0" i="0" dirty="0">
                <a:solidFill>
                  <a:srgbClr val="12217C"/>
                </a:solidFill>
                <a:effectLst/>
                <a:latin typeface="inherit"/>
              </a:rPr>
              <a:t>(</a:t>
            </a:r>
            <a:r>
              <a:rPr lang="en-IN" b="0" i="0" dirty="0">
                <a:solidFill>
                  <a:srgbClr val="000000"/>
                </a:solidFill>
                <a:effectLst/>
                <a:latin typeface="inherit"/>
              </a:rPr>
              <a:t>v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v</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1" i="0" dirty="0">
                <a:solidFill>
                  <a:srgbClr val="AAAAAA"/>
                </a:solidFill>
                <a:effectLst/>
                <a:latin typeface="inherit"/>
              </a:rPr>
              <a:t>Notice the argument to filter() method is a Lambda expression as an implementation of test() method of </a:t>
            </a:r>
            <a:r>
              <a:rPr lang="en-IN" b="1" i="0" dirty="0" err="1">
                <a:solidFill>
                  <a:srgbClr val="AAAAAA"/>
                </a:solidFill>
                <a:effectLst/>
                <a:latin typeface="inherit"/>
              </a:rPr>
              <a:t>java.util.function.Predicate</a:t>
            </a:r>
            <a:r>
              <a:rPr lang="en-IN" b="1" i="0" dirty="0">
                <a:solidFill>
                  <a:srgbClr val="AAAAAA"/>
                </a:solidFill>
                <a:effectLst/>
                <a:latin typeface="inherit"/>
              </a:rPr>
              <a:t> interface.</a:t>
            </a:r>
          </a:p>
          <a:p>
            <a:endParaRPr lang="en-IN" dirty="0"/>
          </a:p>
        </p:txBody>
      </p:sp>
    </p:spTree>
    <p:extLst>
      <p:ext uri="{BB962C8B-B14F-4D97-AF65-F5344CB8AC3E}">
        <p14:creationId xmlns:p14="http://schemas.microsoft.com/office/powerpoint/2010/main" val="239652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3E85-208C-4DDF-8744-303EDB6FA3A3}"/>
              </a:ext>
            </a:extLst>
          </p:cNvPr>
          <p:cNvSpPr>
            <a:spLocks noGrp="1"/>
          </p:cNvSpPr>
          <p:nvPr>
            <p:ph type="title"/>
          </p:nvPr>
        </p:nvSpPr>
        <p:spPr/>
        <p:txBody>
          <a:bodyPr/>
          <a:lstStyle/>
          <a:p>
            <a:r>
              <a:rPr lang="en-IN" sz="1800" b="1" i="0" dirty="0">
                <a:solidFill>
                  <a:srgbClr val="000000"/>
                </a:solidFill>
                <a:effectLst/>
                <a:latin typeface="inherit"/>
              </a:rPr>
              <a:t>2. map()</a:t>
            </a:r>
            <a:br>
              <a:rPr lang="en-IN" dirty="0"/>
            </a:br>
            <a:r>
              <a:rPr lang="en-IN" dirty="0"/>
              <a:t>	</a:t>
            </a:r>
          </a:p>
        </p:txBody>
      </p:sp>
      <p:sp>
        <p:nvSpPr>
          <p:cNvPr id="3" name="Content Placeholder 2">
            <a:extLst>
              <a:ext uri="{FF2B5EF4-FFF2-40B4-BE49-F238E27FC236}">
                <a16:creationId xmlns:a16="http://schemas.microsoft.com/office/drawing/2014/main" id="{BC2187C5-65EB-4FFE-A192-37AB0B447C9A}"/>
              </a:ext>
            </a:extLst>
          </p:cNvPr>
          <p:cNvSpPr>
            <a:spLocks noGrp="1"/>
          </p:cNvSpPr>
          <p:nvPr>
            <p:ph idx="1"/>
          </p:nvPr>
        </p:nvSpPr>
        <p:spPr/>
        <p:txBody>
          <a:bodyPr>
            <a:normAutofit fontScale="92500"/>
          </a:bodyPr>
          <a:lstStyle/>
          <a:p>
            <a:r>
              <a:rPr lang="en-IN" dirty="0"/>
              <a:t>This method accepts a function that is Map operation is used to transform the elements of a stream. Map operation is applied using map() method.</a:t>
            </a:r>
          </a:p>
          <a:p>
            <a:r>
              <a:rPr lang="en-IN" dirty="0"/>
              <a:t>applied to its argument and returns a new stream with modified elements.</a:t>
            </a:r>
          </a:p>
          <a:p>
            <a:r>
              <a:rPr lang="en-IN" dirty="0"/>
              <a:t>Suppose you want to calculate square of each element of an array. Application of map() method for this is shown below.</a:t>
            </a:r>
          </a:p>
          <a:p>
            <a:r>
              <a:rPr lang="en-IN" dirty="0"/>
              <a:t>Integer [] numbers = {5, 12, 15, 29};</a:t>
            </a:r>
          </a:p>
          <a:p>
            <a:r>
              <a:rPr lang="en-IN" dirty="0"/>
              <a:t>Stream&lt;Integer&gt; stream = </a:t>
            </a:r>
            <a:r>
              <a:rPr lang="en-IN" dirty="0" err="1"/>
              <a:t>Arrays.stream</a:t>
            </a:r>
            <a:r>
              <a:rPr lang="en-IN" dirty="0"/>
              <a:t>(ages);</a:t>
            </a:r>
          </a:p>
          <a:p>
            <a:r>
              <a:rPr lang="en-IN" dirty="0"/>
              <a:t>// calculate square of stream elements</a:t>
            </a:r>
          </a:p>
          <a:p>
            <a:r>
              <a:rPr lang="en-IN" dirty="0" err="1"/>
              <a:t>stream.map</a:t>
            </a:r>
            <a:r>
              <a:rPr lang="en-IN" dirty="0"/>
              <a:t>(v -&gt; v * v).</a:t>
            </a:r>
            <a:r>
              <a:rPr lang="en-IN" dirty="0" err="1"/>
              <a:t>forEach</a:t>
            </a:r>
            <a:r>
              <a:rPr lang="en-IN" dirty="0"/>
              <a:t>(v -&gt; </a:t>
            </a:r>
            <a:r>
              <a:rPr lang="en-IN" dirty="0" err="1"/>
              <a:t>System.out.println</a:t>
            </a:r>
            <a:r>
              <a:rPr lang="en-IN" dirty="0"/>
              <a:t>(v));</a:t>
            </a:r>
          </a:p>
        </p:txBody>
      </p:sp>
    </p:spTree>
    <p:extLst>
      <p:ext uri="{BB962C8B-B14F-4D97-AF65-F5344CB8AC3E}">
        <p14:creationId xmlns:p14="http://schemas.microsoft.com/office/powerpoint/2010/main" val="361720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E6B3-9677-462A-AB36-E145D7242179}"/>
              </a:ext>
            </a:extLst>
          </p:cNvPr>
          <p:cNvSpPr>
            <a:spLocks noGrp="1"/>
          </p:cNvSpPr>
          <p:nvPr>
            <p:ph type="title"/>
          </p:nvPr>
        </p:nvSpPr>
        <p:spPr/>
        <p:txBody>
          <a:bodyPr/>
          <a:lstStyle/>
          <a:p>
            <a:r>
              <a:rPr lang="en-IN" dirty="0"/>
              <a:t>map() may also be applied on objects to return a customized value.</a:t>
            </a:r>
          </a:p>
        </p:txBody>
      </p:sp>
      <p:sp>
        <p:nvSpPr>
          <p:cNvPr id="3" name="Content Placeholder 2">
            <a:extLst>
              <a:ext uri="{FF2B5EF4-FFF2-40B4-BE49-F238E27FC236}">
                <a16:creationId xmlns:a16="http://schemas.microsoft.com/office/drawing/2014/main" id="{8A60B86E-F087-4753-AD4B-347CDC39E870}"/>
              </a:ext>
            </a:extLst>
          </p:cNvPr>
          <p:cNvSpPr>
            <a:spLocks noGrp="1"/>
          </p:cNvSpPr>
          <p:nvPr>
            <p:ph idx="1"/>
          </p:nvPr>
        </p:nvSpPr>
        <p:spPr/>
        <p:txBody>
          <a:bodyPr>
            <a:normAutofit fontScale="25000" lnSpcReduction="20000"/>
          </a:bodyPr>
          <a:lstStyle/>
          <a:p>
            <a:r>
              <a:rPr lang="en-IN" dirty="0"/>
              <a:t>import </a:t>
            </a:r>
            <a:r>
              <a:rPr lang="en-IN" dirty="0" err="1"/>
              <a:t>java.util.stream.Stream</a:t>
            </a:r>
            <a:r>
              <a:rPr lang="en-IN" dirty="0"/>
              <a:t>;</a:t>
            </a:r>
          </a:p>
          <a:p>
            <a:r>
              <a:rPr lang="en-IN" dirty="0"/>
              <a:t>class Student {</a:t>
            </a:r>
          </a:p>
          <a:p>
            <a:r>
              <a:rPr lang="en-IN" dirty="0"/>
              <a:t>  int roll;</a:t>
            </a:r>
          </a:p>
          <a:p>
            <a:r>
              <a:rPr lang="en-IN" dirty="0"/>
              <a:t>  String name;</a:t>
            </a:r>
          </a:p>
          <a:p>
            <a:r>
              <a:rPr lang="en-IN" dirty="0"/>
              <a:t>  public Student(int r, String n) {</a:t>
            </a:r>
          </a:p>
          <a:p>
            <a:r>
              <a:rPr lang="en-IN" dirty="0"/>
              <a:t>    roll = r;</a:t>
            </a:r>
          </a:p>
          <a:p>
            <a:r>
              <a:rPr lang="en-IN" dirty="0"/>
              <a:t>    name = n;</a:t>
            </a:r>
          </a:p>
          <a:p>
            <a:r>
              <a:rPr lang="en-IN" dirty="0"/>
              <a:t>  }</a:t>
            </a:r>
          </a:p>
          <a:p>
            <a:r>
              <a:rPr lang="en-IN" dirty="0"/>
              <a:t>}</a:t>
            </a:r>
          </a:p>
          <a:p>
            <a:r>
              <a:rPr lang="en-IN" dirty="0"/>
              <a:t>public class </a:t>
            </a:r>
            <a:r>
              <a:rPr lang="en-IN" dirty="0" err="1"/>
              <a:t>MapStreamExample</a:t>
            </a:r>
            <a:r>
              <a:rPr lang="en-IN" dirty="0"/>
              <a:t> {</a:t>
            </a:r>
          </a:p>
          <a:p>
            <a:r>
              <a:rPr lang="en-IN" dirty="0"/>
              <a:t>   public static void main(String[] </a:t>
            </a:r>
            <a:r>
              <a:rPr lang="en-IN" dirty="0" err="1"/>
              <a:t>args</a:t>
            </a:r>
            <a:r>
              <a:rPr lang="en-IN" dirty="0"/>
              <a:t>) {</a:t>
            </a:r>
          </a:p>
          <a:p>
            <a:r>
              <a:rPr lang="en-IN" dirty="0"/>
              <a:t>      // create student objects</a:t>
            </a:r>
          </a:p>
          <a:p>
            <a:r>
              <a:rPr lang="en-IN" dirty="0"/>
              <a:t>      Student s1 = new Student(1,"A");</a:t>
            </a:r>
          </a:p>
          <a:p>
            <a:r>
              <a:rPr lang="en-IN" dirty="0"/>
              <a:t>      Student s2 = new Student(2,"B");</a:t>
            </a:r>
          </a:p>
          <a:p>
            <a:r>
              <a:rPr lang="en-IN" dirty="0"/>
              <a:t>      // create array</a:t>
            </a:r>
          </a:p>
          <a:p>
            <a:r>
              <a:rPr lang="en-IN" dirty="0"/>
              <a:t>      Student[] </a:t>
            </a:r>
            <a:r>
              <a:rPr lang="en-IN" dirty="0" err="1"/>
              <a:t>arr</a:t>
            </a:r>
            <a:r>
              <a:rPr lang="en-IN" dirty="0"/>
              <a:t> = {s1,s2};</a:t>
            </a:r>
          </a:p>
          <a:p>
            <a:r>
              <a:rPr lang="en-IN" dirty="0"/>
              <a:t>      // get stream of students</a:t>
            </a:r>
          </a:p>
          <a:p>
            <a:r>
              <a:rPr lang="en-IN" dirty="0"/>
              <a:t>      Stream&lt;Student&gt; stream = </a:t>
            </a:r>
            <a:r>
              <a:rPr lang="en-IN" dirty="0" err="1"/>
              <a:t>Arrays.stream</a:t>
            </a:r>
            <a:r>
              <a:rPr lang="en-IN" dirty="0"/>
              <a:t>(</a:t>
            </a:r>
            <a:r>
              <a:rPr lang="en-IN" dirty="0" err="1"/>
              <a:t>arr</a:t>
            </a:r>
            <a:r>
              <a:rPr lang="en-IN" dirty="0"/>
              <a:t>);</a:t>
            </a:r>
          </a:p>
          <a:p>
            <a:r>
              <a:rPr lang="en-IN" dirty="0"/>
              <a:t>     // get only names of students</a:t>
            </a:r>
          </a:p>
          <a:p>
            <a:r>
              <a:rPr lang="en-IN" dirty="0"/>
              <a:t>     </a:t>
            </a:r>
            <a:r>
              <a:rPr lang="en-IN" dirty="0" err="1"/>
              <a:t>stream.map</a:t>
            </a:r>
            <a:r>
              <a:rPr lang="en-IN" dirty="0"/>
              <a:t>(</a:t>
            </a:r>
            <a:r>
              <a:rPr lang="en-IN" dirty="0" err="1"/>
              <a:t>st</a:t>
            </a:r>
            <a:r>
              <a:rPr lang="en-IN" dirty="0"/>
              <a:t> -&gt; st.name).</a:t>
            </a:r>
            <a:r>
              <a:rPr lang="en-IN" dirty="0" err="1"/>
              <a:t>forEach</a:t>
            </a:r>
            <a:r>
              <a:rPr lang="en-IN" dirty="0"/>
              <a:t>(v -&gt; </a:t>
            </a:r>
            <a:r>
              <a:rPr lang="en-IN" dirty="0" err="1"/>
              <a:t>System.out.println</a:t>
            </a:r>
            <a:r>
              <a:rPr lang="en-IN" dirty="0"/>
              <a:t>(v));</a:t>
            </a:r>
          </a:p>
          <a:p>
            <a:r>
              <a:rPr lang="en-IN" dirty="0"/>
              <a:t>   }</a:t>
            </a:r>
          </a:p>
          <a:p>
            <a:r>
              <a:rPr lang="en-IN" dirty="0"/>
              <a:t>}</a:t>
            </a:r>
          </a:p>
        </p:txBody>
      </p:sp>
    </p:spTree>
    <p:extLst>
      <p:ext uri="{BB962C8B-B14F-4D97-AF65-F5344CB8AC3E}">
        <p14:creationId xmlns:p14="http://schemas.microsoft.com/office/powerpoint/2010/main" val="102425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9152-1D70-431F-AEBB-220E05812F32}"/>
              </a:ext>
            </a:extLst>
          </p:cNvPr>
          <p:cNvSpPr>
            <a:spLocks noGrp="1"/>
          </p:cNvSpPr>
          <p:nvPr>
            <p:ph type="title"/>
          </p:nvPr>
        </p:nvSpPr>
        <p:spPr/>
        <p:txBody>
          <a:bodyPr/>
          <a:lstStyle/>
          <a:p>
            <a:r>
              <a:rPr lang="en-IN" sz="1800" b="1" i="0" dirty="0">
                <a:solidFill>
                  <a:srgbClr val="000000"/>
                </a:solidFill>
                <a:effectLst/>
                <a:latin typeface="inherit"/>
              </a:rPr>
              <a:t>3. distinct()</a:t>
            </a:r>
            <a:br>
              <a:rPr lang="en-IN" dirty="0"/>
            </a:br>
            <a:endParaRPr lang="en-IN" dirty="0"/>
          </a:p>
        </p:txBody>
      </p:sp>
      <p:sp>
        <p:nvSpPr>
          <p:cNvPr id="3" name="Content Placeholder 2">
            <a:extLst>
              <a:ext uri="{FF2B5EF4-FFF2-40B4-BE49-F238E27FC236}">
                <a16:creationId xmlns:a16="http://schemas.microsoft.com/office/drawing/2014/main" id="{F242D377-D1E0-49C7-9FF7-2907683841B0}"/>
              </a:ext>
            </a:extLst>
          </p:cNvPr>
          <p:cNvSpPr>
            <a:spLocks noGrp="1"/>
          </p:cNvSpPr>
          <p:nvPr>
            <p:ph idx="1"/>
          </p:nvPr>
        </p:nvSpPr>
        <p:spPr/>
        <p:txBody>
          <a:bodyPr/>
          <a:lstStyle/>
          <a:p>
            <a:pPr algn="just" fontAlgn="base"/>
            <a:r>
              <a:rPr lang="en-IN" b="0" i="0" dirty="0">
                <a:solidFill>
                  <a:srgbClr val="000000"/>
                </a:solidFill>
                <a:effectLst/>
                <a:latin typeface="Average Sans"/>
              </a:rPr>
              <a:t>As name suggests, this intermediate operation removes duplicate elements from the stream.</a:t>
            </a:r>
            <a:br>
              <a:rPr lang="en-IN" b="0" i="0" dirty="0">
                <a:solidFill>
                  <a:srgbClr val="000000"/>
                </a:solidFill>
                <a:effectLst/>
                <a:latin typeface="Average Sans"/>
              </a:rPr>
            </a:br>
            <a:r>
              <a:rPr lang="en-IN" b="0" i="0" dirty="0">
                <a:solidFill>
                  <a:srgbClr val="000000"/>
                </a:solidFill>
                <a:effectLst/>
                <a:latin typeface="Average Sans"/>
              </a:rPr>
              <a:t>This method does not accept any arguments and returns a new stream with the duplicate elements removed. </a:t>
            </a:r>
            <a:r>
              <a:rPr lang="en-IN" b="1" i="0" dirty="0">
                <a:solidFill>
                  <a:srgbClr val="000000"/>
                </a:solidFill>
                <a:effectLst/>
                <a:latin typeface="inherit"/>
              </a:rPr>
              <a:t>Example,</a:t>
            </a:r>
            <a:endParaRPr lang="en-IN" b="0" i="0" dirty="0">
              <a:solidFill>
                <a:srgbClr val="000000"/>
              </a:solidFill>
              <a:effectLst/>
              <a:latin typeface="Average Sans"/>
            </a:endParaRPr>
          </a:p>
          <a:p>
            <a:br>
              <a:rPr lang="en-IN" b="0" i="0" dirty="0">
                <a:solidFill>
                  <a:srgbClr val="AAAAAA"/>
                </a:solidFill>
                <a:effectLst/>
                <a:latin typeface="inherit"/>
              </a:rPr>
            </a:br>
            <a:r>
              <a:rPr lang="en-IN" b="0" i="0" dirty="0">
                <a:solidFill>
                  <a:srgbClr val="AAAAAA"/>
                </a:solidFill>
                <a:effectLst/>
                <a:latin typeface="inherit"/>
              </a:rPr>
              <a:t>Integer [] </a:t>
            </a:r>
            <a:r>
              <a:rPr lang="en-IN" b="0" i="0" dirty="0" err="1">
                <a:solidFill>
                  <a:srgbClr val="AAAAAA"/>
                </a:solidFill>
                <a:effectLst/>
                <a:latin typeface="inherit"/>
              </a:rPr>
              <a:t>nums</a:t>
            </a:r>
            <a:r>
              <a:rPr lang="en-IN" b="0" i="0" dirty="0">
                <a:solidFill>
                  <a:srgbClr val="AAAAAA"/>
                </a:solidFill>
                <a:effectLst/>
                <a:latin typeface="inherit"/>
              </a:rPr>
              <a:t> = {24, 43, 32, 24, 68};</a:t>
            </a:r>
          </a:p>
          <a:p>
            <a:r>
              <a:rPr lang="en-IN" b="0" i="0" dirty="0">
                <a:solidFill>
                  <a:srgbClr val="AAAAAA"/>
                </a:solidFill>
                <a:effectLst/>
                <a:latin typeface="inherit"/>
              </a:rPr>
              <a:t>Stream&lt;Integer&gt; stream = </a:t>
            </a:r>
            <a:r>
              <a:rPr lang="en-IN" b="0" i="0" dirty="0" err="1">
                <a:solidFill>
                  <a:srgbClr val="AAAAAA"/>
                </a:solidFill>
                <a:effectLst/>
                <a:latin typeface="inherit"/>
              </a:rPr>
              <a:t>Arrays.stream</a:t>
            </a:r>
            <a:r>
              <a:rPr lang="en-IN" b="0" i="0" dirty="0">
                <a:solidFill>
                  <a:srgbClr val="AAAAAA"/>
                </a:solidFill>
                <a:effectLst/>
                <a:latin typeface="inherit"/>
              </a:rPr>
              <a:t>(ages);</a:t>
            </a:r>
          </a:p>
          <a:p>
            <a:r>
              <a:rPr lang="en-IN" b="0" i="0" dirty="0">
                <a:solidFill>
                  <a:srgbClr val="AAAAAA"/>
                </a:solidFill>
                <a:effectLst/>
                <a:latin typeface="inherit"/>
              </a:rPr>
              <a:t>// fetch unique elements</a:t>
            </a:r>
          </a:p>
          <a:p>
            <a:r>
              <a:rPr lang="en-IN" b="0" i="0" dirty="0" err="1">
                <a:solidFill>
                  <a:srgbClr val="AAAAAA"/>
                </a:solidFill>
                <a:effectLst/>
                <a:latin typeface="inherit"/>
              </a:rPr>
              <a:t>stream.distinct</a:t>
            </a:r>
            <a:r>
              <a:rPr lang="en-IN" b="0" i="0" dirty="0">
                <a:solidFill>
                  <a:srgbClr val="AAAAAA"/>
                </a:solidFill>
                <a:effectLst/>
                <a:latin typeface="inherit"/>
              </a:rPr>
              <a:t>().</a:t>
            </a:r>
            <a:r>
              <a:rPr lang="en-IN" b="0" i="0" dirty="0" err="1">
                <a:solidFill>
                  <a:srgbClr val="AAAAAA"/>
                </a:solidFill>
                <a:effectLst/>
                <a:latin typeface="inherit"/>
              </a:rPr>
              <a:t>forEach</a:t>
            </a:r>
            <a:r>
              <a:rPr lang="en-IN" b="0" i="0" dirty="0">
                <a:solidFill>
                  <a:srgbClr val="AAAAAA"/>
                </a:solidFill>
                <a:effectLst/>
                <a:latin typeface="inherit"/>
              </a:rPr>
              <a:t>(v-&gt;</a:t>
            </a:r>
            <a:r>
              <a:rPr lang="en-IN" b="0" i="0" dirty="0" err="1">
                <a:solidFill>
                  <a:srgbClr val="AAAAAA"/>
                </a:solidFill>
                <a:effectLst/>
                <a:latin typeface="inherit"/>
              </a:rPr>
              <a:t>System.out.println</a:t>
            </a:r>
            <a:r>
              <a:rPr lang="en-IN" b="0" i="0" dirty="0">
                <a:solidFill>
                  <a:srgbClr val="AAAAAA"/>
                </a:solidFill>
                <a:effectLst/>
                <a:latin typeface="inherit"/>
              </a:rPr>
              <a:t>(v));</a:t>
            </a:r>
            <a:endParaRPr lang="en-IN" dirty="0"/>
          </a:p>
        </p:txBody>
      </p:sp>
    </p:spTree>
    <p:extLst>
      <p:ext uri="{BB962C8B-B14F-4D97-AF65-F5344CB8AC3E}">
        <p14:creationId xmlns:p14="http://schemas.microsoft.com/office/powerpoint/2010/main" val="4095823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DC21-FC18-4F68-AA6C-7EDCAF25507F}"/>
              </a:ext>
            </a:extLst>
          </p:cNvPr>
          <p:cNvSpPr>
            <a:spLocks noGrp="1"/>
          </p:cNvSpPr>
          <p:nvPr>
            <p:ph type="title"/>
          </p:nvPr>
        </p:nvSpPr>
        <p:spPr/>
        <p:txBody>
          <a:bodyPr/>
          <a:lstStyle/>
          <a:p>
            <a:r>
              <a:rPr lang="en-IN" sz="1800" b="1" i="0" dirty="0">
                <a:solidFill>
                  <a:srgbClr val="000000"/>
                </a:solidFill>
                <a:effectLst/>
                <a:latin typeface="inherit"/>
              </a:rPr>
              <a:t>4. peek()</a:t>
            </a:r>
            <a:br>
              <a:rPr lang="en-IN" dirty="0"/>
            </a:br>
            <a:endParaRPr lang="en-IN" dirty="0"/>
          </a:p>
        </p:txBody>
      </p:sp>
      <p:sp>
        <p:nvSpPr>
          <p:cNvPr id="3" name="Content Placeholder 2">
            <a:extLst>
              <a:ext uri="{FF2B5EF4-FFF2-40B4-BE49-F238E27FC236}">
                <a16:creationId xmlns:a16="http://schemas.microsoft.com/office/drawing/2014/main" id="{04A43828-FC49-4201-8632-62A7F276E232}"/>
              </a:ext>
            </a:extLst>
          </p:cNvPr>
          <p:cNvSpPr>
            <a:spLocks noGrp="1"/>
          </p:cNvSpPr>
          <p:nvPr>
            <p:ph idx="1"/>
          </p:nvPr>
        </p:nvSpPr>
        <p:spPr/>
        <p:txBody>
          <a:bodyPr>
            <a:normAutofit fontScale="77500" lnSpcReduction="20000"/>
          </a:bodyPr>
          <a:lstStyle/>
          <a:p>
            <a:r>
              <a:rPr lang="en-IN" dirty="0"/>
              <a:t>This method returns the elements of the stream as it is without any modification or filtering. It accepts a </a:t>
            </a:r>
            <a:r>
              <a:rPr lang="en-IN" dirty="0" err="1"/>
              <a:t>java.util.function.Consumer</a:t>
            </a:r>
            <a:r>
              <a:rPr lang="en-IN" dirty="0"/>
              <a:t> as argument and returns a new stream.</a:t>
            </a:r>
          </a:p>
          <a:p>
            <a:r>
              <a:rPr lang="en-IN" dirty="0"/>
              <a:t>Peek is an intermediate operation which is used for debugging to look at the elements of a stream as they flow through the stream pipeline during multiple intermediate operations. Example,</a:t>
            </a:r>
          </a:p>
          <a:p>
            <a:endParaRPr lang="en-IN" dirty="0"/>
          </a:p>
          <a:p>
            <a:r>
              <a:rPr lang="en-IN" dirty="0"/>
              <a:t>Integer [] numbers = {5, 12, 15, 29};</a:t>
            </a:r>
          </a:p>
          <a:p>
            <a:r>
              <a:rPr lang="en-IN" dirty="0"/>
              <a:t>Stream&lt;Integer&gt; stream = </a:t>
            </a:r>
            <a:r>
              <a:rPr lang="en-IN" dirty="0" err="1"/>
              <a:t>Arrays.stream</a:t>
            </a:r>
            <a:r>
              <a:rPr lang="en-IN" dirty="0"/>
              <a:t>(ages);</a:t>
            </a:r>
          </a:p>
          <a:p>
            <a:r>
              <a:rPr lang="en-IN" dirty="0"/>
              <a:t>// calculate square of stream elements</a:t>
            </a:r>
          </a:p>
          <a:p>
            <a:r>
              <a:rPr lang="en-IN" dirty="0" err="1"/>
              <a:t>stream.filter</a:t>
            </a:r>
            <a:r>
              <a:rPr lang="en-IN" dirty="0"/>
              <a:t>(v -&gt; v &lt;20).</a:t>
            </a:r>
          </a:p>
          <a:p>
            <a:r>
              <a:rPr lang="en-IN" dirty="0"/>
              <a:t>       peek(v -&gt; </a:t>
            </a:r>
            <a:r>
              <a:rPr lang="en-IN" dirty="0" err="1"/>
              <a:t>System.out.println</a:t>
            </a:r>
            <a:r>
              <a:rPr lang="en-IN" dirty="0"/>
              <a:t>(v)).</a:t>
            </a:r>
          </a:p>
          <a:p>
            <a:r>
              <a:rPr lang="en-IN" dirty="0"/>
              <a:t>       map(v -&gt; v * v).</a:t>
            </a:r>
            <a:r>
              <a:rPr lang="en-IN" dirty="0" err="1"/>
              <a:t>forEach</a:t>
            </a:r>
            <a:r>
              <a:rPr lang="en-IN" dirty="0"/>
              <a:t>(v -&gt; </a:t>
            </a:r>
            <a:r>
              <a:rPr lang="en-IN" dirty="0" err="1"/>
              <a:t>System.out.println</a:t>
            </a:r>
            <a:r>
              <a:rPr lang="en-IN" dirty="0"/>
              <a:t>(v));</a:t>
            </a:r>
          </a:p>
          <a:p>
            <a:endParaRPr lang="en-IN" dirty="0"/>
          </a:p>
        </p:txBody>
      </p:sp>
    </p:spTree>
    <p:extLst>
      <p:ext uri="{BB962C8B-B14F-4D97-AF65-F5344CB8AC3E}">
        <p14:creationId xmlns:p14="http://schemas.microsoft.com/office/powerpoint/2010/main" val="75558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EC5C-4A56-407C-AC45-633EC3151FE9}"/>
              </a:ext>
            </a:extLst>
          </p:cNvPr>
          <p:cNvSpPr>
            <a:spLocks noGrp="1"/>
          </p:cNvSpPr>
          <p:nvPr>
            <p:ph type="title"/>
          </p:nvPr>
        </p:nvSpPr>
        <p:spPr/>
        <p:txBody>
          <a:bodyPr/>
          <a:lstStyle/>
          <a:p>
            <a:r>
              <a:rPr lang="en-IN" sz="1800" b="1" i="0" dirty="0">
                <a:solidFill>
                  <a:srgbClr val="000000"/>
                </a:solidFill>
                <a:effectLst/>
                <a:latin typeface="inherit"/>
              </a:rPr>
              <a:t>5. limit()</a:t>
            </a:r>
            <a:br>
              <a:rPr lang="en-IN" dirty="0"/>
            </a:br>
            <a:endParaRPr lang="en-IN" dirty="0"/>
          </a:p>
        </p:txBody>
      </p:sp>
      <p:sp>
        <p:nvSpPr>
          <p:cNvPr id="3" name="Content Placeholder 2">
            <a:extLst>
              <a:ext uri="{FF2B5EF4-FFF2-40B4-BE49-F238E27FC236}">
                <a16:creationId xmlns:a16="http://schemas.microsoft.com/office/drawing/2014/main" id="{418ACC39-C795-46E3-808A-979D79E226EA}"/>
              </a:ext>
            </a:extLst>
          </p:cNvPr>
          <p:cNvSpPr>
            <a:spLocks noGrp="1"/>
          </p:cNvSpPr>
          <p:nvPr>
            <p:ph idx="1"/>
          </p:nvPr>
        </p:nvSpPr>
        <p:spPr/>
        <p:txBody>
          <a:bodyPr/>
          <a:lstStyle/>
          <a:p>
            <a:r>
              <a:rPr lang="en-IN" dirty="0"/>
              <a:t>limit () is used to reduce or limit the number of elements in a stream.</a:t>
            </a:r>
          </a:p>
          <a:p>
            <a:r>
              <a:rPr lang="en-IN" dirty="0"/>
              <a:t>limit() method takes an integer as argument and limits the count of elements in the stream to this integer. Example</a:t>
            </a:r>
          </a:p>
          <a:p>
            <a:endParaRPr lang="en-IN" dirty="0"/>
          </a:p>
          <a:p>
            <a:r>
              <a:rPr lang="en-IN" dirty="0"/>
              <a:t>Integer [] numbers = {5, 12, 15, 29};</a:t>
            </a:r>
          </a:p>
          <a:p>
            <a:r>
              <a:rPr lang="en-IN" dirty="0"/>
              <a:t>Stream&lt;Integer&gt; stream = </a:t>
            </a:r>
            <a:r>
              <a:rPr lang="en-IN" dirty="0" err="1"/>
              <a:t>Arrays.stream</a:t>
            </a:r>
            <a:r>
              <a:rPr lang="en-IN" dirty="0"/>
              <a:t>(numbers);</a:t>
            </a:r>
          </a:p>
          <a:p>
            <a:r>
              <a:rPr lang="en-IN" dirty="0"/>
              <a:t>// only 2 </a:t>
            </a:r>
            <a:r>
              <a:rPr lang="en-IN" dirty="0" err="1"/>
              <a:t>elementssss</a:t>
            </a:r>
            <a:endParaRPr lang="en-IN" dirty="0"/>
          </a:p>
          <a:p>
            <a:r>
              <a:rPr lang="en-IN" dirty="0" err="1"/>
              <a:t>stream.limit</a:t>
            </a:r>
            <a:r>
              <a:rPr lang="en-IN" dirty="0"/>
              <a:t>(2).</a:t>
            </a:r>
            <a:r>
              <a:rPr lang="en-IN" dirty="0" err="1"/>
              <a:t>forEach</a:t>
            </a:r>
            <a:r>
              <a:rPr lang="en-IN" dirty="0"/>
              <a:t>(v -&gt; </a:t>
            </a:r>
            <a:r>
              <a:rPr lang="en-IN" dirty="0" err="1"/>
              <a:t>System.out.println</a:t>
            </a:r>
            <a:r>
              <a:rPr lang="en-IN" dirty="0"/>
              <a:t>(v));</a:t>
            </a:r>
          </a:p>
          <a:p>
            <a:endParaRPr lang="en-IN" dirty="0"/>
          </a:p>
        </p:txBody>
      </p:sp>
    </p:spTree>
    <p:extLst>
      <p:ext uri="{BB962C8B-B14F-4D97-AF65-F5344CB8AC3E}">
        <p14:creationId xmlns:p14="http://schemas.microsoft.com/office/powerpoint/2010/main" val="340860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7B36-A388-448E-B157-57529BFE511A}"/>
              </a:ext>
            </a:extLst>
          </p:cNvPr>
          <p:cNvSpPr>
            <a:spLocks noGrp="1"/>
          </p:cNvSpPr>
          <p:nvPr>
            <p:ph type="title"/>
          </p:nvPr>
        </p:nvSpPr>
        <p:spPr/>
        <p:txBody>
          <a:bodyPr/>
          <a:lstStyle/>
          <a:p>
            <a:r>
              <a:rPr lang="en-IN" dirty="0"/>
              <a:t>6. </a:t>
            </a:r>
            <a:r>
              <a:rPr lang="en-IN" dirty="0" err="1"/>
              <a:t>flatMap</a:t>
            </a:r>
            <a:r>
              <a:rPr lang="en-IN" dirty="0"/>
              <a:t>()</a:t>
            </a:r>
            <a:br>
              <a:rPr lang="en-IN" dirty="0"/>
            </a:br>
            <a:endParaRPr lang="en-IN" dirty="0"/>
          </a:p>
        </p:txBody>
      </p:sp>
      <p:sp>
        <p:nvSpPr>
          <p:cNvPr id="3" name="Content Placeholder 2">
            <a:extLst>
              <a:ext uri="{FF2B5EF4-FFF2-40B4-BE49-F238E27FC236}">
                <a16:creationId xmlns:a16="http://schemas.microsoft.com/office/drawing/2014/main" id="{40598CCF-1E39-40DD-89E1-9FBA286C45F6}"/>
              </a:ext>
            </a:extLst>
          </p:cNvPr>
          <p:cNvSpPr>
            <a:spLocks noGrp="1"/>
          </p:cNvSpPr>
          <p:nvPr>
            <p:ph idx="1"/>
          </p:nvPr>
        </p:nvSpPr>
        <p:spPr/>
        <p:txBody>
          <a:bodyPr>
            <a:normAutofit lnSpcReduction="10000"/>
          </a:bodyPr>
          <a:lstStyle/>
          <a:p>
            <a:r>
              <a:rPr lang="en-IN" dirty="0" err="1"/>
              <a:t>Flatmap</a:t>
            </a:r>
            <a:r>
              <a:rPr lang="en-IN" dirty="0"/>
              <a:t> non-terminal operation is used to generate a stream whose each element is another stream produced by applying an operation on each element.</a:t>
            </a:r>
          </a:p>
          <a:p>
            <a:r>
              <a:rPr lang="en-IN" dirty="0"/>
              <a:t>It is used to join elements of multiple streams together in a single stream. Final stream contains the contents of the streams of all its elements.</a:t>
            </a:r>
          </a:p>
          <a:p>
            <a:r>
              <a:rPr lang="en-IN" dirty="0"/>
              <a:t>Flat map operation is performed by using </a:t>
            </a:r>
            <a:r>
              <a:rPr lang="en-IN" dirty="0" err="1"/>
              <a:t>flatMap</a:t>
            </a:r>
            <a:r>
              <a:rPr lang="en-IN" dirty="0"/>
              <a:t>() method. </a:t>
            </a:r>
            <a:r>
              <a:rPr lang="en-IN" dirty="0" err="1"/>
              <a:t>flatMap</a:t>
            </a:r>
            <a:r>
              <a:rPr lang="en-IN" dirty="0"/>
              <a:t>() accepts an argument of type </a:t>
            </a:r>
            <a:r>
              <a:rPr lang="en-IN" dirty="0" err="1"/>
              <a:t>java.util.Function</a:t>
            </a:r>
            <a:r>
              <a:rPr lang="en-IN" dirty="0"/>
              <a:t> interface.</a:t>
            </a:r>
          </a:p>
          <a:p>
            <a:r>
              <a:rPr lang="en-IN" dirty="0"/>
              <a:t>This interface has a single method apply() which accepts an argument and returns a value. Thus, apply() can be used as a mapping function that is applied to its argument.</a:t>
            </a:r>
          </a:p>
          <a:p>
            <a:endParaRPr lang="en-IN" dirty="0"/>
          </a:p>
          <a:p>
            <a:endParaRPr lang="en-IN" dirty="0"/>
          </a:p>
        </p:txBody>
      </p:sp>
    </p:spTree>
    <p:extLst>
      <p:ext uri="{BB962C8B-B14F-4D97-AF65-F5344CB8AC3E}">
        <p14:creationId xmlns:p14="http://schemas.microsoft.com/office/powerpoint/2010/main" val="63268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23FE-2DF6-4C94-B4F9-1FB77B157C5F}"/>
              </a:ext>
            </a:extLst>
          </p:cNvPr>
          <p:cNvSpPr>
            <a:spLocks noGrp="1"/>
          </p:cNvSpPr>
          <p:nvPr>
            <p:ph type="title"/>
          </p:nvPr>
        </p:nvSpPr>
        <p:spPr/>
        <p:txBody>
          <a:bodyPr/>
          <a:lstStyle/>
          <a:p>
            <a:r>
              <a:rPr lang="en-IN" dirty="0" err="1"/>
              <a:t>flatMap</a:t>
            </a:r>
            <a:r>
              <a:rPr lang="en-IN" dirty="0"/>
              <a:t>()</a:t>
            </a:r>
          </a:p>
        </p:txBody>
      </p:sp>
      <p:sp>
        <p:nvSpPr>
          <p:cNvPr id="3" name="Content Placeholder 2">
            <a:extLst>
              <a:ext uri="{FF2B5EF4-FFF2-40B4-BE49-F238E27FC236}">
                <a16:creationId xmlns:a16="http://schemas.microsoft.com/office/drawing/2014/main" id="{C21FFCE1-ED88-4F7C-92FB-ED0C470D568E}"/>
              </a:ext>
            </a:extLst>
          </p:cNvPr>
          <p:cNvSpPr>
            <a:spLocks noGrp="1"/>
          </p:cNvSpPr>
          <p:nvPr>
            <p:ph idx="1"/>
          </p:nvPr>
        </p:nvSpPr>
        <p:spPr/>
        <p:txBody>
          <a:bodyPr>
            <a:normAutofit fontScale="62500" lnSpcReduction="20000"/>
          </a:bodyPr>
          <a:lstStyle/>
          <a:p>
            <a:r>
              <a:rPr lang="en-IN" dirty="0"/>
              <a:t>Scenarios where </a:t>
            </a:r>
            <a:r>
              <a:rPr lang="en-IN" dirty="0" err="1"/>
              <a:t>flatMap</a:t>
            </a:r>
            <a:r>
              <a:rPr lang="en-IN" dirty="0"/>
              <a:t>() is useful are:</a:t>
            </a:r>
          </a:p>
          <a:p>
            <a:endParaRPr lang="en-IN" dirty="0"/>
          </a:p>
          <a:p>
            <a:r>
              <a:rPr lang="en-IN" dirty="0"/>
              <a:t>Extracting words from lines of a file or a list/array of strings.</a:t>
            </a:r>
          </a:p>
          <a:p>
            <a:r>
              <a:rPr lang="en-IN" dirty="0"/>
              <a:t>Converting a multi-dimensional array to single dimension.</a:t>
            </a:r>
          </a:p>
          <a:p>
            <a:r>
              <a:rPr lang="en-IN" dirty="0"/>
              <a:t>Collect elements of multiple lists in one list.</a:t>
            </a:r>
          </a:p>
          <a:p>
            <a:endParaRPr lang="en-IN" dirty="0"/>
          </a:p>
          <a:p>
            <a:pPr algn="l" fontAlgn="base"/>
            <a:r>
              <a:rPr lang="en-IN" b="0" i="0" dirty="0">
                <a:solidFill>
                  <a:srgbClr val="086B08"/>
                </a:solidFill>
                <a:effectLst/>
                <a:latin typeface="inherit"/>
              </a:rPr>
              <a:t>// get lines from file</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lines = </a:t>
            </a:r>
            <a:r>
              <a:rPr lang="en-IN" b="0" i="0" dirty="0" err="1">
                <a:solidFill>
                  <a:srgbClr val="000000"/>
                </a:solidFill>
                <a:effectLst/>
                <a:latin typeface="inherit"/>
              </a:rPr>
              <a:t>Files.lines</a:t>
            </a:r>
            <a:r>
              <a:rPr lang="en-IN" b="0" i="0" dirty="0">
                <a:solidFill>
                  <a:srgbClr val="12217C"/>
                </a:solidFill>
                <a:effectLst/>
                <a:latin typeface="inherit"/>
              </a:rPr>
              <a:t>(</a:t>
            </a:r>
            <a:r>
              <a:rPr lang="en-IN" b="0" i="0" dirty="0" err="1">
                <a:solidFill>
                  <a:srgbClr val="000000"/>
                </a:solidFill>
                <a:effectLst/>
                <a:latin typeface="inherit"/>
              </a:rPr>
              <a:t>Paths.get</a:t>
            </a:r>
            <a:r>
              <a:rPr lang="en-IN" b="0" i="0" dirty="0">
                <a:solidFill>
                  <a:srgbClr val="12217C"/>
                </a:solidFill>
                <a:effectLst/>
                <a:latin typeface="inherit"/>
              </a:rPr>
              <a:t>(</a:t>
            </a:r>
            <a:r>
              <a:rPr lang="en-IN" b="0" i="0" dirty="0">
                <a:solidFill>
                  <a:srgbClr val="961414"/>
                </a:solidFill>
                <a:effectLst/>
                <a:latin typeface="inherit"/>
              </a:rPr>
              <a:t>"e://testfile.txt"</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get stream of words from lines</a:t>
            </a:r>
            <a:endParaRPr lang="en-IN" b="0" i="0" dirty="0">
              <a:solidFill>
                <a:srgbClr val="AAAAAA"/>
              </a:solidFill>
              <a:effectLst/>
              <a:latin typeface="inherit"/>
            </a:endParaRPr>
          </a:p>
          <a:p>
            <a:pPr algn="l" fontAlgn="base"/>
            <a:r>
              <a:rPr lang="en-IN" b="0" i="0" dirty="0">
                <a:solidFill>
                  <a:srgbClr val="000000"/>
                </a:solidFill>
                <a:effectLst/>
                <a:latin typeface="inherit"/>
              </a:rPr>
              <a:t>Stream</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words = lines.</a:t>
            </a:r>
            <a:endParaRPr lang="en-IN" b="0" i="0" dirty="0">
              <a:solidFill>
                <a:srgbClr val="AAAAAA"/>
              </a:solidFill>
              <a:effectLst/>
              <a:latin typeface="inherit"/>
            </a:endParaRPr>
          </a:p>
          <a:p>
            <a:pPr algn="l" fontAlgn="base"/>
            <a:r>
              <a:rPr lang="en-IN" b="0" i="0" dirty="0" err="1">
                <a:solidFill>
                  <a:srgbClr val="000000"/>
                </a:solidFill>
                <a:effectLst/>
                <a:latin typeface="inherit"/>
              </a:rPr>
              <a:t>flatMap</a:t>
            </a:r>
            <a:r>
              <a:rPr lang="en-IN" b="0" i="0" dirty="0">
                <a:solidFill>
                  <a:srgbClr val="12217C"/>
                </a:solidFill>
                <a:effectLst/>
                <a:latin typeface="inherit"/>
              </a:rPr>
              <a:t>(</a:t>
            </a:r>
            <a:r>
              <a:rPr lang="en-IN" b="0" i="0" dirty="0">
                <a:solidFill>
                  <a:srgbClr val="000000"/>
                </a:solidFill>
                <a:effectLst/>
                <a:latin typeface="inherit"/>
              </a:rPr>
              <a:t>line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err="1">
                <a:solidFill>
                  <a:srgbClr val="000000"/>
                </a:solidFill>
                <a:effectLst/>
                <a:latin typeface="inherit"/>
              </a:rPr>
              <a:t>line.split</a:t>
            </a:r>
            <a:r>
              <a:rPr lang="en-IN" b="0" i="0" dirty="0">
                <a:solidFill>
                  <a:srgbClr val="12217C"/>
                </a:solidFill>
                <a:effectLst/>
                <a:latin typeface="inherit"/>
              </a:rPr>
              <a:t>(</a:t>
            </a:r>
            <a:r>
              <a:rPr lang="en-IN" b="0" i="0" dirty="0">
                <a:solidFill>
                  <a:srgbClr val="961414"/>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86B08"/>
                </a:solidFill>
                <a:effectLst/>
                <a:latin typeface="inherit"/>
              </a:rPr>
              <a:t>// iterate over word stream</a:t>
            </a:r>
            <a:endParaRPr lang="en-IN" b="0" i="0" dirty="0">
              <a:solidFill>
                <a:srgbClr val="AAAAAA"/>
              </a:solidFill>
              <a:effectLst/>
              <a:latin typeface="inherit"/>
            </a:endParaRPr>
          </a:p>
          <a:p>
            <a:pPr algn="l" fontAlgn="base"/>
            <a:r>
              <a:rPr lang="en-IN" b="0" i="0" dirty="0" err="1">
                <a:solidFill>
                  <a:srgbClr val="000000"/>
                </a:solidFill>
                <a:effectLst/>
                <a:latin typeface="inherit"/>
              </a:rPr>
              <a:t>words.forEach</a:t>
            </a:r>
            <a:r>
              <a:rPr lang="en-IN" b="0" i="0" dirty="0">
                <a:solidFill>
                  <a:srgbClr val="12217C"/>
                </a:solidFill>
                <a:effectLst/>
                <a:latin typeface="inherit"/>
              </a:rPr>
              <a:t>(</a:t>
            </a:r>
            <a:r>
              <a:rPr lang="en-IN" b="0" i="0" dirty="0">
                <a:solidFill>
                  <a:srgbClr val="000000"/>
                </a:solidFill>
                <a:effectLst/>
                <a:latin typeface="inherit"/>
              </a:rPr>
              <a:t>w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w</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243053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490F-B4AE-4A64-B68D-0087B245BAE5}"/>
              </a:ext>
            </a:extLst>
          </p:cNvPr>
          <p:cNvSpPr>
            <a:spLocks noGrp="1"/>
          </p:cNvSpPr>
          <p:nvPr>
            <p:ph type="title"/>
          </p:nvPr>
        </p:nvSpPr>
        <p:spPr/>
        <p:txBody>
          <a:bodyPr/>
          <a:lstStyle/>
          <a:p>
            <a:r>
              <a:rPr lang="en-US" dirty="0"/>
              <a:t>Intermediate Operation</a:t>
            </a:r>
            <a:endParaRPr lang="en-IN" dirty="0"/>
          </a:p>
        </p:txBody>
      </p:sp>
      <p:graphicFrame>
        <p:nvGraphicFramePr>
          <p:cNvPr id="4" name="Content Placeholder 3">
            <a:extLst>
              <a:ext uri="{FF2B5EF4-FFF2-40B4-BE49-F238E27FC236}">
                <a16:creationId xmlns:a16="http://schemas.microsoft.com/office/drawing/2014/main" id="{166562E2-2BF2-410E-BCEA-C4C609D9326C}"/>
              </a:ext>
            </a:extLst>
          </p:cNvPr>
          <p:cNvGraphicFramePr>
            <a:graphicFrameLocks noGrp="1"/>
          </p:cNvGraphicFramePr>
          <p:nvPr>
            <p:ph idx="1"/>
            <p:extLst>
              <p:ext uri="{D42A27DB-BD31-4B8C-83A1-F6EECF244321}">
                <p14:modId xmlns:p14="http://schemas.microsoft.com/office/powerpoint/2010/main" val="757658394"/>
              </p:ext>
            </p:extLst>
          </p:nvPr>
        </p:nvGraphicFramePr>
        <p:xfrm>
          <a:off x="762000" y="1690689"/>
          <a:ext cx="10591800" cy="4297446"/>
        </p:xfrm>
        <a:graphic>
          <a:graphicData uri="http://schemas.openxmlformats.org/drawingml/2006/table">
            <a:tbl>
              <a:tblPr/>
              <a:tblGrid>
                <a:gridCol w="3530600">
                  <a:extLst>
                    <a:ext uri="{9D8B030D-6E8A-4147-A177-3AD203B41FA5}">
                      <a16:colId xmlns:a16="http://schemas.microsoft.com/office/drawing/2014/main" val="2610551659"/>
                    </a:ext>
                  </a:extLst>
                </a:gridCol>
                <a:gridCol w="3530600">
                  <a:extLst>
                    <a:ext uri="{9D8B030D-6E8A-4147-A177-3AD203B41FA5}">
                      <a16:colId xmlns:a16="http://schemas.microsoft.com/office/drawing/2014/main" val="1379843141"/>
                    </a:ext>
                  </a:extLst>
                </a:gridCol>
                <a:gridCol w="3530600">
                  <a:extLst>
                    <a:ext uri="{9D8B030D-6E8A-4147-A177-3AD203B41FA5}">
                      <a16:colId xmlns:a16="http://schemas.microsoft.com/office/drawing/2014/main" val="3309228232"/>
                    </a:ext>
                  </a:extLst>
                </a:gridCol>
              </a:tblGrid>
              <a:tr h="188328">
                <a:tc>
                  <a:txBody>
                    <a:bodyPr/>
                    <a:lstStyle/>
                    <a:p>
                      <a:pPr algn="l" fontAlgn="t"/>
                      <a:r>
                        <a:rPr lang="en-IN" sz="800" b="1" cap="all">
                          <a:effectLst/>
                          <a:latin typeface="inherit"/>
                        </a:rPr>
                        <a:t>NAME</a:t>
                      </a:r>
                      <a:endParaRPr lang="en-IN" sz="800" b="0" cap="all">
                        <a:effectLst/>
                        <a:latin typeface="inherit"/>
                      </a:endParaRPr>
                    </a:p>
                  </a:txBody>
                  <a:tcPr marL="38948" marR="27047"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1" cap="all">
                          <a:effectLst/>
                          <a:latin typeface="inherit"/>
                        </a:rPr>
                        <a:t>DESCRIPTION</a:t>
                      </a:r>
                      <a:endParaRPr lang="en-IN" sz="800" b="0" cap="all">
                        <a:effectLst/>
                        <a:latin typeface="inherit"/>
                      </a:endParaRPr>
                    </a:p>
                  </a:txBody>
                  <a:tcPr marL="27047" marR="27047"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1" cap="all">
                          <a:effectLst/>
                          <a:latin typeface="inherit"/>
                        </a:rPr>
                        <a:t>SIGNATURE</a:t>
                      </a:r>
                      <a:endParaRPr lang="en-IN" sz="800" b="0" cap="all">
                        <a:effectLst/>
                        <a:latin typeface="inherit"/>
                      </a:endParaRPr>
                    </a:p>
                  </a:txBody>
                  <a:tcPr marL="27047" marR="38948" marT="27047" marB="27047">
                    <a:lnL>
                      <a:noFill/>
                    </a:lnL>
                    <a:lnR>
                      <a:noFill/>
                    </a:lnR>
                    <a:lnT>
                      <a:noFill/>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648871606"/>
                  </a:ext>
                </a:extLst>
              </a:tr>
              <a:tr h="512576">
                <a:tc>
                  <a:txBody>
                    <a:bodyPr/>
                    <a:lstStyle/>
                    <a:p>
                      <a:pPr algn="l" fontAlgn="t"/>
                      <a:r>
                        <a:rPr lang="en-IN" sz="800" b="1">
                          <a:effectLst/>
                          <a:latin typeface="inherit"/>
                        </a:rPr>
                        <a:t>filter()</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Select elements from stream based on a condition.</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long count();</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057983017"/>
                  </a:ext>
                </a:extLst>
              </a:tr>
              <a:tr h="627428">
                <a:tc>
                  <a:txBody>
                    <a:bodyPr/>
                    <a:lstStyle/>
                    <a:p>
                      <a:pPr algn="l" fontAlgn="t"/>
                      <a:r>
                        <a:rPr lang="en-IN" sz="800" b="1">
                          <a:effectLst/>
                          <a:latin typeface="inherit"/>
                        </a:rPr>
                        <a:t>map()</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Transform stream elements to return different values.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map(Function mapper);</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133166707"/>
                  </a:ext>
                </a:extLst>
              </a:tr>
              <a:tr h="512576">
                <a:tc>
                  <a:txBody>
                    <a:bodyPr/>
                    <a:lstStyle/>
                    <a:p>
                      <a:pPr algn="l" fontAlgn="t"/>
                      <a:r>
                        <a:rPr lang="en-IN" sz="800" b="1">
                          <a:effectLst/>
                          <a:latin typeface="inherit"/>
                        </a:rPr>
                        <a:t>distinct()</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Remove duplicate elements from stream.</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distinct();</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049394494"/>
                  </a:ext>
                </a:extLst>
              </a:tr>
              <a:tr h="971981">
                <a:tc>
                  <a:txBody>
                    <a:bodyPr/>
                    <a:lstStyle/>
                    <a:p>
                      <a:pPr algn="l" fontAlgn="t"/>
                      <a:r>
                        <a:rPr lang="en-IN" sz="800" b="1">
                          <a:effectLst/>
                          <a:latin typeface="inherit"/>
                        </a:rPr>
                        <a:t>peek()</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Used to look at stream elements. Generally used for debugging between intermediate operations.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peek(Consumer c)</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104707118"/>
                  </a:ext>
                </a:extLst>
              </a:tr>
              <a:tr h="512576">
                <a:tc>
                  <a:txBody>
                    <a:bodyPr/>
                    <a:lstStyle/>
                    <a:p>
                      <a:pPr algn="l" fontAlgn="t"/>
                      <a:r>
                        <a:rPr lang="en-IN" sz="800" b="1">
                          <a:effectLst/>
                          <a:latin typeface="inherit"/>
                        </a:rPr>
                        <a:t>limit()</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Restrict the count of stream elements.</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Stream&lt;T&gt; limit(long size)</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22778650"/>
                  </a:ext>
                </a:extLst>
              </a:tr>
              <a:tr h="971981">
                <a:tc>
                  <a:txBody>
                    <a:bodyPr/>
                    <a:lstStyle/>
                    <a:p>
                      <a:pPr algn="l" fontAlgn="t"/>
                      <a:r>
                        <a:rPr lang="en-IN" sz="800" b="1">
                          <a:effectLst/>
                          <a:latin typeface="inherit"/>
                        </a:rPr>
                        <a:t>flatMap()</a:t>
                      </a:r>
                      <a:endParaRPr lang="en-IN" sz="800" b="0">
                        <a:effectLst/>
                        <a:latin typeface="inherit"/>
                      </a:endParaRPr>
                    </a:p>
                  </a:txBody>
                  <a:tcPr marL="38948"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a:effectLst/>
                          <a:latin typeface="inherit"/>
                        </a:rPr>
                        <a:t>Returns a stream whose each element is a stream produced by applying a function to each element.</a:t>
                      </a:r>
                    </a:p>
                  </a:txBody>
                  <a:tcPr marL="27047" marR="27047"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800" b="0" dirty="0">
                          <a:effectLst/>
                          <a:latin typeface="inherit"/>
                        </a:rPr>
                        <a:t>Stream </a:t>
                      </a:r>
                      <a:r>
                        <a:rPr lang="en-IN" sz="800" b="0" dirty="0" err="1">
                          <a:effectLst/>
                          <a:latin typeface="inherit"/>
                        </a:rPr>
                        <a:t>flatMap</a:t>
                      </a:r>
                      <a:r>
                        <a:rPr lang="en-IN" sz="800" b="0" dirty="0">
                          <a:effectLst/>
                          <a:latin typeface="inherit"/>
                        </a:rPr>
                        <a:t>(Function mapper);</a:t>
                      </a:r>
                    </a:p>
                  </a:txBody>
                  <a:tcPr marL="27047" marR="38948" marT="27047" marB="27047">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161387147"/>
                  </a:ext>
                </a:extLst>
              </a:tr>
            </a:tbl>
          </a:graphicData>
        </a:graphic>
      </p:graphicFrame>
    </p:spTree>
    <p:extLst>
      <p:ext uri="{BB962C8B-B14F-4D97-AF65-F5344CB8AC3E}">
        <p14:creationId xmlns:p14="http://schemas.microsoft.com/office/powerpoint/2010/main" val="43244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BAB7-66A3-4E87-A77A-371E24836B1F}"/>
              </a:ext>
            </a:extLst>
          </p:cNvPr>
          <p:cNvSpPr>
            <a:spLocks noGrp="1"/>
          </p:cNvSpPr>
          <p:nvPr>
            <p:ph type="title"/>
          </p:nvPr>
        </p:nvSpPr>
        <p:spPr/>
        <p:txBody>
          <a:bodyPr/>
          <a:lstStyle/>
          <a:p>
            <a:r>
              <a:rPr lang="en-IN" b="1" i="0" dirty="0">
                <a:solidFill>
                  <a:srgbClr val="000000"/>
                </a:solidFill>
                <a:effectLst/>
                <a:latin typeface="Average Sans"/>
              </a:rPr>
              <a:t>Why Lambda expression</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98C2CC2C-9569-4F62-933C-CE61A06BF433}"/>
              </a:ext>
            </a:extLst>
          </p:cNvPr>
          <p:cNvSpPr>
            <a:spLocks noGrp="1"/>
          </p:cNvSpPr>
          <p:nvPr>
            <p:ph idx="1"/>
          </p:nvPr>
        </p:nvSpPr>
        <p:spPr/>
        <p:txBody>
          <a:bodyPr>
            <a:normAutofit fontScale="92500"/>
          </a:bodyPr>
          <a:lstStyle/>
          <a:p>
            <a:pPr algn="just" fontAlgn="base"/>
            <a:r>
              <a:rPr lang="en-IN" b="0" i="0" dirty="0">
                <a:solidFill>
                  <a:srgbClr val="000000"/>
                </a:solidFill>
                <a:effectLst/>
                <a:latin typeface="Average Sans"/>
              </a:rPr>
              <a:t>Suppose you have an interface which contains declaration of a method. Now, in order to define this method and call it, what steps will you take :</a:t>
            </a:r>
          </a:p>
          <a:p>
            <a:pPr algn="just" fontAlgn="base">
              <a:buFont typeface="+mj-lt"/>
              <a:buAutoNum type="arabicPeriod"/>
            </a:pPr>
            <a:r>
              <a:rPr lang="en-IN" b="0" i="0" dirty="0">
                <a:solidFill>
                  <a:srgbClr val="000000"/>
                </a:solidFill>
                <a:effectLst/>
                <a:latin typeface="inherit"/>
              </a:rPr>
              <a:t>Create a class which implements this interface.</a:t>
            </a:r>
          </a:p>
          <a:p>
            <a:pPr algn="just" fontAlgn="base">
              <a:buFont typeface="+mj-lt"/>
              <a:buAutoNum type="arabicPeriod"/>
            </a:pPr>
            <a:r>
              <a:rPr lang="en-IN" b="0" i="0" dirty="0">
                <a:solidFill>
                  <a:srgbClr val="000000"/>
                </a:solidFill>
                <a:effectLst/>
                <a:latin typeface="inherit"/>
              </a:rPr>
              <a:t>Define the interface method in the class (provide it a body).</a:t>
            </a:r>
          </a:p>
          <a:p>
            <a:pPr algn="just" fontAlgn="base">
              <a:buFont typeface="+mj-lt"/>
              <a:buAutoNum type="arabicPeriod"/>
            </a:pPr>
            <a:r>
              <a:rPr lang="en-IN" b="0" i="0" dirty="0">
                <a:solidFill>
                  <a:srgbClr val="000000"/>
                </a:solidFill>
                <a:effectLst/>
                <a:latin typeface="inherit"/>
              </a:rPr>
              <a:t>Create an object of this class and call the implemented method using this object.</a:t>
            </a:r>
          </a:p>
          <a:p>
            <a:pPr marL="0" indent="0" algn="just" fontAlgn="base">
              <a:buNone/>
            </a:pPr>
            <a:r>
              <a:rPr lang="en-IN" b="0" i="0" dirty="0">
                <a:solidFill>
                  <a:srgbClr val="000000"/>
                </a:solidFill>
                <a:effectLst/>
                <a:latin typeface="Average Sans"/>
              </a:rPr>
              <a:t> With Lambda expressions, you do not need to take any of the steps to define an interface method except to define its body or what the method will do.</a:t>
            </a:r>
            <a:br>
              <a:rPr lang="en-IN" dirty="0"/>
            </a:br>
            <a:r>
              <a:rPr lang="en-IN" b="0" i="0" dirty="0">
                <a:solidFill>
                  <a:srgbClr val="000000"/>
                </a:solidFill>
                <a:effectLst/>
                <a:latin typeface="Average Sans"/>
              </a:rPr>
              <a:t>In addition, this method will not even have any name, it will be an </a:t>
            </a:r>
            <a:r>
              <a:rPr lang="en-IN" b="1" i="0" dirty="0">
                <a:solidFill>
                  <a:srgbClr val="000000"/>
                </a:solidFill>
                <a:effectLst/>
                <a:latin typeface="Average Sans"/>
              </a:rPr>
              <a:t>anonymous method</a:t>
            </a:r>
            <a:r>
              <a:rPr lang="en-IN" b="0" i="0" dirty="0">
                <a:solidFill>
                  <a:srgbClr val="000000"/>
                </a:solidFill>
                <a:effectLst/>
                <a:latin typeface="Average Sans"/>
              </a:rPr>
              <a:t>.</a:t>
            </a:r>
            <a:endParaRPr lang="en-IN" b="0" i="0" dirty="0">
              <a:solidFill>
                <a:srgbClr val="000000"/>
              </a:solidFill>
              <a:effectLst/>
              <a:latin typeface="inherit"/>
            </a:endParaRPr>
          </a:p>
          <a:p>
            <a:endParaRPr lang="en-IN" dirty="0"/>
          </a:p>
        </p:txBody>
      </p:sp>
    </p:spTree>
    <p:extLst>
      <p:ext uri="{BB962C8B-B14F-4D97-AF65-F5344CB8AC3E}">
        <p14:creationId xmlns:p14="http://schemas.microsoft.com/office/powerpoint/2010/main" val="3382226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A9D6-9453-4BB0-BA07-3656E21BFB10}"/>
              </a:ext>
            </a:extLst>
          </p:cNvPr>
          <p:cNvSpPr>
            <a:spLocks noGrp="1"/>
          </p:cNvSpPr>
          <p:nvPr>
            <p:ph type="title"/>
          </p:nvPr>
        </p:nvSpPr>
        <p:spPr/>
        <p:txBody>
          <a:bodyPr/>
          <a:lstStyle/>
          <a:p>
            <a:r>
              <a:rPr lang="en-IN" sz="1800" b="1" i="0" dirty="0">
                <a:solidFill>
                  <a:srgbClr val="000000"/>
                </a:solidFill>
                <a:effectLst/>
                <a:latin typeface="inherit"/>
              </a:rPr>
              <a:t>Terminal operations</a:t>
            </a:r>
            <a:br>
              <a:rPr lang="en-IN" dirty="0"/>
            </a:br>
            <a:endParaRPr lang="en-IN" dirty="0"/>
          </a:p>
        </p:txBody>
      </p:sp>
      <p:sp>
        <p:nvSpPr>
          <p:cNvPr id="3" name="Content Placeholder 2">
            <a:extLst>
              <a:ext uri="{FF2B5EF4-FFF2-40B4-BE49-F238E27FC236}">
                <a16:creationId xmlns:a16="http://schemas.microsoft.com/office/drawing/2014/main" id="{60837F09-AA56-4B2E-BD56-9A6BE5E22E4F}"/>
              </a:ext>
            </a:extLst>
          </p:cNvPr>
          <p:cNvSpPr>
            <a:spLocks noGrp="1"/>
          </p:cNvSpPr>
          <p:nvPr>
            <p:ph idx="1"/>
          </p:nvPr>
        </p:nvSpPr>
        <p:spPr/>
        <p:txBody>
          <a:bodyPr/>
          <a:lstStyle/>
          <a:p>
            <a:pPr algn="l" fontAlgn="base"/>
            <a:r>
              <a:rPr lang="en-IN" b="0" i="0" dirty="0">
                <a:solidFill>
                  <a:srgbClr val="000000"/>
                </a:solidFill>
                <a:effectLst/>
                <a:latin typeface="Average Sans"/>
              </a:rPr>
              <a:t>As the name suggests, these operations are applied at the end of the stream. In other words, applying these operations terminates the stream.</a:t>
            </a:r>
            <a:br>
              <a:rPr lang="en-IN" dirty="0"/>
            </a:br>
            <a:r>
              <a:rPr lang="en-IN" b="0" i="0" dirty="0">
                <a:solidFill>
                  <a:srgbClr val="000000"/>
                </a:solidFill>
                <a:effectLst/>
                <a:latin typeface="Average Sans"/>
              </a:rPr>
              <a:t>These operations return a single result and after a terminal operation is applied, no other operation can be applied over the stream, neither the stream can be re-used.</a:t>
            </a:r>
            <a:br>
              <a:rPr lang="en-IN" dirty="0"/>
            </a:br>
            <a:r>
              <a:rPr lang="en-IN" b="0" i="0" dirty="0">
                <a:solidFill>
                  <a:srgbClr val="000000"/>
                </a:solidFill>
                <a:effectLst/>
                <a:latin typeface="Average Sans"/>
              </a:rPr>
              <a:t>Trying to use the stream after a terminal operation has been applied will result in</a:t>
            </a:r>
          </a:p>
          <a:p>
            <a:pPr algn="just" fontAlgn="base"/>
            <a:r>
              <a:rPr lang="en-IN" b="0" i="0" dirty="0" err="1">
                <a:solidFill>
                  <a:srgbClr val="000000"/>
                </a:solidFill>
                <a:effectLst/>
                <a:latin typeface="inherit"/>
              </a:rPr>
              <a:t>java.lang.IllegalStateException</a:t>
            </a:r>
            <a:r>
              <a:rPr lang="en-IN" b="0" i="0" dirty="0">
                <a:solidFill>
                  <a:srgbClr val="000000"/>
                </a:solidFill>
                <a:effectLst/>
                <a:latin typeface="inherit"/>
              </a:rPr>
              <a:t>: stream has already been operated upon or closed</a:t>
            </a:r>
          </a:p>
          <a:p>
            <a:endParaRPr lang="en-IN" dirty="0"/>
          </a:p>
        </p:txBody>
      </p:sp>
    </p:spTree>
    <p:extLst>
      <p:ext uri="{BB962C8B-B14F-4D97-AF65-F5344CB8AC3E}">
        <p14:creationId xmlns:p14="http://schemas.microsoft.com/office/powerpoint/2010/main" val="100046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A931-66C0-4BE3-9915-0A80ACF382A5}"/>
              </a:ext>
            </a:extLst>
          </p:cNvPr>
          <p:cNvSpPr>
            <a:spLocks noGrp="1"/>
          </p:cNvSpPr>
          <p:nvPr>
            <p:ph type="title"/>
          </p:nvPr>
        </p:nvSpPr>
        <p:spPr/>
        <p:txBody>
          <a:bodyPr/>
          <a:lstStyle/>
          <a:p>
            <a:r>
              <a:rPr lang="en-IN" sz="1800" b="1" i="0" dirty="0">
                <a:solidFill>
                  <a:srgbClr val="000000"/>
                </a:solidFill>
                <a:effectLst/>
                <a:latin typeface="inherit"/>
              </a:rPr>
              <a:t>1. count()</a:t>
            </a:r>
            <a:br>
              <a:rPr lang="en-IN" dirty="0"/>
            </a:br>
            <a:endParaRPr lang="en-IN" dirty="0"/>
          </a:p>
        </p:txBody>
      </p:sp>
      <p:sp>
        <p:nvSpPr>
          <p:cNvPr id="3" name="Content Placeholder 2">
            <a:extLst>
              <a:ext uri="{FF2B5EF4-FFF2-40B4-BE49-F238E27FC236}">
                <a16:creationId xmlns:a16="http://schemas.microsoft.com/office/drawing/2014/main" id="{3C6C432A-4A85-4B89-8C9B-AD360D005510}"/>
              </a:ext>
            </a:extLst>
          </p:cNvPr>
          <p:cNvSpPr>
            <a:spLocks noGrp="1"/>
          </p:cNvSpPr>
          <p:nvPr>
            <p:ph idx="1"/>
          </p:nvPr>
        </p:nvSpPr>
        <p:spPr/>
        <p:txBody>
          <a:bodyPr/>
          <a:lstStyle/>
          <a:p>
            <a:r>
              <a:rPr lang="en-IN" dirty="0"/>
              <a:t>It returns the total number of elements in the underlying stream. Internally count() performs iteration of stream elements. Example,</a:t>
            </a:r>
          </a:p>
          <a:p>
            <a:endParaRPr lang="en-IN" dirty="0"/>
          </a:p>
          <a:p>
            <a:r>
              <a:rPr lang="en-IN" dirty="0"/>
              <a:t>Integer [] numbers = {5, 12, 15, 29}; </a:t>
            </a:r>
          </a:p>
          <a:p>
            <a:r>
              <a:rPr lang="en-IN" dirty="0"/>
              <a:t>Stream&lt;Integer&gt; stream = </a:t>
            </a:r>
            <a:r>
              <a:rPr lang="en-IN" dirty="0" err="1"/>
              <a:t>Arrays.stream</a:t>
            </a:r>
            <a:r>
              <a:rPr lang="en-IN" dirty="0"/>
              <a:t>(numbers); </a:t>
            </a:r>
          </a:p>
          <a:p>
            <a:r>
              <a:rPr lang="en-IN" dirty="0" err="1"/>
              <a:t>System.out.println</a:t>
            </a:r>
            <a:r>
              <a:rPr lang="en-IN" dirty="0"/>
              <a:t>(</a:t>
            </a:r>
            <a:r>
              <a:rPr lang="en-IN" dirty="0" err="1"/>
              <a:t>stream.count</a:t>
            </a:r>
            <a:r>
              <a:rPr lang="en-IN" dirty="0"/>
              <a:t>()); // prints 4</a:t>
            </a:r>
          </a:p>
        </p:txBody>
      </p:sp>
    </p:spTree>
    <p:extLst>
      <p:ext uri="{BB962C8B-B14F-4D97-AF65-F5344CB8AC3E}">
        <p14:creationId xmlns:p14="http://schemas.microsoft.com/office/powerpoint/2010/main" val="210711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241B-FF67-4AF0-A06D-4CA09CDEE36D}"/>
              </a:ext>
            </a:extLst>
          </p:cNvPr>
          <p:cNvSpPr>
            <a:spLocks noGrp="1"/>
          </p:cNvSpPr>
          <p:nvPr>
            <p:ph type="title"/>
          </p:nvPr>
        </p:nvSpPr>
        <p:spPr/>
        <p:txBody>
          <a:bodyPr/>
          <a:lstStyle/>
          <a:p>
            <a:r>
              <a:rPr lang="en-IN" sz="1800" b="1" i="0" dirty="0">
                <a:solidFill>
                  <a:srgbClr val="000000"/>
                </a:solidFill>
                <a:effectLst/>
                <a:latin typeface="inherit"/>
              </a:rPr>
              <a:t>2. collect()</a:t>
            </a:r>
            <a:br>
              <a:rPr lang="en-IN" dirty="0"/>
            </a:br>
            <a:endParaRPr lang="en-IN" dirty="0"/>
          </a:p>
        </p:txBody>
      </p:sp>
      <p:sp>
        <p:nvSpPr>
          <p:cNvPr id="3" name="Content Placeholder 2">
            <a:extLst>
              <a:ext uri="{FF2B5EF4-FFF2-40B4-BE49-F238E27FC236}">
                <a16:creationId xmlns:a16="http://schemas.microsoft.com/office/drawing/2014/main" id="{A8C81478-6ADB-47BE-944A-CE01179153E7}"/>
              </a:ext>
            </a:extLst>
          </p:cNvPr>
          <p:cNvSpPr>
            <a:spLocks noGrp="1"/>
          </p:cNvSpPr>
          <p:nvPr>
            <p:ph idx="1"/>
          </p:nvPr>
        </p:nvSpPr>
        <p:spPr/>
        <p:txBody>
          <a:bodyPr/>
          <a:lstStyle/>
          <a:p>
            <a:r>
              <a:rPr lang="en-IN" dirty="0"/>
              <a:t>This method iterates over the elements of the stream and puts them into a collection. The collection is specified as an argument to this method using </a:t>
            </a:r>
            <a:r>
              <a:rPr lang="en-IN" dirty="0" err="1"/>
              <a:t>java.util.stream.Collectors</a:t>
            </a:r>
            <a:r>
              <a:rPr lang="en-IN" dirty="0"/>
              <a:t> class. Example,</a:t>
            </a:r>
          </a:p>
          <a:p>
            <a:endParaRPr lang="en-IN" dirty="0"/>
          </a:p>
          <a:p>
            <a:r>
              <a:rPr lang="en-IN" dirty="0"/>
              <a:t>Integer[] numbers = {5, 12, 15, 29}; </a:t>
            </a:r>
          </a:p>
          <a:p>
            <a:r>
              <a:rPr lang="en-IN" dirty="0"/>
              <a:t>Stream&lt;Integer&gt; stream = </a:t>
            </a:r>
            <a:r>
              <a:rPr lang="en-IN" dirty="0" err="1"/>
              <a:t>Arrays.stream</a:t>
            </a:r>
            <a:r>
              <a:rPr lang="en-IN" dirty="0"/>
              <a:t>(numbers); </a:t>
            </a:r>
          </a:p>
          <a:p>
            <a:r>
              <a:rPr lang="en-IN" dirty="0"/>
              <a:t>List&lt;Integer&gt; list = </a:t>
            </a:r>
            <a:r>
              <a:rPr lang="en-IN" dirty="0" err="1"/>
              <a:t>Stream.of</a:t>
            </a:r>
            <a:r>
              <a:rPr lang="en-IN" dirty="0"/>
              <a:t>(numbers).</a:t>
            </a:r>
          </a:p>
          <a:p>
            <a:r>
              <a:rPr lang="en-IN" dirty="0"/>
              <a:t>                     map(n -&gt; n * n).collect(</a:t>
            </a:r>
            <a:r>
              <a:rPr lang="en-IN" dirty="0" err="1"/>
              <a:t>Collectors.toList</a:t>
            </a:r>
            <a:r>
              <a:rPr lang="en-IN" dirty="0"/>
              <a:t>());</a:t>
            </a:r>
          </a:p>
        </p:txBody>
      </p:sp>
    </p:spTree>
    <p:extLst>
      <p:ext uri="{BB962C8B-B14F-4D97-AF65-F5344CB8AC3E}">
        <p14:creationId xmlns:p14="http://schemas.microsoft.com/office/powerpoint/2010/main" val="2391188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ABDA-1032-45EA-A728-24A62E90DB9A}"/>
              </a:ext>
            </a:extLst>
          </p:cNvPr>
          <p:cNvSpPr>
            <a:spLocks noGrp="1"/>
          </p:cNvSpPr>
          <p:nvPr>
            <p:ph type="title"/>
          </p:nvPr>
        </p:nvSpPr>
        <p:spPr/>
        <p:txBody>
          <a:bodyPr/>
          <a:lstStyle/>
          <a:p>
            <a:r>
              <a:rPr lang="en-IN" sz="1800" b="1" i="0" dirty="0">
                <a:solidFill>
                  <a:srgbClr val="000000"/>
                </a:solidFill>
                <a:effectLst/>
                <a:latin typeface="inherit"/>
              </a:rPr>
              <a:t>3. </a:t>
            </a:r>
            <a:r>
              <a:rPr lang="en-IN" sz="1800" b="1" i="0" dirty="0" err="1">
                <a:solidFill>
                  <a:srgbClr val="000000"/>
                </a:solidFill>
                <a:effectLst/>
                <a:latin typeface="inherit"/>
              </a:rPr>
              <a:t>anyMatch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71767ABC-BB53-4D99-9B74-1BA7501AE122}"/>
              </a:ext>
            </a:extLst>
          </p:cNvPr>
          <p:cNvSpPr>
            <a:spLocks noGrp="1"/>
          </p:cNvSpPr>
          <p:nvPr>
            <p:ph idx="1"/>
          </p:nvPr>
        </p:nvSpPr>
        <p:spPr/>
        <p:txBody>
          <a:bodyPr/>
          <a:lstStyle/>
          <a:p>
            <a:r>
              <a:rPr lang="en-IN" dirty="0" err="1"/>
              <a:t>anyMatch</a:t>
            </a:r>
            <a:r>
              <a:rPr lang="en-IN" dirty="0"/>
              <a:t>() method accepts an argument of type </a:t>
            </a:r>
            <a:r>
              <a:rPr lang="en-IN" dirty="0" err="1"/>
              <a:t>java.util.function.Predicate</a:t>
            </a:r>
            <a:r>
              <a:rPr lang="en-IN" dirty="0"/>
              <a:t> which is a test condition.</a:t>
            </a:r>
          </a:p>
          <a:p>
            <a:r>
              <a:rPr lang="en-IN" dirty="0"/>
              <a:t>It applies the given test to all the elements of stream and returns true if any element matches the condition and false if no elements meet the condition.</a:t>
            </a:r>
          </a:p>
          <a:p>
            <a:r>
              <a:rPr lang="en-IN" dirty="0" err="1"/>
              <a:t>anyMatch</a:t>
            </a:r>
            <a:r>
              <a:rPr lang="en-IN" dirty="0"/>
              <a:t>() returns true for the first matching element, it does not check further elements.</a:t>
            </a:r>
          </a:p>
          <a:p>
            <a:r>
              <a:rPr lang="en-IN" dirty="0"/>
              <a:t>It can be used to search or check if an element exists in an array. Example,</a:t>
            </a:r>
          </a:p>
        </p:txBody>
      </p:sp>
    </p:spTree>
    <p:extLst>
      <p:ext uri="{BB962C8B-B14F-4D97-AF65-F5344CB8AC3E}">
        <p14:creationId xmlns:p14="http://schemas.microsoft.com/office/powerpoint/2010/main" val="2820725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D299-D6B0-4FEA-880C-A71170EF9F92}"/>
              </a:ext>
            </a:extLst>
          </p:cNvPr>
          <p:cNvSpPr>
            <a:spLocks noGrp="1"/>
          </p:cNvSpPr>
          <p:nvPr>
            <p:ph type="title"/>
          </p:nvPr>
        </p:nvSpPr>
        <p:spPr/>
        <p:txBody>
          <a:bodyPr>
            <a:noAutofit/>
          </a:bodyPr>
          <a:lstStyle/>
          <a:p>
            <a:br>
              <a:rPr lang="en-IN" sz="1800" dirty="0"/>
            </a:br>
            <a:br>
              <a:rPr lang="en-IN" sz="1800" dirty="0"/>
            </a:br>
            <a:r>
              <a:rPr lang="en-IN" sz="1800" dirty="0"/>
              <a:t>Example creates an array of students and checks if a student with roll number 3 is present or not.</a:t>
            </a:r>
            <a:br>
              <a:rPr lang="en-IN" sz="1800" dirty="0"/>
            </a:br>
            <a:r>
              <a:rPr lang="en-IN" sz="1800" dirty="0"/>
              <a:t>Note the usage of map() method to return roll number from student object.</a:t>
            </a:r>
            <a:br>
              <a:rPr lang="en-IN" sz="1800" dirty="0"/>
            </a:br>
            <a:r>
              <a:rPr lang="en-IN" sz="1800" dirty="0"/>
              <a:t>Also note that an operation receives the return value from the previous intermediate operation and not the actual stream element.</a:t>
            </a:r>
            <a:br>
              <a:rPr lang="en-IN" sz="1800" dirty="0"/>
            </a:br>
            <a:r>
              <a:rPr lang="en-IN" sz="1800" dirty="0"/>
              <a:t>If that would not be the case, </a:t>
            </a:r>
            <a:r>
              <a:rPr lang="en-IN" sz="1800" dirty="0" err="1"/>
              <a:t>anyMatch</a:t>
            </a:r>
            <a:r>
              <a:rPr lang="en-IN" sz="1800" dirty="0"/>
              <a:t> should have received an object instead of an integer.</a:t>
            </a:r>
            <a:br>
              <a:rPr lang="en-IN" sz="1800" dirty="0"/>
            </a:br>
            <a:br>
              <a:rPr lang="en-IN" sz="1800" dirty="0"/>
            </a:br>
            <a:endParaRPr lang="en-IN" sz="1800" dirty="0"/>
          </a:p>
        </p:txBody>
      </p:sp>
      <p:sp>
        <p:nvSpPr>
          <p:cNvPr id="3" name="Content Placeholder 2">
            <a:extLst>
              <a:ext uri="{FF2B5EF4-FFF2-40B4-BE49-F238E27FC236}">
                <a16:creationId xmlns:a16="http://schemas.microsoft.com/office/drawing/2014/main" id="{CC77E5C8-6232-4F13-8BF8-AF1934AC9C0A}"/>
              </a:ext>
            </a:extLst>
          </p:cNvPr>
          <p:cNvSpPr>
            <a:spLocks noGrp="1"/>
          </p:cNvSpPr>
          <p:nvPr>
            <p:ph idx="1"/>
          </p:nvPr>
        </p:nvSpPr>
        <p:spPr/>
        <p:txBody>
          <a:bodyPr>
            <a:normAutofit fontScale="32500" lnSpcReduction="20000"/>
          </a:bodyPr>
          <a:lstStyle/>
          <a:p>
            <a:r>
              <a:rPr lang="en-IN" dirty="0"/>
              <a:t>class Student { </a:t>
            </a:r>
          </a:p>
          <a:p>
            <a:r>
              <a:rPr lang="en-IN" dirty="0"/>
              <a:t>   int roll;</a:t>
            </a:r>
          </a:p>
          <a:p>
            <a:r>
              <a:rPr lang="en-IN" dirty="0"/>
              <a:t>   String name;</a:t>
            </a:r>
          </a:p>
          <a:p>
            <a:r>
              <a:rPr lang="en-IN" dirty="0"/>
              <a:t>   public Student(int r, String n) </a:t>
            </a:r>
          </a:p>
          <a:p>
            <a:r>
              <a:rPr lang="en-IN" dirty="0"/>
              <a:t>      { roll = r; name = n; </a:t>
            </a:r>
          </a:p>
          <a:p>
            <a:r>
              <a:rPr lang="en-IN" dirty="0"/>
              <a:t>   }</a:t>
            </a:r>
          </a:p>
          <a:p>
            <a:r>
              <a:rPr lang="en-IN" dirty="0"/>
              <a:t>}</a:t>
            </a:r>
          </a:p>
          <a:p>
            <a:r>
              <a:rPr lang="en-IN" dirty="0"/>
              <a:t>public class Main {</a:t>
            </a:r>
          </a:p>
          <a:p>
            <a:r>
              <a:rPr lang="en-IN" dirty="0"/>
              <a:t>   public static void main(String[] </a:t>
            </a:r>
            <a:r>
              <a:rPr lang="en-IN" dirty="0" err="1"/>
              <a:t>args</a:t>
            </a:r>
            <a:r>
              <a:rPr lang="en-IN" dirty="0"/>
              <a:t>) {</a:t>
            </a:r>
          </a:p>
          <a:p>
            <a:r>
              <a:rPr lang="en-IN" dirty="0"/>
              <a:t>      Student s1 = new Student(1,"A");</a:t>
            </a:r>
          </a:p>
          <a:p>
            <a:r>
              <a:rPr lang="en-IN" dirty="0"/>
              <a:t>       Student s2 = new Student(2,"B");</a:t>
            </a:r>
          </a:p>
          <a:p>
            <a:r>
              <a:rPr lang="en-IN" dirty="0"/>
              <a:t>       Student[] attendance = {s1, s2}; </a:t>
            </a:r>
          </a:p>
          <a:p>
            <a:r>
              <a:rPr lang="en-IN" dirty="0"/>
              <a:t>       // check if student is absent </a:t>
            </a:r>
          </a:p>
          <a:p>
            <a:r>
              <a:rPr lang="en-IN" dirty="0"/>
              <a:t>       </a:t>
            </a:r>
            <a:r>
              <a:rPr lang="en-IN" dirty="0" err="1"/>
              <a:t>boolean</a:t>
            </a:r>
            <a:r>
              <a:rPr lang="en-IN" dirty="0"/>
              <a:t> </a:t>
            </a:r>
            <a:r>
              <a:rPr lang="en-IN" dirty="0" err="1"/>
              <a:t>isPresent</a:t>
            </a:r>
            <a:r>
              <a:rPr lang="en-IN" dirty="0"/>
              <a:t> = </a:t>
            </a:r>
            <a:r>
              <a:rPr lang="en-IN" dirty="0" err="1"/>
              <a:t>Arrays.stream</a:t>
            </a:r>
            <a:r>
              <a:rPr lang="en-IN" dirty="0"/>
              <a:t>(s).</a:t>
            </a:r>
          </a:p>
          <a:p>
            <a:r>
              <a:rPr lang="en-IN" dirty="0"/>
              <a:t>                           map(</a:t>
            </a:r>
            <a:r>
              <a:rPr lang="en-IN" dirty="0" err="1"/>
              <a:t>st</a:t>
            </a:r>
            <a:r>
              <a:rPr lang="en-IN" dirty="0"/>
              <a:t> -&gt; </a:t>
            </a:r>
            <a:r>
              <a:rPr lang="en-IN" dirty="0" err="1"/>
              <a:t>st.roll</a:t>
            </a:r>
            <a:r>
              <a:rPr lang="en-IN" dirty="0"/>
              <a:t>).</a:t>
            </a:r>
          </a:p>
          <a:p>
            <a:r>
              <a:rPr lang="en-IN" dirty="0"/>
              <a:t>                           </a:t>
            </a:r>
            <a:r>
              <a:rPr lang="en-IN" dirty="0" err="1"/>
              <a:t>anyMatch</a:t>
            </a:r>
            <a:r>
              <a:rPr lang="en-IN" dirty="0"/>
              <a:t>(</a:t>
            </a:r>
            <a:r>
              <a:rPr lang="en-IN" dirty="0" err="1"/>
              <a:t>rollNum</a:t>
            </a:r>
            <a:r>
              <a:rPr lang="en-IN" dirty="0"/>
              <a:t> -&gt; </a:t>
            </a:r>
            <a:r>
              <a:rPr lang="en-IN" dirty="0" err="1"/>
              <a:t>rollNum</a:t>
            </a:r>
            <a:r>
              <a:rPr lang="en-IN" dirty="0"/>
              <a:t> == 3);</a:t>
            </a:r>
          </a:p>
          <a:p>
            <a:r>
              <a:rPr lang="en-IN" dirty="0"/>
              <a:t>       </a:t>
            </a:r>
            <a:r>
              <a:rPr lang="en-IN" dirty="0" err="1"/>
              <a:t>System.out.println</a:t>
            </a:r>
            <a:r>
              <a:rPr lang="en-IN" dirty="0"/>
              <a:t>(</a:t>
            </a:r>
            <a:r>
              <a:rPr lang="en-IN" dirty="0" err="1"/>
              <a:t>isPresent</a:t>
            </a:r>
            <a:r>
              <a:rPr lang="en-IN" dirty="0"/>
              <a:t> ? "Present" : "Absent");</a:t>
            </a:r>
          </a:p>
          <a:p>
            <a:r>
              <a:rPr lang="en-IN" dirty="0"/>
              <a:t>   }</a:t>
            </a:r>
          </a:p>
          <a:p>
            <a:r>
              <a:rPr lang="en-IN" dirty="0"/>
              <a:t>}</a:t>
            </a:r>
          </a:p>
          <a:p>
            <a:endParaRPr lang="en-IN" dirty="0"/>
          </a:p>
        </p:txBody>
      </p:sp>
    </p:spTree>
    <p:extLst>
      <p:ext uri="{BB962C8B-B14F-4D97-AF65-F5344CB8AC3E}">
        <p14:creationId xmlns:p14="http://schemas.microsoft.com/office/powerpoint/2010/main" val="1264420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07B6-EE72-4DFD-811D-E9519E4B87BA}"/>
              </a:ext>
            </a:extLst>
          </p:cNvPr>
          <p:cNvSpPr>
            <a:spLocks noGrp="1"/>
          </p:cNvSpPr>
          <p:nvPr>
            <p:ph type="title"/>
          </p:nvPr>
        </p:nvSpPr>
        <p:spPr/>
        <p:txBody>
          <a:bodyPr/>
          <a:lstStyle/>
          <a:p>
            <a:r>
              <a:rPr lang="en-IN" sz="1800" b="1" i="0" dirty="0">
                <a:solidFill>
                  <a:srgbClr val="000000"/>
                </a:solidFill>
                <a:effectLst/>
                <a:latin typeface="inherit"/>
              </a:rPr>
              <a:t>4. </a:t>
            </a:r>
            <a:r>
              <a:rPr lang="en-IN" sz="1800" b="1" i="0" dirty="0" err="1">
                <a:solidFill>
                  <a:srgbClr val="000000"/>
                </a:solidFill>
                <a:effectLst/>
                <a:latin typeface="inherit"/>
              </a:rPr>
              <a:t>allMatch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EB5B9691-BD48-4F23-9273-F41FFC3D1624}"/>
              </a:ext>
            </a:extLst>
          </p:cNvPr>
          <p:cNvSpPr>
            <a:spLocks noGrp="1"/>
          </p:cNvSpPr>
          <p:nvPr>
            <p:ph idx="1"/>
          </p:nvPr>
        </p:nvSpPr>
        <p:spPr/>
        <p:txBody>
          <a:bodyPr/>
          <a:lstStyle/>
          <a:p>
            <a:r>
              <a:rPr lang="en-IN" dirty="0" err="1"/>
              <a:t>allMatch</a:t>
            </a:r>
            <a:r>
              <a:rPr lang="en-IN" dirty="0"/>
              <a:t>() will return true if all the stream elements match the given condition and false if even a single element does not meet the condition. Example,</a:t>
            </a:r>
          </a:p>
          <a:p>
            <a:pPr algn="l" fontAlgn="base"/>
            <a:r>
              <a:rPr lang="en-IN" b="0" i="0" dirty="0">
                <a:solidFill>
                  <a:srgbClr val="000000"/>
                </a:solidFill>
                <a:effectLst/>
                <a:latin typeface="inherit"/>
              </a:rPr>
              <a:t>Integer </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boolean</a:t>
            </a:r>
            <a:r>
              <a:rPr lang="en-IN" b="0" i="0" dirty="0">
                <a:solidFill>
                  <a:srgbClr val="000000"/>
                </a:solidFill>
                <a:effectLst/>
                <a:latin typeface="inherit"/>
              </a:rPr>
              <a:t> multiples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allMatch</a:t>
            </a:r>
            <a:r>
              <a:rPr lang="en-IN" b="0" i="0" dirty="0">
                <a:solidFill>
                  <a:srgbClr val="12217C"/>
                </a:solidFill>
                <a:effectLst/>
                <a:latin typeface="inherit"/>
              </a:rPr>
              <a:t>(</a:t>
            </a:r>
            <a:r>
              <a:rPr lang="en-IN" b="0" i="0" dirty="0">
                <a:solidFill>
                  <a:srgbClr val="000000"/>
                </a:solidFill>
                <a:effectLst/>
                <a:latin typeface="inherit"/>
              </a:rPr>
              <a:t>e -</a:t>
            </a:r>
            <a:r>
              <a:rPr lang="en-IN" b="0" i="0" dirty="0">
                <a:solidFill>
                  <a:srgbClr val="12217C"/>
                </a:solidFill>
                <a:effectLst/>
                <a:latin typeface="inherit"/>
              </a:rPr>
              <a:t>&gt;</a:t>
            </a:r>
            <a:r>
              <a:rPr lang="en-IN" b="0" i="0" dirty="0">
                <a:solidFill>
                  <a:srgbClr val="000000"/>
                </a:solidFill>
                <a:effectLst/>
                <a:latin typeface="inherit"/>
              </a:rPr>
              <a:t> e % </a:t>
            </a:r>
            <a:r>
              <a:rPr lang="en-IN" b="0" i="0" dirty="0">
                <a:solidFill>
                  <a:srgbClr val="009999"/>
                </a:solidFill>
                <a:effectLst/>
                <a:latin typeface="inherit"/>
              </a:rPr>
              <a:t>5</a:t>
            </a:r>
            <a:r>
              <a:rPr lang="en-IN" b="0" i="0" dirty="0">
                <a:solidFill>
                  <a:srgbClr val="000000"/>
                </a:solidFill>
                <a:effectLst/>
                <a:latin typeface="inherit"/>
              </a:rPr>
              <a:t> == </a:t>
            </a:r>
            <a:r>
              <a:rPr lang="en-IN" b="0" i="0" dirty="0">
                <a:solidFill>
                  <a:srgbClr val="009999"/>
                </a:solidFill>
                <a:effectLst/>
                <a:latin typeface="inherit"/>
              </a:rPr>
              <a:t>0</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multiples ? </a:t>
            </a:r>
            <a:r>
              <a:rPr lang="en-IN" b="0" i="0" dirty="0">
                <a:solidFill>
                  <a:srgbClr val="961414"/>
                </a:solidFill>
                <a:effectLst/>
                <a:latin typeface="inherit"/>
              </a:rPr>
              <a:t>"All multiples of 5"</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961414"/>
                </a:solidFill>
                <a:effectLst/>
                <a:latin typeface="inherit"/>
              </a:rPr>
              <a:t>"All are not multiples of 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r>
              <a:rPr lang="en-IN" b="0" i="0" dirty="0">
                <a:solidFill>
                  <a:srgbClr val="000000"/>
                </a:solidFill>
                <a:effectLst/>
                <a:latin typeface="Average Sans"/>
              </a:rPr>
              <a:t>Above code checks if </a:t>
            </a:r>
            <a:r>
              <a:rPr lang="en-IN" b="1" i="0" dirty="0">
                <a:solidFill>
                  <a:srgbClr val="000000"/>
                </a:solidFill>
                <a:effectLst/>
                <a:latin typeface="Average Sans"/>
              </a:rPr>
              <a:t>all</a:t>
            </a:r>
            <a:r>
              <a:rPr lang="en-IN" b="0" i="0" dirty="0">
                <a:solidFill>
                  <a:srgbClr val="000000"/>
                </a:solidFill>
                <a:effectLst/>
                <a:latin typeface="Average Sans"/>
              </a:rPr>
              <a:t> array elements are multiples of 5.</a:t>
            </a:r>
            <a:br>
              <a:rPr lang="en-IN" dirty="0"/>
            </a:br>
            <a:endParaRPr lang="en-IN" dirty="0"/>
          </a:p>
        </p:txBody>
      </p:sp>
    </p:spTree>
    <p:extLst>
      <p:ext uri="{BB962C8B-B14F-4D97-AF65-F5344CB8AC3E}">
        <p14:creationId xmlns:p14="http://schemas.microsoft.com/office/powerpoint/2010/main" val="237015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2705-FA48-405A-87B9-E84ED318635D}"/>
              </a:ext>
            </a:extLst>
          </p:cNvPr>
          <p:cNvSpPr>
            <a:spLocks noGrp="1"/>
          </p:cNvSpPr>
          <p:nvPr>
            <p:ph type="title"/>
          </p:nvPr>
        </p:nvSpPr>
        <p:spPr/>
        <p:txBody>
          <a:bodyPr/>
          <a:lstStyle/>
          <a:p>
            <a:r>
              <a:rPr lang="en-IN" sz="1800" b="1" i="0" dirty="0">
                <a:solidFill>
                  <a:srgbClr val="000000"/>
                </a:solidFill>
                <a:effectLst/>
                <a:latin typeface="inherit"/>
              </a:rPr>
              <a:t>5. </a:t>
            </a:r>
            <a:r>
              <a:rPr lang="en-IN" sz="1800" b="1" i="0" dirty="0" err="1">
                <a:solidFill>
                  <a:srgbClr val="000000"/>
                </a:solidFill>
                <a:effectLst/>
                <a:latin typeface="inherit"/>
              </a:rPr>
              <a:t>noneMatch</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31AF9666-A217-4B15-81F4-36055C3B3C75}"/>
              </a:ext>
            </a:extLst>
          </p:cNvPr>
          <p:cNvSpPr>
            <a:spLocks noGrp="1"/>
          </p:cNvSpPr>
          <p:nvPr>
            <p:ph idx="1"/>
          </p:nvPr>
        </p:nvSpPr>
        <p:spPr/>
        <p:txBody>
          <a:bodyPr>
            <a:normAutofit fontScale="85000" lnSpcReduction="20000"/>
          </a:bodyPr>
          <a:lstStyle/>
          <a:p>
            <a:r>
              <a:rPr lang="en-IN" dirty="0"/>
              <a:t>This method also accepts an argument of type </a:t>
            </a:r>
            <a:r>
              <a:rPr lang="en-IN" dirty="0" err="1"/>
              <a:t>java.util.function.Predicate</a:t>
            </a:r>
            <a:r>
              <a:rPr lang="en-IN" dirty="0"/>
              <a:t> and returns true if all the elements do not match the given condition and false if a single element matches the condition or the stream is empty.</a:t>
            </a:r>
          </a:p>
          <a:p>
            <a:r>
              <a:rPr lang="en-IN" dirty="0"/>
              <a:t>None Match() works opposite to </a:t>
            </a:r>
            <a:r>
              <a:rPr lang="en-IN" dirty="0" err="1"/>
              <a:t>allMatch</a:t>
            </a:r>
            <a:r>
              <a:rPr lang="en-IN" dirty="0"/>
              <a:t>(). Example,</a:t>
            </a:r>
          </a:p>
          <a:p>
            <a:pPr algn="l" fontAlgn="base"/>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86B08"/>
                </a:solidFill>
                <a:effectLst/>
                <a:latin typeface="inherit"/>
              </a:rPr>
              <a:t>// check for string less than 5 characters </a:t>
            </a:r>
            <a:endParaRPr lang="en-IN" b="0" i="0" dirty="0">
              <a:solidFill>
                <a:srgbClr val="AAAAAA"/>
              </a:solidFill>
              <a:effectLst/>
              <a:latin typeface="inherit"/>
            </a:endParaRPr>
          </a:p>
          <a:p>
            <a:pPr algn="l" fontAlgn="base"/>
            <a:r>
              <a:rPr lang="en-IN" b="0" i="0" dirty="0" err="1">
                <a:solidFill>
                  <a:srgbClr val="000000"/>
                </a:solidFill>
                <a:effectLst/>
                <a:latin typeface="inherit"/>
              </a:rPr>
              <a:t>boolean</a:t>
            </a:r>
            <a:r>
              <a:rPr lang="en-IN" b="0" i="0" dirty="0">
                <a:solidFill>
                  <a:srgbClr val="000000"/>
                </a:solidFill>
                <a:effectLst/>
                <a:latin typeface="inherit"/>
              </a:rPr>
              <a:t> lengthy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err="1">
                <a:solidFill>
                  <a:srgbClr val="000000"/>
                </a:solidFill>
                <a:effectLst/>
                <a:latin typeface="inherit"/>
              </a:rPr>
              <a:t>noneMatch</a:t>
            </a:r>
            <a:r>
              <a:rPr lang="en-IN" b="0" i="0" dirty="0">
                <a:solidFill>
                  <a:srgbClr val="12217C"/>
                </a:solidFill>
                <a:effectLst/>
                <a:latin typeface="inherit"/>
              </a:rPr>
              <a:t>(</a:t>
            </a:r>
            <a:r>
              <a:rPr lang="en-IN" b="0" i="0" dirty="0">
                <a:solidFill>
                  <a:srgbClr val="000000"/>
                </a:solidFill>
                <a:effectLst/>
                <a:latin typeface="inherit"/>
              </a:rPr>
              <a:t>str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str.length</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&lt;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returns true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lengthy ? </a:t>
            </a:r>
            <a:r>
              <a:rPr lang="en-IN" b="0" i="0" dirty="0">
                <a:solidFill>
                  <a:srgbClr val="961414"/>
                </a:solidFill>
                <a:effectLst/>
                <a:latin typeface="inherit"/>
              </a:rPr>
              <a:t>"No lesser than 5"</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961414"/>
                </a:solidFill>
                <a:effectLst/>
                <a:latin typeface="inherit"/>
              </a:rPr>
              <a:t>"Found lesser than 5"</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r>
              <a:rPr lang="en-IN" dirty="0"/>
              <a:t>In the above example, </a:t>
            </a:r>
            <a:r>
              <a:rPr lang="en-IN" dirty="0" err="1"/>
              <a:t>noneMatch</a:t>
            </a:r>
            <a:r>
              <a:rPr lang="en-IN" dirty="0"/>
              <a:t>() checks the length of array elements and returns true if all the elements are greater than 5 characters.</a:t>
            </a:r>
          </a:p>
        </p:txBody>
      </p:sp>
    </p:spTree>
    <p:extLst>
      <p:ext uri="{BB962C8B-B14F-4D97-AF65-F5344CB8AC3E}">
        <p14:creationId xmlns:p14="http://schemas.microsoft.com/office/powerpoint/2010/main" val="892070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15EB-CF30-4EA0-A15B-E6035D248DD7}"/>
              </a:ext>
            </a:extLst>
          </p:cNvPr>
          <p:cNvSpPr>
            <a:spLocks noGrp="1"/>
          </p:cNvSpPr>
          <p:nvPr>
            <p:ph type="title"/>
          </p:nvPr>
        </p:nvSpPr>
        <p:spPr/>
        <p:txBody>
          <a:bodyPr/>
          <a:lstStyle/>
          <a:p>
            <a:r>
              <a:rPr lang="en-IN" sz="1800" b="1" i="0" dirty="0">
                <a:solidFill>
                  <a:srgbClr val="000000"/>
                </a:solidFill>
                <a:effectLst/>
                <a:latin typeface="inherit"/>
              </a:rPr>
              <a:t>6. </a:t>
            </a:r>
            <a:r>
              <a:rPr lang="en-IN" sz="1800" b="1" i="0" dirty="0" err="1">
                <a:solidFill>
                  <a:srgbClr val="000000"/>
                </a:solidFill>
                <a:effectLst/>
                <a:latin typeface="inherit"/>
              </a:rPr>
              <a:t>findFirst</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8AB6389F-AF5D-48CA-989A-9AA3CAF3CDF1}"/>
              </a:ext>
            </a:extLst>
          </p:cNvPr>
          <p:cNvSpPr>
            <a:spLocks noGrp="1"/>
          </p:cNvSpPr>
          <p:nvPr>
            <p:ph idx="1"/>
          </p:nvPr>
        </p:nvSpPr>
        <p:spPr/>
        <p:txBody>
          <a:bodyPr/>
          <a:lstStyle/>
          <a:p>
            <a:r>
              <a:rPr lang="en-IN" dirty="0"/>
              <a:t>This method returns the first element of the stream. It returns an object of java Optional which is empty if the stream contains no element.</a:t>
            </a:r>
          </a:p>
          <a:p>
            <a:r>
              <a:rPr lang="en-IN" dirty="0"/>
              <a:t>If the stream has at least one element, then the first element can be retrieved using get() method of returned optional object. Example,</a:t>
            </a:r>
          </a:p>
          <a:p>
            <a:pPr algn="l" fontAlgn="base"/>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Optional</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element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r>
              <a:rPr lang="en-IN" b="0" i="0" dirty="0" err="1">
                <a:solidFill>
                  <a:srgbClr val="000000"/>
                </a:solidFill>
                <a:effectLst/>
                <a:latin typeface="inherit"/>
              </a:rPr>
              <a:t>findFirst</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961414"/>
                </a:solidFill>
                <a:effectLst/>
                <a:latin typeface="inherit"/>
              </a:rPr>
              <a:t>"First element is: "</a:t>
            </a:r>
            <a:r>
              <a:rPr lang="en-IN" b="0" i="0" dirty="0">
                <a:solidFill>
                  <a:srgbClr val="000000"/>
                </a:solidFill>
                <a:effectLst/>
                <a:latin typeface="inherit"/>
              </a:rPr>
              <a:t> + </a:t>
            </a:r>
            <a:r>
              <a:rPr lang="en-IN" b="0" i="0" dirty="0" err="1">
                <a:solidFill>
                  <a:srgbClr val="000000"/>
                </a:solidFill>
                <a:effectLst/>
                <a:latin typeface="inherit"/>
              </a:rPr>
              <a:t>element.get</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1802266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3496-C9E7-4E0F-8CB7-8D4B0D59C2D2}"/>
              </a:ext>
            </a:extLst>
          </p:cNvPr>
          <p:cNvSpPr>
            <a:spLocks noGrp="1"/>
          </p:cNvSpPr>
          <p:nvPr>
            <p:ph type="title"/>
          </p:nvPr>
        </p:nvSpPr>
        <p:spPr/>
        <p:txBody>
          <a:bodyPr/>
          <a:lstStyle/>
          <a:p>
            <a:r>
              <a:rPr lang="en-IN" sz="1800" b="1" i="0" dirty="0">
                <a:solidFill>
                  <a:srgbClr val="000000"/>
                </a:solidFill>
                <a:effectLst/>
                <a:latin typeface="inherit"/>
              </a:rPr>
              <a:t>7. </a:t>
            </a:r>
            <a:r>
              <a:rPr lang="en-IN" sz="1800" b="1" i="0" dirty="0" err="1">
                <a:solidFill>
                  <a:srgbClr val="000000"/>
                </a:solidFill>
                <a:effectLst/>
                <a:latin typeface="inherit"/>
              </a:rPr>
              <a:t>findAny</a:t>
            </a:r>
            <a:r>
              <a:rPr lang="en-IN" sz="1800" b="1" i="0" dirty="0">
                <a:solidFill>
                  <a:srgbClr val="000000"/>
                </a:solidFill>
                <a:effectLst/>
                <a:latin typeface="inherit"/>
              </a:rPr>
              <a:t>()</a:t>
            </a:r>
            <a:br>
              <a:rPr lang="en-IN" dirty="0"/>
            </a:br>
            <a:endParaRPr lang="en-IN" dirty="0"/>
          </a:p>
        </p:txBody>
      </p:sp>
      <p:sp>
        <p:nvSpPr>
          <p:cNvPr id="3" name="Content Placeholder 2">
            <a:extLst>
              <a:ext uri="{FF2B5EF4-FFF2-40B4-BE49-F238E27FC236}">
                <a16:creationId xmlns:a16="http://schemas.microsoft.com/office/drawing/2014/main" id="{CB6258F0-AC4A-4E9B-9031-BA47E0629CBA}"/>
              </a:ext>
            </a:extLst>
          </p:cNvPr>
          <p:cNvSpPr>
            <a:spLocks noGrp="1"/>
          </p:cNvSpPr>
          <p:nvPr>
            <p:ph idx="1"/>
          </p:nvPr>
        </p:nvSpPr>
        <p:spPr/>
        <p:txBody>
          <a:bodyPr/>
          <a:lstStyle/>
          <a:p>
            <a:r>
              <a:rPr lang="en-IN" dirty="0"/>
              <a:t>This method returns a random element from the stream. </a:t>
            </a:r>
            <a:r>
              <a:rPr lang="en-IN" dirty="0" err="1"/>
              <a:t>findAny</a:t>
            </a:r>
            <a:r>
              <a:rPr lang="en-IN" dirty="0"/>
              <a:t>() also returns a </a:t>
            </a:r>
            <a:r>
              <a:rPr lang="en-IN" dirty="0" err="1"/>
              <a:t>java.util.Optional</a:t>
            </a:r>
            <a:r>
              <a:rPr lang="en-IN" dirty="0"/>
              <a:t> object.</a:t>
            </a:r>
          </a:p>
          <a:p>
            <a:r>
              <a:rPr lang="en-IN" dirty="0"/>
              <a:t>It is empty if the stream does not contain any elements otherwise, use its get method for getting the value of element. Example</a:t>
            </a:r>
          </a:p>
          <a:p>
            <a:r>
              <a:rPr lang="en-IN" dirty="0"/>
              <a:t>String[] </a:t>
            </a:r>
            <a:r>
              <a:rPr lang="en-IN" dirty="0" err="1"/>
              <a:t>arr</a:t>
            </a:r>
            <a:r>
              <a:rPr lang="en-IN" dirty="0"/>
              <a:t> = {"bowler", "orange", "round"}; </a:t>
            </a:r>
          </a:p>
          <a:p>
            <a:r>
              <a:rPr lang="en-IN" dirty="0"/>
              <a:t>// random element</a:t>
            </a:r>
          </a:p>
          <a:p>
            <a:r>
              <a:rPr lang="en-IN" dirty="0"/>
              <a:t>Optional&lt;String&gt; element = </a:t>
            </a:r>
            <a:r>
              <a:rPr lang="en-IN" dirty="0" err="1"/>
              <a:t>Arrays.stream</a:t>
            </a:r>
            <a:r>
              <a:rPr lang="en-IN" dirty="0"/>
              <a:t>(</a:t>
            </a:r>
            <a:r>
              <a:rPr lang="en-IN" dirty="0" err="1"/>
              <a:t>arr</a:t>
            </a:r>
            <a:r>
              <a:rPr lang="en-IN" dirty="0"/>
              <a:t>).</a:t>
            </a:r>
            <a:r>
              <a:rPr lang="en-IN" dirty="0" err="1"/>
              <a:t>findAny</a:t>
            </a:r>
            <a:r>
              <a:rPr lang="en-IN" dirty="0"/>
              <a:t>();</a:t>
            </a:r>
          </a:p>
          <a:p>
            <a:r>
              <a:rPr lang="en-IN" dirty="0" err="1"/>
              <a:t>System.out.println</a:t>
            </a:r>
            <a:r>
              <a:rPr lang="en-IN" dirty="0"/>
              <a:t>("Any element is: " + </a:t>
            </a:r>
            <a:r>
              <a:rPr lang="en-IN" dirty="0" err="1"/>
              <a:t>element.get</a:t>
            </a:r>
            <a:r>
              <a:rPr lang="en-IN" dirty="0"/>
              <a:t>());</a:t>
            </a:r>
          </a:p>
        </p:txBody>
      </p:sp>
    </p:spTree>
    <p:extLst>
      <p:ext uri="{BB962C8B-B14F-4D97-AF65-F5344CB8AC3E}">
        <p14:creationId xmlns:p14="http://schemas.microsoft.com/office/powerpoint/2010/main" val="422163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CE71-D35F-47B8-BC79-44842A2B6D84}"/>
              </a:ext>
            </a:extLst>
          </p:cNvPr>
          <p:cNvSpPr>
            <a:spLocks noGrp="1"/>
          </p:cNvSpPr>
          <p:nvPr>
            <p:ph type="title"/>
          </p:nvPr>
        </p:nvSpPr>
        <p:spPr/>
        <p:txBody>
          <a:bodyPr/>
          <a:lstStyle/>
          <a:p>
            <a:r>
              <a:rPr lang="en-IN" sz="1800" b="1" i="0" dirty="0">
                <a:solidFill>
                  <a:srgbClr val="000000"/>
                </a:solidFill>
                <a:effectLst/>
                <a:latin typeface="inherit"/>
              </a:rPr>
              <a:t>8. reduce()</a:t>
            </a:r>
            <a:br>
              <a:rPr lang="en-IN" dirty="0"/>
            </a:br>
            <a:endParaRPr lang="en-IN" dirty="0"/>
          </a:p>
        </p:txBody>
      </p:sp>
      <p:sp>
        <p:nvSpPr>
          <p:cNvPr id="3" name="Content Placeholder 2">
            <a:extLst>
              <a:ext uri="{FF2B5EF4-FFF2-40B4-BE49-F238E27FC236}">
                <a16:creationId xmlns:a16="http://schemas.microsoft.com/office/drawing/2014/main" id="{9060F3D9-57AB-4090-9D4D-FC0046DC6ED3}"/>
              </a:ext>
            </a:extLst>
          </p:cNvPr>
          <p:cNvSpPr>
            <a:spLocks noGrp="1"/>
          </p:cNvSpPr>
          <p:nvPr>
            <p:ph idx="1"/>
          </p:nvPr>
        </p:nvSpPr>
        <p:spPr/>
        <p:txBody>
          <a:bodyPr>
            <a:normAutofit fontScale="55000" lnSpcReduction="20000"/>
          </a:bodyPr>
          <a:lstStyle/>
          <a:p>
            <a:pPr algn="l" fontAlgn="base"/>
            <a:r>
              <a:rPr lang="en-IN" b="0" i="0" dirty="0">
                <a:solidFill>
                  <a:srgbClr val="000000"/>
                </a:solidFill>
                <a:effectLst/>
                <a:latin typeface="Average Sans"/>
              </a:rPr>
              <a:t>This terminal operation is used to perform an operation on the elements of the stream to return a single value.</a:t>
            </a:r>
            <a:br>
              <a:rPr lang="en-IN" dirty="0"/>
            </a:br>
            <a:r>
              <a:rPr lang="en-IN" b="0" i="0" dirty="0">
                <a:solidFill>
                  <a:srgbClr val="000000"/>
                </a:solidFill>
                <a:effectLst/>
                <a:latin typeface="inherit"/>
              </a:rPr>
              <a:t>String</a:t>
            </a:r>
            <a:r>
              <a:rPr lang="en-IN" b="0" i="0" dirty="0">
                <a:solidFill>
                  <a:srgbClr val="12217C"/>
                </a:solidFill>
                <a:effectLst/>
                <a:latin typeface="inherit"/>
              </a:rPr>
              <a:t>[]</a:t>
            </a:r>
            <a:r>
              <a:rPr lang="en-IN" b="0" i="0" dirty="0">
                <a:solidFill>
                  <a:srgbClr val="000000"/>
                </a:solidFill>
                <a:effectLst/>
                <a:latin typeface="inherit"/>
              </a:rPr>
              <a:t> </a:t>
            </a:r>
            <a:r>
              <a:rPr lang="en-IN" b="0" i="0" dirty="0" err="1">
                <a:solidFill>
                  <a:srgbClr val="000000"/>
                </a:solidFill>
                <a:effectLst/>
                <a:latin typeface="inherit"/>
              </a:rPr>
              <a:t>arr</a:t>
            </a:r>
            <a:r>
              <a:rPr lang="en-IN" b="0" i="0" dirty="0">
                <a:solidFill>
                  <a:srgbClr val="000000"/>
                </a:solidFill>
                <a:effectLst/>
                <a:latin typeface="inherit"/>
              </a:rPr>
              <a:t>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961414"/>
                </a:solidFill>
                <a:effectLst/>
                <a:latin typeface="inherit"/>
              </a:rPr>
              <a:t>"bowler"</a:t>
            </a:r>
            <a:r>
              <a:rPr lang="en-IN" b="0" i="0" dirty="0">
                <a:solidFill>
                  <a:srgbClr val="000000"/>
                </a:solidFill>
                <a:effectLst/>
                <a:latin typeface="inherit"/>
              </a:rPr>
              <a:t>, </a:t>
            </a:r>
            <a:r>
              <a:rPr lang="en-IN" b="0" i="0" dirty="0">
                <a:solidFill>
                  <a:srgbClr val="961414"/>
                </a:solidFill>
                <a:effectLst/>
                <a:latin typeface="inherit"/>
              </a:rPr>
              <a:t>"orange"</a:t>
            </a:r>
            <a:r>
              <a:rPr lang="en-IN" b="0" i="0" dirty="0">
                <a:solidFill>
                  <a:srgbClr val="000000"/>
                </a:solidFill>
                <a:effectLst/>
                <a:latin typeface="inherit"/>
              </a:rPr>
              <a:t>, </a:t>
            </a:r>
            <a:r>
              <a:rPr lang="en-IN" b="0" i="0" dirty="0">
                <a:solidFill>
                  <a:srgbClr val="961414"/>
                </a:solidFill>
                <a:effectLst/>
                <a:latin typeface="inherit"/>
              </a:rPr>
              <a:t>"round"</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Optional</a:t>
            </a:r>
            <a:r>
              <a:rPr lang="en-IN" b="0" i="0" dirty="0">
                <a:solidFill>
                  <a:srgbClr val="12217C"/>
                </a:solidFill>
                <a:effectLst/>
                <a:latin typeface="inherit"/>
              </a:rPr>
              <a:t>&lt;</a:t>
            </a:r>
            <a:r>
              <a:rPr lang="en-IN" b="0" i="0" dirty="0">
                <a:solidFill>
                  <a:srgbClr val="000000"/>
                </a:solidFill>
                <a:effectLst/>
                <a:latin typeface="inherit"/>
              </a:rPr>
              <a:t>String</a:t>
            </a:r>
            <a:r>
              <a:rPr lang="en-IN" b="0" i="0" dirty="0">
                <a:solidFill>
                  <a:srgbClr val="12217C"/>
                </a:solidFill>
                <a:effectLst/>
                <a:latin typeface="inherit"/>
              </a:rPr>
              <a:t>&gt;</a:t>
            </a:r>
            <a:r>
              <a:rPr lang="en-IN" b="0" i="0" dirty="0">
                <a:solidFill>
                  <a:srgbClr val="000000"/>
                </a:solidFill>
                <a:effectLst/>
                <a:latin typeface="inherit"/>
              </a:rPr>
              <a:t> element = </a:t>
            </a:r>
            <a:r>
              <a:rPr lang="en-IN" b="0" i="0" dirty="0" err="1">
                <a:solidFill>
                  <a:srgbClr val="000000"/>
                </a:solidFill>
                <a:effectLst/>
                <a:latin typeface="inherit"/>
              </a:rPr>
              <a:t>Arrays.stream</a:t>
            </a:r>
            <a:r>
              <a:rPr lang="en-IN" b="0" i="0" dirty="0">
                <a:solidFill>
                  <a:srgbClr val="12217C"/>
                </a:solidFill>
                <a:effectLst/>
                <a:latin typeface="inherit"/>
              </a:rPr>
              <a:t>(</a:t>
            </a:r>
            <a:r>
              <a:rPr lang="en-IN" b="0" i="0" dirty="0" err="1">
                <a:solidFill>
                  <a:srgbClr val="000000"/>
                </a:solidFill>
                <a:effectLst/>
                <a:latin typeface="inherit"/>
              </a:rPr>
              <a:t>arr</a:t>
            </a:r>
            <a:r>
              <a:rPr lang="en-IN" b="0" i="0" dirty="0">
                <a:solidFill>
                  <a:srgbClr val="12217C"/>
                </a:solidFill>
                <a:effectLst/>
                <a:latin typeface="inherit"/>
              </a:rPr>
              <a:t>)</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reduce</a:t>
            </a:r>
            <a:r>
              <a:rPr lang="en-IN" b="0" i="0" dirty="0">
                <a:solidFill>
                  <a:srgbClr val="12217C"/>
                </a:solidFill>
                <a:effectLst/>
                <a:latin typeface="inherit"/>
              </a:rPr>
              <a:t>((</a:t>
            </a:r>
            <a:r>
              <a:rPr lang="en-IN" b="0" i="0" dirty="0">
                <a:solidFill>
                  <a:srgbClr val="000000"/>
                </a:solidFill>
                <a:effectLst/>
                <a:latin typeface="inherit"/>
              </a:rPr>
              <a:t>a, b</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 + </a:t>
            </a:r>
            <a:r>
              <a:rPr lang="en-IN" b="0" i="0" dirty="0">
                <a:solidFill>
                  <a:srgbClr val="961414"/>
                </a:solidFill>
                <a:effectLst/>
                <a:latin typeface="inherit"/>
              </a:rPr>
              <a:t>", "</a:t>
            </a:r>
            <a:r>
              <a:rPr lang="en-IN" b="0" i="0" dirty="0">
                <a:solidFill>
                  <a:srgbClr val="000000"/>
                </a:solidFill>
                <a:effectLst/>
                <a:latin typeface="inherit"/>
              </a:rPr>
              <a:t> + b</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a:t>
            </a:r>
            <a:r>
              <a:rPr lang="en-IN" b="0" i="0" dirty="0">
                <a:solidFill>
                  <a:srgbClr val="12217C"/>
                </a:solidFill>
                <a:effectLst/>
                <a:latin typeface="inherit"/>
              </a:rPr>
              <a:t>(</a:t>
            </a:r>
            <a:r>
              <a:rPr lang="en-IN" b="0" i="0" dirty="0" err="1">
                <a:solidFill>
                  <a:srgbClr val="000000"/>
                </a:solidFill>
                <a:effectLst/>
                <a:latin typeface="inherit"/>
              </a:rPr>
              <a:t>element.get</a:t>
            </a:r>
            <a:r>
              <a:rPr lang="en-IN" b="0" i="0" dirty="0">
                <a:solidFill>
                  <a:srgbClr val="12217C"/>
                </a:solidFill>
                <a:effectLst/>
                <a:latin typeface="inherit"/>
              </a:rPr>
              <a:t>())</a:t>
            </a:r>
            <a:r>
              <a:rPr lang="en-IN" b="0" i="0" dirty="0">
                <a:solidFill>
                  <a:srgbClr val="000000"/>
                </a:solidFill>
                <a:effectLst/>
                <a:latin typeface="inherit"/>
              </a:rPr>
              <a:t>;</a:t>
            </a:r>
          </a:p>
          <a:p>
            <a:pPr algn="l" fontAlgn="base"/>
            <a:r>
              <a:rPr lang="en-IN" b="0" i="0" dirty="0">
                <a:solidFill>
                  <a:srgbClr val="AAAAAA"/>
                </a:solidFill>
                <a:effectLst/>
                <a:latin typeface="inherit"/>
              </a:rPr>
              <a:t>reduce() method in this example accepts an argument of type </a:t>
            </a:r>
            <a:r>
              <a:rPr lang="en-IN" b="0" i="0" dirty="0" err="1">
                <a:solidFill>
                  <a:srgbClr val="AAAAAA"/>
                </a:solidFill>
                <a:effectLst/>
                <a:latin typeface="inherit"/>
              </a:rPr>
              <a:t>java.util.function.BinaryOperator</a:t>
            </a:r>
            <a:r>
              <a:rPr lang="en-IN" b="0" i="0" dirty="0">
                <a:solidFill>
                  <a:srgbClr val="AAAAAA"/>
                </a:solidFill>
                <a:effectLst/>
                <a:latin typeface="inherit"/>
              </a:rPr>
              <a:t> which is also a functional interface having apply() method.</a:t>
            </a:r>
          </a:p>
          <a:p>
            <a:pPr algn="just" fontAlgn="base"/>
            <a:r>
              <a:rPr lang="en-IN" b="0" i="0" dirty="0">
                <a:solidFill>
                  <a:srgbClr val="000000"/>
                </a:solidFill>
                <a:effectLst/>
                <a:latin typeface="inherit"/>
              </a:rPr>
              <a:t>bowler, orange, round</a:t>
            </a:r>
          </a:p>
          <a:p>
            <a:br>
              <a:rPr lang="en-IN" dirty="0"/>
            </a:br>
            <a:r>
              <a:rPr lang="en-IN" dirty="0"/>
              <a:t>reduce() method example for calculating the sum of array elements is given below.</a:t>
            </a: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Integer sum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.reduce</a:t>
            </a:r>
            <a:r>
              <a:rPr lang="en-IN" b="0" i="0" dirty="0">
                <a:solidFill>
                  <a:srgbClr val="12217C"/>
                </a:solidFill>
                <a:effectLst/>
                <a:latin typeface="inherit"/>
              </a:rPr>
              <a:t>(</a:t>
            </a:r>
            <a:r>
              <a:rPr lang="en-IN" b="0" i="0" dirty="0">
                <a:solidFill>
                  <a:srgbClr val="009999"/>
                </a:solidFill>
                <a:effectLst/>
                <a:latin typeface="inherit"/>
              </a:rPr>
              <a:t>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a, b</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a:t>
            </a:r>
            <a:r>
              <a:rPr lang="en-IN" b="0" i="0" dirty="0" err="1">
                <a:solidFill>
                  <a:srgbClr val="000000"/>
                </a:solidFill>
                <a:effectLst/>
                <a:latin typeface="inherit"/>
              </a:rPr>
              <a:t>a+b</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err="1">
                <a:solidFill>
                  <a:srgbClr val="000000"/>
                </a:solidFill>
                <a:effectLst/>
                <a:latin typeface="inherit"/>
              </a:rPr>
              <a:t>System.out.println</a:t>
            </a:r>
            <a:r>
              <a:rPr lang="en-IN" b="0" i="0" dirty="0">
                <a:solidFill>
                  <a:srgbClr val="12217C"/>
                </a:solidFill>
                <a:effectLst/>
                <a:latin typeface="inherit"/>
              </a:rPr>
              <a:t>(</a:t>
            </a:r>
            <a:r>
              <a:rPr lang="en-IN" b="0" i="0" dirty="0">
                <a:solidFill>
                  <a:srgbClr val="000000"/>
                </a:solidFill>
                <a:effectLst/>
                <a:latin typeface="inherit"/>
              </a:rPr>
              <a:t>sum</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prints 60</a:t>
            </a:r>
          </a:p>
          <a:p>
            <a:pPr algn="l" fontAlgn="base"/>
            <a:r>
              <a:rPr lang="en-IN" b="0" i="0" dirty="0">
                <a:solidFill>
                  <a:srgbClr val="AAAAAA"/>
                </a:solidFill>
                <a:effectLst/>
                <a:latin typeface="inherit"/>
              </a:rPr>
              <a:t>This example uses an </a:t>
            </a:r>
            <a:r>
              <a:rPr lang="en-IN" b="0" i="0" dirty="0" err="1">
                <a:solidFill>
                  <a:srgbClr val="AAAAAA"/>
                </a:solidFill>
                <a:effectLst/>
                <a:latin typeface="inherit"/>
              </a:rPr>
              <a:t>overloadedreduce</a:t>
            </a:r>
            <a:r>
              <a:rPr lang="en-IN" b="0" i="0" dirty="0">
                <a:solidFill>
                  <a:srgbClr val="AAAAAA"/>
                </a:solidFill>
                <a:effectLst/>
                <a:latin typeface="inherit"/>
              </a:rPr>
              <a:t>() method which accepts an identity value and an object of type </a:t>
            </a:r>
            <a:r>
              <a:rPr lang="en-IN" b="0" i="0" dirty="0" err="1">
                <a:solidFill>
                  <a:srgbClr val="AAAAAA"/>
                </a:solidFill>
                <a:effectLst/>
                <a:latin typeface="inherit"/>
              </a:rPr>
              <a:t>java.util.function.BinaryOperator</a:t>
            </a:r>
            <a:r>
              <a:rPr lang="en-IN" b="0" i="0" dirty="0">
                <a:solidFill>
                  <a:srgbClr val="AAAAAA"/>
                </a:solidFill>
                <a:effectLst/>
                <a:latin typeface="inherit"/>
              </a:rPr>
              <a:t> as arguments and returns a single result after applying the operation on stream elements.</a:t>
            </a:r>
          </a:p>
          <a:p>
            <a:pPr algn="l" fontAlgn="base"/>
            <a:r>
              <a:rPr lang="en-IN" b="0" i="0" dirty="0">
                <a:solidFill>
                  <a:srgbClr val="AAAAAA"/>
                </a:solidFill>
                <a:effectLst/>
                <a:latin typeface="inherit"/>
              </a:rPr>
              <a:t>Identity value is 0 for addition and subtraction, 1 for multiplication and division.</a:t>
            </a:r>
          </a:p>
          <a:p>
            <a:endParaRPr lang="en-IN" dirty="0"/>
          </a:p>
          <a:p>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84321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F3E7-1A65-415C-A6B6-7CFD9781744E}"/>
              </a:ext>
            </a:extLst>
          </p:cNvPr>
          <p:cNvSpPr>
            <a:spLocks noGrp="1"/>
          </p:cNvSpPr>
          <p:nvPr>
            <p:ph type="title"/>
          </p:nvPr>
        </p:nvSpPr>
        <p:spPr/>
        <p:txBody>
          <a:bodyPr/>
          <a:lstStyle/>
          <a:p>
            <a:r>
              <a:rPr lang="en-IN" b="1" i="0" dirty="0">
                <a:solidFill>
                  <a:srgbClr val="000000"/>
                </a:solidFill>
                <a:effectLst/>
                <a:latin typeface="Average Sans"/>
              </a:rPr>
              <a:t>What is Functional interfaces in java 8</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8851376D-4AD1-4445-A4C4-667165388527}"/>
              </a:ext>
            </a:extLst>
          </p:cNvPr>
          <p:cNvSpPr>
            <a:spLocks noGrp="1"/>
          </p:cNvSpPr>
          <p:nvPr>
            <p:ph idx="1"/>
          </p:nvPr>
        </p:nvSpPr>
        <p:spPr/>
        <p:txBody>
          <a:bodyPr/>
          <a:lstStyle/>
          <a:p>
            <a:pPr algn="l" fontAlgn="base"/>
            <a:r>
              <a:rPr lang="en-IN" b="0" i="0" dirty="0">
                <a:solidFill>
                  <a:srgbClr val="000000"/>
                </a:solidFill>
                <a:effectLst/>
                <a:latin typeface="Average Sans"/>
              </a:rPr>
              <a:t>A </a:t>
            </a:r>
            <a:r>
              <a:rPr lang="en-IN" b="1" i="0" dirty="0">
                <a:solidFill>
                  <a:srgbClr val="000000"/>
                </a:solidFill>
                <a:effectLst/>
                <a:latin typeface="inherit"/>
              </a:rPr>
              <a:t>Functional interface</a:t>
            </a:r>
            <a:r>
              <a:rPr lang="en-IN" b="0" i="0" dirty="0">
                <a:solidFill>
                  <a:srgbClr val="000000"/>
                </a:solidFill>
                <a:effectLst/>
                <a:latin typeface="Average Sans"/>
              </a:rPr>
              <a:t> is an interface with </a:t>
            </a:r>
            <a:r>
              <a:rPr lang="en-IN" b="1" i="0" dirty="0">
                <a:solidFill>
                  <a:srgbClr val="000000"/>
                </a:solidFill>
                <a:effectLst/>
                <a:latin typeface="inherit"/>
              </a:rPr>
              <a:t>ONLY ONE </a:t>
            </a:r>
            <a:r>
              <a:rPr lang="en-IN" b="1" i="0" u="sng" dirty="0">
                <a:solidFill>
                  <a:srgbClr val="FF0000"/>
                </a:solidFill>
                <a:effectLst/>
                <a:latin typeface="inherit"/>
                <a:hlinkClick r:id="rId2"/>
              </a:rPr>
              <a:t>abstract method</a:t>
            </a:r>
            <a:r>
              <a:rPr lang="en-IN" b="0" i="0" dirty="0">
                <a:solidFill>
                  <a:srgbClr val="000000"/>
                </a:solidFill>
                <a:effectLst/>
                <a:latin typeface="Average Sans"/>
              </a:rPr>
              <a:t>. Thus, any interface which has only one method declaration is a Functional Interface.</a:t>
            </a:r>
          </a:p>
          <a:p>
            <a:pPr algn="just" fontAlgn="base"/>
            <a:br>
              <a:rPr lang="en-IN" dirty="0"/>
            </a:br>
            <a:r>
              <a:rPr lang="en-IN" dirty="0"/>
              <a:t>F</a:t>
            </a:r>
            <a:r>
              <a:rPr lang="en-IN" b="0" i="0" dirty="0">
                <a:solidFill>
                  <a:srgbClr val="000000"/>
                </a:solidFill>
                <a:effectLst/>
                <a:latin typeface="Average Sans"/>
              </a:rPr>
              <a:t>or </a:t>
            </a:r>
            <a:r>
              <a:rPr lang="en-IN" b="1" i="0" u="sng" dirty="0">
                <a:solidFill>
                  <a:srgbClr val="FF0000"/>
                </a:solidFill>
                <a:effectLst/>
                <a:latin typeface="inherit"/>
                <a:hlinkClick r:id="rId3"/>
              </a:rPr>
              <a:t>an interface</a:t>
            </a:r>
            <a:r>
              <a:rPr lang="en-IN" b="0" i="0" dirty="0">
                <a:solidFill>
                  <a:srgbClr val="000000"/>
                </a:solidFill>
                <a:effectLst/>
                <a:latin typeface="Average Sans"/>
              </a:rPr>
              <a:t> method to be eligible for conversion to a Lambda expression, the interface </a:t>
            </a:r>
            <a:r>
              <a:rPr lang="en-IN" b="1" i="0" dirty="0">
                <a:solidFill>
                  <a:srgbClr val="000000"/>
                </a:solidFill>
                <a:effectLst/>
                <a:latin typeface="inherit"/>
              </a:rPr>
              <a:t>should be</a:t>
            </a:r>
            <a:r>
              <a:rPr lang="en-IN" b="0" i="0" dirty="0">
                <a:solidFill>
                  <a:srgbClr val="000000"/>
                </a:solidFill>
                <a:effectLst/>
                <a:latin typeface="Average Sans"/>
              </a:rPr>
              <a:t> a Functional Interface.</a:t>
            </a:r>
          </a:p>
          <a:p>
            <a:br>
              <a:rPr lang="en-IN" dirty="0"/>
            </a:br>
            <a:endParaRPr lang="en-IN" dirty="0"/>
          </a:p>
        </p:txBody>
      </p:sp>
    </p:spTree>
    <p:extLst>
      <p:ext uri="{BB962C8B-B14F-4D97-AF65-F5344CB8AC3E}">
        <p14:creationId xmlns:p14="http://schemas.microsoft.com/office/powerpoint/2010/main" val="113405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4292-43A6-468E-B5D2-9B37DEA1A003}"/>
              </a:ext>
            </a:extLst>
          </p:cNvPr>
          <p:cNvSpPr>
            <a:spLocks noGrp="1"/>
          </p:cNvSpPr>
          <p:nvPr>
            <p:ph type="title"/>
          </p:nvPr>
        </p:nvSpPr>
        <p:spPr/>
        <p:txBody>
          <a:bodyPr/>
          <a:lstStyle/>
          <a:p>
            <a:r>
              <a:rPr lang="en-IN" sz="1800" b="1" i="0" dirty="0">
                <a:solidFill>
                  <a:srgbClr val="000000"/>
                </a:solidFill>
                <a:effectLst/>
                <a:latin typeface="inherit"/>
              </a:rPr>
              <a:t>9. max()</a:t>
            </a:r>
            <a:br>
              <a:rPr lang="en-IN" dirty="0"/>
            </a:br>
            <a:endParaRPr lang="en-IN" dirty="0"/>
          </a:p>
        </p:txBody>
      </p:sp>
      <p:sp>
        <p:nvSpPr>
          <p:cNvPr id="3" name="Content Placeholder 2">
            <a:extLst>
              <a:ext uri="{FF2B5EF4-FFF2-40B4-BE49-F238E27FC236}">
                <a16:creationId xmlns:a16="http://schemas.microsoft.com/office/drawing/2014/main" id="{5087274F-4CEE-43E1-AB18-0359BE814D93}"/>
              </a:ext>
            </a:extLst>
          </p:cNvPr>
          <p:cNvSpPr>
            <a:spLocks noGrp="1"/>
          </p:cNvSpPr>
          <p:nvPr>
            <p:ph idx="1"/>
          </p:nvPr>
        </p:nvSpPr>
        <p:spPr/>
        <p:txBody>
          <a:bodyPr/>
          <a:lstStyle/>
          <a:p>
            <a:r>
              <a:rPr lang="en-IN" dirty="0"/>
              <a:t>max() method is used to return maximum value from among stream elements.</a:t>
            </a:r>
          </a:p>
          <a:p>
            <a:r>
              <a:rPr lang="en-IN" dirty="0"/>
              <a:t>In order to determine maximum element, max accepts and object of </a:t>
            </a:r>
            <a:r>
              <a:rPr lang="en-IN" dirty="0" err="1"/>
              <a:t>java.util.Comparator</a:t>
            </a:r>
            <a:r>
              <a:rPr lang="en-IN" dirty="0"/>
              <a:t> interface as argument. Example,</a:t>
            </a:r>
          </a:p>
          <a:p>
            <a:r>
              <a:rPr lang="en-IN" dirty="0"/>
              <a:t>Integer[] numbers = { 5, 10, 15, 30 }; </a:t>
            </a:r>
          </a:p>
          <a:p>
            <a:r>
              <a:rPr lang="en-IN" dirty="0"/>
              <a:t>Integer max = </a:t>
            </a:r>
            <a:r>
              <a:rPr lang="en-IN" dirty="0" err="1"/>
              <a:t>Stream.of</a:t>
            </a:r>
            <a:r>
              <a:rPr lang="en-IN" dirty="0"/>
              <a:t>(numbers).max((v1, v2) -&gt; v1 - v2).get(); // 30</a:t>
            </a:r>
          </a:p>
          <a:p>
            <a:r>
              <a:rPr lang="en-IN" dirty="0"/>
              <a:t>max() returns an Optional, hence use its get method to get the result.</a:t>
            </a:r>
          </a:p>
          <a:p>
            <a:endParaRPr lang="en-IN" dirty="0"/>
          </a:p>
        </p:txBody>
      </p:sp>
    </p:spTree>
    <p:extLst>
      <p:ext uri="{BB962C8B-B14F-4D97-AF65-F5344CB8AC3E}">
        <p14:creationId xmlns:p14="http://schemas.microsoft.com/office/powerpoint/2010/main" val="2219937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FF29-EA2A-4A43-81C0-723965220B7E}"/>
              </a:ext>
            </a:extLst>
          </p:cNvPr>
          <p:cNvSpPr>
            <a:spLocks noGrp="1"/>
          </p:cNvSpPr>
          <p:nvPr>
            <p:ph type="title"/>
          </p:nvPr>
        </p:nvSpPr>
        <p:spPr/>
        <p:txBody>
          <a:bodyPr/>
          <a:lstStyle/>
          <a:p>
            <a:r>
              <a:rPr lang="en-IN" sz="1800" b="1" i="0" dirty="0">
                <a:solidFill>
                  <a:srgbClr val="000000"/>
                </a:solidFill>
                <a:effectLst/>
                <a:latin typeface="inherit"/>
              </a:rPr>
              <a:t>10. min()</a:t>
            </a:r>
            <a:br>
              <a:rPr lang="en-IN" dirty="0"/>
            </a:br>
            <a:endParaRPr lang="en-IN" dirty="0"/>
          </a:p>
        </p:txBody>
      </p:sp>
      <p:sp>
        <p:nvSpPr>
          <p:cNvPr id="3" name="Content Placeholder 2">
            <a:extLst>
              <a:ext uri="{FF2B5EF4-FFF2-40B4-BE49-F238E27FC236}">
                <a16:creationId xmlns:a16="http://schemas.microsoft.com/office/drawing/2014/main" id="{A82F9A43-AB2F-4863-99EB-B31615F89882}"/>
              </a:ext>
            </a:extLst>
          </p:cNvPr>
          <p:cNvSpPr>
            <a:spLocks noGrp="1"/>
          </p:cNvSpPr>
          <p:nvPr>
            <p:ph idx="1"/>
          </p:nvPr>
        </p:nvSpPr>
        <p:spPr/>
        <p:txBody>
          <a:bodyPr/>
          <a:lstStyle/>
          <a:p>
            <a:r>
              <a:rPr lang="en-IN" dirty="0"/>
              <a:t>Similar to max(), min() method is used to determine minimum value from stream of elements. It also uses a comparator to determine minimum value. Example,</a:t>
            </a:r>
          </a:p>
          <a:p>
            <a:pPr algn="l" fontAlgn="base"/>
            <a:r>
              <a:rPr lang="en-IN" b="0" i="0" dirty="0">
                <a:solidFill>
                  <a:srgbClr val="000000"/>
                </a:solidFill>
                <a:effectLst/>
                <a:latin typeface="inherit"/>
              </a:rPr>
              <a:t>Integer</a:t>
            </a:r>
            <a:r>
              <a:rPr lang="en-IN" b="0" i="0" dirty="0">
                <a:solidFill>
                  <a:srgbClr val="12217C"/>
                </a:solidFill>
                <a:effectLst/>
                <a:latin typeface="inherit"/>
              </a:rPr>
              <a:t>[]</a:t>
            </a:r>
            <a:r>
              <a:rPr lang="en-IN" b="0" i="0" dirty="0">
                <a:solidFill>
                  <a:srgbClr val="000000"/>
                </a:solidFill>
                <a:effectLst/>
                <a:latin typeface="inherit"/>
              </a:rPr>
              <a:t> numbers = </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009999"/>
                </a:solidFill>
                <a:effectLst/>
                <a:latin typeface="inherit"/>
              </a:rPr>
              <a:t>5</a:t>
            </a:r>
            <a:r>
              <a:rPr lang="en-IN" b="0" i="0" dirty="0">
                <a:solidFill>
                  <a:srgbClr val="000000"/>
                </a:solidFill>
                <a:effectLst/>
                <a:latin typeface="inherit"/>
              </a:rPr>
              <a:t>, </a:t>
            </a:r>
            <a:r>
              <a:rPr lang="en-IN" b="0" i="0" dirty="0">
                <a:solidFill>
                  <a:srgbClr val="009999"/>
                </a:solidFill>
                <a:effectLst/>
                <a:latin typeface="inherit"/>
              </a:rPr>
              <a:t>10</a:t>
            </a:r>
            <a:r>
              <a:rPr lang="en-IN" b="0" i="0" dirty="0">
                <a:solidFill>
                  <a:srgbClr val="000000"/>
                </a:solidFill>
                <a:effectLst/>
                <a:latin typeface="inherit"/>
              </a:rPr>
              <a:t>, </a:t>
            </a:r>
            <a:r>
              <a:rPr lang="en-IN" b="0" i="0" dirty="0">
                <a:solidFill>
                  <a:srgbClr val="009999"/>
                </a:solidFill>
                <a:effectLst/>
                <a:latin typeface="inherit"/>
              </a:rPr>
              <a:t>15</a:t>
            </a:r>
            <a:r>
              <a:rPr lang="en-IN" b="0" i="0" dirty="0">
                <a:solidFill>
                  <a:srgbClr val="000000"/>
                </a:solidFill>
                <a:effectLst/>
                <a:latin typeface="inherit"/>
              </a:rPr>
              <a:t>, </a:t>
            </a:r>
            <a:r>
              <a:rPr lang="en-IN" b="0" i="0" dirty="0">
                <a:solidFill>
                  <a:srgbClr val="009999"/>
                </a:solidFill>
                <a:effectLst/>
                <a:latin typeface="inherit"/>
              </a:rPr>
              <a:t>30</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a:t>
            </a:r>
            <a:endParaRPr lang="en-IN" b="0" i="0" dirty="0">
              <a:solidFill>
                <a:srgbClr val="AAAAAA"/>
              </a:solidFill>
              <a:effectLst/>
              <a:latin typeface="inherit"/>
            </a:endParaRPr>
          </a:p>
          <a:p>
            <a:pPr algn="l" fontAlgn="base"/>
            <a:r>
              <a:rPr lang="en-IN" b="0" i="0" dirty="0">
                <a:solidFill>
                  <a:srgbClr val="000000"/>
                </a:solidFill>
                <a:effectLst/>
                <a:latin typeface="inherit"/>
              </a:rPr>
              <a:t>Integer max = </a:t>
            </a:r>
            <a:r>
              <a:rPr lang="en-IN" b="0" i="0" dirty="0" err="1">
                <a:solidFill>
                  <a:srgbClr val="000000"/>
                </a:solidFill>
                <a:effectLst/>
                <a:latin typeface="inherit"/>
              </a:rPr>
              <a:t>Stream.of</a:t>
            </a:r>
            <a:r>
              <a:rPr lang="en-IN" b="0" i="0" dirty="0">
                <a:solidFill>
                  <a:srgbClr val="12217C"/>
                </a:solidFill>
                <a:effectLst/>
                <a:latin typeface="inherit"/>
              </a:rPr>
              <a:t>(</a:t>
            </a:r>
            <a:r>
              <a:rPr lang="en-IN" b="0" i="0" dirty="0">
                <a:solidFill>
                  <a:srgbClr val="000000"/>
                </a:solidFill>
                <a:effectLst/>
                <a:latin typeface="inherit"/>
              </a:rPr>
              <a:t>numbers</a:t>
            </a:r>
            <a:r>
              <a:rPr lang="en-IN" b="0" i="0" dirty="0">
                <a:solidFill>
                  <a:srgbClr val="12217C"/>
                </a:solidFill>
                <a:effectLst/>
                <a:latin typeface="inherit"/>
              </a:rPr>
              <a:t>)</a:t>
            </a:r>
            <a:r>
              <a:rPr lang="en-IN" b="0" i="0" dirty="0">
                <a:solidFill>
                  <a:srgbClr val="000000"/>
                </a:solidFill>
                <a:effectLst/>
                <a:latin typeface="inherit"/>
              </a:rPr>
              <a:t>.min</a:t>
            </a:r>
            <a:r>
              <a:rPr lang="en-IN" b="0" i="0" dirty="0">
                <a:solidFill>
                  <a:srgbClr val="12217C"/>
                </a:solidFill>
                <a:effectLst/>
                <a:latin typeface="inherit"/>
              </a:rPr>
              <a:t>((</a:t>
            </a:r>
            <a:r>
              <a:rPr lang="en-IN" b="0" i="0" dirty="0">
                <a:solidFill>
                  <a:srgbClr val="000000"/>
                </a:solidFill>
                <a:effectLst/>
                <a:latin typeface="inherit"/>
              </a:rPr>
              <a:t>v1, v2</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v1 - v2</a:t>
            </a:r>
            <a:r>
              <a:rPr lang="en-IN" b="0" i="0" dirty="0">
                <a:solidFill>
                  <a:srgbClr val="12217C"/>
                </a:solidFill>
                <a:effectLst/>
                <a:latin typeface="inherit"/>
              </a:rPr>
              <a:t>)</a:t>
            </a:r>
            <a:r>
              <a:rPr lang="en-IN" b="0" i="0" dirty="0">
                <a:solidFill>
                  <a:srgbClr val="000000"/>
                </a:solidFill>
                <a:effectLst/>
                <a:latin typeface="inherit"/>
              </a:rPr>
              <a:t>.get</a:t>
            </a:r>
            <a:r>
              <a:rPr lang="en-IN" b="0" i="0" dirty="0">
                <a:solidFill>
                  <a:srgbClr val="12217C"/>
                </a:solidFill>
                <a:effectLst/>
                <a:latin typeface="inherit"/>
              </a:rPr>
              <a:t>()</a:t>
            </a:r>
            <a:r>
              <a:rPr lang="en-IN" b="0" i="0" dirty="0">
                <a:solidFill>
                  <a:srgbClr val="000000"/>
                </a:solidFill>
                <a:effectLst/>
                <a:latin typeface="inherit"/>
              </a:rPr>
              <a:t>;</a:t>
            </a:r>
            <a:r>
              <a:rPr lang="en-IN" b="0" i="0" dirty="0">
                <a:solidFill>
                  <a:srgbClr val="086B08"/>
                </a:solidFill>
                <a:effectLst/>
                <a:latin typeface="inherit"/>
              </a:rPr>
              <a:t> // 5</a:t>
            </a:r>
            <a:endParaRPr lang="en-IN" b="0" i="0" dirty="0">
              <a:solidFill>
                <a:srgbClr val="AAAAAA"/>
              </a:solidFill>
              <a:effectLst/>
              <a:latin typeface="inherit"/>
            </a:endParaRPr>
          </a:p>
          <a:p>
            <a:endParaRPr lang="en-IN" dirty="0"/>
          </a:p>
        </p:txBody>
      </p:sp>
    </p:spTree>
    <p:extLst>
      <p:ext uri="{BB962C8B-B14F-4D97-AF65-F5344CB8AC3E}">
        <p14:creationId xmlns:p14="http://schemas.microsoft.com/office/powerpoint/2010/main" val="3328953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C546-0E50-468B-B1F6-9274A5CA47D9}"/>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5D2478B-F0FF-405D-9B94-A19A79A52C77}"/>
              </a:ext>
            </a:extLst>
          </p:cNvPr>
          <p:cNvGraphicFramePr>
            <a:graphicFrameLocks noGrp="1"/>
          </p:cNvGraphicFramePr>
          <p:nvPr>
            <p:ph idx="1"/>
            <p:extLst>
              <p:ext uri="{D42A27DB-BD31-4B8C-83A1-F6EECF244321}">
                <p14:modId xmlns:p14="http://schemas.microsoft.com/office/powerpoint/2010/main" val="1358978543"/>
              </p:ext>
            </p:extLst>
          </p:nvPr>
        </p:nvGraphicFramePr>
        <p:xfrm>
          <a:off x="838201" y="365125"/>
          <a:ext cx="10782300" cy="6497424"/>
        </p:xfrm>
        <a:graphic>
          <a:graphicData uri="http://schemas.openxmlformats.org/drawingml/2006/table">
            <a:tbl>
              <a:tblPr/>
              <a:tblGrid>
                <a:gridCol w="3594100">
                  <a:extLst>
                    <a:ext uri="{9D8B030D-6E8A-4147-A177-3AD203B41FA5}">
                      <a16:colId xmlns:a16="http://schemas.microsoft.com/office/drawing/2014/main" val="1792507229"/>
                    </a:ext>
                  </a:extLst>
                </a:gridCol>
                <a:gridCol w="3594100">
                  <a:extLst>
                    <a:ext uri="{9D8B030D-6E8A-4147-A177-3AD203B41FA5}">
                      <a16:colId xmlns:a16="http://schemas.microsoft.com/office/drawing/2014/main" val="3648128164"/>
                    </a:ext>
                  </a:extLst>
                </a:gridCol>
                <a:gridCol w="3594100">
                  <a:extLst>
                    <a:ext uri="{9D8B030D-6E8A-4147-A177-3AD203B41FA5}">
                      <a16:colId xmlns:a16="http://schemas.microsoft.com/office/drawing/2014/main" val="2900307297"/>
                    </a:ext>
                  </a:extLst>
                </a:gridCol>
              </a:tblGrid>
              <a:tr h="119533">
                <a:tc>
                  <a:txBody>
                    <a:bodyPr/>
                    <a:lstStyle/>
                    <a:p>
                      <a:pPr algn="l" fontAlgn="t"/>
                      <a:r>
                        <a:rPr lang="en-IN" sz="1500" b="1" cap="all">
                          <a:effectLst/>
                          <a:latin typeface="inherit"/>
                        </a:rPr>
                        <a:t>NAME</a:t>
                      </a:r>
                      <a:endParaRPr lang="en-IN" sz="1500" b="0" cap="all">
                        <a:effectLst/>
                        <a:latin typeface="inherit"/>
                      </a:endParaRPr>
                    </a:p>
                  </a:txBody>
                  <a:tcPr marL="18339" marR="12735"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1" cap="all">
                          <a:effectLst/>
                          <a:latin typeface="inherit"/>
                        </a:rPr>
                        <a:t>DESCRIPTION</a:t>
                      </a:r>
                      <a:endParaRPr lang="en-IN" sz="1500" b="0" cap="all">
                        <a:effectLst/>
                        <a:latin typeface="inherit"/>
                      </a:endParaRPr>
                    </a:p>
                  </a:txBody>
                  <a:tcPr marL="12735" marR="12735"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1" cap="all">
                          <a:effectLst/>
                          <a:latin typeface="inherit"/>
                        </a:rPr>
                        <a:t>SIGNATURE</a:t>
                      </a:r>
                      <a:endParaRPr lang="en-IN" sz="1500" b="0" cap="all">
                        <a:effectLst/>
                        <a:latin typeface="inherit"/>
                      </a:endParaRPr>
                    </a:p>
                  </a:txBody>
                  <a:tcPr marL="12735" marR="18339" marT="12735" marB="12735">
                    <a:lnL>
                      <a:noFill/>
                    </a:lnL>
                    <a:lnR>
                      <a:noFill/>
                    </a:lnR>
                    <a:lnT>
                      <a:noFill/>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68790050"/>
                  </a:ext>
                </a:extLst>
              </a:tr>
              <a:tr h="339574">
                <a:tc>
                  <a:txBody>
                    <a:bodyPr/>
                    <a:lstStyle/>
                    <a:p>
                      <a:pPr algn="l" fontAlgn="t"/>
                      <a:r>
                        <a:rPr lang="en-IN" sz="1500" b="1" dirty="0">
                          <a:effectLst/>
                          <a:latin typeface="inherit"/>
                        </a:rPr>
                        <a:t>count()</a:t>
                      </a:r>
                      <a:endParaRPr lang="en-IN" sz="1500" b="0" dirty="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Calculates the number of elements in stream.</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long count();</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26684495"/>
                  </a:ext>
                </a:extLst>
              </a:tr>
              <a:tr h="263487">
                <a:tc>
                  <a:txBody>
                    <a:bodyPr/>
                    <a:lstStyle/>
                    <a:p>
                      <a:pPr algn="l" fontAlgn="t"/>
                      <a:r>
                        <a:rPr lang="en-IN" sz="1500" b="1">
                          <a:effectLst/>
                          <a:latin typeface="inherit"/>
                        </a:rPr>
                        <a:t>collect()</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Add stream elements to a collection.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T collect(Collector collector);</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764488383"/>
                  </a:ext>
                </a:extLst>
              </a:tr>
              <a:tr h="643923">
                <a:tc>
                  <a:txBody>
                    <a:bodyPr/>
                    <a:lstStyle/>
                    <a:p>
                      <a:pPr algn="l" fontAlgn="t"/>
                      <a:r>
                        <a:rPr lang="en-IN" sz="1500" b="1" dirty="0" err="1">
                          <a:effectLst/>
                          <a:latin typeface="inherit"/>
                        </a:rPr>
                        <a:t>anyMatch</a:t>
                      </a:r>
                      <a:r>
                        <a:rPr lang="en-IN" sz="1500" b="1" dirty="0">
                          <a:effectLst/>
                          <a:latin typeface="inherit"/>
                        </a:rPr>
                        <a:t>()</a:t>
                      </a:r>
                      <a:endParaRPr lang="en-IN" sz="1500" b="0" dirty="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 single element matches.</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anyMatch(Predicate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76920294"/>
                  </a:ext>
                </a:extLst>
              </a:tr>
              <a:tr h="643923">
                <a:tc>
                  <a:txBody>
                    <a:bodyPr/>
                    <a:lstStyle/>
                    <a:p>
                      <a:pPr algn="l" fontAlgn="t"/>
                      <a:r>
                        <a:rPr lang="en-IN" sz="1500" b="1">
                          <a:effectLst/>
                          <a:latin typeface="inherit"/>
                        </a:rPr>
                        <a:t>allMatch()</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all element match the condition.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allMatch(Predicate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626683399"/>
                  </a:ext>
                </a:extLst>
              </a:tr>
              <a:tr h="643923">
                <a:tc>
                  <a:txBody>
                    <a:bodyPr/>
                    <a:lstStyle/>
                    <a:p>
                      <a:pPr algn="l" fontAlgn="t"/>
                      <a:r>
                        <a:rPr lang="en-IN" sz="1500" b="1">
                          <a:effectLst/>
                          <a:latin typeface="inherit"/>
                        </a:rPr>
                        <a:t>noneMatch()</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Checks stream elements for a matching condition. Returns true if all elements do not match the condition.</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boolean noneMatch(Predicate p);</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637418853"/>
                  </a:ext>
                </a:extLst>
              </a:tr>
              <a:tr h="643923">
                <a:tc>
                  <a:txBody>
                    <a:bodyPr/>
                    <a:lstStyle/>
                    <a:p>
                      <a:pPr algn="l" fontAlgn="t"/>
                      <a:r>
                        <a:rPr lang="en-IN" sz="1500" b="1">
                          <a:effectLst/>
                          <a:latin typeface="inherit"/>
                        </a:rPr>
                        <a:t>findFirst()</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Returns the first stream element. Element can be retrieved using get() method of Optional.</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Optional&lt;T&gt; findFirst();</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104454689"/>
                  </a:ext>
                </a:extLst>
              </a:tr>
              <a:tr h="643923">
                <a:tc>
                  <a:txBody>
                    <a:bodyPr/>
                    <a:lstStyle/>
                    <a:p>
                      <a:pPr algn="l" fontAlgn="t"/>
                      <a:r>
                        <a:rPr lang="en-IN" sz="1500" b="1">
                          <a:effectLst/>
                          <a:latin typeface="inherit"/>
                        </a:rPr>
                        <a:t>findAny()</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Returns a random stream element. Element can be retrieved using get() method of Optional.</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Optional&lt;T&gt; findAny();</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246509816"/>
                  </a:ext>
                </a:extLst>
              </a:tr>
              <a:tr h="643923">
                <a:tc>
                  <a:txBody>
                    <a:bodyPr/>
                    <a:lstStyle/>
                    <a:p>
                      <a:pPr algn="l" fontAlgn="t"/>
                      <a:r>
                        <a:rPr lang="en-IN" sz="1500" b="1">
                          <a:effectLst/>
                          <a:latin typeface="inherit"/>
                        </a:rPr>
                        <a:t>reduce()</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dirty="0">
                          <a:effectLst/>
                          <a:latin typeface="inherit"/>
                        </a:rPr>
                        <a:t>Used to convert the stream to a single value.</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1. Optional&lt;T&gt; reduce(BinaryOperator b);</a:t>
                      </a:r>
                      <a:br>
                        <a:rPr lang="en-IN" sz="1500" b="0">
                          <a:effectLst/>
                          <a:latin typeface="inherit"/>
                        </a:rPr>
                      </a:br>
                      <a:r>
                        <a:rPr lang="en-IN" sz="1500" b="0">
                          <a:effectLst/>
                          <a:latin typeface="inherit"/>
                        </a:rPr>
                        <a:t>2. Optional&lt;T&gt; reduce(T identity, BinaryOperator b);</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766245907"/>
                  </a:ext>
                </a:extLst>
              </a:tr>
              <a:tr h="720010">
                <a:tc>
                  <a:txBody>
                    <a:bodyPr/>
                    <a:lstStyle/>
                    <a:p>
                      <a:pPr algn="l" fontAlgn="t"/>
                      <a:r>
                        <a:rPr lang="en-IN" sz="1500" b="1">
                          <a:effectLst/>
                          <a:latin typeface="inherit"/>
                        </a:rPr>
                        <a:t>max()</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Find maximum element from the stream. Max value depends on the comparator implementation supplied as argument.</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fr-FR" sz="1500" b="0">
                          <a:effectLst/>
                          <a:latin typeface="inherit"/>
                        </a:rPr>
                        <a:t>Optional&lt;T&gt; max(Comparator c);</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3175749"/>
                  </a:ext>
                </a:extLst>
              </a:tr>
              <a:tr h="720010">
                <a:tc>
                  <a:txBody>
                    <a:bodyPr/>
                    <a:lstStyle/>
                    <a:p>
                      <a:pPr algn="l" fontAlgn="t"/>
                      <a:r>
                        <a:rPr lang="en-IN" sz="1500" b="1">
                          <a:effectLst/>
                          <a:latin typeface="inherit"/>
                        </a:rPr>
                        <a:t>min()</a:t>
                      </a:r>
                      <a:endParaRPr lang="en-IN" sz="1500" b="0">
                        <a:effectLst/>
                        <a:latin typeface="inherit"/>
                      </a:endParaRPr>
                    </a:p>
                  </a:txBody>
                  <a:tcPr marL="18339"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en-IN" sz="1500" b="0">
                          <a:effectLst/>
                          <a:latin typeface="inherit"/>
                        </a:rPr>
                        <a:t>Find minimum element from the stream. Min value depends on the comparator implementation supplied as argument.</a:t>
                      </a:r>
                    </a:p>
                  </a:txBody>
                  <a:tcPr marL="12735" marR="12735"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tc>
                  <a:txBody>
                    <a:bodyPr/>
                    <a:lstStyle/>
                    <a:p>
                      <a:pPr algn="l" fontAlgn="t"/>
                      <a:r>
                        <a:rPr lang="fr-FR" sz="1500" b="0" dirty="0" err="1">
                          <a:effectLst/>
                          <a:latin typeface="inherit"/>
                        </a:rPr>
                        <a:t>Optional</a:t>
                      </a:r>
                      <a:r>
                        <a:rPr lang="fr-FR" sz="1500" b="0" dirty="0">
                          <a:effectLst/>
                          <a:latin typeface="inherit"/>
                        </a:rPr>
                        <a:t>&lt;T&gt; min(</a:t>
                      </a:r>
                      <a:r>
                        <a:rPr lang="fr-FR" sz="1500" b="0" dirty="0" err="1">
                          <a:effectLst/>
                          <a:latin typeface="inherit"/>
                        </a:rPr>
                        <a:t>Comparator</a:t>
                      </a:r>
                      <a:r>
                        <a:rPr lang="fr-FR" sz="1500" b="0" dirty="0">
                          <a:effectLst/>
                          <a:latin typeface="inherit"/>
                        </a:rPr>
                        <a:t> c);</a:t>
                      </a:r>
                    </a:p>
                  </a:txBody>
                  <a:tcPr marL="12735" marR="18339" marT="12735" marB="12735">
                    <a:lnL>
                      <a:noFill/>
                    </a:lnL>
                    <a:lnR>
                      <a:noFill/>
                    </a:lnR>
                    <a:lnT w="6350" cap="flat" cmpd="sng" algn="ctr">
                      <a:solidFill>
                        <a:srgbClr val="E9E9E9"/>
                      </a:solidFill>
                      <a:prstDash val="solid"/>
                      <a:round/>
                      <a:headEnd type="none" w="med" len="med"/>
                      <a:tailEnd type="none" w="med" len="med"/>
                    </a:lnT>
                    <a:lnB w="635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0329143"/>
                  </a:ext>
                </a:extLst>
              </a:tr>
            </a:tbl>
          </a:graphicData>
        </a:graphic>
      </p:graphicFrame>
    </p:spTree>
    <p:extLst>
      <p:ext uri="{BB962C8B-B14F-4D97-AF65-F5344CB8AC3E}">
        <p14:creationId xmlns:p14="http://schemas.microsoft.com/office/powerpoint/2010/main" val="3903883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CF04-538A-424F-98FD-734D67DB9377}"/>
              </a:ext>
            </a:extLst>
          </p:cNvPr>
          <p:cNvSpPr>
            <a:spLocks noGrp="1"/>
          </p:cNvSpPr>
          <p:nvPr>
            <p:ph type="title"/>
          </p:nvPr>
        </p:nvSpPr>
        <p:spPr/>
        <p:txBody>
          <a:bodyPr/>
          <a:lstStyle/>
          <a:p>
            <a:r>
              <a:rPr lang="en-IN" sz="1800" b="1" i="0" dirty="0">
                <a:solidFill>
                  <a:srgbClr val="000000"/>
                </a:solidFill>
                <a:effectLst/>
                <a:latin typeface="inherit"/>
              </a:rPr>
              <a:t>Streams are lazy</a:t>
            </a:r>
            <a:br>
              <a:rPr lang="en-IN" dirty="0"/>
            </a:br>
            <a:endParaRPr lang="en-IN" dirty="0"/>
          </a:p>
        </p:txBody>
      </p:sp>
      <p:sp>
        <p:nvSpPr>
          <p:cNvPr id="3" name="Content Placeholder 2">
            <a:extLst>
              <a:ext uri="{FF2B5EF4-FFF2-40B4-BE49-F238E27FC236}">
                <a16:creationId xmlns:a16="http://schemas.microsoft.com/office/drawing/2014/main" id="{FC90324C-3911-47FD-B6E4-2032F765E92D}"/>
              </a:ext>
            </a:extLst>
          </p:cNvPr>
          <p:cNvSpPr>
            <a:spLocks noGrp="1"/>
          </p:cNvSpPr>
          <p:nvPr>
            <p:ph idx="1"/>
          </p:nvPr>
        </p:nvSpPr>
        <p:spPr/>
        <p:txBody>
          <a:bodyPr>
            <a:normAutofit fontScale="92500" lnSpcReduction="10000"/>
          </a:bodyPr>
          <a:lstStyle/>
          <a:p>
            <a:pPr algn="just" fontAlgn="base"/>
            <a:r>
              <a:rPr lang="en-IN" b="0" i="0" dirty="0">
                <a:solidFill>
                  <a:srgbClr val="000000"/>
                </a:solidFill>
                <a:effectLst/>
                <a:latin typeface="Average Sans"/>
              </a:rPr>
              <a:t>Streams add processing to data structures but this processing is only performed when required. This means that intermediate operations are performed only when a terminal operation is used.</a:t>
            </a:r>
          </a:p>
          <a:p>
            <a:pPr algn="l" fontAlgn="base"/>
            <a:r>
              <a:rPr lang="en-IN" b="0" i="0" dirty="0">
                <a:solidFill>
                  <a:srgbClr val="000000"/>
                </a:solidFill>
                <a:effectLst/>
                <a:latin typeface="Average Sans"/>
              </a:rPr>
              <a:t>If there is no terminal operation, then no action is performed on the stream. Thus, </a:t>
            </a:r>
            <a:r>
              <a:rPr lang="en-IN" b="1" i="0" dirty="0">
                <a:solidFill>
                  <a:srgbClr val="008000"/>
                </a:solidFill>
                <a:effectLst/>
                <a:latin typeface="inherit"/>
              </a:rPr>
              <a:t>streams are lazy</a:t>
            </a:r>
            <a:r>
              <a:rPr lang="en-IN" b="0" i="0" dirty="0">
                <a:solidFill>
                  <a:srgbClr val="000000"/>
                </a:solidFill>
                <a:effectLst/>
                <a:latin typeface="Average Sans"/>
              </a:rPr>
              <a:t>. </a:t>
            </a:r>
          </a:p>
          <a:p>
            <a:pPr algn="l" fontAlgn="base"/>
            <a:r>
              <a:rPr lang="en-IN" b="1" dirty="0">
                <a:solidFill>
                  <a:srgbClr val="000000"/>
                </a:solidFill>
                <a:latin typeface="inherit"/>
              </a:rPr>
              <a:t>Note</a:t>
            </a:r>
          </a:p>
          <a:p>
            <a:pPr algn="l" fontAlgn="base"/>
            <a:r>
              <a:rPr lang="en-IN" b="0" i="0" dirty="0">
                <a:solidFill>
                  <a:srgbClr val="000000"/>
                </a:solidFill>
                <a:effectLst/>
                <a:latin typeface="Average Sans"/>
              </a:rPr>
              <a:t>if you use filter(), map() and </a:t>
            </a:r>
            <a:r>
              <a:rPr lang="en-IN" b="0" i="0" dirty="0" err="1">
                <a:solidFill>
                  <a:srgbClr val="000000"/>
                </a:solidFill>
                <a:effectLst/>
                <a:latin typeface="Average Sans"/>
              </a:rPr>
              <a:t>findAny</a:t>
            </a:r>
            <a:r>
              <a:rPr lang="en-IN" b="0" i="0" dirty="0">
                <a:solidFill>
                  <a:srgbClr val="000000"/>
                </a:solidFill>
                <a:effectLst/>
                <a:latin typeface="Average Sans"/>
              </a:rPr>
              <a:t>() over a stream of 100 numbers, then filter() and map() will not be executed 100 times, only 1 </a:t>
            </a:r>
            <a:r>
              <a:rPr lang="en-IN" b="0" i="0" dirty="0" err="1">
                <a:solidFill>
                  <a:srgbClr val="000000"/>
                </a:solidFill>
                <a:effectLst/>
                <a:latin typeface="Average Sans"/>
              </a:rPr>
              <a:t>time.This</a:t>
            </a:r>
            <a:r>
              <a:rPr lang="en-IN" b="0" i="0" dirty="0">
                <a:solidFill>
                  <a:srgbClr val="000000"/>
                </a:solidFill>
                <a:effectLst/>
                <a:latin typeface="Average Sans"/>
              </a:rPr>
              <a:t> is because </a:t>
            </a:r>
            <a:r>
              <a:rPr lang="en-IN" b="0" i="0" dirty="0" err="1">
                <a:solidFill>
                  <a:srgbClr val="000000"/>
                </a:solidFill>
                <a:effectLst/>
                <a:latin typeface="Average Sans"/>
              </a:rPr>
              <a:t>findAny</a:t>
            </a:r>
            <a:r>
              <a:rPr lang="en-IN" b="0" i="0" dirty="0">
                <a:solidFill>
                  <a:srgbClr val="000000"/>
                </a:solidFill>
                <a:effectLst/>
                <a:latin typeface="Average Sans"/>
              </a:rPr>
              <a:t>() terminal operation returns a random element and will be completed after first invocation, thus eliminating the need for executing filter() and map() once again.</a:t>
            </a:r>
          </a:p>
          <a:p>
            <a:endParaRPr lang="en-IN" dirty="0"/>
          </a:p>
        </p:txBody>
      </p:sp>
    </p:spTree>
    <p:extLst>
      <p:ext uri="{BB962C8B-B14F-4D97-AF65-F5344CB8AC3E}">
        <p14:creationId xmlns:p14="http://schemas.microsoft.com/office/powerpoint/2010/main" val="1433906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B545-C51D-41B3-AE7F-2C9D9AEA957E}"/>
              </a:ext>
            </a:extLst>
          </p:cNvPr>
          <p:cNvSpPr>
            <a:spLocks noGrp="1"/>
          </p:cNvSpPr>
          <p:nvPr>
            <p:ph type="title"/>
          </p:nvPr>
        </p:nvSpPr>
        <p:spPr/>
        <p:txBody>
          <a:bodyPr/>
          <a:lstStyle/>
          <a:p>
            <a:r>
              <a:rPr lang="en-IN" sz="1800" b="1" i="0" dirty="0">
                <a:solidFill>
                  <a:srgbClr val="000000"/>
                </a:solidFill>
                <a:effectLst/>
                <a:latin typeface="inherit"/>
              </a:rPr>
              <a:t>Stream benefits</a:t>
            </a:r>
            <a:br>
              <a:rPr lang="en-IN" dirty="0"/>
            </a:br>
            <a:endParaRPr lang="en-IN" dirty="0"/>
          </a:p>
        </p:txBody>
      </p:sp>
      <p:sp>
        <p:nvSpPr>
          <p:cNvPr id="3" name="Content Placeholder 2">
            <a:extLst>
              <a:ext uri="{FF2B5EF4-FFF2-40B4-BE49-F238E27FC236}">
                <a16:creationId xmlns:a16="http://schemas.microsoft.com/office/drawing/2014/main" id="{CBC516B0-20A6-4BAF-A0C9-F928274AA9E5}"/>
              </a:ext>
            </a:extLst>
          </p:cNvPr>
          <p:cNvSpPr>
            <a:spLocks noGrp="1"/>
          </p:cNvSpPr>
          <p:nvPr>
            <p:ph idx="1"/>
          </p:nvPr>
        </p:nvSpPr>
        <p:spPr/>
        <p:txBody>
          <a:bodyPr>
            <a:normAutofit fontScale="55000" lnSpcReduction="20000"/>
          </a:bodyPr>
          <a:lstStyle/>
          <a:p>
            <a:pPr algn="l" fontAlgn="base"/>
            <a:r>
              <a:rPr lang="en-IN" b="0" i="0" dirty="0">
                <a:solidFill>
                  <a:srgbClr val="000000"/>
                </a:solidFill>
                <a:effectLst/>
                <a:latin typeface="Average Sans"/>
              </a:rPr>
              <a:t>1 ) </a:t>
            </a:r>
          </a:p>
          <a:p>
            <a:pPr algn="l" fontAlgn="base"/>
            <a:r>
              <a:rPr lang="en-IN" b="0" i="0" dirty="0">
                <a:solidFill>
                  <a:srgbClr val="000000"/>
                </a:solidFill>
                <a:effectLst/>
                <a:latin typeface="Average Sans"/>
              </a:rPr>
              <a:t>Streams make the code concise and cleaner. If you want to find smallest number in an integer list, then following code would be required.</a:t>
            </a:r>
            <a:br>
              <a:rPr lang="en-IN" b="0" i="0" dirty="0">
                <a:solidFill>
                  <a:srgbClr val="AAAAAA"/>
                </a:solidFill>
                <a:effectLst/>
                <a:latin typeface="inherit"/>
              </a:rPr>
            </a:br>
            <a:r>
              <a:rPr lang="en-IN" b="0" i="0" dirty="0">
                <a:solidFill>
                  <a:srgbClr val="000000"/>
                </a:solidFill>
                <a:effectLst/>
                <a:latin typeface="inherit"/>
              </a:rPr>
              <a:t>int max = </a:t>
            </a:r>
            <a:r>
              <a:rPr lang="en-IN" b="0" i="0" dirty="0" err="1">
                <a:solidFill>
                  <a:srgbClr val="000000"/>
                </a:solidFill>
                <a:effectLst/>
                <a:latin typeface="inherit"/>
              </a:rPr>
              <a:t>Integer.MIN_VALUE</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for</a:t>
            </a:r>
            <a:r>
              <a:rPr lang="en-IN" b="0" i="0" dirty="0">
                <a:solidFill>
                  <a:srgbClr val="12217C"/>
                </a:solidFill>
                <a:effectLst/>
                <a:latin typeface="inherit"/>
              </a:rPr>
              <a:t>(</a:t>
            </a:r>
            <a:r>
              <a:rPr lang="en-IN" b="0" i="0" dirty="0">
                <a:solidFill>
                  <a:srgbClr val="000000"/>
                </a:solidFill>
                <a:effectLst/>
                <a:latin typeface="inherit"/>
              </a:rPr>
              <a:t>int </a:t>
            </a:r>
            <a:r>
              <a:rPr lang="en-IN" b="0" i="0" dirty="0" err="1">
                <a:solidFill>
                  <a:srgbClr val="000000"/>
                </a:solidFill>
                <a:effectLst/>
                <a:latin typeface="inherit"/>
              </a:rPr>
              <a:t>num</a:t>
            </a:r>
            <a:r>
              <a:rPr lang="en-IN" b="0" i="0" dirty="0">
                <a:solidFill>
                  <a:srgbClr val="000000"/>
                </a:solidFill>
                <a:effectLst/>
                <a:latin typeface="inherit"/>
              </a:rPr>
              <a:t> </a:t>
            </a:r>
            <a:r>
              <a:rPr lang="en-IN" b="0" i="0" dirty="0">
                <a:solidFill>
                  <a:srgbClr val="12217C"/>
                </a:solidFill>
                <a:effectLst/>
                <a:latin typeface="inherit"/>
              </a:rPr>
              <a:t>:</a:t>
            </a:r>
            <a:r>
              <a:rPr lang="en-IN" b="0" i="0" dirty="0">
                <a:solidFill>
                  <a:srgbClr val="000000"/>
                </a:solidFill>
                <a:effectLst/>
                <a:latin typeface="inherit"/>
              </a:rPr>
              <a:t> list</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1" i="0" dirty="0">
                <a:solidFill>
                  <a:srgbClr val="12217C"/>
                </a:solidFill>
                <a:effectLst/>
                <a:latin typeface="inherit"/>
              </a:rPr>
              <a:t>if</a:t>
            </a:r>
            <a:r>
              <a:rPr lang="en-IN" b="0" i="0" dirty="0">
                <a:solidFill>
                  <a:srgbClr val="12217C"/>
                </a:solidFill>
                <a:effectLst/>
                <a:latin typeface="inherit"/>
              </a:rPr>
              <a:t>(</a:t>
            </a:r>
            <a:r>
              <a:rPr lang="en-IN" b="0" i="0" dirty="0" err="1">
                <a:solidFill>
                  <a:srgbClr val="000000"/>
                </a:solidFill>
                <a:effectLst/>
                <a:latin typeface="inherit"/>
              </a:rPr>
              <a:t>num</a:t>
            </a:r>
            <a:r>
              <a:rPr lang="en-IN" b="0" i="0" dirty="0">
                <a:solidFill>
                  <a:srgbClr val="000000"/>
                </a:solidFill>
                <a:effectLst/>
                <a:latin typeface="inherit"/>
              </a:rPr>
              <a:t> </a:t>
            </a:r>
            <a:r>
              <a:rPr lang="en-IN" b="0" i="0" dirty="0">
                <a:solidFill>
                  <a:srgbClr val="12217C"/>
                </a:solidFill>
                <a:effectLst/>
                <a:latin typeface="inherit"/>
              </a:rPr>
              <a:t>&gt;</a:t>
            </a:r>
            <a:r>
              <a:rPr lang="en-IN" b="0" i="0" dirty="0">
                <a:solidFill>
                  <a:srgbClr val="000000"/>
                </a:solidFill>
                <a:effectLst/>
                <a:latin typeface="inherit"/>
              </a:rPr>
              <a:t> max</a:t>
            </a:r>
            <a:r>
              <a:rPr lang="en-IN" b="0" i="0" dirty="0">
                <a:solidFill>
                  <a:srgbClr val="12217C"/>
                </a:solidFill>
                <a:effectLst/>
                <a:latin typeface="inherit"/>
              </a:rPr>
              <a:t>)</a:t>
            </a:r>
            <a:r>
              <a:rPr lang="en-IN" b="0" i="0" dirty="0">
                <a:solidFill>
                  <a:srgbClr val="000000"/>
                </a:solidFill>
                <a:effectLst/>
                <a:latin typeface="inherit"/>
              </a:rPr>
              <a:t> </a:t>
            </a:r>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000000"/>
                </a:solidFill>
                <a:effectLst/>
                <a:latin typeface="inherit"/>
              </a:rPr>
              <a:t>max = </a:t>
            </a:r>
            <a:r>
              <a:rPr lang="en-IN" b="0" i="0" dirty="0" err="1">
                <a:solidFill>
                  <a:srgbClr val="000000"/>
                </a:solidFill>
                <a:effectLst/>
                <a:latin typeface="inherit"/>
              </a:rPr>
              <a:t>num</a:t>
            </a:r>
            <a:r>
              <a:rPr lang="en-IN" b="0" i="0" dirty="0">
                <a:solidFill>
                  <a:srgbClr val="000000"/>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pPr algn="l" fontAlgn="base"/>
            <a:r>
              <a:rPr lang="en-IN" b="0" i="0" dirty="0">
                <a:solidFill>
                  <a:srgbClr val="12217C"/>
                </a:solidFill>
                <a:effectLst/>
                <a:latin typeface="inherit"/>
              </a:rPr>
              <a:t>}</a:t>
            </a:r>
            <a:endParaRPr lang="en-IN" b="0" i="0" dirty="0">
              <a:solidFill>
                <a:srgbClr val="AAAAAA"/>
              </a:solidFill>
              <a:effectLst/>
              <a:latin typeface="inherit"/>
            </a:endParaRPr>
          </a:p>
          <a:p>
            <a:pPr algn="just" fontAlgn="base"/>
            <a:r>
              <a:rPr lang="en-IN" b="0" i="0" dirty="0">
                <a:solidFill>
                  <a:srgbClr val="000000"/>
                </a:solidFill>
                <a:effectLst/>
                <a:latin typeface="Average Sans"/>
              </a:rPr>
              <a:t>Same can be achieved using stream as</a:t>
            </a:r>
          </a:p>
          <a:p>
            <a:pPr algn="just" fontAlgn="base"/>
            <a:br>
              <a:rPr lang="en-IN" b="0" i="0" dirty="0">
                <a:solidFill>
                  <a:srgbClr val="000000"/>
                </a:solidFill>
                <a:effectLst/>
                <a:latin typeface="Average Sans"/>
              </a:rPr>
            </a:br>
            <a:r>
              <a:rPr lang="en-IN" b="0" i="0" dirty="0" err="1">
                <a:solidFill>
                  <a:srgbClr val="000000"/>
                </a:solidFill>
                <a:effectLst/>
                <a:latin typeface="inherit"/>
              </a:rPr>
              <a:t>list.stream</a:t>
            </a:r>
            <a:r>
              <a:rPr lang="en-IN" b="0" i="0" dirty="0">
                <a:solidFill>
                  <a:srgbClr val="000000"/>
                </a:solidFill>
                <a:effectLst/>
                <a:latin typeface="inherit"/>
              </a:rPr>
              <a:t>().max((v1, v2) -&gt; v1 – v2).get();</a:t>
            </a:r>
          </a:p>
          <a:p>
            <a:pPr algn="just" fontAlgn="base"/>
            <a:r>
              <a:rPr lang="en-IN" b="0" i="0" dirty="0">
                <a:solidFill>
                  <a:srgbClr val="000000"/>
                </a:solidFill>
                <a:effectLst/>
                <a:latin typeface="Average Sans"/>
              </a:rPr>
              <a:t>which is certainly cleaner.</a:t>
            </a:r>
          </a:p>
          <a:p>
            <a:pPr algn="just" fontAlgn="base"/>
            <a:endParaRPr lang="en-IN" b="0" i="0" dirty="0">
              <a:solidFill>
                <a:srgbClr val="000000"/>
              </a:solidFill>
              <a:effectLst/>
              <a:latin typeface="Average Sans"/>
            </a:endParaRPr>
          </a:p>
          <a:p>
            <a:pPr algn="just" fontAlgn="base"/>
            <a:r>
              <a:rPr lang="en-IN" dirty="0">
                <a:solidFill>
                  <a:srgbClr val="000000"/>
                </a:solidFill>
                <a:latin typeface="Average Sans"/>
              </a:rPr>
              <a:t>2)</a:t>
            </a:r>
            <a:endParaRPr lang="en-IN" b="0" i="0" dirty="0">
              <a:solidFill>
                <a:srgbClr val="000000"/>
              </a:solidFill>
              <a:effectLst/>
              <a:latin typeface="Average Sans"/>
            </a:endParaRPr>
          </a:p>
          <a:p>
            <a:r>
              <a:rPr lang="en-IN" b="0" i="0" dirty="0">
                <a:solidFill>
                  <a:srgbClr val="000000"/>
                </a:solidFill>
                <a:effectLst/>
                <a:latin typeface="inherit"/>
              </a:rPr>
              <a:t>Streams become very useful when multiple intermediate operations are chained together to achieve a result.</a:t>
            </a:r>
            <a:br>
              <a:rPr lang="en-IN" b="0" i="0" dirty="0">
                <a:solidFill>
                  <a:srgbClr val="000000"/>
                </a:solidFill>
                <a:effectLst/>
                <a:latin typeface="inherit"/>
              </a:rPr>
            </a:br>
            <a:r>
              <a:rPr lang="en-IN" b="0" i="0" dirty="0">
                <a:solidFill>
                  <a:srgbClr val="000000"/>
                </a:solidFill>
                <a:effectLst/>
                <a:latin typeface="inherit"/>
              </a:rPr>
              <a:t>Getting the same result without streams would become too complex.</a:t>
            </a:r>
          </a:p>
          <a:p>
            <a:endParaRPr lang="en-IN" dirty="0"/>
          </a:p>
        </p:txBody>
      </p:sp>
    </p:spTree>
    <p:extLst>
      <p:ext uri="{BB962C8B-B14F-4D97-AF65-F5344CB8AC3E}">
        <p14:creationId xmlns:p14="http://schemas.microsoft.com/office/powerpoint/2010/main" val="1327579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E861-EBF9-479C-84B5-217894A88E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8DF790-B0B6-42BD-A68A-02F1F5F4E76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2663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0C0D-F44F-4A67-99A9-F6B281B4BFE9}"/>
              </a:ext>
            </a:extLst>
          </p:cNvPr>
          <p:cNvSpPr>
            <a:spLocks noGrp="1"/>
          </p:cNvSpPr>
          <p:nvPr>
            <p:ph type="title"/>
          </p:nvPr>
        </p:nvSpPr>
        <p:spPr/>
        <p:txBody>
          <a:bodyPr/>
          <a:lstStyle/>
          <a:p>
            <a:r>
              <a:rPr lang="en-US" dirty="0"/>
              <a:t>Note</a:t>
            </a:r>
            <a:endParaRPr lang="en-IN" dirty="0"/>
          </a:p>
        </p:txBody>
      </p:sp>
      <p:sp>
        <p:nvSpPr>
          <p:cNvPr id="5" name="Rectangle 2">
            <a:extLst>
              <a:ext uri="{FF2B5EF4-FFF2-40B4-BE49-F238E27FC236}">
                <a16:creationId xmlns:a16="http://schemas.microsoft.com/office/drawing/2014/main" id="{66327E11-5472-4AD2-9EA3-945C8DEDFA4A}"/>
              </a:ext>
            </a:extLst>
          </p:cNvPr>
          <p:cNvSpPr>
            <a:spLocks noGrp="1" noChangeArrowheads="1"/>
          </p:cNvSpPr>
          <p:nvPr>
            <p:ph idx="1"/>
          </p:nvPr>
        </p:nvSpPr>
        <p:spPr bwMode="auto">
          <a:xfrm>
            <a:off x="6095967" y="3893571"/>
            <a:ext cx="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8C316DC-1719-4F02-90ED-1B25E8B7A25C}"/>
              </a:ext>
            </a:extLst>
          </p:cNvPr>
          <p:cNvSpPr txBox="1"/>
          <p:nvPr/>
        </p:nvSpPr>
        <p:spPr>
          <a:xfrm>
            <a:off x="1219199" y="2105026"/>
            <a:ext cx="8801035"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verage Sans"/>
              </a:rPr>
              <a:t>Starting java 8, interfaces can also contain method which have a body.</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000000"/>
                </a:solidFill>
                <a:effectLst/>
                <a:latin typeface="Average Sans"/>
              </a:rPr>
              <a:t>These methods should be preceded with </a:t>
            </a: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default</a:t>
            </a:r>
            <a:r>
              <a:rPr kumimoji="0" lang="en-US" altLang="en-US" sz="1800" b="0" i="0" u="none" strike="noStrike" cap="none" normalizeH="0" baseline="0" dirty="0">
                <a:ln>
                  <a:noFill/>
                </a:ln>
                <a:solidFill>
                  <a:srgbClr val="000000"/>
                </a:solidFill>
                <a:effectLst/>
                <a:latin typeface="Average Sans"/>
              </a:rPr>
              <a:t> keyword and such methods are called </a:t>
            </a:r>
            <a:r>
              <a:rPr kumimoji="0" lang="en-US" altLang="en-US" sz="1800" b="1" i="0" u="sng" strike="noStrike" cap="none" normalizeH="0" baseline="0" dirty="0">
                <a:ln>
                  <a:noFill/>
                </a:ln>
                <a:solidFill>
                  <a:srgbClr val="FF0000"/>
                </a:solidFill>
                <a:effectLst/>
                <a:latin typeface="inherit"/>
                <a:hlinkClick r:id="rId2"/>
              </a:rPr>
              <a:t>default interface methods</a:t>
            </a:r>
            <a:r>
              <a:rPr kumimoji="0" lang="en-US" altLang="en-US" sz="1800" b="0" i="0" u="none" strike="noStrike" cap="none" normalizeH="0" baseline="0" dirty="0">
                <a:ln>
                  <a:noFill/>
                </a:ln>
                <a:solidFill>
                  <a:srgbClr val="000000"/>
                </a:solidFill>
                <a:effectLst/>
                <a:latin typeface="Average Sans"/>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91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BBF3-A327-4A73-BD57-51A844DB4DDD}"/>
              </a:ext>
            </a:extLst>
          </p:cNvPr>
          <p:cNvSpPr>
            <a:spLocks noGrp="1"/>
          </p:cNvSpPr>
          <p:nvPr>
            <p:ph type="title"/>
          </p:nvPr>
        </p:nvSpPr>
        <p:spPr/>
        <p:txBody>
          <a:bodyPr/>
          <a:lstStyle/>
          <a:p>
            <a:r>
              <a:rPr lang="en-IN" b="1" i="0" dirty="0">
                <a:solidFill>
                  <a:srgbClr val="000000"/>
                </a:solidFill>
                <a:effectLst/>
                <a:latin typeface="Average Sans"/>
              </a:rPr>
              <a:t>Lambda expression syntax</a:t>
            </a:r>
            <a:br>
              <a:rPr lang="en-IN" b="1" i="0" dirty="0">
                <a:solidFill>
                  <a:srgbClr val="000000"/>
                </a:solidFill>
                <a:effectLst/>
                <a:latin typeface="Average Sans"/>
              </a:rPr>
            </a:br>
            <a:endParaRPr lang="en-IN" dirty="0"/>
          </a:p>
        </p:txBody>
      </p:sp>
      <p:sp>
        <p:nvSpPr>
          <p:cNvPr id="3" name="Content Placeholder 2">
            <a:extLst>
              <a:ext uri="{FF2B5EF4-FFF2-40B4-BE49-F238E27FC236}">
                <a16:creationId xmlns:a16="http://schemas.microsoft.com/office/drawing/2014/main" id="{474BA01D-AE97-4A68-A34F-93A502A1DDB9}"/>
              </a:ext>
            </a:extLst>
          </p:cNvPr>
          <p:cNvSpPr>
            <a:spLocks noGrp="1"/>
          </p:cNvSpPr>
          <p:nvPr>
            <p:ph idx="1"/>
          </p:nvPr>
        </p:nvSpPr>
        <p:spPr/>
        <p:txBody>
          <a:bodyPr/>
          <a:lstStyle/>
          <a:p>
            <a:pPr algn="just" fontAlgn="base"/>
            <a:r>
              <a:rPr lang="en-IN" b="0" i="0" dirty="0">
                <a:solidFill>
                  <a:srgbClr val="000000"/>
                </a:solidFill>
                <a:effectLst/>
                <a:latin typeface="Average Sans"/>
              </a:rPr>
              <a:t>A Lambda expression is constituted of three parts:</a:t>
            </a:r>
          </a:p>
          <a:p>
            <a:pPr algn="just" fontAlgn="base">
              <a:buFont typeface="+mj-lt"/>
              <a:buAutoNum type="arabicPeriod"/>
            </a:pPr>
            <a:r>
              <a:rPr lang="en-IN" b="1" i="0" dirty="0">
                <a:solidFill>
                  <a:srgbClr val="000000"/>
                </a:solidFill>
                <a:effectLst/>
                <a:latin typeface="inherit"/>
              </a:rPr>
              <a:t>Optional Parameters</a:t>
            </a:r>
            <a:r>
              <a:rPr lang="en-IN" b="0" i="0" dirty="0">
                <a:solidFill>
                  <a:srgbClr val="000000"/>
                </a:solidFill>
                <a:effectLst/>
                <a:latin typeface="inherit"/>
              </a:rPr>
              <a:t> : This depends on the parameters of the interface method which is represented by Lambda. Parameters can be zero, one or more.</a:t>
            </a:r>
          </a:p>
          <a:p>
            <a:pPr algn="just" fontAlgn="base">
              <a:buFont typeface="+mj-lt"/>
              <a:buAutoNum type="arabicPeriod"/>
            </a:pPr>
            <a:r>
              <a:rPr lang="en-IN" b="1" i="0" dirty="0">
                <a:solidFill>
                  <a:srgbClr val="000000"/>
                </a:solidFill>
                <a:effectLst/>
                <a:latin typeface="inherit"/>
              </a:rPr>
              <a:t>Arrow or Lambda operator</a:t>
            </a:r>
            <a:r>
              <a:rPr lang="en-IN" b="0" i="0" dirty="0">
                <a:solidFill>
                  <a:srgbClr val="000000"/>
                </a:solidFill>
                <a:effectLst/>
                <a:latin typeface="inherit"/>
              </a:rPr>
              <a:t> : -&gt;</a:t>
            </a:r>
          </a:p>
          <a:p>
            <a:pPr algn="just" fontAlgn="base">
              <a:buFont typeface="+mj-lt"/>
              <a:buAutoNum type="arabicPeriod"/>
            </a:pPr>
            <a:r>
              <a:rPr lang="en-IN" b="1" i="0" dirty="0">
                <a:solidFill>
                  <a:srgbClr val="000000"/>
                </a:solidFill>
                <a:effectLst/>
                <a:latin typeface="inherit"/>
              </a:rPr>
              <a:t>Body</a:t>
            </a:r>
            <a:r>
              <a:rPr lang="en-IN" b="0" i="0" dirty="0">
                <a:solidFill>
                  <a:srgbClr val="000000"/>
                </a:solidFill>
                <a:effectLst/>
                <a:latin typeface="inherit"/>
              </a:rPr>
              <a:t> : Implementation of method. It can have zero or more statements.</a:t>
            </a:r>
          </a:p>
          <a:p>
            <a:endParaRPr lang="en-IN" dirty="0"/>
          </a:p>
        </p:txBody>
      </p:sp>
    </p:spTree>
    <p:extLst>
      <p:ext uri="{BB962C8B-B14F-4D97-AF65-F5344CB8AC3E}">
        <p14:creationId xmlns:p14="http://schemas.microsoft.com/office/powerpoint/2010/main" val="128747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F048-2138-4934-ABD7-1DB3AFB1D393}"/>
              </a:ext>
            </a:extLst>
          </p:cNvPr>
          <p:cNvSpPr>
            <a:spLocks noGrp="1"/>
          </p:cNvSpPr>
          <p:nvPr>
            <p:ph type="title"/>
          </p:nvPr>
        </p:nvSpPr>
        <p:spPr/>
        <p:txBody>
          <a:bodyPr/>
          <a:lstStyle/>
          <a:p>
            <a:r>
              <a:rPr lang="en-US" dirty="0"/>
              <a:t>Note</a:t>
            </a:r>
            <a:br>
              <a:rPr lang="en-US" dirty="0"/>
            </a:br>
            <a:r>
              <a:rPr lang="en-US" dirty="0"/>
              <a:t>		</a:t>
            </a:r>
            <a:endParaRPr lang="en-IN" dirty="0"/>
          </a:p>
        </p:txBody>
      </p:sp>
      <p:sp>
        <p:nvSpPr>
          <p:cNvPr id="5" name="Rectangle 2">
            <a:extLst>
              <a:ext uri="{FF2B5EF4-FFF2-40B4-BE49-F238E27FC236}">
                <a16:creationId xmlns:a16="http://schemas.microsoft.com/office/drawing/2014/main" id="{08B804AB-44A6-4CBE-A89B-3FC88565E582}"/>
              </a:ext>
            </a:extLst>
          </p:cNvPr>
          <p:cNvSpPr>
            <a:spLocks noGrp="1" noChangeArrowheads="1"/>
          </p:cNvSpPr>
          <p:nvPr>
            <p:ph idx="1"/>
          </p:nvPr>
        </p:nvSpPr>
        <p:spPr bwMode="auto">
          <a:xfrm>
            <a:off x="838200" y="1923802"/>
            <a:ext cx="945832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inherit"/>
              </a:rPr>
              <a:t>When there is only one parameter, there is no need of parenthesis.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inherit"/>
              </a:rPr>
              <a:t>Body of a Lambda expression can have zero, one or more statements.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inherit"/>
              </a:rPr>
              <a:t>When there is only one statement in the Lambda expression, there is no need of brackets around the body part.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inherit"/>
              </a:rPr>
              <a:t>Parameters of Lambda expression can have type associated with them or they can be defined without </a:t>
            </a:r>
            <a:r>
              <a:rPr kumimoji="0" lang="en-US" altLang="en-US" sz="1800" b="0" i="0" u="none" strike="noStrike" cap="none" normalizeH="0" baseline="0" dirty="0" err="1">
                <a:ln>
                  <a:noFill/>
                </a:ln>
                <a:solidFill>
                  <a:srgbClr val="000000"/>
                </a:solidFill>
                <a:effectLst/>
                <a:latin typeface="inherit"/>
              </a:rPr>
              <a:t>type.In</a:t>
            </a:r>
            <a:r>
              <a:rPr kumimoji="0" lang="en-US" altLang="en-US" sz="1800" b="0" i="0" u="none" strike="noStrike" cap="none" normalizeH="0" baseline="0" dirty="0">
                <a:ln>
                  <a:noFill/>
                </a:ln>
                <a:solidFill>
                  <a:srgbClr val="000000"/>
                </a:solidFill>
                <a:effectLst/>
                <a:latin typeface="inherit"/>
              </a:rPr>
              <a:t> this case, their type is determined from the context where the expression is used.</a:t>
            </a:r>
            <a:br>
              <a:rPr kumimoji="0" lang="en-US" altLang="en-US" sz="1800" b="0" i="0" u="none" strike="noStrike" cap="none" normalizeH="0" baseline="0" dirty="0">
                <a:ln>
                  <a:noFill/>
                </a:ln>
                <a:solidFill>
                  <a:srgbClr val="000000"/>
                </a:solidFill>
                <a:effectLst/>
                <a:latin typeface="inherit"/>
              </a:rPr>
            </a:br>
            <a:r>
              <a:rPr kumimoji="0" lang="en-US" altLang="en-US" sz="1800" b="1" i="0" u="none" strike="noStrike" cap="none" normalizeH="0" baseline="0" dirty="0">
                <a:ln>
                  <a:noFill/>
                </a:ln>
                <a:solidFill>
                  <a:srgbClr val="000000"/>
                </a:solidFill>
                <a:effectLst/>
                <a:latin typeface="inherit"/>
              </a:rPr>
              <a:t>Example</a:t>
            </a:r>
            <a:r>
              <a:rPr kumimoji="0" lang="en-US" altLang="en-US" sz="1800" b="0" i="0" u="none" strike="noStrike" cap="none" normalizeH="0" baseline="0" dirty="0">
                <a:ln>
                  <a:noFill/>
                </a:ln>
                <a:solidFill>
                  <a:srgbClr val="000000"/>
                </a:solidFill>
                <a:effectLst/>
                <a:latin typeface="inherit"/>
              </a:rPr>
              <a:t>, suppose there is a method defined in an interface which accepts 2 integer arguments and returns their product.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A Lambda expression for this method can be written as</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(int x, int y) -&gt; { return x * y; }</a:t>
            </a:r>
            <a:r>
              <a:rPr kumimoji="0" lang="en-US" altLang="en-US" sz="1800" b="0" i="0" u="none" strike="noStrike" cap="none" normalizeH="0" baseline="0" dirty="0">
                <a:ln>
                  <a:noFill/>
                </a:ln>
                <a:solidFill>
                  <a:srgbClr val="000000"/>
                </a:solidFill>
                <a:effectLst/>
                <a:latin typeface="inherit"/>
              </a:rPr>
              <a: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Same can also be written as</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2080AD"/>
                </a:solidFill>
                <a:effectLst/>
                <a:latin typeface="Courier New" panose="02070309020205020404" pitchFamily="49" charset="0"/>
                <a:cs typeface="Courier New" panose="02070309020205020404" pitchFamily="49" charset="0"/>
              </a:rPr>
              <a:t>(x, y) -&gt; { return x * y; }</a:t>
            </a:r>
            <a:r>
              <a:rPr kumimoji="0" lang="en-US" altLang="en-US" sz="1800" b="0" i="0" u="none" strike="noStrike" cap="none" normalizeH="0" baseline="0" dirty="0">
                <a:ln>
                  <a:noFill/>
                </a:ln>
                <a:solidFill>
                  <a:srgbClr val="000000"/>
                </a:solidFill>
                <a:effectLst/>
                <a:latin typeface="inherit"/>
              </a:rPr>
              <a:t>.</a:t>
            </a:r>
            <a:br>
              <a:rPr kumimoji="0" lang="en-US" altLang="en-US" sz="1800" b="0" i="0" u="none" strike="noStrike" cap="none" normalizeH="0" baseline="0" dirty="0">
                <a:ln>
                  <a:noFill/>
                </a:ln>
                <a:solidFill>
                  <a:srgbClr val="000000"/>
                </a:solidFill>
                <a:effectLst/>
                <a:latin typeface="inherit"/>
              </a:rPr>
            </a:br>
            <a:r>
              <a:rPr kumimoji="0" lang="en-US" altLang="en-US" sz="1800" b="0" i="0" u="none" strike="noStrike" cap="none" normalizeH="0" baseline="0" dirty="0">
                <a:ln>
                  <a:noFill/>
                </a:ln>
                <a:solidFill>
                  <a:srgbClr val="000000"/>
                </a:solidFill>
                <a:effectLst/>
                <a:latin typeface="inherit"/>
              </a:rPr>
              <a:t>In the second case, their type is determined from the method declaration of the interface.</a:t>
            </a:r>
            <a:endParaRPr kumimoji="0" lang="en-US" altLang="en-US" sz="1800" b="0" i="0" u="none" strike="noStrike" cap="none" normalizeH="0" baseline="0" dirty="0">
              <a:ln>
                <a:noFill/>
              </a:ln>
              <a:solidFill>
                <a:srgbClr val="000000"/>
              </a:solidFill>
              <a:effectLst/>
              <a:latin typeface="Averag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93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87BC-3833-435C-8874-5337549005ED}"/>
              </a:ext>
            </a:extLst>
          </p:cNvPr>
          <p:cNvSpPr>
            <a:spLocks noGrp="1"/>
          </p:cNvSpPr>
          <p:nvPr>
            <p:ph type="title"/>
          </p:nvPr>
        </p:nvSpPr>
        <p:spPr/>
        <p:txBody>
          <a:bodyPr/>
          <a:lstStyle/>
          <a:p>
            <a:r>
              <a:rPr lang="en-IN" sz="1800" b="1" i="0" dirty="0">
                <a:solidFill>
                  <a:srgbClr val="000000"/>
                </a:solidFill>
                <a:effectLst/>
                <a:latin typeface="inherit"/>
              </a:rPr>
              <a:t>What is a java stream</a:t>
            </a:r>
            <a:br>
              <a:rPr lang="en-IN" dirty="0"/>
            </a:br>
            <a:endParaRPr lang="en-IN" dirty="0"/>
          </a:p>
        </p:txBody>
      </p:sp>
      <p:sp>
        <p:nvSpPr>
          <p:cNvPr id="3" name="Content Placeholder 2">
            <a:extLst>
              <a:ext uri="{FF2B5EF4-FFF2-40B4-BE49-F238E27FC236}">
                <a16:creationId xmlns:a16="http://schemas.microsoft.com/office/drawing/2014/main" id="{A0CA09C3-08CC-4C81-BA56-D3299598BF5B}"/>
              </a:ext>
            </a:extLst>
          </p:cNvPr>
          <p:cNvSpPr>
            <a:spLocks noGrp="1"/>
          </p:cNvSpPr>
          <p:nvPr>
            <p:ph idx="1"/>
          </p:nvPr>
        </p:nvSpPr>
        <p:spPr/>
        <p:txBody>
          <a:bodyPr/>
          <a:lstStyle/>
          <a:p>
            <a:r>
              <a:rPr lang="en-IN" dirty="0"/>
              <a:t>A java 8 stream is a sequence of elements usually from a collection. Collection may be an array, list, set, file or a sequence of elements.</a:t>
            </a:r>
          </a:p>
          <a:p>
            <a:r>
              <a:rPr lang="en-IN" dirty="0"/>
              <a:t>A stream can perform different operations on its elements.  These operations include iterating over its elements, counting total number of elements, filter some elements based on some condition, transform elements etc.</a:t>
            </a:r>
          </a:p>
          <a:p>
            <a:r>
              <a:rPr lang="en-IN" dirty="0"/>
              <a:t>A java stream is represented by </a:t>
            </a:r>
            <a:r>
              <a:rPr lang="en-IN" dirty="0" err="1"/>
              <a:t>java.util.stream.Stream</a:t>
            </a:r>
            <a:r>
              <a:rPr lang="en-IN" dirty="0"/>
              <a:t> interface and its implementation classes. Java stream </a:t>
            </a:r>
            <a:r>
              <a:rPr lang="en-IN" dirty="0" err="1"/>
              <a:t>api</a:t>
            </a:r>
            <a:r>
              <a:rPr lang="en-IN" dirty="0"/>
              <a:t> was introduced in java 8.</a:t>
            </a:r>
          </a:p>
        </p:txBody>
      </p:sp>
    </p:spTree>
    <p:extLst>
      <p:ext uri="{BB962C8B-B14F-4D97-AF65-F5344CB8AC3E}">
        <p14:creationId xmlns:p14="http://schemas.microsoft.com/office/powerpoint/2010/main" val="86833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A3F6-07E6-4CC8-AFBC-F33B9862B84B}"/>
              </a:ext>
            </a:extLst>
          </p:cNvPr>
          <p:cNvSpPr>
            <a:spLocks noGrp="1"/>
          </p:cNvSpPr>
          <p:nvPr>
            <p:ph type="title"/>
          </p:nvPr>
        </p:nvSpPr>
        <p:spPr/>
        <p:txBody>
          <a:bodyPr/>
          <a:lstStyle/>
          <a:p>
            <a:r>
              <a:rPr lang="en-IN" sz="1800" b="1" i="0" dirty="0">
                <a:solidFill>
                  <a:srgbClr val="000000"/>
                </a:solidFill>
                <a:effectLst/>
                <a:latin typeface="inherit"/>
              </a:rPr>
              <a:t>Create stream</a:t>
            </a:r>
            <a:br>
              <a:rPr lang="en-IN" dirty="0"/>
            </a:br>
            <a:endParaRPr lang="en-IN" dirty="0"/>
          </a:p>
        </p:txBody>
      </p:sp>
      <p:sp>
        <p:nvSpPr>
          <p:cNvPr id="3" name="Content Placeholder 2">
            <a:extLst>
              <a:ext uri="{FF2B5EF4-FFF2-40B4-BE49-F238E27FC236}">
                <a16:creationId xmlns:a16="http://schemas.microsoft.com/office/drawing/2014/main" id="{4121EEAC-0B9A-4ED0-87ED-09BC51CAFA86}"/>
              </a:ext>
            </a:extLst>
          </p:cNvPr>
          <p:cNvSpPr>
            <a:spLocks noGrp="1"/>
          </p:cNvSpPr>
          <p:nvPr>
            <p:ph idx="1"/>
          </p:nvPr>
        </p:nvSpPr>
        <p:spPr/>
        <p:txBody>
          <a:bodyPr/>
          <a:lstStyle/>
          <a:p>
            <a:r>
              <a:rPr lang="en-IN" b="0" i="0" dirty="0">
                <a:solidFill>
                  <a:srgbClr val="000000"/>
                </a:solidFill>
                <a:effectLst/>
                <a:latin typeface="Average Sans"/>
              </a:rPr>
              <a:t>There are 7 different methods of creating a stream </a:t>
            </a:r>
            <a:endParaRPr lang="en-IN" dirty="0"/>
          </a:p>
        </p:txBody>
      </p:sp>
    </p:spTree>
    <p:extLst>
      <p:ext uri="{BB962C8B-B14F-4D97-AF65-F5344CB8AC3E}">
        <p14:creationId xmlns:p14="http://schemas.microsoft.com/office/powerpoint/2010/main" val="1100914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4626</Words>
  <Application>Microsoft Office PowerPoint</Application>
  <PresentationFormat>Widescreen</PresentationFormat>
  <Paragraphs>363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Average Sans</vt:lpstr>
      <vt:lpstr>Calibri</vt:lpstr>
      <vt:lpstr>Calibri Light</vt:lpstr>
      <vt:lpstr>Courier New</vt:lpstr>
      <vt:lpstr>inherit</vt:lpstr>
      <vt:lpstr>Office Theme</vt:lpstr>
      <vt:lpstr>Java 8</vt:lpstr>
      <vt:lpstr>a Lambda expression can be summarized as:</vt:lpstr>
      <vt:lpstr>Why Lambda expression </vt:lpstr>
      <vt:lpstr>What is Functional interfaces in java 8 </vt:lpstr>
      <vt:lpstr>Note</vt:lpstr>
      <vt:lpstr>Lambda expression syntax </vt:lpstr>
      <vt:lpstr>Note   </vt:lpstr>
      <vt:lpstr>What is a java stream </vt:lpstr>
      <vt:lpstr>Create stream </vt:lpstr>
      <vt:lpstr>1. Using Stream.of() </vt:lpstr>
      <vt:lpstr>2. Stream over a collection </vt:lpstr>
      <vt:lpstr>3. Stream over an array </vt:lpstr>
      <vt:lpstr>4. Using Stream builder </vt:lpstr>
      <vt:lpstr>5. Empty stream </vt:lpstr>
      <vt:lpstr>6. From a file </vt:lpstr>
      <vt:lpstr>7. Generate stream </vt:lpstr>
      <vt:lpstr>Iterating a stream</vt:lpstr>
      <vt:lpstr>Stream pipeline</vt:lpstr>
      <vt:lpstr>Stream pipeline </vt:lpstr>
      <vt:lpstr>Non-terminal operations</vt:lpstr>
      <vt:lpstr>1. filter() </vt:lpstr>
      <vt:lpstr>2. map()  </vt:lpstr>
      <vt:lpstr>map() may also be applied on objects to return a customized value.</vt:lpstr>
      <vt:lpstr>3. distinct() </vt:lpstr>
      <vt:lpstr>4. peek() </vt:lpstr>
      <vt:lpstr>5. limit() </vt:lpstr>
      <vt:lpstr>6. flatMap() </vt:lpstr>
      <vt:lpstr>flatMap()</vt:lpstr>
      <vt:lpstr>Intermediate Operation</vt:lpstr>
      <vt:lpstr>Terminal operations </vt:lpstr>
      <vt:lpstr>1. count() </vt:lpstr>
      <vt:lpstr>2. collect() </vt:lpstr>
      <vt:lpstr>3. anyMatch() </vt:lpstr>
      <vt:lpstr>  Example creates an array of students and checks if a student with roll number 3 is present or not. Note the usage of map() method to return roll number from student object. Also note that an operation receives the return value from the previous intermediate operation and not the actual stream element. If that would not be the case, anyMatch should have received an object instead of an integer.  </vt:lpstr>
      <vt:lpstr>4. allMatch() </vt:lpstr>
      <vt:lpstr>5. noneMatch() </vt:lpstr>
      <vt:lpstr>6. findFirst() </vt:lpstr>
      <vt:lpstr>7. findAny() </vt:lpstr>
      <vt:lpstr>8. reduce() </vt:lpstr>
      <vt:lpstr>9. max() </vt:lpstr>
      <vt:lpstr>10. min() </vt:lpstr>
      <vt:lpstr>PowerPoint Presentation</vt:lpstr>
      <vt:lpstr>Streams are lazy </vt:lpstr>
      <vt:lpstr>Stream benefits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Srivastava</dc:creator>
  <cp:lastModifiedBy>Vipul Srivastava</cp:lastModifiedBy>
  <cp:revision>31</cp:revision>
  <dcterms:created xsi:type="dcterms:W3CDTF">2021-10-18T07:21:02Z</dcterms:created>
  <dcterms:modified xsi:type="dcterms:W3CDTF">2021-10-20T15:08:17Z</dcterms:modified>
</cp:coreProperties>
</file>