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83" autoAdjust="0"/>
    <p:restoredTop sz="86364" autoAdjust="0"/>
  </p:normalViewPr>
  <p:slideViewPr>
    <p:cSldViewPr snapToGrid="0">
      <p:cViewPr varScale="1">
        <p:scale>
          <a:sx n="58" d="100"/>
          <a:sy n="58" d="100"/>
        </p:scale>
        <p:origin x="600" y="44"/>
      </p:cViewPr>
      <p:guideLst/>
    </p:cSldViewPr>
  </p:slideViewPr>
  <p:outlineViewPr>
    <p:cViewPr>
      <p:scale>
        <a:sx n="33" d="100"/>
        <a:sy n="33" d="100"/>
      </p:scale>
      <p:origin x="0" y="-97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4AA70-083D-49EA-BD4D-A1FFF9FC0C6E}" type="datetimeFigureOut">
              <a:rPr lang="en-IN" smtClean="0"/>
              <a:t>08-10-2021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751B2-968E-46BA-A54A-83D0C1B0470E}" type="slidenum">
              <a:rPr lang="en-IN" smtClean="0"/>
              <a:t>‹#›</a:t>
            </a:fld>
            <a:endParaRPr lang="en-IN"/>
          </a:p>
        </p:txBody>
      </p:sp>
    </p:spTree>
    <p:extLst>
      <p:ext uri="{BB962C8B-B14F-4D97-AF65-F5344CB8AC3E}">
        <p14:creationId xmlns:p14="http://schemas.microsoft.com/office/powerpoint/2010/main" val="119282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0751B2-968E-46BA-A54A-83D0C1B0470E}" type="slidenum">
              <a:rPr lang="en-IN" smtClean="0"/>
              <a:t>8</a:t>
            </a:fld>
            <a:endParaRPr lang="en-IN"/>
          </a:p>
        </p:txBody>
      </p:sp>
    </p:spTree>
    <p:extLst>
      <p:ext uri="{BB962C8B-B14F-4D97-AF65-F5344CB8AC3E}">
        <p14:creationId xmlns:p14="http://schemas.microsoft.com/office/powerpoint/2010/main" val="201305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85EC-824B-4FE8-B9C5-CF7A1153DB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34B7CD-4641-4C99-B11D-53CE9E699D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ACDA4C-5A01-4BE8-8A30-BC550E15B60A}"/>
              </a:ext>
            </a:extLst>
          </p:cNvPr>
          <p:cNvSpPr>
            <a:spLocks noGrp="1"/>
          </p:cNvSpPr>
          <p:nvPr>
            <p:ph type="dt" sz="half" idx="10"/>
          </p:nvPr>
        </p:nvSpPr>
        <p:spPr/>
        <p:txBody>
          <a:bodyPr/>
          <a:lstStyle/>
          <a:p>
            <a:fld id="{3A3EEB7D-1BC3-40CD-A849-5C63FD2EBD48}" type="datetimeFigureOut">
              <a:rPr lang="en-IN" smtClean="0"/>
              <a:t>08-10-2021</a:t>
            </a:fld>
            <a:endParaRPr lang="en-IN"/>
          </a:p>
        </p:txBody>
      </p:sp>
      <p:sp>
        <p:nvSpPr>
          <p:cNvPr id="5" name="Footer Placeholder 4">
            <a:extLst>
              <a:ext uri="{FF2B5EF4-FFF2-40B4-BE49-F238E27FC236}">
                <a16:creationId xmlns:a16="http://schemas.microsoft.com/office/drawing/2014/main" id="{1F3CE7B3-E71E-4062-A4BF-90F6D56CC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CAB64C-BFF3-4676-8520-B95699C69498}"/>
              </a:ext>
            </a:extLst>
          </p:cNvPr>
          <p:cNvSpPr>
            <a:spLocks noGrp="1"/>
          </p:cNvSpPr>
          <p:nvPr>
            <p:ph type="sldNum" sz="quarter" idx="12"/>
          </p:nvPr>
        </p:nvSpPr>
        <p:spPr/>
        <p:txBody>
          <a:bodyPr/>
          <a:lstStyle/>
          <a:p>
            <a:fld id="{5CFFD291-DCFF-4156-8C8A-C91177D90805}" type="slidenum">
              <a:rPr lang="en-IN" smtClean="0"/>
              <a:t>‹#›</a:t>
            </a:fld>
            <a:endParaRPr lang="en-IN"/>
          </a:p>
        </p:txBody>
      </p:sp>
    </p:spTree>
    <p:extLst>
      <p:ext uri="{BB962C8B-B14F-4D97-AF65-F5344CB8AC3E}">
        <p14:creationId xmlns:p14="http://schemas.microsoft.com/office/powerpoint/2010/main" val="410068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3B9A-0C11-4B3E-9BCA-07187E3C7A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A11AA-758C-44A8-AD9E-1BFBFB5AC6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B92B6-84C3-4E52-A26D-7BEC8C537929}"/>
              </a:ext>
            </a:extLst>
          </p:cNvPr>
          <p:cNvSpPr>
            <a:spLocks noGrp="1"/>
          </p:cNvSpPr>
          <p:nvPr>
            <p:ph type="dt" sz="half" idx="10"/>
          </p:nvPr>
        </p:nvSpPr>
        <p:spPr/>
        <p:txBody>
          <a:bodyPr/>
          <a:lstStyle/>
          <a:p>
            <a:fld id="{3A3EEB7D-1BC3-40CD-A849-5C63FD2EBD48}" type="datetimeFigureOut">
              <a:rPr lang="en-IN" smtClean="0"/>
              <a:t>08-10-2021</a:t>
            </a:fld>
            <a:endParaRPr lang="en-IN"/>
          </a:p>
        </p:txBody>
      </p:sp>
      <p:sp>
        <p:nvSpPr>
          <p:cNvPr id="5" name="Footer Placeholder 4">
            <a:extLst>
              <a:ext uri="{FF2B5EF4-FFF2-40B4-BE49-F238E27FC236}">
                <a16:creationId xmlns:a16="http://schemas.microsoft.com/office/drawing/2014/main" id="{1BA5E6E2-C1B4-41C3-A948-90808BC4F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8AB760-57C9-4F24-ABAB-347ABD5527FC}"/>
              </a:ext>
            </a:extLst>
          </p:cNvPr>
          <p:cNvSpPr>
            <a:spLocks noGrp="1"/>
          </p:cNvSpPr>
          <p:nvPr>
            <p:ph type="sldNum" sz="quarter" idx="12"/>
          </p:nvPr>
        </p:nvSpPr>
        <p:spPr/>
        <p:txBody>
          <a:bodyPr/>
          <a:lstStyle/>
          <a:p>
            <a:fld id="{5CFFD291-DCFF-4156-8C8A-C91177D90805}" type="slidenum">
              <a:rPr lang="en-IN" smtClean="0"/>
              <a:t>‹#›</a:t>
            </a:fld>
            <a:endParaRPr lang="en-IN"/>
          </a:p>
        </p:txBody>
      </p:sp>
    </p:spTree>
    <p:extLst>
      <p:ext uri="{BB962C8B-B14F-4D97-AF65-F5344CB8AC3E}">
        <p14:creationId xmlns:p14="http://schemas.microsoft.com/office/powerpoint/2010/main" val="1050284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F291F-86FF-4F1D-A249-C2DA918011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0E21BB-9F52-4520-A612-7F3B31002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04C454-BC7A-4A70-B6ED-A9817944DD26}"/>
              </a:ext>
            </a:extLst>
          </p:cNvPr>
          <p:cNvSpPr>
            <a:spLocks noGrp="1"/>
          </p:cNvSpPr>
          <p:nvPr>
            <p:ph type="dt" sz="half" idx="10"/>
          </p:nvPr>
        </p:nvSpPr>
        <p:spPr/>
        <p:txBody>
          <a:bodyPr/>
          <a:lstStyle/>
          <a:p>
            <a:fld id="{3A3EEB7D-1BC3-40CD-A849-5C63FD2EBD48}" type="datetimeFigureOut">
              <a:rPr lang="en-IN" smtClean="0"/>
              <a:t>08-10-2021</a:t>
            </a:fld>
            <a:endParaRPr lang="en-IN"/>
          </a:p>
        </p:txBody>
      </p:sp>
      <p:sp>
        <p:nvSpPr>
          <p:cNvPr id="5" name="Footer Placeholder 4">
            <a:extLst>
              <a:ext uri="{FF2B5EF4-FFF2-40B4-BE49-F238E27FC236}">
                <a16:creationId xmlns:a16="http://schemas.microsoft.com/office/drawing/2014/main" id="{A38D3FC6-2A4D-40E0-874C-4FF816C4FA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53E68-4DCF-4B07-9016-65D77943D9B0}"/>
              </a:ext>
            </a:extLst>
          </p:cNvPr>
          <p:cNvSpPr>
            <a:spLocks noGrp="1"/>
          </p:cNvSpPr>
          <p:nvPr>
            <p:ph type="sldNum" sz="quarter" idx="12"/>
          </p:nvPr>
        </p:nvSpPr>
        <p:spPr/>
        <p:txBody>
          <a:bodyPr/>
          <a:lstStyle/>
          <a:p>
            <a:fld id="{5CFFD291-DCFF-4156-8C8A-C91177D90805}" type="slidenum">
              <a:rPr lang="en-IN" smtClean="0"/>
              <a:t>‹#›</a:t>
            </a:fld>
            <a:endParaRPr lang="en-IN"/>
          </a:p>
        </p:txBody>
      </p:sp>
    </p:spTree>
    <p:extLst>
      <p:ext uri="{BB962C8B-B14F-4D97-AF65-F5344CB8AC3E}">
        <p14:creationId xmlns:p14="http://schemas.microsoft.com/office/powerpoint/2010/main" val="235815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F458-40E1-4E7D-8EAE-CBC84FD804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DC1346-9340-402C-B026-A5F53D2C83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5C8CD-D3E3-4C12-B4B0-F2A25B334A44}"/>
              </a:ext>
            </a:extLst>
          </p:cNvPr>
          <p:cNvSpPr>
            <a:spLocks noGrp="1"/>
          </p:cNvSpPr>
          <p:nvPr>
            <p:ph type="dt" sz="half" idx="10"/>
          </p:nvPr>
        </p:nvSpPr>
        <p:spPr/>
        <p:txBody>
          <a:bodyPr/>
          <a:lstStyle/>
          <a:p>
            <a:fld id="{3A3EEB7D-1BC3-40CD-A849-5C63FD2EBD48}" type="datetimeFigureOut">
              <a:rPr lang="en-IN" smtClean="0"/>
              <a:t>08-10-2021</a:t>
            </a:fld>
            <a:endParaRPr lang="en-IN"/>
          </a:p>
        </p:txBody>
      </p:sp>
      <p:sp>
        <p:nvSpPr>
          <p:cNvPr id="5" name="Footer Placeholder 4">
            <a:extLst>
              <a:ext uri="{FF2B5EF4-FFF2-40B4-BE49-F238E27FC236}">
                <a16:creationId xmlns:a16="http://schemas.microsoft.com/office/drawing/2014/main" id="{80556B04-BE95-484A-909F-BE480F163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C4E8C-27B8-4544-B24B-1DF85414C9A3}"/>
              </a:ext>
            </a:extLst>
          </p:cNvPr>
          <p:cNvSpPr>
            <a:spLocks noGrp="1"/>
          </p:cNvSpPr>
          <p:nvPr>
            <p:ph type="sldNum" sz="quarter" idx="12"/>
          </p:nvPr>
        </p:nvSpPr>
        <p:spPr/>
        <p:txBody>
          <a:bodyPr/>
          <a:lstStyle/>
          <a:p>
            <a:fld id="{5CFFD291-DCFF-4156-8C8A-C91177D90805}" type="slidenum">
              <a:rPr lang="en-IN" smtClean="0"/>
              <a:t>‹#›</a:t>
            </a:fld>
            <a:endParaRPr lang="en-IN"/>
          </a:p>
        </p:txBody>
      </p:sp>
    </p:spTree>
    <p:extLst>
      <p:ext uri="{BB962C8B-B14F-4D97-AF65-F5344CB8AC3E}">
        <p14:creationId xmlns:p14="http://schemas.microsoft.com/office/powerpoint/2010/main" val="2569584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3311-BADE-4053-AF91-3FA1B18F27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A9A9A8-2A08-4765-A6F6-CD8712F494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AE1546-AC8E-4F9B-9859-A74D7EC61487}"/>
              </a:ext>
            </a:extLst>
          </p:cNvPr>
          <p:cNvSpPr>
            <a:spLocks noGrp="1"/>
          </p:cNvSpPr>
          <p:nvPr>
            <p:ph type="dt" sz="half" idx="10"/>
          </p:nvPr>
        </p:nvSpPr>
        <p:spPr/>
        <p:txBody>
          <a:bodyPr/>
          <a:lstStyle/>
          <a:p>
            <a:fld id="{3A3EEB7D-1BC3-40CD-A849-5C63FD2EBD48}" type="datetimeFigureOut">
              <a:rPr lang="en-IN" smtClean="0"/>
              <a:t>08-10-2021</a:t>
            </a:fld>
            <a:endParaRPr lang="en-IN"/>
          </a:p>
        </p:txBody>
      </p:sp>
      <p:sp>
        <p:nvSpPr>
          <p:cNvPr id="5" name="Footer Placeholder 4">
            <a:extLst>
              <a:ext uri="{FF2B5EF4-FFF2-40B4-BE49-F238E27FC236}">
                <a16:creationId xmlns:a16="http://schemas.microsoft.com/office/drawing/2014/main" id="{289F9F81-76E7-45FD-A895-A82D4E6AE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898265-594B-4EB9-AEE2-15C06AEBE723}"/>
              </a:ext>
            </a:extLst>
          </p:cNvPr>
          <p:cNvSpPr>
            <a:spLocks noGrp="1"/>
          </p:cNvSpPr>
          <p:nvPr>
            <p:ph type="sldNum" sz="quarter" idx="12"/>
          </p:nvPr>
        </p:nvSpPr>
        <p:spPr/>
        <p:txBody>
          <a:bodyPr/>
          <a:lstStyle/>
          <a:p>
            <a:fld id="{5CFFD291-DCFF-4156-8C8A-C91177D90805}" type="slidenum">
              <a:rPr lang="en-IN" smtClean="0"/>
              <a:t>‹#›</a:t>
            </a:fld>
            <a:endParaRPr lang="en-IN"/>
          </a:p>
        </p:txBody>
      </p:sp>
    </p:spTree>
    <p:extLst>
      <p:ext uri="{BB962C8B-B14F-4D97-AF65-F5344CB8AC3E}">
        <p14:creationId xmlns:p14="http://schemas.microsoft.com/office/powerpoint/2010/main" val="191301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B4C6-8F98-4791-BFD1-775AD5E97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99E51A-EACD-444C-AE15-47A28EF883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7EC5E0-53EE-41DF-8C39-72706A6A3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29A29A-17C0-4567-BF4B-CDE87920CD26}"/>
              </a:ext>
            </a:extLst>
          </p:cNvPr>
          <p:cNvSpPr>
            <a:spLocks noGrp="1"/>
          </p:cNvSpPr>
          <p:nvPr>
            <p:ph type="dt" sz="half" idx="10"/>
          </p:nvPr>
        </p:nvSpPr>
        <p:spPr/>
        <p:txBody>
          <a:bodyPr/>
          <a:lstStyle/>
          <a:p>
            <a:fld id="{3A3EEB7D-1BC3-40CD-A849-5C63FD2EBD48}" type="datetimeFigureOut">
              <a:rPr lang="en-IN" smtClean="0"/>
              <a:t>08-10-2021</a:t>
            </a:fld>
            <a:endParaRPr lang="en-IN"/>
          </a:p>
        </p:txBody>
      </p:sp>
      <p:sp>
        <p:nvSpPr>
          <p:cNvPr id="6" name="Footer Placeholder 5">
            <a:extLst>
              <a:ext uri="{FF2B5EF4-FFF2-40B4-BE49-F238E27FC236}">
                <a16:creationId xmlns:a16="http://schemas.microsoft.com/office/drawing/2014/main" id="{D99277C2-7F1E-4B60-BC00-9579A6BFF1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5BC60C-6D5B-4A1E-BFDA-FEFD53496A76}"/>
              </a:ext>
            </a:extLst>
          </p:cNvPr>
          <p:cNvSpPr>
            <a:spLocks noGrp="1"/>
          </p:cNvSpPr>
          <p:nvPr>
            <p:ph type="sldNum" sz="quarter" idx="12"/>
          </p:nvPr>
        </p:nvSpPr>
        <p:spPr/>
        <p:txBody>
          <a:bodyPr/>
          <a:lstStyle/>
          <a:p>
            <a:fld id="{5CFFD291-DCFF-4156-8C8A-C91177D90805}" type="slidenum">
              <a:rPr lang="en-IN" smtClean="0"/>
              <a:t>‹#›</a:t>
            </a:fld>
            <a:endParaRPr lang="en-IN"/>
          </a:p>
        </p:txBody>
      </p:sp>
    </p:spTree>
    <p:extLst>
      <p:ext uri="{BB962C8B-B14F-4D97-AF65-F5344CB8AC3E}">
        <p14:creationId xmlns:p14="http://schemas.microsoft.com/office/powerpoint/2010/main" val="83329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524A-19D7-4F0D-B16A-CF6F0B135A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186777-EF6A-401F-9BD5-5A3CE6E136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1435D1-850C-4826-80E5-F9E0C5853D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AD832B-25C4-4A99-B77C-9BCACCC3E6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387322-A072-4902-88A0-35F4DC0821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EA0773-854E-441A-AD8D-F34696214C7E}"/>
              </a:ext>
            </a:extLst>
          </p:cNvPr>
          <p:cNvSpPr>
            <a:spLocks noGrp="1"/>
          </p:cNvSpPr>
          <p:nvPr>
            <p:ph type="dt" sz="half" idx="10"/>
          </p:nvPr>
        </p:nvSpPr>
        <p:spPr/>
        <p:txBody>
          <a:bodyPr/>
          <a:lstStyle/>
          <a:p>
            <a:fld id="{3A3EEB7D-1BC3-40CD-A849-5C63FD2EBD48}" type="datetimeFigureOut">
              <a:rPr lang="en-IN" smtClean="0"/>
              <a:t>08-10-2021</a:t>
            </a:fld>
            <a:endParaRPr lang="en-IN"/>
          </a:p>
        </p:txBody>
      </p:sp>
      <p:sp>
        <p:nvSpPr>
          <p:cNvPr id="8" name="Footer Placeholder 7">
            <a:extLst>
              <a:ext uri="{FF2B5EF4-FFF2-40B4-BE49-F238E27FC236}">
                <a16:creationId xmlns:a16="http://schemas.microsoft.com/office/drawing/2014/main" id="{A5E6ECA9-BF4A-4F10-97AF-8A9763B6A2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CBD83C-3C36-4FFC-AE44-F094A1B27BB1}"/>
              </a:ext>
            </a:extLst>
          </p:cNvPr>
          <p:cNvSpPr>
            <a:spLocks noGrp="1"/>
          </p:cNvSpPr>
          <p:nvPr>
            <p:ph type="sldNum" sz="quarter" idx="12"/>
          </p:nvPr>
        </p:nvSpPr>
        <p:spPr/>
        <p:txBody>
          <a:bodyPr/>
          <a:lstStyle/>
          <a:p>
            <a:fld id="{5CFFD291-DCFF-4156-8C8A-C91177D90805}" type="slidenum">
              <a:rPr lang="en-IN" smtClean="0"/>
              <a:t>‹#›</a:t>
            </a:fld>
            <a:endParaRPr lang="en-IN"/>
          </a:p>
        </p:txBody>
      </p:sp>
    </p:spTree>
    <p:extLst>
      <p:ext uri="{BB962C8B-B14F-4D97-AF65-F5344CB8AC3E}">
        <p14:creationId xmlns:p14="http://schemas.microsoft.com/office/powerpoint/2010/main" val="149051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EB34-54DF-45ED-A002-CB3EC25501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A5D741-0FBD-4589-BE68-718B0263A39F}"/>
              </a:ext>
            </a:extLst>
          </p:cNvPr>
          <p:cNvSpPr>
            <a:spLocks noGrp="1"/>
          </p:cNvSpPr>
          <p:nvPr>
            <p:ph type="dt" sz="half" idx="10"/>
          </p:nvPr>
        </p:nvSpPr>
        <p:spPr/>
        <p:txBody>
          <a:bodyPr/>
          <a:lstStyle/>
          <a:p>
            <a:fld id="{3A3EEB7D-1BC3-40CD-A849-5C63FD2EBD48}" type="datetimeFigureOut">
              <a:rPr lang="en-IN" smtClean="0"/>
              <a:t>08-10-2021</a:t>
            </a:fld>
            <a:endParaRPr lang="en-IN"/>
          </a:p>
        </p:txBody>
      </p:sp>
      <p:sp>
        <p:nvSpPr>
          <p:cNvPr id="4" name="Footer Placeholder 3">
            <a:extLst>
              <a:ext uri="{FF2B5EF4-FFF2-40B4-BE49-F238E27FC236}">
                <a16:creationId xmlns:a16="http://schemas.microsoft.com/office/drawing/2014/main" id="{2724564A-23DB-4F88-A4C7-B75AF86179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E8EBC3-D18D-4472-ABFF-81FE99B52D9F}"/>
              </a:ext>
            </a:extLst>
          </p:cNvPr>
          <p:cNvSpPr>
            <a:spLocks noGrp="1"/>
          </p:cNvSpPr>
          <p:nvPr>
            <p:ph type="sldNum" sz="quarter" idx="12"/>
          </p:nvPr>
        </p:nvSpPr>
        <p:spPr/>
        <p:txBody>
          <a:bodyPr/>
          <a:lstStyle/>
          <a:p>
            <a:fld id="{5CFFD291-DCFF-4156-8C8A-C91177D90805}" type="slidenum">
              <a:rPr lang="en-IN" smtClean="0"/>
              <a:t>‹#›</a:t>
            </a:fld>
            <a:endParaRPr lang="en-IN"/>
          </a:p>
        </p:txBody>
      </p:sp>
    </p:spTree>
    <p:extLst>
      <p:ext uri="{BB962C8B-B14F-4D97-AF65-F5344CB8AC3E}">
        <p14:creationId xmlns:p14="http://schemas.microsoft.com/office/powerpoint/2010/main" val="47181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E6FA59-F17F-4443-8EAF-D7415729696A}"/>
              </a:ext>
            </a:extLst>
          </p:cNvPr>
          <p:cNvSpPr>
            <a:spLocks noGrp="1"/>
          </p:cNvSpPr>
          <p:nvPr>
            <p:ph type="dt" sz="half" idx="10"/>
          </p:nvPr>
        </p:nvSpPr>
        <p:spPr/>
        <p:txBody>
          <a:bodyPr/>
          <a:lstStyle/>
          <a:p>
            <a:fld id="{3A3EEB7D-1BC3-40CD-A849-5C63FD2EBD48}" type="datetimeFigureOut">
              <a:rPr lang="en-IN" smtClean="0"/>
              <a:t>08-10-2021</a:t>
            </a:fld>
            <a:endParaRPr lang="en-IN"/>
          </a:p>
        </p:txBody>
      </p:sp>
      <p:sp>
        <p:nvSpPr>
          <p:cNvPr id="3" name="Footer Placeholder 2">
            <a:extLst>
              <a:ext uri="{FF2B5EF4-FFF2-40B4-BE49-F238E27FC236}">
                <a16:creationId xmlns:a16="http://schemas.microsoft.com/office/drawing/2014/main" id="{9A15FB4E-8783-488E-826B-C21B9EE1EF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022ED7-FEB0-44B3-AFAE-5AED0054C25F}"/>
              </a:ext>
            </a:extLst>
          </p:cNvPr>
          <p:cNvSpPr>
            <a:spLocks noGrp="1"/>
          </p:cNvSpPr>
          <p:nvPr>
            <p:ph type="sldNum" sz="quarter" idx="12"/>
          </p:nvPr>
        </p:nvSpPr>
        <p:spPr/>
        <p:txBody>
          <a:bodyPr/>
          <a:lstStyle/>
          <a:p>
            <a:fld id="{5CFFD291-DCFF-4156-8C8A-C91177D90805}" type="slidenum">
              <a:rPr lang="en-IN" smtClean="0"/>
              <a:t>‹#›</a:t>
            </a:fld>
            <a:endParaRPr lang="en-IN"/>
          </a:p>
        </p:txBody>
      </p:sp>
    </p:spTree>
    <p:extLst>
      <p:ext uri="{BB962C8B-B14F-4D97-AF65-F5344CB8AC3E}">
        <p14:creationId xmlns:p14="http://schemas.microsoft.com/office/powerpoint/2010/main" val="255773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9556-2595-46EB-BF2F-F508C43F6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F3DF5F-3E06-48A4-A328-501FB3DA7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1A4054-80A4-4CD9-BE1B-22E31A663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34DE7-EF8F-4CD8-8901-BDD7709A4DA3}"/>
              </a:ext>
            </a:extLst>
          </p:cNvPr>
          <p:cNvSpPr>
            <a:spLocks noGrp="1"/>
          </p:cNvSpPr>
          <p:nvPr>
            <p:ph type="dt" sz="half" idx="10"/>
          </p:nvPr>
        </p:nvSpPr>
        <p:spPr/>
        <p:txBody>
          <a:bodyPr/>
          <a:lstStyle/>
          <a:p>
            <a:fld id="{3A3EEB7D-1BC3-40CD-A849-5C63FD2EBD48}" type="datetimeFigureOut">
              <a:rPr lang="en-IN" smtClean="0"/>
              <a:t>08-10-2021</a:t>
            </a:fld>
            <a:endParaRPr lang="en-IN"/>
          </a:p>
        </p:txBody>
      </p:sp>
      <p:sp>
        <p:nvSpPr>
          <p:cNvPr id="6" name="Footer Placeholder 5">
            <a:extLst>
              <a:ext uri="{FF2B5EF4-FFF2-40B4-BE49-F238E27FC236}">
                <a16:creationId xmlns:a16="http://schemas.microsoft.com/office/drawing/2014/main" id="{A348ED7A-426B-48E0-BF59-95C4977356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0FA83F-C0C7-497C-8229-784E6F775FEE}"/>
              </a:ext>
            </a:extLst>
          </p:cNvPr>
          <p:cNvSpPr>
            <a:spLocks noGrp="1"/>
          </p:cNvSpPr>
          <p:nvPr>
            <p:ph type="sldNum" sz="quarter" idx="12"/>
          </p:nvPr>
        </p:nvSpPr>
        <p:spPr/>
        <p:txBody>
          <a:bodyPr/>
          <a:lstStyle/>
          <a:p>
            <a:fld id="{5CFFD291-DCFF-4156-8C8A-C91177D90805}" type="slidenum">
              <a:rPr lang="en-IN" smtClean="0"/>
              <a:t>‹#›</a:t>
            </a:fld>
            <a:endParaRPr lang="en-IN"/>
          </a:p>
        </p:txBody>
      </p:sp>
    </p:spTree>
    <p:extLst>
      <p:ext uri="{BB962C8B-B14F-4D97-AF65-F5344CB8AC3E}">
        <p14:creationId xmlns:p14="http://schemas.microsoft.com/office/powerpoint/2010/main" val="205629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A713-7BBD-4A3B-9001-DAFA9BBF7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F1DA2E-1605-4BEC-AA79-053564E8A3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511BA-38FD-4164-B77C-E33412187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34C5E-C3A7-4D9F-B481-1A1CC54AFA80}"/>
              </a:ext>
            </a:extLst>
          </p:cNvPr>
          <p:cNvSpPr>
            <a:spLocks noGrp="1"/>
          </p:cNvSpPr>
          <p:nvPr>
            <p:ph type="dt" sz="half" idx="10"/>
          </p:nvPr>
        </p:nvSpPr>
        <p:spPr/>
        <p:txBody>
          <a:bodyPr/>
          <a:lstStyle/>
          <a:p>
            <a:fld id="{3A3EEB7D-1BC3-40CD-A849-5C63FD2EBD48}" type="datetimeFigureOut">
              <a:rPr lang="en-IN" smtClean="0"/>
              <a:t>08-10-2021</a:t>
            </a:fld>
            <a:endParaRPr lang="en-IN"/>
          </a:p>
        </p:txBody>
      </p:sp>
      <p:sp>
        <p:nvSpPr>
          <p:cNvPr id="6" name="Footer Placeholder 5">
            <a:extLst>
              <a:ext uri="{FF2B5EF4-FFF2-40B4-BE49-F238E27FC236}">
                <a16:creationId xmlns:a16="http://schemas.microsoft.com/office/drawing/2014/main" id="{994355B9-850E-40E3-B94D-4A576B15AE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D01C43-FB28-4F1A-BDB7-6D65786C5D7D}"/>
              </a:ext>
            </a:extLst>
          </p:cNvPr>
          <p:cNvSpPr>
            <a:spLocks noGrp="1"/>
          </p:cNvSpPr>
          <p:nvPr>
            <p:ph type="sldNum" sz="quarter" idx="12"/>
          </p:nvPr>
        </p:nvSpPr>
        <p:spPr/>
        <p:txBody>
          <a:bodyPr/>
          <a:lstStyle/>
          <a:p>
            <a:fld id="{5CFFD291-DCFF-4156-8C8A-C91177D90805}" type="slidenum">
              <a:rPr lang="en-IN" smtClean="0"/>
              <a:t>‹#›</a:t>
            </a:fld>
            <a:endParaRPr lang="en-IN"/>
          </a:p>
        </p:txBody>
      </p:sp>
    </p:spTree>
    <p:extLst>
      <p:ext uri="{BB962C8B-B14F-4D97-AF65-F5344CB8AC3E}">
        <p14:creationId xmlns:p14="http://schemas.microsoft.com/office/powerpoint/2010/main" val="26891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38F856-0D86-4259-BB6E-743AD8ACC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5FA5B0-4D6F-4B83-9359-A87E57B03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B14D1D-CA39-4B50-BE69-8A6513DD0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EEB7D-1BC3-40CD-A849-5C63FD2EBD48}" type="datetimeFigureOut">
              <a:rPr lang="en-IN" smtClean="0"/>
              <a:t>08-10-2021</a:t>
            </a:fld>
            <a:endParaRPr lang="en-IN"/>
          </a:p>
        </p:txBody>
      </p:sp>
      <p:sp>
        <p:nvSpPr>
          <p:cNvPr id="5" name="Footer Placeholder 4">
            <a:extLst>
              <a:ext uri="{FF2B5EF4-FFF2-40B4-BE49-F238E27FC236}">
                <a16:creationId xmlns:a16="http://schemas.microsoft.com/office/drawing/2014/main" id="{33235A21-43F2-42A1-AF8C-6C190C15AB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2BC95F-6540-4168-A57E-E945B7AE5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FD291-DCFF-4156-8C8A-C91177D90805}" type="slidenum">
              <a:rPr lang="en-IN" smtClean="0"/>
              <a:t>‹#›</a:t>
            </a:fld>
            <a:endParaRPr lang="en-IN"/>
          </a:p>
        </p:txBody>
      </p:sp>
    </p:spTree>
    <p:extLst>
      <p:ext uri="{BB962C8B-B14F-4D97-AF65-F5344CB8AC3E}">
        <p14:creationId xmlns:p14="http://schemas.microsoft.com/office/powerpoint/2010/main" val="152718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57EE-C509-4336-BD7A-CBE7F9E48643}"/>
              </a:ext>
            </a:extLst>
          </p:cNvPr>
          <p:cNvSpPr>
            <a:spLocks noGrp="1"/>
          </p:cNvSpPr>
          <p:nvPr>
            <p:ph type="ctrTitle"/>
          </p:nvPr>
        </p:nvSpPr>
        <p:spPr/>
        <p:txBody>
          <a:bodyPr/>
          <a:lstStyle/>
          <a:p>
            <a:r>
              <a:rPr lang="en-US" dirty="0"/>
              <a:t>Java 8</a:t>
            </a:r>
            <a:endParaRPr lang="en-IN" dirty="0"/>
          </a:p>
        </p:txBody>
      </p:sp>
      <p:sp>
        <p:nvSpPr>
          <p:cNvPr id="3" name="Subtitle 2">
            <a:extLst>
              <a:ext uri="{FF2B5EF4-FFF2-40B4-BE49-F238E27FC236}">
                <a16:creationId xmlns:a16="http://schemas.microsoft.com/office/drawing/2014/main" id="{C483AD69-4FCB-4CC2-9B98-33B7819A7A7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23676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F42B-4786-4D55-9307-2D7FA04BC16F}"/>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9. What is Optional in Java 8? What is the use of </a:t>
            </a:r>
            <a:r>
              <a:rPr lang="en-IN" b="1" i="0" dirty="0" err="1">
                <a:solidFill>
                  <a:srgbClr val="3C484E"/>
                </a:solidFill>
                <a:effectLst/>
                <a:latin typeface="Circular"/>
              </a:rPr>
              <a:t>Optional?Advantages</a:t>
            </a:r>
            <a:r>
              <a:rPr lang="en-IN" b="1" i="0" dirty="0">
                <a:solidFill>
                  <a:srgbClr val="3C484E"/>
                </a:solidFill>
                <a:effectLst/>
                <a:latin typeface="Circular"/>
              </a:rPr>
              <a:t> of Java 8 Optional?</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A8472D80-F839-4574-ADE1-85078CF04B02}"/>
              </a:ext>
            </a:extLst>
          </p:cNvPr>
          <p:cNvSpPr>
            <a:spLocks noGrp="1"/>
          </p:cNvSpPr>
          <p:nvPr>
            <p:ph idx="1"/>
          </p:nvPr>
        </p:nvSpPr>
        <p:spPr/>
        <p:txBody>
          <a:bodyPr/>
          <a:lstStyle/>
          <a:p>
            <a:pPr algn="l"/>
            <a:r>
              <a:rPr lang="en-IN" b="0" i="0" dirty="0">
                <a:solidFill>
                  <a:srgbClr val="3C484E"/>
                </a:solidFill>
                <a:effectLst/>
                <a:latin typeface="Circular"/>
              </a:rPr>
              <a:t>Optional: Optional is a final Class introduced as part of Java SE 8. It is defined in </a:t>
            </a:r>
            <a:r>
              <a:rPr lang="en-IN" b="0" i="0" dirty="0" err="1">
                <a:solidFill>
                  <a:srgbClr val="3C484E"/>
                </a:solidFill>
                <a:effectLst/>
                <a:latin typeface="Circular"/>
              </a:rPr>
              <a:t>java.util</a:t>
            </a:r>
            <a:r>
              <a:rPr lang="en-IN" b="0" i="0" dirty="0">
                <a:solidFill>
                  <a:srgbClr val="3C484E"/>
                </a:solidFill>
                <a:effectLst/>
                <a:latin typeface="Circular"/>
              </a:rPr>
              <a:t> package.</a:t>
            </a:r>
          </a:p>
          <a:p>
            <a:pPr algn="l"/>
            <a:r>
              <a:rPr lang="en-IN" b="0" i="0" dirty="0">
                <a:solidFill>
                  <a:srgbClr val="3C484E"/>
                </a:solidFill>
                <a:effectLst/>
                <a:latin typeface="Circular"/>
              </a:rPr>
              <a:t>It is used to represent optional values that is either exist or not exist. It can contain either one value or zero value. If it contains a value, we can get it. Otherwise, we get nothing.</a:t>
            </a:r>
          </a:p>
          <a:p>
            <a:pPr algn="l"/>
            <a:r>
              <a:rPr lang="en-IN" b="0" i="0" dirty="0">
                <a:solidFill>
                  <a:srgbClr val="3C484E"/>
                </a:solidFill>
                <a:effectLst/>
                <a:latin typeface="Circular"/>
              </a:rPr>
              <a:t>It is a bounded collection that is it contains at most one element only. It is an alternative to “null” value.</a:t>
            </a:r>
          </a:p>
          <a:p>
            <a:pPr algn="l"/>
            <a:r>
              <a:rPr lang="en-IN" b="0" i="0" dirty="0">
                <a:solidFill>
                  <a:srgbClr val="3C484E"/>
                </a:solidFill>
                <a:effectLst/>
                <a:latin typeface="Circular"/>
              </a:rPr>
              <a:t>Main Advantage of Optional is: - It is used to avoid null checks. - It is used to avoid “</a:t>
            </a:r>
            <a:r>
              <a:rPr lang="en-IN" b="0" i="0" dirty="0" err="1">
                <a:solidFill>
                  <a:srgbClr val="3C484E"/>
                </a:solidFill>
                <a:effectLst/>
                <a:latin typeface="Circular"/>
              </a:rPr>
              <a:t>NullPointerException</a:t>
            </a:r>
            <a:r>
              <a:rPr lang="en-IN" b="0" i="0" dirty="0">
                <a:solidFill>
                  <a:srgbClr val="3C484E"/>
                </a:solidFill>
                <a:effectLst/>
                <a:latin typeface="Circular"/>
              </a:rPr>
              <a:t>”.</a:t>
            </a:r>
          </a:p>
          <a:p>
            <a:endParaRPr lang="en-IN" dirty="0"/>
          </a:p>
        </p:txBody>
      </p:sp>
    </p:spTree>
    <p:extLst>
      <p:ext uri="{BB962C8B-B14F-4D97-AF65-F5344CB8AC3E}">
        <p14:creationId xmlns:p14="http://schemas.microsoft.com/office/powerpoint/2010/main" val="324654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D307-3D6E-4BC1-82F4-4E9B92A3CF34}"/>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10. What is the difference between Collections and Stream in Java8?</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2DB379D2-520D-406B-A5B9-E353A2A9BF2C}"/>
              </a:ext>
            </a:extLst>
          </p:cNvPr>
          <p:cNvSpPr>
            <a:spLocks noGrp="1"/>
          </p:cNvSpPr>
          <p:nvPr>
            <p:ph idx="1"/>
          </p:nvPr>
        </p:nvSpPr>
        <p:spPr/>
        <p:txBody>
          <a:bodyPr/>
          <a:lstStyle/>
          <a:p>
            <a:pPr algn="l"/>
            <a:r>
              <a:rPr lang="en-IN" b="0" i="0" dirty="0">
                <a:solidFill>
                  <a:srgbClr val="3C484E"/>
                </a:solidFill>
                <a:effectLst/>
                <a:latin typeface="Circular"/>
              </a:rPr>
              <a:t>Stream operations do the iterations internally over the source elements provided, in contrast to Collections where explicit iteration is required.</a:t>
            </a:r>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2717233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96C9-0FDA-4807-9EFC-FCD59FE5C609}"/>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11. What is the purpose of filter method of stream in java 8?</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DF60226B-87AE-41F1-88E2-3CE3AB79A315}"/>
              </a:ext>
            </a:extLst>
          </p:cNvPr>
          <p:cNvSpPr>
            <a:spLocks noGrp="1"/>
          </p:cNvSpPr>
          <p:nvPr>
            <p:ph idx="1"/>
          </p:nvPr>
        </p:nvSpPr>
        <p:spPr/>
        <p:txBody>
          <a:bodyPr/>
          <a:lstStyle/>
          <a:p>
            <a:pPr algn="l"/>
            <a:r>
              <a:rPr lang="en-IN" b="0" i="0" dirty="0">
                <a:solidFill>
                  <a:srgbClr val="3C484E"/>
                </a:solidFill>
                <a:effectLst/>
                <a:latin typeface="Circular"/>
              </a:rPr>
              <a:t>The 'filter' method is used to eliminate elements based on a criteria.</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62359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903E-12D4-4170-B894-4ADADBD25644}"/>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12. What does the </a:t>
            </a:r>
            <a:r>
              <a:rPr lang="en-IN" b="1" i="0" dirty="0" err="1">
                <a:solidFill>
                  <a:srgbClr val="3C484E"/>
                </a:solidFill>
                <a:effectLst/>
                <a:latin typeface="Circular"/>
              </a:rPr>
              <a:t>flatmap</a:t>
            </a:r>
            <a:r>
              <a:rPr lang="en-IN" b="1" i="0" dirty="0">
                <a:solidFill>
                  <a:srgbClr val="3C484E"/>
                </a:solidFill>
                <a:effectLst/>
                <a:latin typeface="Circular"/>
              </a:rPr>
              <a:t>() function do? Why do we need it?</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D7FE65CB-F987-4E5F-BCE5-AE9A783A3BE3}"/>
              </a:ext>
            </a:extLst>
          </p:cNvPr>
          <p:cNvSpPr>
            <a:spLocks noGrp="1"/>
          </p:cNvSpPr>
          <p:nvPr>
            <p:ph idx="1"/>
          </p:nvPr>
        </p:nvSpPr>
        <p:spPr/>
        <p:txBody>
          <a:bodyPr/>
          <a:lstStyle/>
          <a:p>
            <a:pPr algn="l"/>
            <a:r>
              <a:rPr lang="en-IN" b="0" i="0" dirty="0">
                <a:solidFill>
                  <a:srgbClr val="3C484E"/>
                </a:solidFill>
                <a:effectLst/>
                <a:latin typeface="Circular"/>
              </a:rPr>
              <a:t>The </a:t>
            </a:r>
            <a:r>
              <a:rPr lang="en-IN" b="0" i="0" dirty="0" err="1">
                <a:solidFill>
                  <a:srgbClr val="3C484E"/>
                </a:solidFill>
                <a:effectLst/>
                <a:latin typeface="Circular"/>
              </a:rPr>
              <a:t>flatmap</a:t>
            </a:r>
            <a:r>
              <a:rPr lang="en-IN" b="0" i="0" dirty="0">
                <a:solidFill>
                  <a:srgbClr val="3C484E"/>
                </a:solidFill>
                <a:effectLst/>
                <a:latin typeface="Circular"/>
              </a:rPr>
              <a:t> function is an extension of the map function. Apart from transforming one object into another, it can also flatten it.</a:t>
            </a:r>
          </a:p>
          <a:p>
            <a:pPr algn="l"/>
            <a:r>
              <a:rPr lang="en-IN" b="0" i="0" dirty="0">
                <a:solidFill>
                  <a:srgbClr val="3C484E"/>
                </a:solidFill>
                <a:effectLst/>
                <a:latin typeface="Circular"/>
              </a:rPr>
              <a:t>For example, if you have a list of the list but you want to combine all elements of lists into just one list. In this case, you can use </a:t>
            </a:r>
            <a:r>
              <a:rPr lang="en-IN" b="0" i="0" dirty="0" err="1">
                <a:solidFill>
                  <a:srgbClr val="3C484E"/>
                </a:solidFill>
                <a:effectLst/>
                <a:latin typeface="Circular"/>
              </a:rPr>
              <a:t>flatMap</a:t>
            </a:r>
            <a:r>
              <a:rPr lang="en-IN" b="0" i="0" dirty="0">
                <a:solidFill>
                  <a:srgbClr val="3C484E"/>
                </a:solidFill>
                <a:effectLst/>
                <a:latin typeface="Circular"/>
              </a:rPr>
              <a:t>() for flattening. At the same time, you can also transform an object like you do use map() function.</a:t>
            </a:r>
          </a:p>
          <a:p>
            <a:endParaRPr lang="en-IN" dirty="0"/>
          </a:p>
        </p:txBody>
      </p:sp>
    </p:spTree>
    <p:extLst>
      <p:ext uri="{BB962C8B-B14F-4D97-AF65-F5344CB8AC3E}">
        <p14:creationId xmlns:p14="http://schemas.microsoft.com/office/powerpoint/2010/main" val="143496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E6A5-6F83-4434-B99E-40CB7BD9663A}"/>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13. What is the difference between intermediate and terminal operations on Stream?</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E6F7CFA5-0D06-407C-817F-E7FC6BA86939}"/>
              </a:ext>
            </a:extLst>
          </p:cNvPr>
          <p:cNvSpPr>
            <a:spLocks noGrp="1"/>
          </p:cNvSpPr>
          <p:nvPr>
            <p:ph idx="1"/>
          </p:nvPr>
        </p:nvSpPr>
        <p:spPr/>
        <p:txBody>
          <a:bodyPr/>
          <a:lstStyle/>
          <a:p>
            <a:pPr algn="l"/>
            <a:r>
              <a:rPr lang="en-IN" b="0" i="0" dirty="0">
                <a:solidFill>
                  <a:srgbClr val="3C484E"/>
                </a:solidFill>
                <a:effectLst/>
                <a:latin typeface="Circular"/>
              </a:rPr>
              <a:t>The intermediate Stream operation returns another Stream, which means you can further call other methods of Stream class to compose a pipeline.</a:t>
            </a:r>
          </a:p>
          <a:p>
            <a:pPr algn="l"/>
            <a:r>
              <a:rPr lang="en-IN" b="0" i="0" dirty="0">
                <a:solidFill>
                  <a:srgbClr val="3C484E"/>
                </a:solidFill>
                <a:effectLst/>
                <a:latin typeface="Circular"/>
              </a:rPr>
              <a:t>For example after calling map() or </a:t>
            </a:r>
            <a:r>
              <a:rPr lang="en-IN" b="0" i="0" dirty="0" err="1">
                <a:solidFill>
                  <a:srgbClr val="3C484E"/>
                </a:solidFill>
                <a:effectLst/>
                <a:latin typeface="Circular"/>
              </a:rPr>
              <a:t>flatMap</a:t>
            </a:r>
            <a:r>
              <a:rPr lang="en-IN" b="0" i="0" dirty="0">
                <a:solidFill>
                  <a:srgbClr val="3C484E"/>
                </a:solidFill>
                <a:effectLst/>
                <a:latin typeface="Circular"/>
              </a:rPr>
              <a:t>() you can still call filter() method on Stream.</a:t>
            </a:r>
          </a:p>
          <a:p>
            <a:pPr algn="l"/>
            <a:r>
              <a:rPr lang="en-IN" b="0" i="0" dirty="0">
                <a:solidFill>
                  <a:srgbClr val="3C484E"/>
                </a:solidFill>
                <a:effectLst/>
                <a:latin typeface="Circular"/>
              </a:rPr>
              <a:t>On the other hand, the terminal operation produces a result other than Streams like a value or a Collection.</a:t>
            </a:r>
          </a:p>
          <a:p>
            <a:pPr algn="l"/>
            <a:r>
              <a:rPr lang="en-IN" b="0" i="0" dirty="0">
                <a:solidFill>
                  <a:srgbClr val="3C484E"/>
                </a:solidFill>
                <a:effectLst/>
                <a:latin typeface="Circular"/>
              </a:rPr>
              <a:t>Once a terminal method like </a:t>
            </a:r>
            <a:r>
              <a:rPr lang="en-IN" b="0" i="0" dirty="0" err="1">
                <a:solidFill>
                  <a:srgbClr val="3C484E"/>
                </a:solidFill>
                <a:effectLst/>
                <a:latin typeface="Circular"/>
              </a:rPr>
              <a:t>forEach</a:t>
            </a:r>
            <a:r>
              <a:rPr lang="en-IN" b="0" i="0" dirty="0">
                <a:solidFill>
                  <a:srgbClr val="3C484E"/>
                </a:solidFill>
                <a:effectLst/>
                <a:latin typeface="Circular"/>
              </a:rPr>
              <a:t>() or collect() is called, you cannot call any other method of Stream or reuse the Stream.</a:t>
            </a:r>
          </a:p>
          <a:p>
            <a:endParaRPr lang="en-IN" dirty="0"/>
          </a:p>
        </p:txBody>
      </p:sp>
    </p:spTree>
    <p:extLst>
      <p:ext uri="{BB962C8B-B14F-4D97-AF65-F5344CB8AC3E}">
        <p14:creationId xmlns:p14="http://schemas.microsoft.com/office/powerpoint/2010/main" val="3391998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2A8D-2273-4303-939F-87213E15358D}"/>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14. What does the peek() method does? When should you use it? </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EF952CDA-A09C-4237-BC42-DB34D39D38EB}"/>
              </a:ext>
            </a:extLst>
          </p:cNvPr>
          <p:cNvSpPr>
            <a:spLocks noGrp="1"/>
          </p:cNvSpPr>
          <p:nvPr>
            <p:ph idx="1"/>
          </p:nvPr>
        </p:nvSpPr>
        <p:spPr/>
        <p:txBody>
          <a:bodyPr/>
          <a:lstStyle/>
          <a:p>
            <a:pPr algn="l"/>
            <a:r>
              <a:rPr lang="en-IN" b="0" i="0" dirty="0">
                <a:solidFill>
                  <a:srgbClr val="3C484E"/>
                </a:solidFill>
                <a:effectLst/>
                <a:latin typeface="Circular"/>
              </a:rPr>
              <a:t>The peek() method of Stream class allows you to see through a Stream pipeline. You can peek through each step and print meaningful messages on the console. It's generally used for debugging issues related to lambda expression and Stream processing.</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3228697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03C6-B3C1-4CDD-96F0-1660D3D3514D}"/>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15. What is difference between </a:t>
            </a:r>
            <a:r>
              <a:rPr lang="en-IN" b="1" i="0" dirty="0" err="1">
                <a:solidFill>
                  <a:srgbClr val="3C484E"/>
                </a:solidFill>
                <a:effectLst/>
                <a:latin typeface="Circular"/>
              </a:rPr>
              <a:t>findFirst</a:t>
            </a:r>
            <a:r>
              <a:rPr lang="en-IN" b="1" i="0" dirty="0">
                <a:solidFill>
                  <a:srgbClr val="3C484E"/>
                </a:solidFill>
                <a:effectLst/>
                <a:latin typeface="Circular"/>
              </a:rPr>
              <a:t>() and </a:t>
            </a:r>
            <a:r>
              <a:rPr lang="en-IN" b="1" i="0" dirty="0" err="1">
                <a:solidFill>
                  <a:srgbClr val="3C484E"/>
                </a:solidFill>
                <a:effectLst/>
                <a:latin typeface="Circular"/>
              </a:rPr>
              <a:t>findAny</a:t>
            </a:r>
            <a:r>
              <a:rPr lang="en-IN" b="1" i="0" dirty="0">
                <a:solidFill>
                  <a:srgbClr val="3C484E"/>
                </a:solidFill>
                <a:effectLst/>
                <a:latin typeface="Circular"/>
              </a:rPr>
              <a:t>() method?</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E855E60E-E296-403A-9FBE-14AF97A2053A}"/>
              </a:ext>
            </a:extLst>
          </p:cNvPr>
          <p:cNvSpPr>
            <a:spLocks noGrp="1"/>
          </p:cNvSpPr>
          <p:nvPr>
            <p:ph idx="1"/>
          </p:nvPr>
        </p:nvSpPr>
        <p:spPr/>
        <p:txBody>
          <a:bodyPr/>
          <a:lstStyle/>
          <a:p>
            <a:pPr algn="l"/>
            <a:r>
              <a:rPr lang="en-IN" b="0" i="0" dirty="0">
                <a:solidFill>
                  <a:srgbClr val="3C484E"/>
                </a:solidFill>
                <a:effectLst/>
                <a:latin typeface="Circular"/>
              </a:rPr>
              <a:t>The </a:t>
            </a:r>
            <a:r>
              <a:rPr lang="en-IN" b="0" i="0" dirty="0" err="1">
                <a:solidFill>
                  <a:srgbClr val="3C484E"/>
                </a:solidFill>
                <a:effectLst/>
                <a:latin typeface="Circular"/>
              </a:rPr>
              <a:t>findFirst</a:t>
            </a:r>
            <a:r>
              <a:rPr lang="en-IN" b="0" i="0" dirty="0">
                <a:solidFill>
                  <a:srgbClr val="3C484E"/>
                </a:solidFill>
                <a:effectLst/>
                <a:latin typeface="Circular"/>
              </a:rPr>
              <a:t>() method will return the first element meeting the criterion i.e. Predicate, while the </a:t>
            </a:r>
            <a:r>
              <a:rPr lang="en-IN" b="0" i="0" dirty="0" err="1">
                <a:solidFill>
                  <a:srgbClr val="3C484E"/>
                </a:solidFill>
                <a:effectLst/>
                <a:latin typeface="Circular"/>
              </a:rPr>
              <a:t>findAny</a:t>
            </a:r>
            <a:r>
              <a:rPr lang="en-IN" b="0" i="0" dirty="0">
                <a:solidFill>
                  <a:srgbClr val="3C484E"/>
                </a:solidFill>
                <a:effectLst/>
                <a:latin typeface="Circular"/>
              </a:rPr>
              <a:t>() method will return any element meeting the criterion, very useful while working with a parallel stream.</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31673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EC87-DE0A-44B6-8A26-5A46B5EBB03C}"/>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16. What is the difference between </a:t>
            </a:r>
            <a:r>
              <a:rPr lang="en-IN" b="1" i="0" dirty="0" err="1">
                <a:solidFill>
                  <a:srgbClr val="3C484E"/>
                </a:solidFill>
                <a:effectLst/>
                <a:latin typeface="Circular"/>
              </a:rPr>
              <a:t>PermGenSpace</a:t>
            </a:r>
            <a:r>
              <a:rPr lang="en-IN" b="1" i="0" dirty="0">
                <a:solidFill>
                  <a:srgbClr val="3C484E"/>
                </a:solidFill>
                <a:effectLst/>
                <a:latin typeface="Circular"/>
              </a:rPr>
              <a:t> and </a:t>
            </a:r>
            <a:r>
              <a:rPr lang="en-IN" b="1" i="0" dirty="0" err="1">
                <a:solidFill>
                  <a:srgbClr val="3C484E"/>
                </a:solidFill>
                <a:effectLst/>
                <a:latin typeface="Circular"/>
              </a:rPr>
              <a:t>MetaSpace</a:t>
            </a:r>
            <a:r>
              <a:rPr lang="en-IN" b="1" i="0" dirty="0">
                <a:solidFill>
                  <a:srgbClr val="3C484E"/>
                </a:solidFill>
                <a:effectLst/>
                <a:latin typeface="Circular"/>
              </a:rPr>
              <a:t>?</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025DA75D-BEFE-4852-983F-040281F9064B}"/>
              </a:ext>
            </a:extLst>
          </p:cNvPr>
          <p:cNvSpPr>
            <a:spLocks noGrp="1"/>
          </p:cNvSpPr>
          <p:nvPr>
            <p:ph idx="1"/>
          </p:nvPr>
        </p:nvSpPr>
        <p:spPr/>
        <p:txBody>
          <a:bodyPr/>
          <a:lstStyle/>
          <a:p>
            <a:pPr algn="l"/>
            <a:r>
              <a:rPr lang="en-IN" b="0" i="0" dirty="0">
                <a:solidFill>
                  <a:srgbClr val="3C484E"/>
                </a:solidFill>
                <a:effectLst/>
                <a:latin typeface="Circular"/>
              </a:rPr>
              <a:t>In </a:t>
            </a:r>
            <a:r>
              <a:rPr lang="en-IN" b="0" i="0" dirty="0" err="1">
                <a:solidFill>
                  <a:srgbClr val="3C484E"/>
                </a:solidFill>
                <a:effectLst/>
                <a:latin typeface="Circular"/>
              </a:rPr>
              <a:t>jdk</a:t>
            </a:r>
            <a:r>
              <a:rPr lang="en-IN" b="0" i="0" dirty="0">
                <a:solidFill>
                  <a:srgbClr val="3C484E"/>
                </a:solidFill>
                <a:effectLst/>
                <a:latin typeface="Circular"/>
              </a:rPr>
              <a:t> 8 onwards </a:t>
            </a:r>
            <a:r>
              <a:rPr lang="en-IN" b="0" i="0" dirty="0" err="1">
                <a:solidFill>
                  <a:srgbClr val="3C484E"/>
                </a:solidFill>
                <a:effectLst/>
                <a:latin typeface="Circular"/>
              </a:rPr>
              <a:t>PermGenSpace</a:t>
            </a:r>
            <a:r>
              <a:rPr lang="en-IN" b="0" i="0" dirty="0">
                <a:solidFill>
                  <a:srgbClr val="3C484E"/>
                </a:solidFill>
                <a:effectLst/>
                <a:latin typeface="Circular"/>
              </a:rPr>
              <a:t> is removed. Earlier </a:t>
            </a:r>
            <a:r>
              <a:rPr lang="en-IN" b="0" i="0" dirty="0" err="1">
                <a:solidFill>
                  <a:srgbClr val="3C484E"/>
                </a:solidFill>
                <a:effectLst/>
                <a:latin typeface="Circular"/>
              </a:rPr>
              <a:t>PermGenSpace</a:t>
            </a:r>
            <a:r>
              <a:rPr lang="en-IN" b="0" i="0" dirty="0">
                <a:solidFill>
                  <a:srgbClr val="3C484E"/>
                </a:solidFill>
                <a:effectLst/>
                <a:latin typeface="Circular"/>
              </a:rPr>
              <a:t> is used for storing the metadata. Metadata means storing the information about classes like bytecodes, names and JIT information. Java classes metadata now stored in native heap and this space is called </a:t>
            </a:r>
            <a:r>
              <a:rPr lang="en-IN" b="0" i="0" dirty="0" err="1">
                <a:solidFill>
                  <a:srgbClr val="3C484E"/>
                </a:solidFill>
                <a:effectLst/>
                <a:latin typeface="Circular"/>
              </a:rPr>
              <a:t>MetaSpace</a:t>
            </a:r>
            <a:r>
              <a:rPr lang="en-IN" b="0" i="0" dirty="0">
                <a:solidFill>
                  <a:srgbClr val="3C484E"/>
                </a:solidFill>
                <a:effectLst/>
                <a:latin typeface="Circular"/>
              </a:rPr>
              <a:t>. </a:t>
            </a:r>
            <a:r>
              <a:rPr lang="en-IN" b="0" i="0" dirty="0" err="1">
                <a:solidFill>
                  <a:srgbClr val="3C484E"/>
                </a:solidFill>
                <a:effectLst/>
                <a:latin typeface="Circular"/>
              </a:rPr>
              <a:t>Metaspace</a:t>
            </a:r>
            <a:r>
              <a:rPr lang="en-IN" b="0" i="0" dirty="0">
                <a:solidFill>
                  <a:srgbClr val="3C484E"/>
                </a:solidFill>
                <a:effectLst/>
                <a:latin typeface="Circular"/>
              </a:rPr>
              <a:t> grows automatically by default and will be garbage collected.</a:t>
            </a:r>
          </a:p>
          <a:p>
            <a:pPr algn="l"/>
            <a:r>
              <a:rPr lang="en-IN" b="0" i="0" dirty="0">
                <a:solidFill>
                  <a:srgbClr val="3C484E"/>
                </a:solidFill>
                <a:effectLst/>
                <a:latin typeface="Circular"/>
              </a:rPr>
              <a:t>So the major difference between </a:t>
            </a:r>
            <a:r>
              <a:rPr lang="en-IN" b="0" i="0" dirty="0" err="1">
                <a:solidFill>
                  <a:srgbClr val="3C484E"/>
                </a:solidFill>
                <a:effectLst/>
                <a:latin typeface="Circular"/>
              </a:rPr>
              <a:t>PermGenSpace</a:t>
            </a:r>
            <a:r>
              <a:rPr lang="en-IN" b="0" i="0" dirty="0">
                <a:solidFill>
                  <a:srgbClr val="3C484E"/>
                </a:solidFill>
                <a:effectLst/>
                <a:latin typeface="Circular"/>
              </a:rPr>
              <a:t> and </a:t>
            </a:r>
            <a:r>
              <a:rPr lang="en-IN" b="0" i="0" dirty="0" err="1">
                <a:solidFill>
                  <a:srgbClr val="3C484E"/>
                </a:solidFill>
                <a:effectLst/>
                <a:latin typeface="Circular"/>
              </a:rPr>
              <a:t>MetaSpace</a:t>
            </a:r>
            <a:r>
              <a:rPr lang="en-IN" b="0" i="0" dirty="0">
                <a:solidFill>
                  <a:srgbClr val="3C484E"/>
                </a:solidFill>
                <a:effectLst/>
                <a:latin typeface="Circular"/>
              </a:rPr>
              <a:t> is that </a:t>
            </a:r>
            <a:r>
              <a:rPr lang="en-IN" b="0" i="0" dirty="0" err="1">
                <a:solidFill>
                  <a:srgbClr val="3C484E"/>
                </a:solidFill>
                <a:effectLst/>
                <a:latin typeface="Circular"/>
              </a:rPr>
              <a:t>PermGenSpace</a:t>
            </a:r>
            <a:r>
              <a:rPr lang="en-IN" b="0" i="0" dirty="0">
                <a:solidFill>
                  <a:srgbClr val="3C484E"/>
                </a:solidFill>
                <a:effectLst/>
                <a:latin typeface="Circular"/>
              </a:rPr>
              <a:t> was fixed in size and did not grow automatically, but </a:t>
            </a:r>
            <a:r>
              <a:rPr lang="en-IN" b="0" i="0" dirty="0" err="1">
                <a:solidFill>
                  <a:srgbClr val="3C484E"/>
                </a:solidFill>
                <a:effectLst/>
                <a:latin typeface="Circular"/>
              </a:rPr>
              <a:t>MetaSpace</a:t>
            </a:r>
            <a:r>
              <a:rPr lang="en-IN" b="0" i="0" dirty="0">
                <a:solidFill>
                  <a:srgbClr val="3C484E"/>
                </a:solidFill>
                <a:effectLst/>
                <a:latin typeface="Circular"/>
              </a:rPr>
              <a:t> does not have any size constraints.</a:t>
            </a:r>
          </a:p>
          <a:p>
            <a:endParaRPr lang="en-IN" dirty="0"/>
          </a:p>
        </p:txBody>
      </p:sp>
    </p:spTree>
    <p:extLst>
      <p:ext uri="{BB962C8B-B14F-4D97-AF65-F5344CB8AC3E}">
        <p14:creationId xmlns:p14="http://schemas.microsoft.com/office/powerpoint/2010/main" val="289070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73D6-E099-4FC7-884A-652CAF351BC2}"/>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17. What is a default method in Java 8 ? When to use it?</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0883BCAB-D3DC-4438-A41A-B07AA7F9B4E3}"/>
              </a:ext>
            </a:extLst>
          </p:cNvPr>
          <p:cNvSpPr>
            <a:spLocks noGrp="1"/>
          </p:cNvSpPr>
          <p:nvPr>
            <p:ph idx="1"/>
          </p:nvPr>
        </p:nvSpPr>
        <p:spPr/>
        <p:txBody>
          <a:bodyPr/>
          <a:lstStyle/>
          <a:p>
            <a:pPr algn="l"/>
            <a:r>
              <a:rPr lang="en-IN" b="0" i="0" dirty="0">
                <a:solidFill>
                  <a:srgbClr val="3C484E"/>
                </a:solidFill>
                <a:effectLst/>
                <a:latin typeface="Circular"/>
              </a:rPr>
              <a:t>Default method is also known as defender methods or virtual extension methods. It is a non abstract method </a:t>
            </a:r>
            <a:r>
              <a:rPr lang="en-IN" b="0" i="0" dirty="0" err="1">
                <a:solidFill>
                  <a:srgbClr val="3C484E"/>
                </a:solidFill>
                <a:effectLst/>
                <a:latin typeface="Circular"/>
              </a:rPr>
              <a:t>i.e</a:t>
            </a:r>
            <a:r>
              <a:rPr lang="en-IN" b="0" i="0" dirty="0">
                <a:solidFill>
                  <a:srgbClr val="3C484E"/>
                </a:solidFill>
                <a:effectLst/>
                <a:latin typeface="Circular"/>
              </a:rPr>
              <a:t> have body, which can be declared inside interface. Default method is introduced in Java 8 for backward compatibility. That is if you add a new abstract method to the interface, all the implementing classes shall break. Implementing classes need to implement the added abstract method. This problem is solved by default method of java 8.</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100848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46AC-78DC-45F8-A976-8FBDEB4D27A5}"/>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18. What is the difference and similarities between Function and Predicate in java 8?</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2EE2D0B5-EA97-4810-BF1F-722E2EBD5A22}"/>
              </a:ext>
            </a:extLst>
          </p:cNvPr>
          <p:cNvSpPr>
            <a:spLocks noGrp="1"/>
          </p:cNvSpPr>
          <p:nvPr>
            <p:ph idx="1"/>
          </p:nvPr>
        </p:nvSpPr>
        <p:spPr/>
        <p:txBody>
          <a:bodyPr/>
          <a:lstStyle/>
          <a:p>
            <a:pPr algn="l"/>
            <a:r>
              <a:rPr lang="en-IN" b="0" i="0" dirty="0">
                <a:solidFill>
                  <a:srgbClr val="3C484E"/>
                </a:solidFill>
                <a:effectLst/>
                <a:latin typeface="Circular"/>
              </a:rPr>
              <a:t>Difference: - Return Type : Function returns an Object and it is a single argument function. Predicate return type is </a:t>
            </a:r>
            <a:r>
              <a:rPr lang="en-IN" b="0" i="0" dirty="0" err="1">
                <a:solidFill>
                  <a:srgbClr val="3C484E"/>
                </a:solidFill>
                <a:effectLst/>
                <a:latin typeface="Circular"/>
              </a:rPr>
              <a:t>boolean</a:t>
            </a:r>
            <a:r>
              <a:rPr lang="en-IN" b="0" i="0" dirty="0">
                <a:solidFill>
                  <a:srgbClr val="3C484E"/>
                </a:solidFill>
                <a:effectLst/>
                <a:latin typeface="Circular"/>
              </a:rPr>
              <a:t> (</a:t>
            </a:r>
            <a:r>
              <a:rPr lang="en-IN" b="0" i="0" dirty="0" err="1">
                <a:solidFill>
                  <a:srgbClr val="3C484E"/>
                </a:solidFill>
                <a:effectLst/>
                <a:latin typeface="Circular"/>
              </a:rPr>
              <a:t>i.e</a:t>
            </a:r>
            <a:r>
              <a:rPr lang="en-IN" b="0" i="0" dirty="0">
                <a:solidFill>
                  <a:srgbClr val="3C484E"/>
                </a:solidFill>
                <a:effectLst/>
                <a:latin typeface="Circular"/>
              </a:rPr>
              <a:t> true or false) and it is also a single argument function.</a:t>
            </a:r>
          </a:p>
          <a:p>
            <a:pPr algn="l"/>
            <a:r>
              <a:rPr lang="en-IN" b="0" i="0" dirty="0">
                <a:solidFill>
                  <a:srgbClr val="3C484E"/>
                </a:solidFill>
                <a:effectLst/>
                <a:latin typeface="Circular"/>
              </a:rPr>
              <a:t>Similarities: - Both are functional interfaces </a:t>
            </a:r>
            <a:r>
              <a:rPr lang="en-IN" b="0" i="0" dirty="0" err="1">
                <a:solidFill>
                  <a:srgbClr val="3C484E"/>
                </a:solidFill>
                <a:effectLst/>
                <a:latin typeface="Circular"/>
              </a:rPr>
              <a:t>i.e</a:t>
            </a:r>
            <a:r>
              <a:rPr lang="en-IN" b="0" i="0" dirty="0">
                <a:solidFill>
                  <a:srgbClr val="3C484E"/>
                </a:solidFill>
                <a:effectLst/>
                <a:latin typeface="Circular"/>
              </a:rPr>
              <a:t> both contain single abstract method.</a:t>
            </a:r>
          </a:p>
          <a:p>
            <a:endParaRPr lang="en-IN" dirty="0"/>
          </a:p>
        </p:txBody>
      </p:sp>
    </p:spTree>
    <p:extLst>
      <p:ext uri="{BB962C8B-B14F-4D97-AF65-F5344CB8AC3E}">
        <p14:creationId xmlns:p14="http://schemas.microsoft.com/office/powerpoint/2010/main" val="44289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E0E8-15AF-4CBA-AFBC-A2712B3F62FE}"/>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1. What New Features Were Added in Java 8?</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C17C23DB-5CB5-4BD6-8B26-DDFFB08EF247}"/>
              </a:ext>
            </a:extLst>
          </p:cNvPr>
          <p:cNvSpPr>
            <a:spLocks noGrp="1"/>
          </p:cNvSpPr>
          <p:nvPr>
            <p:ph idx="1"/>
          </p:nvPr>
        </p:nvSpPr>
        <p:spPr/>
        <p:txBody>
          <a:bodyPr>
            <a:normAutofit fontScale="70000" lnSpcReduction="20000"/>
          </a:bodyPr>
          <a:lstStyle/>
          <a:p>
            <a:pPr algn="l"/>
            <a:r>
              <a:rPr lang="en-IN" b="0" i="0" dirty="0">
                <a:solidFill>
                  <a:srgbClr val="3C484E"/>
                </a:solidFill>
                <a:effectLst/>
                <a:latin typeface="Circular"/>
              </a:rPr>
              <a:t>Java 8 ships with several new features but the most significant are the following:</a:t>
            </a:r>
          </a:p>
          <a:p>
            <a:pPr algn="l">
              <a:buFont typeface="Arial" panose="020B0604020202020204" pitchFamily="34" charset="0"/>
              <a:buChar char="•"/>
            </a:pPr>
            <a:r>
              <a:rPr lang="en-IN" b="0" i="0" dirty="0">
                <a:solidFill>
                  <a:srgbClr val="3C484E"/>
                </a:solidFill>
                <a:effectLst/>
                <a:latin typeface="Circular"/>
              </a:rPr>
              <a:t>Lambda Expressions − a new language feature allowing treating actions as objects</a:t>
            </a:r>
          </a:p>
          <a:p>
            <a:pPr algn="l">
              <a:buFont typeface="Arial" panose="020B0604020202020204" pitchFamily="34" charset="0"/>
              <a:buChar char="•"/>
            </a:pPr>
            <a:r>
              <a:rPr lang="en-IN" b="0" i="0" dirty="0">
                <a:solidFill>
                  <a:srgbClr val="3C484E"/>
                </a:solidFill>
                <a:effectLst/>
                <a:latin typeface="Circular"/>
              </a:rPr>
              <a:t>Method References − enable defining Lambda Expressions by referring to methods directly using their names</a:t>
            </a:r>
          </a:p>
          <a:p>
            <a:pPr algn="l">
              <a:buFont typeface="Arial" panose="020B0604020202020204" pitchFamily="34" charset="0"/>
              <a:buChar char="•"/>
            </a:pPr>
            <a:r>
              <a:rPr lang="en-IN" b="0" i="0" dirty="0">
                <a:solidFill>
                  <a:srgbClr val="3C484E"/>
                </a:solidFill>
                <a:effectLst/>
                <a:latin typeface="Circular"/>
              </a:rPr>
              <a:t>Optional − special wrapper class used for expressing optionality</a:t>
            </a:r>
          </a:p>
          <a:p>
            <a:pPr algn="l">
              <a:buFont typeface="Arial" panose="020B0604020202020204" pitchFamily="34" charset="0"/>
              <a:buChar char="•"/>
            </a:pPr>
            <a:r>
              <a:rPr lang="en-IN" b="0" i="0" dirty="0">
                <a:solidFill>
                  <a:srgbClr val="3C484E"/>
                </a:solidFill>
                <a:effectLst/>
                <a:latin typeface="Circular"/>
              </a:rPr>
              <a:t>Functional Interface – an interface with maximum one abstract method, implementation can be provided using a Lambda Expression</a:t>
            </a:r>
          </a:p>
          <a:p>
            <a:pPr algn="l">
              <a:buFont typeface="Arial" panose="020B0604020202020204" pitchFamily="34" charset="0"/>
              <a:buChar char="•"/>
            </a:pPr>
            <a:r>
              <a:rPr lang="en-IN" b="0" i="0" dirty="0">
                <a:solidFill>
                  <a:srgbClr val="3C484E"/>
                </a:solidFill>
                <a:effectLst/>
                <a:latin typeface="Circular"/>
              </a:rPr>
              <a:t>Default methods − give us the ability to add full implementations in interfaces besides abstract methods</a:t>
            </a:r>
          </a:p>
          <a:p>
            <a:pPr algn="l">
              <a:buFont typeface="Arial" panose="020B0604020202020204" pitchFamily="34" charset="0"/>
              <a:buChar char="•"/>
            </a:pPr>
            <a:r>
              <a:rPr lang="en-IN" b="0" i="0" dirty="0" err="1">
                <a:solidFill>
                  <a:srgbClr val="3C484E"/>
                </a:solidFill>
                <a:effectLst/>
                <a:latin typeface="Circular"/>
              </a:rPr>
              <a:t>Nashorn</a:t>
            </a:r>
            <a:r>
              <a:rPr lang="en-IN" b="0" i="0" dirty="0">
                <a:solidFill>
                  <a:srgbClr val="3C484E"/>
                </a:solidFill>
                <a:effectLst/>
                <a:latin typeface="Circular"/>
              </a:rPr>
              <a:t>, JavaScript Engine − Java-based engine for executing and evaluating JavaScript code</a:t>
            </a:r>
          </a:p>
          <a:p>
            <a:pPr algn="l">
              <a:buFont typeface="Arial" panose="020B0604020202020204" pitchFamily="34" charset="0"/>
              <a:buChar char="•"/>
            </a:pPr>
            <a:r>
              <a:rPr lang="en-IN" b="0" i="0" dirty="0">
                <a:solidFill>
                  <a:srgbClr val="3C484E"/>
                </a:solidFill>
                <a:effectLst/>
                <a:latin typeface="Circular"/>
              </a:rPr>
              <a:t>Stream API − a special iterator class that allows processing collections of objects in a functional manner</a:t>
            </a:r>
          </a:p>
          <a:p>
            <a:pPr algn="l">
              <a:buFont typeface="Arial" panose="020B0604020202020204" pitchFamily="34" charset="0"/>
              <a:buChar char="•"/>
            </a:pPr>
            <a:r>
              <a:rPr lang="en-IN" b="0" i="0" dirty="0">
                <a:solidFill>
                  <a:srgbClr val="3C484E"/>
                </a:solidFill>
                <a:effectLst/>
                <a:latin typeface="Circular"/>
              </a:rPr>
              <a:t>Date API − an improved, immutable </a:t>
            </a:r>
            <a:r>
              <a:rPr lang="en-IN" b="0" i="0" dirty="0" err="1">
                <a:solidFill>
                  <a:srgbClr val="3C484E"/>
                </a:solidFill>
                <a:effectLst/>
                <a:latin typeface="Circular"/>
              </a:rPr>
              <a:t>JodaTime</a:t>
            </a:r>
            <a:r>
              <a:rPr lang="en-IN" b="0" i="0" dirty="0">
                <a:solidFill>
                  <a:srgbClr val="3C484E"/>
                </a:solidFill>
                <a:effectLst/>
                <a:latin typeface="Circular"/>
              </a:rPr>
              <a:t>-inspired Date API Along with these new features, lots of feature enhancements are done under-the-hood, at both compiler and JVM level.</a:t>
            </a:r>
          </a:p>
          <a:p>
            <a:endParaRPr lang="en-IN" dirty="0"/>
          </a:p>
        </p:txBody>
      </p:sp>
    </p:spTree>
    <p:extLst>
      <p:ext uri="{BB962C8B-B14F-4D97-AF65-F5344CB8AC3E}">
        <p14:creationId xmlns:p14="http://schemas.microsoft.com/office/powerpoint/2010/main" val="3610763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C46B-6DE6-4A92-99C7-C58BA216D7AE}"/>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19. What is the difference between Internal iteration and External iteration?</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3D4A85D1-B2C3-4B82-946A-BF076651AD5A}"/>
              </a:ext>
            </a:extLst>
          </p:cNvPr>
          <p:cNvSpPr>
            <a:spLocks noGrp="1"/>
          </p:cNvSpPr>
          <p:nvPr>
            <p:ph idx="1"/>
          </p:nvPr>
        </p:nvSpPr>
        <p:spPr/>
        <p:txBody>
          <a:bodyPr>
            <a:normAutofit lnSpcReduction="10000"/>
          </a:bodyPr>
          <a:lstStyle/>
          <a:p>
            <a:pPr algn="l"/>
            <a:r>
              <a:rPr lang="en-IN" b="0" i="0" dirty="0">
                <a:solidFill>
                  <a:srgbClr val="3C484E"/>
                </a:solidFill>
                <a:effectLst/>
                <a:latin typeface="Circular"/>
              </a:rPr>
              <a:t>Java 8 has introduced the new concept "internal iteration". Prior to java 8 there is only external iteration. Let's dive into the differences between internal iteration and external iteration.</a:t>
            </a:r>
          </a:p>
          <a:p>
            <a:pPr algn="l">
              <a:buFont typeface="Arial" panose="020B0604020202020204" pitchFamily="34" charset="0"/>
              <a:buChar char="•"/>
            </a:pPr>
            <a:r>
              <a:rPr lang="en-IN" b="0" i="0" dirty="0">
                <a:solidFill>
                  <a:srgbClr val="3C484E"/>
                </a:solidFill>
                <a:effectLst/>
                <a:latin typeface="Circular"/>
              </a:rPr>
              <a:t>Availability: Internal iteration is added in </a:t>
            </a:r>
            <a:r>
              <a:rPr lang="en-IN" b="0" i="0" dirty="0" err="1">
                <a:solidFill>
                  <a:srgbClr val="3C484E"/>
                </a:solidFill>
                <a:effectLst/>
                <a:latin typeface="Circular"/>
              </a:rPr>
              <a:t>jdk</a:t>
            </a:r>
            <a:r>
              <a:rPr lang="en-IN" b="0" i="0" dirty="0">
                <a:solidFill>
                  <a:srgbClr val="3C484E"/>
                </a:solidFill>
                <a:effectLst/>
                <a:latin typeface="Circular"/>
              </a:rPr>
              <a:t> 8 while external iteration is there before </a:t>
            </a:r>
            <a:r>
              <a:rPr lang="en-IN" b="0" i="0" dirty="0" err="1">
                <a:solidFill>
                  <a:srgbClr val="3C484E"/>
                </a:solidFill>
                <a:effectLst/>
                <a:latin typeface="Circular"/>
              </a:rPr>
              <a:t>jdk</a:t>
            </a:r>
            <a:r>
              <a:rPr lang="en-IN" b="0" i="0" dirty="0">
                <a:solidFill>
                  <a:srgbClr val="3C484E"/>
                </a:solidFill>
                <a:effectLst/>
                <a:latin typeface="Circular"/>
              </a:rPr>
              <a:t> 8.</a:t>
            </a:r>
          </a:p>
          <a:p>
            <a:pPr algn="l">
              <a:buFont typeface="Arial" panose="020B0604020202020204" pitchFamily="34" charset="0"/>
              <a:buChar char="•"/>
            </a:pPr>
            <a:r>
              <a:rPr lang="en-IN" b="0" i="0" dirty="0">
                <a:solidFill>
                  <a:srgbClr val="3C484E"/>
                </a:solidFill>
                <a:effectLst/>
                <a:latin typeface="Circular"/>
              </a:rPr>
              <a:t>Iteration </a:t>
            </a:r>
            <a:r>
              <a:rPr lang="en-IN" b="0" i="0" dirty="0" err="1">
                <a:solidFill>
                  <a:srgbClr val="3C484E"/>
                </a:solidFill>
                <a:effectLst/>
                <a:latin typeface="Circular"/>
              </a:rPr>
              <a:t>behavior</a:t>
            </a:r>
            <a:r>
              <a:rPr lang="en-IN" b="0" i="0" dirty="0">
                <a:solidFill>
                  <a:srgbClr val="3C484E"/>
                </a:solidFill>
                <a:effectLst/>
                <a:latin typeface="Circular"/>
              </a:rPr>
              <a:t>: Internal iterator iterating an Aggregated Object elements like Collections, Arrays internally. External iterator iterating an Aggregated Object elements externally.</a:t>
            </a:r>
          </a:p>
          <a:p>
            <a:pPr algn="l">
              <a:buFont typeface="Arial" panose="020B0604020202020204" pitchFamily="34" charset="0"/>
              <a:buChar char="•"/>
            </a:pPr>
            <a:r>
              <a:rPr lang="en-IN" b="0" i="0" dirty="0">
                <a:solidFill>
                  <a:srgbClr val="3C484E"/>
                </a:solidFill>
                <a:effectLst/>
                <a:latin typeface="Circular"/>
              </a:rPr>
              <a:t>Approach: Internal iterator follows functional programming approach that is declarative style. Meanwhile, External iterator follows OOP approach </a:t>
            </a:r>
            <a:r>
              <a:rPr lang="en-IN" b="0" i="0" dirty="0" err="1">
                <a:solidFill>
                  <a:srgbClr val="3C484E"/>
                </a:solidFill>
                <a:effectLst/>
                <a:latin typeface="Circular"/>
              </a:rPr>
              <a:t>i.e</a:t>
            </a:r>
            <a:r>
              <a:rPr lang="en-IN" b="0" i="0" dirty="0">
                <a:solidFill>
                  <a:srgbClr val="3C484E"/>
                </a:solidFill>
                <a:effectLst/>
                <a:latin typeface="Circular"/>
              </a:rPr>
              <a:t> imperative style.</a:t>
            </a:r>
          </a:p>
          <a:p>
            <a:endParaRPr lang="en-IN" dirty="0"/>
          </a:p>
        </p:txBody>
      </p:sp>
    </p:spTree>
    <p:extLst>
      <p:ext uri="{BB962C8B-B14F-4D97-AF65-F5344CB8AC3E}">
        <p14:creationId xmlns:p14="http://schemas.microsoft.com/office/powerpoint/2010/main" val="1587824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785-CB68-4279-BB12-C4AD098A9437}"/>
              </a:ext>
            </a:extLst>
          </p:cNvPr>
          <p:cNvSpPr>
            <a:spLocks noGrp="1"/>
          </p:cNvSpPr>
          <p:nvPr>
            <p:ph type="title"/>
          </p:nvPr>
        </p:nvSpPr>
        <p:spPr/>
        <p:txBody>
          <a:bodyPr>
            <a:normAutofit fontScale="90000"/>
          </a:bodyPr>
          <a:lstStyle/>
          <a:p>
            <a:br>
              <a:rPr lang="en-IN" b="1" dirty="0">
                <a:solidFill>
                  <a:srgbClr val="3C484E"/>
                </a:solidFill>
                <a:latin typeface="Circular"/>
              </a:rPr>
            </a:br>
            <a:r>
              <a:rPr lang="en-IN" b="1" i="0" dirty="0">
                <a:solidFill>
                  <a:srgbClr val="3C484E"/>
                </a:solidFill>
                <a:effectLst/>
                <a:latin typeface="Circular"/>
              </a:rPr>
              <a:t>Is it possible to define our own Functional Interface? Explain the rules to define a functional interface.</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9D68FFCA-3F64-42B1-9116-539BCB68BF90}"/>
              </a:ext>
            </a:extLst>
          </p:cNvPr>
          <p:cNvSpPr>
            <a:spLocks noGrp="1"/>
          </p:cNvSpPr>
          <p:nvPr>
            <p:ph idx="1"/>
          </p:nvPr>
        </p:nvSpPr>
        <p:spPr/>
        <p:txBody>
          <a:bodyPr>
            <a:normAutofit fontScale="92500" lnSpcReduction="20000"/>
          </a:bodyPr>
          <a:lstStyle/>
          <a:p>
            <a:pPr algn="l"/>
            <a:r>
              <a:rPr lang="en-IN" b="0" i="0" dirty="0">
                <a:solidFill>
                  <a:srgbClr val="3C484E"/>
                </a:solidFill>
                <a:effectLst/>
                <a:latin typeface="Circular"/>
              </a:rPr>
              <a:t>It is possible to define our own functional interfaces. A user can use Java SE 8’s @FunctionalInterface annotation to mark an interface as Functional Interface. The following rules need to be kept in mind when creating a functional interface.</a:t>
            </a:r>
          </a:p>
          <a:p>
            <a:pPr algn="l">
              <a:buFont typeface="Arial" panose="020B0604020202020204" pitchFamily="34" charset="0"/>
              <a:buChar char="•"/>
            </a:pPr>
            <a:r>
              <a:rPr lang="en-IN" b="0" i="0" dirty="0">
                <a:solidFill>
                  <a:srgbClr val="3C484E"/>
                </a:solidFill>
                <a:effectLst/>
                <a:latin typeface="Circular"/>
              </a:rPr>
              <a:t>Only one interface must be defined having only one abstract method</a:t>
            </a:r>
          </a:p>
          <a:p>
            <a:pPr algn="l">
              <a:buFont typeface="Arial" panose="020B0604020202020204" pitchFamily="34" charset="0"/>
              <a:buChar char="•"/>
            </a:pPr>
            <a:r>
              <a:rPr lang="en-IN" b="0" i="0" dirty="0">
                <a:solidFill>
                  <a:srgbClr val="3C484E"/>
                </a:solidFill>
                <a:effectLst/>
                <a:latin typeface="Circular"/>
              </a:rPr>
              <a:t>More than on abstract methods cannot be defined</a:t>
            </a:r>
          </a:p>
          <a:p>
            <a:pPr algn="l">
              <a:buFont typeface="Arial" panose="020B0604020202020204" pitchFamily="34" charset="0"/>
              <a:buChar char="•"/>
            </a:pPr>
            <a:r>
              <a:rPr lang="en-IN" b="0" i="0" dirty="0">
                <a:solidFill>
                  <a:srgbClr val="3C484E"/>
                </a:solidFill>
                <a:effectLst/>
                <a:latin typeface="Circular"/>
              </a:rPr>
              <a:t>A user should make use of @FunctionalInterface annotation in the interface definition.</a:t>
            </a:r>
          </a:p>
          <a:p>
            <a:pPr algn="l">
              <a:buFont typeface="Arial" panose="020B0604020202020204" pitchFamily="34" charset="0"/>
              <a:buChar char="•"/>
            </a:pPr>
            <a:r>
              <a:rPr lang="en-IN" b="0" i="0" dirty="0">
                <a:solidFill>
                  <a:srgbClr val="3C484E"/>
                </a:solidFill>
                <a:effectLst/>
                <a:latin typeface="Circular"/>
              </a:rPr>
              <a:t>Any number of different methods like the default method, static method, etc. can be defined.</a:t>
            </a:r>
          </a:p>
          <a:p>
            <a:pPr algn="l">
              <a:buFont typeface="Arial" panose="020B0604020202020204" pitchFamily="34" charset="0"/>
              <a:buChar char="•"/>
            </a:pPr>
            <a:r>
              <a:rPr lang="en-IN" b="0" i="0" dirty="0">
                <a:solidFill>
                  <a:srgbClr val="3C484E"/>
                </a:solidFill>
                <a:effectLst/>
                <a:latin typeface="Circular"/>
              </a:rPr>
              <a:t>We can override </a:t>
            </a:r>
            <a:r>
              <a:rPr lang="en-IN" b="0" i="0" dirty="0" err="1">
                <a:solidFill>
                  <a:srgbClr val="3C484E"/>
                </a:solidFill>
                <a:effectLst/>
                <a:latin typeface="Circular"/>
              </a:rPr>
              <a:t>java.lang.Object</a:t>
            </a:r>
            <a:r>
              <a:rPr lang="en-IN" b="0" i="0" dirty="0">
                <a:solidFill>
                  <a:srgbClr val="3C484E"/>
                </a:solidFill>
                <a:effectLst/>
                <a:latin typeface="Circular"/>
              </a:rPr>
              <a:t> class’s method as an abstract method and this will not be counted as an abstract method.</a:t>
            </a:r>
          </a:p>
          <a:p>
            <a:endParaRPr lang="en-IN" dirty="0"/>
          </a:p>
        </p:txBody>
      </p:sp>
    </p:spTree>
    <p:extLst>
      <p:ext uri="{BB962C8B-B14F-4D97-AF65-F5344CB8AC3E}">
        <p14:creationId xmlns:p14="http://schemas.microsoft.com/office/powerpoint/2010/main" val="2466422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245E-B05B-42B6-8518-F036EAAB8E6E}"/>
              </a:ext>
            </a:extLst>
          </p:cNvPr>
          <p:cNvSpPr>
            <a:spLocks noGrp="1"/>
          </p:cNvSpPr>
          <p:nvPr>
            <p:ph type="title"/>
          </p:nvPr>
        </p:nvSpPr>
        <p:spPr/>
        <p:txBody>
          <a:bodyPr>
            <a:normAutofit fontScale="90000"/>
          </a:bodyPr>
          <a:lstStyle/>
          <a:p>
            <a:br>
              <a:rPr lang="en-IN" b="1" dirty="0">
                <a:solidFill>
                  <a:srgbClr val="3C484E"/>
                </a:solidFill>
                <a:latin typeface="Circular"/>
              </a:rPr>
            </a:br>
            <a:br>
              <a:rPr lang="en-IN" b="1" dirty="0">
                <a:solidFill>
                  <a:srgbClr val="3C484E"/>
                </a:solidFill>
                <a:latin typeface="Circular"/>
              </a:rPr>
            </a:br>
            <a:r>
              <a:rPr lang="en-IN" b="1" i="0" dirty="0">
                <a:solidFill>
                  <a:srgbClr val="3C484E"/>
                </a:solidFill>
                <a:effectLst/>
                <a:latin typeface="Circular"/>
              </a:rPr>
              <a:t>What is </a:t>
            </a:r>
            <a:r>
              <a:rPr lang="en-IN" b="1" i="0" dirty="0" err="1">
                <a:solidFill>
                  <a:srgbClr val="3C484E"/>
                </a:solidFill>
                <a:effectLst/>
                <a:latin typeface="Circular"/>
              </a:rPr>
              <a:t>StringJoiner</a:t>
            </a:r>
            <a:r>
              <a:rPr lang="en-IN" b="1" i="0" dirty="0">
                <a:solidFill>
                  <a:srgbClr val="3C484E"/>
                </a:solidFill>
                <a:effectLst/>
                <a:latin typeface="Circular"/>
              </a:rPr>
              <a:t>?</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3477124C-3210-41EF-BF34-F02C826989F3}"/>
              </a:ext>
            </a:extLst>
          </p:cNvPr>
          <p:cNvSpPr>
            <a:spLocks noGrp="1"/>
          </p:cNvSpPr>
          <p:nvPr>
            <p:ph idx="1"/>
          </p:nvPr>
        </p:nvSpPr>
        <p:spPr/>
        <p:txBody>
          <a:bodyPr/>
          <a:lstStyle/>
          <a:p>
            <a:pPr algn="l"/>
            <a:r>
              <a:rPr lang="en-IN" b="0" i="0" dirty="0" err="1">
                <a:solidFill>
                  <a:srgbClr val="3C484E"/>
                </a:solidFill>
                <a:effectLst/>
                <a:latin typeface="Circular"/>
              </a:rPr>
              <a:t>StringJoiner</a:t>
            </a:r>
            <a:r>
              <a:rPr lang="en-IN" b="0" i="0" dirty="0">
                <a:solidFill>
                  <a:srgbClr val="3C484E"/>
                </a:solidFill>
                <a:effectLst/>
                <a:latin typeface="Circular"/>
              </a:rPr>
              <a:t> is a util method which is used to construct different strings with desired delimiters. It can also help in creating sequences of different characters separated by delimiters. This was introduced in Java 8. The different constructors are Public </a:t>
            </a:r>
            <a:r>
              <a:rPr lang="en-IN" b="0" i="0" dirty="0" err="1">
                <a:solidFill>
                  <a:srgbClr val="3C484E"/>
                </a:solidFill>
                <a:effectLst/>
                <a:latin typeface="Circular"/>
              </a:rPr>
              <a:t>StringJoiner</a:t>
            </a:r>
            <a:r>
              <a:rPr lang="en-IN" b="0" i="0" dirty="0">
                <a:solidFill>
                  <a:srgbClr val="3C484E"/>
                </a:solidFill>
                <a:effectLst/>
                <a:latin typeface="Circular"/>
              </a:rPr>
              <a:t>(</a:t>
            </a:r>
            <a:r>
              <a:rPr lang="en-IN" b="0" i="0" dirty="0" err="1">
                <a:solidFill>
                  <a:srgbClr val="3C484E"/>
                </a:solidFill>
                <a:effectLst/>
                <a:latin typeface="Circular"/>
              </a:rPr>
              <a:t>CharSequence</a:t>
            </a:r>
            <a:r>
              <a:rPr lang="en-IN" b="0" i="0" dirty="0">
                <a:solidFill>
                  <a:srgbClr val="3C484E"/>
                </a:solidFill>
                <a:effectLst/>
                <a:latin typeface="Circular"/>
              </a:rPr>
              <a:t> delimiter) and Public </a:t>
            </a:r>
            <a:r>
              <a:rPr lang="en-IN" b="0" i="0" dirty="0" err="1">
                <a:solidFill>
                  <a:srgbClr val="3C484E"/>
                </a:solidFill>
                <a:effectLst/>
                <a:latin typeface="Circular"/>
              </a:rPr>
              <a:t>StringJoiner</a:t>
            </a:r>
            <a:r>
              <a:rPr lang="en-IN" b="0" i="0" dirty="0">
                <a:solidFill>
                  <a:srgbClr val="3C484E"/>
                </a:solidFill>
                <a:effectLst/>
                <a:latin typeface="Circular"/>
              </a:rPr>
              <a:t>(</a:t>
            </a:r>
            <a:r>
              <a:rPr lang="en-IN" b="0" i="0" dirty="0" err="1">
                <a:solidFill>
                  <a:srgbClr val="3C484E"/>
                </a:solidFill>
                <a:effectLst/>
                <a:latin typeface="Circular"/>
              </a:rPr>
              <a:t>CharSequence</a:t>
            </a:r>
            <a:r>
              <a:rPr lang="en-IN" b="0" i="0" dirty="0">
                <a:solidFill>
                  <a:srgbClr val="3C484E"/>
                </a:solidFill>
                <a:effectLst/>
                <a:latin typeface="Circular"/>
              </a:rPr>
              <a:t> </a:t>
            </a:r>
            <a:r>
              <a:rPr lang="en-IN" b="0" i="0" dirty="0" err="1">
                <a:solidFill>
                  <a:srgbClr val="3C484E"/>
                </a:solidFill>
                <a:effectLst/>
                <a:latin typeface="Circular"/>
              </a:rPr>
              <a:t>delimiter,CharSequence</a:t>
            </a:r>
            <a:r>
              <a:rPr lang="en-IN" b="0" i="0" dirty="0">
                <a:solidFill>
                  <a:srgbClr val="3C484E"/>
                </a:solidFill>
                <a:effectLst/>
                <a:latin typeface="Circular"/>
              </a:rPr>
              <a:t> </a:t>
            </a:r>
            <a:r>
              <a:rPr lang="en-IN" b="0" i="0" dirty="0" err="1">
                <a:solidFill>
                  <a:srgbClr val="3C484E"/>
                </a:solidFill>
                <a:effectLst/>
                <a:latin typeface="Circular"/>
              </a:rPr>
              <a:t>prefix,CharSequence</a:t>
            </a:r>
            <a:r>
              <a:rPr lang="en-IN" b="0" i="0" dirty="0">
                <a:solidFill>
                  <a:srgbClr val="3C484E"/>
                </a:solidFill>
                <a:effectLst/>
                <a:latin typeface="Circular"/>
              </a:rPr>
              <a:t> suffix).</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1272951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C69F-CB49-4F82-8281-6AF01B3722A2}"/>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22. Why was a new version of Java needed in the first place?</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CBB9875A-7193-4A54-970F-26135D7A6B60}"/>
              </a:ext>
            </a:extLst>
          </p:cNvPr>
          <p:cNvSpPr>
            <a:spLocks noGrp="1"/>
          </p:cNvSpPr>
          <p:nvPr>
            <p:ph idx="1"/>
          </p:nvPr>
        </p:nvSpPr>
        <p:spPr/>
        <p:txBody>
          <a:bodyPr/>
          <a:lstStyle/>
          <a:p>
            <a:pPr algn="l"/>
            <a:r>
              <a:rPr lang="en-IN" b="0" i="0" dirty="0">
                <a:solidFill>
                  <a:srgbClr val="3C484E"/>
                </a:solidFill>
                <a:effectLst/>
                <a:latin typeface="Circular"/>
              </a:rPr>
              <a:t>There are two main reasons: - Dramatic changes in hardware created the need for Java to use current multi-core CPUs more efficiently - Enable users to use new Functional Programming (FP) features</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907148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E010-F81A-45B5-BB89-F242EAD31548}"/>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23. What is Type Inference?</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1BF86BEC-851C-49CC-999A-AE39EFB61213}"/>
              </a:ext>
            </a:extLst>
          </p:cNvPr>
          <p:cNvSpPr>
            <a:spLocks noGrp="1"/>
          </p:cNvSpPr>
          <p:nvPr>
            <p:ph idx="1"/>
          </p:nvPr>
        </p:nvSpPr>
        <p:spPr/>
        <p:txBody>
          <a:bodyPr/>
          <a:lstStyle/>
          <a:p>
            <a:pPr algn="l"/>
            <a:r>
              <a:rPr lang="en-IN" b="0" i="0" dirty="0">
                <a:solidFill>
                  <a:srgbClr val="3C484E"/>
                </a:solidFill>
                <a:effectLst/>
                <a:latin typeface="Circular"/>
              </a:rPr>
              <a:t>Type inference helps the compiler determine the argument types by looking at each method invocation and corresponding declaration.</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2376761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5F9B-0364-449F-B400-3A71ABC65824}"/>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24. What is a stream, and how does it differ from a collection? </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26E923A7-D299-4371-B16C-D4EEA404DB45}"/>
              </a:ext>
            </a:extLst>
          </p:cNvPr>
          <p:cNvSpPr>
            <a:spLocks noGrp="1"/>
          </p:cNvSpPr>
          <p:nvPr>
            <p:ph idx="1"/>
          </p:nvPr>
        </p:nvSpPr>
        <p:spPr/>
        <p:txBody>
          <a:bodyPr/>
          <a:lstStyle/>
          <a:p>
            <a:pPr algn="l"/>
            <a:r>
              <a:rPr lang="en-IN" b="0" i="0" dirty="0">
                <a:solidFill>
                  <a:srgbClr val="3C484E"/>
                </a:solidFill>
                <a:effectLst/>
                <a:latin typeface="Circular"/>
              </a:rPr>
              <a:t>A stream is an iterator whose function is to accept a set of actions and apply them to each of the elements it contains. A stream represents an object sequence from a collection or other source that supports aggregate operations. Unlike collections, iteration logic implements inside the stream.</a:t>
            </a:r>
          </a:p>
          <a:p>
            <a:br>
              <a:rPr lang="en-IN" dirty="0"/>
            </a:br>
            <a:endParaRPr lang="en-IN" dirty="0"/>
          </a:p>
        </p:txBody>
      </p:sp>
    </p:spTree>
    <p:extLst>
      <p:ext uri="{BB962C8B-B14F-4D97-AF65-F5344CB8AC3E}">
        <p14:creationId xmlns:p14="http://schemas.microsoft.com/office/powerpoint/2010/main" val="365388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49DA-687F-48CB-9986-3CC428FD83E3}"/>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25. Explain local datetime API in Java8?</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06646CEC-0D64-4748-A78A-FAB922CAEE91}"/>
              </a:ext>
            </a:extLst>
          </p:cNvPr>
          <p:cNvSpPr>
            <a:spLocks noGrp="1"/>
          </p:cNvSpPr>
          <p:nvPr>
            <p:ph idx="1"/>
          </p:nvPr>
        </p:nvSpPr>
        <p:spPr/>
        <p:txBody>
          <a:bodyPr/>
          <a:lstStyle/>
          <a:p>
            <a:pPr algn="l"/>
            <a:r>
              <a:rPr lang="en-IN" b="0" i="0" dirty="0">
                <a:solidFill>
                  <a:srgbClr val="3C484E"/>
                </a:solidFill>
                <a:effectLst/>
                <a:latin typeface="Circular"/>
              </a:rPr>
              <a:t>In new data-time API, one of the class is Local Date-Time API where there is no problem of handling of the time-zones. Programmers use this API where time zones are not required. Local Date-Time API is defined in the package </a:t>
            </a:r>
            <a:r>
              <a:rPr lang="en-IN" b="0" i="0" dirty="0" err="1">
                <a:solidFill>
                  <a:srgbClr val="3C484E"/>
                </a:solidFill>
                <a:effectLst/>
                <a:latin typeface="Circular"/>
              </a:rPr>
              <a:t>java.time</a:t>
            </a:r>
            <a:endParaRPr lang="en-IN" b="0" i="0" dirty="0">
              <a:solidFill>
                <a:srgbClr val="3C484E"/>
              </a:solidFill>
              <a:effectLst/>
              <a:latin typeface="Circular"/>
            </a:endParaRP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1745932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95B1-BBE0-4F04-8455-0D6881D5FDF3}"/>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26. What do you mean by </a:t>
            </a:r>
            <a:r>
              <a:rPr lang="en-IN" b="1" i="0" dirty="0" err="1">
                <a:solidFill>
                  <a:srgbClr val="3C484E"/>
                </a:solidFill>
                <a:effectLst/>
                <a:latin typeface="Circular"/>
              </a:rPr>
              <a:t>chromounits</a:t>
            </a:r>
            <a:r>
              <a:rPr lang="en-IN" b="1" i="0" dirty="0">
                <a:solidFill>
                  <a:srgbClr val="3C484E"/>
                </a:solidFill>
                <a:effectLst/>
                <a:latin typeface="Circular"/>
              </a:rPr>
              <a:t> in java8? </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9D33A504-47F4-439A-AC2E-6CF624D8A434}"/>
              </a:ext>
            </a:extLst>
          </p:cNvPr>
          <p:cNvSpPr>
            <a:spLocks noGrp="1"/>
          </p:cNvSpPr>
          <p:nvPr>
            <p:ph idx="1"/>
          </p:nvPr>
        </p:nvSpPr>
        <p:spPr/>
        <p:txBody>
          <a:bodyPr/>
          <a:lstStyle/>
          <a:p>
            <a:pPr algn="l"/>
            <a:r>
              <a:rPr lang="en-IN" b="0" i="0" dirty="0">
                <a:solidFill>
                  <a:srgbClr val="3C484E"/>
                </a:solidFill>
                <a:effectLst/>
                <a:latin typeface="Circular"/>
              </a:rPr>
              <a:t>The Chrono unit was added in Java 8 to replace those integer value that was used in old API to represent the month, day, year, etc. unit is defined in the </a:t>
            </a:r>
            <a:r>
              <a:rPr lang="en-IN" b="0" i="0" dirty="0" err="1">
                <a:solidFill>
                  <a:srgbClr val="3C484E"/>
                </a:solidFill>
                <a:effectLst/>
                <a:latin typeface="Circular"/>
              </a:rPr>
              <a:t>java.time.temporal.ChronoUnit</a:t>
            </a:r>
            <a:endParaRPr lang="en-IN" b="0" i="0" dirty="0">
              <a:solidFill>
                <a:srgbClr val="3C484E"/>
              </a:solidFill>
              <a:effectLst/>
              <a:latin typeface="Circular"/>
            </a:endParaRP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2471836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EC8F-E4A0-45D1-BFCE-88C5D889EC84}"/>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27. What is type inference in Java8? </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19B4D090-3DD7-457B-8805-1E5383C2D87A}"/>
              </a:ext>
            </a:extLst>
          </p:cNvPr>
          <p:cNvSpPr>
            <a:spLocks noGrp="1"/>
          </p:cNvSpPr>
          <p:nvPr>
            <p:ph idx="1"/>
          </p:nvPr>
        </p:nvSpPr>
        <p:spPr/>
        <p:txBody>
          <a:bodyPr/>
          <a:lstStyle/>
          <a:p>
            <a:pPr algn="l"/>
            <a:r>
              <a:rPr lang="en-IN" b="0" i="0" dirty="0">
                <a:solidFill>
                  <a:srgbClr val="3C484E"/>
                </a:solidFill>
                <a:effectLst/>
                <a:latin typeface="Circular"/>
              </a:rPr>
              <a:t>Type inference is a feature of Java that gives the capability to the compiler to seem at each method invocation and corresponding announcement to determine the type of arguments. Java provides multiplied model of type inference in Java eight</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177231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394F-BD22-4BD6-9858-9847CD351B54}"/>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28. What is :: (double colon) operator-Method References in Java 8?</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C5E6443E-483E-4614-8469-F5402225D4B8}"/>
              </a:ext>
            </a:extLst>
          </p:cNvPr>
          <p:cNvSpPr>
            <a:spLocks noGrp="1"/>
          </p:cNvSpPr>
          <p:nvPr>
            <p:ph idx="1"/>
          </p:nvPr>
        </p:nvSpPr>
        <p:spPr/>
        <p:txBody>
          <a:bodyPr/>
          <a:lstStyle/>
          <a:p>
            <a:pPr algn="l"/>
            <a:r>
              <a:rPr lang="en-IN" b="0" i="0" dirty="0">
                <a:solidFill>
                  <a:srgbClr val="3C484E"/>
                </a:solidFill>
                <a:effectLst/>
                <a:latin typeface="Circular"/>
              </a:rPr>
              <a:t>Usually we use lambda expressions to create anonymous methods which return us the desired output. But sometimes lambda expressions do nothing but call an existing method. Because this lambda expression calls an existing method, method reference can be used here instead of Lambda function. Method reference is described using :: (double colon) symbol.</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142181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3F50-E3A1-40BE-AB13-C0706A935898}"/>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2. Describe Some of the Functional Interfaces in the Standard Library.</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6A397AC6-443F-47DA-9B5B-BAC33069406D}"/>
              </a:ext>
            </a:extLst>
          </p:cNvPr>
          <p:cNvSpPr>
            <a:spLocks noGrp="1"/>
          </p:cNvSpPr>
          <p:nvPr>
            <p:ph idx="1"/>
          </p:nvPr>
        </p:nvSpPr>
        <p:spPr/>
        <p:txBody>
          <a:bodyPr>
            <a:normAutofit fontScale="85000" lnSpcReduction="10000"/>
          </a:bodyPr>
          <a:lstStyle/>
          <a:p>
            <a:pPr algn="l"/>
            <a:r>
              <a:rPr lang="en-IN" b="0" i="0" dirty="0">
                <a:solidFill>
                  <a:srgbClr val="3C484E"/>
                </a:solidFill>
                <a:effectLst/>
                <a:latin typeface="Circular"/>
              </a:rPr>
              <a:t>There are a lot of functional interfaces in the </a:t>
            </a:r>
            <a:r>
              <a:rPr lang="en-IN" b="0" i="0" dirty="0" err="1">
                <a:solidFill>
                  <a:srgbClr val="3C484E"/>
                </a:solidFill>
                <a:effectLst/>
                <a:latin typeface="Circular"/>
              </a:rPr>
              <a:t>java.util.function</a:t>
            </a:r>
            <a:r>
              <a:rPr lang="en-IN" b="0" i="0" dirty="0">
                <a:solidFill>
                  <a:srgbClr val="3C484E"/>
                </a:solidFill>
                <a:effectLst/>
                <a:latin typeface="Circular"/>
              </a:rPr>
              <a:t> package, the more common ones include but not limited to:</a:t>
            </a:r>
          </a:p>
          <a:p>
            <a:pPr algn="l">
              <a:buFont typeface="Arial" panose="020B0604020202020204" pitchFamily="34" charset="0"/>
              <a:buChar char="•"/>
            </a:pPr>
            <a:r>
              <a:rPr lang="en-IN" b="0" i="0" dirty="0">
                <a:solidFill>
                  <a:srgbClr val="3C484E"/>
                </a:solidFill>
                <a:effectLst/>
                <a:latin typeface="Circular"/>
              </a:rPr>
              <a:t>Function – it takes one argument and returns a result</a:t>
            </a:r>
          </a:p>
          <a:p>
            <a:pPr algn="l">
              <a:buFont typeface="Arial" panose="020B0604020202020204" pitchFamily="34" charset="0"/>
              <a:buChar char="•"/>
            </a:pPr>
            <a:r>
              <a:rPr lang="en-IN" b="0" i="0" dirty="0">
                <a:solidFill>
                  <a:srgbClr val="3C484E"/>
                </a:solidFill>
                <a:effectLst/>
                <a:latin typeface="Circular"/>
              </a:rPr>
              <a:t>Consumer – it takes one argument and returns no result (represents a side effect)</a:t>
            </a:r>
          </a:p>
          <a:p>
            <a:pPr algn="l">
              <a:buFont typeface="Arial" panose="020B0604020202020204" pitchFamily="34" charset="0"/>
              <a:buChar char="•"/>
            </a:pPr>
            <a:r>
              <a:rPr lang="en-IN" b="0" i="0" dirty="0">
                <a:solidFill>
                  <a:srgbClr val="3C484E"/>
                </a:solidFill>
                <a:effectLst/>
                <a:latin typeface="Circular"/>
              </a:rPr>
              <a:t>Supplier – it takes not argument and returns a result</a:t>
            </a:r>
          </a:p>
          <a:p>
            <a:pPr algn="l">
              <a:buFont typeface="Arial" panose="020B0604020202020204" pitchFamily="34" charset="0"/>
              <a:buChar char="•"/>
            </a:pPr>
            <a:r>
              <a:rPr lang="en-IN" b="0" i="0" dirty="0">
                <a:solidFill>
                  <a:srgbClr val="3C484E"/>
                </a:solidFill>
                <a:effectLst/>
                <a:latin typeface="Circular"/>
              </a:rPr>
              <a:t>Predicate – it takes one argument and returns a </a:t>
            </a:r>
            <a:r>
              <a:rPr lang="en-IN" b="0" i="0" dirty="0" err="1">
                <a:solidFill>
                  <a:srgbClr val="3C484E"/>
                </a:solidFill>
                <a:effectLst/>
                <a:latin typeface="Circular"/>
              </a:rPr>
              <a:t>boolean</a:t>
            </a:r>
            <a:endParaRPr lang="en-IN" b="0" i="0" dirty="0">
              <a:solidFill>
                <a:srgbClr val="3C484E"/>
              </a:solidFill>
              <a:effectLst/>
              <a:latin typeface="Circular"/>
            </a:endParaRPr>
          </a:p>
          <a:p>
            <a:pPr algn="l">
              <a:buFont typeface="Arial" panose="020B0604020202020204" pitchFamily="34" charset="0"/>
              <a:buChar char="•"/>
            </a:pPr>
            <a:r>
              <a:rPr lang="en-IN" b="0" i="0" dirty="0" err="1">
                <a:solidFill>
                  <a:srgbClr val="3C484E"/>
                </a:solidFill>
                <a:effectLst/>
                <a:latin typeface="Circular"/>
              </a:rPr>
              <a:t>BiFunction</a:t>
            </a:r>
            <a:r>
              <a:rPr lang="en-IN" b="0" i="0" dirty="0">
                <a:solidFill>
                  <a:srgbClr val="3C484E"/>
                </a:solidFill>
                <a:effectLst/>
                <a:latin typeface="Circular"/>
              </a:rPr>
              <a:t> – it takes two arguments and returns a result</a:t>
            </a:r>
          </a:p>
          <a:p>
            <a:pPr algn="l">
              <a:buFont typeface="Arial" panose="020B0604020202020204" pitchFamily="34" charset="0"/>
              <a:buChar char="•"/>
            </a:pPr>
            <a:r>
              <a:rPr lang="en-IN" b="0" i="0" dirty="0" err="1">
                <a:solidFill>
                  <a:srgbClr val="3C484E"/>
                </a:solidFill>
                <a:effectLst/>
                <a:latin typeface="Circular"/>
              </a:rPr>
              <a:t>BinaryOperator</a:t>
            </a:r>
            <a:r>
              <a:rPr lang="en-IN" b="0" i="0" dirty="0">
                <a:solidFill>
                  <a:srgbClr val="3C484E"/>
                </a:solidFill>
                <a:effectLst/>
                <a:latin typeface="Circular"/>
              </a:rPr>
              <a:t> – it is similar to a </a:t>
            </a:r>
            <a:r>
              <a:rPr lang="en-IN" b="0" i="0" dirty="0" err="1">
                <a:solidFill>
                  <a:srgbClr val="3C484E"/>
                </a:solidFill>
                <a:effectLst/>
                <a:latin typeface="Circular"/>
              </a:rPr>
              <a:t>BiFunction</a:t>
            </a:r>
            <a:r>
              <a:rPr lang="en-IN" b="0" i="0" dirty="0">
                <a:solidFill>
                  <a:srgbClr val="3C484E"/>
                </a:solidFill>
                <a:effectLst/>
                <a:latin typeface="Circular"/>
              </a:rPr>
              <a:t>, taking two arguments and returning a result. The two arguments and the result are all of the same types</a:t>
            </a:r>
          </a:p>
          <a:p>
            <a:pPr algn="l">
              <a:buFont typeface="Arial" panose="020B0604020202020204" pitchFamily="34" charset="0"/>
              <a:buChar char="•"/>
            </a:pPr>
            <a:r>
              <a:rPr lang="en-IN" b="0" i="0" dirty="0" err="1">
                <a:solidFill>
                  <a:srgbClr val="3C484E"/>
                </a:solidFill>
                <a:effectLst/>
                <a:latin typeface="Circular"/>
              </a:rPr>
              <a:t>UnaryOperator</a:t>
            </a:r>
            <a:r>
              <a:rPr lang="en-IN" b="0" i="0" dirty="0">
                <a:solidFill>
                  <a:srgbClr val="3C484E"/>
                </a:solidFill>
                <a:effectLst/>
                <a:latin typeface="Circular"/>
              </a:rPr>
              <a:t> – it is similar to a Function, taking a single argument and returning a result of the same type</a:t>
            </a:r>
          </a:p>
          <a:p>
            <a:endParaRPr lang="en-IN" dirty="0"/>
          </a:p>
        </p:txBody>
      </p:sp>
    </p:spTree>
    <p:extLst>
      <p:ext uri="{BB962C8B-B14F-4D97-AF65-F5344CB8AC3E}">
        <p14:creationId xmlns:p14="http://schemas.microsoft.com/office/powerpoint/2010/main" val="811988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719E-463E-4932-8A11-05C92E8F50D2}"/>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29. What is Optional in Java 8?</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E261B2BD-C2BF-4191-8726-0C9DC64A099D}"/>
              </a:ext>
            </a:extLst>
          </p:cNvPr>
          <p:cNvSpPr>
            <a:spLocks noGrp="1"/>
          </p:cNvSpPr>
          <p:nvPr>
            <p:ph idx="1"/>
          </p:nvPr>
        </p:nvSpPr>
        <p:spPr/>
        <p:txBody>
          <a:bodyPr/>
          <a:lstStyle/>
          <a:p>
            <a:pPr algn="l"/>
            <a:r>
              <a:rPr lang="en-IN" b="0" i="0" dirty="0">
                <a:solidFill>
                  <a:srgbClr val="3C484E"/>
                </a:solidFill>
                <a:effectLst/>
                <a:latin typeface="Circular"/>
              </a:rPr>
              <a:t>Java 8 introduced a new container class </a:t>
            </a:r>
            <a:r>
              <a:rPr lang="en-IN" b="0" i="0" dirty="0" err="1">
                <a:solidFill>
                  <a:srgbClr val="3C484E"/>
                </a:solidFill>
                <a:effectLst/>
                <a:latin typeface="Circular"/>
              </a:rPr>
              <a:t>java.util.Optional</a:t>
            </a:r>
            <a:r>
              <a:rPr lang="en-IN" b="0" i="0" dirty="0">
                <a:solidFill>
                  <a:srgbClr val="3C484E"/>
                </a:solidFill>
                <a:effectLst/>
                <a:latin typeface="Circular"/>
              </a:rPr>
              <a:t>. It wraps a single value, if that value is available. If the value is not available an empty optional should be returned. Thus it represents null value with absent value. This class has various utility methods like </a:t>
            </a:r>
            <a:r>
              <a:rPr lang="en-IN" b="0" i="0" dirty="0" err="1">
                <a:solidFill>
                  <a:srgbClr val="3C484E"/>
                </a:solidFill>
                <a:effectLst/>
                <a:latin typeface="Circular"/>
              </a:rPr>
              <a:t>isPresent</a:t>
            </a:r>
            <a:r>
              <a:rPr lang="en-IN" b="0" i="0" dirty="0">
                <a:solidFill>
                  <a:srgbClr val="3C484E"/>
                </a:solidFill>
                <a:effectLst/>
                <a:latin typeface="Circular"/>
              </a:rPr>
              <a:t>() which helps users to avoid making use of null value checks. So instead of returning the value directly, a wrapper object is returned thus users can avoid the null pointer exception.</a:t>
            </a:r>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759817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54CB-C644-4727-B398-CA31A0679FB9}"/>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30. What is the distinct feature of the Block of Code?</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C0903E29-6182-4066-9C39-B9F52B84C656}"/>
              </a:ext>
            </a:extLst>
          </p:cNvPr>
          <p:cNvSpPr>
            <a:spLocks noGrp="1"/>
          </p:cNvSpPr>
          <p:nvPr>
            <p:ph idx="1"/>
          </p:nvPr>
        </p:nvSpPr>
        <p:spPr/>
        <p:txBody>
          <a:bodyPr/>
          <a:lstStyle/>
          <a:p>
            <a:pPr algn="l"/>
            <a:r>
              <a:rPr lang="en-IN" b="0" i="0" dirty="0">
                <a:solidFill>
                  <a:srgbClr val="3C484E"/>
                </a:solidFill>
                <a:effectLst/>
                <a:latin typeface="Circular"/>
              </a:rPr>
              <a:t>A Block of Code has the distinct feature of getting executed on only demand.</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1833142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F3AB-FF6D-4EF5-93B5-E4E70DC5F6DC}"/>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31. How is the Parameter List of Lambda Expression different from the Lambda Arrow Operator?</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EEEB3178-0CB5-48DC-952B-70201090AC34}"/>
              </a:ext>
            </a:extLst>
          </p:cNvPr>
          <p:cNvSpPr>
            <a:spLocks noGrp="1"/>
          </p:cNvSpPr>
          <p:nvPr>
            <p:ph idx="1"/>
          </p:nvPr>
        </p:nvSpPr>
        <p:spPr/>
        <p:txBody>
          <a:bodyPr/>
          <a:lstStyle/>
          <a:p>
            <a:pPr algn="l"/>
            <a:r>
              <a:rPr lang="en-IN" b="0" i="0" dirty="0">
                <a:solidFill>
                  <a:srgbClr val="3C484E"/>
                </a:solidFill>
                <a:effectLst/>
                <a:latin typeface="Circular"/>
              </a:rPr>
              <a:t>Lambda Expression can carry zero, one or even more parameters at one time. On the other hand, the Lambda Arrow Operator separates these parameters from the list and body using the icon "-&gt;".</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506977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B337-AF06-4C7C-AEBB-DB39DF6807EB}"/>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32. What are the guidelines that are needed to be followed in Functional Interface?</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C4835D26-D674-4B28-9371-8255C1C81D67}"/>
              </a:ext>
            </a:extLst>
          </p:cNvPr>
          <p:cNvSpPr>
            <a:spLocks noGrp="1"/>
          </p:cNvSpPr>
          <p:nvPr>
            <p:ph idx="1"/>
          </p:nvPr>
        </p:nvSpPr>
        <p:spPr/>
        <p:txBody>
          <a:bodyPr/>
          <a:lstStyle/>
          <a:p>
            <a:pPr algn="l"/>
            <a:r>
              <a:rPr lang="en-IN" b="0" i="0" dirty="0">
                <a:solidFill>
                  <a:srgbClr val="3C484E"/>
                </a:solidFill>
                <a:effectLst/>
                <a:latin typeface="Circular"/>
              </a:rPr>
              <a:t>There are several guidelines stated below which are needed to be followed in Functional Interface.</a:t>
            </a:r>
          </a:p>
          <a:p>
            <a:pPr algn="l">
              <a:buFont typeface="Arial" panose="020B0604020202020204" pitchFamily="34" charset="0"/>
              <a:buChar char="•"/>
            </a:pPr>
            <a:r>
              <a:rPr lang="en-IN" b="0" i="0" dirty="0">
                <a:solidFill>
                  <a:srgbClr val="3C484E"/>
                </a:solidFill>
                <a:effectLst/>
                <a:latin typeface="Circular"/>
              </a:rPr>
              <a:t>The interface should be defined with only one abstract method.</a:t>
            </a:r>
          </a:p>
          <a:p>
            <a:pPr algn="l">
              <a:buFont typeface="Arial" panose="020B0604020202020204" pitchFamily="34" charset="0"/>
              <a:buChar char="•"/>
            </a:pPr>
            <a:r>
              <a:rPr lang="en-IN" b="0" i="0" dirty="0">
                <a:solidFill>
                  <a:srgbClr val="3C484E"/>
                </a:solidFill>
                <a:effectLst/>
                <a:latin typeface="Circular"/>
              </a:rPr>
              <a:t>Not more than one abstract can be defined.</a:t>
            </a:r>
          </a:p>
          <a:p>
            <a:pPr algn="l">
              <a:buFont typeface="Arial" panose="020B0604020202020204" pitchFamily="34" charset="0"/>
              <a:buChar char="•"/>
            </a:pPr>
            <a:r>
              <a:rPr lang="en-IN" b="0" i="0" dirty="0">
                <a:solidFill>
                  <a:srgbClr val="3C484E"/>
                </a:solidFill>
                <a:effectLst/>
                <a:latin typeface="Circular"/>
              </a:rPr>
              <a:t>Making use of @Functionalinterface annotation in the interface definition.</a:t>
            </a:r>
          </a:p>
          <a:p>
            <a:pPr algn="l">
              <a:buFont typeface="Arial" panose="020B0604020202020204" pitchFamily="34" charset="0"/>
              <a:buChar char="•"/>
            </a:pPr>
            <a:r>
              <a:rPr lang="en-IN" b="0" i="0" dirty="0">
                <a:solidFill>
                  <a:srgbClr val="3C484E"/>
                </a:solidFill>
                <a:effectLst/>
                <a:latin typeface="Circular"/>
              </a:rPr>
              <a:t>The override of the </a:t>
            </a:r>
            <a:r>
              <a:rPr lang="en-IN" b="0" i="0" dirty="0" err="1">
                <a:solidFill>
                  <a:srgbClr val="3C484E"/>
                </a:solidFill>
                <a:effectLst/>
                <a:latin typeface="Circular"/>
              </a:rPr>
              <a:t>Java.lang.object</a:t>
            </a:r>
            <a:r>
              <a:rPr lang="en-IN" b="0" i="0" dirty="0">
                <a:solidFill>
                  <a:srgbClr val="3C484E"/>
                </a:solidFill>
                <a:effectLst/>
                <a:latin typeface="Circular"/>
              </a:rPr>
              <a:t> class’s method will not be considered as an abstract method.</a:t>
            </a:r>
          </a:p>
          <a:p>
            <a:pPr algn="l">
              <a:buFont typeface="Arial" panose="020B0604020202020204" pitchFamily="34" charset="0"/>
              <a:buChar char="•"/>
            </a:pPr>
            <a:r>
              <a:rPr lang="en-IN" b="0" i="0" dirty="0">
                <a:solidFill>
                  <a:srgbClr val="3C484E"/>
                </a:solidFill>
                <a:effectLst/>
                <a:latin typeface="Circular"/>
              </a:rPr>
              <a:t>Any methods can be used for defining a number.</a:t>
            </a:r>
          </a:p>
          <a:p>
            <a:endParaRPr lang="en-IN" dirty="0"/>
          </a:p>
        </p:txBody>
      </p:sp>
    </p:spTree>
    <p:extLst>
      <p:ext uri="{BB962C8B-B14F-4D97-AF65-F5344CB8AC3E}">
        <p14:creationId xmlns:p14="http://schemas.microsoft.com/office/powerpoint/2010/main" val="2167692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807C-915B-4A61-87D9-CDAF2AA1810D}"/>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33. What is the similarity between Map and Flat map stream operation?</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02D9AF2D-CE7B-4B7F-98B8-6CD863E14B59}"/>
              </a:ext>
            </a:extLst>
          </p:cNvPr>
          <p:cNvSpPr>
            <a:spLocks noGrp="1"/>
          </p:cNvSpPr>
          <p:nvPr>
            <p:ph idx="1"/>
          </p:nvPr>
        </p:nvSpPr>
        <p:spPr/>
        <p:txBody>
          <a:bodyPr/>
          <a:lstStyle/>
          <a:p>
            <a:pPr algn="l"/>
            <a:r>
              <a:rPr lang="en-IN" b="0" i="0" dirty="0">
                <a:solidFill>
                  <a:srgbClr val="3C484E"/>
                </a:solidFill>
                <a:effectLst/>
                <a:latin typeface="Circular"/>
              </a:rPr>
              <a:t>Both the Map and </a:t>
            </a:r>
            <a:r>
              <a:rPr lang="en-IN" b="0" i="0" dirty="0" err="1">
                <a:solidFill>
                  <a:srgbClr val="3C484E"/>
                </a:solidFill>
                <a:effectLst/>
                <a:latin typeface="Circular"/>
              </a:rPr>
              <a:t>FlatMap</a:t>
            </a:r>
            <a:r>
              <a:rPr lang="en-IN" b="0" i="0" dirty="0">
                <a:solidFill>
                  <a:srgbClr val="3C484E"/>
                </a:solidFill>
                <a:effectLst/>
                <a:latin typeface="Circular"/>
              </a:rPr>
              <a:t> stream operation is intermediate stream operations that receive a function and also apply these functions to different elements of the stream.</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2604035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2BAE-39B8-4FE5-856B-DDB389063278}"/>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34. What is the major difference between Map and </a:t>
            </a:r>
            <a:r>
              <a:rPr lang="en-IN" b="1" i="0" dirty="0" err="1">
                <a:solidFill>
                  <a:srgbClr val="3C484E"/>
                </a:solidFill>
                <a:effectLst/>
                <a:latin typeface="Circular"/>
              </a:rPr>
              <a:t>FlatMap</a:t>
            </a:r>
            <a:r>
              <a:rPr lang="en-IN" b="1" i="0" dirty="0">
                <a:solidFill>
                  <a:srgbClr val="3C484E"/>
                </a:solidFill>
                <a:effectLst/>
                <a:latin typeface="Circular"/>
              </a:rPr>
              <a:t> stream operation?</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EB65CB98-EF12-4A41-B937-7AF2FE6D2266}"/>
              </a:ext>
            </a:extLst>
          </p:cNvPr>
          <p:cNvSpPr>
            <a:spLocks noGrp="1"/>
          </p:cNvSpPr>
          <p:nvPr>
            <p:ph idx="1"/>
          </p:nvPr>
        </p:nvSpPr>
        <p:spPr/>
        <p:txBody>
          <a:bodyPr/>
          <a:lstStyle/>
          <a:p>
            <a:pPr algn="l"/>
            <a:r>
              <a:rPr lang="en-IN" b="0" i="0" dirty="0">
                <a:solidFill>
                  <a:srgbClr val="3C484E"/>
                </a:solidFill>
                <a:effectLst/>
                <a:latin typeface="Circular"/>
              </a:rPr>
              <a:t>The major difference between Map and </a:t>
            </a:r>
            <a:r>
              <a:rPr lang="en-IN" b="0" i="0" dirty="0" err="1">
                <a:solidFill>
                  <a:srgbClr val="3C484E"/>
                </a:solidFill>
                <a:effectLst/>
                <a:latin typeface="Circular"/>
              </a:rPr>
              <a:t>FlatMap</a:t>
            </a:r>
            <a:r>
              <a:rPr lang="en-IN" b="0" i="0" dirty="0">
                <a:solidFill>
                  <a:srgbClr val="3C484E"/>
                </a:solidFill>
                <a:effectLst/>
                <a:latin typeface="Circular"/>
              </a:rPr>
              <a:t> stream operation is that the earlier wraps its return value inside its ordinal type while the latter does not.</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697980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DBFB-8BF4-4239-9247-CFE6C47B902E}"/>
              </a:ext>
            </a:extLst>
          </p:cNvPr>
          <p:cNvSpPr>
            <a:spLocks noGrp="1"/>
          </p:cNvSpPr>
          <p:nvPr>
            <p:ph type="title"/>
          </p:nvPr>
        </p:nvSpPr>
        <p:spPr/>
        <p:txBody>
          <a:bodyPr>
            <a:normAutofit fontScale="90000"/>
          </a:bodyPr>
          <a:lstStyle/>
          <a:p>
            <a:br>
              <a:rPr lang="en-IN" b="1" i="0" dirty="0">
                <a:solidFill>
                  <a:srgbClr val="3C484E"/>
                </a:solidFill>
                <a:effectLst/>
                <a:latin typeface="Circular"/>
              </a:rPr>
            </a:br>
            <a:r>
              <a:rPr lang="en-IN" b="1" i="0" dirty="0">
                <a:solidFill>
                  <a:srgbClr val="3C484E"/>
                </a:solidFill>
                <a:effectLst/>
                <a:latin typeface="Circular"/>
              </a:rPr>
              <a:t>35. Can we list the numbers and remove the duplicate elements in the list using Java SE 8 features?</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5F3CE6C8-CDDC-4E04-BF2F-4E85FBE5B406}"/>
              </a:ext>
            </a:extLst>
          </p:cNvPr>
          <p:cNvSpPr>
            <a:spLocks noGrp="1"/>
          </p:cNvSpPr>
          <p:nvPr>
            <p:ph idx="1"/>
          </p:nvPr>
        </p:nvSpPr>
        <p:spPr/>
        <p:txBody>
          <a:bodyPr/>
          <a:lstStyle/>
          <a:p>
            <a:pPr algn="l"/>
            <a:r>
              <a:rPr lang="en-IN" b="0" i="0" dirty="0">
                <a:solidFill>
                  <a:srgbClr val="3C484E"/>
                </a:solidFill>
                <a:effectLst/>
                <a:latin typeface="Circular"/>
              </a:rPr>
              <a:t>Yes, we can list the numbers and remove the duplicate elements in the list by applying stream and then collecting it to set using </a:t>
            </a:r>
            <a:r>
              <a:rPr lang="en-IN" b="0" i="0" dirty="0" err="1">
                <a:solidFill>
                  <a:srgbClr val="3C484E"/>
                </a:solidFill>
                <a:effectLst/>
                <a:latin typeface="Circular"/>
              </a:rPr>
              <a:t>Collections.toSet</a:t>
            </a:r>
            <a:r>
              <a:rPr lang="en-IN" b="0" i="0" dirty="0">
                <a:solidFill>
                  <a:srgbClr val="3C484E"/>
                </a:solidFill>
                <a:effectLst/>
                <a:latin typeface="Circular"/>
              </a:rPr>
              <a:t>() method.</a:t>
            </a:r>
          </a:p>
          <a:p>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984545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B401-E745-432A-842C-7F5B58A5CF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B17F2A-B6FD-4010-8339-0BE18F6DA93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8596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340C-6715-46C0-B98B-4F0626400106}"/>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3. What Is a Lambda Expression and What Is It Used for?</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A6AE2AE4-1F32-49DB-BE09-A8F903D526B0}"/>
              </a:ext>
            </a:extLst>
          </p:cNvPr>
          <p:cNvSpPr>
            <a:spLocks noGrp="1"/>
          </p:cNvSpPr>
          <p:nvPr>
            <p:ph idx="1"/>
          </p:nvPr>
        </p:nvSpPr>
        <p:spPr/>
        <p:txBody>
          <a:bodyPr/>
          <a:lstStyle/>
          <a:p>
            <a:pPr algn="l"/>
            <a:r>
              <a:rPr lang="en-IN" b="0" i="0" dirty="0">
                <a:solidFill>
                  <a:srgbClr val="3C484E"/>
                </a:solidFill>
                <a:effectLst/>
                <a:latin typeface="Circular"/>
              </a:rPr>
              <a:t>In very simple terms, a lambda expression is a function that can be referenced and passed around as an object.</a:t>
            </a:r>
          </a:p>
          <a:p>
            <a:pPr algn="l"/>
            <a:r>
              <a:rPr lang="en-IN" b="0" i="0" dirty="0">
                <a:solidFill>
                  <a:srgbClr val="3C484E"/>
                </a:solidFill>
                <a:effectLst/>
                <a:latin typeface="Circular"/>
              </a:rPr>
              <a:t>Lambda expressions introduce functional style processing in Java and facilitate the writing of compact and easy-to-read code.</a:t>
            </a:r>
          </a:p>
          <a:p>
            <a:pPr algn="l"/>
            <a:r>
              <a:rPr lang="en-IN" b="0" i="0" dirty="0">
                <a:solidFill>
                  <a:srgbClr val="3C484E"/>
                </a:solidFill>
                <a:effectLst/>
                <a:latin typeface="Circular"/>
              </a:rPr>
              <a:t>Because of this, lambda expressions are a natural replacement for anonymous classes as method arguments. One of their main uses is to define inline implementations of functional interfaces.</a:t>
            </a:r>
          </a:p>
          <a:p>
            <a:endParaRPr lang="en-IN" dirty="0"/>
          </a:p>
        </p:txBody>
      </p:sp>
    </p:spTree>
    <p:extLst>
      <p:ext uri="{BB962C8B-B14F-4D97-AF65-F5344CB8AC3E}">
        <p14:creationId xmlns:p14="http://schemas.microsoft.com/office/powerpoint/2010/main" val="182984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8B90-FD02-448D-8743-7E7EF2E6FB04}"/>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4. What Is </a:t>
            </a:r>
            <a:r>
              <a:rPr lang="en-IN" b="1" i="0" dirty="0" err="1">
                <a:solidFill>
                  <a:srgbClr val="3C484E"/>
                </a:solidFill>
                <a:effectLst/>
                <a:latin typeface="Circular"/>
              </a:rPr>
              <a:t>Nashorn</a:t>
            </a:r>
            <a:r>
              <a:rPr lang="en-IN" b="1" i="0" dirty="0">
                <a:solidFill>
                  <a:srgbClr val="3C484E"/>
                </a:solidFill>
                <a:effectLst/>
                <a:latin typeface="Circular"/>
              </a:rPr>
              <a:t> in Java8? </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0F9D24C1-9051-4F48-B47F-3FF7ECCDA1FC}"/>
              </a:ext>
            </a:extLst>
          </p:cNvPr>
          <p:cNvSpPr>
            <a:spLocks noGrp="1"/>
          </p:cNvSpPr>
          <p:nvPr>
            <p:ph idx="1"/>
          </p:nvPr>
        </p:nvSpPr>
        <p:spPr/>
        <p:txBody>
          <a:bodyPr/>
          <a:lstStyle/>
          <a:p>
            <a:pPr algn="l"/>
            <a:r>
              <a:rPr lang="en-IN" b="0" i="0" dirty="0" err="1">
                <a:solidFill>
                  <a:srgbClr val="3C484E"/>
                </a:solidFill>
                <a:effectLst/>
                <a:latin typeface="Circular"/>
              </a:rPr>
              <a:t>Nashorn</a:t>
            </a:r>
            <a:r>
              <a:rPr lang="en-IN" b="0" i="0" dirty="0">
                <a:solidFill>
                  <a:srgbClr val="3C484E"/>
                </a:solidFill>
                <a:effectLst/>
                <a:latin typeface="Circular"/>
              </a:rPr>
              <a:t> is the new </a:t>
            </a:r>
            <a:r>
              <a:rPr lang="en-IN" b="0" i="0" dirty="0" err="1">
                <a:solidFill>
                  <a:srgbClr val="3C484E"/>
                </a:solidFill>
                <a:effectLst/>
                <a:latin typeface="Circular"/>
              </a:rPr>
              <a:t>Javascript</a:t>
            </a:r>
            <a:r>
              <a:rPr lang="en-IN" b="0" i="0" dirty="0">
                <a:solidFill>
                  <a:srgbClr val="3C484E"/>
                </a:solidFill>
                <a:effectLst/>
                <a:latin typeface="Circular"/>
              </a:rPr>
              <a:t> processing engine for the Java platform that shipped with Java 8. Until JDK 7, the Java platform used Mozilla Rhino for the same purpose as a </a:t>
            </a:r>
            <a:r>
              <a:rPr lang="en-IN" b="0" i="0" dirty="0" err="1">
                <a:solidFill>
                  <a:srgbClr val="3C484E"/>
                </a:solidFill>
                <a:effectLst/>
                <a:latin typeface="Circular"/>
              </a:rPr>
              <a:t>Javascript</a:t>
            </a:r>
            <a:r>
              <a:rPr lang="en-IN" b="0" i="0" dirty="0">
                <a:solidFill>
                  <a:srgbClr val="3C484E"/>
                </a:solidFill>
                <a:effectLst/>
                <a:latin typeface="Circular"/>
              </a:rPr>
              <a:t> processing engine. </a:t>
            </a:r>
          </a:p>
          <a:p>
            <a:pPr algn="l"/>
            <a:r>
              <a:rPr lang="en-IN" b="0" i="0" dirty="0" err="1">
                <a:solidFill>
                  <a:srgbClr val="3C484E"/>
                </a:solidFill>
                <a:effectLst/>
                <a:latin typeface="Circular"/>
              </a:rPr>
              <a:t>Nashorn</a:t>
            </a:r>
            <a:r>
              <a:rPr lang="en-IN" b="0" i="0" dirty="0">
                <a:solidFill>
                  <a:srgbClr val="3C484E"/>
                </a:solidFill>
                <a:effectLst/>
                <a:latin typeface="Circular"/>
              </a:rPr>
              <a:t> provides better compliance with the ECMA normalized JavaScript specification and better runtime performance than its predecessor.</a:t>
            </a:r>
          </a:p>
          <a:p>
            <a:pPr marL="0" indent="0">
              <a:buNone/>
            </a:pPr>
            <a:br>
              <a:rPr lang="en-IN" b="0" i="0" dirty="0">
                <a:solidFill>
                  <a:srgbClr val="3C484E"/>
                </a:solidFill>
                <a:effectLst/>
                <a:latin typeface="Circular"/>
              </a:rPr>
            </a:br>
            <a:endParaRPr lang="en-IN" dirty="0"/>
          </a:p>
        </p:txBody>
      </p:sp>
    </p:spTree>
    <p:extLst>
      <p:ext uri="{BB962C8B-B14F-4D97-AF65-F5344CB8AC3E}">
        <p14:creationId xmlns:p14="http://schemas.microsoft.com/office/powerpoint/2010/main" val="12381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69A6-25D3-4A9A-83A0-962FBE7D1529}"/>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5. What Is JJS?</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12F08E0F-187B-42CB-B4BC-B6DF1EA94E1E}"/>
              </a:ext>
            </a:extLst>
          </p:cNvPr>
          <p:cNvSpPr>
            <a:spLocks noGrp="1"/>
          </p:cNvSpPr>
          <p:nvPr>
            <p:ph idx="1"/>
          </p:nvPr>
        </p:nvSpPr>
        <p:spPr/>
        <p:txBody>
          <a:bodyPr/>
          <a:lstStyle/>
          <a:p>
            <a:pPr algn="l"/>
            <a:r>
              <a:rPr lang="en-IN" b="0" i="0" dirty="0">
                <a:solidFill>
                  <a:srgbClr val="3C484E"/>
                </a:solidFill>
                <a:effectLst/>
                <a:latin typeface="Circular"/>
              </a:rPr>
              <a:t>In Java 8, </a:t>
            </a:r>
            <a:r>
              <a:rPr lang="en-IN" b="0" i="0" dirty="0" err="1">
                <a:solidFill>
                  <a:srgbClr val="3C484E"/>
                </a:solidFill>
                <a:effectLst/>
                <a:latin typeface="Circular"/>
              </a:rPr>
              <a:t>jjs</a:t>
            </a:r>
            <a:r>
              <a:rPr lang="en-IN" b="0" i="0" dirty="0">
                <a:solidFill>
                  <a:srgbClr val="3C484E"/>
                </a:solidFill>
                <a:effectLst/>
                <a:latin typeface="Circular"/>
              </a:rPr>
              <a:t> is the new executable or command line tool used to execute </a:t>
            </a:r>
            <a:r>
              <a:rPr lang="en-IN" b="0" i="0" dirty="0" err="1">
                <a:solidFill>
                  <a:srgbClr val="3C484E"/>
                </a:solidFill>
                <a:effectLst/>
                <a:latin typeface="Circular"/>
              </a:rPr>
              <a:t>Javascript</a:t>
            </a:r>
            <a:r>
              <a:rPr lang="en-IN" b="0" i="0" dirty="0">
                <a:solidFill>
                  <a:srgbClr val="3C484E"/>
                </a:solidFill>
                <a:effectLst/>
                <a:latin typeface="Circular"/>
              </a:rPr>
              <a:t> code at the console.</a:t>
            </a:r>
          </a:p>
          <a:p>
            <a:pPr marL="0" indent="0">
              <a:buNone/>
            </a:pPr>
            <a:endParaRPr lang="en-IN" dirty="0"/>
          </a:p>
        </p:txBody>
      </p:sp>
    </p:spTree>
    <p:extLst>
      <p:ext uri="{BB962C8B-B14F-4D97-AF65-F5344CB8AC3E}">
        <p14:creationId xmlns:p14="http://schemas.microsoft.com/office/powerpoint/2010/main" val="393315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8F32-A260-4CD4-8921-7088ADBC0163}"/>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6. What Is a Stream? How Does It Differ from a Collection?</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180A4E91-F8B6-41F9-9A90-8DF143A612A6}"/>
              </a:ext>
            </a:extLst>
          </p:cNvPr>
          <p:cNvSpPr>
            <a:spLocks noGrp="1"/>
          </p:cNvSpPr>
          <p:nvPr>
            <p:ph idx="1"/>
          </p:nvPr>
        </p:nvSpPr>
        <p:spPr/>
        <p:txBody>
          <a:bodyPr>
            <a:normAutofit lnSpcReduction="10000"/>
          </a:bodyPr>
          <a:lstStyle/>
          <a:p>
            <a:pPr algn="l"/>
            <a:r>
              <a:rPr lang="en-IN" b="0" i="0" dirty="0">
                <a:solidFill>
                  <a:srgbClr val="3C484E"/>
                </a:solidFill>
                <a:effectLst/>
                <a:latin typeface="Circular"/>
              </a:rPr>
              <a:t>In simple terms, a stream is an iterator whose role is to accept a set of actions to apply on each of the elements it contains.</a:t>
            </a:r>
          </a:p>
          <a:p>
            <a:pPr algn="l"/>
            <a:r>
              <a:rPr lang="en-IN" b="0" i="0" dirty="0">
                <a:solidFill>
                  <a:srgbClr val="3C484E"/>
                </a:solidFill>
                <a:effectLst/>
                <a:latin typeface="Circular"/>
              </a:rPr>
              <a:t>The stream represents a sequence of objects from a source such as a collection, which supports aggregate operations. They were designed to make collection processing simple and concise. Contrary to the collections, the logic of iteration is implemented inside the stream, so we can use methods like map and </a:t>
            </a:r>
            <a:r>
              <a:rPr lang="en-IN" b="0" i="0" dirty="0" err="1">
                <a:solidFill>
                  <a:srgbClr val="3C484E"/>
                </a:solidFill>
                <a:effectLst/>
                <a:latin typeface="Circular"/>
              </a:rPr>
              <a:t>flatMap</a:t>
            </a:r>
            <a:r>
              <a:rPr lang="en-IN" b="0" i="0" dirty="0">
                <a:solidFill>
                  <a:srgbClr val="3C484E"/>
                </a:solidFill>
                <a:effectLst/>
                <a:latin typeface="Circular"/>
              </a:rPr>
              <a:t> for performing a declarative processing.</a:t>
            </a:r>
          </a:p>
          <a:p>
            <a:pPr algn="l"/>
            <a:r>
              <a:rPr lang="en-IN" b="0" i="0" dirty="0">
                <a:solidFill>
                  <a:srgbClr val="3C484E"/>
                </a:solidFill>
                <a:effectLst/>
                <a:latin typeface="Circular"/>
              </a:rPr>
              <a:t>Another difference is that the Stream API is fluent and allows pipelining. And yet another important distinction from collections is that streams are inherently lazily loaded and processed.</a:t>
            </a:r>
          </a:p>
          <a:p>
            <a:endParaRPr lang="en-IN" dirty="0"/>
          </a:p>
        </p:txBody>
      </p:sp>
    </p:spTree>
    <p:extLst>
      <p:ext uri="{BB962C8B-B14F-4D97-AF65-F5344CB8AC3E}">
        <p14:creationId xmlns:p14="http://schemas.microsoft.com/office/powerpoint/2010/main" val="150456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2EA0-964F-49C5-834B-7417D137706E}"/>
              </a:ext>
            </a:extLst>
          </p:cNvPr>
          <p:cNvSpPr>
            <a:spLocks noGrp="1"/>
          </p:cNvSpPr>
          <p:nvPr>
            <p:ph type="title"/>
          </p:nvPr>
        </p:nvSpPr>
        <p:spPr/>
        <p:txBody>
          <a:bodyPr>
            <a:normAutofit fontScale="90000"/>
          </a:bodyPr>
          <a:lstStyle/>
          <a:p>
            <a:r>
              <a:rPr lang="en-IN" b="1" i="0" dirty="0">
                <a:solidFill>
                  <a:srgbClr val="3C484E"/>
                </a:solidFill>
                <a:effectLst/>
                <a:latin typeface="Circular"/>
              </a:rPr>
              <a:t>			</a:t>
            </a:r>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7. What Is Stream Pipelining in Java 8?</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04F6F870-D5CB-415C-85DB-107C8B2D52F3}"/>
              </a:ext>
            </a:extLst>
          </p:cNvPr>
          <p:cNvSpPr>
            <a:spLocks noGrp="1"/>
          </p:cNvSpPr>
          <p:nvPr>
            <p:ph idx="1"/>
          </p:nvPr>
        </p:nvSpPr>
        <p:spPr/>
        <p:txBody>
          <a:bodyPr/>
          <a:lstStyle/>
          <a:p>
            <a:pPr algn="l"/>
            <a:r>
              <a:rPr lang="en-IN" b="0" i="0" dirty="0">
                <a:solidFill>
                  <a:srgbClr val="3C484E"/>
                </a:solidFill>
                <a:effectLst/>
                <a:latin typeface="Circular"/>
              </a:rPr>
              <a:t>Stream pipelining is the concept of chaining operations together. This is done by splitting the operations that can happen on a stream into two categories: intermediate operations and terminal operations.</a:t>
            </a:r>
          </a:p>
          <a:p>
            <a:pPr algn="l"/>
            <a:r>
              <a:rPr lang="en-IN" b="0" i="0" dirty="0">
                <a:solidFill>
                  <a:srgbClr val="3C484E"/>
                </a:solidFill>
                <a:effectLst/>
                <a:latin typeface="Circular"/>
              </a:rPr>
              <a:t>Each intermediate operation returns an instance of Stream itself when it runs, an arbitrary number of intermediate operations can, therefore, be set up to process data forming a processing pipeline.</a:t>
            </a:r>
          </a:p>
          <a:p>
            <a:pPr algn="l"/>
            <a:r>
              <a:rPr lang="en-IN" b="0" i="0" dirty="0">
                <a:solidFill>
                  <a:srgbClr val="3C484E"/>
                </a:solidFill>
                <a:effectLst/>
                <a:latin typeface="Circular"/>
              </a:rPr>
              <a:t>There must then be a terminal operation which returns a final value and terminates the pipeline.</a:t>
            </a:r>
          </a:p>
          <a:p>
            <a:r>
              <a:rPr lang="en-US" dirty="0"/>
              <a:t>	</a:t>
            </a:r>
            <a:endParaRPr lang="en-IN" dirty="0"/>
          </a:p>
        </p:txBody>
      </p:sp>
    </p:spTree>
    <p:extLst>
      <p:ext uri="{BB962C8B-B14F-4D97-AF65-F5344CB8AC3E}">
        <p14:creationId xmlns:p14="http://schemas.microsoft.com/office/powerpoint/2010/main" val="426691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38AC-B13F-4D6F-965A-EF4A7FBD5ED1}"/>
              </a:ext>
            </a:extLst>
          </p:cNvPr>
          <p:cNvSpPr>
            <a:spLocks noGrp="1"/>
          </p:cNvSpPr>
          <p:nvPr>
            <p:ph type="title"/>
          </p:nvPr>
        </p:nvSpPr>
        <p:spPr/>
        <p:txBody>
          <a:bodyPr>
            <a:normAutofit fontScale="90000"/>
          </a:bodyPr>
          <a:lstStyle/>
          <a:p>
            <a:br>
              <a:rPr lang="en-IN" b="1" i="0" dirty="0">
                <a:solidFill>
                  <a:srgbClr val="3C484E"/>
                </a:solidFill>
                <a:effectLst/>
                <a:latin typeface="Circular"/>
              </a:rPr>
            </a:br>
            <a:br>
              <a:rPr lang="en-IN" b="1" i="0" dirty="0">
                <a:solidFill>
                  <a:srgbClr val="3C484E"/>
                </a:solidFill>
                <a:effectLst/>
                <a:latin typeface="Circular"/>
              </a:rPr>
            </a:br>
            <a:r>
              <a:rPr lang="en-IN" b="1" i="0" dirty="0">
                <a:solidFill>
                  <a:srgbClr val="3C484E"/>
                </a:solidFill>
                <a:effectLst/>
                <a:latin typeface="Circular"/>
              </a:rPr>
              <a:t>8. What is a Functional Interface? What is SAM Interface?</a:t>
            </a:r>
            <a:br>
              <a:rPr lang="en-IN" b="1" i="0" dirty="0">
                <a:solidFill>
                  <a:srgbClr val="3C484E"/>
                </a:solidFill>
                <a:effectLst/>
                <a:latin typeface="Circular"/>
              </a:rPr>
            </a:br>
            <a:br>
              <a:rPr lang="en-IN" b="0" i="0" dirty="0">
                <a:solidFill>
                  <a:srgbClr val="3C484E"/>
                </a:solidFill>
                <a:effectLst/>
                <a:latin typeface="Circular"/>
              </a:rPr>
            </a:br>
            <a:endParaRPr lang="en-IN" dirty="0"/>
          </a:p>
        </p:txBody>
      </p:sp>
      <p:sp>
        <p:nvSpPr>
          <p:cNvPr id="3" name="Content Placeholder 2">
            <a:extLst>
              <a:ext uri="{FF2B5EF4-FFF2-40B4-BE49-F238E27FC236}">
                <a16:creationId xmlns:a16="http://schemas.microsoft.com/office/drawing/2014/main" id="{EF0F22F9-7D13-46C8-86BF-0D73050C5ECB}"/>
              </a:ext>
            </a:extLst>
          </p:cNvPr>
          <p:cNvSpPr>
            <a:spLocks noGrp="1"/>
          </p:cNvSpPr>
          <p:nvPr>
            <p:ph idx="1"/>
          </p:nvPr>
        </p:nvSpPr>
        <p:spPr/>
        <p:txBody>
          <a:bodyPr/>
          <a:lstStyle/>
          <a:p>
            <a:pPr algn="l"/>
            <a:r>
              <a:rPr lang="en-IN" b="0" i="0" dirty="0">
                <a:solidFill>
                  <a:srgbClr val="3C484E"/>
                </a:solidFill>
                <a:effectLst/>
                <a:latin typeface="Circular"/>
              </a:rPr>
              <a:t>A Functional Interface is an interface, which contains one and only one abstract method. Functional Interface is also know as SAM Interface because it contains only one abstract method.</a:t>
            </a:r>
          </a:p>
          <a:p>
            <a:pPr algn="l"/>
            <a:r>
              <a:rPr lang="en-IN" b="0" i="0" dirty="0">
                <a:solidFill>
                  <a:srgbClr val="3C484E"/>
                </a:solidFill>
                <a:effectLst/>
                <a:latin typeface="Circular"/>
              </a:rPr>
              <a:t>SAM Interface stands for Single Abstract Method Interface. Java SE 8 API has defined many Functional Interfaces.</a:t>
            </a:r>
          </a:p>
          <a:p>
            <a:endParaRPr lang="en-IN" dirty="0"/>
          </a:p>
        </p:txBody>
      </p:sp>
    </p:spTree>
    <p:extLst>
      <p:ext uri="{BB962C8B-B14F-4D97-AF65-F5344CB8AC3E}">
        <p14:creationId xmlns:p14="http://schemas.microsoft.com/office/powerpoint/2010/main" val="701882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2823</Words>
  <Application>Microsoft Office PowerPoint</Application>
  <PresentationFormat>Widescreen</PresentationFormat>
  <Paragraphs>136</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Circular</vt:lpstr>
      <vt:lpstr>Office Theme</vt:lpstr>
      <vt:lpstr>Java 8</vt:lpstr>
      <vt:lpstr>  1. What New Features Were Added in Java 8?  </vt:lpstr>
      <vt:lpstr>  2. Describe Some of the Functional Interfaces in the Standard Library.  </vt:lpstr>
      <vt:lpstr>  3. What Is a Lambda Expression and What Is It Used for?  </vt:lpstr>
      <vt:lpstr>  4. What Is Nashorn in Java8?   </vt:lpstr>
      <vt:lpstr>  5. What Is JJS?  </vt:lpstr>
      <vt:lpstr>  6. What Is a Stream? How Does It Differ from a Collection?  </vt:lpstr>
      <vt:lpstr>     7. What Is Stream Pipelining in Java 8?  </vt:lpstr>
      <vt:lpstr>  8. What is a Functional Interface? What is SAM Interface?  </vt:lpstr>
      <vt:lpstr>  9. What is Optional in Java 8? What is the use of Optional?Advantages of Java 8 Optional?  </vt:lpstr>
      <vt:lpstr>  10. What is the difference between Collections and Stream in Java8?  </vt:lpstr>
      <vt:lpstr>  11. What is the purpose of filter method of stream in java 8?  </vt:lpstr>
      <vt:lpstr>  12. What does the flatmap() function do? Why do we need it?  </vt:lpstr>
      <vt:lpstr>  13. What is the difference between intermediate and terminal operations on Stream?  </vt:lpstr>
      <vt:lpstr>  14. What does the peek() method does? When should you use it?   </vt:lpstr>
      <vt:lpstr>  15. What is difference between findFirst() and findAny() method?  </vt:lpstr>
      <vt:lpstr>  16. What is the difference between PermGenSpace and MetaSpace?  </vt:lpstr>
      <vt:lpstr>  17. What is a default method in Java 8 ? When to use it?  </vt:lpstr>
      <vt:lpstr>  18. What is the difference and similarities between Function and Predicate in java 8?  </vt:lpstr>
      <vt:lpstr>  19. What is the difference between Internal iteration and External iteration?  </vt:lpstr>
      <vt:lpstr> Is it possible to define our own Functional Interface? Explain the rules to define a functional interface.  </vt:lpstr>
      <vt:lpstr>  What is StringJoiner?  </vt:lpstr>
      <vt:lpstr>  22. Why was a new version of Java needed in the first place?  </vt:lpstr>
      <vt:lpstr>  23. What is Type Inference?  </vt:lpstr>
      <vt:lpstr>  24. What is a stream, and how does it differ from a collection?   </vt:lpstr>
      <vt:lpstr>  25. Explain local datetime API in Java8?  </vt:lpstr>
      <vt:lpstr>  26. What do you mean by chromounits in java8?   </vt:lpstr>
      <vt:lpstr>  27. What is type inference in Java8?   </vt:lpstr>
      <vt:lpstr>  28. What is :: (double colon) operator-Method References in Java 8?  </vt:lpstr>
      <vt:lpstr>  29. What is Optional in Java 8?  </vt:lpstr>
      <vt:lpstr>  30. What is the distinct feature of the Block of Code?  </vt:lpstr>
      <vt:lpstr>  31. How is the Parameter List of Lambda Expression different from the Lambda Arrow Operator?  </vt:lpstr>
      <vt:lpstr>  32. What are the guidelines that are needed to be followed in Functional Interface?  </vt:lpstr>
      <vt:lpstr>  33. What is the similarity between Map and Flat map stream operation?  </vt:lpstr>
      <vt:lpstr>  34. What is the major difference between Map and FlatMap stream operation?  </vt:lpstr>
      <vt:lpstr> 35. Can we list the numbers and remove the duplicate elements in the list using Java SE 8 features?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Srivastava</dc:creator>
  <cp:lastModifiedBy>Vipul Srivastava</cp:lastModifiedBy>
  <cp:revision>13</cp:revision>
  <dcterms:created xsi:type="dcterms:W3CDTF">2021-10-07T08:11:33Z</dcterms:created>
  <dcterms:modified xsi:type="dcterms:W3CDTF">2021-10-08T13:22:13Z</dcterms:modified>
</cp:coreProperties>
</file>