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3C8-423F-41A9-8D34-D21384C2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CF2BC-97FD-416E-AD84-58142F86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5DFC-82E8-48A9-A0CB-3508FF03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8B29-31A7-479C-B7C1-996C8C18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D4C2-D45A-45F2-AA3C-225F557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6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99D5-78EB-4E72-889A-C3D1A36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5891A-7C5E-44CC-91F5-862D3A88B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CF14-D9BE-4CAE-B6FA-EC19B08F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9F78-64A8-4E5A-9545-BA484AE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B022-7DB3-423E-BEED-78EC159E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78803-D1F3-4F61-8C51-9C93A4F81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854CB-9CD7-48AE-8716-D46542B8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D9A0-8C98-4BCD-8BC6-0F0D2A4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39E9-278B-40C7-808B-F9108A0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5259-647D-4BA8-A38C-7FBD7F69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CF5C-0F52-48FA-98A7-7E16E22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B0DB-2EC2-45EB-9D02-FC662478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AFFE-114E-4F39-A981-D5714FC0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DAD9-4274-4584-99FB-957D026B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3CCF-F8CB-464F-8BB7-19AADE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39EB-8A9E-4D8A-AFE1-650E8136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23D1-5788-4EBA-9EB4-2B940DCA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256D-F43E-467A-AA24-1A40DDE9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05BB-1605-4BF0-BE72-D74F9A7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9002-BE33-4C49-8195-F6437E86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2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15EB-EDAC-44AA-8E3A-8C96E8C4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2CA-7E75-4137-A77C-6796FF03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7CD-3463-403A-A400-E0ACC5DA6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2A3D6-7286-4BD4-ACE1-642EC334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7E34-7BEA-42B1-9935-F27C5D2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9D3E6-90AC-45DA-B87B-1013FDB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7411-5054-44A6-B4E5-0A514BBD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40BF-F762-4437-9390-B1D7B34E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6B71F-2DAD-43D5-B14E-8E7DC34C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8A3AE-8B49-462F-9674-3E34EAD9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BE27C-02DE-4B89-8E1F-170BF6103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EF74-1764-4B88-84DD-B156F55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B03C3-F053-439A-A7F9-53DE38A8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84337-E0EE-44BE-ADE3-3C1F5E4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E8F0-D1C1-48FD-AE89-CE1B1BDE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62207-B9BD-4CDB-97F4-EB8126E8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02D3E-BEF4-4CA1-B807-71A44A38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5FE69-AD52-4D56-8C20-6E7C96C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9B1BE-8762-47C7-B8DB-0C04261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1AA0F-FF80-4EEB-800A-7DC2F9C6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CF21-C2E8-4656-9724-5760E96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8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2689-8627-43D8-86FC-FFD236BB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605D-9A31-4397-90D4-0D3B0AAD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A94C3-2E0C-4199-9C3B-3010419F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C553-50EF-4A4A-B9FF-4F3C0516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DF6F-C6C1-43FE-AEED-401DE359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4620C-3035-41A2-BE2C-A99D117A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2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C304-ED1C-4C40-8071-A38B1653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FE359-3DDC-43A7-AE4D-575D23BA1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4CCB-AE1E-4746-B898-208BDF51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E6A9-C109-4C9D-85DA-056B1DA1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D0B59-0F00-44FD-818D-4B20F125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7946-4E60-40A2-ABF3-272D18B1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B5848-55F7-4828-A340-657D6470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AB7E-72BD-4D0F-A88F-172D691D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6CB7-87B6-4C0F-A0C2-EAEC592F9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050D-7343-4967-A8BB-955DCC078CFB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2B3D-3039-4A08-9FA3-8FE0CED82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2C7-AD73-43F5-9287-0308101BF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4BC9-0367-419D-9C42-1941184E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3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ppa.com/interface-in-java-with-example/" TargetMode="External"/><Relationship Id="rId2" Type="http://schemas.openxmlformats.org/officeDocument/2006/relationships/hyperlink" Target="https://codippa.com/abstract-method-in-java-with-examp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ppa.com/java-8-interface-default-metho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3696-8C52-4040-A902-E06D0807B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14092-6ED2-4C0D-BB49-6FFD264E9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DB17-26BA-4D1B-A1BE-1EE7FE0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Using </a:t>
            </a:r>
            <a:r>
              <a:rPr lang="en-IN" b="1" dirty="0" err="1"/>
              <a:t>Stream.of</a:t>
            </a:r>
            <a:r>
              <a:rPr lang="en-IN" b="1" dirty="0"/>
              <a:t>()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EB78-964B-45EF-BEFE-9447005C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java.util.stream.Stream</a:t>
            </a:r>
            <a:r>
              <a:rPr lang="en-IN" dirty="0"/>
              <a:t> contains a static interface method of which accepts an array or a variable number of arguments and returns a stream of those arguments.</a:t>
            </a: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an array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[]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Stream.of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Above code can also be shortened to</a:t>
            </a:r>
          </a:p>
          <a:p>
            <a:pPr algn="l" rtl="0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Stream.of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66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F830-212C-4E20-B1C4-2BEDB8B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Stream over a collection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9DFE-E3B5-41C9-AEE6-D27C5782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java.util.Collection</a:t>
            </a:r>
            <a:r>
              <a:rPr lang="en-IN" dirty="0"/>
              <a:t> interface has a stream() method which returns a stream of elements over the collection on which it is invoked.</a:t>
            </a:r>
          </a:p>
          <a:p>
            <a:r>
              <a:rPr lang="en-IN" dirty="0"/>
              <a:t>stream() is a default interface method added in java 8 to the Collection interface.</a:t>
            </a:r>
          </a:p>
          <a:p>
            <a:r>
              <a:rPr lang="en-IN" dirty="0"/>
              <a:t>Since List and Set implement this interface, this method is available to them.</a:t>
            </a: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//create a list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List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list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Arrays.asList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5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list.stream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3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D92-AA00-4BA4-832E-A944B13F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Stream over an array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5484-5D1A-405A-8E04-9070A3CA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</a:t>
            </a:r>
            <a:r>
              <a:rPr lang="en-IN" dirty="0" err="1"/>
              <a:t>Stream.of</a:t>
            </a:r>
            <a:r>
              <a:rPr lang="en-IN" dirty="0"/>
              <a:t>() method described above returns a stream over an array but you can also create an array stream using stream method </a:t>
            </a:r>
            <a:r>
              <a:rPr lang="en-IN" dirty="0" err="1"/>
              <a:t>java.util.Arrays</a:t>
            </a:r>
            <a:r>
              <a:rPr lang="en-IN" dirty="0"/>
              <a:t> class which accepts an array as argument as shown below.</a:t>
            </a: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an array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[]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Arrays.stream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04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4F22-588E-47FB-A3AD-E05FAB76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Using Stream builder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03D3-F239-46D5-ABC9-1DE2A75E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stream can be created using a builder. In order to get a stream builder, invoke the static builder() method.</a:t>
            </a:r>
          </a:p>
          <a:p>
            <a:r>
              <a:rPr lang="en-IN" dirty="0"/>
              <a:t>This method returns an object of type </a:t>
            </a:r>
            <a:r>
              <a:rPr lang="en-IN" dirty="0" err="1"/>
              <a:t>java.util.stream.Stream.Builder</a:t>
            </a:r>
            <a:r>
              <a:rPr lang="en-IN" dirty="0"/>
              <a:t>.</a:t>
            </a:r>
          </a:p>
          <a:p>
            <a:r>
              <a:rPr lang="en-IN" dirty="0"/>
              <a:t>This builder object is then used to add elements to the stream using add method and then create the stream using build() method as shown below.</a:t>
            </a: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a builder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Builder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builder = Stream.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builder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add elements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builder.add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.add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create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builder.build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Above code can be reduced to a one-liner</a:t>
            </a: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Stream&lt;Integer&gt; s = Stream.&lt;Integer&gt;builder().add(3).add(4).build();</a:t>
            </a:r>
          </a:p>
          <a:p>
            <a:pPr algn="l" fontAlgn="base"/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64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9B8-D16D-4E41-8977-18B617A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Empty stream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567C-7031-4991-AD37-749E0BF8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An empty stream does not contain any elements. It can be created using empty() method from </a:t>
            </a:r>
            <a:r>
              <a:rPr lang="en-IN" dirty="0" err="1"/>
              <a:t>java.util.stream.Stream</a:t>
            </a:r>
            <a:r>
              <a:rPr lang="en-IN" dirty="0"/>
              <a:t> interface.</a:t>
            </a:r>
          </a:p>
          <a:p>
            <a:r>
              <a:rPr lang="en-IN" dirty="0"/>
              <a:t>empty is once again a static interface method and returns a stream object with no elements.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Empty stream is generally used to return an object from a method that returns a stream instead of returning null so as to avoid </a:t>
            </a:r>
            <a:r>
              <a:rPr lang="en-IN" dirty="0" err="1"/>
              <a:t>NullPointerException</a:t>
            </a:r>
            <a:r>
              <a:rPr lang="en-IN" dirty="0"/>
              <a:t> later as shown below.</a:t>
            </a:r>
          </a:p>
          <a:p>
            <a:pPr marL="0" indent="0">
              <a:buNone/>
            </a:pPr>
            <a:endParaRPr lang="en-IN" dirty="0"/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getStream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[]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1" i="0" dirty="0">
                <a:solidFill>
                  <a:srgbClr val="12217C"/>
                </a:solidFill>
                <a:effectLst/>
                <a:latin typeface="inherit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arr.length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?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Arrays.stream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: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Stream.empty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73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6BC-1DF3-4253-ADF8-FD532082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6. From a file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998A-59DC-40E5-A842-048D3BA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java.nio.file.Files</a:t>
            </a:r>
            <a:r>
              <a:rPr lang="en-IN" dirty="0"/>
              <a:t> class has a static lines() method which accepts a file path returns a stream. This stream can then be iterated to read the contents of file line by line as shown below</a:t>
            </a:r>
          </a:p>
          <a:p>
            <a:endParaRPr lang="en-IN" dirty="0"/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String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Files.lines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Paths.get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filePath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stream.forEach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line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-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System.out.println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line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0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1AB2-282A-4310-839F-98DBD618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 Generate stream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9CAC-DA7B-4C68-B82A-418F8B3E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stream of a specific size can also be generated using static generate() method from </a:t>
            </a:r>
            <a:r>
              <a:rPr lang="en-IN" dirty="0" err="1"/>
              <a:t>java.util.stream.Stream</a:t>
            </a:r>
            <a:r>
              <a:rPr lang="en-IN" dirty="0"/>
              <a:t> interface.</a:t>
            </a:r>
          </a:p>
          <a:p>
            <a:r>
              <a:rPr lang="en-IN" dirty="0"/>
              <a:t>Below example generates a stream of 10 integers. Integers are random numbers generated between a range.</a:t>
            </a:r>
          </a:p>
          <a:p>
            <a:r>
              <a:rPr lang="en-IN" dirty="0"/>
              <a:t>generate() accepts an argument of type </a:t>
            </a:r>
            <a:r>
              <a:rPr lang="en-IN" dirty="0" err="1"/>
              <a:t>java.util.function.Supplier</a:t>
            </a:r>
            <a:r>
              <a:rPr lang="en-IN" dirty="0"/>
              <a:t> which is a functional interface and hence can be implemented using a Lambda expression </a:t>
            </a: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Random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random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1" i="0" dirty="0">
                <a:solidFill>
                  <a:srgbClr val="12217C"/>
                </a:solidFill>
                <a:effectLst/>
                <a:latin typeface="inherit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Random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Stream.generate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(()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-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generate random numbers between 0 and 99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1" i="0" dirty="0">
                <a:solidFill>
                  <a:srgbClr val="12217C"/>
                </a:solidFill>
                <a:effectLst/>
                <a:latin typeface="inherit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random.nextInt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100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.limit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</a:p>
          <a:p>
            <a:pPr algn="l" fontAlgn="base"/>
            <a:endParaRPr lang="en-IN" dirty="0">
              <a:solidFill>
                <a:srgbClr val="000000"/>
              </a:solidFill>
              <a:latin typeface="inherit"/>
            </a:endParaRPr>
          </a:p>
          <a:p>
            <a:pPr algn="l" fontAlgn="base"/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12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9C0F-90F0-44A0-946F-6BF5A107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Iterating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A789-2D71-4136-919B-29312A01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stream can be iterated using </a:t>
            </a:r>
            <a:r>
              <a:rPr lang="en-IN" dirty="0" err="1"/>
              <a:t>forEach</a:t>
            </a:r>
            <a:r>
              <a:rPr lang="en-IN" dirty="0"/>
              <a:t>() method. This method accepts an argument of type </a:t>
            </a:r>
            <a:r>
              <a:rPr lang="en-IN" dirty="0" err="1"/>
              <a:t>java.util.function.Consumer</a:t>
            </a:r>
            <a:r>
              <a:rPr lang="en-IN" dirty="0"/>
              <a:t> interface.</a:t>
            </a:r>
          </a:p>
          <a:p>
            <a:r>
              <a:rPr lang="en-IN" dirty="0"/>
              <a:t>This is a functional interface having a single method accept() that takes an argument but returns nothing.</a:t>
            </a:r>
          </a:p>
          <a:p>
            <a:r>
              <a:rPr lang="en-IN" dirty="0"/>
              <a:t>Below example shows how to iterate an array of integers using </a:t>
            </a:r>
            <a:r>
              <a:rPr lang="en-IN" dirty="0" err="1"/>
              <a:t>forEach</a:t>
            </a:r>
            <a:r>
              <a:rPr lang="en-IN" dirty="0"/>
              <a:t>() method.</a:t>
            </a:r>
          </a:p>
          <a:p>
            <a:r>
              <a:rPr lang="en-IN" dirty="0" err="1"/>
              <a:t>forEach</a:t>
            </a:r>
            <a:r>
              <a:rPr lang="en-IN" dirty="0"/>
              <a:t> is a terminal operation.</a:t>
            </a:r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array</a:t>
            </a:r>
          </a:p>
          <a:p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Double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[]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nums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22.4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34.7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1.2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0.4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get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Double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Arrays.stream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nums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iterate stream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stream.forEach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v -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System.out.println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v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</a:p>
          <a:p>
            <a:pPr algn="l" fontAlgn="base"/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9F68-8FC7-4A31-A7CA-6A0598C6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rgbClr val="000000"/>
                </a:solidFill>
                <a:effectLst/>
                <a:latin typeface="inherit"/>
              </a:rPr>
              <a:t>Stream pipeline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A4A8D-A654-422C-BC6D-5BE8619A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648555"/>
            <a:ext cx="6125430" cy="2705478"/>
          </a:xfrm>
        </p:spPr>
      </p:pic>
    </p:spTree>
    <p:extLst>
      <p:ext uri="{BB962C8B-B14F-4D97-AF65-F5344CB8AC3E}">
        <p14:creationId xmlns:p14="http://schemas.microsoft.com/office/powerpoint/2010/main" val="103834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B4DE-FFE5-4AB3-9E11-B02C6DC2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Stream pipeline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1ACD-2E48-40A5-9C24-969C6EDA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 stream can be visualized as a pipeline with source of elements at one end and a result at the other end with different operations in between as depicted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Source could be any one of the ways of stream creation explained </a:t>
            </a:r>
          </a:p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 stream pipeline could have zero or more non-terminal operations but it should have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verage Sans"/>
              </a:rPr>
              <a:t>atleast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 1 terminal operation.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4F2-6391-459B-99C5-CD5FBBF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 Lambda expression can be summarized as: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36D7-D930-4B77-AC9E-9E1657C4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Lambda expression is an implementation of a method defined in an interface. The implementation method will be anonymous meaning it will have 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NO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 name.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02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ECF1-C286-433C-B939-5CFD9ADE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Non-terminal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0043-7575-4228-9D46-2E3350F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These operations are used to modify or remove or transform stream elements based on some condition.</a:t>
            </a:r>
            <a:br>
              <a:rPr lang="en-IN" dirty="0"/>
            </a:br>
            <a:r>
              <a:rPr lang="en-IN" b="0" i="1" dirty="0">
                <a:solidFill>
                  <a:srgbClr val="000000"/>
                </a:solidFill>
                <a:effectLst/>
                <a:latin typeface="Average Sans"/>
              </a:rPr>
              <a:t>All non-terminal operations return another stream with modified elements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.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This is the reason that multiple terminal operations can be chained together. Non-terminal operations are also called </a:t>
            </a:r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intermediate operations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34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BCC6-6278-4BE7-B507-2571D30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1. filter()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686-B4BB-41BC-933E-3AE6079D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Stream elements can be filtered or removed based on a certain condition using filter operation. This operation is applied using filter() method which accepts an argument of type </a:t>
            </a:r>
            <a:r>
              <a:rPr lang="en-IN" dirty="0" err="1"/>
              <a:t>java.util.function.Predicate</a:t>
            </a:r>
            <a:r>
              <a:rPr lang="en-IN" dirty="0"/>
              <a:t>.</a:t>
            </a:r>
          </a:p>
          <a:p>
            <a:r>
              <a:rPr lang="en-IN" dirty="0"/>
              <a:t>This is a functional interface having a method test() which accepts a single value and tests it for some condition. It returns true if the value passes the test, false otherwise.</a:t>
            </a:r>
          </a:p>
          <a:p>
            <a:r>
              <a:rPr lang="en-IN" dirty="0"/>
              <a:t>Example of filter operation on stream is given below.</a:t>
            </a: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array of ages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[]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ages =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{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24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43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32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68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61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29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33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}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get stream over array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Integer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stream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Arrays.stream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ages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>
                <a:solidFill>
                  <a:srgbClr val="086B08"/>
                </a:solidFill>
                <a:effectLst/>
                <a:latin typeface="inherit"/>
              </a:rPr>
              <a:t>// filter out ages more than 60</a:t>
            </a:r>
            <a:endParaRPr lang="en-IN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stream.filter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v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-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v 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009999"/>
                </a:solidFill>
                <a:effectLst/>
                <a:latin typeface="inherit"/>
              </a:rPr>
              <a:t>60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forEach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v -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herit"/>
              </a:rPr>
              <a:t>System.out.println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v</a:t>
            </a:r>
            <a:r>
              <a:rPr lang="en-IN" b="0" i="0" dirty="0">
                <a:solidFill>
                  <a:srgbClr val="12217C"/>
                </a:solidFill>
                <a:effectLst/>
                <a:latin typeface="inherit"/>
              </a:rPr>
              <a:t>))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</a:p>
          <a:p>
            <a:pPr algn="l" fontAlgn="base"/>
            <a:r>
              <a:rPr lang="en-IN" b="1" i="0" dirty="0">
                <a:solidFill>
                  <a:srgbClr val="AAAAAA"/>
                </a:solidFill>
                <a:effectLst/>
                <a:latin typeface="inherit"/>
              </a:rPr>
              <a:t>Notice the argument to filter() method is a Lambda expression as an implementation of test() method of </a:t>
            </a:r>
            <a:r>
              <a:rPr lang="en-IN" b="1" i="0" dirty="0" err="1">
                <a:solidFill>
                  <a:srgbClr val="AAAAAA"/>
                </a:solidFill>
                <a:effectLst/>
                <a:latin typeface="inherit"/>
              </a:rPr>
              <a:t>java.util.function.Predicate</a:t>
            </a:r>
            <a:r>
              <a:rPr lang="en-IN" b="1" i="0" dirty="0">
                <a:solidFill>
                  <a:srgbClr val="AAAAAA"/>
                </a:solidFill>
                <a:effectLst/>
                <a:latin typeface="inherit"/>
              </a:rPr>
              <a:t>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5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E85-208C-4DDF-8744-303EDB6F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2. map()</a:t>
            </a: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87C5-65EB-4FFE-A192-37AB0B44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Map operation is used to transform the elements of a stream. Map operation is applied using map() method.</a:t>
            </a:r>
          </a:p>
          <a:p>
            <a:r>
              <a:rPr lang="en-IN" dirty="0"/>
              <a:t>This method accepts a function that is applied to its argument and returns a new stream with modified elements.</a:t>
            </a:r>
          </a:p>
          <a:p>
            <a:r>
              <a:rPr lang="en-IN" dirty="0"/>
              <a:t>Suppose you want to calculate square of each element of an array. Application of map() method for this is shown below.</a:t>
            </a:r>
          </a:p>
          <a:p>
            <a:r>
              <a:rPr lang="en-IN" dirty="0"/>
              <a:t>Integer [] numbers = {5, 12, 15, 29};</a:t>
            </a:r>
          </a:p>
          <a:p>
            <a:r>
              <a:rPr lang="en-IN" dirty="0"/>
              <a:t>Stream&lt;Integer&gt; stream = </a:t>
            </a:r>
            <a:r>
              <a:rPr lang="en-IN" dirty="0" err="1"/>
              <a:t>Arrays.stream</a:t>
            </a:r>
            <a:r>
              <a:rPr lang="en-IN" dirty="0"/>
              <a:t>(ages);</a:t>
            </a:r>
          </a:p>
          <a:p>
            <a:r>
              <a:rPr lang="en-IN" dirty="0"/>
              <a:t>// calculate square of stream elements</a:t>
            </a:r>
          </a:p>
          <a:p>
            <a:r>
              <a:rPr lang="en-IN" dirty="0" err="1"/>
              <a:t>stream.map</a:t>
            </a:r>
            <a:r>
              <a:rPr lang="en-IN" dirty="0"/>
              <a:t>(v -&gt; v * v).</a:t>
            </a:r>
            <a:r>
              <a:rPr lang="en-IN" dirty="0" err="1"/>
              <a:t>forEach</a:t>
            </a:r>
            <a:r>
              <a:rPr lang="en-IN" dirty="0"/>
              <a:t>(v -&gt; </a:t>
            </a:r>
            <a:r>
              <a:rPr lang="en-IN" dirty="0" err="1"/>
              <a:t>System.out.println</a:t>
            </a:r>
            <a:r>
              <a:rPr lang="en-IN" dirty="0"/>
              <a:t>(v));</a:t>
            </a:r>
          </a:p>
        </p:txBody>
      </p:sp>
    </p:spTree>
    <p:extLst>
      <p:ext uri="{BB962C8B-B14F-4D97-AF65-F5344CB8AC3E}">
        <p14:creationId xmlns:p14="http://schemas.microsoft.com/office/powerpoint/2010/main" val="361720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E6B3-9677-462A-AB36-E145D724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map() may also be applied on objects to return a customized value.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B86E-F087-4753-AD4B-347CDC3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java.util.stream.Stream</a:t>
            </a:r>
            <a:r>
              <a:rPr lang="en-IN" dirty="0"/>
              <a:t>;</a:t>
            </a:r>
          </a:p>
          <a:p>
            <a:r>
              <a:rPr lang="en-IN" dirty="0"/>
              <a:t>class Student {</a:t>
            </a:r>
          </a:p>
          <a:p>
            <a:r>
              <a:rPr lang="en-IN" dirty="0"/>
              <a:t>  int roll;</a:t>
            </a:r>
          </a:p>
          <a:p>
            <a:r>
              <a:rPr lang="en-IN" dirty="0"/>
              <a:t>  String name;</a:t>
            </a:r>
          </a:p>
          <a:p>
            <a:r>
              <a:rPr lang="en-IN" dirty="0"/>
              <a:t>  public Student(int r, String n) {</a:t>
            </a:r>
          </a:p>
          <a:p>
            <a:r>
              <a:rPr lang="en-IN" dirty="0"/>
              <a:t>    roll = r;</a:t>
            </a:r>
          </a:p>
          <a:p>
            <a:r>
              <a:rPr lang="en-IN" dirty="0"/>
              <a:t>    name = n;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MapStreamExample</a:t>
            </a:r>
            <a:r>
              <a:rPr lang="en-IN" dirty="0"/>
              <a:t> {</a:t>
            </a:r>
          </a:p>
          <a:p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// create student objects</a:t>
            </a:r>
          </a:p>
          <a:p>
            <a:r>
              <a:rPr lang="en-IN" dirty="0"/>
              <a:t>      Student s1 = new Student(1,"A");</a:t>
            </a:r>
          </a:p>
          <a:p>
            <a:r>
              <a:rPr lang="en-IN" dirty="0"/>
              <a:t>      Student s2 = new Student(2,"B");</a:t>
            </a:r>
          </a:p>
          <a:p>
            <a:r>
              <a:rPr lang="en-IN" dirty="0"/>
              <a:t>      // create array</a:t>
            </a:r>
          </a:p>
          <a:p>
            <a:r>
              <a:rPr lang="en-IN" dirty="0"/>
              <a:t>      Student[] </a:t>
            </a:r>
            <a:r>
              <a:rPr lang="en-IN" dirty="0" err="1"/>
              <a:t>arr</a:t>
            </a:r>
            <a:r>
              <a:rPr lang="en-IN" dirty="0"/>
              <a:t> = {s1,s2};</a:t>
            </a:r>
          </a:p>
          <a:p>
            <a:r>
              <a:rPr lang="en-IN" dirty="0"/>
              <a:t>      // get stream of students</a:t>
            </a:r>
          </a:p>
          <a:p>
            <a:r>
              <a:rPr lang="en-IN" dirty="0"/>
              <a:t>      Stream&lt;Student&gt; stream = </a:t>
            </a:r>
            <a:r>
              <a:rPr lang="en-IN" dirty="0" err="1"/>
              <a:t>Arrays.stream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r>
              <a:rPr lang="en-IN" dirty="0"/>
              <a:t>     // get only names of students</a:t>
            </a:r>
          </a:p>
          <a:p>
            <a:r>
              <a:rPr lang="en-IN" dirty="0"/>
              <a:t>     </a:t>
            </a:r>
            <a:r>
              <a:rPr lang="en-IN" dirty="0" err="1"/>
              <a:t>stream.map</a:t>
            </a:r>
            <a:r>
              <a:rPr lang="en-IN" dirty="0"/>
              <a:t>(</a:t>
            </a:r>
            <a:r>
              <a:rPr lang="en-IN" dirty="0" err="1"/>
              <a:t>st</a:t>
            </a:r>
            <a:r>
              <a:rPr lang="en-IN" dirty="0"/>
              <a:t> -&gt; st.name).</a:t>
            </a:r>
            <a:r>
              <a:rPr lang="en-IN" dirty="0" err="1"/>
              <a:t>forEach</a:t>
            </a:r>
            <a:r>
              <a:rPr lang="en-IN" dirty="0"/>
              <a:t>(v -&gt; </a:t>
            </a:r>
            <a:r>
              <a:rPr lang="en-IN" dirty="0" err="1"/>
              <a:t>System.out.println</a:t>
            </a:r>
            <a:r>
              <a:rPr lang="en-IN" dirty="0"/>
              <a:t>(v));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25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9152-1D70-431F-AEBB-220E0581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3. distinct()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D377-D1E0-49C7-9FF7-29076838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As name suggests, this intermediate operation removes duplicate elements from the stream.</a:t>
            </a:r>
            <a:b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This method does not accept any arguments and returns a new stream with the duplicate elements removed. 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Example,</a:t>
            </a:r>
            <a:endParaRPr lang="en-IN" b="0" i="0" dirty="0">
              <a:solidFill>
                <a:srgbClr val="000000"/>
              </a:solidFill>
              <a:effectLst/>
              <a:latin typeface="Average Sans"/>
            </a:endParaRPr>
          </a:p>
          <a:p>
            <a:br>
              <a:rPr lang="en-IN" b="0" i="0" dirty="0">
                <a:solidFill>
                  <a:srgbClr val="AAAAAA"/>
                </a:solidFill>
                <a:effectLst/>
                <a:latin typeface="inherit"/>
              </a:rPr>
            </a:b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Integer [] </a:t>
            </a:r>
            <a:r>
              <a:rPr lang="en-IN" b="0" i="0" dirty="0" err="1">
                <a:solidFill>
                  <a:srgbClr val="AAAAAA"/>
                </a:solidFill>
                <a:effectLst/>
                <a:latin typeface="inherit"/>
              </a:rPr>
              <a:t>nums</a:t>
            </a: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 = {24, 43, 32, 24, 68};</a:t>
            </a:r>
          </a:p>
          <a:p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Stream&lt;Integer&gt; stream = </a:t>
            </a:r>
            <a:r>
              <a:rPr lang="en-IN" b="0" i="0" dirty="0" err="1">
                <a:solidFill>
                  <a:srgbClr val="AAAAAA"/>
                </a:solidFill>
                <a:effectLst/>
                <a:latin typeface="inherit"/>
              </a:rPr>
              <a:t>Arrays.stream</a:t>
            </a: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(ages);</a:t>
            </a:r>
          </a:p>
          <a:p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// fetch unique elements</a:t>
            </a:r>
          </a:p>
          <a:p>
            <a:r>
              <a:rPr lang="en-IN" b="0" i="0" dirty="0" err="1">
                <a:solidFill>
                  <a:srgbClr val="AAAAAA"/>
                </a:solidFill>
                <a:effectLst/>
                <a:latin typeface="inherit"/>
              </a:rPr>
              <a:t>stream.distinct</a:t>
            </a: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().</a:t>
            </a:r>
            <a:r>
              <a:rPr lang="en-IN" b="0" i="0" dirty="0" err="1">
                <a:solidFill>
                  <a:srgbClr val="AAAAAA"/>
                </a:solidFill>
                <a:effectLst/>
                <a:latin typeface="inherit"/>
              </a:rPr>
              <a:t>forEach</a:t>
            </a: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(v-&gt;</a:t>
            </a:r>
            <a:r>
              <a:rPr lang="en-IN" b="0" i="0" dirty="0" err="1">
                <a:solidFill>
                  <a:srgbClr val="AAAAAA"/>
                </a:solidFill>
                <a:effectLst/>
                <a:latin typeface="inherit"/>
              </a:rPr>
              <a:t>System.out.println</a:t>
            </a:r>
            <a:r>
              <a:rPr lang="en-IN" b="0" i="0" dirty="0">
                <a:solidFill>
                  <a:srgbClr val="AAAAAA"/>
                </a:solidFill>
                <a:effectLst/>
                <a:latin typeface="inherit"/>
              </a:rPr>
              <a:t>(v));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82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C21-FC18-4F68-AA6C-7EDCAF25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4. peek()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3828-FC49-4201-8632-62A7F276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This method returns the elements of the stream as it is without any modification or filtering. It accepts a </a:t>
            </a:r>
            <a:r>
              <a:rPr lang="en-IN" dirty="0" err="1"/>
              <a:t>java.util.function.Consumer</a:t>
            </a:r>
            <a:r>
              <a:rPr lang="en-IN" dirty="0"/>
              <a:t> as argument and returns a new stream.</a:t>
            </a:r>
          </a:p>
          <a:p>
            <a:r>
              <a:rPr lang="en-IN" dirty="0"/>
              <a:t>Peek is an intermediate operation which is used for debugging to look at the elements of a stream as they flow through the stream pipeline during multiple intermediate operations. Example,</a:t>
            </a:r>
          </a:p>
          <a:p>
            <a:endParaRPr lang="en-IN" dirty="0"/>
          </a:p>
          <a:p>
            <a:r>
              <a:rPr lang="en-IN" dirty="0"/>
              <a:t>Integer [] numbers = {5, 12, 15, 29};</a:t>
            </a:r>
          </a:p>
          <a:p>
            <a:r>
              <a:rPr lang="en-IN" dirty="0"/>
              <a:t>Stream&lt;Integer&gt; stream = </a:t>
            </a:r>
            <a:r>
              <a:rPr lang="en-IN" dirty="0" err="1"/>
              <a:t>Arrays.stream</a:t>
            </a:r>
            <a:r>
              <a:rPr lang="en-IN" dirty="0"/>
              <a:t>(ages);</a:t>
            </a:r>
          </a:p>
          <a:p>
            <a:r>
              <a:rPr lang="en-IN" dirty="0"/>
              <a:t>// calculate square of stream elements</a:t>
            </a:r>
          </a:p>
          <a:p>
            <a:r>
              <a:rPr lang="en-IN" dirty="0" err="1"/>
              <a:t>stream.filter</a:t>
            </a:r>
            <a:r>
              <a:rPr lang="en-IN" dirty="0"/>
              <a:t>(v -&gt; v &lt;20).</a:t>
            </a:r>
          </a:p>
          <a:p>
            <a:r>
              <a:rPr lang="en-IN" dirty="0"/>
              <a:t>       peek(v -&gt; </a:t>
            </a:r>
            <a:r>
              <a:rPr lang="en-IN" dirty="0" err="1"/>
              <a:t>System.out.println</a:t>
            </a:r>
            <a:r>
              <a:rPr lang="en-IN" dirty="0"/>
              <a:t>(v)).</a:t>
            </a:r>
          </a:p>
          <a:p>
            <a:r>
              <a:rPr lang="en-IN" dirty="0"/>
              <a:t>       map(v -&gt; v * v).</a:t>
            </a:r>
            <a:r>
              <a:rPr lang="en-IN" dirty="0" err="1"/>
              <a:t>forEach</a:t>
            </a:r>
            <a:r>
              <a:rPr lang="en-IN" dirty="0"/>
              <a:t>(v -&gt; </a:t>
            </a:r>
            <a:r>
              <a:rPr lang="en-IN" dirty="0" err="1"/>
              <a:t>System.out.println</a:t>
            </a:r>
            <a:r>
              <a:rPr lang="en-IN" dirty="0"/>
              <a:t>(v));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58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EC5C-4A56-407C-AC45-633EC3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5. limit()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CC39-C795-46E3-808A-979D79E2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limit () is used to reduce or limit the number of elements in a stream.</a:t>
            </a:r>
          </a:p>
          <a:p>
            <a:r>
              <a:rPr lang="en-IN" dirty="0"/>
              <a:t>limit() method takes an integer as argument and limits the count of elements in the stream to this integer. Example</a:t>
            </a:r>
          </a:p>
          <a:p>
            <a:endParaRPr lang="en-IN" dirty="0"/>
          </a:p>
          <a:p>
            <a:r>
              <a:rPr lang="en-IN" dirty="0"/>
              <a:t>Integer [] numbers = {5, 12, 15, 29};</a:t>
            </a:r>
          </a:p>
          <a:p>
            <a:r>
              <a:rPr lang="en-IN" dirty="0"/>
              <a:t>Stream&lt;Integer&gt; stream = </a:t>
            </a:r>
            <a:r>
              <a:rPr lang="en-IN" dirty="0" err="1"/>
              <a:t>Arrays.stream</a:t>
            </a:r>
            <a:r>
              <a:rPr lang="en-IN" dirty="0"/>
              <a:t>(numbers);</a:t>
            </a:r>
          </a:p>
          <a:p>
            <a:r>
              <a:rPr lang="en-IN" dirty="0"/>
              <a:t>// only 2 </a:t>
            </a:r>
            <a:r>
              <a:rPr lang="en-IN"/>
              <a:t>elementssss</a:t>
            </a:r>
            <a:endParaRPr lang="en-IN" dirty="0"/>
          </a:p>
          <a:p>
            <a:r>
              <a:rPr lang="en-IN" dirty="0" err="1"/>
              <a:t>stream.limit</a:t>
            </a:r>
            <a:r>
              <a:rPr lang="en-IN" dirty="0"/>
              <a:t>(2).</a:t>
            </a:r>
            <a:r>
              <a:rPr lang="en-IN" dirty="0" err="1"/>
              <a:t>forEach</a:t>
            </a:r>
            <a:r>
              <a:rPr lang="en-IN" dirty="0"/>
              <a:t>(v -&gt; </a:t>
            </a:r>
            <a:r>
              <a:rPr lang="en-IN" dirty="0" err="1"/>
              <a:t>System.out.println</a:t>
            </a:r>
            <a:r>
              <a:rPr lang="en-IN" dirty="0"/>
              <a:t>(v));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0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7B36-A388-448E-B157-57529BFE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8CCF-1E39-40DD-89E1-9FBA286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BAB7-66A3-4E87-A77A-371E2483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What is Lambda expression</a:t>
            </a:r>
            <a:b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CC2C-9569-4F62-933C-CE61A06B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Suppose you have an interface which contains declaration of a method. Now, in order to define this method and call it, what steps will you take :</a:t>
            </a:r>
          </a:p>
          <a:p>
            <a:pPr algn="just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Create a class which implements this interface.</a:t>
            </a:r>
          </a:p>
          <a:p>
            <a:pPr algn="just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Define the interface method in the class (provide it a body).</a:t>
            </a:r>
          </a:p>
          <a:p>
            <a:pPr algn="just" fontAlgn="base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Create an object of this class and call the implemented method using this object.</a:t>
            </a:r>
          </a:p>
          <a:p>
            <a:pPr marL="0" indent="0" algn="just" fontAlgn="base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 With Lambda expressions, you do not need to take any of the steps to define an interface method except to define its body or what the method will do.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In addition, this method will not even have any name, it will be an </a:t>
            </a:r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anonymous method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.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2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F3E7-1A65-415C-A6B6-7CFD9781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Functional interfaces in java 8</a:t>
            </a:r>
            <a:b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376D-4AD1-4445-A4C4-66716538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 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Functional 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 is an interface with 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ONLY ONE 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inherit"/>
                <a:hlinkClick r:id="rId2"/>
              </a:rPr>
              <a:t>abstract method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. Thus, any interface which has only one method declaration is a Functional Interface.</a:t>
            </a:r>
          </a:p>
          <a:p>
            <a:pPr algn="just" fontAlgn="base"/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But, for 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inherit"/>
                <a:hlinkClick r:id="rId3"/>
              </a:rPr>
              <a:t>an 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 method to be eligible for conversion to a Lambda expression, the interface </a:t>
            </a: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should be</a:t>
            </a:r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 a Functional Interface.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0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C0D-F44F-4A67-99A9-F6B281B4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327E11-5472-4AD2-9EA3-945C8DEDF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67" y="3893571"/>
            <a:ext cx="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316DC-1719-4F02-90ED-1B25E8B7A25C}"/>
              </a:ext>
            </a:extLst>
          </p:cNvPr>
          <p:cNvSpPr txBox="1"/>
          <p:nvPr/>
        </p:nvSpPr>
        <p:spPr>
          <a:xfrm>
            <a:off x="1219199" y="2105026"/>
            <a:ext cx="8801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rage Sans"/>
              </a:rPr>
              <a:t>Starting java 8, interfaces can also contain method which have a body.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rage Sans"/>
              </a:rPr>
              <a:t>These methods should be preceded with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rage Sans"/>
              </a:rPr>
              <a:t> keyword and such methods are called 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hlinkClick r:id="rId2"/>
              </a:rPr>
              <a:t>default interface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rage Sans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1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BBF3-A327-4A73-BD57-51A844DB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  <a:t>Lambda expression syntax</a:t>
            </a:r>
            <a:br>
              <a:rPr lang="en-IN" b="1" i="0" dirty="0">
                <a:solidFill>
                  <a:srgbClr val="000000"/>
                </a:solidFill>
                <a:effectLst/>
                <a:latin typeface="Averag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A01D-AE97-4A68-A34F-93A502A1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A Lambda expression is constituted of three parts:</a:t>
            </a:r>
          </a:p>
          <a:p>
            <a:pPr algn="just" fontAlgn="base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Optional Parameters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 : This depends on the parameters of the interface method which is represented by Lambda. Parameters can be zero, one or more.</a:t>
            </a:r>
          </a:p>
          <a:p>
            <a:pPr algn="just" fontAlgn="base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Arrow or Lambda operator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 : -&gt;</a:t>
            </a:r>
          </a:p>
          <a:p>
            <a:pPr algn="just" fontAlgn="base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Body</a:t>
            </a:r>
            <a:r>
              <a:rPr lang="en-IN" b="0" i="0" dirty="0">
                <a:solidFill>
                  <a:srgbClr val="000000"/>
                </a:solidFill>
                <a:effectLst/>
                <a:latin typeface="inherit"/>
              </a:rPr>
              <a:t> : Implementation of method. It can have zero or more statements.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4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F048-2138-4934-ABD7-1DB3AFB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br>
              <a:rPr lang="en-US" dirty="0"/>
            </a:br>
            <a:r>
              <a:rPr lang="en-US" dirty="0"/>
              <a:t>		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B804AB-44A6-4CBE-A89B-3FC88565E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94583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When there is only one parameter, there is no need of parenthesis.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Body of a Lambda expression can have zero, one or more 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When there is only one statement in the Lambda expression, there is no need of brackets around the body part.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Parameters of Lambda expression can have type associated with them or they can be defined without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type.In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this case, their type is determined from the context where the expression is used.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, suppose there is a method defined in an interface which accepts 2 integer arguments and returns their product.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 Lambda expression for this method can be written as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x, int y) -&gt; { return x * y;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Same can also be written as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 -&gt; { return x * y;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 the second case, their type is determined from the method declaration of the interface.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verag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7BC-3833-435C-8874-533754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What is a java stream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09C3-08CC-4C81-BA56-D3299598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java 8 stream is a sequence of elements usually from a collection. Collection may be an array, list, set, file or a sequence of elements.</a:t>
            </a:r>
          </a:p>
          <a:p>
            <a:r>
              <a:rPr lang="en-IN" dirty="0"/>
              <a:t>A stream can perform different operations on its elements.  These operations include iterating over its elements, counting total number of elements, filter some elements based on some condition, transform elements etc.</a:t>
            </a:r>
          </a:p>
          <a:p>
            <a:r>
              <a:rPr lang="en-IN" dirty="0"/>
              <a:t>A java stream is represented by </a:t>
            </a:r>
            <a:r>
              <a:rPr lang="en-IN" dirty="0" err="1"/>
              <a:t>java.util.stream.Stream</a:t>
            </a:r>
            <a:r>
              <a:rPr lang="en-IN" dirty="0"/>
              <a:t> interface and its implementation classes. Java stream </a:t>
            </a:r>
            <a:r>
              <a:rPr lang="en-IN" dirty="0" err="1"/>
              <a:t>api</a:t>
            </a:r>
            <a:r>
              <a:rPr lang="en-IN" dirty="0"/>
              <a:t> was introduced in java 8.</a:t>
            </a:r>
          </a:p>
        </p:txBody>
      </p:sp>
    </p:spTree>
    <p:extLst>
      <p:ext uri="{BB962C8B-B14F-4D97-AF65-F5344CB8AC3E}">
        <p14:creationId xmlns:p14="http://schemas.microsoft.com/office/powerpoint/2010/main" val="86833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A3F6-07E6-4CC8-AFBC-F33B9862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Create stream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EEAC-0B9A-4ED0-87ED-09BC51CA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verage Sans"/>
              </a:rPr>
              <a:t>There are 7 different methods of creating a stream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9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2367</Words>
  <Application>Microsoft Office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Average Sans</vt:lpstr>
      <vt:lpstr>Calibri</vt:lpstr>
      <vt:lpstr>Calibri Light</vt:lpstr>
      <vt:lpstr>Courier New</vt:lpstr>
      <vt:lpstr>inherit</vt:lpstr>
      <vt:lpstr>Office Theme</vt:lpstr>
      <vt:lpstr>Java 8</vt:lpstr>
      <vt:lpstr>a Lambda expression can be summarized as:</vt:lpstr>
      <vt:lpstr>What is Lambda expression </vt:lpstr>
      <vt:lpstr>Functional interfaces in java 8 </vt:lpstr>
      <vt:lpstr>Note</vt:lpstr>
      <vt:lpstr>Lambda expression syntax </vt:lpstr>
      <vt:lpstr>Note   </vt:lpstr>
      <vt:lpstr>What is a java stream </vt:lpstr>
      <vt:lpstr>Create stream </vt:lpstr>
      <vt:lpstr>1. Using Stream.of() </vt:lpstr>
      <vt:lpstr>2. Stream over a collection </vt:lpstr>
      <vt:lpstr>3. Stream over an array </vt:lpstr>
      <vt:lpstr>4. Using Stream builder </vt:lpstr>
      <vt:lpstr>5. Empty stream </vt:lpstr>
      <vt:lpstr>6. From a file </vt:lpstr>
      <vt:lpstr>7. Generate stream </vt:lpstr>
      <vt:lpstr>Iterating a stream</vt:lpstr>
      <vt:lpstr>Stream pipeline</vt:lpstr>
      <vt:lpstr>Stream pipeline </vt:lpstr>
      <vt:lpstr>Non-terminal operations</vt:lpstr>
      <vt:lpstr>1. filter() </vt:lpstr>
      <vt:lpstr>2. map()  </vt:lpstr>
      <vt:lpstr>map() may also be applied on objects to return a customized value.</vt:lpstr>
      <vt:lpstr>3. distinct() </vt:lpstr>
      <vt:lpstr>4. peek() </vt:lpstr>
      <vt:lpstr>5. limit()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Srivastava</dc:creator>
  <cp:lastModifiedBy>Vipul Srivastava</cp:lastModifiedBy>
  <cp:revision>14</cp:revision>
  <dcterms:created xsi:type="dcterms:W3CDTF">2021-10-18T07:21:02Z</dcterms:created>
  <dcterms:modified xsi:type="dcterms:W3CDTF">2021-10-19T04:10:35Z</dcterms:modified>
</cp:coreProperties>
</file>