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Space Mono"/>
      <p:regular r:id="rId28"/>
      <p:bold r:id="rId29"/>
      <p:italic r:id="rId30"/>
      <p:boldItalic r:id="rId31"/>
    </p:embeddedFont>
    <p:embeddedFont>
      <p:font typeface="Michroma"/>
      <p:regular r:id="rId32"/>
    </p:embeddedFont>
    <p:embeddedFont>
      <p:font typeface="Days One"/>
      <p:regular r:id="rId33"/>
    </p:embeddedFont>
    <p:embeddedFont>
      <p:font typeface="IBM Plex Mon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7830E8-21FB-440B-BB0B-E564C4FFCFA8}">
  <a:tblStyle styleId="{FB7830E8-21FB-440B-BB0B-E564C4FFCFA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SpaceMon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ace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aceMono-boldItalic.fntdata"/><Relationship Id="rId30" Type="http://schemas.openxmlformats.org/officeDocument/2006/relationships/font" Target="fonts/SpaceMono-italic.fntdata"/><Relationship Id="rId11" Type="http://schemas.openxmlformats.org/officeDocument/2006/relationships/slide" Target="slides/slide5.xml"/><Relationship Id="rId33" Type="http://schemas.openxmlformats.org/officeDocument/2006/relationships/font" Target="fonts/DaysOne-regular.fntdata"/><Relationship Id="rId10" Type="http://schemas.openxmlformats.org/officeDocument/2006/relationships/slide" Target="slides/slide4.xml"/><Relationship Id="rId32" Type="http://schemas.openxmlformats.org/officeDocument/2006/relationships/font" Target="fonts/Michroma-regular.fntdata"/><Relationship Id="rId13" Type="http://schemas.openxmlformats.org/officeDocument/2006/relationships/slide" Target="slides/slide7.xml"/><Relationship Id="rId35" Type="http://schemas.openxmlformats.org/officeDocument/2006/relationships/font" Target="fonts/IBMPlexMono-bold.fntdata"/><Relationship Id="rId12" Type="http://schemas.openxmlformats.org/officeDocument/2006/relationships/slide" Target="slides/slide6.xml"/><Relationship Id="rId34" Type="http://schemas.openxmlformats.org/officeDocument/2006/relationships/font" Target="fonts/IBMPlexMono-regular.fntdata"/><Relationship Id="rId15" Type="http://schemas.openxmlformats.org/officeDocument/2006/relationships/slide" Target="slides/slide9.xml"/><Relationship Id="rId37" Type="http://schemas.openxmlformats.org/officeDocument/2006/relationships/font" Target="fonts/IBMPlexMono-boldItalic.fntdata"/><Relationship Id="rId14" Type="http://schemas.openxmlformats.org/officeDocument/2006/relationships/slide" Target="slides/slide8.xml"/><Relationship Id="rId36" Type="http://schemas.openxmlformats.org/officeDocument/2006/relationships/font" Target="fonts/IBMPlexMono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fca764a3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fca764a3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ffca764a3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ffca764a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formula for B1 contains several useful links to other statistical concepts. An equivalent formulation would be Cov(X,Y) / Var(X).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ffca764a3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ffca764a3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X with m observations and n coefficients (n-1 features).</a:t>
            </a:r>
            <a:b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a good spot to point out how B0 is implemented in practice: by adding a column of all 1s, a new “feature” that is constant.</a:t>
            </a:r>
            <a:b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Functions like sm.add_constant() from statsmodels do exactly this when the user wants an intercept term in their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Finally, this is a good point to call out that we are no longer fitting a line in higher dimensions, but a plane (or more generally, a hyperplane).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ffca764a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ffca764a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formula for the B coefficients is very famous, and there are numerous resources online that walk through the derivation.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fca764a3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ffca764a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ffca764a3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ffca764a3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fca764a3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ffca764a3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Uses seaborn pairplot or similar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Note that along the diagonal we have the histogram of each column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ffca764a3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ffca764a3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ffca764a3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ffca764a3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ffca764a3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ffca764a3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ffca764a3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ffca764a3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workshop objectives should match the learning objectives of the curriculum topics being covered.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Checkpoints should be linked.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fca764a3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fca764a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workshop objectives should match the learning objectives of the curriculum topics being covered.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Checkpoints should be linked.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ffca764a3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ffca764a3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ffca764a3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ffca764a3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ffca764a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ffca764a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fca764a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ffca764a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vary the image above from the image bank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fca764a3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ffca764a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 relationships are one of the most fundamental relationships between variables that we can observe in a dataset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fca764a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fca764a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 relationships are one of the most fundamental relationships between variables that we can observe in a dataset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ffca764a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ffca764a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 relationships are one of the most fundamental relationships between variables that we can observe in a dataset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ffca764a3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ffca764a3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fca764a3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ffca764a3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red lines in the right hand diagram indicate the errors; we square the lengths of those lines to get the squared error for each observation.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SECTION_HEADER_1">
    <p:bg>
      <p:bgPr>
        <a:solidFill>
          <a:srgbClr val="1155CC">
            <a:alpha val="85880"/>
          </a:srgbClr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0" y="2223150"/>
            <a:ext cx="9144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Black">
  <p:cSld name="TITLE_6"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53900" y="1712350"/>
            <a:ext cx="69723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title"/>
          </p:nvPr>
        </p:nvSpPr>
        <p:spPr>
          <a:xfrm>
            <a:off x="209800" y="4591556"/>
            <a:ext cx="33810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pace Mono"/>
              <a:buNone/>
              <a:defRPr sz="11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08831" y="198250"/>
            <a:ext cx="7140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311700" y="303350"/>
            <a:ext cx="713927" cy="8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- Topic + Blurb 1">
  <p:cSld name="SECTION_TITLE_AND_DESCRIPTION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208831" y="198250"/>
            <a:ext cx="7140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819213" y="2997221"/>
            <a:ext cx="2954100" cy="2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Mono"/>
              <a:buNone/>
              <a:defRPr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BM Plex Mono"/>
              <a:buNone/>
              <a:defRPr sz="45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BM Plex Mono"/>
              <a:buNone/>
              <a:defRPr sz="45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BM Plex Mono"/>
              <a:buNone/>
              <a:defRPr sz="45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BM Plex Mono"/>
              <a:buNone/>
              <a:defRPr sz="45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BM Plex Mono"/>
              <a:buNone/>
              <a:defRPr sz="45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BM Plex Mono"/>
              <a:buNone/>
              <a:defRPr sz="45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BM Plex Mono"/>
              <a:buNone/>
              <a:defRPr sz="45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IBM Plex Mono"/>
              <a:buNone/>
              <a:defRPr sz="45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title"/>
          </p:nvPr>
        </p:nvSpPr>
        <p:spPr>
          <a:xfrm>
            <a:off x="807032" y="974343"/>
            <a:ext cx="4239000" cy="11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 sz="27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None/>
              <a:defRPr sz="45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White 02">
  <p:cSld name="TITLE_7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53900" y="1712350"/>
            <a:ext cx="69723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ichroma"/>
              <a:buNone/>
              <a:defRPr sz="55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ichroma"/>
              <a:buNone/>
              <a:defRPr sz="55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ichroma"/>
              <a:buNone/>
              <a:defRPr sz="55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ichroma"/>
              <a:buNone/>
              <a:defRPr sz="55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ichroma"/>
              <a:buNone/>
              <a:defRPr sz="55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ichroma"/>
              <a:buNone/>
              <a:defRPr sz="55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ichroma"/>
              <a:buNone/>
              <a:defRPr sz="55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ichroma"/>
              <a:buNone/>
              <a:defRPr sz="55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Michroma"/>
              <a:buNone/>
              <a:defRPr sz="55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2" type="title"/>
          </p:nvPr>
        </p:nvSpPr>
        <p:spPr>
          <a:xfrm>
            <a:off x="209800" y="4591556"/>
            <a:ext cx="33810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Space Mono"/>
              <a:buNone/>
              <a:defRPr sz="11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Mono"/>
              <a:buNone/>
              <a:defRPr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Mono"/>
              <a:buNone/>
              <a:defRPr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Mono"/>
              <a:buNone/>
              <a:defRPr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Mono"/>
              <a:buNone/>
              <a:defRPr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Mono"/>
              <a:buNone/>
              <a:defRPr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Mono"/>
              <a:buNone/>
              <a:defRPr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Mono"/>
              <a:buNone/>
              <a:defRPr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Mono"/>
              <a:buNone/>
              <a:defRPr sz="11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208831" y="198250"/>
            <a:ext cx="7140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b="0"/>
            </a:lvl1pPr>
            <a:lvl2pPr lvl="1" rtl="0">
              <a:buNone/>
              <a:defRPr b="0"/>
            </a:lvl2pPr>
            <a:lvl3pPr lvl="2" rtl="0">
              <a:buNone/>
              <a:defRPr b="0"/>
            </a:lvl3pPr>
            <a:lvl4pPr lvl="3" rtl="0">
              <a:buNone/>
              <a:defRPr b="0"/>
            </a:lvl4pPr>
            <a:lvl5pPr lvl="4" rtl="0">
              <a:buNone/>
              <a:defRPr b="0"/>
            </a:lvl5pPr>
            <a:lvl6pPr lvl="5" rtl="0">
              <a:buNone/>
              <a:defRPr b="0"/>
            </a:lvl6pPr>
            <a:lvl7pPr lvl="6" rtl="0">
              <a:buNone/>
              <a:defRPr b="0"/>
            </a:lvl7pPr>
            <a:lvl8pPr lvl="7" rtl="0">
              <a:buNone/>
              <a:defRPr b="0"/>
            </a:lvl8pPr>
            <a:lvl9pPr lvl="8" rtl="0">
              <a:buNone/>
              <a:defRPr b="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ack Alternate">
  <p:cSld name="TITLE_2"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ctrTitle"/>
          </p:nvPr>
        </p:nvSpPr>
        <p:spPr>
          <a:xfrm>
            <a:off x="1932098" y="1674318"/>
            <a:ext cx="5189400" cy="19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68" name="Google Shape;68;p17"/>
          <p:cNvPicPr preferRelativeResize="0"/>
          <p:nvPr/>
        </p:nvPicPr>
        <p:blipFill rotWithShape="1">
          <a:blip r:embed="rId2">
            <a:alphaModFix/>
          </a:blip>
          <a:srcRect b="9" l="0" r="0" t="9"/>
          <a:stretch/>
        </p:blipFill>
        <p:spPr>
          <a:xfrm>
            <a:off x="311700" y="303350"/>
            <a:ext cx="713927" cy="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208831" y="198250"/>
            <a:ext cx="714000" cy="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 algn="r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file/d/1zaztis_KFpBb8HnVMIYfFX8T_4vQR5Hl/view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153900" y="1712350"/>
            <a:ext cx="69723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Linear Regression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8"/>
          <p:cNvSpPr txBox="1"/>
          <p:nvPr>
            <p:ph idx="2" type="title"/>
          </p:nvPr>
        </p:nvSpPr>
        <p:spPr>
          <a:xfrm>
            <a:off x="209800" y="4591556"/>
            <a:ext cx="33810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Loss Function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736900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Multivariate Linear Regression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00" y="1269725"/>
            <a:ext cx="8394101" cy="312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Multivariate Linear Regression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63900" y="1334600"/>
            <a:ext cx="8416200" cy="325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69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nir"/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Example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this example we will observe the weather data from Szeged in Hungary between 2006 and 2016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will attempt to find the relationship between temperature, humidity, and visibility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973" y="2501102"/>
            <a:ext cx="3318117" cy="2320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Exploratory Data Analysis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will start by loading and describing the dataset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074" y="1838175"/>
            <a:ext cx="7995001" cy="24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Plotting the Chosen Columns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441650" y="1152475"/>
            <a:ext cx="83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will plot humidity and visibility against temperature to identify a linear relationship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125" y="1874750"/>
            <a:ext cx="3948225" cy="276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Modeling The Data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441650" y="1152475"/>
            <a:ext cx="83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Now we produce the linear model using scikit-learn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will then plot our resulting linear regression equation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921" y="2097204"/>
            <a:ext cx="2682850" cy="26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300" y="2046618"/>
            <a:ext cx="2784050" cy="27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Our Code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215" y="1399876"/>
            <a:ext cx="7957373" cy="269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Our Model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441650" y="1152475"/>
            <a:ext cx="83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can use this model to extract our regression equation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There are separate attributes for the coefficients and the intercept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venir"/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1516" r="0" t="0"/>
          <a:stretch/>
        </p:blipFill>
        <p:spPr>
          <a:xfrm>
            <a:off x="498953" y="2111632"/>
            <a:ext cx="3076793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0" y="574450"/>
            <a:ext cx="9144000" cy="553200"/>
          </a:xfrm>
          <a:prstGeom prst="rect">
            <a:avLst/>
          </a:prstGeom>
          <a:solidFill>
            <a:srgbClr val="6D35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582425"/>
            <a:ext cx="63126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Summary</a:t>
            </a:r>
            <a:endParaRPr sz="2700">
              <a:solidFill>
                <a:srgbClr val="FFFFFF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275750" y="1148775"/>
            <a:ext cx="85206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learned about the importance of linear regression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examined the regression equation and how to calculate the coefficients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looked at an example of a regression equation in scikit-learn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574450"/>
            <a:ext cx="9144000" cy="553200"/>
          </a:xfrm>
          <a:prstGeom prst="rect">
            <a:avLst/>
          </a:prstGeom>
          <a:solidFill>
            <a:srgbClr val="6D35B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582425"/>
            <a:ext cx="63126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rPr>
              <a:t>Agenda</a:t>
            </a:r>
            <a:endParaRPr sz="2700">
              <a:solidFill>
                <a:srgbClr val="FFFFFF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1916825" y="1301175"/>
            <a:ext cx="6879600" cy="3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basic univariate linear regression model (OLS)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Loss functions and how to calculate the coefficients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Extending the model to multiple features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Using scikit-learn to generate a regression model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		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0" y="574450"/>
            <a:ext cx="9144000" cy="553200"/>
          </a:xfrm>
          <a:prstGeom prst="rect">
            <a:avLst/>
          </a:prstGeom>
          <a:solidFill>
            <a:srgbClr val="FEB7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7649731" y="0"/>
            <a:ext cx="14388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FF0000"/>
                </a:solidFill>
                <a:highlight>
                  <a:srgbClr val="FFFFFF"/>
                </a:highlight>
              </a:rPr>
              <a:t>Assignment Slide</a:t>
            </a:r>
            <a:endParaRPr sz="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543100" y="1278975"/>
            <a:ext cx="79335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In your pairs, work through the following assignment, using linear regression to model the antioxidant quality of lagers.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Jupyter Notebook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311700" y="570375"/>
            <a:ext cx="4404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Assignment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ctrTitle"/>
          </p:nvPr>
        </p:nvSpPr>
        <p:spPr>
          <a:xfrm>
            <a:off x="141125" y="3703164"/>
            <a:ext cx="96252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350"/>
              <a:t>Thank You</a:t>
            </a:r>
            <a:endParaRPr sz="10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4294967295" type="subTitle"/>
          </p:nvPr>
        </p:nvSpPr>
        <p:spPr>
          <a:xfrm>
            <a:off x="291600" y="498250"/>
            <a:ext cx="6696900" cy="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700">
                <a:solidFill>
                  <a:srgbClr val="000000"/>
                </a:solidFill>
                <a:latin typeface="Michroma"/>
                <a:ea typeface="Michroma"/>
                <a:cs typeface="Michroma"/>
                <a:sym typeface="Michroma"/>
              </a:rPr>
              <a:t>Warm Up</a:t>
            </a:r>
            <a:endParaRPr sz="2700">
              <a:solidFill>
                <a:srgbClr val="000000"/>
              </a:solidFill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88" name="Google Shape;88;p20"/>
          <p:cNvSpPr txBox="1"/>
          <p:nvPr>
            <p:ph idx="4294967295" type="subTitle"/>
          </p:nvPr>
        </p:nvSpPr>
        <p:spPr>
          <a:xfrm>
            <a:off x="311700" y="1351825"/>
            <a:ext cx="4320600" cy="3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◆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does the ROC curve differ in binary and multi-class classification?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9950" y="1351821"/>
            <a:ext cx="34385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2" type="title"/>
          </p:nvPr>
        </p:nvSpPr>
        <p:spPr>
          <a:xfrm>
            <a:off x="247800" y="2070152"/>
            <a:ext cx="42390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>
                <a:latin typeface="Michroma"/>
                <a:ea typeface="Michroma"/>
                <a:cs typeface="Michroma"/>
                <a:sym typeface="Michroma"/>
              </a:rPr>
              <a:t>Linear Models</a:t>
            </a:r>
            <a:endParaRPr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95" name="Google Shape;95;p21"/>
          <p:cNvSpPr txBox="1"/>
          <p:nvPr>
            <p:ph idx="4294967295" type="subTitle"/>
          </p:nvPr>
        </p:nvSpPr>
        <p:spPr>
          <a:xfrm>
            <a:off x="311700" y="1215125"/>
            <a:ext cx="1735800" cy="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solidFill>
                  <a:srgbClr val="6D35B3"/>
                </a:solidFill>
              </a:rPr>
              <a:t>UP NEXT</a:t>
            </a:r>
            <a:endParaRPr sz="1800">
              <a:solidFill>
                <a:srgbClr val="6D35B3"/>
              </a:solidFill>
            </a:endParaRPr>
          </a:p>
        </p:txBody>
      </p:sp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100" y="355475"/>
            <a:ext cx="4432551" cy="443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venir"/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Why Do We Use Prediction Models?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of the simplest relationships that we can model is the linear relationship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linear relationship means that for every change in our independent variable, we will see a proportional change in the dependent variable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type of relationship can be observed in many areas like economics and agriculture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close up of a green field&#10;&#10;Description automatically generated" id="103" name="Google Shape;1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6993" y="3080563"/>
            <a:ext cx="3001466" cy="168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venir"/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A Simple Linear Regression Model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152475"/>
            <a:ext cx="54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Assume we are a business owner and we want to build a model to predict weekly employee pay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◇"/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example makes more sense if you imagine a line of work where pay has some variability to it – waiters and waitresses, salespeople working on commission, etc.</a:t>
            </a:r>
            <a:endParaRPr sz="1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Our only feature (for now) is the number of hours worked by the employee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◆"/>
            </a:pPr>
            <a:r>
              <a:rPr lang="en-US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How could we attempt to model this relationship?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8700" y="1387800"/>
            <a:ext cx="2937200" cy="19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A Simple Linear Regression Model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547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◆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simple approach would be to assume a linear relationship between our feature and response, plus some variation that is not captured by the model (hopefully uninformative “noise”)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◆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Mathematically, this can be expressed as follows: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◆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However, there are many different lines we can fit to this data; how do we decide which is best?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700" y="3209625"/>
            <a:ext cx="2186875" cy="4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3624" y="1289525"/>
            <a:ext cx="3128025" cy="21067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/>
        </p:nvSpPr>
        <p:spPr>
          <a:xfrm>
            <a:off x="5858579" y="3534172"/>
            <a:ext cx="2182500" cy="432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57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Loss Function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2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◆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goal is to create a model that has the most optimal coefficients; “optimal" is defined by our loss function, a formula that quantifies how "bad" each predication is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◇"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Commonly used loss functions follow certain intuitive rules, such as "a perfect prediction should result in a loss of zero"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◆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most common loss function in linear regression is SSE (Sum of Squared Errors):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125" y="3376898"/>
            <a:ext cx="3555475" cy="128844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/>
          <p:nvPr/>
        </p:nvSpPr>
        <p:spPr>
          <a:xfrm>
            <a:off x="3761759" y="3704171"/>
            <a:ext cx="306300" cy="5742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4311510" y="3669780"/>
            <a:ext cx="1065000" cy="6390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3608138" y="4420582"/>
            <a:ext cx="665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Actual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4449874" y="4420582"/>
            <a:ext cx="8634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Predicted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574450"/>
            <a:ext cx="85206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Michroma"/>
                <a:ea typeface="Michroma"/>
                <a:cs typeface="Michroma"/>
                <a:sym typeface="Michroma"/>
              </a:rPr>
              <a:t>Loss Function</a:t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ichroma"/>
              <a:ea typeface="Michroma"/>
              <a:cs typeface="Michroma"/>
              <a:sym typeface="Michroma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1549" y="1604386"/>
            <a:ext cx="3705225" cy="249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6"/>
          <p:cNvGraphicFramePr/>
          <p:nvPr/>
        </p:nvGraphicFramePr>
        <p:xfrm>
          <a:off x="412215" y="13154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{FB7830E8-21FB-440B-BB0B-E564C4FFCFA8}</a:tableStyleId>
              </a:tblPr>
              <a:tblGrid>
                <a:gridCol w="674950"/>
                <a:gridCol w="674950"/>
                <a:gridCol w="674950"/>
                <a:gridCol w="674950"/>
                <a:gridCol w="674950"/>
              </a:tblGrid>
              <a:tr h="3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Feature Value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Predicted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Actual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Error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Squared Error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25.1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36.7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11.6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134.6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53.1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46.3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-6.8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46.2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67.2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65.7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-1.5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2.3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81.2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80.4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-0.8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0.6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109.2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90.9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-18.3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334.9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123.2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118.8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-4.4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19.4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5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137.3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157.1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20.2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408.0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8" name="Google Shape;138;p26"/>
          <p:cNvSpPr txBox="1"/>
          <p:nvPr/>
        </p:nvSpPr>
        <p:spPr>
          <a:xfrm>
            <a:off x="2396555" y="4434438"/>
            <a:ext cx="142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Total SSE: 946</a:t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3277963" y="4445520"/>
            <a:ext cx="405300" cy="29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631226" y="4423926"/>
            <a:ext cx="4798200" cy="553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6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41" name="Google Shape;141;p26"/>
          <p:cNvCxnSpPr/>
          <p:nvPr/>
        </p:nvCxnSpPr>
        <p:spPr>
          <a:xfrm>
            <a:off x="5733645" y="3304488"/>
            <a:ext cx="0" cy="108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6"/>
          <p:cNvCxnSpPr/>
          <p:nvPr/>
        </p:nvCxnSpPr>
        <p:spPr>
          <a:xfrm>
            <a:off x="6413946" y="3060963"/>
            <a:ext cx="0" cy="64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6"/>
          <p:cNvCxnSpPr/>
          <p:nvPr/>
        </p:nvCxnSpPr>
        <p:spPr>
          <a:xfrm>
            <a:off x="7761979" y="2345900"/>
            <a:ext cx="0" cy="21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