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66" y="292803"/>
            <a:ext cx="11524321" cy="625866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592" y="1107819"/>
            <a:ext cx="116812" cy="11726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3524" y="760463"/>
            <a:ext cx="763905" cy="701040"/>
          </a:xfrm>
          <a:custGeom>
            <a:avLst/>
            <a:gdLst/>
            <a:ahLst/>
            <a:cxnLst/>
            <a:rect l="l" t="t" r="r" b="b"/>
            <a:pathLst>
              <a:path w="763905" h="701040">
                <a:moveTo>
                  <a:pt x="355498" y="635"/>
                </a:moveTo>
                <a:lnTo>
                  <a:pt x="235521" y="635"/>
                </a:lnTo>
                <a:lnTo>
                  <a:pt x="203771" y="2743"/>
                </a:lnTo>
                <a:lnTo>
                  <a:pt x="173393" y="8877"/>
                </a:lnTo>
                <a:lnTo>
                  <a:pt x="144551" y="18821"/>
                </a:lnTo>
                <a:lnTo>
                  <a:pt x="117436" y="32334"/>
                </a:lnTo>
                <a:lnTo>
                  <a:pt x="117436" y="635"/>
                </a:lnTo>
                <a:lnTo>
                  <a:pt x="0" y="635"/>
                </a:lnTo>
                <a:lnTo>
                  <a:pt x="0" y="464629"/>
                </a:lnTo>
                <a:lnTo>
                  <a:pt x="117436" y="464629"/>
                </a:lnTo>
                <a:lnTo>
                  <a:pt x="117436" y="235800"/>
                </a:lnTo>
                <a:lnTo>
                  <a:pt x="126784" y="189839"/>
                </a:lnTo>
                <a:lnTo>
                  <a:pt x="152196" y="152374"/>
                </a:lnTo>
                <a:lnTo>
                  <a:pt x="189750" y="127139"/>
                </a:lnTo>
                <a:lnTo>
                  <a:pt x="235521" y="117906"/>
                </a:lnTo>
                <a:lnTo>
                  <a:pt x="274878" y="117271"/>
                </a:lnTo>
                <a:lnTo>
                  <a:pt x="333590" y="32334"/>
                </a:lnTo>
                <a:lnTo>
                  <a:pt x="355498" y="635"/>
                </a:lnTo>
                <a:close/>
              </a:path>
              <a:path w="763905" h="701040">
                <a:moveTo>
                  <a:pt x="763701" y="464629"/>
                </a:moveTo>
                <a:lnTo>
                  <a:pt x="758774" y="416547"/>
                </a:lnTo>
                <a:lnTo>
                  <a:pt x="744651" y="371856"/>
                </a:lnTo>
                <a:lnTo>
                  <a:pt x="722325" y="331520"/>
                </a:lnTo>
                <a:lnTo>
                  <a:pt x="692785" y="296519"/>
                </a:lnTo>
                <a:lnTo>
                  <a:pt x="657009" y="267817"/>
                </a:lnTo>
                <a:lnTo>
                  <a:pt x="615988" y="246418"/>
                </a:lnTo>
                <a:lnTo>
                  <a:pt x="570712" y="233273"/>
                </a:lnTo>
                <a:lnTo>
                  <a:pt x="650709" y="117271"/>
                </a:lnTo>
                <a:lnTo>
                  <a:pt x="650709" y="0"/>
                </a:lnTo>
                <a:lnTo>
                  <a:pt x="396773" y="0"/>
                </a:lnTo>
                <a:lnTo>
                  <a:pt x="316141" y="117271"/>
                </a:lnTo>
                <a:lnTo>
                  <a:pt x="507873" y="117271"/>
                </a:lnTo>
                <a:lnTo>
                  <a:pt x="409460" y="260527"/>
                </a:lnTo>
                <a:lnTo>
                  <a:pt x="467868" y="361937"/>
                </a:lnTo>
                <a:lnTo>
                  <a:pt x="481660" y="355180"/>
                </a:lnTo>
                <a:lnTo>
                  <a:pt x="496277" y="350215"/>
                </a:lnTo>
                <a:lnTo>
                  <a:pt x="511619" y="347141"/>
                </a:lnTo>
                <a:lnTo>
                  <a:pt x="527545" y="346087"/>
                </a:lnTo>
                <a:lnTo>
                  <a:pt x="573684" y="355434"/>
                </a:lnTo>
                <a:lnTo>
                  <a:pt x="611428" y="380873"/>
                </a:lnTo>
                <a:lnTo>
                  <a:pt x="636905" y="418566"/>
                </a:lnTo>
                <a:lnTo>
                  <a:pt x="646264" y="464629"/>
                </a:lnTo>
                <a:lnTo>
                  <a:pt x="636905" y="510959"/>
                </a:lnTo>
                <a:lnTo>
                  <a:pt x="611428" y="548614"/>
                </a:lnTo>
                <a:lnTo>
                  <a:pt x="573684" y="573913"/>
                </a:lnTo>
                <a:lnTo>
                  <a:pt x="527545" y="583158"/>
                </a:lnTo>
                <a:lnTo>
                  <a:pt x="481139" y="573913"/>
                </a:lnTo>
                <a:lnTo>
                  <a:pt x="443433" y="548614"/>
                </a:lnTo>
                <a:lnTo>
                  <a:pt x="418096" y="510959"/>
                </a:lnTo>
                <a:lnTo>
                  <a:pt x="408825" y="464629"/>
                </a:lnTo>
                <a:lnTo>
                  <a:pt x="291388" y="464629"/>
                </a:lnTo>
                <a:lnTo>
                  <a:pt x="296176" y="512241"/>
                </a:lnTo>
                <a:lnTo>
                  <a:pt x="309892" y="556552"/>
                </a:lnTo>
                <a:lnTo>
                  <a:pt x="331622" y="596620"/>
                </a:lnTo>
                <a:lnTo>
                  <a:pt x="360426" y="631494"/>
                </a:lnTo>
                <a:lnTo>
                  <a:pt x="395351" y="660247"/>
                </a:lnTo>
                <a:lnTo>
                  <a:pt x="435470" y="681939"/>
                </a:lnTo>
                <a:lnTo>
                  <a:pt x="479844" y="695655"/>
                </a:lnTo>
                <a:lnTo>
                  <a:pt x="527545" y="700430"/>
                </a:lnTo>
                <a:lnTo>
                  <a:pt x="575056" y="695655"/>
                </a:lnTo>
                <a:lnTo>
                  <a:pt x="619353" y="681939"/>
                </a:lnTo>
                <a:lnTo>
                  <a:pt x="659460" y="660247"/>
                </a:lnTo>
                <a:lnTo>
                  <a:pt x="694423" y="631494"/>
                </a:lnTo>
                <a:lnTo>
                  <a:pt x="723290" y="596620"/>
                </a:lnTo>
                <a:lnTo>
                  <a:pt x="745109" y="556552"/>
                </a:lnTo>
                <a:lnTo>
                  <a:pt x="758888" y="512241"/>
                </a:lnTo>
                <a:lnTo>
                  <a:pt x="763701" y="46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15" y="1892249"/>
            <a:ext cx="10678769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66" y="292803"/>
            <a:ext cx="11524321" cy="625866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5952" y="1107675"/>
            <a:ext cx="116995" cy="11683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3511" y="760463"/>
            <a:ext cx="763270" cy="700405"/>
          </a:xfrm>
          <a:custGeom>
            <a:avLst/>
            <a:gdLst/>
            <a:ahLst/>
            <a:cxnLst/>
            <a:rect l="l" t="t" r="r" b="b"/>
            <a:pathLst>
              <a:path w="763269" h="700405">
                <a:moveTo>
                  <a:pt x="355409" y="0"/>
                </a:moveTo>
                <a:lnTo>
                  <a:pt x="236207" y="0"/>
                </a:lnTo>
                <a:lnTo>
                  <a:pt x="204406" y="2209"/>
                </a:lnTo>
                <a:lnTo>
                  <a:pt x="173837" y="8547"/>
                </a:lnTo>
                <a:lnTo>
                  <a:pt x="144932" y="18605"/>
                </a:lnTo>
                <a:lnTo>
                  <a:pt x="118097" y="31965"/>
                </a:lnTo>
                <a:lnTo>
                  <a:pt x="118097" y="0"/>
                </a:lnTo>
                <a:lnTo>
                  <a:pt x="0" y="0"/>
                </a:lnTo>
                <a:lnTo>
                  <a:pt x="0" y="464058"/>
                </a:lnTo>
                <a:lnTo>
                  <a:pt x="118097" y="464058"/>
                </a:lnTo>
                <a:lnTo>
                  <a:pt x="118097" y="235889"/>
                </a:lnTo>
                <a:lnTo>
                  <a:pt x="127393" y="190017"/>
                </a:lnTo>
                <a:lnTo>
                  <a:pt x="152730" y="152527"/>
                </a:lnTo>
                <a:lnTo>
                  <a:pt x="190271" y="127228"/>
                </a:lnTo>
                <a:lnTo>
                  <a:pt x="236207" y="117944"/>
                </a:lnTo>
                <a:lnTo>
                  <a:pt x="274840" y="116840"/>
                </a:lnTo>
                <a:lnTo>
                  <a:pt x="333362" y="31965"/>
                </a:lnTo>
                <a:lnTo>
                  <a:pt x="355409" y="0"/>
                </a:lnTo>
                <a:close/>
              </a:path>
              <a:path w="763269" h="700405">
                <a:moveTo>
                  <a:pt x="762698" y="464058"/>
                </a:moveTo>
                <a:lnTo>
                  <a:pt x="757796" y="416242"/>
                </a:lnTo>
                <a:lnTo>
                  <a:pt x="743737" y="371703"/>
                </a:lnTo>
                <a:lnTo>
                  <a:pt x="721512" y="331419"/>
                </a:lnTo>
                <a:lnTo>
                  <a:pt x="692111" y="296379"/>
                </a:lnTo>
                <a:lnTo>
                  <a:pt x="656501" y="267576"/>
                </a:lnTo>
                <a:lnTo>
                  <a:pt x="615683" y="245973"/>
                </a:lnTo>
                <a:lnTo>
                  <a:pt x="570636" y="232575"/>
                </a:lnTo>
                <a:lnTo>
                  <a:pt x="650113" y="116840"/>
                </a:lnTo>
                <a:lnTo>
                  <a:pt x="650113" y="0"/>
                </a:lnTo>
                <a:lnTo>
                  <a:pt x="397344" y="0"/>
                </a:lnTo>
                <a:lnTo>
                  <a:pt x="316776" y="116840"/>
                </a:lnTo>
                <a:lnTo>
                  <a:pt x="507720" y="116840"/>
                </a:lnTo>
                <a:lnTo>
                  <a:pt x="409486" y="260146"/>
                </a:lnTo>
                <a:lnTo>
                  <a:pt x="467982" y="361543"/>
                </a:lnTo>
                <a:lnTo>
                  <a:pt x="481647" y="354939"/>
                </a:lnTo>
                <a:lnTo>
                  <a:pt x="496138" y="350113"/>
                </a:lnTo>
                <a:lnTo>
                  <a:pt x="511441" y="347129"/>
                </a:lnTo>
                <a:lnTo>
                  <a:pt x="527596" y="346113"/>
                </a:lnTo>
                <a:lnTo>
                  <a:pt x="573519" y="355396"/>
                </a:lnTo>
                <a:lnTo>
                  <a:pt x="611060" y="380695"/>
                </a:lnTo>
                <a:lnTo>
                  <a:pt x="636397" y="418198"/>
                </a:lnTo>
                <a:lnTo>
                  <a:pt x="645693" y="464058"/>
                </a:lnTo>
                <a:lnTo>
                  <a:pt x="636397" y="510552"/>
                </a:lnTo>
                <a:lnTo>
                  <a:pt x="611060" y="548386"/>
                </a:lnTo>
                <a:lnTo>
                  <a:pt x="573519" y="573798"/>
                </a:lnTo>
                <a:lnTo>
                  <a:pt x="527596" y="583107"/>
                </a:lnTo>
                <a:lnTo>
                  <a:pt x="481025" y="573798"/>
                </a:lnTo>
                <a:lnTo>
                  <a:pt x="443153" y="548386"/>
                </a:lnTo>
                <a:lnTo>
                  <a:pt x="417703" y="510552"/>
                </a:lnTo>
                <a:lnTo>
                  <a:pt x="408381" y="464058"/>
                </a:lnTo>
                <a:lnTo>
                  <a:pt x="291388" y="464058"/>
                </a:lnTo>
                <a:lnTo>
                  <a:pt x="296202" y="511543"/>
                </a:lnTo>
                <a:lnTo>
                  <a:pt x="309981" y="555790"/>
                </a:lnTo>
                <a:lnTo>
                  <a:pt x="331787" y="595858"/>
                </a:lnTo>
                <a:lnTo>
                  <a:pt x="360654" y="630783"/>
                </a:lnTo>
                <a:lnTo>
                  <a:pt x="395617" y="659599"/>
                </a:lnTo>
                <a:lnTo>
                  <a:pt x="435737" y="681380"/>
                </a:lnTo>
                <a:lnTo>
                  <a:pt x="480047" y="695147"/>
                </a:lnTo>
                <a:lnTo>
                  <a:pt x="527596" y="699947"/>
                </a:lnTo>
                <a:lnTo>
                  <a:pt x="575094" y="695147"/>
                </a:lnTo>
                <a:lnTo>
                  <a:pt x="619277" y="681380"/>
                </a:lnTo>
                <a:lnTo>
                  <a:pt x="659218" y="659599"/>
                </a:lnTo>
                <a:lnTo>
                  <a:pt x="693991" y="630783"/>
                </a:lnTo>
                <a:lnTo>
                  <a:pt x="722655" y="595858"/>
                </a:lnTo>
                <a:lnTo>
                  <a:pt x="744283" y="555790"/>
                </a:lnTo>
                <a:lnTo>
                  <a:pt x="757936" y="511543"/>
                </a:lnTo>
                <a:lnTo>
                  <a:pt x="762698" y="464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bg 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9323856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39" y="0"/>
                </a:moveTo>
                <a:lnTo>
                  <a:pt x="35567" y="0"/>
                </a:ln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36839" y="70507"/>
                </a:lnTo>
                <a:lnTo>
                  <a:pt x="23441" y="67460"/>
                </a:lnTo>
                <a:lnTo>
                  <a:pt x="12545" y="59947"/>
                </a:lnTo>
                <a:lnTo>
                  <a:pt x="5222" y="48980"/>
                </a:lnTo>
                <a:lnTo>
                  <a:pt x="2543" y="35571"/>
                </a:lnTo>
                <a:lnTo>
                  <a:pt x="5222" y="22063"/>
                </a:lnTo>
                <a:lnTo>
                  <a:pt x="12545" y="10877"/>
                </a:lnTo>
                <a:lnTo>
                  <a:pt x="23441" y="3146"/>
                </a:lnTo>
                <a:lnTo>
                  <a:pt x="3683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9326400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97" y="3146"/>
                </a:lnTo>
                <a:lnTo>
                  <a:pt x="10002" y="10877"/>
                </a:lnTo>
                <a:lnTo>
                  <a:pt x="2679" y="22063"/>
                </a:lnTo>
                <a:lnTo>
                  <a:pt x="0" y="35571"/>
                </a:lnTo>
                <a:lnTo>
                  <a:pt x="2679" y="48980"/>
                </a:lnTo>
                <a:lnTo>
                  <a:pt x="10002" y="59947"/>
                </a:lnTo>
                <a:lnTo>
                  <a:pt x="20897" y="67460"/>
                </a:lnTo>
                <a:lnTo>
                  <a:pt x="34295" y="70507"/>
                </a:lnTo>
                <a:lnTo>
                  <a:pt x="47690" y="67460"/>
                </a:lnTo>
                <a:lnTo>
                  <a:pt x="58586" y="59947"/>
                </a:lnTo>
                <a:lnTo>
                  <a:pt x="65911" y="48980"/>
                </a:lnTo>
                <a:lnTo>
                  <a:pt x="68591" y="35571"/>
                </a:lnTo>
                <a:lnTo>
                  <a:pt x="65911" y="22063"/>
                </a:lnTo>
                <a:lnTo>
                  <a:pt x="58586" y="10877"/>
                </a:lnTo>
                <a:lnTo>
                  <a:pt x="47690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9323856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39" y="0"/>
                </a:moveTo>
                <a:lnTo>
                  <a:pt x="35567" y="0"/>
                </a:ln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36839" y="70506"/>
                </a:lnTo>
                <a:lnTo>
                  <a:pt x="23441" y="67459"/>
                </a:lnTo>
                <a:lnTo>
                  <a:pt x="12545" y="59946"/>
                </a:lnTo>
                <a:lnTo>
                  <a:pt x="5222" y="48979"/>
                </a:lnTo>
                <a:lnTo>
                  <a:pt x="2543" y="35570"/>
                </a:lnTo>
                <a:lnTo>
                  <a:pt x="5222" y="22063"/>
                </a:lnTo>
                <a:lnTo>
                  <a:pt x="12545" y="10878"/>
                </a:lnTo>
                <a:lnTo>
                  <a:pt x="23441" y="3146"/>
                </a:lnTo>
                <a:lnTo>
                  <a:pt x="3683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9326400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97" y="3146"/>
                </a:lnTo>
                <a:lnTo>
                  <a:pt x="10002" y="10878"/>
                </a:lnTo>
                <a:lnTo>
                  <a:pt x="2679" y="22063"/>
                </a:lnTo>
                <a:lnTo>
                  <a:pt x="0" y="35570"/>
                </a:lnTo>
                <a:lnTo>
                  <a:pt x="2679" y="48979"/>
                </a:lnTo>
                <a:lnTo>
                  <a:pt x="10002" y="59946"/>
                </a:lnTo>
                <a:lnTo>
                  <a:pt x="20897" y="67459"/>
                </a:lnTo>
                <a:lnTo>
                  <a:pt x="34295" y="70506"/>
                </a:lnTo>
                <a:lnTo>
                  <a:pt x="47690" y="67459"/>
                </a:lnTo>
                <a:lnTo>
                  <a:pt x="58586" y="59946"/>
                </a:lnTo>
                <a:lnTo>
                  <a:pt x="65911" y="48979"/>
                </a:lnTo>
                <a:lnTo>
                  <a:pt x="68591" y="35570"/>
                </a:lnTo>
                <a:lnTo>
                  <a:pt x="65911" y="22063"/>
                </a:lnTo>
                <a:lnTo>
                  <a:pt x="58586" y="10878"/>
                </a:lnTo>
                <a:lnTo>
                  <a:pt x="47690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10139964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1054770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9" y="67728"/>
                </a:lnTo>
                <a:lnTo>
                  <a:pt x="60732" y="60186"/>
                </a:lnTo>
                <a:lnTo>
                  <a:pt x="68345" y="49070"/>
                </a:lnTo>
                <a:lnTo>
                  <a:pt x="71134" y="35571"/>
                </a:lnTo>
                <a:lnTo>
                  <a:pt x="68345" y="21708"/>
                </a:lnTo>
                <a:lnTo>
                  <a:pt x="60732" y="10403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1013996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5" y="2789"/>
                </a:lnTo>
                <a:lnTo>
                  <a:pt x="10402" y="10401"/>
                </a:lnTo>
                <a:lnTo>
                  <a:pt x="2789" y="21706"/>
                </a:lnTo>
                <a:lnTo>
                  <a:pt x="0" y="35570"/>
                </a:lnTo>
                <a:lnTo>
                  <a:pt x="2789" y="49068"/>
                </a:lnTo>
                <a:lnTo>
                  <a:pt x="10402" y="60184"/>
                </a:lnTo>
                <a:lnTo>
                  <a:pt x="21705" y="67727"/>
                </a:lnTo>
                <a:lnTo>
                  <a:pt x="35567" y="70506"/>
                </a:lnTo>
                <a:lnTo>
                  <a:pt x="49064" y="67727"/>
                </a:lnTo>
                <a:lnTo>
                  <a:pt x="60179" y="60184"/>
                </a:lnTo>
                <a:lnTo>
                  <a:pt x="67720" y="49068"/>
                </a:lnTo>
                <a:lnTo>
                  <a:pt x="70499" y="35570"/>
                </a:lnTo>
                <a:lnTo>
                  <a:pt x="67720" y="21706"/>
                </a:lnTo>
                <a:lnTo>
                  <a:pt x="60179" y="10401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1054770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9" y="67727"/>
                </a:lnTo>
                <a:lnTo>
                  <a:pt x="60732" y="60184"/>
                </a:lnTo>
                <a:lnTo>
                  <a:pt x="68345" y="49068"/>
                </a:lnTo>
                <a:lnTo>
                  <a:pt x="71134" y="35570"/>
                </a:lnTo>
                <a:lnTo>
                  <a:pt x="68345" y="21706"/>
                </a:lnTo>
                <a:lnTo>
                  <a:pt x="60732" y="10401"/>
                </a:lnTo>
                <a:lnTo>
                  <a:pt x="49429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10955445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425" y="67727"/>
                </a:lnTo>
                <a:lnTo>
                  <a:pt x="60728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8" y="10401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11363813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1784" y="6454506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0991" y="0"/>
                </a:moveTo>
                <a:lnTo>
                  <a:pt x="0" y="0"/>
                </a:lnTo>
                <a:lnTo>
                  <a:pt x="0" y="88921"/>
                </a:lnTo>
                <a:lnTo>
                  <a:pt x="1201619" y="88921"/>
                </a:lnTo>
                <a:lnTo>
                  <a:pt x="1218648" y="85100"/>
                </a:lnTo>
                <a:lnTo>
                  <a:pt x="1226932" y="79393"/>
                </a:lnTo>
                <a:lnTo>
                  <a:pt x="386147" y="79393"/>
                </a:lnTo>
                <a:lnTo>
                  <a:pt x="372282" y="76614"/>
                </a:lnTo>
                <a:lnTo>
                  <a:pt x="360979" y="69071"/>
                </a:lnTo>
                <a:lnTo>
                  <a:pt x="353368" y="57956"/>
                </a:lnTo>
                <a:lnTo>
                  <a:pt x="350579" y="44458"/>
                </a:lnTo>
                <a:lnTo>
                  <a:pt x="353368" y="30594"/>
                </a:lnTo>
                <a:lnTo>
                  <a:pt x="360979" y="19289"/>
                </a:lnTo>
                <a:lnTo>
                  <a:pt x="372282" y="11676"/>
                </a:lnTo>
                <a:lnTo>
                  <a:pt x="386147" y="8887"/>
                </a:lnTo>
                <a:lnTo>
                  <a:pt x="1226465" y="8887"/>
                </a:lnTo>
                <a:lnTo>
                  <a:pt x="1218380" y="3461"/>
                </a:lnTo>
                <a:lnTo>
                  <a:pt x="1200991" y="0"/>
                </a:lnTo>
                <a:close/>
              </a:path>
              <a:path w="1245870" h="89534">
                <a:moveTo>
                  <a:pt x="793879" y="8887"/>
                </a:moveTo>
                <a:lnTo>
                  <a:pt x="386147" y="8887"/>
                </a:lnTo>
                <a:lnTo>
                  <a:pt x="400007" y="11676"/>
                </a:lnTo>
                <a:lnTo>
                  <a:pt x="411308" y="19289"/>
                </a:lnTo>
                <a:lnTo>
                  <a:pt x="418919" y="30594"/>
                </a:lnTo>
                <a:lnTo>
                  <a:pt x="421707" y="44458"/>
                </a:lnTo>
                <a:lnTo>
                  <a:pt x="418919" y="57956"/>
                </a:lnTo>
                <a:lnTo>
                  <a:pt x="411308" y="69071"/>
                </a:lnTo>
                <a:lnTo>
                  <a:pt x="400007" y="76614"/>
                </a:lnTo>
                <a:lnTo>
                  <a:pt x="386147" y="79393"/>
                </a:lnTo>
                <a:lnTo>
                  <a:pt x="793879" y="79393"/>
                </a:lnTo>
                <a:lnTo>
                  <a:pt x="780385" y="76614"/>
                </a:lnTo>
                <a:lnTo>
                  <a:pt x="769270" y="69071"/>
                </a:lnTo>
                <a:lnTo>
                  <a:pt x="761727" y="57956"/>
                </a:lnTo>
                <a:lnTo>
                  <a:pt x="758948" y="44458"/>
                </a:lnTo>
                <a:lnTo>
                  <a:pt x="761727" y="30594"/>
                </a:lnTo>
                <a:lnTo>
                  <a:pt x="769270" y="19289"/>
                </a:lnTo>
                <a:lnTo>
                  <a:pt x="780385" y="11676"/>
                </a:lnTo>
                <a:lnTo>
                  <a:pt x="793879" y="8887"/>
                </a:lnTo>
                <a:close/>
              </a:path>
              <a:path w="1245870" h="89534">
                <a:moveTo>
                  <a:pt x="1202255" y="8887"/>
                </a:moveTo>
                <a:lnTo>
                  <a:pt x="793879" y="8887"/>
                </a:lnTo>
                <a:lnTo>
                  <a:pt x="807744" y="11676"/>
                </a:lnTo>
                <a:lnTo>
                  <a:pt x="819047" y="19289"/>
                </a:lnTo>
                <a:lnTo>
                  <a:pt x="826659" y="30594"/>
                </a:lnTo>
                <a:lnTo>
                  <a:pt x="829447" y="44458"/>
                </a:lnTo>
                <a:lnTo>
                  <a:pt x="826659" y="57956"/>
                </a:lnTo>
                <a:lnTo>
                  <a:pt x="819047" y="69071"/>
                </a:lnTo>
                <a:lnTo>
                  <a:pt x="807744" y="76614"/>
                </a:lnTo>
                <a:lnTo>
                  <a:pt x="793879" y="79393"/>
                </a:lnTo>
                <a:lnTo>
                  <a:pt x="1202255" y="79393"/>
                </a:lnTo>
                <a:lnTo>
                  <a:pt x="1188390" y="76614"/>
                </a:lnTo>
                <a:lnTo>
                  <a:pt x="1177087" y="69071"/>
                </a:lnTo>
                <a:lnTo>
                  <a:pt x="1169476" y="57956"/>
                </a:lnTo>
                <a:lnTo>
                  <a:pt x="1166688" y="44458"/>
                </a:lnTo>
                <a:lnTo>
                  <a:pt x="1169476" y="30594"/>
                </a:lnTo>
                <a:lnTo>
                  <a:pt x="1177087" y="19289"/>
                </a:lnTo>
                <a:lnTo>
                  <a:pt x="1188390" y="11676"/>
                </a:lnTo>
                <a:lnTo>
                  <a:pt x="1202255" y="8887"/>
                </a:lnTo>
                <a:close/>
              </a:path>
              <a:path w="1245870" h="89534">
                <a:moveTo>
                  <a:pt x="1226465" y="8887"/>
                </a:moveTo>
                <a:lnTo>
                  <a:pt x="1202255" y="8887"/>
                </a:lnTo>
                <a:lnTo>
                  <a:pt x="1215749" y="11676"/>
                </a:lnTo>
                <a:lnTo>
                  <a:pt x="1226864" y="19289"/>
                </a:lnTo>
                <a:lnTo>
                  <a:pt x="1234407" y="30594"/>
                </a:lnTo>
                <a:lnTo>
                  <a:pt x="1237187" y="44458"/>
                </a:lnTo>
                <a:lnTo>
                  <a:pt x="1234407" y="57956"/>
                </a:lnTo>
                <a:lnTo>
                  <a:pt x="1226864" y="69071"/>
                </a:lnTo>
                <a:lnTo>
                  <a:pt x="1215749" y="76614"/>
                </a:lnTo>
                <a:lnTo>
                  <a:pt x="1202255" y="79393"/>
                </a:lnTo>
                <a:lnTo>
                  <a:pt x="1226932" y="79393"/>
                </a:lnTo>
                <a:lnTo>
                  <a:pt x="1232580" y="75503"/>
                </a:lnTo>
                <a:lnTo>
                  <a:pt x="1241986" y="61499"/>
                </a:lnTo>
                <a:lnTo>
                  <a:pt x="1245439" y="44458"/>
                </a:lnTo>
                <a:lnTo>
                  <a:pt x="1241976" y="27061"/>
                </a:lnTo>
                <a:lnTo>
                  <a:pt x="1232501" y="12939"/>
                </a:lnTo>
                <a:lnTo>
                  <a:pt x="1226465" y="8887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6" name="bg object 1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64" y="6463394"/>
            <a:ext cx="71127" cy="70506"/>
          </a:xfrm>
          <a:prstGeom prst="rect">
            <a:avLst/>
          </a:prstGeom>
        </p:spPr>
      </p:pic>
      <p:pic>
        <p:nvPicPr>
          <p:cNvPr id="117" name="bg object 1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0732" y="6463394"/>
            <a:ext cx="70499" cy="70506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8472" y="6463394"/>
            <a:ext cx="70499" cy="70506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1499" y="5884536"/>
            <a:ext cx="67211" cy="67309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350507" y="5684519"/>
            <a:ext cx="438784" cy="403225"/>
          </a:xfrm>
          <a:custGeom>
            <a:avLst/>
            <a:gdLst/>
            <a:ahLst/>
            <a:cxnLst/>
            <a:rect l="l" t="t" r="r" b="b"/>
            <a:pathLst>
              <a:path w="438784" h="403225">
                <a:moveTo>
                  <a:pt x="204177" y="0"/>
                </a:moveTo>
                <a:lnTo>
                  <a:pt x="135699" y="0"/>
                </a:lnTo>
                <a:lnTo>
                  <a:pt x="117424" y="1270"/>
                </a:lnTo>
                <a:lnTo>
                  <a:pt x="99872" y="4914"/>
                </a:lnTo>
                <a:lnTo>
                  <a:pt x="83261" y="10706"/>
                </a:lnTo>
                <a:lnTo>
                  <a:pt x="67843" y="18415"/>
                </a:lnTo>
                <a:lnTo>
                  <a:pt x="67843" y="0"/>
                </a:lnTo>
                <a:lnTo>
                  <a:pt x="0" y="0"/>
                </a:lnTo>
                <a:lnTo>
                  <a:pt x="0" y="267335"/>
                </a:lnTo>
                <a:lnTo>
                  <a:pt x="67843" y="267335"/>
                </a:lnTo>
                <a:lnTo>
                  <a:pt x="67843" y="135890"/>
                </a:lnTo>
                <a:lnTo>
                  <a:pt x="73190" y="109461"/>
                </a:lnTo>
                <a:lnTo>
                  <a:pt x="87744" y="87858"/>
                </a:lnTo>
                <a:lnTo>
                  <a:pt x="109308" y="73291"/>
                </a:lnTo>
                <a:lnTo>
                  <a:pt x="135699" y="67945"/>
                </a:lnTo>
                <a:lnTo>
                  <a:pt x="157886" y="67297"/>
                </a:lnTo>
                <a:lnTo>
                  <a:pt x="191516" y="18415"/>
                </a:lnTo>
                <a:lnTo>
                  <a:pt x="204177" y="0"/>
                </a:lnTo>
                <a:close/>
              </a:path>
              <a:path w="438784" h="403225">
                <a:moveTo>
                  <a:pt x="438162" y="267335"/>
                </a:moveTo>
                <a:lnTo>
                  <a:pt x="429742" y="220332"/>
                </a:lnTo>
                <a:lnTo>
                  <a:pt x="406527" y="180416"/>
                </a:lnTo>
                <a:lnTo>
                  <a:pt x="371551" y="150622"/>
                </a:lnTo>
                <a:lnTo>
                  <a:pt x="327825" y="133972"/>
                </a:lnTo>
                <a:lnTo>
                  <a:pt x="373481" y="67297"/>
                </a:lnTo>
                <a:lnTo>
                  <a:pt x="373481" y="0"/>
                </a:lnTo>
                <a:lnTo>
                  <a:pt x="228269" y="0"/>
                </a:lnTo>
                <a:lnTo>
                  <a:pt x="181978" y="67297"/>
                </a:lnTo>
                <a:lnTo>
                  <a:pt x="291680" y="67297"/>
                </a:lnTo>
                <a:lnTo>
                  <a:pt x="235242" y="149860"/>
                </a:lnTo>
                <a:lnTo>
                  <a:pt x="268859" y="208280"/>
                </a:lnTo>
                <a:lnTo>
                  <a:pt x="276694" y="204470"/>
                </a:lnTo>
                <a:lnTo>
                  <a:pt x="285026" y="201688"/>
                </a:lnTo>
                <a:lnTo>
                  <a:pt x="293814" y="199974"/>
                </a:lnTo>
                <a:lnTo>
                  <a:pt x="303098" y="199390"/>
                </a:lnTo>
                <a:lnTo>
                  <a:pt x="329476" y="204736"/>
                </a:lnTo>
                <a:lnTo>
                  <a:pt x="351053" y="219316"/>
                </a:lnTo>
                <a:lnTo>
                  <a:pt x="365594" y="240906"/>
                </a:lnTo>
                <a:lnTo>
                  <a:pt x="370941" y="267335"/>
                </a:lnTo>
                <a:lnTo>
                  <a:pt x="365594" y="294119"/>
                </a:lnTo>
                <a:lnTo>
                  <a:pt x="351053" y="315912"/>
                </a:lnTo>
                <a:lnTo>
                  <a:pt x="329476" y="330555"/>
                </a:lnTo>
                <a:lnTo>
                  <a:pt x="303098" y="335915"/>
                </a:lnTo>
                <a:lnTo>
                  <a:pt x="276339" y="330555"/>
                </a:lnTo>
                <a:lnTo>
                  <a:pt x="254584" y="315912"/>
                </a:lnTo>
                <a:lnTo>
                  <a:pt x="239966" y="294119"/>
                </a:lnTo>
                <a:lnTo>
                  <a:pt x="234607" y="267335"/>
                </a:lnTo>
                <a:lnTo>
                  <a:pt x="167398" y="267335"/>
                </a:lnTo>
                <a:lnTo>
                  <a:pt x="174332" y="310235"/>
                </a:lnTo>
                <a:lnTo>
                  <a:pt x="193611" y="347535"/>
                </a:lnTo>
                <a:lnTo>
                  <a:pt x="223012" y="376974"/>
                </a:lnTo>
                <a:lnTo>
                  <a:pt x="260248" y="396290"/>
                </a:lnTo>
                <a:lnTo>
                  <a:pt x="303098" y="403225"/>
                </a:lnTo>
                <a:lnTo>
                  <a:pt x="345871" y="396290"/>
                </a:lnTo>
                <a:lnTo>
                  <a:pt x="382955" y="376974"/>
                </a:lnTo>
                <a:lnTo>
                  <a:pt x="412165" y="347535"/>
                </a:lnTo>
                <a:lnTo>
                  <a:pt x="431292" y="310235"/>
                </a:lnTo>
                <a:lnTo>
                  <a:pt x="438162" y="267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751" y="566115"/>
            <a:ext cx="1155049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8630" y="1801495"/>
            <a:ext cx="8153400" cy="390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0924" y="6375165"/>
            <a:ext cx="61023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49494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67286" y="6375165"/>
            <a:ext cx="28511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#</a:t>
            </a:fld>
            <a:r>
              <a:rPr dirty="0" spc="-5"/>
              <a:t>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orda.net/api-vault-query.html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" Target="slide3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11.png"/><Relationship Id="rId10" Type="http://schemas.openxmlformats.org/officeDocument/2006/relationships/slide" Target="slide3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://jcenter.bintray.com/net/corda/plugins/cordformation/" TargetMode="External"/><Relationship Id="rId8" Type="http://schemas.openxmlformats.org/officeDocument/2006/relationships/slide" Target="slide3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" Target="slide3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slide" Target="slide3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" Target="slide3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slide" Target="slide3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2.png"/><Relationship Id="rId8" Type="http://schemas.openxmlformats.org/officeDocument/2006/relationships/slide" Target="slide3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3.png"/><Relationship Id="rId8" Type="http://schemas.openxmlformats.org/officeDocument/2006/relationships/slide" Target="slide3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15" y="1892249"/>
            <a:ext cx="31280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dirty="0" sz="5400" spc="-8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5400" b="1">
                <a:solidFill>
                  <a:srgbClr val="FFFFFF"/>
                </a:solidFill>
                <a:latin typeface="Century Gothic"/>
                <a:cs typeface="Century Gothic"/>
              </a:rPr>
              <a:t>9</a:t>
            </a:r>
            <a:endParaRPr sz="5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615" y="3615004"/>
            <a:ext cx="2113915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i="1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3500" spc="-7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500" spc="-5" i="1">
                <a:solidFill>
                  <a:srgbClr val="FFFFFF"/>
                </a:solidFill>
                <a:latin typeface="Century Gothic"/>
                <a:cs typeface="Century Gothic"/>
              </a:rPr>
              <a:t>Node</a:t>
            </a:r>
            <a:endParaRPr sz="35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4980" y="5251703"/>
            <a:ext cx="2033016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9237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 spc="-5"/>
              <a:t>ServiceHub</a:t>
            </a:r>
            <a:r>
              <a:rPr dirty="0" spc="-55"/>
              <a:t> </a:t>
            </a:r>
            <a:r>
              <a:rPr dirty="0"/>
              <a:t>interface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878570" cy="310959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ServiceHub</a:t>
            </a:r>
            <a:r>
              <a:rPr dirty="0" sz="2400" spc="10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represents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operations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available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internally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050"/>
              </a:lnSpc>
              <a:spcBef>
                <a:spcPts val="950"/>
              </a:spcBef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interface</a:t>
            </a:r>
            <a:r>
              <a:rPr dirty="0" sz="1800" spc="-4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ServiceHub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2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myInfo: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NodeInfo</a:t>
            </a:r>
            <a:endParaRPr sz="1800">
              <a:latin typeface="Calibri"/>
              <a:cs typeface="Calibri"/>
            </a:endParaRPr>
          </a:p>
          <a:p>
            <a:pPr marL="1135380" marR="4336415">
              <a:lnSpc>
                <a:spcPts val="1939"/>
              </a:lnSpc>
              <a:spcBef>
                <a:spcPts val="140"/>
              </a:spcBef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identityService: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IdentityService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attachments: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AttachmentStorage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vaultService: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VaultService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820"/>
              </a:lnSpc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keyManagementService: KeyManagementService</a:t>
            </a:r>
            <a:endParaRPr sz="1800">
              <a:latin typeface="Calibri"/>
              <a:cs typeface="Calibri"/>
            </a:endParaRPr>
          </a:p>
          <a:p>
            <a:pPr marL="1135380" marR="3514725">
              <a:lnSpc>
                <a:spcPts val="1939"/>
              </a:lnSpc>
              <a:spcBef>
                <a:spcPts val="140"/>
              </a:spcBef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validatedTransactions: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TransactionStorage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 </a:t>
            </a:r>
            <a:r>
              <a:rPr dirty="0" sz="1800" spc="-5">
                <a:latin typeface="Calibri"/>
                <a:cs typeface="Calibri"/>
              </a:rPr>
              <a:t>networkMapCache: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NetworkMapCache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clock: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Clock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0562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 spc="-5"/>
              <a:t>ServiceHub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301355" cy="246570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30480" indent="-342900">
              <a:lnSpc>
                <a:spcPts val="268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key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operations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provided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by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ServiceHub</a:t>
            </a:r>
            <a:r>
              <a:rPr dirty="0" sz="2400" spc="114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can</a:t>
            </a:r>
            <a:r>
              <a:rPr dirty="0" sz="2400" spc="-5">
                <a:latin typeface="Century Gothic"/>
                <a:cs typeface="Century Gothic"/>
              </a:rPr>
              <a:t> be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divided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into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four </a:t>
            </a:r>
            <a:r>
              <a:rPr dirty="0" sz="2400" spc="-5">
                <a:latin typeface="Century Gothic"/>
                <a:cs typeface="Century Gothic"/>
              </a:rPr>
              <a:t>types:</a:t>
            </a:r>
            <a:endParaRPr sz="2400">
              <a:latin typeface="Century Gothic"/>
              <a:cs typeface="Century Gothic"/>
            </a:endParaRPr>
          </a:p>
          <a:p>
            <a:pPr lvl="1" marL="702945" indent="-457834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 spc="-5">
                <a:latin typeface="Century Gothic"/>
                <a:cs typeface="Century Gothic"/>
              </a:rPr>
              <a:t>Information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on the node’s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identity</a:t>
            </a:r>
            <a:r>
              <a:rPr dirty="0" sz="2200" spc="-4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and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keys</a:t>
            </a:r>
            <a:endParaRPr sz="2200">
              <a:latin typeface="Century Gothic"/>
              <a:cs typeface="Century Gothic"/>
            </a:endParaRPr>
          </a:p>
          <a:p>
            <a:pPr lvl="1" marL="702945" indent="-457834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 spc="-5">
                <a:latin typeface="Century Gothic"/>
                <a:cs typeface="Century Gothic"/>
              </a:rPr>
              <a:t>Information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on other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network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nodes</a:t>
            </a:r>
            <a:endParaRPr sz="2200">
              <a:latin typeface="Century Gothic"/>
              <a:cs typeface="Century Gothic"/>
            </a:endParaRPr>
          </a:p>
          <a:p>
            <a:pPr lvl="1" marL="702945" indent="-457834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>
                <a:latin typeface="Century Gothic"/>
                <a:cs typeface="Century Gothic"/>
              </a:rPr>
              <a:t>Retrieving</a:t>
            </a:r>
            <a:r>
              <a:rPr dirty="0" sz="2200" spc="-4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current</a:t>
            </a:r>
            <a:r>
              <a:rPr dirty="0" sz="2200">
                <a:latin typeface="Century Gothic"/>
                <a:cs typeface="Century Gothic"/>
              </a:rPr>
              <a:t> time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and </a:t>
            </a:r>
            <a:r>
              <a:rPr dirty="0" sz="2200" spc="-5">
                <a:latin typeface="Century Gothic"/>
                <a:cs typeface="Century Gothic"/>
              </a:rPr>
              <a:t>scheduling </a:t>
            </a:r>
            <a:r>
              <a:rPr dirty="0" sz="2200">
                <a:latin typeface="Century Gothic"/>
                <a:cs typeface="Century Gothic"/>
              </a:rPr>
              <a:t>events</a:t>
            </a:r>
            <a:endParaRPr sz="2200">
              <a:latin typeface="Century Gothic"/>
              <a:cs typeface="Century Gothic"/>
            </a:endParaRPr>
          </a:p>
          <a:p>
            <a:pPr lvl="1" marL="702945" indent="-457834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>
                <a:latin typeface="Century Gothic"/>
                <a:cs typeface="Century Gothic"/>
              </a:rPr>
              <a:t>Retrieving</a:t>
            </a:r>
            <a:r>
              <a:rPr dirty="0" sz="2200" spc="-4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or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recording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data </a:t>
            </a:r>
            <a:r>
              <a:rPr dirty="0" sz="2200" spc="5">
                <a:latin typeface="Century Gothic"/>
                <a:cs typeface="Century Gothic"/>
              </a:rPr>
              <a:t>in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 vault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or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local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storage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6469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Observable</a:t>
            </a:r>
            <a:r>
              <a:rPr dirty="0" spc="-15"/>
              <a:t> </a:t>
            </a:r>
            <a:r>
              <a:rPr dirty="0" spc="-5"/>
              <a:t>pattern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387080" cy="40709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36830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Many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ServiceHub</a:t>
            </a:r>
            <a:r>
              <a:rPr dirty="0" sz="24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CordaRPCOps</a:t>
            </a:r>
            <a:r>
              <a:rPr dirty="0" sz="2400" spc="1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methods return</a:t>
            </a:r>
            <a:r>
              <a:rPr dirty="0" sz="2400" spc="-5">
                <a:latin typeface="Century Gothic"/>
                <a:cs typeface="Century Gothic"/>
              </a:rPr>
              <a:t> an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instance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 the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rx.Observable</a:t>
            </a:r>
            <a:r>
              <a:rPr dirty="0" sz="2400" spc="1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class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>
                <a:latin typeface="Century Gothic"/>
                <a:cs typeface="Century Gothic"/>
              </a:rPr>
              <a:t> observable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pattern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is</a:t>
            </a:r>
            <a:r>
              <a:rPr dirty="0" sz="2400" spc="-5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as </a:t>
            </a:r>
            <a:r>
              <a:rPr dirty="0" sz="2400">
                <a:latin typeface="Century Gothic"/>
                <a:cs typeface="Century Gothic"/>
              </a:rPr>
              <a:t>follows: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47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>
                <a:latin typeface="Century Gothic"/>
                <a:cs typeface="Century Gothic"/>
              </a:rPr>
              <a:t>The</a:t>
            </a:r>
            <a:r>
              <a:rPr dirty="0" sz="2200" spc="-5">
                <a:latin typeface="Century Gothic"/>
                <a:cs typeface="Century Gothic"/>
              </a:rPr>
              <a:t> observable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emits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events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7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20">
                <a:latin typeface="Century Gothic"/>
                <a:cs typeface="Century Gothic"/>
              </a:rPr>
              <a:t>An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observer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can subscribe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to</a:t>
            </a:r>
            <a:r>
              <a:rPr dirty="0" sz="2200" spc="-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the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observable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80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>
                <a:latin typeface="Century Gothic"/>
                <a:cs typeface="Century Gothic"/>
              </a:rPr>
              <a:t>The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observer</a:t>
            </a:r>
            <a:r>
              <a:rPr dirty="0" sz="2200" spc="-5">
                <a:latin typeface="Century Gothic"/>
                <a:cs typeface="Century Gothic"/>
              </a:rPr>
              <a:t> will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then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be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notified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of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any</a:t>
            </a:r>
            <a:r>
              <a:rPr dirty="0" sz="2200">
                <a:latin typeface="Century Gothic"/>
                <a:cs typeface="Century Gothic"/>
              </a:rPr>
              <a:t> emitted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events</a:t>
            </a:r>
            <a:endParaRPr sz="22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Font typeface="Microsoft JhengHei"/>
              <a:buChar char="–"/>
            </a:pPr>
            <a:endParaRPr sz="2550">
              <a:latin typeface="Century Gothic"/>
              <a:cs typeface="Century Gothic"/>
            </a:endParaRPr>
          </a:p>
          <a:p>
            <a:pPr algn="just" marL="355600" marR="5080" indent="-342900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 observable pattern allows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spc="-5">
                <a:latin typeface="Century Gothic"/>
                <a:cs typeface="Century Gothic"/>
              </a:rPr>
              <a:t>node’s owner </a:t>
            </a:r>
            <a:r>
              <a:rPr dirty="0" sz="2400">
                <a:latin typeface="Century Gothic"/>
                <a:cs typeface="Century Gothic"/>
              </a:rPr>
              <a:t>to </a:t>
            </a:r>
            <a:r>
              <a:rPr dirty="0" sz="2400" spc="-10">
                <a:latin typeface="Century Gothic"/>
                <a:cs typeface="Century Gothic"/>
              </a:rPr>
              <a:t>be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automatically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notified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updates to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things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such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as</a:t>
            </a:r>
            <a:r>
              <a:rPr dirty="0" sz="2400">
                <a:latin typeface="Century Gothic"/>
                <a:cs typeface="Century Gothic"/>
              </a:rPr>
              <a:t> the </a:t>
            </a:r>
            <a:r>
              <a:rPr dirty="0" sz="2400" spc="-65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network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map,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vault,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in-progress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6896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dirty="0" spc="-15"/>
              <a:t> </a:t>
            </a:r>
            <a:r>
              <a:rPr dirty="0"/>
              <a:t>Node</a:t>
            </a:r>
            <a:r>
              <a:rPr dirty="0" spc="-25"/>
              <a:t> </a:t>
            </a:r>
            <a:r>
              <a:rPr dirty="0"/>
              <a:t>information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myInfo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507363"/>
            <a:ext cx="10118090" cy="4145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397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Information on the node </a:t>
            </a:r>
            <a:r>
              <a:rPr dirty="0" sz="2400" spc="10">
                <a:latin typeface="Century Gothic"/>
                <a:cs typeface="Century Gothic"/>
              </a:rPr>
              <a:t>is </a:t>
            </a:r>
            <a:r>
              <a:rPr dirty="0" sz="2400">
                <a:latin typeface="Century Gothic"/>
                <a:cs typeface="Century Gothic"/>
              </a:rPr>
              <a:t>obtained from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ServiceHub.myInfo</a:t>
            </a:r>
            <a:r>
              <a:rPr dirty="0" sz="2400" spc="-10">
                <a:latin typeface="Century Gothic"/>
                <a:cs typeface="Century Gothic"/>
              </a:rPr>
              <a:t>, </a:t>
            </a:r>
            <a:r>
              <a:rPr dirty="0" sz="2400">
                <a:latin typeface="Century Gothic"/>
                <a:cs typeface="Century Gothic"/>
              </a:rPr>
              <a:t>which </a:t>
            </a:r>
            <a:r>
              <a:rPr dirty="0" sz="2400" spc="-65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returns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NodeInfo</a:t>
            </a:r>
            <a:r>
              <a:rPr dirty="0" sz="2400" spc="1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instance: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450"/>
              </a:spcBef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data</a:t>
            </a:r>
            <a:r>
              <a:rPr dirty="0" sz="1800" spc="-4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800" spc="-4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NodeInfo(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ct val="100000"/>
              </a:lnSpc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addresses: </a:t>
            </a:r>
            <a:r>
              <a:rPr dirty="0" sz="1800" spc="-10">
                <a:latin typeface="Calibri"/>
                <a:cs typeface="Calibri"/>
              </a:rPr>
              <a:t>List&lt;NetworkHostAndPort&gt;,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ct val="100000"/>
              </a:lnSpc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 </a:t>
            </a:r>
            <a:r>
              <a:rPr dirty="0" sz="1800" spc="-5">
                <a:latin typeface="Calibri"/>
                <a:cs typeface="Calibri"/>
              </a:rPr>
              <a:t>legalIdentities: </a:t>
            </a:r>
            <a:r>
              <a:rPr dirty="0" sz="1800" spc="-10">
                <a:latin typeface="Calibri"/>
                <a:cs typeface="Calibri"/>
              </a:rPr>
              <a:t>List&lt;Party&gt;,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legalIdentitiesAndCerts: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Set&lt;PartyAndCertificate&gt;,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ct val="100000"/>
              </a:lnSpc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platformVersion: </a:t>
            </a:r>
            <a:r>
              <a:rPr dirty="0" sz="1800" spc="-5">
                <a:latin typeface="Calibri"/>
                <a:cs typeface="Calibri"/>
              </a:rPr>
              <a:t>Int,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ct val="100000"/>
              </a:lnSpc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serial: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Long)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ts val="285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10">
                <a:latin typeface="Century Gothic"/>
                <a:cs typeface="Century Gothic"/>
              </a:rPr>
              <a:t>Where:</a:t>
            </a:r>
            <a:endParaRPr sz="2400">
              <a:latin typeface="Century Gothic"/>
              <a:cs typeface="Century Gothic"/>
            </a:endParaRPr>
          </a:p>
          <a:p>
            <a:pPr lvl="1" marL="433070" marR="5080" indent="-285115">
              <a:lnSpc>
                <a:spcPts val="246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addresses</a:t>
            </a:r>
            <a:r>
              <a:rPr dirty="0" sz="2000" spc="10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Artemis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MQ address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that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allows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other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nodes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send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messages</a:t>
            </a:r>
            <a:endParaRPr sz="2000">
              <a:latin typeface="Century Gothic"/>
              <a:cs typeface="Century Gothic"/>
            </a:endParaRPr>
          </a:p>
          <a:p>
            <a:pPr lvl="1" marL="433070" indent="-285750">
              <a:lnSpc>
                <a:spcPts val="2250"/>
              </a:lnSpc>
              <a:buClr>
                <a:srgbClr val="000000"/>
              </a:buClr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 sz="2000" spc="-5" b="1">
                <a:solidFill>
                  <a:srgbClr val="2B79EF"/>
                </a:solidFill>
                <a:latin typeface="Calibri"/>
                <a:cs typeface="Calibri"/>
              </a:rPr>
              <a:t>legalIdentitiesAndCerts</a:t>
            </a:r>
            <a:r>
              <a:rPr dirty="0" sz="2000" spc="7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allows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other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nodes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identify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this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7166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10"/>
              <a:t> </a:t>
            </a:r>
            <a:r>
              <a:rPr dirty="0"/>
              <a:t>Network</a:t>
            </a:r>
            <a:r>
              <a:rPr dirty="0" spc="-25"/>
              <a:t> </a:t>
            </a:r>
            <a:r>
              <a:rPr dirty="0"/>
              <a:t>information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5"/>
              <a:t> networkMapCache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518030"/>
            <a:ext cx="8844280" cy="3918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Communication between </a:t>
            </a:r>
            <a:r>
              <a:rPr dirty="0" sz="2400">
                <a:latin typeface="Century Gothic"/>
                <a:cs typeface="Century Gothic"/>
              </a:rPr>
              <a:t>network nodes </a:t>
            </a:r>
            <a:r>
              <a:rPr dirty="0" sz="2400" spc="10">
                <a:latin typeface="Century Gothic"/>
                <a:cs typeface="Century Gothic"/>
              </a:rPr>
              <a:t>is </a:t>
            </a:r>
            <a:r>
              <a:rPr dirty="0" sz="2400">
                <a:latin typeface="Century Gothic"/>
                <a:cs typeface="Century Gothic"/>
              </a:rPr>
              <a:t>point-to-point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(i.e.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between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named nodes)</a:t>
            </a:r>
            <a:endParaRPr sz="2400">
              <a:latin typeface="Century Gothic"/>
              <a:cs typeface="Century Gothic"/>
            </a:endParaRPr>
          </a:p>
          <a:p>
            <a:pPr marL="355600" marR="1725295" indent="-342900">
              <a:lnSpc>
                <a:spcPct val="98100"/>
              </a:lnSpc>
              <a:spcBef>
                <a:spcPts val="1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entury Gothic"/>
                <a:cs typeface="Century Gothic"/>
              </a:rPr>
              <a:t>To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look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up other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nodes,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-5">
                <a:latin typeface="Century Gothic"/>
                <a:cs typeface="Century Gothic"/>
              </a:rPr>
              <a:t> uses 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ServiceHub.networkMapCache</a:t>
            </a:r>
            <a:r>
              <a:rPr dirty="0" sz="2400" spc="-5">
                <a:latin typeface="Century Gothic"/>
                <a:cs typeface="Century Gothic"/>
              </a:rPr>
              <a:t>, </a:t>
            </a:r>
            <a:r>
              <a:rPr dirty="0" sz="2400">
                <a:latin typeface="Century Gothic"/>
                <a:cs typeface="Century Gothic"/>
              </a:rPr>
              <a:t>which implements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NetworkMapCache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NetworkMapCache</a:t>
            </a:r>
            <a:r>
              <a:rPr dirty="0" sz="2400" spc="9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tracks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four kinds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nodes: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 b="1">
                <a:solidFill>
                  <a:srgbClr val="2B79EF"/>
                </a:solidFill>
                <a:latin typeface="Calibri"/>
                <a:cs typeface="Calibri"/>
              </a:rPr>
              <a:t>partyNodes</a:t>
            </a:r>
            <a:r>
              <a:rPr dirty="0" sz="2200" spc="-10">
                <a:latin typeface="Century Gothic"/>
                <a:cs typeface="Century Gothic"/>
              </a:rPr>
              <a:t>:</a:t>
            </a:r>
            <a:r>
              <a:rPr dirty="0" sz="2200" spc="3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every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node </a:t>
            </a:r>
            <a:r>
              <a:rPr dirty="0" sz="2200">
                <a:latin typeface="Century Gothic"/>
                <a:cs typeface="Century Gothic"/>
              </a:rPr>
              <a:t>on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network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 b="1">
                <a:solidFill>
                  <a:srgbClr val="2B79EF"/>
                </a:solidFill>
                <a:latin typeface="Calibri"/>
                <a:cs typeface="Calibri"/>
              </a:rPr>
              <a:t>networkMapNodes</a:t>
            </a:r>
            <a:r>
              <a:rPr dirty="0" sz="2200" spc="-10">
                <a:latin typeface="Century Gothic"/>
                <a:cs typeface="Century Gothic"/>
              </a:rPr>
              <a:t>:</a:t>
            </a:r>
            <a:r>
              <a:rPr dirty="0" sz="2200" spc="6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nodes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advertising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network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map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service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5" b="1">
                <a:solidFill>
                  <a:srgbClr val="2B79EF"/>
                </a:solidFill>
                <a:latin typeface="Calibri"/>
                <a:cs typeface="Calibri"/>
              </a:rPr>
              <a:t>notaryNodes</a:t>
            </a:r>
            <a:r>
              <a:rPr dirty="0" sz="2200" spc="-5">
                <a:latin typeface="Century Gothic"/>
                <a:cs typeface="Century Gothic"/>
              </a:rPr>
              <a:t>:</a:t>
            </a:r>
            <a:r>
              <a:rPr dirty="0" sz="2200" spc="4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nodes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advertising</a:t>
            </a:r>
            <a:r>
              <a:rPr dirty="0" sz="2200" spc="-4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notary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service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 b="1">
                <a:solidFill>
                  <a:srgbClr val="2B79EF"/>
                </a:solidFill>
                <a:latin typeface="Calibri"/>
                <a:cs typeface="Calibri"/>
              </a:rPr>
              <a:t>regulatorNodes</a:t>
            </a:r>
            <a:r>
              <a:rPr dirty="0" sz="2200" spc="-10">
                <a:latin typeface="Century Gothic"/>
                <a:cs typeface="Century Gothic"/>
              </a:rPr>
              <a:t>:</a:t>
            </a:r>
            <a:r>
              <a:rPr dirty="0" sz="2200" spc="5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nodes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advertising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regulatory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service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7166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10"/>
              <a:t> </a:t>
            </a:r>
            <a:r>
              <a:rPr dirty="0"/>
              <a:t>Network</a:t>
            </a:r>
            <a:r>
              <a:rPr dirty="0" spc="-25"/>
              <a:t> </a:t>
            </a:r>
            <a:r>
              <a:rPr dirty="0"/>
              <a:t>information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5"/>
              <a:t> networkMapCache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507363"/>
            <a:ext cx="9077325" cy="325882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355600" marR="74295" indent="-342900">
              <a:lnSpc>
                <a:spcPct val="102899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networkMapCache</a:t>
            </a:r>
            <a:r>
              <a:rPr dirty="0" sz="2400" spc="10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provides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methods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for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retrieving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nodes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based</a:t>
            </a:r>
            <a:r>
              <a:rPr dirty="0" sz="2400">
                <a:latin typeface="Century Gothic"/>
                <a:cs typeface="Century Gothic"/>
              </a:rPr>
              <a:t> on: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000">
                <a:latin typeface="Century Gothic"/>
                <a:cs typeface="Century Gothic"/>
              </a:rPr>
              <a:t>Name</a:t>
            </a:r>
            <a:endParaRPr sz="2000">
              <a:latin typeface="Century Gothic"/>
              <a:cs typeface="Century Gothic"/>
            </a:endParaRPr>
          </a:p>
          <a:p>
            <a:pPr lvl="1" marL="588645" indent="-343535">
              <a:lnSpc>
                <a:spcPts val="2395"/>
              </a:lnSpc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000">
                <a:latin typeface="Century Gothic"/>
                <a:cs typeface="Century Gothic"/>
              </a:rPr>
              <a:t>Public</a:t>
            </a:r>
            <a:r>
              <a:rPr dirty="0" sz="2000" spc="-7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key</a:t>
            </a:r>
            <a:endParaRPr sz="2000">
              <a:latin typeface="Century Gothic"/>
              <a:cs typeface="Century Gothic"/>
            </a:endParaRPr>
          </a:p>
          <a:p>
            <a:pPr lvl="1" marL="588645" indent="-343535">
              <a:lnSpc>
                <a:spcPts val="2635"/>
              </a:lnSpc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5">
                <a:latin typeface="Century Gothic"/>
                <a:cs typeface="Century Gothic"/>
              </a:rPr>
              <a:t>Service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advertised</a:t>
            </a:r>
            <a:endParaRPr sz="22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Microsoft JhengHei"/>
              <a:buChar char="–"/>
            </a:pPr>
            <a:endParaRPr sz="22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2899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track()</a:t>
            </a:r>
            <a:r>
              <a:rPr dirty="0" sz="2400" spc="1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method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allows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 to </a:t>
            </a:r>
            <a:r>
              <a:rPr dirty="0" sz="2400" spc="-5">
                <a:latin typeface="Century Gothic"/>
                <a:cs typeface="Century Gothic"/>
              </a:rPr>
              <a:t>learn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about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changes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network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map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over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time: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ct val="100000"/>
              </a:lnSpc>
              <a:spcBef>
                <a:spcPts val="1365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track():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DataFeed&lt;List&lt;NodeInfo&gt;,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MapChange&gt;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458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1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/>
              <a:t>information</a:t>
            </a:r>
            <a:r>
              <a:rPr dirty="0" spc="-15"/>
              <a:t> </a:t>
            </a:r>
            <a:r>
              <a:rPr dirty="0"/>
              <a:t>– Looking</a:t>
            </a:r>
            <a:r>
              <a:rPr dirty="0" spc="-10"/>
              <a:t> </a:t>
            </a:r>
            <a:r>
              <a:rPr dirty="0"/>
              <a:t>Up</a:t>
            </a:r>
            <a:r>
              <a:rPr dirty="0" spc="-5"/>
              <a:t> </a:t>
            </a:r>
            <a:r>
              <a:rPr dirty="0"/>
              <a:t>Nodes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507363"/>
            <a:ext cx="7718425" cy="368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Some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networkMapCache</a:t>
            </a:r>
            <a:r>
              <a:rPr dirty="0" sz="2400" spc="1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methods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look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up nodes:</a:t>
            </a:r>
            <a:endParaRPr sz="2400">
              <a:latin typeface="Century Gothic"/>
              <a:cs typeface="Century Gothic"/>
            </a:endParaRPr>
          </a:p>
          <a:p>
            <a:pPr algn="just" marL="927100" marR="586740">
              <a:lnSpc>
                <a:spcPct val="300100"/>
              </a:lnSpc>
              <a:spcBef>
                <a:spcPts val="10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 </a:t>
            </a:r>
            <a:r>
              <a:rPr dirty="0" sz="1800" spc="-5">
                <a:latin typeface="Calibri"/>
                <a:cs typeface="Calibri"/>
              </a:rPr>
              <a:t>getNodeByLegalName(principal: CordaX500Name): NodeInfo?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 </a:t>
            </a:r>
            <a:r>
              <a:rPr dirty="0" sz="1800" spc="-10">
                <a:latin typeface="Calibri"/>
                <a:cs typeface="Calibri"/>
              </a:rPr>
              <a:t>getNodeByLegalIdentityKey(identityKey: PublicKey): </a:t>
            </a:r>
            <a:r>
              <a:rPr dirty="0" sz="1800" spc="-5">
                <a:latin typeface="Calibri"/>
                <a:cs typeface="Calibri"/>
              </a:rPr>
              <a:t>NodeInfo?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getNodeByLegalIdentity(party: </a:t>
            </a:r>
            <a:r>
              <a:rPr dirty="0" sz="1800" spc="-10">
                <a:latin typeface="Calibri"/>
                <a:cs typeface="Calibri"/>
              </a:rPr>
              <a:t>AbstractParty):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NodeInfo?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algn="just" marL="927100">
              <a:lnSpc>
                <a:spcPct val="100000"/>
              </a:lnSpc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getNodeByAddress(address: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NetworkHostAndPort):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NodeInfo?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2762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3.</a:t>
            </a:r>
            <a:r>
              <a:rPr dirty="0" spc="-15"/>
              <a:t> </a:t>
            </a:r>
            <a:r>
              <a:rPr dirty="0"/>
              <a:t>Time</a:t>
            </a:r>
            <a:r>
              <a:rPr dirty="0" spc="-15"/>
              <a:t> </a:t>
            </a:r>
            <a:r>
              <a:rPr dirty="0"/>
              <a:t>information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clock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097010" cy="23672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26606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entury Gothic"/>
                <a:cs typeface="Century Gothic"/>
              </a:rPr>
              <a:t>In </a:t>
            </a:r>
            <a:r>
              <a:rPr dirty="0" sz="2400">
                <a:latin typeface="Century Gothic"/>
                <a:cs typeface="Century Gothic"/>
              </a:rPr>
              <a:t>Corda,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there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network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time.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Each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 tracks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time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separately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ts val="2735"/>
              </a:lnSpc>
              <a:spcBef>
                <a:spcPts val="21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Eac</a:t>
            </a:r>
            <a:r>
              <a:rPr dirty="0" sz="2400">
                <a:latin typeface="Century Gothic"/>
                <a:cs typeface="Century Gothic"/>
              </a:rPr>
              <a:t>h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tracks t</a:t>
            </a:r>
            <a:r>
              <a:rPr dirty="0" sz="2400" spc="15">
                <a:latin typeface="Century Gothic"/>
                <a:cs typeface="Century Gothic"/>
              </a:rPr>
              <a:t>i</a:t>
            </a:r>
            <a:r>
              <a:rPr dirty="0" sz="2400">
                <a:latin typeface="Century Gothic"/>
                <a:cs typeface="Century Gothic"/>
              </a:rPr>
              <a:t>me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</a:t>
            </a:r>
            <a:r>
              <a:rPr dirty="0" sz="2400" spc="5">
                <a:latin typeface="Century Gothic"/>
                <a:cs typeface="Century Gothic"/>
              </a:rPr>
              <a:t>s</a:t>
            </a:r>
            <a:r>
              <a:rPr dirty="0" sz="2400" spc="20">
                <a:latin typeface="Century Gothic"/>
                <a:cs typeface="Century Gothic"/>
              </a:rPr>
              <a:t>i</a:t>
            </a:r>
            <a:r>
              <a:rPr dirty="0" sz="2400">
                <a:latin typeface="Century Gothic"/>
                <a:cs typeface="Century Gothic"/>
              </a:rPr>
              <a:t>ng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S</a:t>
            </a:r>
            <a:r>
              <a:rPr dirty="0" sz="2400" spc="5" b="1">
                <a:solidFill>
                  <a:srgbClr val="2B79EF"/>
                </a:solidFill>
                <a:latin typeface="Calibri"/>
                <a:cs typeface="Calibri"/>
              </a:rPr>
              <a:t>e</a:t>
            </a:r>
            <a:r>
              <a:rPr dirty="0" sz="2400" spc="20" b="1">
                <a:solidFill>
                  <a:srgbClr val="2B79EF"/>
                </a:solidFill>
                <a:latin typeface="Calibri"/>
                <a:cs typeface="Calibri"/>
              </a:rPr>
              <a:t>r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vi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c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eHu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b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.clo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c</a:t>
            </a:r>
            <a:r>
              <a:rPr dirty="0" sz="2400" spc="15" b="1">
                <a:solidFill>
                  <a:srgbClr val="2B79EF"/>
                </a:solidFill>
                <a:latin typeface="Calibri"/>
                <a:cs typeface="Calibri"/>
              </a:rPr>
              <a:t>k</a:t>
            </a:r>
            <a:r>
              <a:rPr dirty="0" sz="2400">
                <a:latin typeface="Century Gothic"/>
                <a:cs typeface="Century Gothic"/>
              </a:rPr>
              <a:t>,</a:t>
            </a:r>
            <a:r>
              <a:rPr dirty="0" sz="2400" spc="-16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wh</a:t>
            </a:r>
            <a:r>
              <a:rPr dirty="0" sz="2400" spc="15">
                <a:latin typeface="Century Gothic"/>
                <a:cs typeface="Century Gothic"/>
              </a:rPr>
              <a:t>i</a:t>
            </a:r>
            <a:r>
              <a:rPr dirty="0" sz="2400">
                <a:latin typeface="Century Gothic"/>
                <a:cs typeface="Century Gothic"/>
              </a:rPr>
              <a:t>ch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embeds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35"/>
              </a:lnSpc>
            </a:pPr>
            <a:r>
              <a:rPr dirty="0" sz="2400" spc="-5">
                <a:latin typeface="Century Gothic"/>
                <a:cs typeface="Century Gothic"/>
              </a:rPr>
              <a:t>an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instance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Java’s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built-in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15" b="1">
                <a:solidFill>
                  <a:srgbClr val="2B79EF"/>
                </a:solidFill>
                <a:latin typeface="Calibri"/>
                <a:cs typeface="Calibri"/>
              </a:rPr>
              <a:t>Java.Clock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This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clock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used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choose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time-stamps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for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transactions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9500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4. </a:t>
            </a:r>
            <a:r>
              <a:rPr dirty="0" spc="-5"/>
              <a:t>Data-related</a:t>
            </a:r>
            <a:r>
              <a:rPr dirty="0"/>
              <a:t> </a:t>
            </a:r>
            <a:r>
              <a:rPr dirty="0" spc="-5"/>
              <a:t>services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/>
              <a:t>The </a:t>
            </a:r>
            <a:r>
              <a:rPr dirty="0" spc="-5"/>
              <a:t>Vault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9273540" cy="3519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vault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accessed</a:t>
            </a:r>
            <a:r>
              <a:rPr dirty="0" sz="2400" spc="5">
                <a:latin typeface="Century Gothic"/>
                <a:cs typeface="Century Gothic"/>
              </a:rPr>
              <a:t> via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ServiceHub.vaultService</a:t>
            </a:r>
            <a:endParaRPr sz="2400">
              <a:latin typeface="Calibri"/>
              <a:cs typeface="Calibri"/>
            </a:endParaRPr>
          </a:p>
          <a:p>
            <a:pPr algn="r" marL="342265" marR="2455545" indent="-342265">
              <a:lnSpc>
                <a:spcPts val="2735"/>
              </a:lnSpc>
              <a:spcBef>
                <a:spcPts val="2385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rich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API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available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for querying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spc="-5">
                <a:latin typeface="Century Gothic"/>
                <a:cs typeface="Century Gothic"/>
              </a:rPr>
              <a:t>vault:</a:t>
            </a:r>
            <a:endParaRPr sz="2400">
              <a:latin typeface="Century Gothic"/>
              <a:cs typeface="Century Gothic"/>
            </a:endParaRPr>
          </a:p>
          <a:p>
            <a:pPr algn="r" marR="2447925">
              <a:lnSpc>
                <a:spcPts val="2735"/>
              </a:lnSpc>
            </a:pPr>
            <a:r>
              <a:rPr dirty="0" u="sng" sz="24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  <a:hlinkClick r:id="rId2"/>
              </a:rPr>
              <a:t>https://docs.corda.net/api-vault-query.html</a:t>
            </a:r>
            <a:endParaRPr sz="2400">
              <a:latin typeface="Century Gothic"/>
              <a:cs typeface="Century Gothic"/>
            </a:endParaRPr>
          </a:p>
          <a:p>
            <a:pPr marL="354965" marR="5080" indent="-354965">
              <a:lnSpc>
                <a:spcPct val="135100"/>
              </a:lnSpc>
              <a:spcBef>
                <a:spcPts val="12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simple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example: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here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how</a:t>
            </a:r>
            <a:r>
              <a:rPr dirty="0" sz="2400" spc="-5">
                <a:latin typeface="Century Gothic"/>
                <a:cs typeface="Century Gothic"/>
              </a:rPr>
              <a:t> we</a:t>
            </a:r>
            <a:r>
              <a:rPr dirty="0" sz="2400">
                <a:latin typeface="Century Gothic"/>
                <a:cs typeface="Century Gothic"/>
              </a:rPr>
              <a:t> could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extract</a:t>
            </a:r>
            <a:r>
              <a:rPr dirty="0" sz="2400" spc="-5">
                <a:latin typeface="Century Gothic"/>
                <a:cs typeface="Century Gothic"/>
              </a:rPr>
              <a:t> all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IOUState</a:t>
            </a:r>
            <a:r>
              <a:rPr dirty="0" sz="2400" spc="-10">
                <a:latin typeface="Century Gothic"/>
                <a:cs typeface="Century Gothic"/>
              </a:rPr>
              <a:t>s: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serviceHub</a:t>
            </a:r>
            <a:endParaRPr sz="2400">
              <a:latin typeface="Century Gothic"/>
              <a:cs typeface="Century Gothic"/>
            </a:endParaRPr>
          </a:p>
          <a:p>
            <a:pPr marL="1263650">
              <a:lnSpc>
                <a:spcPts val="2530"/>
              </a:lnSpc>
            </a:pPr>
            <a:r>
              <a:rPr dirty="0" sz="2400" spc="-5">
                <a:latin typeface="Century Gothic"/>
                <a:cs typeface="Century Gothic"/>
              </a:rPr>
              <a:t>.vaultService</a:t>
            </a:r>
            <a:endParaRPr sz="2400">
              <a:latin typeface="Century Gothic"/>
              <a:cs typeface="Century Gothic"/>
            </a:endParaRPr>
          </a:p>
          <a:p>
            <a:pPr marL="1263650">
              <a:lnSpc>
                <a:spcPts val="2550"/>
              </a:lnSpc>
            </a:pPr>
            <a:r>
              <a:rPr dirty="0" sz="2400" spc="-5">
                <a:latin typeface="Century Gothic"/>
                <a:cs typeface="Century Gothic"/>
              </a:rPr>
              <a:t>.queryBy&lt;IOUState&gt;(queryCriteria)</a:t>
            </a:r>
            <a:endParaRPr sz="2400">
              <a:latin typeface="Century Gothic"/>
              <a:cs typeface="Century Gothic"/>
            </a:endParaRPr>
          </a:p>
          <a:p>
            <a:pPr marL="1263650">
              <a:lnSpc>
                <a:spcPts val="2695"/>
              </a:lnSpc>
            </a:pPr>
            <a:r>
              <a:rPr dirty="0" sz="2400" spc="-5">
                <a:latin typeface="Century Gothic"/>
                <a:cs typeface="Century Gothic"/>
              </a:rPr>
              <a:t>.states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6636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4.</a:t>
            </a:r>
            <a:r>
              <a:rPr dirty="0" spc="-5"/>
              <a:t> Data-related</a:t>
            </a:r>
            <a:r>
              <a:rPr dirty="0"/>
              <a:t> </a:t>
            </a:r>
            <a:r>
              <a:rPr dirty="0" spc="-5"/>
              <a:t>services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5"/>
              <a:t> Storage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10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8486140" cy="156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node’s </a:t>
            </a:r>
            <a:r>
              <a:rPr dirty="0" sz="2400" spc="-5">
                <a:latin typeface="Century Gothic"/>
                <a:cs typeface="Century Gothic"/>
              </a:rPr>
              <a:t>local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storage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only</a:t>
            </a:r>
            <a:r>
              <a:rPr dirty="0" sz="2400" spc="-5">
                <a:latin typeface="Century Gothic"/>
                <a:cs typeface="Century Gothic"/>
              </a:rPr>
              <a:t> accessed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using: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500">
              <a:latin typeface="Century Gothic"/>
              <a:cs typeface="Century Gothic"/>
            </a:endParaRPr>
          </a:p>
          <a:p>
            <a:pPr marL="245745">
              <a:lnSpc>
                <a:spcPct val="100000"/>
              </a:lnSpc>
              <a:spcBef>
                <a:spcPts val="5"/>
              </a:spcBef>
              <a:tabLst>
                <a:tab pos="588645" algn="l"/>
              </a:tabLst>
            </a:pPr>
            <a:r>
              <a:rPr dirty="0" sz="2200" spc="-5">
                <a:latin typeface="Microsoft JhengHei"/>
                <a:cs typeface="Microsoft JhengHei"/>
              </a:rPr>
              <a:t>–	</a:t>
            </a:r>
            <a:r>
              <a:rPr dirty="0" sz="2200" spc="-15" b="1">
                <a:solidFill>
                  <a:srgbClr val="2B79EF"/>
                </a:solidFill>
                <a:latin typeface="Calibri"/>
                <a:cs typeface="Calibri"/>
              </a:rPr>
              <a:t>validatedTransactions</a:t>
            </a:r>
            <a:r>
              <a:rPr dirty="0" sz="2200" spc="-15">
                <a:latin typeface="Century Gothic"/>
                <a:cs typeface="Century Gothic"/>
              </a:rPr>
              <a:t>,</a:t>
            </a:r>
            <a:r>
              <a:rPr dirty="0" sz="2200" spc="4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which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provides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methods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5">
                <a:latin typeface="Century Gothic"/>
                <a:cs typeface="Century Gothic"/>
              </a:rPr>
              <a:t>to</a:t>
            </a:r>
            <a:r>
              <a:rPr dirty="0" sz="2200" spc="-10">
                <a:latin typeface="Century Gothic"/>
                <a:cs typeface="Century Gothic"/>
              </a:rPr>
              <a:t> access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endParaRPr sz="2200">
              <a:latin typeface="Century Gothic"/>
              <a:cs typeface="Century Gothic"/>
            </a:endParaRPr>
          </a:p>
          <a:p>
            <a:pPr marL="588645">
              <a:lnSpc>
                <a:spcPct val="100000"/>
              </a:lnSpc>
              <a:spcBef>
                <a:spcPts val="875"/>
              </a:spcBef>
            </a:pPr>
            <a:r>
              <a:rPr dirty="0" sz="2200" spc="-5">
                <a:latin typeface="Century Gothic"/>
                <a:cs typeface="Century Gothic"/>
              </a:rPr>
              <a:t>node’s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stored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transactions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03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</a:t>
            </a:r>
            <a:r>
              <a:rPr dirty="0" spc="-55"/>
              <a:t> </a:t>
            </a:r>
            <a:r>
              <a:rPr dirty="0" spc="-5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673"/>
            <a:ext cx="8552180" cy="222059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Understand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how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node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structured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Learn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what</a:t>
            </a:r>
            <a:r>
              <a:rPr dirty="0" sz="2400">
                <a:latin typeface="Century Gothic"/>
                <a:cs typeface="Century Gothic"/>
              </a:rPr>
              <a:t> services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available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internally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Learn</a:t>
            </a:r>
            <a:r>
              <a:rPr dirty="0" sz="2400" spc="-5">
                <a:latin typeface="Century Gothic"/>
                <a:cs typeface="Century Gothic"/>
              </a:rPr>
              <a:t> what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APIs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available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 interact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Learn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how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deploy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 launch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924" y="6375908"/>
            <a:ext cx="610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949494"/>
                </a:solidFill>
                <a:latin typeface="Century Gothic"/>
                <a:cs typeface="Century Gothic"/>
              </a:rPr>
              <a:t>The</a:t>
            </a:r>
            <a:r>
              <a:rPr dirty="0" sz="1000" spc="-65" b="1">
                <a:solidFill>
                  <a:srgbClr val="949494"/>
                </a:solidFill>
                <a:latin typeface="Century Gothic"/>
                <a:cs typeface="Century Gothic"/>
              </a:rPr>
              <a:t> </a:t>
            </a:r>
            <a:r>
              <a:rPr dirty="0" sz="1000" spc="-10" b="1">
                <a:solidFill>
                  <a:srgbClr val="949494"/>
                </a:solidFill>
                <a:latin typeface="Century Gothic"/>
                <a:cs typeface="Century Gothic"/>
              </a:rPr>
              <a:t>Node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842835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Interacting</a:t>
            </a:r>
            <a:r>
              <a:rPr dirty="0" sz="5400" spc="-2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with</a:t>
            </a:r>
            <a:r>
              <a:rPr dirty="0" sz="5400" spc="-1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the</a:t>
            </a:r>
            <a:r>
              <a:rPr dirty="0" sz="5400" spc="-2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Node</a:t>
            </a:r>
            <a:endParaRPr sz="5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9504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Interacting </a:t>
            </a:r>
            <a:r>
              <a:rPr dirty="0"/>
              <a:t>with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node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21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7891145" cy="266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6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node’s</a:t>
            </a:r>
            <a:r>
              <a:rPr dirty="0" sz="2400">
                <a:latin typeface="Century Gothic"/>
                <a:cs typeface="Century Gothic"/>
              </a:rPr>
              <a:t> owner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interacts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using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695"/>
              </a:lnSpc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CordaRPCOps</a:t>
            </a:r>
            <a:r>
              <a:rPr dirty="0" sz="2400" spc="1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interface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key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operations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CordaRPCOps</a:t>
            </a:r>
            <a:r>
              <a:rPr dirty="0" sz="24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20" b="1">
                <a:solidFill>
                  <a:srgbClr val="2B79EF"/>
                </a:solidFill>
                <a:latin typeface="Calibri"/>
                <a:cs typeface="Calibri"/>
              </a:rPr>
              <a:t>startTrackedFlowDynamic</a:t>
            </a:r>
            <a:r>
              <a:rPr dirty="0" sz="2200" spc="18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entury Gothic"/>
                <a:cs typeface="Century Gothic"/>
              </a:rPr>
              <a:t>to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start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flows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 b="1">
                <a:solidFill>
                  <a:srgbClr val="2B79EF"/>
                </a:solidFill>
                <a:latin typeface="Calibri"/>
                <a:cs typeface="Calibri"/>
              </a:rPr>
              <a:t>vaultQueryBy</a:t>
            </a:r>
            <a:r>
              <a:rPr dirty="0" sz="2200" spc="1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entury Gothic"/>
                <a:cs typeface="Century Gothic"/>
              </a:rPr>
              <a:t>to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access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the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vault</a:t>
            </a:r>
            <a:endParaRPr sz="22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880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5">
                <a:latin typeface="Century Gothic"/>
                <a:cs typeface="Century Gothic"/>
              </a:rPr>
              <a:t>Methods </a:t>
            </a:r>
            <a:r>
              <a:rPr dirty="0" sz="2200" spc="5">
                <a:latin typeface="Century Gothic"/>
                <a:cs typeface="Century Gothic"/>
              </a:rPr>
              <a:t>to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check for,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upload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and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open attachments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5800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Starting</a:t>
            </a:r>
            <a:r>
              <a:rPr dirty="0" spc="-60"/>
              <a:t> </a:t>
            </a:r>
            <a:r>
              <a:rPr dirty="0"/>
              <a:t>flows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21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310766"/>
            <a:ext cx="9799955" cy="489648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Century Gothic"/>
                <a:cs typeface="Century Gothic"/>
              </a:rPr>
              <a:t>You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command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 to</a:t>
            </a:r>
            <a:r>
              <a:rPr dirty="0" sz="2400" spc="-5">
                <a:latin typeface="Century Gothic"/>
                <a:cs typeface="Century Gothic"/>
              </a:rPr>
              <a:t> start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using: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055"/>
              </a:lnSpc>
              <a:spcBef>
                <a:spcPts val="1005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 </a:t>
            </a:r>
            <a:r>
              <a:rPr dirty="0" sz="1800" spc="-5">
                <a:latin typeface="Calibri"/>
                <a:cs typeface="Calibri"/>
              </a:rPr>
              <a:t>&lt;T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 </a:t>
            </a:r>
            <a:r>
              <a:rPr dirty="0" sz="1800" spc="-10">
                <a:latin typeface="Calibri"/>
                <a:cs typeface="Calibri"/>
              </a:rPr>
              <a:t>Any&gt;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startTrackedFlowDynamic(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15">
                <a:latin typeface="Calibri"/>
                <a:cs typeface="Calibri"/>
              </a:rPr>
              <a:t>logicType: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800" spc="-5">
                <a:latin typeface="Calibri"/>
                <a:cs typeface="Calibri"/>
              </a:rPr>
              <a:t>&lt;out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FlowLogic&lt;T&gt;&gt;,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vararg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args: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Any?)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050"/>
              </a:lnSpc>
            </a:pP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FlowHandle&lt;T&gt;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Century Gothic"/>
                <a:cs typeface="Century Gothic"/>
              </a:rPr>
              <a:t>This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method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returns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FlowProgressHandle</a:t>
            </a:r>
            <a:r>
              <a:rPr dirty="0" sz="2400" spc="-5"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marL="927100">
              <a:lnSpc>
                <a:spcPts val="2055"/>
              </a:lnSpc>
              <a:spcBef>
                <a:spcPts val="1095"/>
              </a:spcBef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data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class</a:t>
            </a:r>
            <a:r>
              <a:rPr dirty="0" sz="1800" spc="-1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FlowProgressHandle&lt;A&gt;(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3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id: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StateMachineRunId,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945"/>
              </a:lnSpc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progress: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Observable&lt;String&gt;,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2050"/>
              </a:lnSpc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 </a:t>
            </a:r>
            <a:r>
              <a:rPr dirty="0" sz="1800" spc="-15">
                <a:latin typeface="Calibri"/>
                <a:cs typeface="Calibri"/>
              </a:rPr>
              <a:t>returnValue: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ListenableFuture&lt;A&gt;)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10">
                <a:latin typeface="Century Gothic"/>
                <a:cs typeface="Century Gothic"/>
              </a:rPr>
              <a:t>Where:</a:t>
            </a:r>
            <a:endParaRPr sz="2400">
              <a:latin typeface="Century Gothic"/>
              <a:cs typeface="Century Gothic"/>
            </a:endParaRPr>
          </a:p>
          <a:p>
            <a:pPr lvl="1" marL="532130" indent="-28702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Microsoft JhengHei"/>
              <a:buChar char="–"/>
              <a:tabLst>
                <a:tab pos="532130" algn="l"/>
                <a:tab pos="532765" algn="l"/>
              </a:tabLst>
            </a:pPr>
            <a:r>
              <a:rPr dirty="0" sz="2200" spc="-15" b="1">
                <a:solidFill>
                  <a:srgbClr val="2B79EF"/>
                </a:solidFill>
                <a:latin typeface="Calibri"/>
                <a:cs typeface="Calibri"/>
              </a:rPr>
              <a:t>progress</a:t>
            </a:r>
            <a:r>
              <a:rPr dirty="0" sz="2200" spc="1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entury Gothic"/>
                <a:cs typeface="Century Gothic"/>
              </a:rPr>
              <a:t>is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10" b="1">
                <a:solidFill>
                  <a:srgbClr val="2B79EF"/>
                </a:solidFill>
                <a:latin typeface="Calibri"/>
                <a:cs typeface="Calibri"/>
              </a:rPr>
              <a:t>Observable</a:t>
            </a:r>
            <a:r>
              <a:rPr dirty="0" sz="2200" spc="1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allowing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you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to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track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flow’s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progress</a:t>
            </a:r>
            <a:endParaRPr sz="2200">
              <a:latin typeface="Century Gothic"/>
              <a:cs typeface="Century Gothic"/>
            </a:endParaRPr>
          </a:p>
          <a:p>
            <a:pPr lvl="1" marL="532130" indent="-287020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Font typeface="Microsoft JhengHei"/>
              <a:buChar char="–"/>
              <a:tabLst>
                <a:tab pos="532130" algn="l"/>
                <a:tab pos="532765" algn="l"/>
              </a:tabLst>
            </a:pPr>
            <a:r>
              <a:rPr dirty="0" sz="2200" spc="-25" b="1">
                <a:solidFill>
                  <a:srgbClr val="2B79EF"/>
                </a:solidFill>
                <a:latin typeface="Calibri"/>
                <a:cs typeface="Calibri"/>
              </a:rPr>
              <a:t>returnValue</a:t>
            </a:r>
            <a:r>
              <a:rPr dirty="0" sz="2200" spc="16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>
                <a:latin typeface="Century Gothic"/>
                <a:cs typeface="Century Gothic"/>
              </a:rPr>
              <a:t>is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10" b="1">
                <a:solidFill>
                  <a:srgbClr val="2B79EF"/>
                </a:solidFill>
                <a:latin typeface="Calibri"/>
                <a:cs typeface="Calibri"/>
              </a:rPr>
              <a:t>ListenableFuture</a:t>
            </a:r>
            <a:r>
              <a:rPr dirty="0" sz="2200" spc="16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representing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asynchronous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result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of</a:t>
            </a:r>
            <a:endParaRPr sz="2200">
              <a:latin typeface="Century Gothic"/>
              <a:cs typeface="Century Gothic"/>
            </a:endParaRPr>
          </a:p>
          <a:p>
            <a:pPr marL="532130">
              <a:lnSpc>
                <a:spcPct val="100000"/>
              </a:lnSpc>
              <a:spcBef>
                <a:spcPts val="875"/>
              </a:spcBef>
            </a:pPr>
            <a:r>
              <a:rPr dirty="0" sz="2200">
                <a:latin typeface="Century Gothic"/>
                <a:cs typeface="Century Gothic"/>
              </a:rPr>
              <a:t>running</a:t>
            </a:r>
            <a:r>
              <a:rPr dirty="0" sz="2200" spc="-6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the</a:t>
            </a:r>
            <a:r>
              <a:rPr dirty="0" sz="2200" spc="-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flow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925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Accessing</a:t>
            </a:r>
            <a:r>
              <a:rPr dirty="0" spc="-25"/>
              <a:t> </a:t>
            </a:r>
            <a:r>
              <a:rPr dirty="0" spc="-5"/>
              <a:t>the</a:t>
            </a:r>
            <a:r>
              <a:rPr dirty="0" spc="-25"/>
              <a:t> </a:t>
            </a:r>
            <a:r>
              <a:rPr dirty="0" spc="-5"/>
              <a:t>vault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21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310766"/>
            <a:ext cx="8850630" cy="270256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 owner</a:t>
            </a:r>
            <a:r>
              <a:rPr dirty="0" sz="2400" spc="-5">
                <a:latin typeface="Century Gothic"/>
                <a:cs typeface="Century Gothic"/>
              </a:rPr>
              <a:t> accesses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contents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vault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using:</a:t>
            </a:r>
            <a:endParaRPr sz="2400">
              <a:latin typeface="Century Gothic"/>
              <a:cs typeface="Century Gothic"/>
            </a:endParaRPr>
          </a:p>
          <a:p>
            <a:pPr marL="1135380" marR="5622290" indent="-208915">
              <a:lnSpc>
                <a:spcPts val="1950"/>
              </a:lnSpc>
              <a:spcBef>
                <a:spcPts val="1245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vaultQueryBy(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criteria: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QueryCriteria,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1800"/>
              </a:lnSpc>
            </a:pPr>
            <a:r>
              <a:rPr dirty="0" sz="1800" spc="-5">
                <a:latin typeface="Calibri"/>
                <a:cs typeface="Calibri"/>
              </a:rPr>
              <a:t>paging: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PageSpecification,</a:t>
            </a:r>
            <a:endParaRPr sz="1800">
              <a:latin typeface="Calibri"/>
              <a:cs typeface="Calibri"/>
            </a:endParaRPr>
          </a:p>
          <a:p>
            <a:pPr marL="1135380">
              <a:lnSpc>
                <a:spcPts val="2050"/>
              </a:lnSpc>
            </a:pPr>
            <a:r>
              <a:rPr dirty="0" sz="1800" spc="-5">
                <a:latin typeface="Calibri"/>
                <a:cs typeface="Calibri"/>
              </a:rPr>
              <a:t>sorting: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Sort):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Vault.Page&lt;T&gt;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299085" indent="-287020">
              <a:lnSpc>
                <a:spcPts val="27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Century Gothic"/>
                <a:cs typeface="Century Gothic"/>
              </a:rPr>
              <a:t>This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returns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 </a:t>
            </a:r>
            <a:r>
              <a:rPr dirty="0" sz="2400" spc="-5">
                <a:latin typeface="Century Gothic"/>
                <a:cs typeface="Century Gothic"/>
              </a:rPr>
              <a:t>page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states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matching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vault</a:t>
            </a:r>
            <a:r>
              <a:rPr dirty="0" sz="2400" spc="-5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query</a:t>
            </a:r>
            <a:endParaRPr sz="2400">
              <a:latin typeface="Century Gothic"/>
              <a:cs typeface="Century Gothic"/>
            </a:endParaRPr>
          </a:p>
          <a:p>
            <a:pPr marL="299085">
              <a:lnSpc>
                <a:spcPts val="2735"/>
              </a:lnSpc>
            </a:pPr>
            <a:r>
              <a:rPr dirty="0" sz="2400">
                <a:latin typeface="Century Gothic"/>
                <a:cs typeface="Century Gothic"/>
              </a:rPr>
              <a:t>criteria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533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Attach</a:t>
            </a:r>
            <a:r>
              <a:rPr dirty="0" spc="-5"/>
              <a:t>m</a:t>
            </a:r>
            <a:r>
              <a:rPr dirty="0" spc="-5"/>
              <a:t>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21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341359" cy="236283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CordaRPCOps</a:t>
            </a:r>
            <a:r>
              <a:rPr dirty="0" sz="24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defines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three methods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for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interacting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with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attachments: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1600"/>
              </a:spcBef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 </a:t>
            </a:r>
            <a:r>
              <a:rPr dirty="0" sz="1800" spc="-10">
                <a:latin typeface="Calibri"/>
                <a:cs typeface="Calibri"/>
              </a:rPr>
              <a:t>attachmentExists(id: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SecureHash):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Boolean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 </a:t>
            </a:r>
            <a:r>
              <a:rPr dirty="0" sz="1800" spc="-10">
                <a:latin typeface="Calibri"/>
                <a:cs typeface="Calibri"/>
              </a:rPr>
              <a:t>openAttachment(id: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SecureHash):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InputStream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uploadAttachment(jar: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InputStream):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SecureHash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529463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Implementati</a:t>
            </a:r>
            <a:r>
              <a:rPr dirty="0" sz="5400" spc="-15">
                <a:solidFill>
                  <a:srgbClr val="000000"/>
                </a:solidFill>
              </a:rPr>
              <a:t>o</a:t>
            </a:r>
            <a:r>
              <a:rPr dirty="0" sz="5400">
                <a:solidFill>
                  <a:srgbClr val="000000"/>
                </a:solidFill>
              </a:rPr>
              <a:t>n</a:t>
            </a:r>
            <a:endParaRPr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515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26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964295" cy="416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One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implementation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AbstractNode</a:t>
            </a:r>
            <a:r>
              <a:rPr dirty="0" sz="2400" spc="1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(see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35"/>
              </a:lnSpc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net.corda.node.internal.AbstractNode</a:t>
            </a:r>
            <a:r>
              <a:rPr dirty="0" sz="2400" spc="-10">
                <a:latin typeface="Century Gothic"/>
                <a:cs typeface="Century Gothic"/>
              </a:rPr>
              <a:t>)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AbstractNode</a:t>
            </a:r>
            <a:r>
              <a:rPr dirty="0" sz="2400" spc="-10">
                <a:latin typeface="Century Gothic"/>
                <a:cs typeface="Century Gothic"/>
              </a:rPr>
              <a:t>’s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ServiceHub</a:t>
            </a:r>
            <a:r>
              <a:rPr dirty="0" sz="2400" spc="1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initialized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its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start()</a:t>
            </a:r>
            <a:r>
              <a:rPr dirty="0" sz="2400" spc="1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method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680"/>
              </a:lnSpc>
              <a:spcBef>
                <a:spcPts val="2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AbstractNode</a:t>
            </a:r>
            <a:r>
              <a:rPr dirty="0" sz="2400" spc="10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class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is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itself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abstract,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 subclasses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must </a:t>
            </a:r>
            <a:r>
              <a:rPr dirty="0" sz="2400" spc="-6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provide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implementations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for </a:t>
            </a:r>
            <a:r>
              <a:rPr dirty="0" sz="2400" spc="-5">
                <a:latin typeface="Century Gothic"/>
                <a:cs typeface="Century Gothic"/>
              </a:rPr>
              <a:t>(at </a:t>
            </a:r>
            <a:r>
              <a:rPr dirty="0" sz="2400" spc="-10">
                <a:latin typeface="Century Gothic"/>
                <a:cs typeface="Century Gothic"/>
              </a:rPr>
              <a:t>least):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350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3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log: Logger</a:t>
            </a:r>
            <a:endParaRPr sz="1800">
              <a:latin typeface="Calibri"/>
              <a:cs typeface="Calibri"/>
            </a:endParaRPr>
          </a:p>
          <a:p>
            <a:pPr lvl="1" marL="588645" indent="-343535">
              <a:lnSpc>
                <a:spcPct val="100000"/>
              </a:lnSpc>
              <a:spcBef>
                <a:spcPts val="710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 </a:t>
            </a:r>
            <a:r>
              <a:rPr dirty="0" sz="1800" spc="-5">
                <a:latin typeface="Calibri"/>
                <a:cs typeface="Calibri"/>
              </a:rPr>
              <a:t>networkMapAddress: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SingleMessageRecipient?</a:t>
            </a:r>
            <a:endParaRPr sz="1800">
              <a:latin typeface="Calibri"/>
              <a:cs typeface="Calibri"/>
            </a:endParaRPr>
          </a:p>
          <a:p>
            <a:pPr lvl="1" marL="588645" indent="-343535">
              <a:lnSpc>
                <a:spcPct val="100000"/>
              </a:lnSpc>
              <a:spcBef>
                <a:spcPts val="70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1800" spc="-10" b="1">
                <a:solidFill>
                  <a:srgbClr val="2B79EF"/>
                </a:solidFill>
                <a:latin typeface="Calibri"/>
                <a:cs typeface="Calibri"/>
              </a:rPr>
              <a:t>val</a:t>
            </a:r>
            <a:r>
              <a:rPr dirty="0" sz="1800" spc="-2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serverThread: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AffinityExecutor</a:t>
            </a:r>
            <a:endParaRPr sz="1800">
              <a:latin typeface="Calibri"/>
              <a:cs typeface="Calibri"/>
            </a:endParaRPr>
          </a:p>
          <a:p>
            <a:pPr lvl="1" marL="588645" indent="-343535">
              <a:lnSpc>
                <a:spcPct val="100000"/>
              </a:lnSpc>
              <a:spcBef>
                <a:spcPts val="72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</a:t>
            </a:r>
            <a:r>
              <a:rPr dirty="0" sz="1800" spc="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makeMessagingService():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MessagingServiceInternal</a:t>
            </a:r>
            <a:endParaRPr sz="1800">
              <a:latin typeface="Calibri"/>
              <a:cs typeface="Calibri"/>
            </a:endParaRPr>
          </a:p>
          <a:p>
            <a:pPr lvl="1" marL="588645" indent="-343535">
              <a:lnSpc>
                <a:spcPct val="100000"/>
              </a:lnSpc>
              <a:spcBef>
                <a:spcPts val="70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1800" spc="-5" b="1">
                <a:solidFill>
                  <a:srgbClr val="2B79EF"/>
                </a:solidFill>
                <a:latin typeface="Calibri"/>
                <a:cs typeface="Calibri"/>
              </a:rPr>
              <a:t>fun </a:t>
            </a:r>
            <a:r>
              <a:rPr dirty="0" sz="1800" spc="-5">
                <a:latin typeface="Calibri"/>
                <a:cs typeface="Calibri"/>
              </a:rPr>
              <a:t>startMessagingService(rpcOps: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RPCOps)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80981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Implementation</a:t>
            </a:r>
            <a:r>
              <a:rPr dirty="0" spc="-5"/>
              <a:t> </a:t>
            </a:r>
            <a:r>
              <a:rPr dirty="0"/>
              <a:t>– </a:t>
            </a:r>
            <a:r>
              <a:rPr dirty="0" spc="-5"/>
              <a:t>Recording</a:t>
            </a:r>
            <a:r>
              <a:rPr dirty="0" spc="5"/>
              <a:t> </a:t>
            </a:r>
            <a:r>
              <a:rPr dirty="0" spc="-5"/>
              <a:t>transactions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26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70786"/>
            <a:ext cx="8122920" cy="25615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AbstractNode</a:t>
            </a:r>
            <a:r>
              <a:rPr dirty="0" sz="24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records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transactions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using 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ServiceHubInternal.recordTransactions(</a:t>
            </a:r>
            <a:r>
              <a:rPr dirty="0" sz="2400" spc="-10">
                <a:solidFill>
                  <a:srgbClr val="2B79EF"/>
                </a:solidFill>
                <a:latin typeface="Calibri"/>
                <a:cs typeface="Calibri"/>
              </a:rPr>
              <a:t>notifyVault: </a:t>
            </a:r>
            <a:r>
              <a:rPr dirty="0" sz="2400" spc="-5">
                <a:solidFill>
                  <a:srgbClr val="2B79EF"/>
                </a:solidFill>
                <a:latin typeface="Calibri"/>
                <a:cs typeface="Calibri"/>
              </a:rPr>
              <a:t>Boolean, txs: </a:t>
            </a:r>
            <a:r>
              <a:rPr dirty="0" sz="2400" spc="-530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B79EF"/>
                </a:solidFill>
                <a:latin typeface="Calibri"/>
                <a:cs typeface="Calibri"/>
              </a:rPr>
              <a:t>Iterable&lt;SignedTransaction&gt;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entury Gothic"/>
                <a:cs typeface="Century Gothic"/>
              </a:rPr>
              <a:t>This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will:</a:t>
            </a:r>
            <a:endParaRPr sz="2400">
              <a:latin typeface="Century Gothic"/>
              <a:cs typeface="Century Gothic"/>
            </a:endParaRPr>
          </a:p>
          <a:p>
            <a:pPr marL="702945" indent="-457834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 spc="-5">
                <a:latin typeface="Century Gothic"/>
                <a:cs typeface="Century Gothic"/>
              </a:rPr>
              <a:t>Records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the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transaction</a:t>
            </a:r>
            <a:r>
              <a:rPr dirty="0" sz="2200" spc="-4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in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local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storage</a:t>
            </a:r>
            <a:endParaRPr sz="2200">
              <a:latin typeface="Century Gothic"/>
              <a:cs typeface="Century Gothic"/>
            </a:endParaRPr>
          </a:p>
          <a:p>
            <a:pPr marL="702945" indent="-457834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dirty="0" sz="2200">
                <a:latin typeface="Century Gothic"/>
                <a:cs typeface="Century Gothic"/>
              </a:rPr>
              <a:t>Notify</a:t>
            </a:r>
            <a:r>
              <a:rPr dirty="0" sz="2200" spc="-5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vault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515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26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203690" cy="32092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5176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Corda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agnostic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about </a:t>
            </a:r>
            <a:r>
              <a:rPr dirty="0" sz="2400">
                <a:latin typeface="Century Gothic"/>
                <a:cs typeface="Century Gothic"/>
              </a:rPr>
              <a:t>how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 </a:t>
            </a:r>
            <a:r>
              <a:rPr dirty="0" sz="2400" spc="-5">
                <a:latin typeface="Century Gothic"/>
                <a:cs typeface="Century Gothic"/>
              </a:rPr>
              <a:t>available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RPC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operations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implemented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21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One </a:t>
            </a:r>
            <a:r>
              <a:rPr dirty="0" sz="2400">
                <a:latin typeface="Century Gothic"/>
                <a:cs typeface="Century Gothic"/>
              </a:rPr>
              <a:t>implementation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net.corda.node.internal.CordaRPCOpsImpl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680"/>
              </a:lnSpc>
              <a:spcBef>
                <a:spcPts val="2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entury Gothic"/>
                <a:cs typeface="Century Gothic"/>
              </a:rPr>
              <a:t>In </a:t>
            </a:r>
            <a:r>
              <a:rPr dirty="0" sz="2400" spc="-5" b="1">
                <a:solidFill>
                  <a:srgbClr val="2B79EF"/>
                </a:solidFill>
                <a:latin typeface="Calibri"/>
                <a:cs typeface="Calibri"/>
              </a:rPr>
              <a:t>CordaRPCOpsImpl</a:t>
            </a:r>
            <a:r>
              <a:rPr dirty="0" sz="2400" spc="-5">
                <a:latin typeface="Century Gothic"/>
                <a:cs typeface="Century Gothic"/>
              </a:rPr>
              <a:t>,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transactions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attachments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stored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as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blobs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key-value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mappings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–</a:t>
            </a:r>
            <a:r>
              <a:rPr dirty="0" sz="2400" spc="-5">
                <a:latin typeface="Century Gothic"/>
                <a:cs typeface="Century Gothic"/>
              </a:rPr>
              <a:t> see: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20">
                <a:solidFill>
                  <a:srgbClr val="2B79EF"/>
                </a:solidFill>
                <a:latin typeface="Calibri"/>
                <a:cs typeface="Calibri"/>
              </a:rPr>
              <a:t>DBTransactionStorage</a:t>
            </a:r>
            <a:endParaRPr sz="2200">
              <a:latin typeface="Calibri"/>
              <a:cs typeface="Calibri"/>
            </a:endParaRPr>
          </a:p>
          <a:p>
            <a:pPr lvl="1" marL="588645" indent="-343535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10">
                <a:solidFill>
                  <a:srgbClr val="2B79EF"/>
                </a:solidFill>
                <a:latin typeface="Calibri"/>
                <a:cs typeface="Calibri"/>
              </a:rPr>
              <a:t>NodeAttachmentService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2418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node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5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26</a:t>
            </a:fld>
            <a:r>
              <a:rPr dirty="0" spc="-5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9286240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entury Gothic"/>
                <a:cs typeface="Century Gothic"/>
              </a:rPr>
              <a:t>Users</a:t>
            </a:r>
            <a:r>
              <a:rPr dirty="0" sz="2400" spc="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interact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 </a:t>
            </a:r>
            <a:r>
              <a:rPr dirty="0" sz="2400" spc="5">
                <a:latin typeface="Century Gothic"/>
                <a:cs typeface="Century Gothic"/>
              </a:rPr>
              <a:t>using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set</a:t>
            </a:r>
            <a:r>
              <a:rPr dirty="0" sz="2400">
                <a:latin typeface="Century Gothic"/>
                <a:cs typeface="Century Gothic"/>
              </a:rPr>
              <a:t> of</a:t>
            </a:r>
            <a:r>
              <a:rPr dirty="0" sz="2400" spc="-5">
                <a:latin typeface="Century Gothic"/>
                <a:cs typeface="Century Gothic"/>
              </a:rPr>
              <a:t> RPC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operations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ts val="2735"/>
              </a:lnSpc>
              <a:spcBef>
                <a:spcPts val="2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Internally,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uses</a:t>
            </a:r>
            <a:r>
              <a:rPr dirty="0" sz="2400" spc="5">
                <a:latin typeface="Century Gothic"/>
                <a:cs typeface="Century Gothic"/>
              </a:rPr>
              <a:t> its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ServiceHub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retrieve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record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35"/>
              </a:lnSpc>
            </a:pPr>
            <a:r>
              <a:rPr dirty="0" sz="2400" spc="-5">
                <a:latin typeface="Century Gothic"/>
                <a:cs typeface="Century Gothic"/>
              </a:rPr>
              <a:t>data,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start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flows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680"/>
              </a:lnSpc>
              <a:spcBef>
                <a:spcPts val="248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AbstractNode</a:t>
            </a:r>
            <a:r>
              <a:rPr dirty="0" sz="2400" spc="11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one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implementation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 the node architecture,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but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other </a:t>
            </a:r>
            <a:r>
              <a:rPr dirty="0" sz="2400" spc="-5">
                <a:latin typeface="Century Gothic"/>
                <a:cs typeface="Century Gothic"/>
              </a:rPr>
              <a:t>implementations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 </a:t>
            </a:r>
            <a:r>
              <a:rPr dirty="0" sz="2400">
                <a:latin typeface="Century Gothic"/>
                <a:cs typeface="Century Gothic"/>
              </a:rPr>
              <a:t>possible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543433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6590" algn="l"/>
              </a:tabLst>
            </a:pPr>
            <a:r>
              <a:rPr dirty="0" sz="5400">
                <a:solidFill>
                  <a:srgbClr val="000000"/>
                </a:solidFill>
              </a:rPr>
              <a:t>What</a:t>
            </a:r>
            <a:r>
              <a:rPr dirty="0" sz="540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is</a:t>
            </a:r>
            <a:r>
              <a:rPr dirty="0" sz="540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a</a:t>
            </a:r>
            <a:r>
              <a:rPr dirty="0" sz="5400">
                <a:solidFill>
                  <a:srgbClr val="000000"/>
                </a:solidFill>
              </a:rPr>
              <a:t>	</a:t>
            </a:r>
            <a:r>
              <a:rPr dirty="0" sz="5400">
                <a:solidFill>
                  <a:srgbClr val="000000"/>
                </a:solidFill>
              </a:rPr>
              <a:t>Node?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1991847" y="6377127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949494"/>
                </a:solidFill>
                <a:latin typeface="Century Gothic"/>
                <a:cs typeface="Century Gothic"/>
              </a:rPr>
              <a:t>p</a:t>
            </a:r>
            <a:r>
              <a:rPr dirty="0" sz="1000" spc="-15" b="1">
                <a:solidFill>
                  <a:srgbClr val="949494"/>
                </a:solidFill>
                <a:latin typeface="Century Gothic"/>
                <a:cs typeface="Century Gothic"/>
              </a:rPr>
              <a:t>3</a:t>
            </a:r>
            <a:r>
              <a:rPr dirty="0" sz="1000" spc="-5" b="1">
                <a:solidFill>
                  <a:srgbClr val="949494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266" y="292803"/>
            <a:ext cx="11524615" cy="6259195"/>
            <a:chOff x="329266" y="292803"/>
            <a:chExt cx="11524615" cy="6259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266" y="292803"/>
              <a:ext cx="11524321" cy="62586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6592" y="1107812"/>
              <a:ext cx="116812" cy="1172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3524" y="760463"/>
              <a:ext cx="763905" cy="701040"/>
            </a:xfrm>
            <a:custGeom>
              <a:avLst/>
              <a:gdLst/>
              <a:ahLst/>
              <a:cxnLst/>
              <a:rect l="l" t="t" r="r" b="b"/>
              <a:pathLst>
                <a:path w="763905" h="701040">
                  <a:moveTo>
                    <a:pt x="355498" y="0"/>
                  </a:moveTo>
                  <a:lnTo>
                    <a:pt x="235521" y="0"/>
                  </a:lnTo>
                  <a:lnTo>
                    <a:pt x="203771" y="2095"/>
                  </a:lnTo>
                  <a:lnTo>
                    <a:pt x="173393" y="8242"/>
                  </a:lnTo>
                  <a:lnTo>
                    <a:pt x="144551" y="18186"/>
                  </a:lnTo>
                  <a:lnTo>
                    <a:pt x="117436" y="31699"/>
                  </a:lnTo>
                  <a:lnTo>
                    <a:pt x="117436" y="0"/>
                  </a:lnTo>
                  <a:lnTo>
                    <a:pt x="0" y="0"/>
                  </a:lnTo>
                  <a:lnTo>
                    <a:pt x="0" y="464629"/>
                  </a:lnTo>
                  <a:lnTo>
                    <a:pt x="117436" y="464629"/>
                  </a:lnTo>
                  <a:lnTo>
                    <a:pt x="117436" y="235800"/>
                  </a:lnTo>
                  <a:lnTo>
                    <a:pt x="126784" y="189826"/>
                  </a:lnTo>
                  <a:lnTo>
                    <a:pt x="152196" y="152361"/>
                  </a:lnTo>
                  <a:lnTo>
                    <a:pt x="189750" y="127139"/>
                  </a:lnTo>
                  <a:lnTo>
                    <a:pt x="235521" y="117894"/>
                  </a:lnTo>
                  <a:lnTo>
                    <a:pt x="274878" y="117271"/>
                  </a:lnTo>
                  <a:lnTo>
                    <a:pt x="333717" y="31699"/>
                  </a:lnTo>
                  <a:lnTo>
                    <a:pt x="355498" y="0"/>
                  </a:lnTo>
                  <a:close/>
                </a:path>
                <a:path w="763905" h="701040">
                  <a:moveTo>
                    <a:pt x="763701" y="464629"/>
                  </a:moveTo>
                  <a:lnTo>
                    <a:pt x="758774" y="416547"/>
                  </a:lnTo>
                  <a:lnTo>
                    <a:pt x="744651" y="371843"/>
                  </a:lnTo>
                  <a:lnTo>
                    <a:pt x="722325" y="331470"/>
                  </a:lnTo>
                  <a:lnTo>
                    <a:pt x="692785" y="296392"/>
                  </a:lnTo>
                  <a:lnTo>
                    <a:pt x="657009" y="267589"/>
                  </a:lnTo>
                  <a:lnTo>
                    <a:pt x="615988" y="246011"/>
                  </a:lnTo>
                  <a:lnTo>
                    <a:pt x="570712" y="232625"/>
                  </a:lnTo>
                  <a:lnTo>
                    <a:pt x="650709" y="117271"/>
                  </a:lnTo>
                  <a:lnTo>
                    <a:pt x="650709" y="0"/>
                  </a:lnTo>
                  <a:lnTo>
                    <a:pt x="396773" y="0"/>
                  </a:lnTo>
                  <a:lnTo>
                    <a:pt x="316141" y="117271"/>
                  </a:lnTo>
                  <a:lnTo>
                    <a:pt x="507873" y="117271"/>
                  </a:lnTo>
                  <a:lnTo>
                    <a:pt x="409460" y="260515"/>
                  </a:lnTo>
                  <a:lnTo>
                    <a:pt x="467868" y="361937"/>
                  </a:lnTo>
                  <a:lnTo>
                    <a:pt x="481660" y="355180"/>
                  </a:lnTo>
                  <a:lnTo>
                    <a:pt x="496277" y="350202"/>
                  </a:lnTo>
                  <a:lnTo>
                    <a:pt x="511619" y="347141"/>
                  </a:lnTo>
                  <a:lnTo>
                    <a:pt x="527545" y="346087"/>
                  </a:lnTo>
                  <a:lnTo>
                    <a:pt x="573684" y="355422"/>
                  </a:lnTo>
                  <a:lnTo>
                    <a:pt x="611428" y="380873"/>
                  </a:lnTo>
                  <a:lnTo>
                    <a:pt x="636905" y="418553"/>
                  </a:lnTo>
                  <a:lnTo>
                    <a:pt x="646264" y="464629"/>
                  </a:lnTo>
                  <a:lnTo>
                    <a:pt x="636905" y="510692"/>
                  </a:lnTo>
                  <a:lnTo>
                    <a:pt x="611428" y="548373"/>
                  </a:lnTo>
                  <a:lnTo>
                    <a:pt x="573684" y="573811"/>
                  </a:lnTo>
                  <a:lnTo>
                    <a:pt x="527545" y="583158"/>
                  </a:lnTo>
                  <a:lnTo>
                    <a:pt x="481139" y="573811"/>
                  </a:lnTo>
                  <a:lnTo>
                    <a:pt x="443433" y="548373"/>
                  </a:lnTo>
                  <a:lnTo>
                    <a:pt x="418096" y="510692"/>
                  </a:lnTo>
                  <a:lnTo>
                    <a:pt x="408825" y="464629"/>
                  </a:lnTo>
                  <a:lnTo>
                    <a:pt x="291388" y="464629"/>
                  </a:lnTo>
                  <a:lnTo>
                    <a:pt x="296176" y="512064"/>
                  </a:lnTo>
                  <a:lnTo>
                    <a:pt x="309892" y="556285"/>
                  </a:lnTo>
                  <a:lnTo>
                    <a:pt x="331622" y="596328"/>
                  </a:lnTo>
                  <a:lnTo>
                    <a:pt x="360426" y="631253"/>
                  </a:lnTo>
                  <a:lnTo>
                    <a:pt x="395351" y="660069"/>
                  </a:lnTo>
                  <a:lnTo>
                    <a:pt x="435470" y="681850"/>
                  </a:lnTo>
                  <a:lnTo>
                    <a:pt x="479844" y="695617"/>
                  </a:lnTo>
                  <a:lnTo>
                    <a:pt x="527545" y="700417"/>
                  </a:lnTo>
                  <a:lnTo>
                    <a:pt x="575056" y="695617"/>
                  </a:lnTo>
                  <a:lnTo>
                    <a:pt x="619353" y="681850"/>
                  </a:lnTo>
                  <a:lnTo>
                    <a:pt x="659460" y="660069"/>
                  </a:lnTo>
                  <a:lnTo>
                    <a:pt x="694423" y="631253"/>
                  </a:lnTo>
                  <a:lnTo>
                    <a:pt x="723290" y="596328"/>
                  </a:lnTo>
                  <a:lnTo>
                    <a:pt x="745109" y="556285"/>
                  </a:lnTo>
                  <a:lnTo>
                    <a:pt x="758888" y="512064"/>
                  </a:lnTo>
                  <a:lnTo>
                    <a:pt x="763701" y="464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294640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FFFFFF"/>
                </a:solidFill>
              </a:rPr>
              <a:t>Practical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84" name="object 84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87" name="object 87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92" name="object 92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4615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Designing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Network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560322" y="1487551"/>
            <a:ext cx="6779895" cy="1659889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5080" indent="-17272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 </a:t>
            </a:r>
            <a:r>
              <a:rPr dirty="0" sz="2000" spc="-5">
                <a:latin typeface="Century Gothic"/>
                <a:cs typeface="Century Gothic"/>
              </a:rPr>
              <a:t>are </a:t>
            </a:r>
            <a:r>
              <a:rPr dirty="0" sz="2000">
                <a:latin typeface="Century Gothic"/>
                <a:cs typeface="Century Gothic"/>
              </a:rPr>
              <a:t>now </a:t>
            </a:r>
            <a:r>
              <a:rPr dirty="0" sz="2000" spc="-5">
                <a:latin typeface="Century Gothic"/>
                <a:cs typeface="Century Gothic"/>
              </a:rPr>
              <a:t>going </a:t>
            </a:r>
            <a:r>
              <a:rPr dirty="0" sz="2000" spc="5">
                <a:latin typeface="Century Gothic"/>
                <a:cs typeface="Century Gothic"/>
              </a:rPr>
              <a:t>to move </a:t>
            </a:r>
            <a:r>
              <a:rPr dirty="0" sz="2000">
                <a:latin typeface="Century Gothic"/>
                <a:cs typeface="Century Gothic"/>
              </a:rPr>
              <a:t>beyond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test </a:t>
            </a:r>
            <a:r>
              <a:rPr dirty="0" sz="2000" spc="-5">
                <a:latin typeface="Century Gothic"/>
                <a:cs typeface="Century Gothic"/>
              </a:rPr>
              <a:t>DSLs and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make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this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real:</a:t>
            </a:r>
            <a:endParaRPr sz="20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37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15">
                <a:latin typeface="Century Gothic"/>
                <a:cs typeface="Century Gothic"/>
              </a:rPr>
              <a:t>We’ll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define</a:t>
            </a:r>
            <a:r>
              <a:rPr dirty="0" sz="1800" spc="-10">
                <a:latin typeface="Century Gothic"/>
                <a:cs typeface="Century Gothic"/>
              </a:rPr>
              <a:t> the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nodes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on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our</a:t>
            </a:r>
            <a:r>
              <a:rPr dirty="0" sz="1800" spc="-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network</a:t>
            </a:r>
            <a:endParaRPr sz="18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71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15">
                <a:latin typeface="Century Gothic"/>
                <a:cs typeface="Century Gothic"/>
              </a:rPr>
              <a:t>We’ll</a:t>
            </a:r>
            <a:r>
              <a:rPr dirty="0" sz="1800" spc="4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deploy</a:t>
            </a:r>
            <a:r>
              <a:rPr dirty="0" sz="1800" spc="-10">
                <a:latin typeface="Century Gothic"/>
                <a:cs typeface="Century Gothic"/>
              </a:rPr>
              <a:t> (i.e.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build)</a:t>
            </a:r>
            <a:r>
              <a:rPr dirty="0" sz="1800" spc="-10">
                <a:latin typeface="Century Gothic"/>
                <a:cs typeface="Century Gothic"/>
              </a:rPr>
              <a:t> the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nodes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we’ve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defined</a:t>
            </a:r>
            <a:endParaRPr sz="18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71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15">
                <a:latin typeface="Century Gothic"/>
                <a:cs typeface="Century Gothic"/>
              </a:rPr>
              <a:t>We’ll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run</a:t>
            </a:r>
            <a:r>
              <a:rPr dirty="0" sz="1800" spc="-10">
                <a:latin typeface="Century Gothic"/>
                <a:cs typeface="Century Gothic"/>
              </a:rPr>
              <a:t> the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nodes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1567286" y="6375908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p</a:t>
            </a:r>
            <a:r>
              <a:rPr dirty="0" sz="1000" spc="-15" b="1">
                <a:solidFill>
                  <a:srgbClr val="888888"/>
                </a:solidFill>
                <a:latin typeface="Century Gothic"/>
                <a:cs typeface="Century Gothic"/>
              </a:rPr>
              <a:t>31</a:t>
            </a: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2.</a:t>
            </a:r>
            <a:r>
              <a:rPr dirty="0" sz="1600" spc="-50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4.</a:t>
            </a:r>
            <a:r>
              <a:rPr dirty="0" sz="1600" spc="-5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080752" y="3542157"/>
            <a:ext cx="1448435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7" action="ppaction://hlinksldjump"/>
              </a:rPr>
              <a:t>5.</a:t>
            </a:r>
            <a:r>
              <a:rPr dirty="0" sz="1600" spc="-20" b="1">
                <a:solidFill>
                  <a:srgbClr val="EC1C23"/>
                </a:solidFill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7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Defining</a:t>
            </a:r>
            <a:r>
              <a:rPr dirty="0" sz="1200" spc="-65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Deploying</a:t>
            </a:r>
            <a:r>
              <a:rPr dirty="0" sz="1200" spc="-70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7" action="ppaction://hlinksldjump"/>
              </a:rPr>
              <a:t>Running</a:t>
            </a:r>
            <a:r>
              <a:rPr dirty="0" sz="1200" spc="-75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216535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6.</a:t>
            </a:r>
            <a:r>
              <a:rPr dirty="0" sz="1600" spc="-2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550924" y="6375908"/>
            <a:ext cx="610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949494"/>
                </a:solidFill>
                <a:latin typeface="Century Gothic"/>
                <a:cs typeface="Century Gothic"/>
              </a:rPr>
              <a:t>The</a:t>
            </a:r>
            <a:r>
              <a:rPr dirty="0" sz="1000" spc="-65" b="1">
                <a:solidFill>
                  <a:srgbClr val="949494"/>
                </a:solidFill>
                <a:latin typeface="Century Gothic"/>
                <a:cs typeface="Century Gothic"/>
              </a:rPr>
              <a:t> </a:t>
            </a:r>
            <a:r>
              <a:rPr dirty="0" sz="1000" spc="-10" b="1">
                <a:solidFill>
                  <a:srgbClr val="949494"/>
                </a:solidFill>
                <a:latin typeface="Century Gothic"/>
                <a:cs typeface="Century Gothic"/>
              </a:rPr>
              <a:t>Node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66" y="292803"/>
            <a:ext cx="11524321" cy="62586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90824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1140" algn="l"/>
              </a:tabLst>
            </a:pPr>
            <a:r>
              <a:rPr dirty="0" sz="5400" spc="-5">
                <a:solidFill>
                  <a:srgbClr val="000000"/>
                </a:solidFill>
              </a:rPr>
              <a:t>Step</a:t>
            </a:r>
            <a:r>
              <a:rPr dirty="0" sz="5400">
                <a:solidFill>
                  <a:srgbClr val="000000"/>
                </a:solidFill>
              </a:rPr>
              <a:t> 1</a:t>
            </a:r>
            <a:r>
              <a:rPr dirty="0" sz="5400" spc="1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–	</a:t>
            </a:r>
            <a:r>
              <a:rPr dirty="0" sz="5400" spc="-5">
                <a:solidFill>
                  <a:srgbClr val="000000"/>
                </a:solidFill>
              </a:rPr>
              <a:t>Defining</a:t>
            </a:r>
            <a:r>
              <a:rPr dirty="0" sz="5400" spc="-4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the</a:t>
            </a:r>
            <a:r>
              <a:rPr dirty="0" sz="5400" spc="-4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Nodes</a:t>
            </a:r>
            <a:endParaRPr sz="5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84" name="object 84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87" name="object 87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92" name="object 92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0861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Network</a:t>
            </a:r>
            <a:r>
              <a:rPr dirty="0" spc="-60"/>
              <a:t> </a:t>
            </a:r>
            <a:r>
              <a:rPr dirty="0" spc="-5"/>
              <a:t>Layout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560322" y="1487551"/>
            <a:ext cx="51879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5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will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following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network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design: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3156204" y="2756916"/>
            <a:ext cx="3369945" cy="2461260"/>
            <a:chOff x="3156204" y="2756916"/>
            <a:chExt cx="3369945" cy="2461260"/>
          </a:xfrm>
        </p:grpSpPr>
        <p:pic>
          <p:nvPicPr>
            <p:cNvPr id="103" name="object 10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6204" y="2756916"/>
              <a:ext cx="173735" cy="17221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5839" y="2756916"/>
              <a:ext cx="172212" cy="172212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3329940" y="2843784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 h="0">
                  <a:moveTo>
                    <a:pt x="0" y="0"/>
                  </a:moveTo>
                  <a:lnTo>
                    <a:pt x="1484757" y="0"/>
                  </a:lnTo>
                </a:path>
              </a:pathLst>
            </a:custGeom>
            <a:ln w="6096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2032" y="3534156"/>
              <a:ext cx="173736" cy="173736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9404" y="5044439"/>
              <a:ext cx="173736" cy="17373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3243072" y="2843784"/>
              <a:ext cx="3134995" cy="2286635"/>
            </a:xfrm>
            <a:custGeom>
              <a:avLst/>
              <a:gdLst/>
              <a:ahLst/>
              <a:cxnLst/>
              <a:rect l="l" t="t" r="r" b="b"/>
              <a:pathLst>
                <a:path w="3134995" h="2286635">
                  <a:moveTo>
                    <a:pt x="2743200" y="2200402"/>
                  </a:moveTo>
                  <a:lnTo>
                    <a:pt x="3134487" y="838199"/>
                  </a:lnTo>
                </a:path>
                <a:path w="3134995" h="2286635">
                  <a:moveTo>
                    <a:pt x="1744979" y="0"/>
                  </a:moveTo>
                  <a:lnTo>
                    <a:pt x="3133852" y="716279"/>
                  </a:lnTo>
                </a:path>
                <a:path w="3134995" h="2286635">
                  <a:moveTo>
                    <a:pt x="62483" y="60960"/>
                  </a:moveTo>
                  <a:lnTo>
                    <a:pt x="3109722" y="777239"/>
                  </a:lnTo>
                </a:path>
                <a:path w="3134995" h="2286635">
                  <a:moveTo>
                    <a:pt x="1659636" y="85343"/>
                  </a:moveTo>
                  <a:lnTo>
                    <a:pt x="2682620" y="2225166"/>
                  </a:lnTo>
                </a:path>
                <a:path w="3134995" h="2286635">
                  <a:moveTo>
                    <a:pt x="0" y="85343"/>
                  </a:moveTo>
                  <a:lnTo>
                    <a:pt x="2655951" y="2286635"/>
                  </a:lnTo>
                </a:path>
              </a:pathLst>
            </a:custGeom>
            <a:ln w="6096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5706236" y="5327141"/>
            <a:ext cx="5384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entury Gothic"/>
                <a:cs typeface="Century Gothic"/>
              </a:rPr>
              <a:t>NODE</a:t>
            </a:r>
            <a:r>
              <a:rPr dirty="0" sz="1100" spc="-75" b="1">
                <a:latin typeface="Century Gothic"/>
                <a:cs typeface="Century Gothic"/>
              </a:rPr>
              <a:t> </a:t>
            </a:r>
            <a:r>
              <a:rPr dirty="0" sz="1100" b="1">
                <a:latin typeface="Century Gothic"/>
                <a:cs typeface="Century Gothic"/>
              </a:rPr>
              <a:t>B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20" name="object 1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33</a:t>
            </a:fld>
            <a:r>
              <a:rPr dirty="0" spc="-5"/>
              <a:t>.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2963672" y="2455545"/>
            <a:ext cx="5607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entury Gothic"/>
                <a:cs typeface="Century Gothic"/>
              </a:rPr>
              <a:t>NODE</a:t>
            </a:r>
            <a:r>
              <a:rPr dirty="0" sz="1100" spc="-75" b="1">
                <a:latin typeface="Century Gothic"/>
                <a:cs typeface="Century Gothic"/>
              </a:rPr>
              <a:t> </a:t>
            </a:r>
            <a:r>
              <a:rPr dirty="0" sz="1100" b="1">
                <a:latin typeface="Century Gothic"/>
                <a:cs typeface="Century Gothic"/>
              </a:rPr>
              <a:t>A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634353" y="3520821"/>
            <a:ext cx="5664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entury Gothic"/>
                <a:cs typeface="Century Gothic"/>
              </a:rPr>
              <a:t>NODE</a:t>
            </a:r>
            <a:r>
              <a:rPr dirty="0" sz="1100" spc="-75" b="1">
                <a:latin typeface="Century Gothic"/>
                <a:cs typeface="Century Gothic"/>
              </a:rPr>
              <a:t> </a:t>
            </a:r>
            <a:r>
              <a:rPr dirty="0" sz="1100" b="1">
                <a:latin typeface="Century Gothic"/>
                <a:cs typeface="Century Gothic"/>
              </a:rPr>
              <a:t>C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626609" y="2432685"/>
            <a:ext cx="5772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EC1C23"/>
                </a:solidFill>
                <a:latin typeface="Century Gothic"/>
                <a:cs typeface="Century Gothic"/>
              </a:rPr>
              <a:t>N</a:t>
            </a:r>
            <a:r>
              <a:rPr dirty="0" sz="1100" spc="-5" b="1">
                <a:solidFill>
                  <a:srgbClr val="EC1C23"/>
                </a:solidFill>
                <a:latin typeface="Century Gothic"/>
                <a:cs typeface="Century Gothic"/>
              </a:rPr>
              <a:t>O</a:t>
            </a:r>
            <a:r>
              <a:rPr dirty="0" sz="1100" b="1">
                <a:solidFill>
                  <a:srgbClr val="EC1C23"/>
                </a:solidFill>
                <a:latin typeface="Century Gothic"/>
                <a:cs typeface="Century Gothic"/>
              </a:rPr>
              <a:t>TA</a:t>
            </a:r>
            <a:r>
              <a:rPr dirty="0" sz="1100" spc="-10" b="1">
                <a:solidFill>
                  <a:srgbClr val="EC1C23"/>
                </a:solidFill>
                <a:latin typeface="Century Gothic"/>
                <a:cs typeface="Century Gothic"/>
              </a:rPr>
              <a:t>R</a:t>
            </a:r>
            <a:r>
              <a:rPr dirty="0" sz="1100" b="1">
                <a:solidFill>
                  <a:srgbClr val="EC1C23"/>
                </a:solidFill>
                <a:latin typeface="Century Gothic"/>
                <a:cs typeface="Century Gothic"/>
              </a:rPr>
              <a:t>Y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10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10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10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10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10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10" action="ppaction://hlinksldjump"/>
              </a:rPr>
              <a:t>2.</a:t>
            </a:r>
            <a:r>
              <a:rPr dirty="0" sz="1600" spc="-50" b="1">
                <a:latin typeface="Century Gothic"/>
                <a:cs typeface="Century Gothic"/>
                <a:hlinkClick r:id="rId10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10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10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10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10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10" action="ppaction://hlinksldjump"/>
              </a:rPr>
              <a:t>4.</a:t>
            </a:r>
            <a:r>
              <a:rPr dirty="0" sz="1600" spc="-55" b="1">
                <a:latin typeface="Century Gothic"/>
                <a:cs typeface="Century Gothic"/>
                <a:hlinkClick r:id="rId10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10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0080752" y="3542157"/>
            <a:ext cx="144843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10" action="ppaction://hlinksldjump"/>
              </a:rPr>
              <a:t>5.</a:t>
            </a:r>
            <a:r>
              <a:rPr dirty="0" sz="1600" spc="-20" b="1">
                <a:solidFill>
                  <a:srgbClr val="EC1C23"/>
                </a:solidFill>
                <a:latin typeface="Century Gothic"/>
                <a:cs typeface="Century Gothic"/>
                <a:hlinkClick r:id="rId10" action="ppaction://hlinksldjump"/>
              </a:rPr>
              <a:t> </a:t>
            </a: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10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 b="1">
                <a:latin typeface="Century Gothic"/>
                <a:cs typeface="Century Gothic"/>
                <a:hlinkClick r:id="rId10" action="ppaction://hlinksldjump"/>
              </a:rPr>
              <a:t>Definin</a:t>
            </a:r>
            <a:r>
              <a:rPr dirty="0" sz="1200" b="1">
                <a:latin typeface="Century Gothic"/>
                <a:cs typeface="Century Gothic"/>
                <a:hlinkClick r:id="rId10" action="ppaction://hlinksldjump"/>
              </a:rPr>
              <a:t>g</a:t>
            </a:r>
            <a:r>
              <a:rPr dirty="0" sz="1200" spc="-5" b="1">
                <a:latin typeface="Century Gothic"/>
                <a:cs typeface="Century Gothic"/>
                <a:hlinkClick r:id="rId10" action="ppaction://hlinksldjump"/>
              </a:rPr>
              <a:t> 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10" action="ppaction://hlinksldjump"/>
              </a:rPr>
              <a:t>Deploying</a:t>
            </a:r>
            <a:r>
              <a:rPr dirty="0" sz="1200" spc="-70">
                <a:latin typeface="Century Gothic"/>
                <a:cs typeface="Century Gothic"/>
                <a:hlinkClick r:id="rId10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10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10" action="ppaction://hlinksldjump"/>
              </a:rPr>
              <a:t>Running</a:t>
            </a:r>
            <a:r>
              <a:rPr dirty="0" sz="1200" spc="-75">
                <a:latin typeface="Century Gothic"/>
                <a:cs typeface="Century Gothic"/>
                <a:hlinkClick r:id="rId10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10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216535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10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080752" y="488365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10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10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10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84" name="object 84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87" name="object 87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92" name="object 92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4596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DeployNodes</a:t>
            </a:r>
            <a:r>
              <a:rPr dirty="0" spc="-40"/>
              <a:t> </a:t>
            </a:r>
            <a:r>
              <a:rPr dirty="0" spc="-5"/>
              <a:t>Task</a:t>
            </a:r>
          </a:p>
        </p:txBody>
      </p:sp>
      <p:sp>
        <p:nvSpPr>
          <p:cNvPr id="108" name="object 10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09" name="object 10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33</a:t>
            </a:fld>
            <a:r>
              <a:rPr dirty="0" spc="-5"/>
              <a:t>.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560322" y="1487551"/>
            <a:ext cx="7221855" cy="3880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Nodes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built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Gradle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build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system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191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5">
                <a:latin typeface="Century Gothic"/>
                <a:cs typeface="Century Gothic"/>
              </a:rPr>
              <a:t>Gradle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builds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organized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into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tasks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Nodes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created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deployNodes</a:t>
            </a:r>
            <a:r>
              <a:rPr dirty="0" sz="2000" spc="8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task:</a:t>
            </a:r>
            <a:endParaRPr sz="2000">
              <a:latin typeface="Century Gothic"/>
              <a:cs typeface="Century Gothic"/>
            </a:endParaRPr>
          </a:p>
          <a:p>
            <a:pPr marL="927100">
              <a:lnSpc>
                <a:spcPts val="1710"/>
              </a:lnSpc>
              <a:spcBef>
                <a:spcPts val="1445"/>
              </a:spcBef>
            </a:pPr>
            <a:r>
              <a:rPr dirty="0" sz="1500" spc="-5" b="1">
                <a:latin typeface="Calibri"/>
                <a:cs typeface="Calibri"/>
              </a:rPr>
              <a:t>node</a:t>
            </a:r>
            <a:r>
              <a:rPr dirty="0" sz="1500" spc="-3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1841500">
              <a:lnSpc>
                <a:spcPts val="1620"/>
              </a:lnSpc>
            </a:pPr>
            <a:r>
              <a:rPr dirty="0" sz="1500" b="1">
                <a:latin typeface="Calibri"/>
                <a:cs typeface="Calibri"/>
              </a:rPr>
              <a:t>name</a:t>
            </a:r>
            <a:r>
              <a:rPr dirty="0" sz="1500" spc="-20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"O=Network</a:t>
            </a:r>
            <a:r>
              <a:rPr dirty="0" sz="1500" spc="15" b="1"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Map Service,L=London,C=GB"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620"/>
              </a:lnSpc>
            </a:pPr>
            <a:r>
              <a:rPr dirty="0" sz="1500" spc="-5" b="1">
                <a:latin typeface="Calibri"/>
                <a:cs typeface="Calibri"/>
              </a:rPr>
              <a:t>advertisedServices</a:t>
            </a:r>
            <a:r>
              <a:rPr dirty="0" sz="1500" spc="-1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=</a:t>
            </a:r>
            <a:r>
              <a:rPr dirty="0" sz="1500" spc="15" b="1">
                <a:latin typeface="Calibri"/>
                <a:cs typeface="Calibri"/>
              </a:rPr>
              <a:t> </a:t>
            </a:r>
            <a:r>
              <a:rPr dirty="0" sz="1500" spc="-15" b="1">
                <a:latin typeface="Calibri"/>
                <a:cs typeface="Calibri"/>
              </a:rPr>
              <a:t>["corda.notary.validating"]</a:t>
            </a:r>
            <a:endParaRPr sz="1500">
              <a:latin typeface="Calibri"/>
              <a:cs typeface="Calibri"/>
            </a:endParaRPr>
          </a:p>
          <a:p>
            <a:pPr marL="1841500">
              <a:lnSpc>
                <a:spcPts val="1620"/>
              </a:lnSpc>
            </a:pPr>
            <a:r>
              <a:rPr dirty="0" sz="1500" spc="-10" b="1">
                <a:latin typeface="Calibri"/>
                <a:cs typeface="Calibri"/>
              </a:rPr>
              <a:t>p2pPort</a:t>
            </a:r>
            <a:r>
              <a:rPr dirty="0" sz="1500" spc="-15" b="1"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10002</a:t>
            </a:r>
            <a:endParaRPr sz="1500">
              <a:latin typeface="Calibri"/>
              <a:cs typeface="Calibri"/>
            </a:endParaRPr>
          </a:p>
          <a:p>
            <a:pPr marL="1841500" marR="4262120">
              <a:lnSpc>
                <a:spcPts val="1620"/>
              </a:lnSpc>
              <a:spcBef>
                <a:spcPts val="114"/>
              </a:spcBef>
            </a:pPr>
            <a:r>
              <a:rPr dirty="0" sz="1500" spc="-10" b="1">
                <a:latin typeface="Calibri"/>
                <a:cs typeface="Calibri"/>
              </a:rPr>
              <a:t>rpcPort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spc="-5" b="1">
                <a:latin typeface="Calibri"/>
                <a:cs typeface="Calibri"/>
              </a:rPr>
              <a:t>10003 </a:t>
            </a:r>
            <a:r>
              <a:rPr dirty="0" sz="1500" spc="-32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cordapps</a:t>
            </a:r>
            <a:r>
              <a:rPr dirty="0" sz="1500" spc="-2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=</a:t>
            </a:r>
            <a:r>
              <a:rPr dirty="0" sz="1500" spc="-2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[]</a:t>
            </a:r>
            <a:endParaRPr sz="1500">
              <a:latin typeface="Calibri"/>
              <a:cs typeface="Calibri"/>
            </a:endParaRPr>
          </a:p>
          <a:p>
            <a:pPr marL="927100">
              <a:lnSpc>
                <a:spcPts val="1595"/>
              </a:lnSpc>
            </a:pPr>
            <a:r>
              <a:rPr dirty="0" sz="1500" b="1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deployNodes</a:t>
            </a:r>
            <a:r>
              <a:rPr dirty="0" sz="2000" spc="6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extends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Cordform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plugin:</a:t>
            </a:r>
            <a:endParaRPr sz="2000">
              <a:latin typeface="Century Gothic"/>
              <a:cs typeface="Century Gothic"/>
            </a:endParaRPr>
          </a:p>
          <a:p>
            <a:pPr marL="245745">
              <a:lnSpc>
                <a:spcPct val="100000"/>
              </a:lnSpc>
              <a:spcBef>
                <a:spcPts val="459"/>
              </a:spcBef>
            </a:pPr>
            <a:r>
              <a:rPr dirty="0" sz="1800">
                <a:latin typeface="Microsoft JhengHei"/>
                <a:cs typeface="Microsoft JhengHei"/>
              </a:rPr>
              <a:t>–</a:t>
            </a:r>
            <a:r>
              <a:rPr dirty="0" sz="1800" spc="-55">
                <a:latin typeface="Microsoft JhengHei"/>
                <a:cs typeface="Microsoft JhengHei"/>
              </a:rPr>
              <a:t> </a:t>
            </a:r>
            <a:r>
              <a:rPr dirty="0" sz="1800" spc="-5">
                <a:latin typeface="Century Gothic"/>
                <a:cs typeface="Century Gothic"/>
                <a:hlinkClick r:id="rId7"/>
              </a:rPr>
              <a:t>http://jcenter.bintray.com/net/corda/plugins/cordformation</a:t>
            </a:r>
            <a:r>
              <a:rPr dirty="0" sz="1600" spc="-5">
                <a:latin typeface="Century Gothic"/>
                <a:cs typeface="Century Gothic"/>
                <a:hlinkClick r:id="rId7"/>
              </a:rPr>
              <a:t>/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2.</a:t>
            </a:r>
            <a:r>
              <a:rPr dirty="0" sz="1600" spc="-50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4.</a:t>
            </a:r>
            <a:r>
              <a:rPr dirty="0" sz="1600" spc="-5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080752" y="3542157"/>
            <a:ext cx="144843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8" action="ppaction://hlinksldjump"/>
              </a:rPr>
              <a:t>5.</a:t>
            </a:r>
            <a:r>
              <a:rPr dirty="0" sz="1600" spc="-20" b="1">
                <a:solidFill>
                  <a:srgbClr val="EC1C23"/>
                </a:solidFill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8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 b="1">
                <a:latin typeface="Century Gothic"/>
                <a:cs typeface="Century Gothic"/>
                <a:hlinkClick r:id="rId8" action="ppaction://hlinksldjump"/>
              </a:rPr>
              <a:t>Definin</a:t>
            </a:r>
            <a:r>
              <a:rPr dirty="0" sz="1200" b="1">
                <a:latin typeface="Century Gothic"/>
                <a:cs typeface="Century Gothic"/>
                <a:hlinkClick r:id="rId8" action="ppaction://hlinksldjump"/>
              </a:rPr>
              <a:t>g</a:t>
            </a:r>
            <a:r>
              <a:rPr dirty="0" sz="1200" spc="-5" b="1">
                <a:latin typeface="Century Gothic"/>
                <a:cs typeface="Century Gothic"/>
                <a:hlinkClick r:id="rId8" action="ppaction://hlinksldjump"/>
              </a:rPr>
              <a:t> 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Deploying</a:t>
            </a:r>
            <a:r>
              <a:rPr dirty="0" sz="1200" spc="-70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8" action="ppaction://hlinksldjump"/>
              </a:rPr>
              <a:t>Running</a:t>
            </a:r>
            <a:r>
              <a:rPr dirty="0" sz="1200" spc="-75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216535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080752" y="488365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66" y="292803"/>
            <a:ext cx="11524321" cy="62586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977074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1140" algn="l"/>
              </a:tabLst>
            </a:pPr>
            <a:r>
              <a:rPr dirty="0" sz="5400" spc="-5">
                <a:solidFill>
                  <a:srgbClr val="000000"/>
                </a:solidFill>
              </a:rPr>
              <a:t>Step</a:t>
            </a:r>
            <a:r>
              <a:rPr dirty="0" sz="5400">
                <a:solidFill>
                  <a:srgbClr val="000000"/>
                </a:solidFill>
              </a:rPr>
              <a:t> 2</a:t>
            </a:r>
            <a:r>
              <a:rPr dirty="0" sz="5400" spc="1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–	</a:t>
            </a:r>
            <a:r>
              <a:rPr dirty="0" sz="5400" spc="-5">
                <a:solidFill>
                  <a:srgbClr val="000000"/>
                </a:solidFill>
              </a:rPr>
              <a:t>Deploying</a:t>
            </a:r>
            <a:r>
              <a:rPr dirty="0" sz="5400" spc="-4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the</a:t>
            </a:r>
            <a:r>
              <a:rPr dirty="0" sz="5400" spc="-1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Nodes</a:t>
            </a:r>
            <a:endParaRPr sz="5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84" name="object 84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87" name="object 87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92" name="object 92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1681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Deploying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Nodes</a:t>
            </a:r>
          </a:p>
        </p:txBody>
      </p:sp>
      <p:sp>
        <p:nvSpPr>
          <p:cNvPr id="109" name="object 10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36</a:t>
            </a:fld>
            <a:r>
              <a:rPr dirty="0" spc="-5"/>
              <a:t>.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560322" y="1479931"/>
            <a:ext cx="6776720" cy="602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ts val="227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deployNodes</a:t>
            </a:r>
            <a:r>
              <a:rPr dirty="0" sz="2000" spc="7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entury Gothic"/>
                <a:cs typeface="Century Gothic"/>
              </a:rPr>
              <a:t>task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for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IOU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CorDapp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defined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270"/>
              </a:lnSpc>
            </a:pPr>
            <a:r>
              <a:rPr dirty="0" sz="2000" spc="-5">
                <a:latin typeface="Calibri"/>
                <a:cs typeface="Calibri"/>
              </a:rPr>
              <a:t>build.gradle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560322" y="2303145"/>
            <a:ext cx="7299959" cy="3626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84785" marR="107950" indent="-172720">
              <a:lnSpc>
                <a:spcPts val="2220"/>
              </a:lnSpc>
              <a:spcBef>
                <a:spcPts val="3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The </a:t>
            </a:r>
            <a:r>
              <a:rPr dirty="0" sz="2000" spc="-5">
                <a:latin typeface="Calibri"/>
                <a:cs typeface="Calibri"/>
              </a:rPr>
              <a:t>build.gradle </a:t>
            </a:r>
            <a:r>
              <a:rPr dirty="0" sz="2000">
                <a:latin typeface="Century Gothic"/>
                <a:cs typeface="Century Gothic"/>
              </a:rPr>
              <a:t>file </a:t>
            </a:r>
            <a:r>
              <a:rPr dirty="0" sz="2000" spc="-5">
                <a:latin typeface="Century Gothic"/>
                <a:cs typeface="Century Gothic"/>
              </a:rPr>
              <a:t>shows </a:t>
            </a:r>
            <a:r>
              <a:rPr dirty="0" sz="2000">
                <a:latin typeface="Century Gothic"/>
                <a:cs typeface="Century Gothic"/>
              </a:rPr>
              <a:t>that our network </a:t>
            </a:r>
            <a:r>
              <a:rPr dirty="0" sz="2000" spc="-5">
                <a:latin typeface="Century Gothic"/>
                <a:cs typeface="Century Gothic"/>
              </a:rPr>
              <a:t>is </a:t>
            </a:r>
            <a:r>
              <a:rPr dirty="0" sz="2000">
                <a:latin typeface="Century Gothic"/>
                <a:cs typeface="Century Gothic"/>
              </a:rPr>
              <a:t>made up of 4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nodes:</a:t>
            </a:r>
            <a:endParaRPr sz="20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36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Network</a:t>
            </a:r>
            <a:r>
              <a:rPr dirty="0" sz="1800" spc="5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Map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Service,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5">
                <a:latin typeface="Century Gothic"/>
                <a:cs typeface="Century Gothic"/>
              </a:rPr>
              <a:t>who</a:t>
            </a:r>
            <a:r>
              <a:rPr dirty="0" sz="1800" spc="4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runs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notary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endParaRPr sz="1800">
              <a:latin typeface="Century Gothic"/>
              <a:cs typeface="Century Gothic"/>
            </a:endParaRPr>
          </a:p>
          <a:p>
            <a:pPr marL="417830">
              <a:lnSpc>
                <a:spcPct val="100000"/>
              </a:lnSpc>
              <a:spcBef>
                <a:spcPts val="710"/>
              </a:spcBef>
            </a:pPr>
            <a:r>
              <a:rPr dirty="0" sz="1800" spc="-10">
                <a:latin typeface="Century Gothic"/>
                <a:cs typeface="Century Gothic"/>
              </a:rPr>
              <a:t>network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lvl="1" marL="417830" indent="-172720">
              <a:lnSpc>
                <a:spcPct val="100000"/>
              </a:lnSpc>
              <a:spcBef>
                <a:spcPts val="710"/>
              </a:spcBef>
              <a:buFont typeface="Microsoft JhengHei"/>
              <a:buChar char="–"/>
              <a:tabLst>
                <a:tab pos="418465" algn="l"/>
              </a:tabLst>
            </a:pPr>
            <a:r>
              <a:rPr dirty="0" sz="1800" spc="-10">
                <a:latin typeface="Century Gothic"/>
                <a:cs typeface="Century Gothic"/>
              </a:rPr>
              <a:t>Three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regular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nodes:</a:t>
            </a:r>
            <a:endParaRPr sz="1800">
              <a:latin typeface="Century Gothic"/>
              <a:cs typeface="Century Gothic"/>
            </a:endParaRPr>
          </a:p>
          <a:p>
            <a:pPr lvl="2" marL="710565" indent="-173355">
              <a:lnSpc>
                <a:spcPct val="100000"/>
              </a:lnSpc>
              <a:spcBef>
                <a:spcPts val="720"/>
              </a:spcBef>
              <a:buFont typeface="Microsoft JhengHei"/>
              <a:buChar char="·"/>
              <a:tabLst>
                <a:tab pos="711200" algn="l"/>
              </a:tabLst>
            </a:pPr>
            <a:r>
              <a:rPr dirty="0" sz="1800" spc="-5">
                <a:latin typeface="Century Gothic"/>
                <a:cs typeface="Century Gothic"/>
              </a:rPr>
              <a:t>ParticipantA</a:t>
            </a:r>
            <a:endParaRPr sz="1800">
              <a:latin typeface="Century Gothic"/>
              <a:cs typeface="Century Gothic"/>
            </a:endParaRPr>
          </a:p>
          <a:p>
            <a:pPr lvl="2" marL="710565" indent="-173355">
              <a:lnSpc>
                <a:spcPct val="100000"/>
              </a:lnSpc>
              <a:spcBef>
                <a:spcPts val="710"/>
              </a:spcBef>
              <a:buFont typeface="Microsoft JhengHei"/>
              <a:buChar char="·"/>
              <a:tabLst>
                <a:tab pos="711200" algn="l"/>
              </a:tabLst>
            </a:pPr>
            <a:r>
              <a:rPr dirty="0" sz="1800" spc="-5">
                <a:latin typeface="Century Gothic"/>
                <a:cs typeface="Century Gothic"/>
              </a:rPr>
              <a:t>ParticipantB</a:t>
            </a:r>
            <a:endParaRPr sz="1800">
              <a:latin typeface="Century Gothic"/>
              <a:cs typeface="Century Gothic"/>
            </a:endParaRPr>
          </a:p>
          <a:p>
            <a:pPr lvl="2" marL="710565" indent="-173355">
              <a:lnSpc>
                <a:spcPct val="100000"/>
              </a:lnSpc>
              <a:spcBef>
                <a:spcPts val="720"/>
              </a:spcBef>
              <a:buFont typeface="Microsoft JhengHei"/>
              <a:buChar char="·"/>
              <a:tabLst>
                <a:tab pos="711200" algn="l"/>
              </a:tabLst>
            </a:pPr>
            <a:r>
              <a:rPr dirty="0" sz="1800" spc="-5">
                <a:latin typeface="Century Gothic"/>
                <a:cs typeface="Century Gothic"/>
              </a:rPr>
              <a:t>ParticipantC</a:t>
            </a:r>
            <a:endParaRPr sz="1800">
              <a:latin typeface="Century Gothic"/>
              <a:cs typeface="Century Gothic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Microsoft JhengHei"/>
              <a:buChar char="·"/>
            </a:pPr>
            <a:endParaRPr sz="1900">
              <a:latin typeface="Century Gothic"/>
              <a:cs typeface="Century Gothic"/>
            </a:endParaRPr>
          </a:p>
          <a:p>
            <a:pPr marL="184785" marR="5080" indent="-172720">
              <a:lnSpc>
                <a:spcPts val="223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Running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deployNodes </a:t>
            </a:r>
            <a:r>
              <a:rPr dirty="0" sz="2000">
                <a:latin typeface="Century Gothic"/>
                <a:cs typeface="Century Gothic"/>
              </a:rPr>
              <a:t>task </a:t>
            </a:r>
            <a:r>
              <a:rPr dirty="0" sz="2000" spc="-5">
                <a:latin typeface="Century Gothic"/>
                <a:cs typeface="Century Gothic"/>
              </a:rPr>
              <a:t>will </a:t>
            </a:r>
            <a:r>
              <a:rPr dirty="0" sz="2000">
                <a:latin typeface="Century Gothic"/>
                <a:cs typeface="Century Gothic"/>
              </a:rPr>
              <a:t>use these </a:t>
            </a:r>
            <a:r>
              <a:rPr dirty="0" sz="2000" spc="-5">
                <a:latin typeface="Century Gothic"/>
                <a:cs typeface="Century Gothic"/>
              </a:rPr>
              <a:t>configs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 spc="-5">
                <a:latin typeface="Century Gothic"/>
                <a:cs typeface="Century Gothic"/>
              </a:rPr>
              <a:t>build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actual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2.</a:t>
            </a:r>
            <a:r>
              <a:rPr dirty="0" sz="1600" spc="-50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4.</a:t>
            </a:r>
            <a:r>
              <a:rPr dirty="0" sz="1600" spc="-5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080752" y="3542157"/>
            <a:ext cx="1448435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7" action="ppaction://hlinksldjump"/>
              </a:rPr>
              <a:t>5.</a:t>
            </a:r>
            <a:r>
              <a:rPr dirty="0" sz="1600" spc="-20" b="1">
                <a:solidFill>
                  <a:srgbClr val="EC1C23"/>
                </a:solidFill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7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Defining</a:t>
            </a:r>
            <a:r>
              <a:rPr dirty="0" sz="1200" spc="-65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 b="1">
                <a:latin typeface="Century Gothic"/>
                <a:cs typeface="Century Gothic"/>
                <a:hlinkClick r:id="rId7" action="ppaction://hlinksldjump"/>
              </a:rPr>
              <a:t>Deployin</a:t>
            </a:r>
            <a:r>
              <a:rPr dirty="0" sz="1200" b="1">
                <a:latin typeface="Century Gothic"/>
                <a:cs typeface="Century Gothic"/>
                <a:hlinkClick r:id="rId7" action="ppaction://hlinksldjump"/>
              </a:rPr>
              <a:t>g</a:t>
            </a:r>
            <a:r>
              <a:rPr dirty="0" sz="1200" spc="-1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200" spc="-5" b="1">
                <a:latin typeface="Century Gothic"/>
                <a:cs typeface="Century Gothic"/>
                <a:hlinkClick r:id="rId7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7" action="ppaction://hlinksldjump"/>
              </a:rPr>
              <a:t>Running</a:t>
            </a:r>
            <a:r>
              <a:rPr dirty="0" sz="1200" spc="-75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216535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0080752" y="4883658"/>
            <a:ext cx="572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6.</a:t>
            </a:r>
            <a:r>
              <a:rPr dirty="0" sz="1600" spc="-5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84" name="object 84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87" name="object 87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92" name="object 92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7627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Deploying</a:t>
            </a:r>
            <a:r>
              <a:rPr dirty="0" spc="-15"/>
              <a:t> </a:t>
            </a:r>
            <a:r>
              <a:rPr dirty="0"/>
              <a:t>the Nodes</a:t>
            </a:r>
            <a:r>
              <a:rPr dirty="0" spc="-10"/>
              <a:t> </a:t>
            </a:r>
            <a:r>
              <a:rPr dirty="0"/>
              <a:t>- </a:t>
            </a:r>
            <a:r>
              <a:rPr dirty="0" spc="-5"/>
              <a:t>Instructions</a:t>
            </a:r>
          </a:p>
        </p:txBody>
      </p:sp>
      <p:grpSp>
        <p:nvGrpSpPr>
          <p:cNvPr id="101" name="object 101"/>
          <p:cNvGrpSpPr/>
          <p:nvPr/>
        </p:nvGrpSpPr>
        <p:grpSpPr>
          <a:xfrm>
            <a:off x="287781" y="3248914"/>
            <a:ext cx="975994" cy="1003300"/>
            <a:chOff x="287781" y="3248914"/>
            <a:chExt cx="975994" cy="1003300"/>
          </a:xfrm>
        </p:grpSpPr>
        <p:sp>
          <p:nvSpPr>
            <p:cNvPr id="102" name="object 102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1238630" y="1840738"/>
          <a:ext cx="8153400" cy="3809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/>
                <a:gridCol w="1127760"/>
                <a:gridCol w="6593840"/>
              </a:tblGrid>
              <a:tr h="5848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Deploy</a:t>
                      </a:r>
                      <a:r>
                        <a:rPr dirty="0" sz="1400" spc="-7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nodes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r>
                        <a:rPr dirty="0" sz="1400" spc="-7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line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334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28575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7540" marR="832485" indent="-342900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From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r>
                        <a:rPr dirty="0" sz="1400" spc="-5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line,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move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root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of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your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CorDapp </a:t>
                      </a:r>
                      <a:r>
                        <a:rPr dirty="0" sz="1400" spc="-37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directory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7540" indent="-343535">
                        <a:lnSpc>
                          <a:spcPts val="1655"/>
                        </a:lnSpc>
                        <a:spcBef>
                          <a:spcPts val="840"/>
                        </a:spcBef>
                        <a:buAutoNum type="arabicPeriod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Deploy</a:t>
                      </a:r>
                      <a:r>
                        <a:rPr dirty="0" sz="1400" spc="-7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nodes: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7540" indent="-343535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Unix: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./gradlew</a:t>
                      </a:r>
                      <a:r>
                        <a:rPr dirty="0" sz="1400" spc="-4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deployNodes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7540" indent="-3435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Windows: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gradlew</a:t>
                      </a:r>
                      <a:r>
                        <a:rPr dirty="0" sz="1400" spc="-4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deployNodes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9464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637540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3.	Navigate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build/nodes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folder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view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deployed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nodes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1195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67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28575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340" marR="50736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Key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N/A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5" name="object 10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10080752" y="1103122"/>
            <a:ext cx="1877060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CorDapp</a:t>
            </a:r>
            <a:r>
              <a:rPr dirty="0" sz="1600" spc="-20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8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Defining</a:t>
            </a:r>
            <a:r>
              <a:rPr dirty="0" sz="1200" spc="-25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 b="1">
                <a:latin typeface="Century Gothic"/>
                <a:cs typeface="Century Gothic"/>
                <a:hlinkClick r:id="rId8" action="ppaction://hlinksldjump"/>
              </a:rPr>
              <a:t>Deploying</a:t>
            </a:r>
            <a:r>
              <a:rPr dirty="0" sz="1200" spc="-60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 b="1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8" action="ppaction://hlinksldjump"/>
              </a:rPr>
              <a:t>Running</a:t>
            </a:r>
            <a:r>
              <a:rPr dirty="0" sz="1200" spc="-30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216535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6.</a:t>
            </a:r>
            <a:r>
              <a:rPr dirty="0" sz="1600" spc="-2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08" name="object 10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36</a:t>
            </a:fld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66" y="292803"/>
            <a:ext cx="11524321" cy="62586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902652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1140" algn="l"/>
              </a:tabLst>
            </a:pPr>
            <a:r>
              <a:rPr dirty="0" sz="5400" spc="-5">
                <a:solidFill>
                  <a:srgbClr val="000000"/>
                </a:solidFill>
              </a:rPr>
              <a:t>Step</a:t>
            </a:r>
            <a:r>
              <a:rPr dirty="0" sz="5400" spc="1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3 –	</a:t>
            </a:r>
            <a:r>
              <a:rPr dirty="0" sz="5400" spc="-5">
                <a:solidFill>
                  <a:srgbClr val="000000"/>
                </a:solidFill>
              </a:rPr>
              <a:t>Running</a:t>
            </a:r>
            <a:r>
              <a:rPr dirty="0" sz="5400" spc="-4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the</a:t>
            </a:r>
            <a:r>
              <a:rPr dirty="0" sz="5400" spc="-35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Nodes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84" name="object 84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87" name="object 87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92" name="object 92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8525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20"/>
              <a:t> </a:t>
            </a:r>
            <a:r>
              <a:rPr dirty="0" spc="-5"/>
              <a:t>runnodes Script</a:t>
            </a:r>
          </a:p>
        </p:txBody>
      </p:sp>
      <p:sp>
        <p:nvSpPr>
          <p:cNvPr id="107" name="object 10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08" name="object 10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39</a:t>
            </a:fld>
            <a:r>
              <a:rPr dirty="0" spc="-5"/>
              <a:t>.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560322" y="1479931"/>
            <a:ext cx="6883400" cy="1703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deployed</a:t>
            </a:r>
            <a:r>
              <a:rPr dirty="0" sz="2000">
                <a:latin typeface="Century Gothic"/>
                <a:cs typeface="Century Gothic"/>
              </a:rPr>
              <a:t> nodes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found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alibri"/>
                <a:cs typeface="Calibri"/>
              </a:rPr>
              <a:t>build/nodes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folder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ts val="2310"/>
              </a:lnSpc>
              <a:spcBef>
                <a:spcPts val="1914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Each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node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folder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contains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alibri"/>
                <a:cs typeface="Calibri"/>
              </a:rPr>
              <a:t>corda.jar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file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of </a:t>
            </a:r>
            <a:r>
              <a:rPr dirty="0" sz="2000">
                <a:latin typeface="Century Gothic"/>
                <a:cs typeface="Century Gothic"/>
              </a:rPr>
              <a:t>our IOU</a:t>
            </a:r>
            <a:endParaRPr sz="2000">
              <a:latin typeface="Century Gothic"/>
              <a:cs typeface="Century Gothic"/>
            </a:endParaRPr>
          </a:p>
          <a:p>
            <a:pPr marL="184785">
              <a:lnSpc>
                <a:spcPts val="2310"/>
              </a:lnSpc>
            </a:pPr>
            <a:r>
              <a:rPr dirty="0" sz="2000" spc="-5">
                <a:latin typeface="Century Gothic"/>
                <a:cs typeface="Century Gothic"/>
              </a:rPr>
              <a:t>CorDapp</a:t>
            </a:r>
            <a:endParaRPr sz="20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 spc="-30">
                <a:latin typeface="Century Gothic"/>
                <a:cs typeface="Century Gothic"/>
              </a:rPr>
              <a:t>We</a:t>
            </a:r>
            <a:r>
              <a:rPr dirty="0" sz="2000" spc="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2B79EF"/>
                </a:solidFill>
                <a:latin typeface="Calibri"/>
                <a:cs typeface="Calibri"/>
              </a:rPr>
              <a:t>runnodes</a:t>
            </a:r>
            <a:r>
              <a:rPr dirty="0" sz="2000" spc="85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script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start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up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all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2.</a:t>
            </a:r>
            <a:r>
              <a:rPr dirty="0" sz="1600" spc="-50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080752" y="2322702"/>
            <a:ext cx="1114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3.</a:t>
            </a:r>
            <a:r>
              <a:rPr dirty="0" sz="1600" spc="-5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80752" y="2932556"/>
            <a:ext cx="691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4.</a:t>
            </a:r>
            <a:r>
              <a:rPr dirty="0" sz="1600" spc="-5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7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080752" y="3542157"/>
            <a:ext cx="1448435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7" action="ppaction://hlinksldjump"/>
              </a:rPr>
              <a:t>5.</a:t>
            </a:r>
            <a:r>
              <a:rPr dirty="0" sz="1600" spc="-20" b="1">
                <a:solidFill>
                  <a:srgbClr val="EC1C23"/>
                </a:solidFill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7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Defining</a:t>
            </a:r>
            <a:r>
              <a:rPr dirty="0" sz="1200" spc="-65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Deploying</a:t>
            </a:r>
            <a:r>
              <a:rPr dirty="0" sz="1200" spc="-70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 b="1">
                <a:latin typeface="Century Gothic"/>
                <a:cs typeface="Century Gothic"/>
                <a:hlinkClick r:id="rId7" action="ppaction://hlinksldjump"/>
              </a:rPr>
              <a:t>Running</a:t>
            </a:r>
            <a:r>
              <a:rPr dirty="0" sz="1200" spc="-7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200" spc="-5" b="1">
                <a:latin typeface="Century Gothic"/>
                <a:cs typeface="Century Gothic"/>
                <a:hlinkClick r:id="rId7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216535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7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6.</a:t>
            </a:r>
            <a:r>
              <a:rPr dirty="0" sz="1600" spc="-25" b="1">
                <a:latin typeface="Century Gothic"/>
                <a:cs typeface="Century Gothic"/>
                <a:hlinkClick r:id="rId7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7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432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Corda</a:t>
            </a:r>
            <a:r>
              <a:rPr dirty="0" spc="-60"/>
              <a:t> </a:t>
            </a:r>
            <a:r>
              <a:rPr dirty="0" spc="-5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6090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Corda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network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is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made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up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nodes: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56303" y="2787395"/>
            <a:ext cx="3369945" cy="2463165"/>
            <a:chOff x="3956303" y="2787395"/>
            <a:chExt cx="3369945" cy="24631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6303" y="2787395"/>
              <a:ext cx="173736" cy="1737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5939" y="2787395"/>
              <a:ext cx="172212" cy="1737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30039" y="2874263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 h="0">
                  <a:moveTo>
                    <a:pt x="0" y="0"/>
                  </a:moveTo>
                  <a:lnTo>
                    <a:pt x="1484757" y="0"/>
                  </a:lnTo>
                </a:path>
              </a:pathLst>
            </a:custGeom>
            <a:ln w="6096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2131" y="3566159"/>
              <a:ext cx="173736" cy="1737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9503" y="5076444"/>
              <a:ext cx="173736" cy="1737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05655" y="2874263"/>
              <a:ext cx="3072130" cy="2288540"/>
            </a:xfrm>
            <a:custGeom>
              <a:avLst/>
              <a:gdLst/>
              <a:ahLst/>
              <a:cxnLst/>
              <a:rect l="l" t="t" r="r" b="b"/>
              <a:pathLst>
                <a:path w="3072129" h="2288540">
                  <a:moveTo>
                    <a:pt x="2680716" y="2201926"/>
                  </a:moveTo>
                  <a:lnTo>
                    <a:pt x="3072003" y="839724"/>
                  </a:lnTo>
                </a:path>
                <a:path w="3072129" h="2288540">
                  <a:moveTo>
                    <a:pt x="1682496" y="0"/>
                  </a:moveTo>
                  <a:lnTo>
                    <a:pt x="3071368" y="716280"/>
                  </a:lnTo>
                </a:path>
                <a:path w="3072129" h="2288540">
                  <a:moveTo>
                    <a:pt x="0" y="62484"/>
                  </a:moveTo>
                  <a:lnTo>
                    <a:pt x="3047238" y="778763"/>
                  </a:lnTo>
                </a:path>
                <a:path w="3072129" h="2288540">
                  <a:moveTo>
                    <a:pt x="1597152" y="86868"/>
                  </a:moveTo>
                  <a:lnTo>
                    <a:pt x="2620137" y="2226691"/>
                  </a:lnTo>
                </a:path>
                <a:path w="3072129" h="2288540">
                  <a:moveTo>
                    <a:pt x="108204" y="1540764"/>
                  </a:moveTo>
                  <a:lnTo>
                    <a:pt x="2594610" y="2288413"/>
                  </a:lnTo>
                </a:path>
              </a:pathLst>
            </a:custGeom>
            <a:ln w="6096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4507" y="4267199"/>
              <a:ext cx="173736" cy="1737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43171" y="2936747"/>
              <a:ext cx="3134360" cy="2165350"/>
            </a:xfrm>
            <a:custGeom>
              <a:avLst/>
              <a:gdLst/>
              <a:ahLst/>
              <a:cxnLst/>
              <a:rect l="l" t="t" r="r" b="b"/>
              <a:pathLst>
                <a:path w="3134359" h="2165350">
                  <a:moveTo>
                    <a:pt x="0" y="24384"/>
                  </a:moveTo>
                  <a:lnTo>
                    <a:pt x="108203" y="1329689"/>
                  </a:lnTo>
                </a:path>
                <a:path w="3134359" h="2165350">
                  <a:moveTo>
                    <a:pt x="170687" y="1356233"/>
                  </a:moveTo>
                  <a:lnTo>
                    <a:pt x="1598167" y="0"/>
                  </a:lnTo>
                </a:path>
                <a:path w="3134359" h="2165350">
                  <a:moveTo>
                    <a:pt x="195072" y="1417065"/>
                  </a:moveTo>
                  <a:lnTo>
                    <a:pt x="3134232" y="777239"/>
                  </a:lnTo>
                </a:path>
                <a:path w="3134359" h="2165350">
                  <a:moveTo>
                    <a:pt x="62483" y="0"/>
                  </a:moveTo>
                  <a:lnTo>
                    <a:pt x="2682494" y="2165350"/>
                  </a:lnTo>
                </a:path>
              </a:pathLst>
            </a:custGeom>
            <a:ln w="6096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506336" y="5359146"/>
            <a:ext cx="5384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entury Gothic"/>
                <a:cs typeface="Century Gothic"/>
              </a:rPr>
              <a:t>NODE</a:t>
            </a:r>
            <a:r>
              <a:rPr dirty="0" sz="1100" spc="-75" b="1">
                <a:latin typeface="Century Gothic"/>
                <a:cs typeface="Century Gothic"/>
              </a:rPr>
              <a:t> </a:t>
            </a:r>
            <a:r>
              <a:rPr dirty="0" sz="1100" b="1">
                <a:latin typeface="Century Gothic"/>
                <a:cs typeface="Century Gothic"/>
              </a:rPr>
              <a:t>B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4</a:t>
            </a:fld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3771" y="2487549"/>
            <a:ext cx="5607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entury Gothic"/>
                <a:cs typeface="Century Gothic"/>
              </a:rPr>
              <a:t>NODE</a:t>
            </a:r>
            <a:r>
              <a:rPr dirty="0" sz="1100" spc="-75" b="1">
                <a:latin typeface="Century Gothic"/>
                <a:cs typeface="Century Gothic"/>
              </a:rPr>
              <a:t> </a:t>
            </a:r>
            <a:r>
              <a:rPr dirty="0" sz="1100" b="1">
                <a:latin typeface="Century Gothic"/>
                <a:cs typeface="Century Gothic"/>
              </a:rPr>
              <a:t>A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4453" y="3552825"/>
            <a:ext cx="5664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entury Gothic"/>
                <a:cs typeface="Century Gothic"/>
              </a:rPr>
              <a:t>NODE</a:t>
            </a:r>
            <a:r>
              <a:rPr dirty="0" sz="1100" spc="-75" b="1">
                <a:latin typeface="Century Gothic"/>
                <a:cs typeface="Century Gothic"/>
              </a:rPr>
              <a:t> </a:t>
            </a:r>
            <a:r>
              <a:rPr dirty="0" sz="1100" b="1">
                <a:latin typeface="Century Gothic"/>
                <a:cs typeface="Century Gothic"/>
              </a:rPr>
              <a:t>C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9379" y="2495550"/>
            <a:ext cx="10071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EC1C23"/>
                </a:solidFill>
                <a:latin typeface="Century Gothic"/>
                <a:cs typeface="Century Gothic"/>
              </a:rPr>
              <a:t>N</a:t>
            </a:r>
            <a:r>
              <a:rPr dirty="0" sz="1100" spc="-5" b="1">
                <a:solidFill>
                  <a:srgbClr val="EC1C23"/>
                </a:solidFill>
                <a:latin typeface="Century Gothic"/>
                <a:cs typeface="Century Gothic"/>
              </a:rPr>
              <a:t>O</a:t>
            </a:r>
            <a:r>
              <a:rPr dirty="0" sz="1100" b="1">
                <a:solidFill>
                  <a:srgbClr val="EC1C23"/>
                </a:solidFill>
                <a:latin typeface="Century Gothic"/>
                <a:cs typeface="Century Gothic"/>
              </a:rPr>
              <a:t>TA</a:t>
            </a:r>
            <a:r>
              <a:rPr dirty="0" sz="1100" spc="-10" b="1">
                <a:solidFill>
                  <a:srgbClr val="EC1C23"/>
                </a:solidFill>
                <a:latin typeface="Century Gothic"/>
                <a:cs typeface="Century Gothic"/>
              </a:rPr>
              <a:t>R</a:t>
            </a:r>
            <a:r>
              <a:rPr dirty="0" sz="1100" b="1">
                <a:solidFill>
                  <a:srgbClr val="EC1C23"/>
                </a:solidFill>
                <a:latin typeface="Century Gothic"/>
                <a:cs typeface="Century Gothic"/>
              </a:rPr>
              <a:t>Y</a:t>
            </a:r>
            <a:r>
              <a:rPr dirty="0" sz="1100" spc="-10" b="1">
                <a:solidFill>
                  <a:srgbClr val="EC1C23"/>
                </a:solidFill>
                <a:latin typeface="Century Gothic"/>
                <a:cs typeface="Century Gothic"/>
              </a:rPr>
              <a:t> </a:t>
            </a:r>
            <a:r>
              <a:rPr dirty="0" sz="1100" b="1">
                <a:solidFill>
                  <a:srgbClr val="EC1C23"/>
                </a:solidFill>
                <a:latin typeface="Century Gothic"/>
                <a:cs typeface="Century Gothic"/>
              </a:rPr>
              <a:t>N</a:t>
            </a:r>
            <a:r>
              <a:rPr dirty="0" sz="1100" spc="-5" b="1">
                <a:solidFill>
                  <a:srgbClr val="EC1C23"/>
                </a:solidFill>
                <a:latin typeface="Century Gothic"/>
                <a:cs typeface="Century Gothic"/>
              </a:rPr>
              <a:t>OD</a:t>
            </a:r>
            <a:r>
              <a:rPr dirty="0" sz="1100" b="1">
                <a:solidFill>
                  <a:srgbClr val="EC1C23"/>
                </a:solidFill>
                <a:latin typeface="Century Gothic"/>
                <a:cs typeface="Century Gothic"/>
              </a:rPr>
              <a:t>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9316" y="4560570"/>
            <a:ext cx="5549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entury Gothic"/>
                <a:cs typeface="Century Gothic"/>
              </a:rPr>
              <a:t>NODE</a:t>
            </a:r>
            <a:r>
              <a:rPr dirty="0" sz="1100" spc="-75" b="1">
                <a:latin typeface="Century Gothic"/>
                <a:cs typeface="Century Gothic"/>
              </a:rPr>
              <a:t> </a:t>
            </a:r>
            <a:r>
              <a:rPr dirty="0" sz="1100" b="1">
                <a:latin typeface="Century Gothic"/>
                <a:cs typeface="Century Gothic"/>
              </a:rPr>
              <a:t>D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84" name="object 84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87" name="object 87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92" name="object 92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4490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dirty="0" spc="-5"/>
              <a:t>runnodes</a:t>
            </a:r>
            <a:r>
              <a:rPr dirty="0" spc="20"/>
              <a:t> </a:t>
            </a:r>
            <a:r>
              <a:rPr dirty="0" spc="-5"/>
              <a:t>Script</a:t>
            </a:r>
            <a:r>
              <a:rPr dirty="0" spc="-10"/>
              <a:t> </a:t>
            </a:r>
            <a:r>
              <a:rPr dirty="0"/>
              <a:t>-</a:t>
            </a:r>
            <a:r>
              <a:rPr dirty="0" spc="10"/>
              <a:t> </a:t>
            </a:r>
            <a:r>
              <a:rPr dirty="0" spc="-5"/>
              <a:t>Instructions</a:t>
            </a:r>
          </a:p>
        </p:txBody>
      </p:sp>
      <p:grpSp>
        <p:nvGrpSpPr>
          <p:cNvPr id="101" name="object 101"/>
          <p:cNvGrpSpPr/>
          <p:nvPr/>
        </p:nvGrpSpPr>
        <p:grpSpPr>
          <a:xfrm>
            <a:off x="287781" y="3248914"/>
            <a:ext cx="975994" cy="1003300"/>
            <a:chOff x="287781" y="3248914"/>
            <a:chExt cx="975994" cy="1003300"/>
          </a:xfrm>
        </p:grpSpPr>
        <p:sp>
          <p:nvSpPr>
            <p:cNvPr id="102" name="object 102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481584" y="0"/>
                  </a:moveTo>
                  <a:lnTo>
                    <a:pt x="435203" y="2267"/>
                  </a:lnTo>
                  <a:lnTo>
                    <a:pt x="390070" y="8930"/>
                  </a:lnTo>
                  <a:lnTo>
                    <a:pt x="346386" y="19782"/>
                  </a:lnTo>
                  <a:lnTo>
                    <a:pt x="304354" y="34615"/>
                  </a:lnTo>
                  <a:lnTo>
                    <a:pt x="264174" y="53222"/>
                  </a:lnTo>
                  <a:lnTo>
                    <a:pt x="226049" y="75394"/>
                  </a:lnTo>
                  <a:lnTo>
                    <a:pt x="190181" y="100925"/>
                  </a:lnTo>
                  <a:lnTo>
                    <a:pt x="156771" y="129607"/>
                  </a:lnTo>
                  <a:lnTo>
                    <a:pt x="126021" y="161233"/>
                  </a:lnTo>
                  <a:lnTo>
                    <a:pt x="98132" y="195594"/>
                  </a:lnTo>
                  <a:lnTo>
                    <a:pt x="73308" y="232484"/>
                  </a:lnTo>
                  <a:lnTo>
                    <a:pt x="51749" y="271695"/>
                  </a:lnTo>
                  <a:lnTo>
                    <a:pt x="33657" y="313019"/>
                  </a:lnTo>
                  <a:lnTo>
                    <a:pt x="19235" y="356249"/>
                  </a:lnTo>
                  <a:lnTo>
                    <a:pt x="8683" y="401178"/>
                  </a:lnTo>
                  <a:lnTo>
                    <a:pt x="2204" y="447597"/>
                  </a:lnTo>
                  <a:lnTo>
                    <a:pt x="0" y="495300"/>
                  </a:lnTo>
                  <a:lnTo>
                    <a:pt x="2204" y="543002"/>
                  </a:lnTo>
                  <a:lnTo>
                    <a:pt x="8683" y="589421"/>
                  </a:lnTo>
                  <a:lnTo>
                    <a:pt x="19235" y="634350"/>
                  </a:lnTo>
                  <a:lnTo>
                    <a:pt x="33657" y="677580"/>
                  </a:lnTo>
                  <a:lnTo>
                    <a:pt x="51749" y="718904"/>
                  </a:lnTo>
                  <a:lnTo>
                    <a:pt x="73308" y="758115"/>
                  </a:lnTo>
                  <a:lnTo>
                    <a:pt x="98132" y="795005"/>
                  </a:lnTo>
                  <a:lnTo>
                    <a:pt x="126021" y="829366"/>
                  </a:lnTo>
                  <a:lnTo>
                    <a:pt x="156771" y="860992"/>
                  </a:lnTo>
                  <a:lnTo>
                    <a:pt x="190181" y="889674"/>
                  </a:lnTo>
                  <a:lnTo>
                    <a:pt x="226049" y="915205"/>
                  </a:lnTo>
                  <a:lnTo>
                    <a:pt x="264174" y="937377"/>
                  </a:lnTo>
                  <a:lnTo>
                    <a:pt x="304354" y="955984"/>
                  </a:lnTo>
                  <a:lnTo>
                    <a:pt x="346386" y="970817"/>
                  </a:lnTo>
                  <a:lnTo>
                    <a:pt x="390070" y="981669"/>
                  </a:lnTo>
                  <a:lnTo>
                    <a:pt x="435203" y="988332"/>
                  </a:lnTo>
                  <a:lnTo>
                    <a:pt x="481584" y="990600"/>
                  </a:lnTo>
                  <a:lnTo>
                    <a:pt x="527964" y="988332"/>
                  </a:lnTo>
                  <a:lnTo>
                    <a:pt x="573097" y="981669"/>
                  </a:lnTo>
                  <a:lnTo>
                    <a:pt x="616781" y="970817"/>
                  </a:lnTo>
                  <a:lnTo>
                    <a:pt x="658813" y="955984"/>
                  </a:lnTo>
                  <a:lnTo>
                    <a:pt x="698993" y="937377"/>
                  </a:lnTo>
                  <a:lnTo>
                    <a:pt x="737118" y="915205"/>
                  </a:lnTo>
                  <a:lnTo>
                    <a:pt x="772986" y="889674"/>
                  </a:lnTo>
                  <a:lnTo>
                    <a:pt x="806396" y="860992"/>
                  </a:lnTo>
                  <a:lnTo>
                    <a:pt x="837146" y="829366"/>
                  </a:lnTo>
                  <a:lnTo>
                    <a:pt x="865035" y="795005"/>
                  </a:lnTo>
                  <a:lnTo>
                    <a:pt x="889859" y="758115"/>
                  </a:lnTo>
                  <a:lnTo>
                    <a:pt x="911418" y="718904"/>
                  </a:lnTo>
                  <a:lnTo>
                    <a:pt x="929510" y="677580"/>
                  </a:lnTo>
                  <a:lnTo>
                    <a:pt x="943932" y="634350"/>
                  </a:lnTo>
                  <a:lnTo>
                    <a:pt x="954484" y="589421"/>
                  </a:lnTo>
                  <a:lnTo>
                    <a:pt x="960963" y="543002"/>
                  </a:lnTo>
                  <a:lnTo>
                    <a:pt x="963168" y="495300"/>
                  </a:lnTo>
                  <a:lnTo>
                    <a:pt x="960963" y="447597"/>
                  </a:lnTo>
                  <a:lnTo>
                    <a:pt x="954484" y="401178"/>
                  </a:lnTo>
                  <a:lnTo>
                    <a:pt x="943932" y="356249"/>
                  </a:lnTo>
                  <a:lnTo>
                    <a:pt x="929510" y="313019"/>
                  </a:lnTo>
                  <a:lnTo>
                    <a:pt x="911418" y="271695"/>
                  </a:lnTo>
                  <a:lnTo>
                    <a:pt x="889859" y="232484"/>
                  </a:lnTo>
                  <a:lnTo>
                    <a:pt x="865035" y="195594"/>
                  </a:lnTo>
                  <a:lnTo>
                    <a:pt x="837146" y="161233"/>
                  </a:lnTo>
                  <a:lnTo>
                    <a:pt x="806396" y="129607"/>
                  </a:lnTo>
                  <a:lnTo>
                    <a:pt x="772986" y="100925"/>
                  </a:lnTo>
                  <a:lnTo>
                    <a:pt x="737118" y="75394"/>
                  </a:lnTo>
                  <a:lnTo>
                    <a:pt x="698993" y="53222"/>
                  </a:lnTo>
                  <a:lnTo>
                    <a:pt x="658813" y="34615"/>
                  </a:lnTo>
                  <a:lnTo>
                    <a:pt x="616781" y="19782"/>
                  </a:lnTo>
                  <a:lnTo>
                    <a:pt x="573097" y="8930"/>
                  </a:lnTo>
                  <a:lnTo>
                    <a:pt x="527964" y="2267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9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94131" y="3255264"/>
              <a:ext cx="963294" cy="990600"/>
            </a:xfrm>
            <a:custGeom>
              <a:avLst/>
              <a:gdLst/>
              <a:ahLst/>
              <a:cxnLst/>
              <a:rect l="l" t="t" r="r" b="b"/>
              <a:pathLst>
                <a:path w="963294" h="990600">
                  <a:moveTo>
                    <a:pt x="0" y="495300"/>
                  </a:moveTo>
                  <a:lnTo>
                    <a:pt x="2204" y="447597"/>
                  </a:lnTo>
                  <a:lnTo>
                    <a:pt x="8683" y="401178"/>
                  </a:lnTo>
                  <a:lnTo>
                    <a:pt x="19235" y="356249"/>
                  </a:lnTo>
                  <a:lnTo>
                    <a:pt x="33657" y="313019"/>
                  </a:lnTo>
                  <a:lnTo>
                    <a:pt x="51749" y="271695"/>
                  </a:lnTo>
                  <a:lnTo>
                    <a:pt x="73308" y="232484"/>
                  </a:lnTo>
                  <a:lnTo>
                    <a:pt x="98132" y="195594"/>
                  </a:lnTo>
                  <a:lnTo>
                    <a:pt x="126021" y="161233"/>
                  </a:lnTo>
                  <a:lnTo>
                    <a:pt x="156771" y="129607"/>
                  </a:lnTo>
                  <a:lnTo>
                    <a:pt x="190181" y="100925"/>
                  </a:lnTo>
                  <a:lnTo>
                    <a:pt x="226049" y="75394"/>
                  </a:lnTo>
                  <a:lnTo>
                    <a:pt x="264174" y="53222"/>
                  </a:lnTo>
                  <a:lnTo>
                    <a:pt x="304354" y="34615"/>
                  </a:lnTo>
                  <a:lnTo>
                    <a:pt x="346386" y="19782"/>
                  </a:lnTo>
                  <a:lnTo>
                    <a:pt x="390070" y="8930"/>
                  </a:lnTo>
                  <a:lnTo>
                    <a:pt x="435203" y="2267"/>
                  </a:lnTo>
                  <a:lnTo>
                    <a:pt x="481584" y="0"/>
                  </a:lnTo>
                  <a:lnTo>
                    <a:pt x="527964" y="2267"/>
                  </a:lnTo>
                  <a:lnTo>
                    <a:pt x="573097" y="8930"/>
                  </a:lnTo>
                  <a:lnTo>
                    <a:pt x="616781" y="19782"/>
                  </a:lnTo>
                  <a:lnTo>
                    <a:pt x="658813" y="34615"/>
                  </a:lnTo>
                  <a:lnTo>
                    <a:pt x="698993" y="53222"/>
                  </a:lnTo>
                  <a:lnTo>
                    <a:pt x="737118" y="75394"/>
                  </a:lnTo>
                  <a:lnTo>
                    <a:pt x="772986" y="100925"/>
                  </a:lnTo>
                  <a:lnTo>
                    <a:pt x="806396" y="129607"/>
                  </a:lnTo>
                  <a:lnTo>
                    <a:pt x="837146" y="161233"/>
                  </a:lnTo>
                  <a:lnTo>
                    <a:pt x="865035" y="195594"/>
                  </a:lnTo>
                  <a:lnTo>
                    <a:pt x="889859" y="232484"/>
                  </a:lnTo>
                  <a:lnTo>
                    <a:pt x="911418" y="271695"/>
                  </a:lnTo>
                  <a:lnTo>
                    <a:pt x="929510" y="313019"/>
                  </a:lnTo>
                  <a:lnTo>
                    <a:pt x="943932" y="356249"/>
                  </a:lnTo>
                  <a:lnTo>
                    <a:pt x="954484" y="401178"/>
                  </a:lnTo>
                  <a:lnTo>
                    <a:pt x="960963" y="447597"/>
                  </a:lnTo>
                  <a:lnTo>
                    <a:pt x="963168" y="495300"/>
                  </a:lnTo>
                  <a:lnTo>
                    <a:pt x="960963" y="543002"/>
                  </a:lnTo>
                  <a:lnTo>
                    <a:pt x="954484" y="589421"/>
                  </a:lnTo>
                  <a:lnTo>
                    <a:pt x="943932" y="634350"/>
                  </a:lnTo>
                  <a:lnTo>
                    <a:pt x="929510" y="677580"/>
                  </a:lnTo>
                  <a:lnTo>
                    <a:pt x="911418" y="718904"/>
                  </a:lnTo>
                  <a:lnTo>
                    <a:pt x="889859" y="758115"/>
                  </a:lnTo>
                  <a:lnTo>
                    <a:pt x="865035" y="795005"/>
                  </a:lnTo>
                  <a:lnTo>
                    <a:pt x="837146" y="829366"/>
                  </a:lnTo>
                  <a:lnTo>
                    <a:pt x="806396" y="860992"/>
                  </a:lnTo>
                  <a:lnTo>
                    <a:pt x="772986" y="889674"/>
                  </a:lnTo>
                  <a:lnTo>
                    <a:pt x="737118" y="915205"/>
                  </a:lnTo>
                  <a:lnTo>
                    <a:pt x="698993" y="937377"/>
                  </a:lnTo>
                  <a:lnTo>
                    <a:pt x="658813" y="955984"/>
                  </a:lnTo>
                  <a:lnTo>
                    <a:pt x="616781" y="970817"/>
                  </a:lnTo>
                  <a:lnTo>
                    <a:pt x="573097" y="981669"/>
                  </a:lnTo>
                  <a:lnTo>
                    <a:pt x="527964" y="988332"/>
                  </a:lnTo>
                  <a:lnTo>
                    <a:pt x="481584" y="990600"/>
                  </a:lnTo>
                  <a:lnTo>
                    <a:pt x="435203" y="988332"/>
                  </a:lnTo>
                  <a:lnTo>
                    <a:pt x="390070" y="981669"/>
                  </a:lnTo>
                  <a:lnTo>
                    <a:pt x="346386" y="970817"/>
                  </a:lnTo>
                  <a:lnTo>
                    <a:pt x="304354" y="955984"/>
                  </a:lnTo>
                  <a:lnTo>
                    <a:pt x="264174" y="937377"/>
                  </a:lnTo>
                  <a:lnTo>
                    <a:pt x="226049" y="915205"/>
                  </a:lnTo>
                  <a:lnTo>
                    <a:pt x="190181" y="889674"/>
                  </a:lnTo>
                  <a:lnTo>
                    <a:pt x="156771" y="860992"/>
                  </a:lnTo>
                  <a:lnTo>
                    <a:pt x="126021" y="829366"/>
                  </a:lnTo>
                  <a:lnTo>
                    <a:pt x="98132" y="795005"/>
                  </a:lnTo>
                  <a:lnTo>
                    <a:pt x="73308" y="758115"/>
                  </a:lnTo>
                  <a:lnTo>
                    <a:pt x="51749" y="718904"/>
                  </a:lnTo>
                  <a:lnTo>
                    <a:pt x="33657" y="677580"/>
                  </a:lnTo>
                  <a:lnTo>
                    <a:pt x="19235" y="634350"/>
                  </a:lnTo>
                  <a:lnTo>
                    <a:pt x="8683" y="589421"/>
                  </a:lnTo>
                  <a:lnTo>
                    <a:pt x="2204" y="543002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0096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1238630" y="1801495"/>
          <a:ext cx="8153400" cy="3903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/>
                <a:gridCol w="1187450"/>
                <a:gridCol w="6464299"/>
              </a:tblGrid>
              <a:tr h="5727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3810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Goal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Run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nodes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190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848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3810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1400" spc="-5" b="1">
                          <a:latin typeface="Century Gothic"/>
                          <a:cs typeface="Century Gothic"/>
                        </a:rPr>
                        <a:t>Where?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8351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r>
                        <a:rPr dirty="0" sz="1400" spc="-7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line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7886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B w="3810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Steps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7540" indent="-344170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On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command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line,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navigate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1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build/nodes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folder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to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 view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7540">
                        <a:lnSpc>
                          <a:spcPct val="100000"/>
                        </a:lnSpc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2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deployed</a:t>
                      </a:r>
                      <a:r>
                        <a:rPr dirty="0" sz="1400" spc="-6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nodes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7540" indent="-344170">
                        <a:lnSpc>
                          <a:spcPct val="100000"/>
                        </a:lnSpc>
                        <a:spcBef>
                          <a:spcPts val="795"/>
                        </a:spcBef>
                        <a:buAutoNum type="arabicPeriod" startAt="2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Execute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runnodes</a:t>
                      </a:r>
                      <a:r>
                        <a:rPr dirty="0" sz="1400" spc="3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script,</a:t>
                      </a:r>
                      <a:r>
                        <a:rPr dirty="0" sz="1400" spc="-4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using: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81025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81025" algn="l"/>
                          <a:tab pos="58166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Unix: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sh</a:t>
                      </a:r>
                      <a:r>
                        <a:rPr dirty="0" sz="1400" spc="-3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runnodes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81025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581025" algn="l"/>
                          <a:tab pos="581660" algn="l"/>
                        </a:tabLst>
                      </a:pPr>
                      <a:r>
                        <a:rPr dirty="0" sz="1400" spc="-5">
                          <a:latin typeface="Century Gothic"/>
                          <a:cs typeface="Century Gothic"/>
                        </a:rPr>
                        <a:t>Windows:</a:t>
                      </a:r>
                      <a:r>
                        <a:rPr dirty="0" sz="1400" spc="-5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solidFill>
                            <a:srgbClr val="2B79EF"/>
                          </a:solidFill>
                          <a:latin typeface="Calibri"/>
                          <a:cs typeface="Calibri"/>
                        </a:rPr>
                        <a:t>runnodes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7540" indent="-344170">
                        <a:lnSpc>
                          <a:spcPct val="100000"/>
                        </a:lnSpc>
                        <a:spcBef>
                          <a:spcPts val="885"/>
                        </a:spcBef>
                        <a:buAutoNum type="arabicPeriod" startAt="3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 spc="5">
                          <a:latin typeface="Century Gothic"/>
                          <a:cs typeface="Century Gothic"/>
                        </a:rPr>
                        <a:t>All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the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nodes</a:t>
                      </a:r>
                      <a:r>
                        <a:rPr dirty="0" sz="1400" spc="-1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will</a:t>
                      </a:r>
                      <a:r>
                        <a:rPr dirty="0" sz="1400" spc="-5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-5">
                          <a:latin typeface="Century Gothic"/>
                          <a:cs typeface="Century Gothic"/>
                        </a:rPr>
                        <a:t>start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up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637540" indent="-344170">
                        <a:lnSpc>
                          <a:spcPct val="100000"/>
                        </a:lnSpc>
                        <a:spcBef>
                          <a:spcPts val="844"/>
                        </a:spcBef>
                        <a:buAutoNum type="arabicPeriod" startAt="3"/>
                        <a:tabLst>
                          <a:tab pos="637540" algn="l"/>
                          <a:tab pos="638175" algn="l"/>
                        </a:tabLst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There should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be</a:t>
                      </a:r>
                      <a:r>
                        <a:rPr dirty="0" sz="1400" spc="-2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seven</a:t>
                      </a:r>
                      <a:r>
                        <a:rPr dirty="0" sz="1400" spc="-3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terminal</a:t>
                      </a:r>
                      <a:r>
                        <a:rPr dirty="0" sz="1400" spc="-4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windows</a:t>
                      </a:r>
                      <a:r>
                        <a:rPr dirty="0" sz="1400" spc="-5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spc="5">
                          <a:latin typeface="Century Gothic"/>
                          <a:cs typeface="Century Gothic"/>
                        </a:rPr>
                        <a:t>in</a:t>
                      </a:r>
                      <a:r>
                        <a:rPr dirty="0" sz="1400" spc="-35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>
                          <a:latin typeface="Century Gothic"/>
                          <a:cs typeface="Century Gothic"/>
                        </a:rPr>
                        <a:t>all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13843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38100">
                      <a:solidFill>
                        <a:srgbClr val="009658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63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  <a:tr h="573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9658"/>
                      </a:solidFill>
                      <a:prstDash val="solid"/>
                    </a:lnR>
                    <a:lnT w="38100">
                      <a:solidFill>
                        <a:srgbClr val="00965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400" b="1">
                          <a:latin typeface="Century Gothic"/>
                          <a:cs typeface="Century Gothic"/>
                        </a:rPr>
                        <a:t>Key</a:t>
                      </a:r>
                      <a:r>
                        <a:rPr dirty="0" sz="1400" spc="-55" b="1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dirty="0" sz="1400" b="1">
                          <a:latin typeface="Century Gothic"/>
                          <a:cs typeface="Century Gothic"/>
                        </a:rPr>
                        <a:t>Docs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009658"/>
                      </a:solidFill>
                      <a:prstDash val="solid"/>
                    </a:lnL>
                    <a:lnR w="63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400">
                          <a:latin typeface="Century Gothic"/>
                          <a:cs typeface="Century Gothic"/>
                        </a:rPr>
                        <a:t>N/A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B="0" marT="177165">
                    <a:lnL w="6350">
                      <a:solidFill>
                        <a:srgbClr val="009658"/>
                      </a:solidFill>
                      <a:prstDash val="solid"/>
                    </a:lnL>
                    <a:lnR w="19050">
                      <a:solidFill>
                        <a:srgbClr val="009658"/>
                      </a:solidFill>
                      <a:prstDash val="solid"/>
                    </a:lnR>
                    <a:lnT w="6350">
                      <a:solidFill>
                        <a:srgbClr val="009658"/>
                      </a:solidFill>
                      <a:prstDash val="solid"/>
                    </a:lnT>
                    <a:lnB w="19050">
                      <a:solidFill>
                        <a:srgbClr val="00965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5" name="object 10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859" y="3368040"/>
            <a:ext cx="743712" cy="790956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10080752" y="1103122"/>
            <a:ext cx="1877060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CorDapp</a:t>
            </a:r>
            <a:r>
              <a:rPr dirty="0" sz="1600" spc="-20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8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Defining</a:t>
            </a:r>
            <a:r>
              <a:rPr dirty="0" sz="1200" spc="-25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Deploying</a:t>
            </a:r>
            <a:r>
              <a:rPr dirty="0" sz="1200" spc="-40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 b="1">
                <a:latin typeface="Century Gothic"/>
                <a:cs typeface="Century Gothic"/>
                <a:hlinkClick r:id="rId8" action="ppaction://hlinksldjump"/>
              </a:rPr>
              <a:t>Running</a:t>
            </a:r>
            <a:r>
              <a:rPr dirty="0" sz="1200" spc="-2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 b="1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216535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6.</a:t>
            </a:r>
            <a:r>
              <a:rPr dirty="0" sz="1600" spc="-2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08" name="object 10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39</a:t>
            </a:fld>
            <a:r>
              <a:rPr dirty="0" spc="-5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84" name="object 84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87" name="object 87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92" name="object 92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3473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/>
              <a:t>Node</a:t>
            </a:r>
            <a:r>
              <a:rPr dirty="0" spc="-30"/>
              <a:t> </a:t>
            </a:r>
            <a:r>
              <a:rPr dirty="0"/>
              <a:t>Terminal</a:t>
            </a:r>
            <a:r>
              <a:rPr dirty="0" spc="-15"/>
              <a:t> </a:t>
            </a:r>
            <a:r>
              <a:rPr dirty="0" spc="-5"/>
              <a:t>Window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560322" y="1510664"/>
            <a:ext cx="7127240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84785" marR="5080" indent="-17272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The </a:t>
            </a:r>
            <a:r>
              <a:rPr dirty="0" sz="2000" spc="-5">
                <a:latin typeface="Century Gothic"/>
                <a:cs typeface="Century Gothic"/>
              </a:rPr>
              <a:t>first four </a:t>
            </a:r>
            <a:r>
              <a:rPr dirty="0" sz="2000">
                <a:latin typeface="Century Gothic"/>
                <a:cs typeface="Century Gothic"/>
              </a:rPr>
              <a:t>terminal </a:t>
            </a:r>
            <a:r>
              <a:rPr dirty="0" sz="2000" spc="-5">
                <a:latin typeface="Century Gothic"/>
                <a:cs typeface="Century Gothic"/>
              </a:rPr>
              <a:t>windows </a:t>
            </a:r>
            <a:r>
              <a:rPr dirty="0" sz="2000">
                <a:latin typeface="Century Gothic"/>
                <a:cs typeface="Century Gothic"/>
              </a:rPr>
              <a:t>show </a:t>
            </a:r>
            <a:r>
              <a:rPr dirty="0" sz="2000" spc="-5">
                <a:latin typeface="Century Gothic"/>
                <a:cs typeface="Century Gothic"/>
              </a:rPr>
              <a:t>information </a:t>
            </a:r>
            <a:r>
              <a:rPr dirty="0" sz="2000">
                <a:latin typeface="Century Gothic"/>
                <a:cs typeface="Century Gothic"/>
              </a:rPr>
              <a:t>on each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node:</a:t>
            </a:r>
            <a:endParaRPr sz="2000">
              <a:latin typeface="Century Gothic"/>
              <a:cs typeface="Century Gothic"/>
            </a:endParaRPr>
          </a:p>
        </p:txBody>
      </p:sp>
      <p:pic>
        <p:nvPicPr>
          <p:cNvPr id="102" name="object 10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6155" y="2286000"/>
            <a:ext cx="9261348" cy="2667000"/>
          </a:xfrm>
          <a:prstGeom prst="rect">
            <a:avLst/>
          </a:prstGeom>
        </p:spPr>
      </p:pic>
      <p:sp>
        <p:nvSpPr>
          <p:cNvPr id="103" name="object 103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07" name="object 10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39</a:t>
            </a:fld>
            <a:r>
              <a:rPr dirty="0" spc="-5"/>
              <a:t>.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2.</a:t>
            </a:r>
            <a:r>
              <a:rPr dirty="0" sz="1600" spc="-50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80752" y="2322702"/>
            <a:ext cx="1448435" cy="283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 startAt="3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 startAt="3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8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Defining</a:t>
            </a:r>
            <a:r>
              <a:rPr dirty="0" sz="1200" spc="-65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Deploying</a:t>
            </a:r>
            <a:r>
              <a:rPr dirty="0" sz="1200" spc="-70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8" action="ppaction://hlinksldjump"/>
              </a:rPr>
              <a:t>Running</a:t>
            </a:r>
            <a:r>
              <a:rPr dirty="0" sz="1200" spc="-75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216535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6.</a:t>
            </a:r>
            <a:r>
              <a:rPr dirty="0" sz="1600" spc="-2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642" y="6463394"/>
            <a:ext cx="70499" cy="7050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23844" y="323113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36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81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3844" y="646339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72"/>
                </a:lnTo>
                <a:lnTo>
                  <a:pt x="10401" y="60185"/>
                </a:lnTo>
                <a:lnTo>
                  <a:pt x="21704" y="67729"/>
                </a:lnTo>
                <a:lnTo>
                  <a:pt x="35572" y="70510"/>
                </a:lnTo>
                <a:lnTo>
                  <a:pt x="36842" y="70510"/>
                </a:lnTo>
                <a:lnTo>
                  <a:pt x="50241" y="67462"/>
                </a:lnTo>
                <a:lnTo>
                  <a:pt x="61137" y="59944"/>
                </a:lnTo>
                <a:lnTo>
                  <a:pt x="68465" y="48983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477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870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481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163" y="67728"/>
                </a:lnTo>
                <a:lnTo>
                  <a:pt x="60497" y="60186"/>
                </a:lnTo>
                <a:lnTo>
                  <a:pt x="68257" y="49070"/>
                </a:lnTo>
                <a:lnTo>
                  <a:pt x="71134" y="35571"/>
                </a:lnTo>
                <a:lnTo>
                  <a:pt x="68257" y="21708"/>
                </a:lnTo>
                <a:lnTo>
                  <a:pt x="60497" y="10403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02551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1092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1866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0696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7"/>
                </a:lnTo>
                <a:lnTo>
                  <a:pt x="31615" y="22063"/>
                </a:lnTo>
                <a:lnTo>
                  <a:pt x="34295" y="35571"/>
                </a:lnTo>
                <a:lnTo>
                  <a:pt x="31615" y="48980"/>
                </a:lnTo>
                <a:lnTo>
                  <a:pt x="24290" y="59947"/>
                </a:lnTo>
                <a:lnTo>
                  <a:pt x="13394" y="67460"/>
                </a:lnTo>
                <a:lnTo>
                  <a:pt x="0" y="70507"/>
                </a:lnTo>
                <a:lnTo>
                  <a:pt x="1264" y="70507"/>
                </a:lnTo>
                <a:lnTo>
                  <a:pt x="15129" y="67728"/>
                </a:lnTo>
                <a:lnTo>
                  <a:pt x="26432" y="60186"/>
                </a:lnTo>
                <a:lnTo>
                  <a:pt x="34043" y="49070"/>
                </a:lnTo>
                <a:lnTo>
                  <a:pt x="36832" y="35571"/>
                </a:lnTo>
                <a:lnTo>
                  <a:pt x="34043" y="21708"/>
                </a:lnTo>
                <a:lnTo>
                  <a:pt x="26432" y="10403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77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870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481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163" y="67727"/>
                </a:lnTo>
                <a:lnTo>
                  <a:pt x="60497" y="60184"/>
                </a:lnTo>
                <a:lnTo>
                  <a:pt x="68257" y="49068"/>
                </a:lnTo>
                <a:lnTo>
                  <a:pt x="71134" y="35570"/>
                </a:lnTo>
                <a:lnTo>
                  <a:pt x="68257" y="21706"/>
                </a:lnTo>
                <a:lnTo>
                  <a:pt x="60497" y="10401"/>
                </a:lnTo>
                <a:lnTo>
                  <a:pt x="49163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02551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1092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91866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60696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4" y="0"/>
                </a:moveTo>
                <a:lnTo>
                  <a:pt x="0" y="0"/>
                </a:lnTo>
                <a:lnTo>
                  <a:pt x="13394" y="3146"/>
                </a:lnTo>
                <a:lnTo>
                  <a:pt x="24290" y="10878"/>
                </a:lnTo>
                <a:lnTo>
                  <a:pt x="31615" y="22063"/>
                </a:lnTo>
                <a:lnTo>
                  <a:pt x="34295" y="35570"/>
                </a:lnTo>
                <a:lnTo>
                  <a:pt x="31615" y="48979"/>
                </a:lnTo>
                <a:lnTo>
                  <a:pt x="24290" y="59946"/>
                </a:lnTo>
                <a:lnTo>
                  <a:pt x="13394" y="67459"/>
                </a:lnTo>
                <a:lnTo>
                  <a:pt x="0" y="70506"/>
                </a:lnTo>
                <a:lnTo>
                  <a:pt x="1264" y="70506"/>
                </a:lnTo>
                <a:lnTo>
                  <a:pt x="15129" y="67727"/>
                </a:lnTo>
                <a:lnTo>
                  <a:pt x="26432" y="60184"/>
                </a:lnTo>
                <a:lnTo>
                  <a:pt x="34043" y="49068"/>
                </a:lnTo>
                <a:lnTo>
                  <a:pt x="36832" y="35570"/>
                </a:lnTo>
                <a:lnTo>
                  <a:pt x="34043" y="21706"/>
                </a:lnTo>
                <a:lnTo>
                  <a:pt x="26432" y="10401"/>
                </a:lnTo>
                <a:lnTo>
                  <a:pt x="15129" y="2789"/>
                </a:lnTo>
                <a:lnTo>
                  <a:pt x="1264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/>
          <p:cNvGrpSpPr/>
          <p:nvPr/>
        </p:nvGrpSpPr>
        <p:grpSpPr>
          <a:xfrm>
            <a:off x="9323856" y="323101"/>
            <a:ext cx="71755" cy="71120"/>
            <a:chOff x="9323856" y="323101"/>
            <a:chExt cx="71755" cy="71120"/>
          </a:xfrm>
        </p:grpSpPr>
        <p:sp>
          <p:nvSpPr>
            <p:cNvPr id="84" name="object 84"/>
            <p:cNvSpPr/>
            <p:nvPr/>
          </p:nvSpPr>
          <p:spPr>
            <a:xfrm>
              <a:off x="9323856" y="323101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3"/>
                  </a:lnTo>
                  <a:lnTo>
                    <a:pt x="2788" y="21708"/>
                  </a:lnTo>
                  <a:lnTo>
                    <a:pt x="0" y="35571"/>
                  </a:lnTo>
                  <a:lnTo>
                    <a:pt x="2788" y="49070"/>
                  </a:lnTo>
                  <a:lnTo>
                    <a:pt x="10399" y="60186"/>
                  </a:lnTo>
                  <a:lnTo>
                    <a:pt x="21702" y="67728"/>
                  </a:lnTo>
                  <a:lnTo>
                    <a:pt x="35567" y="70507"/>
                  </a:lnTo>
                  <a:lnTo>
                    <a:pt x="36839" y="70507"/>
                  </a:lnTo>
                  <a:lnTo>
                    <a:pt x="23441" y="67460"/>
                  </a:lnTo>
                  <a:lnTo>
                    <a:pt x="12545" y="59947"/>
                  </a:lnTo>
                  <a:lnTo>
                    <a:pt x="5222" y="48980"/>
                  </a:lnTo>
                  <a:lnTo>
                    <a:pt x="2543" y="35571"/>
                  </a:lnTo>
                  <a:lnTo>
                    <a:pt x="5222" y="22063"/>
                  </a:lnTo>
                  <a:lnTo>
                    <a:pt x="12545" y="10877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326400" y="323101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7"/>
                  </a:lnTo>
                  <a:lnTo>
                    <a:pt x="2679" y="22063"/>
                  </a:lnTo>
                  <a:lnTo>
                    <a:pt x="0" y="35571"/>
                  </a:lnTo>
                  <a:lnTo>
                    <a:pt x="2679" y="48980"/>
                  </a:lnTo>
                  <a:lnTo>
                    <a:pt x="10002" y="59947"/>
                  </a:lnTo>
                  <a:lnTo>
                    <a:pt x="20897" y="67460"/>
                  </a:lnTo>
                  <a:lnTo>
                    <a:pt x="34295" y="70507"/>
                  </a:lnTo>
                  <a:lnTo>
                    <a:pt x="47690" y="67460"/>
                  </a:lnTo>
                  <a:lnTo>
                    <a:pt x="58586" y="59947"/>
                  </a:lnTo>
                  <a:lnTo>
                    <a:pt x="65911" y="48980"/>
                  </a:lnTo>
                  <a:lnTo>
                    <a:pt x="68591" y="35571"/>
                  </a:lnTo>
                  <a:lnTo>
                    <a:pt x="65911" y="22063"/>
                  </a:lnTo>
                  <a:lnTo>
                    <a:pt x="58586" y="10877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6" name="object 86"/>
          <p:cNvGrpSpPr/>
          <p:nvPr/>
        </p:nvGrpSpPr>
        <p:grpSpPr>
          <a:xfrm>
            <a:off x="9323856" y="6463394"/>
            <a:ext cx="71755" cy="71120"/>
            <a:chOff x="9323856" y="6463394"/>
            <a:chExt cx="71755" cy="71120"/>
          </a:xfrm>
        </p:grpSpPr>
        <p:sp>
          <p:nvSpPr>
            <p:cNvPr id="87" name="object 87"/>
            <p:cNvSpPr/>
            <p:nvPr/>
          </p:nvSpPr>
          <p:spPr>
            <a:xfrm>
              <a:off x="9323856" y="6463394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39" y="0"/>
                  </a:moveTo>
                  <a:lnTo>
                    <a:pt x="35567" y="0"/>
                  </a:lnTo>
                  <a:lnTo>
                    <a:pt x="21702" y="2789"/>
                  </a:lnTo>
                  <a:lnTo>
                    <a:pt x="10399" y="10401"/>
                  </a:lnTo>
                  <a:lnTo>
                    <a:pt x="2788" y="21706"/>
                  </a:lnTo>
                  <a:lnTo>
                    <a:pt x="0" y="35570"/>
                  </a:lnTo>
                  <a:lnTo>
                    <a:pt x="2788" y="49068"/>
                  </a:lnTo>
                  <a:lnTo>
                    <a:pt x="10399" y="60184"/>
                  </a:lnTo>
                  <a:lnTo>
                    <a:pt x="21702" y="67727"/>
                  </a:lnTo>
                  <a:lnTo>
                    <a:pt x="35567" y="70506"/>
                  </a:lnTo>
                  <a:lnTo>
                    <a:pt x="36839" y="70506"/>
                  </a:lnTo>
                  <a:lnTo>
                    <a:pt x="23441" y="67459"/>
                  </a:lnTo>
                  <a:lnTo>
                    <a:pt x="12545" y="59946"/>
                  </a:lnTo>
                  <a:lnTo>
                    <a:pt x="5222" y="48979"/>
                  </a:lnTo>
                  <a:lnTo>
                    <a:pt x="2543" y="35570"/>
                  </a:lnTo>
                  <a:lnTo>
                    <a:pt x="5222" y="22063"/>
                  </a:lnTo>
                  <a:lnTo>
                    <a:pt x="12545" y="10878"/>
                  </a:lnTo>
                  <a:lnTo>
                    <a:pt x="23441" y="3146"/>
                  </a:lnTo>
                  <a:lnTo>
                    <a:pt x="3683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26400" y="6463394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5" y="0"/>
                  </a:moveTo>
                  <a:lnTo>
                    <a:pt x="20897" y="3146"/>
                  </a:lnTo>
                  <a:lnTo>
                    <a:pt x="10002" y="10878"/>
                  </a:lnTo>
                  <a:lnTo>
                    <a:pt x="2679" y="22063"/>
                  </a:lnTo>
                  <a:lnTo>
                    <a:pt x="0" y="35570"/>
                  </a:lnTo>
                  <a:lnTo>
                    <a:pt x="2679" y="48979"/>
                  </a:lnTo>
                  <a:lnTo>
                    <a:pt x="10002" y="59946"/>
                  </a:lnTo>
                  <a:lnTo>
                    <a:pt x="20897" y="67459"/>
                  </a:lnTo>
                  <a:lnTo>
                    <a:pt x="34295" y="70506"/>
                  </a:lnTo>
                  <a:lnTo>
                    <a:pt x="47690" y="67459"/>
                  </a:lnTo>
                  <a:lnTo>
                    <a:pt x="58586" y="59946"/>
                  </a:lnTo>
                  <a:lnTo>
                    <a:pt x="65911" y="48979"/>
                  </a:lnTo>
                  <a:lnTo>
                    <a:pt x="68591" y="35570"/>
                  </a:lnTo>
                  <a:lnTo>
                    <a:pt x="65911" y="22063"/>
                  </a:lnTo>
                  <a:lnTo>
                    <a:pt x="58586" y="10878"/>
                  </a:lnTo>
                  <a:lnTo>
                    <a:pt x="47690" y="3146"/>
                  </a:lnTo>
                  <a:lnTo>
                    <a:pt x="3429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/>
          <p:nvPr/>
        </p:nvSpPr>
        <p:spPr>
          <a:xfrm>
            <a:off x="97322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7322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784" y="6454506"/>
            <a:ext cx="1245870" cy="89535"/>
            <a:chOff x="1784" y="6454506"/>
            <a:chExt cx="1245870" cy="89535"/>
          </a:xfrm>
        </p:grpSpPr>
        <p:sp>
          <p:nvSpPr>
            <p:cNvPr id="92" name="object 92"/>
            <p:cNvSpPr/>
            <p:nvPr/>
          </p:nvSpPr>
          <p:spPr>
            <a:xfrm>
              <a:off x="1784" y="6454506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0991" y="0"/>
                  </a:moveTo>
                  <a:lnTo>
                    <a:pt x="0" y="0"/>
                  </a:lnTo>
                  <a:lnTo>
                    <a:pt x="0" y="88921"/>
                  </a:lnTo>
                  <a:lnTo>
                    <a:pt x="1201619" y="88921"/>
                  </a:lnTo>
                  <a:lnTo>
                    <a:pt x="1218648" y="85100"/>
                  </a:lnTo>
                  <a:lnTo>
                    <a:pt x="1226932" y="79393"/>
                  </a:lnTo>
                  <a:lnTo>
                    <a:pt x="386147" y="79393"/>
                  </a:lnTo>
                  <a:lnTo>
                    <a:pt x="372282" y="76614"/>
                  </a:lnTo>
                  <a:lnTo>
                    <a:pt x="360979" y="69071"/>
                  </a:lnTo>
                  <a:lnTo>
                    <a:pt x="353368" y="57956"/>
                  </a:lnTo>
                  <a:lnTo>
                    <a:pt x="350579" y="44458"/>
                  </a:lnTo>
                  <a:lnTo>
                    <a:pt x="353368" y="30594"/>
                  </a:lnTo>
                  <a:lnTo>
                    <a:pt x="360979" y="19289"/>
                  </a:lnTo>
                  <a:lnTo>
                    <a:pt x="372282" y="11676"/>
                  </a:lnTo>
                  <a:lnTo>
                    <a:pt x="386147" y="8887"/>
                  </a:lnTo>
                  <a:lnTo>
                    <a:pt x="1226465" y="8887"/>
                  </a:lnTo>
                  <a:lnTo>
                    <a:pt x="1218380" y="3461"/>
                  </a:lnTo>
                  <a:lnTo>
                    <a:pt x="1200991" y="0"/>
                  </a:lnTo>
                  <a:close/>
                </a:path>
                <a:path w="1245870" h="89534">
                  <a:moveTo>
                    <a:pt x="793879" y="8887"/>
                  </a:moveTo>
                  <a:lnTo>
                    <a:pt x="386147" y="8887"/>
                  </a:lnTo>
                  <a:lnTo>
                    <a:pt x="400007" y="11676"/>
                  </a:lnTo>
                  <a:lnTo>
                    <a:pt x="411308" y="19289"/>
                  </a:lnTo>
                  <a:lnTo>
                    <a:pt x="418919" y="30594"/>
                  </a:lnTo>
                  <a:lnTo>
                    <a:pt x="421707" y="44458"/>
                  </a:lnTo>
                  <a:lnTo>
                    <a:pt x="418919" y="57956"/>
                  </a:lnTo>
                  <a:lnTo>
                    <a:pt x="411308" y="69071"/>
                  </a:lnTo>
                  <a:lnTo>
                    <a:pt x="400007" y="76614"/>
                  </a:lnTo>
                  <a:lnTo>
                    <a:pt x="386147" y="79393"/>
                  </a:lnTo>
                  <a:lnTo>
                    <a:pt x="793879" y="79393"/>
                  </a:lnTo>
                  <a:lnTo>
                    <a:pt x="780385" y="76614"/>
                  </a:lnTo>
                  <a:lnTo>
                    <a:pt x="769270" y="69071"/>
                  </a:lnTo>
                  <a:lnTo>
                    <a:pt x="761727" y="57956"/>
                  </a:lnTo>
                  <a:lnTo>
                    <a:pt x="758948" y="44458"/>
                  </a:lnTo>
                  <a:lnTo>
                    <a:pt x="761727" y="30594"/>
                  </a:lnTo>
                  <a:lnTo>
                    <a:pt x="769270" y="19289"/>
                  </a:lnTo>
                  <a:lnTo>
                    <a:pt x="780385" y="11676"/>
                  </a:lnTo>
                  <a:lnTo>
                    <a:pt x="793879" y="8887"/>
                  </a:lnTo>
                  <a:close/>
                </a:path>
                <a:path w="1245870" h="89534">
                  <a:moveTo>
                    <a:pt x="1202255" y="8887"/>
                  </a:moveTo>
                  <a:lnTo>
                    <a:pt x="793879" y="8887"/>
                  </a:lnTo>
                  <a:lnTo>
                    <a:pt x="807744" y="11676"/>
                  </a:lnTo>
                  <a:lnTo>
                    <a:pt x="819047" y="19289"/>
                  </a:lnTo>
                  <a:lnTo>
                    <a:pt x="826659" y="30594"/>
                  </a:lnTo>
                  <a:lnTo>
                    <a:pt x="829447" y="44458"/>
                  </a:lnTo>
                  <a:lnTo>
                    <a:pt x="826659" y="57956"/>
                  </a:lnTo>
                  <a:lnTo>
                    <a:pt x="819047" y="69071"/>
                  </a:lnTo>
                  <a:lnTo>
                    <a:pt x="807744" y="76614"/>
                  </a:lnTo>
                  <a:lnTo>
                    <a:pt x="793879" y="79393"/>
                  </a:lnTo>
                  <a:lnTo>
                    <a:pt x="1202255" y="79393"/>
                  </a:lnTo>
                  <a:lnTo>
                    <a:pt x="1188390" y="76614"/>
                  </a:lnTo>
                  <a:lnTo>
                    <a:pt x="1177087" y="69071"/>
                  </a:lnTo>
                  <a:lnTo>
                    <a:pt x="1169476" y="57956"/>
                  </a:lnTo>
                  <a:lnTo>
                    <a:pt x="1166688" y="44458"/>
                  </a:lnTo>
                  <a:lnTo>
                    <a:pt x="1169476" y="30594"/>
                  </a:lnTo>
                  <a:lnTo>
                    <a:pt x="1177087" y="19289"/>
                  </a:lnTo>
                  <a:lnTo>
                    <a:pt x="1188390" y="11676"/>
                  </a:lnTo>
                  <a:lnTo>
                    <a:pt x="1202255" y="8887"/>
                  </a:lnTo>
                  <a:close/>
                </a:path>
                <a:path w="1245870" h="89534">
                  <a:moveTo>
                    <a:pt x="1226465" y="8887"/>
                  </a:moveTo>
                  <a:lnTo>
                    <a:pt x="1202255" y="8887"/>
                  </a:lnTo>
                  <a:lnTo>
                    <a:pt x="1215749" y="11676"/>
                  </a:lnTo>
                  <a:lnTo>
                    <a:pt x="1226864" y="19289"/>
                  </a:lnTo>
                  <a:lnTo>
                    <a:pt x="1234407" y="30594"/>
                  </a:lnTo>
                  <a:lnTo>
                    <a:pt x="1237187" y="44458"/>
                  </a:lnTo>
                  <a:lnTo>
                    <a:pt x="1234407" y="57956"/>
                  </a:lnTo>
                  <a:lnTo>
                    <a:pt x="1226864" y="69071"/>
                  </a:lnTo>
                  <a:lnTo>
                    <a:pt x="1215749" y="76614"/>
                  </a:lnTo>
                  <a:lnTo>
                    <a:pt x="1202255" y="79393"/>
                  </a:lnTo>
                  <a:lnTo>
                    <a:pt x="1226932" y="79393"/>
                  </a:lnTo>
                  <a:lnTo>
                    <a:pt x="1232580" y="75503"/>
                  </a:lnTo>
                  <a:lnTo>
                    <a:pt x="1241986" y="61499"/>
                  </a:lnTo>
                  <a:lnTo>
                    <a:pt x="1245439" y="44458"/>
                  </a:lnTo>
                  <a:lnTo>
                    <a:pt x="1241976" y="27061"/>
                  </a:lnTo>
                  <a:lnTo>
                    <a:pt x="1232501" y="12939"/>
                  </a:lnTo>
                  <a:lnTo>
                    <a:pt x="1226465" y="8887"/>
                  </a:lnTo>
                  <a:close/>
                </a:path>
              </a:pathLst>
            </a:custGeom>
            <a:solidFill>
              <a:srgbClr val="EB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64" y="6463394"/>
              <a:ext cx="71127" cy="705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32" y="6463394"/>
              <a:ext cx="70499" cy="705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472" y="6463394"/>
              <a:ext cx="70499" cy="70506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350515" y="5684507"/>
            <a:ext cx="528320" cy="403860"/>
            <a:chOff x="350515" y="5684507"/>
            <a:chExt cx="528320" cy="403860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9" y="5884536"/>
              <a:ext cx="67211" cy="673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50507" y="5684519"/>
              <a:ext cx="438784" cy="403225"/>
            </a:xfrm>
            <a:custGeom>
              <a:avLst/>
              <a:gdLst/>
              <a:ahLst/>
              <a:cxnLst/>
              <a:rect l="l" t="t" r="r" b="b"/>
              <a:pathLst>
                <a:path w="438784" h="403225">
                  <a:moveTo>
                    <a:pt x="204177" y="0"/>
                  </a:moveTo>
                  <a:lnTo>
                    <a:pt x="135699" y="0"/>
                  </a:lnTo>
                  <a:lnTo>
                    <a:pt x="117424" y="1270"/>
                  </a:lnTo>
                  <a:lnTo>
                    <a:pt x="99872" y="4914"/>
                  </a:lnTo>
                  <a:lnTo>
                    <a:pt x="83261" y="10706"/>
                  </a:lnTo>
                  <a:lnTo>
                    <a:pt x="67843" y="18415"/>
                  </a:lnTo>
                  <a:lnTo>
                    <a:pt x="67843" y="0"/>
                  </a:lnTo>
                  <a:lnTo>
                    <a:pt x="0" y="0"/>
                  </a:lnTo>
                  <a:lnTo>
                    <a:pt x="0" y="267335"/>
                  </a:lnTo>
                  <a:lnTo>
                    <a:pt x="67843" y="267335"/>
                  </a:lnTo>
                  <a:lnTo>
                    <a:pt x="67843" y="135890"/>
                  </a:lnTo>
                  <a:lnTo>
                    <a:pt x="73190" y="109461"/>
                  </a:lnTo>
                  <a:lnTo>
                    <a:pt x="87744" y="87858"/>
                  </a:lnTo>
                  <a:lnTo>
                    <a:pt x="109308" y="73291"/>
                  </a:lnTo>
                  <a:lnTo>
                    <a:pt x="135699" y="67945"/>
                  </a:lnTo>
                  <a:lnTo>
                    <a:pt x="157886" y="67297"/>
                  </a:lnTo>
                  <a:lnTo>
                    <a:pt x="191516" y="18415"/>
                  </a:lnTo>
                  <a:lnTo>
                    <a:pt x="204177" y="0"/>
                  </a:lnTo>
                  <a:close/>
                </a:path>
                <a:path w="438784" h="403225">
                  <a:moveTo>
                    <a:pt x="438162" y="267335"/>
                  </a:moveTo>
                  <a:lnTo>
                    <a:pt x="429742" y="220332"/>
                  </a:lnTo>
                  <a:lnTo>
                    <a:pt x="406527" y="180416"/>
                  </a:lnTo>
                  <a:lnTo>
                    <a:pt x="371551" y="150622"/>
                  </a:lnTo>
                  <a:lnTo>
                    <a:pt x="327825" y="133972"/>
                  </a:lnTo>
                  <a:lnTo>
                    <a:pt x="373481" y="67297"/>
                  </a:lnTo>
                  <a:lnTo>
                    <a:pt x="373481" y="0"/>
                  </a:lnTo>
                  <a:lnTo>
                    <a:pt x="228269" y="0"/>
                  </a:lnTo>
                  <a:lnTo>
                    <a:pt x="181978" y="67297"/>
                  </a:lnTo>
                  <a:lnTo>
                    <a:pt x="291680" y="67297"/>
                  </a:lnTo>
                  <a:lnTo>
                    <a:pt x="235242" y="149860"/>
                  </a:lnTo>
                  <a:lnTo>
                    <a:pt x="268859" y="208280"/>
                  </a:lnTo>
                  <a:lnTo>
                    <a:pt x="276694" y="204470"/>
                  </a:lnTo>
                  <a:lnTo>
                    <a:pt x="285026" y="201688"/>
                  </a:lnTo>
                  <a:lnTo>
                    <a:pt x="293814" y="199974"/>
                  </a:lnTo>
                  <a:lnTo>
                    <a:pt x="303098" y="199390"/>
                  </a:lnTo>
                  <a:lnTo>
                    <a:pt x="329476" y="204736"/>
                  </a:lnTo>
                  <a:lnTo>
                    <a:pt x="351053" y="219316"/>
                  </a:lnTo>
                  <a:lnTo>
                    <a:pt x="365594" y="240906"/>
                  </a:lnTo>
                  <a:lnTo>
                    <a:pt x="370941" y="267335"/>
                  </a:lnTo>
                  <a:lnTo>
                    <a:pt x="365594" y="294119"/>
                  </a:lnTo>
                  <a:lnTo>
                    <a:pt x="351053" y="315912"/>
                  </a:lnTo>
                  <a:lnTo>
                    <a:pt x="329476" y="330555"/>
                  </a:lnTo>
                  <a:lnTo>
                    <a:pt x="303098" y="335915"/>
                  </a:lnTo>
                  <a:lnTo>
                    <a:pt x="276339" y="330555"/>
                  </a:lnTo>
                  <a:lnTo>
                    <a:pt x="254584" y="315912"/>
                  </a:lnTo>
                  <a:lnTo>
                    <a:pt x="239966" y="294119"/>
                  </a:lnTo>
                  <a:lnTo>
                    <a:pt x="234607" y="267335"/>
                  </a:lnTo>
                  <a:lnTo>
                    <a:pt x="167398" y="267335"/>
                  </a:lnTo>
                  <a:lnTo>
                    <a:pt x="174332" y="310235"/>
                  </a:lnTo>
                  <a:lnTo>
                    <a:pt x="193611" y="347535"/>
                  </a:lnTo>
                  <a:lnTo>
                    <a:pt x="223012" y="376974"/>
                  </a:lnTo>
                  <a:lnTo>
                    <a:pt x="260248" y="396290"/>
                  </a:lnTo>
                  <a:lnTo>
                    <a:pt x="303098" y="403225"/>
                  </a:lnTo>
                  <a:lnTo>
                    <a:pt x="345871" y="396290"/>
                  </a:lnTo>
                  <a:lnTo>
                    <a:pt x="382955" y="376974"/>
                  </a:lnTo>
                  <a:lnTo>
                    <a:pt x="412165" y="347535"/>
                  </a:lnTo>
                  <a:lnTo>
                    <a:pt x="431292" y="310235"/>
                  </a:lnTo>
                  <a:lnTo>
                    <a:pt x="438162" y="267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9959340" y="0"/>
            <a:ext cx="2232660" cy="6858000"/>
          </a:xfrm>
          <a:custGeom>
            <a:avLst/>
            <a:gdLst/>
            <a:ahLst/>
            <a:cxnLst/>
            <a:rect l="l" t="t" r="r" b="b"/>
            <a:pathLst>
              <a:path w="2232659" h="6858000">
                <a:moveTo>
                  <a:pt x="2232659" y="0"/>
                </a:moveTo>
                <a:lnTo>
                  <a:pt x="0" y="0"/>
                </a:lnTo>
                <a:lnTo>
                  <a:pt x="0" y="6858000"/>
                </a:lnTo>
                <a:lnTo>
                  <a:pt x="2232659" y="6858000"/>
                </a:lnTo>
                <a:lnTo>
                  <a:pt x="22326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63404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/>
              <a:t>Webserver</a:t>
            </a:r>
            <a:r>
              <a:rPr dirty="0" spc="-30"/>
              <a:t> </a:t>
            </a:r>
            <a:r>
              <a:rPr dirty="0"/>
              <a:t>Terminal</a:t>
            </a:r>
            <a:r>
              <a:rPr dirty="0" spc="-10"/>
              <a:t> </a:t>
            </a:r>
            <a:r>
              <a:rPr dirty="0" spc="-5"/>
              <a:t>Window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560322" y="1499743"/>
            <a:ext cx="73837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5">
                <a:latin typeface="Century Gothic"/>
                <a:cs typeface="Century Gothic"/>
              </a:rPr>
              <a:t> remaining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four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windows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show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each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node’s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webserver:</a:t>
            </a:r>
            <a:endParaRPr sz="2000">
              <a:latin typeface="Century Gothic"/>
              <a:cs typeface="Century Gothic"/>
            </a:endParaRPr>
          </a:p>
        </p:txBody>
      </p:sp>
      <p:pic>
        <p:nvPicPr>
          <p:cNvPr id="102" name="object 10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8348" y="2282951"/>
            <a:ext cx="9252204" cy="2311908"/>
          </a:xfrm>
          <a:prstGeom prst="rect">
            <a:avLst/>
          </a:prstGeom>
        </p:spPr>
      </p:pic>
      <p:sp>
        <p:nvSpPr>
          <p:cNvPr id="103" name="object 103"/>
          <p:cNvSpPr txBox="1"/>
          <p:nvPr/>
        </p:nvSpPr>
        <p:spPr>
          <a:xfrm>
            <a:off x="10080752" y="1103122"/>
            <a:ext cx="1877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1.</a:t>
            </a:r>
            <a:r>
              <a:rPr dirty="0" sz="1600" spc="-1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CorDapp</a:t>
            </a:r>
            <a:r>
              <a:rPr dirty="0" sz="1600" spc="10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Design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07" name="object 10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fld id="{81D60167-4931-47E6-BA6A-407CBD079E47}" type="slidenum">
              <a:rPr dirty="0" spc="-5"/>
              <a:t>39</a:t>
            </a:fld>
            <a:r>
              <a:rPr dirty="0" spc="-5"/>
              <a:t>.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10080752" y="1713102"/>
            <a:ext cx="744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2.</a:t>
            </a:r>
            <a:r>
              <a:rPr dirty="0" sz="1600" spc="-50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80752" y="2322702"/>
            <a:ext cx="1448435" cy="2830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 startAt="3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5" b="1">
                <a:latin typeface="Century Gothic"/>
                <a:cs typeface="Century Gothic"/>
                <a:hlinkClick r:id="rId8" action="ppaction://hlinksldjump"/>
              </a:rPr>
              <a:t>Flow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AutoNum type="arabicPeriod" startAt="3"/>
            </a:pPr>
            <a:endParaRPr sz="2350">
              <a:latin typeface="Century Gothic"/>
              <a:cs typeface="Century Gothic"/>
            </a:endParaRPr>
          </a:p>
          <a:p>
            <a:pPr marL="240665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dirty="0" sz="1600" spc="-10" b="1">
                <a:solidFill>
                  <a:srgbClr val="EC1C23"/>
                </a:solidFill>
                <a:latin typeface="Century Gothic"/>
                <a:cs typeface="Century Gothic"/>
                <a:hlinkClick r:id="rId8" action="ppaction://hlinksldjump"/>
              </a:rPr>
              <a:t>Network</a:t>
            </a:r>
            <a:endParaRPr sz="16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Defining</a:t>
            </a:r>
            <a:r>
              <a:rPr dirty="0" sz="1200" spc="-65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Deploying</a:t>
            </a:r>
            <a:r>
              <a:rPr dirty="0" sz="1200" spc="-70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ts val="1435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1200">
                <a:latin typeface="Century Gothic"/>
                <a:cs typeface="Century Gothic"/>
                <a:hlinkClick r:id="rId8" action="ppaction://hlinksldjump"/>
              </a:rPr>
              <a:t>Running</a:t>
            </a:r>
            <a:r>
              <a:rPr dirty="0" sz="1200" spc="-75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nodes</a:t>
            </a:r>
            <a:endParaRPr sz="1200">
              <a:latin typeface="Century Gothic"/>
              <a:cs typeface="Century Gothic"/>
            </a:endParaRPr>
          </a:p>
          <a:p>
            <a:pPr marL="216535" indent="-204470">
              <a:lnSpc>
                <a:spcPts val="1435"/>
              </a:lnSpc>
              <a:buFont typeface="Wingdings"/>
              <a:buChar char=""/>
              <a:tabLst>
                <a:tab pos="217170" algn="l"/>
              </a:tabLst>
            </a:pPr>
            <a:r>
              <a:rPr dirty="0" sz="1200" spc="-5">
                <a:latin typeface="Century Gothic"/>
                <a:cs typeface="Century Gothic"/>
                <a:hlinkClick r:id="rId8" action="ppaction://hlinksldjump"/>
              </a:rPr>
              <a:t>Checkpoint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6.</a:t>
            </a:r>
            <a:r>
              <a:rPr dirty="0" sz="1600" spc="-25" b="1">
                <a:latin typeface="Century Gothic"/>
                <a:cs typeface="Century Gothic"/>
                <a:hlinkClick r:id="rId8" action="ppaction://hlinksldjump"/>
              </a:rPr>
              <a:t> </a:t>
            </a:r>
            <a:r>
              <a:rPr dirty="0" sz="1600" spc="-10" b="1">
                <a:latin typeface="Century Gothic"/>
                <a:cs typeface="Century Gothic"/>
                <a:hlinkClick r:id="rId8" action="ppaction://hlinksldjump"/>
              </a:rPr>
              <a:t>API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66" y="292803"/>
            <a:ext cx="11524321" cy="62586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15" y="2573858"/>
            <a:ext cx="95910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Checkpoint</a:t>
            </a:r>
            <a:r>
              <a:rPr dirty="0" sz="5400" spc="-1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–</a:t>
            </a:r>
            <a:r>
              <a:rPr dirty="0" sz="5400" spc="-1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Progress</a:t>
            </a:r>
            <a:r>
              <a:rPr dirty="0" sz="5400" spc="-20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So</a:t>
            </a:r>
            <a:r>
              <a:rPr dirty="0" sz="5400" spc="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Far</a:t>
            </a:r>
            <a:endParaRPr sz="5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7128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Our</a:t>
            </a:r>
            <a:r>
              <a:rPr dirty="0" spc="-25"/>
              <a:t> </a:t>
            </a:r>
            <a:r>
              <a:rPr dirty="0" spc="-5"/>
              <a:t>progress</a:t>
            </a:r>
            <a:r>
              <a:rPr dirty="0" spc="-10"/>
              <a:t> </a:t>
            </a:r>
            <a:r>
              <a:rPr dirty="0"/>
              <a:t>so</a:t>
            </a:r>
            <a:r>
              <a:rPr dirty="0" spc="-20"/>
              <a:t> </a:t>
            </a:r>
            <a:r>
              <a:rPr dirty="0"/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7583805" cy="170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entury Gothic"/>
                <a:cs typeface="Century Gothic"/>
              </a:rPr>
              <a:t>Our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up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running</a:t>
            </a:r>
            <a:endParaRPr sz="24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23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entury Gothic"/>
                <a:cs typeface="Century Gothic"/>
              </a:rPr>
              <a:t>But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we</a:t>
            </a:r>
            <a:r>
              <a:rPr dirty="0" sz="2400">
                <a:latin typeface="Century Gothic"/>
                <a:cs typeface="Century Gothic"/>
              </a:rPr>
              <a:t> still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don’t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have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way</a:t>
            </a:r>
            <a:r>
              <a:rPr dirty="0" sz="2400">
                <a:latin typeface="Century Gothic"/>
                <a:cs typeface="Century Gothic"/>
              </a:rPr>
              <a:t> to interact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them</a:t>
            </a:r>
            <a:endParaRPr sz="24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spcBef>
                <a:spcPts val="231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>
                <a:latin typeface="Century Gothic"/>
                <a:cs typeface="Century Gothic"/>
              </a:rPr>
              <a:t>For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that,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we’ll be building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simple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REST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API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7286" y="6375908"/>
            <a:ext cx="2851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p</a:t>
            </a:r>
            <a:r>
              <a:rPr dirty="0" sz="1000" spc="-15" b="1">
                <a:solidFill>
                  <a:srgbClr val="888888"/>
                </a:solidFill>
                <a:latin typeface="Century Gothic"/>
                <a:cs typeface="Century Gothic"/>
              </a:rPr>
              <a:t>44</a:t>
            </a: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924" y="6375908"/>
            <a:ext cx="6102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949494"/>
                </a:solidFill>
                <a:latin typeface="Century Gothic"/>
                <a:cs typeface="Century Gothic"/>
              </a:rPr>
              <a:t>The</a:t>
            </a:r>
            <a:r>
              <a:rPr dirty="0" sz="1000" spc="-65" b="1">
                <a:solidFill>
                  <a:srgbClr val="949494"/>
                </a:solidFill>
                <a:latin typeface="Century Gothic"/>
                <a:cs typeface="Century Gothic"/>
              </a:rPr>
              <a:t> </a:t>
            </a:r>
            <a:r>
              <a:rPr dirty="0" sz="1000" spc="-10" b="1">
                <a:solidFill>
                  <a:srgbClr val="949494"/>
                </a:solidFill>
                <a:latin typeface="Century Gothic"/>
                <a:cs typeface="Century Gothic"/>
              </a:rPr>
              <a:t>Node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1648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Defining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5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81454"/>
            <a:ext cx="4238625" cy="46716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marR="13335" indent="-3429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A node </a:t>
            </a:r>
            <a:r>
              <a:rPr dirty="0" sz="2400" spc="10">
                <a:latin typeface="Century Gothic"/>
                <a:cs typeface="Century Gothic"/>
              </a:rPr>
              <a:t>is </a:t>
            </a:r>
            <a:r>
              <a:rPr dirty="0" sz="2400" spc="-5">
                <a:latin typeface="Century Gothic"/>
                <a:cs typeface="Century Gothic"/>
              </a:rPr>
              <a:t>an </a:t>
            </a:r>
            <a:r>
              <a:rPr dirty="0" sz="2400">
                <a:latin typeface="Century Gothic"/>
                <a:cs typeface="Century Gothic"/>
              </a:rPr>
              <a:t>instance of 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Corda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software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unique identity on the 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network</a:t>
            </a:r>
            <a:endParaRPr sz="2400">
              <a:latin typeface="Century Gothic"/>
              <a:cs typeface="Century Gothic"/>
            </a:endParaRPr>
          </a:p>
          <a:p>
            <a:pPr marL="355600" marR="181610" indent="-342900">
              <a:lnSpc>
                <a:spcPct val="9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Each </a:t>
            </a:r>
            <a:r>
              <a:rPr dirty="0" sz="2400">
                <a:latin typeface="Century Gothic"/>
                <a:cs typeface="Century Gothic"/>
              </a:rPr>
              <a:t>node’s identity </a:t>
            </a:r>
            <a:r>
              <a:rPr dirty="0" sz="2400" spc="10">
                <a:latin typeface="Century Gothic"/>
                <a:cs typeface="Century Gothic"/>
              </a:rPr>
              <a:t>is 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provided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by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certificate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signed </a:t>
            </a:r>
            <a:r>
              <a:rPr dirty="0" sz="2400" spc="-5">
                <a:latin typeface="Century Gothic"/>
                <a:cs typeface="Century Gothic"/>
              </a:rPr>
              <a:t>by </a:t>
            </a:r>
            <a:r>
              <a:rPr dirty="0" sz="2400">
                <a:latin typeface="Century Gothic"/>
                <a:cs typeface="Century Gothic"/>
              </a:rPr>
              <a:t>a network root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authority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entury Gothic"/>
                <a:cs typeface="Century Gothic"/>
              </a:rPr>
              <a:t>Networks can </a:t>
            </a:r>
            <a:r>
              <a:rPr dirty="0" sz="2400" spc="-5">
                <a:latin typeface="Century Gothic"/>
                <a:cs typeface="Century Gothic"/>
              </a:rPr>
              <a:t>decide 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what </a:t>
            </a:r>
            <a:r>
              <a:rPr dirty="0" sz="2400">
                <a:latin typeface="Century Gothic"/>
                <a:cs typeface="Century Gothic"/>
              </a:rPr>
              <a:t>constitutes a </a:t>
            </a:r>
            <a:r>
              <a:rPr dirty="0" sz="2400" spc="-5">
                <a:latin typeface="Century Gothic"/>
                <a:cs typeface="Century Gothic"/>
              </a:rPr>
              <a:t>valid </a:t>
            </a:r>
            <a:r>
              <a:rPr dirty="0" sz="2400">
                <a:latin typeface="Century Gothic"/>
                <a:cs typeface="Century Gothic"/>
              </a:rPr>
              <a:t> identity – </a:t>
            </a:r>
            <a:r>
              <a:rPr dirty="0" sz="2400" spc="-5">
                <a:latin typeface="Century Gothic"/>
                <a:cs typeface="Century Gothic"/>
              </a:rPr>
              <a:t>legal </a:t>
            </a:r>
            <a:r>
              <a:rPr dirty="0" sz="2400">
                <a:latin typeface="Century Gothic"/>
                <a:cs typeface="Century Gothic"/>
              </a:rPr>
              <a:t>names, 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usernames,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IP </a:t>
            </a:r>
            <a:r>
              <a:rPr dirty="0" sz="2400" spc="-5">
                <a:latin typeface="Century Gothic"/>
                <a:cs typeface="Century Gothic"/>
              </a:rPr>
              <a:t>addresses…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64579" y="1354836"/>
            <a:ext cx="2449195" cy="2418715"/>
            <a:chOff x="6164579" y="1354836"/>
            <a:chExt cx="2449195" cy="2418715"/>
          </a:xfrm>
        </p:grpSpPr>
        <p:sp>
          <p:nvSpPr>
            <p:cNvPr id="5" name="object 5"/>
            <p:cNvSpPr/>
            <p:nvPr/>
          </p:nvSpPr>
          <p:spPr>
            <a:xfrm>
              <a:off x="6166103" y="1356360"/>
              <a:ext cx="2446020" cy="2415540"/>
            </a:xfrm>
            <a:custGeom>
              <a:avLst/>
              <a:gdLst/>
              <a:ahLst/>
              <a:cxnLst/>
              <a:rect l="l" t="t" r="r" b="b"/>
              <a:pathLst>
                <a:path w="2446020" h="2415540">
                  <a:moveTo>
                    <a:pt x="1223010" y="0"/>
                  </a:moveTo>
                  <a:lnTo>
                    <a:pt x="1174982" y="914"/>
                  </a:lnTo>
                  <a:lnTo>
                    <a:pt x="1127424" y="3633"/>
                  </a:lnTo>
                  <a:lnTo>
                    <a:pt x="1080369" y="8125"/>
                  </a:lnTo>
                  <a:lnTo>
                    <a:pt x="1033852" y="14356"/>
                  </a:lnTo>
                  <a:lnTo>
                    <a:pt x="987905" y="22292"/>
                  </a:lnTo>
                  <a:lnTo>
                    <a:pt x="942565" y="31899"/>
                  </a:lnTo>
                  <a:lnTo>
                    <a:pt x="897863" y="43144"/>
                  </a:lnTo>
                  <a:lnTo>
                    <a:pt x="853835" y="55994"/>
                  </a:lnTo>
                  <a:lnTo>
                    <a:pt x="810514" y="70414"/>
                  </a:lnTo>
                  <a:lnTo>
                    <a:pt x="767934" y="86371"/>
                  </a:lnTo>
                  <a:lnTo>
                    <a:pt x="726129" y="103833"/>
                  </a:lnTo>
                  <a:lnTo>
                    <a:pt x="685133" y="122764"/>
                  </a:lnTo>
                  <a:lnTo>
                    <a:pt x="644980" y="143131"/>
                  </a:lnTo>
                  <a:lnTo>
                    <a:pt x="605705" y="164902"/>
                  </a:lnTo>
                  <a:lnTo>
                    <a:pt x="567340" y="188042"/>
                  </a:lnTo>
                  <a:lnTo>
                    <a:pt x="529921" y="212518"/>
                  </a:lnTo>
                  <a:lnTo>
                    <a:pt x="493480" y="238296"/>
                  </a:lnTo>
                  <a:lnTo>
                    <a:pt x="458053" y="265342"/>
                  </a:lnTo>
                  <a:lnTo>
                    <a:pt x="423672" y="293624"/>
                  </a:lnTo>
                  <a:lnTo>
                    <a:pt x="390372" y="323107"/>
                  </a:lnTo>
                  <a:lnTo>
                    <a:pt x="358187" y="353758"/>
                  </a:lnTo>
                  <a:lnTo>
                    <a:pt x="327151" y="385543"/>
                  </a:lnTo>
                  <a:lnTo>
                    <a:pt x="297298" y="418430"/>
                  </a:lnTo>
                  <a:lnTo>
                    <a:pt x="268661" y="452383"/>
                  </a:lnTo>
                  <a:lnTo>
                    <a:pt x="241275" y="487370"/>
                  </a:lnTo>
                  <a:lnTo>
                    <a:pt x="215174" y="523357"/>
                  </a:lnTo>
                  <a:lnTo>
                    <a:pt x="190392" y="560311"/>
                  </a:lnTo>
                  <a:lnTo>
                    <a:pt x="166962" y="598198"/>
                  </a:lnTo>
                  <a:lnTo>
                    <a:pt x="144919" y="636984"/>
                  </a:lnTo>
                  <a:lnTo>
                    <a:pt x="124297" y="676636"/>
                  </a:lnTo>
                  <a:lnTo>
                    <a:pt x="105129" y="717120"/>
                  </a:lnTo>
                  <a:lnTo>
                    <a:pt x="87449" y="758402"/>
                  </a:lnTo>
                  <a:lnTo>
                    <a:pt x="71292" y="800450"/>
                  </a:lnTo>
                  <a:lnTo>
                    <a:pt x="56692" y="843229"/>
                  </a:lnTo>
                  <a:lnTo>
                    <a:pt x="43682" y="886706"/>
                  </a:lnTo>
                  <a:lnTo>
                    <a:pt x="32297" y="930848"/>
                  </a:lnTo>
                  <a:lnTo>
                    <a:pt x="22570" y="975620"/>
                  </a:lnTo>
                  <a:lnTo>
                    <a:pt x="14535" y="1020990"/>
                  </a:lnTo>
                  <a:lnTo>
                    <a:pt x="8227" y="1066923"/>
                  </a:lnTo>
                  <a:lnTo>
                    <a:pt x="3679" y="1113387"/>
                  </a:lnTo>
                  <a:lnTo>
                    <a:pt x="925" y="1160347"/>
                  </a:lnTo>
                  <a:lnTo>
                    <a:pt x="0" y="1207769"/>
                  </a:lnTo>
                  <a:lnTo>
                    <a:pt x="925" y="1255192"/>
                  </a:lnTo>
                  <a:lnTo>
                    <a:pt x="3679" y="1302152"/>
                  </a:lnTo>
                  <a:lnTo>
                    <a:pt x="8227" y="1348616"/>
                  </a:lnTo>
                  <a:lnTo>
                    <a:pt x="14535" y="1394549"/>
                  </a:lnTo>
                  <a:lnTo>
                    <a:pt x="22570" y="1439919"/>
                  </a:lnTo>
                  <a:lnTo>
                    <a:pt x="32297" y="1484691"/>
                  </a:lnTo>
                  <a:lnTo>
                    <a:pt x="43682" y="1528833"/>
                  </a:lnTo>
                  <a:lnTo>
                    <a:pt x="56692" y="1572310"/>
                  </a:lnTo>
                  <a:lnTo>
                    <a:pt x="71292" y="1615089"/>
                  </a:lnTo>
                  <a:lnTo>
                    <a:pt x="87449" y="1657137"/>
                  </a:lnTo>
                  <a:lnTo>
                    <a:pt x="105129" y="1698419"/>
                  </a:lnTo>
                  <a:lnTo>
                    <a:pt x="124297" y="1738903"/>
                  </a:lnTo>
                  <a:lnTo>
                    <a:pt x="144919" y="1778555"/>
                  </a:lnTo>
                  <a:lnTo>
                    <a:pt x="166962" y="1817341"/>
                  </a:lnTo>
                  <a:lnTo>
                    <a:pt x="190392" y="1855228"/>
                  </a:lnTo>
                  <a:lnTo>
                    <a:pt x="215174" y="1892182"/>
                  </a:lnTo>
                  <a:lnTo>
                    <a:pt x="241275" y="1928169"/>
                  </a:lnTo>
                  <a:lnTo>
                    <a:pt x="268661" y="1963156"/>
                  </a:lnTo>
                  <a:lnTo>
                    <a:pt x="297298" y="1997109"/>
                  </a:lnTo>
                  <a:lnTo>
                    <a:pt x="327151" y="2029996"/>
                  </a:lnTo>
                  <a:lnTo>
                    <a:pt x="358187" y="2061781"/>
                  </a:lnTo>
                  <a:lnTo>
                    <a:pt x="390372" y="2092432"/>
                  </a:lnTo>
                  <a:lnTo>
                    <a:pt x="423672" y="2121915"/>
                  </a:lnTo>
                  <a:lnTo>
                    <a:pt x="458053" y="2150197"/>
                  </a:lnTo>
                  <a:lnTo>
                    <a:pt x="493480" y="2177243"/>
                  </a:lnTo>
                  <a:lnTo>
                    <a:pt x="529921" y="2203021"/>
                  </a:lnTo>
                  <a:lnTo>
                    <a:pt x="567340" y="2227497"/>
                  </a:lnTo>
                  <a:lnTo>
                    <a:pt x="605705" y="2250637"/>
                  </a:lnTo>
                  <a:lnTo>
                    <a:pt x="644980" y="2272408"/>
                  </a:lnTo>
                  <a:lnTo>
                    <a:pt x="685133" y="2292775"/>
                  </a:lnTo>
                  <a:lnTo>
                    <a:pt x="726129" y="2311706"/>
                  </a:lnTo>
                  <a:lnTo>
                    <a:pt x="767934" y="2329168"/>
                  </a:lnTo>
                  <a:lnTo>
                    <a:pt x="810514" y="2345125"/>
                  </a:lnTo>
                  <a:lnTo>
                    <a:pt x="853835" y="2359545"/>
                  </a:lnTo>
                  <a:lnTo>
                    <a:pt x="897863" y="2372395"/>
                  </a:lnTo>
                  <a:lnTo>
                    <a:pt x="942565" y="2383640"/>
                  </a:lnTo>
                  <a:lnTo>
                    <a:pt x="987905" y="2393247"/>
                  </a:lnTo>
                  <a:lnTo>
                    <a:pt x="1033852" y="2401183"/>
                  </a:lnTo>
                  <a:lnTo>
                    <a:pt x="1080369" y="2407414"/>
                  </a:lnTo>
                  <a:lnTo>
                    <a:pt x="1127424" y="2411906"/>
                  </a:lnTo>
                  <a:lnTo>
                    <a:pt x="1174982" y="2414625"/>
                  </a:lnTo>
                  <a:lnTo>
                    <a:pt x="1223010" y="2415540"/>
                  </a:lnTo>
                  <a:lnTo>
                    <a:pt x="1271037" y="2414625"/>
                  </a:lnTo>
                  <a:lnTo>
                    <a:pt x="1318595" y="2411906"/>
                  </a:lnTo>
                  <a:lnTo>
                    <a:pt x="1365650" y="2407414"/>
                  </a:lnTo>
                  <a:lnTo>
                    <a:pt x="1412167" y="2401183"/>
                  </a:lnTo>
                  <a:lnTo>
                    <a:pt x="1458114" y="2393247"/>
                  </a:lnTo>
                  <a:lnTo>
                    <a:pt x="1503454" y="2383640"/>
                  </a:lnTo>
                  <a:lnTo>
                    <a:pt x="1548156" y="2372395"/>
                  </a:lnTo>
                  <a:lnTo>
                    <a:pt x="1592184" y="2359545"/>
                  </a:lnTo>
                  <a:lnTo>
                    <a:pt x="1635505" y="2345125"/>
                  </a:lnTo>
                  <a:lnTo>
                    <a:pt x="1678085" y="2329168"/>
                  </a:lnTo>
                  <a:lnTo>
                    <a:pt x="1719890" y="2311706"/>
                  </a:lnTo>
                  <a:lnTo>
                    <a:pt x="1760886" y="2292775"/>
                  </a:lnTo>
                  <a:lnTo>
                    <a:pt x="1801039" y="2272408"/>
                  </a:lnTo>
                  <a:lnTo>
                    <a:pt x="1840314" y="2250637"/>
                  </a:lnTo>
                  <a:lnTo>
                    <a:pt x="1878679" y="2227497"/>
                  </a:lnTo>
                  <a:lnTo>
                    <a:pt x="1916098" y="2203021"/>
                  </a:lnTo>
                  <a:lnTo>
                    <a:pt x="1952539" y="2177243"/>
                  </a:lnTo>
                  <a:lnTo>
                    <a:pt x="1987966" y="2150197"/>
                  </a:lnTo>
                  <a:lnTo>
                    <a:pt x="2022347" y="2121915"/>
                  </a:lnTo>
                  <a:lnTo>
                    <a:pt x="2055647" y="2092432"/>
                  </a:lnTo>
                  <a:lnTo>
                    <a:pt x="2087832" y="2061781"/>
                  </a:lnTo>
                  <a:lnTo>
                    <a:pt x="2118868" y="2029996"/>
                  </a:lnTo>
                  <a:lnTo>
                    <a:pt x="2148721" y="1997109"/>
                  </a:lnTo>
                  <a:lnTo>
                    <a:pt x="2177358" y="1963156"/>
                  </a:lnTo>
                  <a:lnTo>
                    <a:pt x="2204744" y="1928169"/>
                  </a:lnTo>
                  <a:lnTo>
                    <a:pt x="2230845" y="1892182"/>
                  </a:lnTo>
                  <a:lnTo>
                    <a:pt x="2255627" y="1855228"/>
                  </a:lnTo>
                  <a:lnTo>
                    <a:pt x="2279057" y="1817341"/>
                  </a:lnTo>
                  <a:lnTo>
                    <a:pt x="2301100" y="1778555"/>
                  </a:lnTo>
                  <a:lnTo>
                    <a:pt x="2321722" y="1738903"/>
                  </a:lnTo>
                  <a:lnTo>
                    <a:pt x="2340890" y="1698419"/>
                  </a:lnTo>
                  <a:lnTo>
                    <a:pt x="2358570" y="1657137"/>
                  </a:lnTo>
                  <a:lnTo>
                    <a:pt x="2374727" y="1615089"/>
                  </a:lnTo>
                  <a:lnTo>
                    <a:pt x="2389327" y="1572310"/>
                  </a:lnTo>
                  <a:lnTo>
                    <a:pt x="2402337" y="1528833"/>
                  </a:lnTo>
                  <a:lnTo>
                    <a:pt x="2413722" y="1484691"/>
                  </a:lnTo>
                  <a:lnTo>
                    <a:pt x="2423449" y="1439919"/>
                  </a:lnTo>
                  <a:lnTo>
                    <a:pt x="2431484" y="1394549"/>
                  </a:lnTo>
                  <a:lnTo>
                    <a:pt x="2437792" y="1348616"/>
                  </a:lnTo>
                  <a:lnTo>
                    <a:pt x="2442340" y="1302152"/>
                  </a:lnTo>
                  <a:lnTo>
                    <a:pt x="2445094" y="1255192"/>
                  </a:lnTo>
                  <a:lnTo>
                    <a:pt x="2446020" y="1207769"/>
                  </a:lnTo>
                  <a:lnTo>
                    <a:pt x="2445094" y="1160347"/>
                  </a:lnTo>
                  <a:lnTo>
                    <a:pt x="2442340" y="1113387"/>
                  </a:lnTo>
                  <a:lnTo>
                    <a:pt x="2437792" y="1066923"/>
                  </a:lnTo>
                  <a:lnTo>
                    <a:pt x="2431484" y="1020990"/>
                  </a:lnTo>
                  <a:lnTo>
                    <a:pt x="2423449" y="975620"/>
                  </a:lnTo>
                  <a:lnTo>
                    <a:pt x="2413722" y="930848"/>
                  </a:lnTo>
                  <a:lnTo>
                    <a:pt x="2402337" y="886706"/>
                  </a:lnTo>
                  <a:lnTo>
                    <a:pt x="2389327" y="843229"/>
                  </a:lnTo>
                  <a:lnTo>
                    <a:pt x="2374727" y="800450"/>
                  </a:lnTo>
                  <a:lnTo>
                    <a:pt x="2358570" y="758402"/>
                  </a:lnTo>
                  <a:lnTo>
                    <a:pt x="2340890" y="717120"/>
                  </a:lnTo>
                  <a:lnTo>
                    <a:pt x="2321722" y="676636"/>
                  </a:lnTo>
                  <a:lnTo>
                    <a:pt x="2301100" y="636984"/>
                  </a:lnTo>
                  <a:lnTo>
                    <a:pt x="2279057" y="598198"/>
                  </a:lnTo>
                  <a:lnTo>
                    <a:pt x="2255627" y="560311"/>
                  </a:lnTo>
                  <a:lnTo>
                    <a:pt x="2230845" y="523357"/>
                  </a:lnTo>
                  <a:lnTo>
                    <a:pt x="2204744" y="487370"/>
                  </a:lnTo>
                  <a:lnTo>
                    <a:pt x="2177358" y="452383"/>
                  </a:lnTo>
                  <a:lnTo>
                    <a:pt x="2148721" y="418430"/>
                  </a:lnTo>
                  <a:lnTo>
                    <a:pt x="2118868" y="385543"/>
                  </a:lnTo>
                  <a:lnTo>
                    <a:pt x="2087832" y="353758"/>
                  </a:lnTo>
                  <a:lnTo>
                    <a:pt x="2055647" y="323107"/>
                  </a:lnTo>
                  <a:lnTo>
                    <a:pt x="2022347" y="293624"/>
                  </a:lnTo>
                  <a:lnTo>
                    <a:pt x="1987966" y="265342"/>
                  </a:lnTo>
                  <a:lnTo>
                    <a:pt x="1952539" y="238296"/>
                  </a:lnTo>
                  <a:lnTo>
                    <a:pt x="1916098" y="212518"/>
                  </a:lnTo>
                  <a:lnTo>
                    <a:pt x="1878679" y="188042"/>
                  </a:lnTo>
                  <a:lnTo>
                    <a:pt x="1840314" y="164902"/>
                  </a:lnTo>
                  <a:lnTo>
                    <a:pt x="1801039" y="143131"/>
                  </a:lnTo>
                  <a:lnTo>
                    <a:pt x="1760886" y="122764"/>
                  </a:lnTo>
                  <a:lnTo>
                    <a:pt x="1719890" y="103833"/>
                  </a:lnTo>
                  <a:lnTo>
                    <a:pt x="1678085" y="86371"/>
                  </a:lnTo>
                  <a:lnTo>
                    <a:pt x="1635505" y="70414"/>
                  </a:lnTo>
                  <a:lnTo>
                    <a:pt x="1592184" y="55994"/>
                  </a:lnTo>
                  <a:lnTo>
                    <a:pt x="1548156" y="43144"/>
                  </a:lnTo>
                  <a:lnTo>
                    <a:pt x="1503454" y="31899"/>
                  </a:lnTo>
                  <a:lnTo>
                    <a:pt x="1458114" y="22292"/>
                  </a:lnTo>
                  <a:lnTo>
                    <a:pt x="1412167" y="14356"/>
                  </a:lnTo>
                  <a:lnTo>
                    <a:pt x="1365650" y="8125"/>
                  </a:lnTo>
                  <a:lnTo>
                    <a:pt x="1318595" y="3633"/>
                  </a:lnTo>
                  <a:lnTo>
                    <a:pt x="1271037" y="914"/>
                  </a:lnTo>
                  <a:lnTo>
                    <a:pt x="1223010" y="0"/>
                  </a:lnTo>
                  <a:close/>
                </a:path>
              </a:pathLst>
            </a:custGeom>
            <a:solidFill>
              <a:srgbClr val="F1F1F1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66103" y="1356360"/>
              <a:ext cx="2446020" cy="2415540"/>
            </a:xfrm>
            <a:custGeom>
              <a:avLst/>
              <a:gdLst/>
              <a:ahLst/>
              <a:cxnLst/>
              <a:rect l="l" t="t" r="r" b="b"/>
              <a:pathLst>
                <a:path w="2446020" h="2415540">
                  <a:moveTo>
                    <a:pt x="0" y="1207769"/>
                  </a:moveTo>
                  <a:lnTo>
                    <a:pt x="925" y="1160347"/>
                  </a:lnTo>
                  <a:lnTo>
                    <a:pt x="3679" y="1113387"/>
                  </a:lnTo>
                  <a:lnTo>
                    <a:pt x="8227" y="1066923"/>
                  </a:lnTo>
                  <a:lnTo>
                    <a:pt x="14535" y="1020990"/>
                  </a:lnTo>
                  <a:lnTo>
                    <a:pt x="22570" y="975620"/>
                  </a:lnTo>
                  <a:lnTo>
                    <a:pt x="32297" y="930848"/>
                  </a:lnTo>
                  <a:lnTo>
                    <a:pt x="43682" y="886706"/>
                  </a:lnTo>
                  <a:lnTo>
                    <a:pt x="56692" y="843229"/>
                  </a:lnTo>
                  <a:lnTo>
                    <a:pt x="71292" y="800450"/>
                  </a:lnTo>
                  <a:lnTo>
                    <a:pt x="87449" y="758402"/>
                  </a:lnTo>
                  <a:lnTo>
                    <a:pt x="105129" y="717120"/>
                  </a:lnTo>
                  <a:lnTo>
                    <a:pt x="124297" y="676636"/>
                  </a:lnTo>
                  <a:lnTo>
                    <a:pt x="144919" y="636984"/>
                  </a:lnTo>
                  <a:lnTo>
                    <a:pt x="166962" y="598198"/>
                  </a:lnTo>
                  <a:lnTo>
                    <a:pt x="190392" y="560311"/>
                  </a:lnTo>
                  <a:lnTo>
                    <a:pt x="215174" y="523357"/>
                  </a:lnTo>
                  <a:lnTo>
                    <a:pt x="241275" y="487370"/>
                  </a:lnTo>
                  <a:lnTo>
                    <a:pt x="268661" y="452383"/>
                  </a:lnTo>
                  <a:lnTo>
                    <a:pt x="297298" y="418430"/>
                  </a:lnTo>
                  <a:lnTo>
                    <a:pt x="327151" y="385543"/>
                  </a:lnTo>
                  <a:lnTo>
                    <a:pt x="358187" y="353758"/>
                  </a:lnTo>
                  <a:lnTo>
                    <a:pt x="390372" y="323107"/>
                  </a:lnTo>
                  <a:lnTo>
                    <a:pt x="423672" y="293624"/>
                  </a:lnTo>
                  <a:lnTo>
                    <a:pt x="458053" y="265342"/>
                  </a:lnTo>
                  <a:lnTo>
                    <a:pt x="493480" y="238296"/>
                  </a:lnTo>
                  <a:lnTo>
                    <a:pt x="529921" y="212518"/>
                  </a:lnTo>
                  <a:lnTo>
                    <a:pt x="567340" y="188042"/>
                  </a:lnTo>
                  <a:lnTo>
                    <a:pt x="605705" y="164902"/>
                  </a:lnTo>
                  <a:lnTo>
                    <a:pt x="644980" y="143131"/>
                  </a:lnTo>
                  <a:lnTo>
                    <a:pt x="685133" y="122764"/>
                  </a:lnTo>
                  <a:lnTo>
                    <a:pt x="726129" y="103833"/>
                  </a:lnTo>
                  <a:lnTo>
                    <a:pt x="767934" y="86371"/>
                  </a:lnTo>
                  <a:lnTo>
                    <a:pt x="810514" y="70414"/>
                  </a:lnTo>
                  <a:lnTo>
                    <a:pt x="853835" y="55994"/>
                  </a:lnTo>
                  <a:lnTo>
                    <a:pt x="897863" y="43144"/>
                  </a:lnTo>
                  <a:lnTo>
                    <a:pt x="942565" y="31899"/>
                  </a:lnTo>
                  <a:lnTo>
                    <a:pt x="987905" y="22292"/>
                  </a:lnTo>
                  <a:lnTo>
                    <a:pt x="1033852" y="14356"/>
                  </a:lnTo>
                  <a:lnTo>
                    <a:pt x="1080369" y="8125"/>
                  </a:lnTo>
                  <a:lnTo>
                    <a:pt x="1127424" y="3633"/>
                  </a:lnTo>
                  <a:lnTo>
                    <a:pt x="1174982" y="914"/>
                  </a:lnTo>
                  <a:lnTo>
                    <a:pt x="1223010" y="0"/>
                  </a:lnTo>
                  <a:lnTo>
                    <a:pt x="1271037" y="914"/>
                  </a:lnTo>
                  <a:lnTo>
                    <a:pt x="1318595" y="3633"/>
                  </a:lnTo>
                  <a:lnTo>
                    <a:pt x="1365650" y="8125"/>
                  </a:lnTo>
                  <a:lnTo>
                    <a:pt x="1412167" y="14356"/>
                  </a:lnTo>
                  <a:lnTo>
                    <a:pt x="1458114" y="22292"/>
                  </a:lnTo>
                  <a:lnTo>
                    <a:pt x="1503454" y="31899"/>
                  </a:lnTo>
                  <a:lnTo>
                    <a:pt x="1548156" y="43144"/>
                  </a:lnTo>
                  <a:lnTo>
                    <a:pt x="1592184" y="55994"/>
                  </a:lnTo>
                  <a:lnTo>
                    <a:pt x="1635505" y="70414"/>
                  </a:lnTo>
                  <a:lnTo>
                    <a:pt x="1678085" y="86371"/>
                  </a:lnTo>
                  <a:lnTo>
                    <a:pt x="1719890" y="103833"/>
                  </a:lnTo>
                  <a:lnTo>
                    <a:pt x="1760886" y="122764"/>
                  </a:lnTo>
                  <a:lnTo>
                    <a:pt x="1801039" y="143131"/>
                  </a:lnTo>
                  <a:lnTo>
                    <a:pt x="1840314" y="164902"/>
                  </a:lnTo>
                  <a:lnTo>
                    <a:pt x="1878679" y="188042"/>
                  </a:lnTo>
                  <a:lnTo>
                    <a:pt x="1916098" y="212518"/>
                  </a:lnTo>
                  <a:lnTo>
                    <a:pt x="1952539" y="238296"/>
                  </a:lnTo>
                  <a:lnTo>
                    <a:pt x="1987966" y="265342"/>
                  </a:lnTo>
                  <a:lnTo>
                    <a:pt x="2022347" y="293624"/>
                  </a:lnTo>
                  <a:lnTo>
                    <a:pt x="2055647" y="323107"/>
                  </a:lnTo>
                  <a:lnTo>
                    <a:pt x="2087832" y="353758"/>
                  </a:lnTo>
                  <a:lnTo>
                    <a:pt x="2118868" y="385543"/>
                  </a:lnTo>
                  <a:lnTo>
                    <a:pt x="2148721" y="418430"/>
                  </a:lnTo>
                  <a:lnTo>
                    <a:pt x="2177358" y="452383"/>
                  </a:lnTo>
                  <a:lnTo>
                    <a:pt x="2204744" y="487370"/>
                  </a:lnTo>
                  <a:lnTo>
                    <a:pt x="2230845" y="523357"/>
                  </a:lnTo>
                  <a:lnTo>
                    <a:pt x="2255627" y="560311"/>
                  </a:lnTo>
                  <a:lnTo>
                    <a:pt x="2279057" y="598198"/>
                  </a:lnTo>
                  <a:lnTo>
                    <a:pt x="2301100" y="636984"/>
                  </a:lnTo>
                  <a:lnTo>
                    <a:pt x="2321722" y="676636"/>
                  </a:lnTo>
                  <a:lnTo>
                    <a:pt x="2340890" y="717120"/>
                  </a:lnTo>
                  <a:lnTo>
                    <a:pt x="2358570" y="758402"/>
                  </a:lnTo>
                  <a:lnTo>
                    <a:pt x="2374727" y="800450"/>
                  </a:lnTo>
                  <a:lnTo>
                    <a:pt x="2389327" y="843229"/>
                  </a:lnTo>
                  <a:lnTo>
                    <a:pt x="2402337" y="886706"/>
                  </a:lnTo>
                  <a:lnTo>
                    <a:pt x="2413722" y="930848"/>
                  </a:lnTo>
                  <a:lnTo>
                    <a:pt x="2423449" y="975620"/>
                  </a:lnTo>
                  <a:lnTo>
                    <a:pt x="2431484" y="1020990"/>
                  </a:lnTo>
                  <a:lnTo>
                    <a:pt x="2437792" y="1066923"/>
                  </a:lnTo>
                  <a:lnTo>
                    <a:pt x="2442340" y="1113387"/>
                  </a:lnTo>
                  <a:lnTo>
                    <a:pt x="2445094" y="1160347"/>
                  </a:lnTo>
                  <a:lnTo>
                    <a:pt x="2446020" y="1207769"/>
                  </a:lnTo>
                  <a:lnTo>
                    <a:pt x="2445094" y="1255192"/>
                  </a:lnTo>
                  <a:lnTo>
                    <a:pt x="2442340" y="1302152"/>
                  </a:lnTo>
                  <a:lnTo>
                    <a:pt x="2437792" y="1348616"/>
                  </a:lnTo>
                  <a:lnTo>
                    <a:pt x="2431484" y="1394549"/>
                  </a:lnTo>
                  <a:lnTo>
                    <a:pt x="2423449" y="1439919"/>
                  </a:lnTo>
                  <a:lnTo>
                    <a:pt x="2413722" y="1484691"/>
                  </a:lnTo>
                  <a:lnTo>
                    <a:pt x="2402337" y="1528833"/>
                  </a:lnTo>
                  <a:lnTo>
                    <a:pt x="2389327" y="1572310"/>
                  </a:lnTo>
                  <a:lnTo>
                    <a:pt x="2374727" y="1615089"/>
                  </a:lnTo>
                  <a:lnTo>
                    <a:pt x="2358570" y="1657137"/>
                  </a:lnTo>
                  <a:lnTo>
                    <a:pt x="2340890" y="1698419"/>
                  </a:lnTo>
                  <a:lnTo>
                    <a:pt x="2321722" y="1738903"/>
                  </a:lnTo>
                  <a:lnTo>
                    <a:pt x="2301100" y="1778555"/>
                  </a:lnTo>
                  <a:lnTo>
                    <a:pt x="2279057" y="1817341"/>
                  </a:lnTo>
                  <a:lnTo>
                    <a:pt x="2255627" y="1855228"/>
                  </a:lnTo>
                  <a:lnTo>
                    <a:pt x="2230845" y="1892182"/>
                  </a:lnTo>
                  <a:lnTo>
                    <a:pt x="2204744" y="1928169"/>
                  </a:lnTo>
                  <a:lnTo>
                    <a:pt x="2177358" y="1963156"/>
                  </a:lnTo>
                  <a:lnTo>
                    <a:pt x="2148721" y="1997109"/>
                  </a:lnTo>
                  <a:lnTo>
                    <a:pt x="2118868" y="2029996"/>
                  </a:lnTo>
                  <a:lnTo>
                    <a:pt x="2087832" y="2061781"/>
                  </a:lnTo>
                  <a:lnTo>
                    <a:pt x="2055647" y="2092432"/>
                  </a:lnTo>
                  <a:lnTo>
                    <a:pt x="2022347" y="2121915"/>
                  </a:lnTo>
                  <a:lnTo>
                    <a:pt x="1987966" y="2150197"/>
                  </a:lnTo>
                  <a:lnTo>
                    <a:pt x="1952539" y="2177243"/>
                  </a:lnTo>
                  <a:lnTo>
                    <a:pt x="1916098" y="2203021"/>
                  </a:lnTo>
                  <a:lnTo>
                    <a:pt x="1878679" y="2227497"/>
                  </a:lnTo>
                  <a:lnTo>
                    <a:pt x="1840314" y="2250637"/>
                  </a:lnTo>
                  <a:lnTo>
                    <a:pt x="1801039" y="2272408"/>
                  </a:lnTo>
                  <a:lnTo>
                    <a:pt x="1760886" y="2292775"/>
                  </a:lnTo>
                  <a:lnTo>
                    <a:pt x="1719890" y="2311706"/>
                  </a:lnTo>
                  <a:lnTo>
                    <a:pt x="1678085" y="2329168"/>
                  </a:lnTo>
                  <a:lnTo>
                    <a:pt x="1635505" y="2345125"/>
                  </a:lnTo>
                  <a:lnTo>
                    <a:pt x="1592184" y="2359545"/>
                  </a:lnTo>
                  <a:lnTo>
                    <a:pt x="1548156" y="2372395"/>
                  </a:lnTo>
                  <a:lnTo>
                    <a:pt x="1503454" y="2383640"/>
                  </a:lnTo>
                  <a:lnTo>
                    <a:pt x="1458114" y="2393247"/>
                  </a:lnTo>
                  <a:lnTo>
                    <a:pt x="1412167" y="2401183"/>
                  </a:lnTo>
                  <a:lnTo>
                    <a:pt x="1365650" y="2407414"/>
                  </a:lnTo>
                  <a:lnTo>
                    <a:pt x="1318595" y="2411906"/>
                  </a:lnTo>
                  <a:lnTo>
                    <a:pt x="1271037" y="2414625"/>
                  </a:lnTo>
                  <a:lnTo>
                    <a:pt x="1223010" y="2415540"/>
                  </a:lnTo>
                  <a:lnTo>
                    <a:pt x="1174982" y="2414625"/>
                  </a:lnTo>
                  <a:lnTo>
                    <a:pt x="1127424" y="2411906"/>
                  </a:lnTo>
                  <a:lnTo>
                    <a:pt x="1080369" y="2407414"/>
                  </a:lnTo>
                  <a:lnTo>
                    <a:pt x="1033852" y="2401183"/>
                  </a:lnTo>
                  <a:lnTo>
                    <a:pt x="987905" y="2393247"/>
                  </a:lnTo>
                  <a:lnTo>
                    <a:pt x="942565" y="2383640"/>
                  </a:lnTo>
                  <a:lnTo>
                    <a:pt x="897863" y="2372395"/>
                  </a:lnTo>
                  <a:lnTo>
                    <a:pt x="853835" y="2359545"/>
                  </a:lnTo>
                  <a:lnTo>
                    <a:pt x="810514" y="2345125"/>
                  </a:lnTo>
                  <a:lnTo>
                    <a:pt x="767934" y="2329168"/>
                  </a:lnTo>
                  <a:lnTo>
                    <a:pt x="726129" y="2311706"/>
                  </a:lnTo>
                  <a:lnTo>
                    <a:pt x="685133" y="2292775"/>
                  </a:lnTo>
                  <a:lnTo>
                    <a:pt x="644980" y="2272408"/>
                  </a:lnTo>
                  <a:lnTo>
                    <a:pt x="605705" y="2250637"/>
                  </a:lnTo>
                  <a:lnTo>
                    <a:pt x="567340" y="2227497"/>
                  </a:lnTo>
                  <a:lnTo>
                    <a:pt x="529921" y="2203021"/>
                  </a:lnTo>
                  <a:lnTo>
                    <a:pt x="493480" y="2177243"/>
                  </a:lnTo>
                  <a:lnTo>
                    <a:pt x="458053" y="2150197"/>
                  </a:lnTo>
                  <a:lnTo>
                    <a:pt x="423672" y="2121915"/>
                  </a:lnTo>
                  <a:lnTo>
                    <a:pt x="390372" y="2092432"/>
                  </a:lnTo>
                  <a:lnTo>
                    <a:pt x="358187" y="2061781"/>
                  </a:lnTo>
                  <a:lnTo>
                    <a:pt x="327151" y="2029996"/>
                  </a:lnTo>
                  <a:lnTo>
                    <a:pt x="297298" y="1997109"/>
                  </a:lnTo>
                  <a:lnTo>
                    <a:pt x="268661" y="1963156"/>
                  </a:lnTo>
                  <a:lnTo>
                    <a:pt x="241275" y="1928169"/>
                  </a:lnTo>
                  <a:lnTo>
                    <a:pt x="215174" y="1892182"/>
                  </a:lnTo>
                  <a:lnTo>
                    <a:pt x="190392" y="1855228"/>
                  </a:lnTo>
                  <a:lnTo>
                    <a:pt x="166962" y="1817341"/>
                  </a:lnTo>
                  <a:lnTo>
                    <a:pt x="144919" y="1778555"/>
                  </a:lnTo>
                  <a:lnTo>
                    <a:pt x="124297" y="1738903"/>
                  </a:lnTo>
                  <a:lnTo>
                    <a:pt x="105129" y="1698419"/>
                  </a:lnTo>
                  <a:lnTo>
                    <a:pt x="87449" y="1657137"/>
                  </a:lnTo>
                  <a:lnTo>
                    <a:pt x="71292" y="1615089"/>
                  </a:lnTo>
                  <a:lnTo>
                    <a:pt x="56692" y="1572310"/>
                  </a:lnTo>
                  <a:lnTo>
                    <a:pt x="43682" y="1528833"/>
                  </a:lnTo>
                  <a:lnTo>
                    <a:pt x="32297" y="1484691"/>
                  </a:lnTo>
                  <a:lnTo>
                    <a:pt x="22570" y="1439919"/>
                  </a:lnTo>
                  <a:lnTo>
                    <a:pt x="14535" y="1394549"/>
                  </a:lnTo>
                  <a:lnTo>
                    <a:pt x="8227" y="1348616"/>
                  </a:lnTo>
                  <a:lnTo>
                    <a:pt x="3679" y="1302152"/>
                  </a:lnTo>
                  <a:lnTo>
                    <a:pt x="925" y="1255192"/>
                  </a:lnTo>
                  <a:lnTo>
                    <a:pt x="0" y="1207769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603872" y="2410205"/>
            <a:ext cx="1570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E7E7E"/>
                </a:solidFill>
                <a:latin typeface="Century Gothic"/>
                <a:cs typeface="Century Gothic"/>
              </a:rPr>
              <a:t>US</a:t>
            </a:r>
            <a:r>
              <a:rPr dirty="0" sz="1800" spc="-45" b="1">
                <a:solidFill>
                  <a:srgbClr val="7E7E7E"/>
                </a:solidFill>
                <a:latin typeface="Century Gothic"/>
                <a:cs typeface="Century Gothic"/>
              </a:rPr>
              <a:t> </a:t>
            </a:r>
            <a:r>
              <a:rPr dirty="0" sz="1800" spc="-5" b="1">
                <a:solidFill>
                  <a:srgbClr val="7E7E7E"/>
                </a:solidFill>
                <a:latin typeface="Century Gothic"/>
                <a:cs typeface="Century Gothic"/>
              </a:rPr>
              <a:t>BANK,</a:t>
            </a:r>
            <a:r>
              <a:rPr dirty="0" sz="1800" spc="-40" b="1">
                <a:solidFill>
                  <a:srgbClr val="7E7E7E"/>
                </a:solidFill>
                <a:latin typeface="Century Gothic"/>
                <a:cs typeface="Century Gothic"/>
              </a:rPr>
              <a:t> </a:t>
            </a:r>
            <a:r>
              <a:rPr dirty="0" sz="1800" b="1">
                <a:solidFill>
                  <a:srgbClr val="7E7E7E"/>
                </a:solidFill>
                <a:latin typeface="Century Gothic"/>
                <a:cs typeface="Century Gothic"/>
              </a:rPr>
              <a:t>INC.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83260" y="3884612"/>
            <a:ext cx="2469515" cy="2418715"/>
            <a:chOff x="6783260" y="3884612"/>
            <a:chExt cx="2469515" cy="2418715"/>
          </a:xfrm>
        </p:grpSpPr>
        <p:sp>
          <p:nvSpPr>
            <p:cNvPr id="9" name="object 9"/>
            <p:cNvSpPr/>
            <p:nvPr/>
          </p:nvSpPr>
          <p:spPr>
            <a:xfrm>
              <a:off x="6784847" y="3886200"/>
              <a:ext cx="2466340" cy="2415540"/>
            </a:xfrm>
            <a:custGeom>
              <a:avLst/>
              <a:gdLst/>
              <a:ahLst/>
              <a:cxnLst/>
              <a:rect l="l" t="t" r="r" b="b"/>
              <a:pathLst>
                <a:path w="2466340" h="2415540">
                  <a:moveTo>
                    <a:pt x="1232916" y="0"/>
                  </a:moveTo>
                  <a:lnTo>
                    <a:pt x="1184500" y="914"/>
                  </a:lnTo>
                  <a:lnTo>
                    <a:pt x="1136557" y="3633"/>
                  </a:lnTo>
                  <a:lnTo>
                    <a:pt x="1089122" y="8125"/>
                  </a:lnTo>
                  <a:lnTo>
                    <a:pt x="1042228" y="14356"/>
                  </a:lnTo>
                  <a:lnTo>
                    <a:pt x="995910" y="22292"/>
                  </a:lnTo>
                  <a:lnTo>
                    <a:pt x="950202" y="31899"/>
                  </a:lnTo>
                  <a:lnTo>
                    <a:pt x="905139" y="43144"/>
                  </a:lnTo>
                  <a:lnTo>
                    <a:pt x="860754" y="55994"/>
                  </a:lnTo>
                  <a:lnTo>
                    <a:pt x="817083" y="70414"/>
                  </a:lnTo>
                  <a:lnTo>
                    <a:pt x="774158" y="86371"/>
                  </a:lnTo>
                  <a:lnTo>
                    <a:pt x="732015" y="103833"/>
                  </a:lnTo>
                  <a:lnTo>
                    <a:pt x="690687" y="122764"/>
                  </a:lnTo>
                  <a:lnTo>
                    <a:pt x="650209" y="143131"/>
                  </a:lnTo>
                  <a:lnTo>
                    <a:pt x="610615" y="164902"/>
                  </a:lnTo>
                  <a:lnTo>
                    <a:pt x="571940" y="188042"/>
                  </a:lnTo>
                  <a:lnTo>
                    <a:pt x="534218" y="212518"/>
                  </a:lnTo>
                  <a:lnTo>
                    <a:pt x="497482" y="238296"/>
                  </a:lnTo>
                  <a:lnTo>
                    <a:pt x="461767" y="265342"/>
                  </a:lnTo>
                  <a:lnTo>
                    <a:pt x="427108" y="293624"/>
                  </a:lnTo>
                  <a:lnTo>
                    <a:pt x="393538" y="323107"/>
                  </a:lnTo>
                  <a:lnTo>
                    <a:pt x="361092" y="353758"/>
                  </a:lnTo>
                  <a:lnTo>
                    <a:pt x="329805" y="385543"/>
                  </a:lnTo>
                  <a:lnTo>
                    <a:pt x="299709" y="418430"/>
                  </a:lnTo>
                  <a:lnTo>
                    <a:pt x="270841" y="452383"/>
                  </a:lnTo>
                  <a:lnTo>
                    <a:pt x="243233" y="487370"/>
                  </a:lnTo>
                  <a:lnTo>
                    <a:pt x="216920" y="523357"/>
                  </a:lnTo>
                  <a:lnTo>
                    <a:pt x="191937" y="560311"/>
                  </a:lnTo>
                  <a:lnTo>
                    <a:pt x="168317" y="598198"/>
                  </a:lnTo>
                  <a:lnTo>
                    <a:pt x="146095" y="636984"/>
                  </a:lnTo>
                  <a:lnTo>
                    <a:pt x="125305" y="676636"/>
                  </a:lnTo>
                  <a:lnTo>
                    <a:pt x="105982" y="717120"/>
                  </a:lnTo>
                  <a:lnTo>
                    <a:pt x="88159" y="758402"/>
                  </a:lnTo>
                  <a:lnTo>
                    <a:pt x="71871" y="800450"/>
                  </a:lnTo>
                  <a:lnTo>
                    <a:pt x="57152" y="843229"/>
                  </a:lnTo>
                  <a:lnTo>
                    <a:pt x="44037" y="886706"/>
                  </a:lnTo>
                  <a:lnTo>
                    <a:pt x="32559" y="930848"/>
                  </a:lnTo>
                  <a:lnTo>
                    <a:pt x="22753" y="975620"/>
                  </a:lnTo>
                  <a:lnTo>
                    <a:pt x="14653" y="1020990"/>
                  </a:lnTo>
                  <a:lnTo>
                    <a:pt x="8293" y="1066923"/>
                  </a:lnTo>
                  <a:lnTo>
                    <a:pt x="3709" y="1113387"/>
                  </a:lnTo>
                  <a:lnTo>
                    <a:pt x="932" y="1160347"/>
                  </a:lnTo>
                  <a:lnTo>
                    <a:pt x="0" y="1207770"/>
                  </a:lnTo>
                  <a:lnTo>
                    <a:pt x="932" y="1255194"/>
                  </a:lnTo>
                  <a:lnTo>
                    <a:pt x="3709" y="1302156"/>
                  </a:lnTo>
                  <a:lnTo>
                    <a:pt x="8293" y="1348620"/>
                  </a:lnTo>
                  <a:lnTo>
                    <a:pt x="14653" y="1394555"/>
                  </a:lnTo>
                  <a:lnTo>
                    <a:pt x="22753" y="1439926"/>
                  </a:lnTo>
                  <a:lnTo>
                    <a:pt x="32559" y="1484699"/>
                  </a:lnTo>
                  <a:lnTo>
                    <a:pt x="44037" y="1528841"/>
                  </a:lnTo>
                  <a:lnTo>
                    <a:pt x="57152" y="1572319"/>
                  </a:lnTo>
                  <a:lnTo>
                    <a:pt x="71871" y="1615099"/>
                  </a:lnTo>
                  <a:lnTo>
                    <a:pt x="88159" y="1657147"/>
                  </a:lnTo>
                  <a:lnTo>
                    <a:pt x="105982" y="1698430"/>
                  </a:lnTo>
                  <a:lnTo>
                    <a:pt x="125305" y="1738915"/>
                  </a:lnTo>
                  <a:lnTo>
                    <a:pt x="146095" y="1778567"/>
                  </a:lnTo>
                  <a:lnTo>
                    <a:pt x="168317" y="1817353"/>
                  </a:lnTo>
                  <a:lnTo>
                    <a:pt x="191937" y="1855239"/>
                  </a:lnTo>
                  <a:lnTo>
                    <a:pt x="216920" y="1892193"/>
                  </a:lnTo>
                  <a:lnTo>
                    <a:pt x="243233" y="1928180"/>
                  </a:lnTo>
                  <a:lnTo>
                    <a:pt x="270841" y="1963167"/>
                  </a:lnTo>
                  <a:lnTo>
                    <a:pt x="299709" y="1997120"/>
                  </a:lnTo>
                  <a:lnTo>
                    <a:pt x="329805" y="2030006"/>
                  </a:lnTo>
                  <a:lnTo>
                    <a:pt x="361092" y="2061791"/>
                  </a:lnTo>
                  <a:lnTo>
                    <a:pt x="393538" y="2092441"/>
                  </a:lnTo>
                  <a:lnTo>
                    <a:pt x="427108" y="2121924"/>
                  </a:lnTo>
                  <a:lnTo>
                    <a:pt x="461767" y="2150205"/>
                  </a:lnTo>
                  <a:lnTo>
                    <a:pt x="497482" y="2177251"/>
                  </a:lnTo>
                  <a:lnTo>
                    <a:pt x="534218" y="2203028"/>
                  </a:lnTo>
                  <a:lnTo>
                    <a:pt x="571940" y="2227503"/>
                  </a:lnTo>
                  <a:lnTo>
                    <a:pt x="610616" y="2250643"/>
                  </a:lnTo>
                  <a:lnTo>
                    <a:pt x="650209" y="2272413"/>
                  </a:lnTo>
                  <a:lnTo>
                    <a:pt x="690687" y="2292780"/>
                  </a:lnTo>
                  <a:lnTo>
                    <a:pt x="732015" y="2311710"/>
                  </a:lnTo>
                  <a:lnTo>
                    <a:pt x="774158" y="2329171"/>
                  </a:lnTo>
                  <a:lnTo>
                    <a:pt x="817083" y="2345128"/>
                  </a:lnTo>
                  <a:lnTo>
                    <a:pt x="860754" y="2359548"/>
                  </a:lnTo>
                  <a:lnTo>
                    <a:pt x="905139" y="2372397"/>
                  </a:lnTo>
                  <a:lnTo>
                    <a:pt x="950202" y="2383641"/>
                  </a:lnTo>
                  <a:lnTo>
                    <a:pt x="995910" y="2393248"/>
                  </a:lnTo>
                  <a:lnTo>
                    <a:pt x="1042228" y="2401183"/>
                  </a:lnTo>
                  <a:lnTo>
                    <a:pt x="1089122" y="2407414"/>
                  </a:lnTo>
                  <a:lnTo>
                    <a:pt x="1136557" y="2411906"/>
                  </a:lnTo>
                  <a:lnTo>
                    <a:pt x="1184500" y="2414625"/>
                  </a:lnTo>
                  <a:lnTo>
                    <a:pt x="1232916" y="2415540"/>
                  </a:lnTo>
                  <a:lnTo>
                    <a:pt x="1281331" y="2414625"/>
                  </a:lnTo>
                  <a:lnTo>
                    <a:pt x="1329274" y="2411906"/>
                  </a:lnTo>
                  <a:lnTo>
                    <a:pt x="1376709" y="2407414"/>
                  </a:lnTo>
                  <a:lnTo>
                    <a:pt x="1423603" y="2401183"/>
                  </a:lnTo>
                  <a:lnTo>
                    <a:pt x="1469921" y="2393248"/>
                  </a:lnTo>
                  <a:lnTo>
                    <a:pt x="1515629" y="2383641"/>
                  </a:lnTo>
                  <a:lnTo>
                    <a:pt x="1560692" y="2372397"/>
                  </a:lnTo>
                  <a:lnTo>
                    <a:pt x="1605077" y="2359548"/>
                  </a:lnTo>
                  <a:lnTo>
                    <a:pt x="1648748" y="2345128"/>
                  </a:lnTo>
                  <a:lnTo>
                    <a:pt x="1691673" y="2329171"/>
                  </a:lnTo>
                  <a:lnTo>
                    <a:pt x="1733816" y="2311710"/>
                  </a:lnTo>
                  <a:lnTo>
                    <a:pt x="1775144" y="2292780"/>
                  </a:lnTo>
                  <a:lnTo>
                    <a:pt x="1815622" y="2272413"/>
                  </a:lnTo>
                  <a:lnTo>
                    <a:pt x="1855216" y="2250643"/>
                  </a:lnTo>
                  <a:lnTo>
                    <a:pt x="1893891" y="2227503"/>
                  </a:lnTo>
                  <a:lnTo>
                    <a:pt x="1931613" y="2203028"/>
                  </a:lnTo>
                  <a:lnTo>
                    <a:pt x="1968349" y="2177251"/>
                  </a:lnTo>
                  <a:lnTo>
                    <a:pt x="2004064" y="2150205"/>
                  </a:lnTo>
                  <a:lnTo>
                    <a:pt x="2038723" y="2121924"/>
                  </a:lnTo>
                  <a:lnTo>
                    <a:pt x="2072293" y="2092441"/>
                  </a:lnTo>
                  <a:lnTo>
                    <a:pt x="2104739" y="2061791"/>
                  </a:lnTo>
                  <a:lnTo>
                    <a:pt x="2136026" y="2030006"/>
                  </a:lnTo>
                  <a:lnTo>
                    <a:pt x="2166122" y="1997120"/>
                  </a:lnTo>
                  <a:lnTo>
                    <a:pt x="2194990" y="1963167"/>
                  </a:lnTo>
                  <a:lnTo>
                    <a:pt x="2222598" y="1928180"/>
                  </a:lnTo>
                  <a:lnTo>
                    <a:pt x="2248911" y="1892193"/>
                  </a:lnTo>
                  <a:lnTo>
                    <a:pt x="2273894" y="1855239"/>
                  </a:lnTo>
                  <a:lnTo>
                    <a:pt x="2297514" y="1817353"/>
                  </a:lnTo>
                  <a:lnTo>
                    <a:pt x="2319736" y="1778567"/>
                  </a:lnTo>
                  <a:lnTo>
                    <a:pt x="2340526" y="1738915"/>
                  </a:lnTo>
                  <a:lnTo>
                    <a:pt x="2359849" y="1698430"/>
                  </a:lnTo>
                  <a:lnTo>
                    <a:pt x="2377672" y="1657147"/>
                  </a:lnTo>
                  <a:lnTo>
                    <a:pt x="2393960" y="1615099"/>
                  </a:lnTo>
                  <a:lnTo>
                    <a:pt x="2408679" y="1572319"/>
                  </a:lnTo>
                  <a:lnTo>
                    <a:pt x="2421794" y="1528841"/>
                  </a:lnTo>
                  <a:lnTo>
                    <a:pt x="2433272" y="1484699"/>
                  </a:lnTo>
                  <a:lnTo>
                    <a:pt x="2443078" y="1439926"/>
                  </a:lnTo>
                  <a:lnTo>
                    <a:pt x="2451178" y="1394555"/>
                  </a:lnTo>
                  <a:lnTo>
                    <a:pt x="2457538" y="1348620"/>
                  </a:lnTo>
                  <a:lnTo>
                    <a:pt x="2462122" y="1302156"/>
                  </a:lnTo>
                  <a:lnTo>
                    <a:pt x="2464899" y="1255194"/>
                  </a:lnTo>
                  <a:lnTo>
                    <a:pt x="2465831" y="1207770"/>
                  </a:lnTo>
                  <a:lnTo>
                    <a:pt x="2464899" y="1160347"/>
                  </a:lnTo>
                  <a:lnTo>
                    <a:pt x="2462122" y="1113387"/>
                  </a:lnTo>
                  <a:lnTo>
                    <a:pt x="2457538" y="1066923"/>
                  </a:lnTo>
                  <a:lnTo>
                    <a:pt x="2451178" y="1020990"/>
                  </a:lnTo>
                  <a:lnTo>
                    <a:pt x="2443078" y="975620"/>
                  </a:lnTo>
                  <a:lnTo>
                    <a:pt x="2433272" y="930848"/>
                  </a:lnTo>
                  <a:lnTo>
                    <a:pt x="2421794" y="886706"/>
                  </a:lnTo>
                  <a:lnTo>
                    <a:pt x="2408679" y="843229"/>
                  </a:lnTo>
                  <a:lnTo>
                    <a:pt x="2393960" y="800450"/>
                  </a:lnTo>
                  <a:lnTo>
                    <a:pt x="2377672" y="758402"/>
                  </a:lnTo>
                  <a:lnTo>
                    <a:pt x="2359849" y="717120"/>
                  </a:lnTo>
                  <a:lnTo>
                    <a:pt x="2340526" y="676636"/>
                  </a:lnTo>
                  <a:lnTo>
                    <a:pt x="2319736" y="636984"/>
                  </a:lnTo>
                  <a:lnTo>
                    <a:pt x="2297514" y="598198"/>
                  </a:lnTo>
                  <a:lnTo>
                    <a:pt x="2273894" y="560311"/>
                  </a:lnTo>
                  <a:lnTo>
                    <a:pt x="2248911" y="523357"/>
                  </a:lnTo>
                  <a:lnTo>
                    <a:pt x="2222598" y="487370"/>
                  </a:lnTo>
                  <a:lnTo>
                    <a:pt x="2194990" y="452383"/>
                  </a:lnTo>
                  <a:lnTo>
                    <a:pt x="2166122" y="418430"/>
                  </a:lnTo>
                  <a:lnTo>
                    <a:pt x="2136026" y="385543"/>
                  </a:lnTo>
                  <a:lnTo>
                    <a:pt x="2104739" y="353758"/>
                  </a:lnTo>
                  <a:lnTo>
                    <a:pt x="2072293" y="323107"/>
                  </a:lnTo>
                  <a:lnTo>
                    <a:pt x="2038723" y="293624"/>
                  </a:lnTo>
                  <a:lnTo>
                    <a:pt x="2004064" y="265342"/>
                  </a:lnTo>
                  <a:lnTo>
                    <a:pt x="1968349" y="238296"/>
                  </a:lnTo>
                  <a:lnTo>
                    <a:pt x="1931613" y="212518"/>
                  </a:lnTo>
                  <a:lnTo>
                    <a:pt x="1893891" y="188042"/>
                  </a:lnTo>
                  <a:lnTo>
                    <a:pt x="1855215" y="164902"/>
                  </a:lnTo>
                  <a:lnTo>
                    <a:pt x="1815622" y="143131"/>
                  </a:lnTo>
                  <a:lnTo>
                    <a:pt x="1775144" y="122764"/>
                  </a:lnTo>
                  <a:lnTo>
                    <a:pt x="1733816" y="103833"/>
                  </a:lnTo>
                  <a:lnTo>
                    <a:pt x="1691673" y="86371"/>
                  </a:lnTo>
                  <a:lnTo>
                    <a:pt x="1648748" y="70414"/>
                  </a:lnTo>
                  <a:lnTo>
                    <a:pt x="1605077" y="55994"/>
                  </a:lnTo>
                  <a:lnTo>
                    <a:pt x="1560692" y="43144"/>
                  </a:lnTo>
                  <a:lnTo>
                    <a:pt x="1515629" y="31899"/>
                  </a:lnTo>
                  <a:lnTo>
                    <a:pt x="1469921" y="22292"/>
                  </a:lnTo>
                  <a:lnTo>
                    <a:pt x="1423603" y="14356"/>
                  </a:lnTo>
                  <a:lnTo>
                    <a:pt x="1376709" y="8125"/>
                  </a:lnTo>
                  <a:lnTo>
                    <a:pt x="1329274" y="3633"/>
                  </a:lnTo>
                  <a:lnTo>
                    <a:pt x="1281331" y="914"/>
                  </a:lnTo>
                  <a:lnTo>
                    <a:pt x="1232916" y="0"/>
                  </a:lnTo>
                  <a:close/>
                </a:path>
              </a:pathLst>
            </a:custGeom>
            <a:solidFill>
              <a:srgbClr val="F1F1F1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84847" y="3886200"/>
              <a:ext cx="2466340" cy="2415540"/>
            </a:xfrm>
            <a:custGeom>
              <a:avLst/>
              <a:gdLst/>
              <a:ahLst/>
              <a:cxnLst/>
              <a:rect l="l" t="t" r="r" b="b"/>
              <a:pathLst>
                <a:path w="2466340" h="2415540">
                  <a:moveTo>
                    <a:pt x="0" y="1207770"/>
                  </a:moveTo>
                  <a:lnTo>
                    <a:pt x="932" y="1160347"/>
                  </a:lnTo>
                  <a:lnTo>
                    <a:pt x="3709" y="1113387"/>
                  </a:lnTo>
                  <a:lnTo>
                    <a:pt x="8293" y="1066923"/>
                  </a:lnTo>
                  <a:lnTo>
                    <a:pt x="14653" y="1020990"/>
                  </a:lnTo>
                  <a:lnTo>
                    <a:pt x="22753" y="975620"/>
                  </a:lnTo>
                  <a:lnTo>
                    <a:pt x="32559" y="930848"/>
                  </a:lnTo>
                  <a:lnTo>
                    <a:pt x="44037" y="886706"/>
                  </a:lnTo>
                  <a:lnTo>
                    <a:pt x="57152" y="843229"/>
                  </a:lnTo>
                  <a:lnTo>
                    <a:pt x="71871" y="800450"/>
                  </a:lnTo>
                  <a:lnTo>
                    <a:pt x="88159" y="758402"/>
                  </a:lnTo>
                  <a:lnTo>
                    <a:pt x="105982" y="717120"/>
                  </a:lnTo>
                  <a:lnTo>
                    <a:pt x="125305" y="676636"/>
                  </a:lnTo>
                  <a:lnTo>
                    <a:pt x="146095" y="636984"/>
                  </a:lnTo>
                  <a:lnTo>
                    <a:pt x="168317" y="598198"/>
                  </a:lnTo>
                  <a:lnTo>
                    <a:pt x="191937" y="560311"/>
                  </a:lnTo>
                  <a:lnTo>
                    <a:pt x="216920" y="523357"/>
                  </a:lnTo>
                  <a:lnTo>
                    <a:pt x="243233" y="487370"/>
                  </a:lnTo>
                  <a:lnTo>
                    <a:pt x="270841" y="452383"/>
                  </a:lnTo>
                  <a:lnTo>
                    <a:pt x="299709" y="418430"/>
                  </a:lnTo>
                  <a:lnTo>
                    <a:pt x="329805" y="385543"/>
                  </a:lnTo>
                  <a:lnTo>
                    <a:pt x="361092" y="353758"/>
                  </a:lnTo>
                  <a:lnTo>
                    <a:pt x="393538" y="323107"/>
                  </a:lnTo>
                  <a:lnTo>
                    <a:pt x="427108" y="293624"/>
                  </a:lnTo>
                  <a:lnTo>
                    <a:pt x="461767" y="265342"/>
                  </a:lnTo>
                  <a:lnTo>
                    <a:pt x="497482" y="238296"/>
                  </a:lnTo>
                  <a:lnTo>
                    <a:pt x="534218" y="212518"/>
                  </a:lnTo>
                  <a:lnTo>
                    <a:pt x="571940" y="188042"/>
                  </a:lnTo>
                  <a:lnTo>
                    <a:pt x="610615" y="164902"/>
                  </a:lnTo>
                  <a:lnTo>
                    <a:pt x="650209" y="143131"/>
                  </a:lnTo>
                  <a:lnTo>
                    <a:pt x="690687" y="122764"/>
                  </a:lnTo>
                  <a:lnTo>
                    <a:pt x="732015" y="103833"/>
                  </a:lnTo>
                  <a:lnTo>
                    <a:pt x="774158" y="86371"/>
                  </a:lnTo>
                  <a:lnTo>
                    <a:pt x="817083" y="70414"/>
                  </a:lnTo>
                  <a:lnTo>
                    <a:pt x="860754" y="55994"/>
                  </a:lnTo>
                  <a:lnTo>
                    <a:pt x="905139" y="43144"/>
                  </a:lnTo>
                  <a:lnTo>
                    <a:pt x="950202" y="31899"/>
                  </a:lnTo>
                  <a:lnTo>
                    <a:pt x="995910" y="22292"/>
                  </a:lnTo>
                  <a:lnTo>
                    <a:pt x="1042228" y="14356"/>
                  </a:lnTo>
                  <a:lnTo>
                    <a:pt x="1089122" y="8125"/>
                  </a:lnTo>
                  <a:lnTo>
                    <a:pt x="1136557" y="3633"/>
                  </a:lnTo>
                  <a:lnTo>
                    <a:pt x="1184500" y="914"/>
                  </a:lnTo>
                  <a:lnTo>
                    <a:pt x="1232916" y="0"/>
                  </a:lnTo>
                  <a:lnTo>
                    <a:pt x="1281331" y="914"/>
                  </a:lnTo>
                  <a:lnTo>
                    <a:pt x="1329274" y="3633"/>
                  </a:lnTo>
                  <a:lnTo>
                    <a:pt x="1376709" y="8125"/>
                  </a:lnTo>
                  <a:lnTo>
                    <a:pt x="1423603" y="14356"/>
                  </a:lnTo>
                  <a:lnTo>
                    <a:pt x="1469921" y="22292"/>
                  </a:lnTo>
                  <a:lnTo>
                    <a:pt x="1515629" y="31899"/>
                  </a:lnTo>
                  <a:lnTo>
                    <a:pt x="1560692" y="43144"/>
                  </a:lnTo>
                  <a:lnTo>
                    <a:pt x="1605077" y="55994"/>
                  </a:lnTo>
                  <a:lnTo>
                    <a:pt x="1648748" y="70414"/>
                  </a:lnTo>
                  <a:lnTo>
                    <a:pt x="1691673" y="86371"/>
                  </a:lnTo>
                  <a:lnTo>
                    <a:pt x="1733816" y="103833"/>
                  </a:lnTo>
                  <a:lnTo>
                    <a:pt x="1775144" y="122764"/>
                  </a:lnTo>
                  <a:lnTo>
                    <a:pt x="1815622" y="143131"/>
                  </a:lnTo>
                  <a:lnTo>
                    <a:pt x="1855215" y="164902"/>
                  </a:lnTo>
                  <a:lnTo>
                    <a:pt x="1893891" y="188042"/>
                  </a:lnTo>
                  <a:lnTo>
                    <a:pt x="1931613" y="212518"/>
                  </a:lnTo>
                  <a:lnTo>
                    <a:pt x="1968349" y="238296"/>
                  </a:lnTo>
                  <a:lnTo>
                    <a:pt x="2004064" y="265342"/>
                  </a:lnTo>
                  <a:lnTo>
                    <a:pt x="2038723" y="293624"/>
                  </a:lnTo>
                  <a:lnTo>
                    <a:pt x="2072293" y="323107"/>
                  </a:lnTo>
                  <a:lnTo>
                    <a:pt x="2104739" y="353758"/>
                  </a:lnTo>
                  <a:lnTo>
                    <a:pt x="2136026" y="385543"/>
                  </a:lnTo>
                  <a:lnTo>
                    <a:pt x="2166122" y="418430"/>
                  </a:lnTo>
                  <a:lnTo>
                    <a:pt x="2194990" y="452383"/>
                  </a:lnTo>
                  <a:lnTo>
                    <a:pt x="2222598" y="487370"/>
                  </a:lnTo>
                  <a:lnTo>
                    <a:pt x="2248911" y="523357"/>
                  </a:lnTo>
                  <a:lnTo>
                    <a:pt x="2273894" y="560311"/>
                  </a:lnTo>
                  <a:lnTo>
                    <a:pt x="2297514" y="598198"/>
                  </a:lnTo>
                  <a:lnTo>
                    <a:pt x="2319736" y="636984"/>
                  </a:lnTo>
                  <a:lnTo>
                    <a:pt x="2340526" y="676636"/>
                  </a:lnTo>
                  <a:lnTo>
                    <a:pt x="2359849" y="717120"/>
                  </a:lnTo>
                  <a:lnTo>
                    <a:pt x="2377672" y="758402"/>
                  </a:lnTo>
                  <a:lnTo>
                    <a:pt x="2393960" y="800450"/>
                  </a:lnTo>
                  <a:lnTo>
                    <a:pt x="2408679" y="843229"/>
                  </a:lnTo>
                  <a:lnTo>
                    <a:pt x="2421794" y="886706"/>
                  </a:lnTo>
                  <a:lnTo>
                    <a:pt x="2433272" y="930848"/>
                  </a:lnTo>
                  <a:lnTo>
                    <a:pt x="2443078" y="975620"/>
                  </a:lnTo>
                  <a:lnTo>
                    <a:pt x="2451178" y="1020990"/>
                  </a:lnTo>
                  <a:lnTo>
                    <a:pt x="2457538" y="1066923"/>
                  </a:lnTo>
                  <a:lnTo>
                    <a:pt x="2462122" y="1113387"/>
                  </a:lnTo>
                  <a:lnTo>
                    <a:pt x="2464899" y="1160347"/>
                  </a:lnTo>
                  <a:lnTo>
                    <a:pt x="2465831" y="1207770"/>
                  </a:lnTo>
                  <a:lnTo>
                    <a:pt x="2464899" y="1255194"/>
                  </a:lnTo>
                  <a:lnTo>
                    <a:pt x="2462122" y="1302156"/>
                  </a:lnTo>
                  <a:lnTo>
                    <a:pt x="2457538" y="1348620"/>
                  </a:lnTo>
                  <a:lnTo>
                    <a:pt x="2451178" y="1394555"/>
                  </a:lnTo>
                  <a:lnTo>
                    <a:pt x="2443078" y="1439926"/>
                  </a:lnTo>
                  <a:lnTo>
                    <a:pt x="2433272" y="1484699"/>
                  </a:lnTo>
                  <a:lnTo>
                    <a:pt x="2421794" y="1528841"/>
                  </a:lnTo>
                  <a:lnTo>
                    <a:pt x="2408679" y="1572319"/>
                  </a:lnTo>
                  <a:lnTo>
                    <a:pt x="2393960" y="1615099"/>
                  </a:lnTo>
                  <a:lnTo>
                    <a:pt x="2377672" y="1657147"/>
                  </a:lnTo>
                  <a:lnTo>
                    <a:pt x="2359849" y="1698430"/>
                  </a:lnTo>
                  <a:lnTo>
                    <a:pt x="2340526" y="1738915"/>
                  </a:lnTo>
                  <a:lnTo>
                    <a:pt x="2319736" y="1778567"/>
                  </a:lnTo>
                  <a:lnTo>
                    <a:pt x="2297514" y="1817353"/>
                  </a:lnTo>
                  <a:lnTo>
                    <a:pt x="2273894" y="1855239"/>
                  </a:lnTo>
                  <a:lnTo>
                    <a:pt x="2248911" y="1892193"/>
                  </a:lnTo>
                  <a:lnTo>
                    <a:pt x="2222598" y="1928180"/>
                  </a:lnTo>
                  <a:lnTo>
                    <a:pt x="2194990" y="1963167"/>
                  </a:lnTo>
                  <a:lnTo>
                    <a:pt x="2166122" y="1997120"/>
                  </a:lnTo>
                  <a:lnTo>
                    <a:pt x="2136026" y="2030006"/>
                  </a:lnTo>
                  <a:lnTo>
                    <a:pt x="2104739" y="2061791"/>
                  </a:lnTo>
                  <a:lnTo>
                    <a:pt x="2072293" y="2092441"/>
                  </a:lnTo>
                  <a:lnTo>
                    <a:pt x="2038723" y="2121924"/>
                  </a:lnTo>
                  <a:lnTo>
                    <a:pt x="2004064" y="2150205"/>
                  </a:lnTo>
                  <a:lnTo>
                    <a:pt x="1968349" y="2177251"/>
                  </a:lnTo>
                  <a:lnTo>
                    <a:pt x="1931613" y="2203028"/>
                  </a:lnTo>
                  <a:lnTo>
                    <a:pt x="1893891" y="2227503"/>
                  </a:lnTo>
                  <a:lnTo>
                    <a:pt x="1855216" y="2250643"/>
                  </a:lnTo>
                  <a:lnTo>
                    <a:pt x="1815622" y="2272413"/>
                  </a:lnTo>
                  <a:lnTo>
                    <a:pt x="1775144" y="2292780"/>
                  </a:lnTo>
                  <a:lnTo>
                    <a:pt x="1733816" y="2311710"/>
                  </a:lnTo>
                  <a:lnTo>
                    <a:pt x="1691673" y="2329171"/>
                  </a:lnTo>
                  <a:lnTo>
                    <a:pt x="1648748" y="2345128"/>
                  </a:lnTo>
                  <a:lnTo>
                    <a:pt x="1605077" y="2359548"/>
                  </a:lnTo>
                  <a:lnTo>
                    <a:pt x="1560692" y="2372397"/>
                  </a:lnTo>
                  <a:lnTo>
                    <a:pt x="1515629" y="2383641"/>
                  </a:lnTo>
                  <a:lnTo>
                    <a:pt x="1469921" y="2393248"/>
                  </a:lnTo>
                  <a:lnTo>
                    <a:pt x="1423603" y="2401183"/>
                  </a:lnTo>
                  <a:lnTo>
                    <a:pt x="1376709" y="2407414"/>
                  </a:lnTo>
                  <a:lnTo>
                    <a:pt x="1329274" y="2411906"/>
                  </a:lnTo>
                  <a:lnTo>
                    <a:pt x="1281331" y="2414625"/>
                  </a:lnTo>
                  <a:lnTo>
                    <a:pt x="1232916" y="2415540"/>
                  </a:lnTo>
                  <a:lnTo>
                    <a:pt x="1184500" y="2414625"/>
                  </a:lnTo>
                  <a:lnTo>
                    <a:pt x="1136557" y="2411906"/>
                  </a:lnTo>
                  <a:lnTo>
                    <a:pt x="1089122" y="2407414"/>
                  </a:lnTo>
                  <a:lnTo>
                    <a:pt x="1042228" y="2401183"/>
                  </a:lnTo>
                  <a:lnTo>
                    <a:pt x="995910" y="2393248"/>
                  </a:lnTo>
                  <a:lnTo>
                    <a:pt x="950202" y="2383641"/>
                  </a:lnTo>
                  <a:lnTo>
                    <a:pt x="905139" y="2372397"/>
                  </a:lnTo>
                  <a:lnTo>
                    <a:pt x="860754" y="2359548"/>
                  </a:lnTo>
                  <a:lnTo>
                    <a:pt x="817083" y="2345128"/>
                  </a:lnTo>
                  <a:lnTo>
                    <a:pt x="774158" y="2329171"/>
                  </a:lnTo>
                  <a:lnTo>
                    <a:pt x="732015" y="2311710"/>
                  </a:lnTo>
                  <a:lnTo>
                    <a:pt x="690687" y="2292780"/>
                  </a:lnTo>
                  <a:lnTo>
                    <a:pt x="650209" y="2272413"/>
                  </a:lnTo>
                  <a:lnTo>
                    <a:pt x="610616" y="2250643"/>
                  </a:lnTo>
                  <a:lnTo>
                    <a:pt x="571940" y="2227503"/>
                  </a:lnTo>
                  <a:lnTo>
                    <a:pt x="534218" y="2203028"/>
                  </a:lnTo>
                  <a:lnTo>
                    <a:pt x="497482" y="2177251"/>
                  </a:lnTo>
                  <a:lnTo>
                    <a:pt x="461767" y="2150205"/>
                  </a:lnTo>
                  <a:lnTo>
                    <a:pt x="427108" y="2121924"/>
                  </a:lnTo>
                  <a:lnTo>
                    <a:pt x="393538" y="2092441"/>
                  </a:lnTo>
                  <a:lnTo>
                    <a:pt x="361092" y="2061791"/>
                  </a:lnTo>
                  <a:lnTo>
                    <a:pt x="329805" y="2030006"/>
                  </a:lnTo>
                  <a:lnTo>
                    <a:pt x="299709" y="1997120"/>
                  </a:lnTo>
                  <a:lnTo>
                    <a:pt x="270841" y="1963167"/>
                  </a:lnTo>
                  <a:lnTo>
                    <a:pt x="243233" y="1928180"/>
                  </a:lnTo>
                  <a:lnTo>
                    <a:pt x="216920" y="1892193"/>
                  </a:lnTo>
                  <a:lnTo>
                    <a:pt x="191937" y="1855239"/>
                  </a:lnTo>
                  <a:lnTo>
                    <a:pt x="168317" y="1817353"/>
                  </a:lnTo>
                  <a:lnTo>
                    <a:pt x="146095" y="1778567"/>
                  </a:lnTo>
                  <a:lnTo>
                    <a:pt x="125305" y="1738915"/>
                  </a:lnTo>
                  <a:lnTo>
                    <a:pt x="105982" y="1698430"/>
                  </a:lnTo>
                  <a:lnTo>
                    <a:pt x="88159" y="1657147"/>
                  </a:lnTo>
                  <a:lnTo>
                    <a:pt x="71871" y="1615099"/>
                  </a:lnTo>
                  <a:lnTo>
                    <a:pt x="57152" y="1572319"/>
                  </a:lnTo>
                  <a:lnTo>
                    <a:pt x="44037" y="1528841"/>
                  </a:lnTo>
                  <a:lnTo>
                    <a:pt x="32559" y="1484699"/>
                  </a:lnTo>
                  <a:lnTo>
                    <a:pt x="22753" y="1439926"/>
                  </a:lnTo>
                  <a:lnTo>
                    <a:pt x="14653" y="1394555"/>
                  </a:lnTo>
                  <a:lnTo>
                    <a:pt x="8293" y="1348620"/>
                  </a:lnTo>
                  <a:lnTo>
                    <a:pt x="3709" y="1302156"/>
                  </a:lnTo>
                  <a:lnTo>
                    <a:pt x="932" y="1255194"/>
                  </a:lnTo>
                  <a:lnTo>
                    <a:pt x="0" y="120777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269606" y="4940934"/>
            <a:ext cx="1497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E7E7E"/>
                </a:solidFill>
                <a:latin typeface="Century Gothic"/>
                <a:cs typeface="Century Gothic"/>
              </a:rPr>
              <a:t>141.201.27.48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29471" y="2054351"/>
            <a:ext cx="2484120" cy="2418715"/>
            <a:chOff x="8729471" y="2054351"/>
            <a:chExt cx="2484120" cy="2418715"/>
          </a:xfrm>
        </p:grpSpPr>
        <p:sp>
          <p:nvSpPr>
            <p:cNvPr id="13" name="object 13"/>
            <p:cNvSpPr/>
            <p:nvPr/>
          </p:nvSpPr>
          <p:spPr>
            <a:xfrm>
              <a:off x="8730995" y="2055875"/>
              <a:ext cx="2481580" cy="2415540"/>
            </a:xfrm>
            <a:custGeom>
              <a:avLst/>
              <a:gdLst/>
              <a:ahLst/>
              <a:cxnLst/>
              <a:rect l="l" t="t" r="r" b="b"/>
              <a:pathLst>
                <a:path w="2481579" h="2415540">
                  <a:moveTo>
                    <a:pt x="1240535" y="0"/>
                  </a:moveTo>
                  <a:lnTo>
                    <a:pt x="1191822" y="914"/>
                  </a:lnTo>
                  <a:lnTo>
                    <a:pt x="1143584" y="3633"/>
                  </a:lnTo>
                  <a:lnTo>
                    <a:pt x="1095856" y="8125"/>
                  </a:lnTo>
                  <a:lnTo>
                    <a:pt x="1048674" y="14356"/>
                  </a:lnTo>
                  <a:lnTo>
                    <a:pt x="1002070" y="22292"/>
                  </a:lnTo>
                  <a:lnTo>
                    <a:pt x="956081" y="31899"/>
                  </a:lnTo>
                  <a:lnTo>
                    <a:pt x="910739" y="43144"/>
                  </a:lnTo>
                  <a:lnTo>
                    <a:pt x="866081" y="55994"/>
                  </a:lnTo>
                  <a:lnTo>
                    <a:pt x="822140" y="70414"/>
                  </a:lnTo>
                  <a:lnTo>
                    <a:pt x="778950" y="86371"/>
                  </a:lnTo>
                  <a:lnTo>
                    <a:pt x="736546" y="103833"/>
                  </a:lnTo>
                  <a:lnTo>
                    <a:pt x="694963" y="122764"/>
                  </a:lnTo>
                  <a:lnTo>
                    <a:pt x="654236" y="143131"/>
                  </a:lnTo>
                  <a:lnTo>
                    <a:pt x="614397" y="164902"/>
                  </a:lnTo>
                  <a:lnTo>
                    <a:pt x="575483" y="188042"/>
                  </a:lnTo>
                  <a:lnTo>
                    <a:pt x="537527" y="212518"/>
                  </a:lnTo>
                  <a:lnTo>
                    <a:pt x="500564" y="238296"/>
                  </a:lnTo>
                  <a:lnTo>
                    <a:pt x="464628" y="265342"/>
                  </a:lnTo>
                  <a:lnTo>
                    <a:pt x="429755" y="293624"/>
                  </a:lnTo>
                  <a:lnTo>
                    <a:pt x="395977" y="323107"/>
                  </a:lnTo>
                  <a:lnTo>
                    <a:pt x="363331" y="353758"/>
                  </a:lnTo>
                  <a:lnTo>
                    <a:pt x="331849" y="385543"/>
                  </a:lnTo>
                  <a:lnTo>
                    <a:pt x="301568" y="418430"/>
                  </a:lnTo>
                  <a:lnTo>
                    <a:pt x="272520" y="452383"/>
                  </a:lnTo>
                  <a:lnTo>
                    <a:pt x="244741" y="487370"/>
                  </a:lnTo>
                  <a:lnTo>
                    <a:pt x="218265" y="523357"/>
                  </a:lnTo>
                  <a:lnTo>
                    <a:pt x="193127" y="560311"/>
                  </a:lnTo>
                  <a:lnTo>
                    <a:pt x="169361" y="598198"/>
                  </a:lnTo>
                  <a:lnTo>
                    <a:pt x="147001" y="636984"/>
                  </a:lnTo>
                  <a:lnTo>
                    <a:pt x="126083" y="676636"/>
                  </a:lnTo>
                  <a:lnTo>
                    <a:pt x="106639" y="717120"/>
                  </a:lnTo>
                  <a:lnTo>
                    <a:pt x="88706" y="758402"/>
                  </a:lnTo>
                  <a:lnTo>
                    <a:pt x="72317" y="800450"/>
                  </a:lnTo>
                  <a:lnTo>
                    <a:pt x="57507" y="843229"/>
                  </a:lnTo>
                  <a:lnTo>
                    <a:pt x="44310" y="886706"/>
                  </a:lnTo>
                  <a:lnTo>
                    <a:pt x="32761" y="930848"/>
                  </a:lnTo>
                  <a:lnTo>
                    <a:pt x="22894" y="975620"/>
                  </a:lnTo>
                  <a:lnTo>
                    <a:pt x="14744" y="1020990"/>
                  </a:lnTo>
                  <a:lnTo>
                    <a:pt x="8345" y="1066923"/>
                  </a:lnTo>
                  <a:lnTo>
                    <a:pt x="3732" y="1113387"/>
                  </a:lnTo>
                  <a:lnTo>
                    <a:pt x="938" y="1160347"/>
                  </a:lnTo>
                  <a:lnTo>
                    <a:pt x="0" y="1207770"/>
                  </a:lnTo>
                  <a:lnTo>
                    <a:pt x="938" y="1255192"/>
                  </a:lnTo>
                  <a:lnTo>
                    <a:pt x="3732" y="1302152"/>
                  </a:lnTo>
                  <a:lnTo>
                    <a:pt x="8345" y="1348616"/>
                  </a:lnTo>
                  <a:lnTo>
                    <a:pt x="14744" y="1394549"/>
                  </a:lnTo>
                  <a:lnTo>
                    <a:pt x="22894" y="1439919"/>
                  </a:lnTo>
                  <a:lnTo>
                    <a:pt x="32761" y="1484691"/>
                  </a:lnTo>
                  <a:lnTo>
                    <a:pt x="44310" y="1528833"/>
                  </a:lnTo>
                  <a:lnTo>
                    <a:pt x="57507" y="1572310"/>
                  </a:lnTo>
                  <a:lnTo>
                    <a:pt x="72317" y="1615089"/>
                  </a:lnTo>
                  <a:lnTo>
                    <a:pt x="88706" y="1657137"/>
                  </a:lnTo>
                  <a:lnTo>
                    <a:pt x="106639" y="1698419"/>
                  </a:lnTo>
                  <a:lnTo>
                    <a:pt x="126083" y="1738903"/>
                  </a:lnTo>
                  <a:lnTo>
                    <a:pt x="147001" y="1778555"/>
                  </a:lnTo>
                  <a:lnTo>
                    <a:pt x="169361" y="1817341"/>
                  </a:lnTo>
                  <a:lnTo>
                    <a:pt x="193127" y="1855228"/>
                  </a:lnTo>
                  <a:lnTo>
                    <a:pt x="218265" y="1892182"/>
                  </a:lnTo>
                  <a:lnTo>
                    <a:pt x="244741" y="1928169"/>
                  </a:lnTo>
                  <a:lnTo>
                    <a:pt x="272520" y="1963156"/>
                  </a:lnTo>
                  <a:lnTo>
                    <a:pt x="301568" y="1997109"/>
                  </a:lnTo>
                  <a:lnTo>
                    <a:pt x="331849" y="2029996"/>
                  </a:lnTo>
                  <a:lnTo>
                    <a:pt x="363331" y="2061781"/>
                  </a:lnTo>
                  <a:lnTo>
                    <a:pt x="395977" y="2092432"/>
                  </a:lnTo>
                  <a:lnTo>
                    <a:pt x="429755" y="2121915"/>
                  </a:lnTo>
                  <a:lnTo>
                    <a:pt x="464628" y="2150197"/>
                  </a:lnTo>
                  <a:lnTo>
                    <a:pt x="500564" y="2177243"/>
                  </a:lnTo>
                  <a:lnTo>
                    <a:pt x="537527" y="2203021"/>
                  </a:lnTo>
                  <a:lnTo>
                    <a:pt x="575483" y="2227497"/>
                  </a:lnTo>
                  <a:lnTo>
                    <a:pt x="614397" y="2250637"/>
                  </a:lnTo>
                  <a:lnTo>
                    <a:pt x="654236" y="2272408"/>
                  </a:lnTo>
                  <a:lnTo>
                    <a:pt x="694963" y="2292775"/>
                  </a:lnTo>
                  <a:lnTo>
                    <a:pt x="736546" y="2311706"/>
                  </a:lnTo>
                  <a:lnTo>
                    <a:pt x="778950" y="2329168"/>
                  </a:lnTo>
                  <a:lnTo>
                    <a:pt x="822140" y="2345125"/>
                  </a:lnTo>
                  <a:lnTo>
                    <a:pt x="866081" y="2359545"/>
                  </a:lnTo>
                  <a:lnTo>
                    <a:pt x="910739" y="2372395"/>
                  </a:lnTo>
                  <a:lnTo>
                    <a:pt x="956081" y="2383640"/>
                  </a:lnTo>
                  <a:lnTo>
                    <a:pt x="1002070" y="2393247"/>
                  </a:lnTo>
                  <a:lnTo>
                    <a:pt x="1048674" y="2401183"/>
                  </a:lnTo>
                  <a:lnTo>
                    <a:pt x="1095856" y="2407414"/>
                  </a:lnTo>
                  <a:lnTo>
                    <a:pt x="1143584" y="2411906"/>
                  </a:lnTo>
                  <a:lnTo>
                    <a:pt x="1191822" y="2414625"/>
                  </a:lnTo>
                  <a:lnTo>
                    <a:pt x="1240535" y="2415540"/>
                  </a:lnTo>
                  <a:lnTo>
                    <a:pt x="1289249" y="2414625"/>
                  </a:lnTo>
                  <a:lnTo>
                    <a:pt x="1337487" y="2411906"/>
                  </a:lnTo>
                  <a:lnTo>
                    <a:pt x="1385215" y="2407414"/>
                  </a:lnTo>
                  <a:lnTo>
                    <a:pt x="1432397" y="2401183"/>
                  </a:lnTo>
                  <a:lnTo>
                    <a:pt x="1479001" y="2393247"/>
                  </a:lnTo>
                  <a:lnTo>
                    <a:pt x="1524990" y="2383640"/>
                  </a:lnTo>
                  <a:lnTo>
                    <a:pt x="1570332" y="2372395"/>
                  </a:lnTo>
                  <a:lnTo>
                    <a:pt x="1614990" y="2359545"/>
                  </a:lnTo>
                  <a:lnTo>
                    <a:pt x="1658931" y="2345125"/>
                  </a:lnTo>
                  <a:lnTo>
                    <a:pt x="1702121" y="2329168"/>
                  </a:lnTo>
                  <a:lnTo>
                    <a:pt x="1744525" y="2311706"/>
                  </a:lnTo>
                  <a:lnTo>
                    <a:pt x="1786108" y="2292775"/>
                  </a:lnTo>
                  <a:lnTo>
                    <a:pt x="1826835" y="2272408"/>
                  </a:lnTo>
                  <a:lnTo>
                    <a:pt x="1866674" y="2250637"/>
                  </a:lnTo>
                  <a:lnTo>
                    <a:pt x="1905588" y="2227497"/>
                  </a:lnTo>
                  <a:lnTo>
                    <a:pt x="1943544" y="2203021"/>
                  </a:lnTo>
                  <a:lnTo>
                    <a:pt x="1980507" y="2177243"/>
                  </a:lnTo>
                  <a:lnTo>
                    <a:pt x="2016443" y="2150197"/>
                  </a:lnTo>
                  <a:lnTo>
                    <a:pt x="2051316" y="2121915"/>
                  </a:lnTo>
                  <a:lnTo>
                    <a:pt x="2085094" y="2092432"/>
                  </a:lnTo>
                  <a:lnTo>
                    <a:pt x="2117740" y="2061781"/>
                  </a:lnTo>
                  <a:lnTo>
                    <a:pt x="2149222" y="2029996"/>
                  </a:lnTo>
                  <a:lnTo>
                    <a:pt x="2179503" y="1997109"/>
                  </a:lnTo>
                  <a:lnTo>
                    <a:pt x="2208551" y="1963156"/>
                  </a:lnTo>
                  <a:lnTo>
                    <a:pt x="2236330" y="1928169"/>
                  </a:lnTo>
                  <a:lnTo>
                    <a:pt x="2262806" y="1892182"/>
                  </a:lnTo>
                  <a:lnTo>
                    <a:pt x="2287944" y="1855228"/>
                  </a:lnTo>
                  <a:lnTo>
                    <a:pt x="2311710" y="1817341"/>
                  </a:lnTo>
                  <a:lnTo>
                    <a:pt x="2334070" y="1778555"/>
                  </a:lnTo>
                  <a:lnTo>
                    <a:pt x="2354988" y="1738903"/>
                  </a:lnTo>
                  <a:lnTo>
                    <a:pt x="2374432" y="1698419"/>
                  </a:lnTo>
                  <a:lnTo>
                    <a:pt x="2392365" y="1657137"/>
                  </a:lnTo>
                  <a:lnTo>
                    <a:pt x="2408754" y="1615089"/>
                  </a:lnTo>
                  <a:lnTo>
                    <a:pt x="2423564" y="1572310"/>
                  </a:lnTo>
                  <a:lnTo>
                    <a:pt x="2436761" y="1528833"/>
                  </a:lnTo>
                  <a:lnTo>
                    <a:pt x="2448310" y="1484691"/>
                  </a:lnTo>
                  <a:lnTo>
                    <a:pt x="2458177" y="1439919"/>
                  </a:lnTo>
                  <a:lnTo>
                    <a:pt x="2466327" y="1394549"/>
                  </a:lnTo>
                  <a:lnTo>
                    <a:pt x="2472726" y="1348616"/>
                  </a:lnTo>
                  <a:lnTo>
                    <a:pt x="2477339" y="1302152"/>
                  </a:lnTo>
                  <a:lnTo>
                    <a:pt x="2480133" y="1255192"/>
                  </a:lnTo>
                  <a:lnTo>
                    <a:pt x="2481072" y="1207770"/>
                  </a:lnTo>
                  <a:lnTo>
                    <a:pt x="2480133" y="1160347"/>
                  </a:lnTo>
                  <a:lnTo>
                    <a:pt x="2477339" y="1113387"/>
                  </a:lnTo>
                  <a:lnTo>
                    <a:pt x="2472726" y="1066923"/>
                  </a:lnTo>
                  <a:lnTo>
                    <a:pt x="2466327" y="1020990"/>
                  </a:lnTo>
                  <a:lnTo>
                    <a:pt x="2458177" y="975620"/>
                  </a:lnTo>
                  <a:lnTo>
                    <a:pt x="2448310" y="930848"/>
                  </a:lnTo>
                  <a:lnTo>
                    <a:pt x="2436761" y="886706"/>
                  </a:lnTo>
                  <a:lnTo>
                    <a:pt x="2423564" y="843229"/>
                  </a:lnTo>
                  <a:lnTo>
                    <a:pt x="2408754" y="800450"/>
                  </a:lnTo>
                  <a:lnTo>
                    <a:pt x="2392365" y="758402"/>
                  </a:lnTo>
                  <a:lnTo>
                    <a:pt x="2374432" y="717120"/>
                  </a:lnTo>
                  <a:lnTo>
                    <a:pt x="2354988" y="676636"/>
                  </a:lnTo>
                  <a:lnTo>
                    <a:pt x="2334070" y="636984"/>
                  </a:lnTo>
                  <a:lnTo>
                    <a:pt x="2311710" y="598198"/>
                  </a:lnTo>
                  <a:lnTo>
                    <a:pt x="2287944" y="560311"/>
                  </a:lnTo>
                  <a:lnTo>
                    <a:pt x="2262806" y="523357"/>
                  </a:lnTo>
                  <a:lnTo>
                    <a:pt x="2236330" y="487370"/>
                  </a:lnTo>
                  <a:lnTo>
                    <a:pt x="2208551" y="452383"/>
                  </a:lnTo>
                  <a:lnTo>
                    <a:pt x="2179503" y="418430"/>
                  </a:lnTo>
                  <a:lnTo>
                    <a:pt x="2149222" y="385543"/>
                  </a:lnTo>
                  <a:lnTo>
                    <a:pt x="2117740" y="353758"/>
                  </a:lnTo>
                  <a:lnTo>
                    <a:pt x="2085094" y="323107"/>
                  </a:lnTo>
                  <a:lnTo>
                    <a:pt x="2051316" y="293624"/>
                  </a:lnTo>
                  <a:lnTo>
                    <a:pt x="2016443" y="265342"/>
                  </a:lnTo>
                  <a:lnTo>
                    <a:pt x="1980507" y="238296"/>
                  </a:lnTo>
                  <a:lnTo>
                    <a:pt x="1943544" y="212518"/>
                  </a:lnTo>
                  <a:lnTo>
                    <a:pt x="1905588" y="188042"/>
                  </a:lnTo>
                  <a:lnTo>
                    <a:pt x="1866674" y="164902"/>
                  </a:lnTo>
                  <a:lnTo>
                    <a:pt x="1826835" y="143131"/>
                  </a:lnTo>
                  <a:lnTo>
                    <a:pt x="1786108" y="122764"/>
                  </a:lnTo>
                  <a:lnTo>
                    <a:pt x="1744525" y="103833"/>
                  </a:lnTo>
                  <a:lnTo>
                    <a:pt x="1702121" y="86371"/>
                  </a:lnTo>
                  <a:lnTo>
                    <a:pt x="1658931" y="70414"/>
                  </a:lnTo>
                  <a:lnTo>
                    <a:pt x="1614990" y="55994"/>
                  </a:lnTo>
                  <a:lnTo>
                    <a:pt x="1570332" y="43144"/>
                  </a:lnTo>
                  <a:lnTo>
                    <a:pt x="1524990" y="31899"/>
                  </a:lnTo>
                  <a:lnTo>
                    <a:pt x="1479001" y="22292"/>
                  </a:lnTo>
                  <a:lnTo>
                    <a:pt x="1432397" y="14356"/>
                  </a:lnTo>
                  <a:lnTo>
                    <a:pt x="1385215" y="8125"/>
                  </a:lnTo>
                  <a:lnTo>
                    <a:pt x="1337487" y="3633"/>
                  </a:lnTo>
                  <a:lnTo>
                    <a:pt x="1289249" y="914"/>
                  </a:lnTo>
                  <a:lnTo>
                    <a:pt x="1240535" y="0"/>
                  </a:lnTo>
                  <a:close/>
                </a:path>
              </a:pathLst>
            </a:custGeom>
            <a:solidFill>
              <a:srgbClr val="F1F1F1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30995" y="2055875"/>
              <a:ext cx="2481580" cy="2415540"/>
            </a:xfrm>
            <a:custGeom>
              <a:avLst/>
              <a:gdLst/>
              <a:ahLst/>
              <a:cxnLst/>
              <a:rect l="l" t="t" r="r" b="b"/>
              <a:pathLst>
                <a:path w="2481579" h="2415540">
                  <a:moveTo>
                    <a:pt x="0" y="1207770"/>
                  </a:moveTo>
                  <a:lnTo>
                    <a:pt x="938" y="1160347"/>
                  </a:lnTo>
                  <a:lnTo>
                    <a:pt x="3732" y="1113387"/>
                  </a:lnTo>
                  <a:lnTo>
                    <a:pt x="8345" y="1066923"/>
                  </a:lnTo>
                  <a:lnTo>
                    <a:pt x="14744" y="1020990"/>
                  </a:lnTo>
                  <a:lnTo>
                    <a:pt x="22894" y="975620"/>
                  </a:lnTo>
                  <a:lnTo>
                    <a:pt x="32761" y="930848"/>
                  </a:lnTo>
                  <a:lnTo>
                    <a:pt x="44310" y="886706"/>
                  </a:lnTo>
                  <a:lnTo>
                    <a:pt x="57507" y="843229"/>
                  </a:lnTo>
                  <a:lnTo>
                    <a:pt x="72317" y="800450"/>
                  </a:lnTo>
                  <a:lnTo>
                    <a:pt x="88706" y="758402"/>
                  </a:lnTo>
                  <a:lnTo>
                    <a:pt x="106639" y="717120"/>
                  </a:lnTo>
                  <a:lnTo>
                    <a:pt x="126083" y="676636"/>
                  </a:lnTo>
                  <a:lnTo>
                    <a:pt x="147001" y="636984"/>
                  </a:lnTo>
                  <a:lnTo>
                    <a:pt x="169361" y="598198"/>
                  </a:lnTo>
                  <a:lnTo>
                    <a:pt x="193127" y="560311"/>
                  </a:lnTo>
                  <a:lnTo>
                    <a:pt x="218265" y="523357"/>
                  </a:lnTo>
                  <a:lnTo>
                    <a:pt x="244741" y="487370"/>
                  </a:lnTo>
                  <a:lnTo>
                    <a:pt x="272520" y="452383"/>
                  </a:lnTo>
                  <a:lnTo>
                    <a:pt x="301568" y="418430"/>
                  </a:lnTo>
                  <a:lnTo>
                    <a:pt x="331849" y="385543"/>
                  </a:lnTo>
                  <a:lnTo>
                    <a:pt x="363331" y="353758"/>
                  </a:lnTo>
                  <a:lnTo>
                    <a:pt x="395977" y="323107"/>
                  </a:lnTo>
                  <a:lnTo>
                    <a:pt x="429755" y="293624"/>
                  </a:lnTo>
                  <a:lnTo>
                    <a:pt x="464628" y="265342"/>
                  </a:lnTo>
                  <a:lnTo>
                    <a:pt x="500564" y="238296"/>
                  </a:lnTo>
                  <a:lnTo>
                    <a:pt x="537527" y="212518"/>
                  </a:lnTo>
                  <a:lnTo>
                    <a:pt x="575483" y="188042"/>
                  </a:lnTo>
                  <a:lnTo>
                    <a:pt x="614397" y="164902"/>
                  </a:lnTo>
                  <a:lnTo>
                    <a:pt x="654236" y="143131"/>
                  </a:lnTo>
                  <a:lnTo>
                    <a:pt x="694963" y="122764"/>
                  </a:lnTo>
                  <a:lnTo>
                    <a:pt x="736546" y="103833"/>
                  </a:lnTo>
                  <a:lnTo>
                    <a:pt x="778950" y="86371"/>
                  </a:lnTo>
                  <a:lnTo>
                    <a:pt x="822140" y="70414"/>
                  </a:lnTo>
                  <a:lnTo>
                    <a:pt x="866081" y="55994"/>
                  </a:lnTo>
                  <a:lnTo>
                    <a:pt x="910739" y="43144"/>
                  </a:lnTo>
                  <a:lnTo>
                    <a:pt x="956081" y="31899"/>
                  </a:lnTo>
                  <a:lnTo>
                    <a:pt x="1002070" y="22292"/>
                  </a:lnTo>
                  <a:lnTo>
                    <a:pt x="1048674" y="14356"/>
                  </a:lnTo>
                  <a:lnTo>
                    <a:pt x="1095856" y="8125"/>
                  </a:lnTo>
                  <a:lnTo>
                    <a:pt x="1143584" y="3633"/>
                  </a:lnTo>
                  <a:lnTo>
                    <a:pt x="1191822" y="914"/>
                  </a:lnTo>
                  <a:lnTo>
                    <a:pt x="1240535" y="0"/>
                  </a:lnTo>
                  <a:lnTo>
                    <a:pt x="1289249" y="914"/>
                  </a:lnTo>
                  <a:lnTo>
                    <a:pt x="1337487" y="3633"/>
                  </a:lnTo>
                  <a:lnTo>
                    <a:pt x="1385215" y="8125"/>
                  </a:lnTo>
                  <a:lnTo>
                    <a:pt x="1432397" y="14356"/>
                  </a:lnTo>
                  <a:lnTo>
                    <a:pt x="1479001" y="22292"/>
                  </a:lnTo>
                  <a:lnTo>
                    <a:pt x="1524990" y="31899"/>
                  </a:lnTo>
                  <a:lnTo>
                    <a:pt x="1570332" y="43144"/>
                  </a:lnTo>
                  <a:lnTo>
                    <a:pt x="1614990" y="55994"/>
                  </a:lnTo>
                  <a:lnTo>
                    <a:pt x="1658931" y="70414"/>
                  </a:lnTo>
                  <a:lnTo>
                    <a:pt x="1702121" y="86371"/>
                  </a:lnTo>
                  <a:lnTo>
                    <a:pt x="1744525" y="103833"/>
                  </a:lnTo>
                  <a:lnTo>
                    <a:pt x="1786108" y="122764"/>
                  </a:lnTo>
                  <a:lnTo>
                    <a:pt x="1826835" y="143131"/>
                  </a:lnTo>
                  <a:lnTo>
                    <a:pt x="1866674" y="164902"/>
                  </a:lnTo>
                  <a:lnTo>
                    <a:pt x="1905588" y="188042"/>
                  </a:lnTo>
                  <a:lnTo>
                    <a:pt x="1943544" y="212518"/>
                  </a:lnTo>
                  <a:lnTo>
                    <a:pt x="1980507" y="238296"/>
                  </a:lnTo>
                  <a:lnTo>
                    <a:pt x="2016443" y="265342"/>
                  </a:lnTo>
                  <a:lnTo>
                    <a:pt x="2051316" y="293624"/>
                  </a:lnTo>
                  <a:lnTo>
                    <a:pt x="2085094" y="323107"/>
                  </a:lnTo>
                  <a:lnTo>
                    <a:pt x="2117740" y="353758"/>
                  </a:lnTo>
                  <a:lnTo>
                    <a:pt x="2149222" y="385543"/>
                  </a:lnTo>
                  <a:lnTo>
                    <a:pt x="2179503" y="418430"/>
                  </a:lnTo>
                  <a:lnTo>
                    <a:pt x="2208551" y="452383"/>
                  </a:lnTo>
                  <a:lnTo>
                    <a:pt x="2236330" y="487370"/>
                  </a:lnTo>
                  <a:lnTo>
                    <a:pt x="2262806" y="523357"/>
                  </a:lnTo>
                  <a:lnTo>
                    <a:pt x="2287944" y="560311"/>
                  </a:lnTo>
                  <a:lnTo>
                    <a:pt x="2311710" y="598198"/>
                  </a:lnTo>
                  <a:lnTo>
                    <a:pt x="2334070" y="636984"/>
                  </a:lnTo>
                  <a:lnTo>
                    <a:pt x="2354988" y="676636"/>
                  </a:lnTo>
                  <a:lnTo>
                    <a:pt x="2374432" y="717120"/>
                  </a:lnTo>
                  <a:lnTo>
                    <a:pt x="2392365" y="758402"/>
                  </a:lnTo>
                  <a:lnTo>
                    <a:pt x="2408754" y="800450"/>
                  </a:lnTo>
                  <a:lnTo>
                    <a:pt x="2423564" y="843229"/>
                  </a:lnTo>
                  <a:lnTo>
                    <a:pt x="2436761" y="886706"/>
                  </a:lnTo>
                  <a:lnTo>
                    <a:pt x="2448310" y="930848"/>
                  </a:lnTo>
                  <a:lnTo>
                    <a:pt x="2458177" y="975620"/>
                  </a:lnTo>
                  <a:lnTo>
                    <a:pt x="2466327" y="1020990"/>
                  </a:lnTo>
                  <a:lnTo>
                    <a:pt x="2472726" y="1066923"/>
                  </a:lnTo>
                  <a:lnTo>
                    <a:pt x="2477339" y="1113387"/>
                  </a:lnTo>
                  <a:lnTo>
                    <a:pt x="2480133" y="1160347"/>
                  </a:lnTo>
                  <a:lnTo>
                    <a:pt x="2481072" y="1207770"/>
                  </a:lnTo>
                  <a:lnTo>
                    <a:pt x="2480133" y="1255192"/>
                  </a:lnTo>
                  <a:lnTo>
                    <a:pt x="2477339" y="1302152"/>
                  </a:lnTo>
                  <a:lnTo>
                    <a:pt x="2472726" y="1348616"/>
                  </a:lnTo>
                  <a:lnTo>
                    <a:pt x="2466327" y="1394549"/>
                  </a:lnTo>
                  <a:lnTo>
                    <a:pt x="2458177" y="1439919"/>
                  </a:lnTo>
                  <a:lnTo>
                    <a:pt x="2448310" y="1484691"/>
                  </a:lnTo>
                  <a:lnTo>
                    <a:pt x="2436761" y="1528833"/>
                  </a:lnTo>
                  <a:lnTo>
                    <a:pt x="2423564" y="1572310"/>
                  </a:lnTo>
                  <a:lnTo>
                    <a:pt x="2408754" y="1615089"/>
                  </a:lnTo>
                  <a:lnTo>
                    <a:pt x="2392365" y="1657137"/>
                  </a:lnTo>
                  <a:lnTo>
                    <a:pt x="2374432" y="1698419"/>
                  </a:lnTo>
                  <a:lnTo>
                    <a:pt x="2354988" y="1738903"/>
                  </a:lnTo>
                  <a:lnTo>
                    <a:pt x="2334070" y="1778555"/>
                  </a:lnTo>
                  <a:lnTo>
                    <a:pt x="2311710" y="1817341"/>
                  </a:lnTo>
                  <a:lnTo>
                    <a:pt x="2287944" y="1855228"/>
                  </a:lnTo>
                  <a:lnTo>
                    <a:pt x="2262806" y="1892182"/>
                  </a:lnTo>
                  <a:lnTo>
                    <a:pt x="2236330" y="1928169"/>
                  </a:lnTo>
                  <a:lnTo>
                    <a:pt x="2208551" y="1963156"/>
                  </a:lnTo>
                  <a:lnTo>
                    <a:pt x="2179503" y="1997109"/>
                  </a:lnTo>
                  <a:lnTo>
                    <a:pt x="2149222" y="2029996"/>
                  </a:lnTo>
                  <a:lnTo>
                    <a:pt x="2117740" y="2061781"/>
                  </a:lnTo>
                  <a:lnTo>
                    <a:pt x="2085094" y="2092432"/>
                  </a:lnTo>
                  <a:lnTo>
                    <a:pt x="2051316" y="2121915"/>
                  </a:lnTo>
                  <a:lnTo>
                    <a:pt x="2016443" y="2150197"/>
                  </a:lnTo>
                  <a:lnTo>
                    <a:pt x="1980507" y="2177243"/>
                  </a:lnTo>
                  <a:lnTo>
                    <a:pt x="1943544" y="2203021"/>
                  </a:lnTo>
                  <a:lnTo>
                    <a:pt x="1905588" y="2227497"/>
                  </a:lnTo>
                  <a:lnTo>
                    <a:pt x="1866674" y="2250637"/>
                  </a:lnTo>
                  <a:lnTo>
                    <a:pt x="1826835" y="2272408"/>
                  </a:lnTo>
                  <a:lnTo>
                    <a:pt x="1786108" y="2292775"/>
                  </a:lnTo>
                  <a:lnTo>
                    <a:pt x="1744525" y="2311706"/>
                  </a:lnTo>
                  <a:lnTo>
                    <a:pt x="1702121" y="2329168"/>
                  </a:lnTo>
                  <a:lnTo>
                    <a:pt x="1658931" y="2345125"/>
                  </a:lnTo>
                  <a:lnTo>
                    <a:pt x="1614990" y="2359545"/>
                  </a:lnTo>
                  <a:lnTo>
                    <a:pt x="1570332" y="2372395"/>
                  </a:lnTo>
                  <a:lnTo>
                    <a:pt x="1524990" y="2383640"/>
                  </a:lnTo>
                  <a:lnTo>
                    <a:pt x="1479001" y="2393247"/>
                  </a:lnTo>
                  <a:lnTo>
                    <a:pt x="1432397" y="2401183"/>
                  </a:lnTo>
                  <a:lnTo>
                    <a:pt x="1385215" y="2407414"/>
                  </a:lnTo>
                  <a:lnTo>
                    <a:pt x="1337487" y="2411906"/>
                  </a:lnTo>
                  <a:lnTo>
                    <a:pt x="1289249" y="2414625"/>
                  </a:lnTo>
                  <a:lnTo>
                    <a:pt x="1240535" y="2415540"/>
                  </a:lnTo>
                  <a:lnTo>
                    <a:pt x="1191822" y="2414625"/>
                  </a:lnTo>
                  <a:lnTo>
                    <a:pt x="1143584" y="2411906"/>
                  </a:lnTo>
                  <a:lnTo>
                    <a:pt x="1095856" y="2407414"/>
                  </a:lnTo>
                  <a:lnTo>
                    <a:pt x="1048674" y="2401183"/>
                  </a:lnTo>
                  <a:lnTo>
                    <a:pt x="1002070" y="2393247"/>
                  </a:lnTo>
                  <a:lnTo>
                    <a:pt x="956081" y="2383640"/>
                  </a:lnTo>
                  <a:lnTo>
                    <a:pt x="910739" y="2372395"/>
                  </a:lnTo>
                  <a:lnTo>
                    <a:pt x="866081" y="2359545"/>
                  </a:lnTo>
                  <a:lnTo>
                    <a:pt x="822140" y="2345125"/>
                  </a:lnTo>
                  <a:lnTo>
                    <a:pt x="778950" y="2329168"/>
                  </a:lnTo>
                  <a:lnTo>
                    <a:pt x="736546" y="2311706"/>
                  </a:lnTo>
                  <a:lnTo>
                    <a:pt x="694963" y="2292775"/>
                  </a:lnTo>
                  <a:lnTo>
                    <a:pt x="654236" y="2272408"/>
                  </a:lnTo>
                  <a:lnTo>
                    <a:pt x="614397" y="2250637"/>
                  </a:lnTo>
                  <a:lnTo>
                    <a:pt x="575483" y="2227497"/>
                  </a:lnTo>
                  <a:lnTo>
                    <a:pt x="537527" y="2203021"/>
                  </a:lnTo>
                  <a:lnTo>
                    <a:pt x="500564" y="2177243"/>
                  </a:lnTo>
                  <a:lnTo>
                    <a:pt x="464628" y="2150197"/>
                  </a:lnTo>
                  <a:lnTo>
                    <a:pt x="429755" y="2121915"/>
                  </a:lnTo>
                  <a:lnTo>
                    <a:pt x="395977" y="2092432"/>
                  </a:lnTo>
                  <a:lnTo>
                    <a:pt x="363331" y="2061781"/>
                  </a:lnTo>
                  <a:lnTo>
                    <a:pt x="331849" y="2029996"/>
                  </a:lnTo>
                  <a:lnTo>
                    <a:pt x="301568" y="1997109"/>
                  </a:lnTo>
                  <a:lnTo>
                    <a:pt x="272520" y="1963156"/>
                  </a:lnTo>
                  <a:lnTo>
                    <a:pt x="244741" y="1928169"/>
                  </a:lnTo>
                  <a:lnTo>
                    <a:pt x="218265" y="1892182"/>
                  </a:lnTo>
                  <a:lnTo>
                    <a:pt x="193127" y="1855228"/>
                  </a:lnTo>
                  <a:lnTo>
                    <a:pt x="169361" y="1817341"/>
                  </a:lnTo>
                  <a:lnTo>
                    <a:pt x="147001" y="1778555"/>
                  </a:lnTo>
                  <a:lnTo>
                    <a:pt x="126083" y="1738903"/>
                  </a:lnTo>
                  <a:lnTo>
                    <a:pt x="106639" y="1698419"/>
                  </a:lnTo>
                  <a:lnTo>
                    <a:pt x="88706" y="1657137"/>
                  </a:lnTo>
                  <a:lnTo>
                    <a:pt x="72317" y="1615089"/>
                  </a:lnTo>
                  <a:lnTo>
                    <a:pt x="57507" y="1572310"/>
                  </a:lnTo>
                  <a:lnTo>
                    <a:pt x="44310" y="1528833"/>
                  </a:lnTo>
                  <a:lnTo>
                    <a:pt x="32761" y="1484691"/>
                  </a:lnTo>
                  <a:lnTo>
                    <a:pt x="22894" y="1439919"/>
                  </a:lnTo>
                  <a:lnTo>
                    <a:pt x="14744" y="1394549"/>
                  </a:lnTo>
                  <a:lnTo>
                    <a:pt x="8345" y="1348616"/>
                  </a:lnTo>
                  <a:lnTo>
                    <a:pt x="3732" y="1302152"/>
                  </a:lnTo>
                  <a:lnTo>
                    <a:pt x="938" y="1255192"/>
                  </a:lnTo>
                  <a:lnTo>
                    <a:pt x="0" y="120777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643998" y="3109671"/>
            <a:ext cx="6578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7E7E7E"/>
                </a:solidFill>
                <a:latin typeface="Century Gothic"/>
                <a:cs typeface="Century Gothic"/>
              </a:rPr>
              <a:t>ALICE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4</a:t>
            </a:fld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28746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Node</a:t>
            </a:r>
            <a:r>
              <a:rPr dirty="0" spc="-55"/>
              <a:t> </a:t>
            </a:r>
            <a:r>
              <a:rPr dirty="0" spc="-5"/>
              <a:t>internals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1126" y="1377441"/>
            <a:ext cx="5336540" cy="4452620"/>
            <a:chOff x="3421126" y="1377441"/>
            <a:chExt cx="5336540" cy="4452620"/>
          </a:xfrm>
        </p:grpSpPr>
        <p:sp>
          <p:nvSpPr>
            <p:cNvPr id="4" name="object 4"/>
            <p:cNvSpPr/>
            <p:nvPr/>
          </p:nvSpPr>
          <p:spPr>
            <a:xfrm>
              <a:off x="4728210" y="1387601"/>
              <a:ext cx="2771140" cy="932815"/>
            </a:xfrm>
            <a:custGeom>
              <a:avLst/>
              <a:gdLst/>
              <a:ahLst/>
              <a:cxnLst/>
              <a:rect l="l" t="t" r="r" b="b"/>
              <a:pathLst>
                <a:path w="2771140" h="932814">
                  <a:moveTo>
                    <a:pt x="2770632" y="0"/>
                  </a:moveTo>
                  <a:lnTo>
                    <a:pt x="0" y="0"/>
                  </a:lnTo>
                  <a:lnTo>
                    <a:pt x="0" y="932688"/>
                  </a:lnTo>
                  <a:lnTo>
                    <a:pt x="2770632" y="932688"/>
                  </a:lnTo>
                  <a:lnTo>
                    <a:pt x="27706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28210" y="1387601"/>
              <a:ext cx="2771140" cy="932815"/>
            </a:xfrm>
            <a:custGeom>
              <a:avLst/>
              <a:gdLst/>
              <a:ahLst/>
              <a:cxnLst/>
              <a:rect l="l" t="t" r="r" b="b"/>
              <a:pathLst>
                <a:path w="2771140" h="932814">
                  <a:moveTo>
                    <a:pt x="0" y="932688"/>
                  </a:moveTo>
                  <a:lnTo>
                    <a:pt x="2770632" y="932688"/>
                  </a:lnTo>
                  <a:lnTo>
                    <a:pt x="2770632" y="0"/>
                  </a:lnTo>
                  <a:lnTo>
                    <a:pt x="0" y="0"/>
                  </a:lnTo>
                  <a:lnTo>
                    <a:pt x="0" y="932688"/>
                  </a:lnTo>
                  <a:close/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31286" y="2689097"/>
              <a:ext cx="5316220" cy="3130550"/>
            </a:xfrm>
            <a:custGeom>
              <a:avLst/>
              <a:gdLst/>
              <a:ahLst/>
              <a:cxnLst/>
              <a:rect l="l" t="t" r="r" b="b"/>
              <a:pathLst>
                <a:path w="5316220" h="3130550">
                  <a:moveTo>
                    <a:pt x="5315712" y="0"/>
                  </a:moveTo>
                  <a:lnTo>
                    <a:pt x="0" y="0"/>
                  </a:lnTo>
                  <a:lnTo>
                    <a:pt x="0" y="3130296"/>
                  </a:lnTo>
                  <a:lnTo>
                    <a:pt x="5315712" y="3130296"/>
                  </a:lnTo>
                  <a:lnTo>
                    <a:pt x="53157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31286" y="2689097"/>
              <a:ext cx="5316220" cy="3130550"/>
            </a:xfrm>
            <a:custGeom>
              <a:avLst/>
              <a:gdLst/>
              <a:ahLst/>
              <a:cxnLst/>
              <a:rect l="l" t="t" r="r" b="b"/>
              <a:pathLst>
                <a:path w="5316220" h="3130550">
                  <a:moveTo>
                    <a:pt x="0" y="3130296"/>
                  </a:moveTo>
                  <a:lnTo>
                    <a:pt x="5315712" y="3130296"/>
                  </a:lnTo>
                  <a:lnTo>
                    <a:pt x="5315712" y="0"/>
                  </a:lnTo>
                  <a:lnTo>
                    <a:pt x="0" y="0"/>
                  </a:lnTo>
                  <a:lnTo>
                    <a:pt x="0" y="3130296"/>
                  </a:lnTo>
                  <a:close/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45585" y="4109465"/>
            <a:ext cx="5078095" cy="337185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1400" b="1">
                <a:latin typeface="Century Gothic"/>
                <a:cs typeface="Century Gothic"/>
              </a:rPr>
              <a:t>ServiceHub</a:t>
            </a:r>
            <a:r>
              <a:rPr dirty="0" sz="1400" spc="-45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Internal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1576" y="1502663"/>
            <a:ext cx="911860" cy="3048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5841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59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Contracts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5892" y="1502663"/>
            <a:ext cx="645160" cy="3048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5841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59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States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51576" y="1900427"/>
            <a:ext cx="1649095" cy="289560"/>
          </a:xfrm>
          <a:custGeom>
            <a:avLst/>
            <a:gdLst/>
            <a:ahLst/>
            <a:cxnLst/>
            <a:rect l="l" t="t" r="r" b="b"/>
            <a:pathLst>
              <a:path w="1649095" h="289560">
                <a:moveTo>
                  <a:pt x="1648968" y="0"/>
                </a:moveTo>
                <a:lnTo>
                  <a:pt x="0" y="0"/>
                </a:lnTo>
                <a:lnTo>
                  <a:pt x="0" y="289560"/>
                </a:lnTo>
                <a:lnTo>
                  <a:pt x="1648968" y="289560"/>
                </a:lnTo>
                <a:lnTo>
                  <a:pt x="16489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59577" y="1900427"/>
            <a:ext cx="1641475" cy="2895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405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Flows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35426" y="4551934"/>
            <a:ext cx="380365" cy="1162050"/>
            <a:chOff x="3535426" y="4551934"/>
            <a:chExt cx="380365" cy="1162050"/>
          </a:xfrm>
        </p:grpSpPr>
        <p:sp>
          <p:nvSpPr>
            <p:cNvPr id="14" name="object 14"/>
            <p:cNvSpPr/>
            <p:nvPr/>
          </p:nvSpPr>
          <p:spPr>
            <a:xfrm>
              <a:off x="3545586" y="4562094"/>
              <a:ext cx="360045" cy="1141730"/>
            </a:xfrm>
            <a:custGeom>
              <a:avLst/>
              <a:gdLst/>
              <a:ahLst/>
              <a:cxnLst/>
              <a:rect l="l" t="t" r="r" b="b"/>
              <a:pathLst>
                <a:path w="360045" h="1141729">
                  <a:moveTo>
                    <a:pt x="359663" y="0"/>
                  </a:moveTo>
                  <a:lnTo>
                    <a:pt x="0" y="0"/>
                  </a:lnTo>
                  <a:lnTo>
                    <a:pt x="0" y="1141475"/>
                  </a:lnTo>
                  <a:lnTo>
                    <a:pt x="359663" y="1141475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45586" y="4562094"/>
              <a:ext cx="360045" cy="1141730"/>
            </a:xfrm>
            <a:custGeom>
              <a:avLst/>
              <a:gdLst/>
              <a:ahLst/>
              <a:cxnLst/>
              <a:rect l="l" t="t" r="r" b="b"/>
              <a:pathLst>
                <a:path w="360045" h="1141729">
                  <a:moveTo>
                    <a:pt x="0" y="1141475"/>
                  </a:moveTo>
                  <a:lnTo>
                    <a:pt x="359663" y="1141475"/>
                  </a:lnTo>
                  <a:lnTo>
                    <a:pt x="359663" y="0"/>
                  </a:lnTo>
                  <a:lnTo>
                    <a:pt x="0" y="0"/>
                  </a:lnTo>
                  <a:lnTo>
                    <a:pt x="0" y="11414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604109" y="4898263"/>
            <a:ext cx="244475" cy="470534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5" b="1">
                <a:latin typeface="Century Gothic"/>
                <a:cs typeface="Century Gothic"/>
              </a:rPr>
              <a:t>Vaul</a:t>
            </a:r>
            <a:r>
              <a:rPr dirty="0" sz="1400" b="1">
                <a:latin typeface="Century Gothic"/>
                <a:cs typeface="Century Gothic"/>
              </a:rPr>
              <a:t>t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13961" y="4551934"/>
            <a:ext cx="593725" cy="1162050"/>
            <a:chOff x="4013961" y="4551934"/>
            <a:chExt cx="593725" cy="1162050"/>
          </a:xfrm>
        </p:grpSpPr>
        <p:sp>
          <p:nvSpPr>
            <p:cNvPr id="18" name="object 18"/>
            <p:cNvSpPr/>
            <p:nvPr/>
          </p:nvSpPr>
          <p:spPr>
            <a:xfrm>
              <a:off x="4024121" y="4562094"/>
              <a:ext cx="573405" cy="1141730"/>
            </a:xfrm>
            <a:custGeom>
              <a:avLst/>
              <a:gdLst/>
              <a:ahLst/>
              <a:cxnLst/>
              <a:rect l="l" t="t" r="r" b="b"/>
              <a:pathLst>
                <a:path w="573404" h="1141729">
                  <a:moveTo>
                    <a:pt x="573024" y="0"/>
                  </a:moveTo>
                  <a:lnTo>
                    <a:pt x="0" y="0"/>
                  </a:lnTo>
                  <a:lnTo>
                    <a:pt x="0" y="1141475"/>
                  </a:lnTo>
                  <a:lnTo>
                    <a:pt x="573024" y="1141475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024121" y="4562094"/>
              <a:ext cx="573405" cy="1141730"/>
            </a:xfrm>
            <a:custGeom>
              <a:avLst/>
              <a:gdLst/>
              <a:ahLst/>
              <a:cxnLst/>
              <a:rect l="l" t="t" r="r" b="b"/>
              <a:pathLst>
                <a:path w="573404" h="1141729">
                  <a:moveTo>
                    <a:pt x="0" y="1141475"/>
                  </a:moveTo>
                  <a:lnTo>
                    <a:pt x="573024" y="1141475"/>
                  </a:lnTo>
                  <a:lnTo>
                    <a:pt x="573024" y="0"/>
                  </a:lnTo>
                  <a:lnTo>
                    <a:pt x="0" y="0"/>
                  </a:lnTo>
                  <a:lnTo>
                    <a:pt x="0" y="11414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083534" y="4787010"/>
            <a:ext cx="457834" cy="69151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Century Gothic"/>
                <a:cs typeface="Century Gothic"/>
              </a:rPr>
              <a:t>Stor</a:t>
            </a:r>
            <a:r>
              <a:rPr dirty="0" sz="1400" spc="-10" b="1">
                <a:latin typeface="Century Gothic"/>
                <a:cs typeface="Century Gothic"/>
              </a:rPr>
              <a:t>a</a:t>
            </a:r>
            <a:r>
              <a:rPr dirty="0" sz="1400" spc="-5" b="1">
                <a:latin typeface="Century Gothic"/>
                <a:cs typeface="Century Gothic"/>
              </a:rPr>
              <a:t>ge  </a:t>
            </a:r>
            <a:r>
              <a:rPr dirty="0" sz="1400" b="1">
                <a:latin typeface="Century Gothic"/>
                <a:cs typeface="Century Gothic"/>
              </a:rPr>
              <a:t>Service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07382" y="4551934"/>
            <a:ext cx="403225" cy="1162050"/>
            <a:chOff x="4707382" y="4551934"/>
            <a:chExt cx="403225" cy="1162050"/>
          </a:xfrm>
        </p:grpSpPr>
        <p:sp>
          <p:nvSpPr>
            <p:cNvPr id="22" name="object 22"/>
            <p:cNvSpPr/>
            <p:nvPr/>
          </p:nvSpPr>
          <p:spPr>
            <a:xfrm>
              <a:off x="4717542" y="4562094"/>
              <a:ext cx="382905" cy="1141730"/>
            </a:xfrm>
            <a:custGeom>
              <a:avLst/>
              <a:gdLst/>
              <a:ahLst/>
              <a:cxnLst/>
              <a:rect l="l" t="t" r="r" b="b"/>
              <a:pathLst>
                <a:path w="382904" h="1141729">
                  <a:moveTo>
                    <a:pt x="382524" y="0"/>
                  </a:moveTo>
                  <a:lnTo>
                    <a:pt x="0" y="0"/>
                  </a:lnTo>
                  <a:lnTo>
                    <a:pt x="0" y="1141475"/>
                  </a:lnTo>
                  <a:lnTo>
                    <a:pt x="382524" y="1141475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17542" y="4562094"/>
              <a:ext cx="382905" cy="1141730"/>
            </a:xfrm>
            <a:custGeom>
              <a:avLst/>
              <a:gdLst/>
              <a:ahLst/>
              <a:cxnLst/>
              <a:rect l="l" t="t" r="r" b="b"/>
              <a:pathLst>
                <a:path w="382904" h="1141729">
                  <a:moveTo>
                    <a:pt x="0" y="1141475"/>
                  </a:moveTo>
                  <a:lnTo>
                    <a:pt x="382524" y="1141475"/>
                  </a:lnTo>
                  <a:lnTo>
                    <a:pt x="382524" y="0"/>
                  </a:lnTo>
                  <a:lnTo>
                    <a:pt x="0" y="0"/>
                  </a:lnTo>
                  <a:lnTo>
                    <a:pt x="0" y="11414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788257" y="4697348"/>
            <a:ext cx="244475" cy="87376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Century Gothic"/>
                <a:cs typeface="Century Gothic"/>
              </a:rPr>
              <a:t>Flow</a:t>
            </a:r>
            <a:r>
              <a:rPr dirty="0" sz="1400" spc="-70" b="1">
                <a:latin typeface="Century Gothic"/>
                <a:cs typeface="Century Gothic"/>
              </a:rPr>
              <a:t> </a:t>
            </a:r>
            <a:r>
              <a:rPr dirty="0" sz="1400" b="1">
                <a:latin typeface="Century Gothic"/>
                <a:cs typeface="Century Gothic"/>
              </a:rPr>
              <a:t>SMM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9000" y="5948934"/>
            <a:ext cx="5318125" cy="334010"/>
          </a:xfrm>
          <a:prstGeom prst="rect">
            <a:avLst/>
          </a:prstGeom>
          <a:solidFill>
            <a:srgbClr val="F1F1F1"/>
          </a:solidFill>
          <a:ln w="19811">
            <a:solidFill>
              <a:srgbClr val="7E7E7E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200" spc="-5" b="1">
                <a:latin typeface="Century Gothic"/>
                <a:cs typeface="Century Gothic"/>
              </a:rPr>
              <a:t>Persistence:</a:t>
            </a:r>
            <a:r>
              <a:rPr dirty="0" sz="1200" spc="-45" b="1">
                <a:latin typeface="Century Gothic"/>
                <a:cs typeface="Century Gothic"/>
              </a:rPr>
              <a:t> </a:t>
            </a:r>
            <a:r>
              <a:rPr dirty="0" sz="1200" b="1">
                <a:latin typeface="Century Gothic"/>
                <a:cs typeface="Century Gothic"/>
              </a:rPr>
              <a:t>SQL</a:t>
            </a:r>
            <a:r>
              <a:rPr dirty="0" sz="1200" spc="-30" b="1">
                <a:latin typeface="Century Gothic"/>
                <a:cs typeface="Century Gothic"/>
              </a:rPr>
              <a:t> </a:t>
            </a:r>
            <a:r>
              <a:rPr dirty="0" sz="1200" spc="-5" b="1">
                <a:latin typeface="Century Gothic"/>
                <a:cs typeface="Century Gothic"/>
              </a:rPr>
              <a:t>DB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072373" y="4551934"/>
            <a:ext cx="561340" cy="1149985"/>
            <a:chOff x="8072373" y="4551934"/>
            <a:chExt cx="561340" cy="1149985"/>
          </a:xfrm>
        </p:grpSpPr>
        <p:sp>
          <p:nvSpPr>
            <p:cNvPr id="27" name="object 27"/>
            <p:cNvSpPr/>
            <p:nvPr/>
          </p:nvSpPr>
          <p:spPr>
            <a:xfrm>
              <a:off x="8082533" y="4562094"/>
              <a:ext cx="541020" cy="1129665"/>
            </a:xfrm>
            <a:custGeom>
              <a:avLst/>
              <a:gdLst/>
              <a:ahLst/>
              <a:cxnLst/>
              <a:rect l="l" t="t" r="r" b="b"/>
              <a:pathLst>
                <a:path w="541020" h="1129664">
                  <a:moveTo>
                    <a:pt x="541020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541020" y="1129283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082533" y="4562094"/>
              <a:ext cx="541020" cy="1129665"/>
            </a:xfrm>
            <a:custGeom>
              <a:avLst/>
              <a:gdLst/>
              <a:ahLst/>
              <a:cxnLst/>
              <a:rect l="l" t="t" r="r" b="b"/>
              <a:pathLst>
                <a:path w="541020" h="1129664">
                  <a:moveTo>
                    <a:pt x="0" y="1129283"/>
                  </a:moveTo>
                  <a:lnTo>
                    <a:pt x="541020" y="1129283"/>
                  </a:lnTo>
                  <a:lnTo>
                    <a:pt x="541020" y="0"/>
                  </a:lnTo>
                  <a:lnTo>
                    <a:pt x="0" y="0"/>
                  </a:lnTo>
                  <a:lnTo>
                    <a:pt x="0" y="112928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232498" y="4648580"/>
            <a:ext cx="244475" cy="95758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5" b="1">
                <a:latin typeface="Century Gothic"/>
                <a:cs typeface="Century Gothic"/>
              </a:rPr>
              <a:t>Messaging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45585" y="2843783"/>
            <a:ext cx="1437640" cy="681990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dirty="0" sz="1400" spc="-5" b="1">
                <a:latin typeface="Century Gothic"/>
                <a:cs typeface="Century Gothic"/>
              </a:rPr>
              <a:t>CordaRPCOps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14873" y="4558029"/>
            <a:ext cx="563245" cy="1149985"/>
            <a:chOff x="5214873" y="4558029"/>
            <a:chExt cx="563245" cy="1149985"/>
          </a:xfrm>
        </p:grpSpPr>
        <p:sp>
          <p:nvSpPr>
            <p:cNvPr id="32" name="object 32"/>
            <p:cNvSpPr/>
            <p:nvPr/>
          </p:nvSpPr>
          <p:spPr>
            <a:xfrm>
              <a:off x="5225033" y="4568189"/>
              <a:ext cx="542925" cy="1129665"/>
            </a:xfrm>
            <a:custGeom>
              <a:avLst/>
              <a:gdLst/>
              <a:ahLst/>
              <a:cxnLst/>
              <a:rect l="l" t="t" r="r" b="b"/>
              <a:pathLst>
                <a:path w="542925" h="1129664">
                  <a:moveTo>
                    <a:pt x="542543" y="0"/>
                  </a:moveTo>
                  <a:lnTo>
                    <a:pt x="0" y="0"/>
                  </a:lnTo>
                  <a:lnTo>
                    <a:pt x="0" y="1129284"/>
                  </a:lnTo>
                  <a:lnTo>
                    <a:pt x="542543" y="1129284"/>
                  </a:lnTo>
                  <a:lnTo>
                    <a:pt x="542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225033" y="4568189"/>
              <a:ext cx="542925" cy="1129665"/>
            </a:xfrm>
            <a:custGeom>
              <a:avLst/>
              <a:gdLst/>
              <a:ahLst/>
              <a:cxnLst/>
              <a:rect l="l" t="t" r="r" b="b"/>
              <a:pathLst>
                <a:path w="542925" h="1129664">
                  <a:moveTo>
                    <a:pt x="0" y="1129284"/>
                  </a:moveTo>
                  <a:lnTo>
                    <a:pt x="542543" y="1129284"/>
                  </a:lnTo>
                  <a:lnTo>
                    <a:pt x="542543" y="0"/>
                  </a:lnTo>
                  <a:lnTo>
                    <a:pt x="0" y="0"/>
                  </a:lnTo>
                  <a:lnTo>
                    <a:pt x="0" y="112928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268952" y="4799457"/>
            <a:ext cx="458470" cy="667385"/>
          </a:xfrm>
          <a:prstGeom prst="rect">
            <a:avLst/>
          </a:prstGeom>
        </p:spPr>
        <p:txBody>
          <a:bodyPr wrap="square" lIns="0" tIns="1460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400" b="1">
                <a:latin typeface="Century Gothic"/>
                <a:cs typeface="Century Gothic"/>
              </a:rPr>
              <a:t>Ide</a:t>
            </a:r>
            <a:r>
              <a:rPr dirty="0" sz="1400" spc="-10" b="1">
                <a:latin typeface="Century Gothic"/>
                <a:cs typeface="Century Gothic"/>
              </a:rPr>
              <a:t>n</a:t>
            </a:r>
            <a:r>
              <a:rPr dirty="0" sz="1400" b="1">
                <a:latin typeface="Century Gothic"/>
                <a:cs typeface="Century Gothic"/>
              </a:rPr>
              <a:t>ti</a:t>
            </a:r>
            <a:r>
              <a:rPr dirty="0" sz="1400" spc="-10" b="1">
                <a:latin typeface="Century Gothic"/>
                <a:cs typeface="Century Gothic"/>
              </a:rPr>
              <a:t>t</a:t>
            </a:r>
            <a:r>
              <a:rPr dirty="0" sz="1400" b="1">
                <a:latin typeface="Century Gothic"/>
                <a:cs typeface="Century Gothic"/>
              </a:rPr>
              <a:t>y</a:t>
            </a:r>
            <a:endParaRPr sz="1400">
              <a:latin typeface="Century Gothic"/>
              <a:cs typeface="Century Gothic"/>
            </a:endParaRPr>
          </a:p>
          <a:p>
            <a:pPr marL="83820">
              <a:lnSpc>
                <a:spcPct val="100000"/>
              </a:lnSpc>
            </a:pPr>
            <a:r>
              <a:rPr dirty="0" sz="1400" b="1">
                <a:latin typeface="Century Gothic"/>
                <a:cs typeface="Century Gothic"/>
              </a:rPr>
              <a:t>Mgmt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868670" y="4558029"/>
            <a:ext cx="538480" cy="1149985"/>
            <a:chOff x="5868670" y="4558029"/>
            <a:chExt cx="538480" cy="1149985"/>
          </a:xfrm>
        </p:grpSpPr>
        <p:sp>
          <p:nvSpPr>
            <p:cNvPr id="36" name="object 36"/>
            <p:cNvSpPr/>
            <p:nvPr/>
          </p:nvSpPr>
          <p:spPr>
            <a:xfrm>
              <a:off x="5878830" y="4568189"/>
              <a:ext cx="518159" cy="1129665"/>
            </a:xfrm>
            <a:custGeom>
              <a:avLst/>
              <a:gdLst/>
              <a:ahLst/>
              <a:cxnLst/>
              <a:rect l="l" t="t" r="r" b="b"/>
              <a:pathLst>
                <a:path w="518160" h="1129664">
                  <a:moveTo>
                    <a:pt x="518160" y="0"/>
                  </a:moveTo>
                  <a:lnTo>
                    <a:pt x="0" y="0"/>
                  </a:lnTo>
                  <a:lnTo>
                    <a:pt x="0" y="1129284"/>
                  </a:lnTo>
                  <a:lnTo>
                    <a:pt x="518160" y="1129284"/>
                  </a:lnTo>
                  <a:lnTo>
                    <a:pt x="518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78830" y="4568189"/>
              <a:ext cx="518159" cy="1129665"/>
            </a:xfrm>
            <a:custGeom>
              <a:avLst/>
              <a:gdLst/>
              <a:ahLst/>
              <a:cxnLst/>
              <a:rect l="l" t="t" r="r" b="b"/>
              <a:pathLst>
                <a:path w="518160" h="1129664">
                  <a:moveTo>
                    <a:pt x="0" y="1129284"/>
                  </a:moveTo>
                  <a:lnTo>
                    <a:pt x="518160" y="1129284"/>
                  </a:lnTo>
                  <a:lnTo>
                    <a:pt x="518160" y="0"/>
                  </a:lnTo>
                  <a:lnTo>
                    <a:pt x="0" y="0"/>
                  </a:lnTo>
                  <a:lnTo>
                    <a:pt x="0" y="112928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910557" y="4817745"/>
            <a:ext cx="457834" cy="63119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10"/>
              </a:spcBef>
            </a:pPr>
            <a:r>
              <a:rPr dirty="0" sz="1400" spc="-5" b="1">
                <a:latin typeface="Century Gothic"/>
                <a:cs typeface="Century Gothic"/>
              </a:rPr>
              <a:t>Key </a:t>
            </a:r>
            <a:r>
              <a:rPr dirty="0" sz="1400" b="1">
                <a:latin typeface="Century Gothic"/>
                <a:cs typeface="Century Gothic"/>
              </a:rPr>
              <a:t> </a:t>
            </a:r>
            <a:r>
              <a:rPr dirty="0" sz="1400" b="1">
                <a:latin typeface="Century Gothic"/>
                <a:cs typeface="Century Gothic"/>
              </a:rPr>
              <a:t>M</a:t>
            </a:r>
            <a:r>
              <a:rPr dirty="0" sz="1400" spc="-10" b="1">
                <a:latin typeface="Century Gothic"/>
                <a:cs typeface="Century Gothic"/>
              </a:rPr>
              <a:t>g</a:t>
            </a:r>
            <a:r>
              <a:rPr dirty="0" sz="1400" b="1">
                <a:latin typeface="Century Gothic"/>
                <a:cs typeface="Century Gothic"/>
              </a:rPr>
              <a:t>mnt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45202" y="2843783"/>
            <a:ext cx="1347470" cy="681990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126365" rIns="0" bIns="0" rtlCol="0" vert="horz">
            <a:spAutoFit/>
          </a:bodyPr>
          <a:lstStyle/>
          <a:p>
            <a:pPr marL="179070" marR="178435" indent="233045">
              <a:lnSpc>
                <a:spcPct val="100000"/>
              </a:lnSpc>
              <a:spcBef>
                <a:spcPts val="995"/>
              </a:spcBef>
            </a:pPr>
            <a:r>
              <a:rPr dirty="0" sz="1400" b="1">
                <a:latin typeface="Century Gothic"/>
                <a:cs typeface="Century Gothic"/>
              </a:rPr>
              <a:t>Plugin </a:t>
            </a:r>
            <a:r>
              <a:rPr dirty="0" sz="1400" spc="5" b="1">
                <a:latin typeface="Century Gothic"/>
                <a:cs typeface="Century Gothic"/>
              </a:rPr>
              <a:t> </a:t>
            </a:r>
            <a:r>
              <a:rPr dirty="0" sz="1400" b="1">
                <a:latin typeface="Century Gothic"/>
                <a:cs typeface="Century Gothic"/>
              </a:rPr>
              <a:t>Servic</a:t>
            </a:r>
            <a:r>
              <a:rPr dirty="0" sz="1400" spc="-5" b="1">
                <a:latin typeface="Century Gothic"/>
                <a:cs typeface="Century Gothic"/>
              </a:rPr>
              <a:t>e</a:t>
            </a:r>
            <a:r>
              <a:rPr dirty="0" sz="1400" spc="5" b="1">
                <a:latin typeface="Century Gothic"/>
                <a:cs typeface="Century Gothic"/>
              </a:rPr>
              <a:t>H</a:t>
            </a:r>
            <a:r>
              <a:rPr dirty="0" sz="1400" spc="-5" b="1">
                <a:latin typeface="Century Gothic"/>
                <a:cs typeface="Century Gothic"/>
              </a:rPr>
              <a:t>ub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56077" y="2678938"/>
            <a:ext cx="651510" cy="3149600"/>
            <a:chOff x="2656077" y="2678938"/>
            <a:chExt cx="651510" cy="3149600"/>
          </a:xfrm>
        </p:grpSpPr>
        <p:sp>
          <p:nvSpPr>
            <p:cNvPr id="41" name="object 41"/>
            <p:cNvSpPr/>
            <p:nvPr/>
          </p:nvSpPr>
          <p:spPr>
            <a:xfrm>
              <a:off x="2666237" y="2689098"/>
              <a:ext cx="631190" cy="3129280"/>
            </a:xfrm>
            <a:custGeom>
              <a:avLst/>
              <a:gdLst/>
              <a:ahLst/>
              <a:cxnLst/>
              <a:rect l="l" t="t" r="r" b="b"/>
              <a:pathLst>
                <a:path w="631189" h="3129279">
                  <a:moveTo>
                    <a:pt x="630936" y="0"/>
                  </a:moveTo>
                  <a:lnTo>
                    <a:pt x="0" y="0"/>
                  </a:lnTo>
                  <a:lnTo>
                    <a:pt x="0" y="3128772"/>
                  </a:lnTo>
                  <a:lnTo>
                    <a:pt x="630936" y="3128772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666237" y="2689098"/>
              <a:ext cx="631190" cy="3129280"/>
            </a:xfrm>
            <a:custGeom>
              <a:avLst/>
              <a:gdLst/>
              <a:ahLst/>
              <a:cxnLst/>
              <a:rect l="l" t="t" r="r" b="b"/>
              <a:pathLst>
                <a:path w="631189" h="3129279">
                  <a:moveTo>
                    <a:pt x="0" y="3128772"/>
                  </a:moveTo>
                  <a:lnTo>
                    <a:pt x="630936" y="3128772"/>
                  </a:lnTo>
                  <a:lnTo>
                    <a:pt x="630936" y="0"/>
                  </a:lnTo>
                  <a:lnTo>
                    <a:pt x="0" y="0"/>
                  </a:lnTo>
                  <a:lnTo>
                    <a:pt x="0" y="3128772"/>
                  </a:lnTo>
                  <a:close/>
                </a:path>
              </a:pathLst>
            </a:custGeom>
            <a:ln w="1981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765297" y="2844546"/>
              <a:ext cx="401320" cy="1126490"/>
            </a:xfrm>
            <a:custGeom>
              <a:avLst/>
              <a:gdLst/>
              <a:ahLst/>
              <a:cxnLst/>
              <a:rect l="l" t="t" r="r" b="b"/>
              <a:pathLst>
                <a:path w="401319" h="1126489">
                  <a:moveTo>
                    <a:pt x="400812" y="0"/>
                  </a:moveTo>
                  <a:lnTo>
                    <a:pt x="0" y="0"/>
                  </a:lnTo>
                  <a:lnTo>
                    <a:pt x="0" y="1126235"/>
                  </a:lnTo>
                  <a:lnTo>
                    <a:pt x="400812" y="1126235"/>
                  </a:lnTo>
                  <a:lnTo>
                    <a:pt x="400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765297" y="2844546"/>
              <a:ext cx="401320" cy="1126490"/>
            </a:xfrm>
            <a:custGeom>
              <a:avLst/>
              <a:gdLst/>
              <a:ahLst/>
              <a:cxnLst/>
              <a:rect l="l" t="t" r="r" b="b"/>
              <a:pathLst>
                <a:path w="401319" h="1126489">
                  <a:moveTo>
                    <a:pt x="0" y="1126235"/>
                  </a:moveTo>
                  <a:lnTo>
                    <a:pt x="400812" y="1126235"/>
                  </a:lnTo>
                  <a:lnTo>
                    <a:pt x="400812" y="0"/>
                  </a:lnTo>
                  <a:lnTo>
                    <a:pt x="0" y="0"/>
                  </a:lnTo>
                  <a:lnTo>
                    <a:pt x="0" y="1126235"/>
                  </a:lnTo>
                  <a:close/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2845157" y="2950210"/>
            <a:ext cx="244475" cy="91440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Century Gothic"/>
                <a:cs typeface="Century Gothic"/>
              </a:rPr>
              <a:t>RPC</a:t>
            </a:r>
            <a:r>
              <a:rPr dirty="0" sz="1400" spc="-85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Client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65805" y="4108450"/>
            <a:ext cx="426084" cy="1599565"/>
            <a:chOff x="2765805" y="4108450"/>
            <a:chExt cx="426084" cy="1599565"/>
          </a:xfrm>
        </p:grpSpPr>
        <p:sp>
          <p:nvSpPr>
            <p:cNvPr id="47" name="object 47"/>
            <p:cNvSpPr/>
            <p:nvPr/>
          </p:nvSpPr>
          <p:spPr>
            <a:xfrm>
              <a:off x="2775965" y="4118610"/>
              <a:ext cx="405765" cy="1579245"/>
            </a:xfrm>
            <a:custGeom>
              <a:avLst/>
              <a:gdLst/>
              <a:ahLst/>
              <a:cxnLst/>
              <a:rect l="l" t="t" r="r" b="b"/>
              <a:pathLst>
                <a:path w="405764" h="1579245">
                  <a:moveTo>
                    <a:pt x="405383" y="0"/>
                  </a:moveTo>
                  <a:lnTo>
                    <a:pt x="0" y="0"/>
                  </a:lnTo>
                  <a:lnTo>
                    <a:pt x="0" y="1578864"/>
                  </a:lnTo>
                  <a:lnTo>
                    <a:pt x="405383" y="157886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775965" y="4118610"/>
              <a:ext cx="405765" cy="1579245"/>
            </a:xfrm>
            <a:custGeom>
              <a:avLst/>
              <a:gdLst/>
              <a:ahLst/>
              <a:cxnLst/>
              <a:rect l="l" t="t" r="r" b="b"/>
              <a:pathLst>
                <a:path w="405764" h="1579245">
                  <a:moveTo>
                    <a:pt x="0" y="1578864"/>
                  </a:moveTo>
                  <a:lnTo>
                    <a:pt x="405383" y="157886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1578864"/>
                  </a:lnTo>
                  <a:close/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2857603" y="4406900"/>
            <a:ext cx="244475" cy="100266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Century Gothic"/>
                <a:cs typeface="Century Gothic"/>
              </a:rPr>
              <a:t>Web</a:t>
            </a:r>
            <a:r>
              <a:rPr dirty="0" sz="1400" spc="-65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Server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53257" y="1502663"/>
            <a:ext cx="2703830" cy="2635885"/>
            <a:chOff x="2953257" y="1502663"/>
            <a:chExt cx="2703830" cy="2635885"/>
          </a:xfrm>
        </p:grpSpPr>
        <p:sp>
          <p:nvSpPr>
            <p:cNvPr id="51" name="object 51"/>
            <p:cNvSpPr/>
            <p:nvPr/>
          </p:nvSpPr>
          <p:spPr>
            <a:xfrm>
              <a:off x="4850891" y="1502663"/>
              <a:ext cx="806450" cy="687705"/>
            </a:xfrm>
            <a:custGeom>
              <a:avLst/>
              <a:gdLst/>
              <a:ahLst/>
              <a:cxnLst/>
              <a:rect l="l" t="t" r="r" b="b"/>
              <a:pathLst>
                <a:path w="806450" h="687705">
                  <a:moveTo>
                    <a:pt x="806196" y="0"/>
                  </a:moveTo>
                  <a:lnTo>
                    <a:pt x="0" y="0"/>
                  </a:lnTo>
                  <a:lnTo>
                    <a:pt x="0" y="687324"/>
                  </a:lnTo>
                  <a:lnTo>
                    <a:pt x="806196" y="687324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963417" y="3172206"/>
              <a:ext cx="581025" cy="956310"/>
            </a:xfrm>
            <a:custGeom>
              <a:avLst/>
              <a:gdLst/>
              <a:ahLst/>
              <a:cxnLst/>
              <a:rect l="l" t="t" r="r" b="b"/>
              <a:pathLst>
                <a:path w="581025" h="956310">
                  <a:moveTo>
                    <a:pt x="581024" y="4318"/>
                  </a:moveTo>
                  <a:lnTo>
                    <a:pt x="202692" y="0"/>
                  </a:lnTo>
                </a:path>
                <a:path w="581025" h="956310">
                  <a:moveTo>
                    <a:pt x="0" y="955929"/>
                  </a:moveTo>
                  <a:lnTo>
                    <a:pt x="2412" y="798576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990337" y="3989069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w="0" h="111760">
                  <a:moveTo>
                    <a:pt x="0" y="0"/>
                  </a:moveTo>
                  <a:lnTo>
                    <a:pt x="0" y="111632"/>
                  </a:lnTo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930902" y="1740153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Century Gothic"/>
                <a:cs typeface="Century Gothic"/>
              </a:rPr>
              <a:t>Services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431282" y="1924621"/>
            <a:ext cx="1160145" cy="1740535"/>
            <a:chOff x="5431282" y="1924621"/>
            <a:chExt cx="1160145" cy="1740535"/>
          </a:xfrm>
        </p:grpSpPr>
        <p:sp>
          <p:nvSpPr>
            <p:cNvPr id="56" name="object 56"/>
            <p:cNvSpPr/>
            <p:nvPr/>
          </p:nvSpPr>
          <p:spPr>
            <a:xfrm>
              <a:off x="6579044" y="1937003"/>
              <a:ext cx="0" cy="1715770"/>
            </a:xfrm>
            <a:custGeom>
              <a:avLst/>
              <a:gdLst/>
              <a:ahLst/>
              <a:cxnLst/>
              <a:rect l="l" t="t" r="r" b="b"/>
              <a:pathLst>
                <a:path w="0" h="1715770">
                  <a:moveTo>
                    <a:pt x="0" y="0"/>
                  </a:moveTo>
                  <a:lnTo>
                    <a:pt x="0" y="1715261"/>
                  </a:lnTo>
                </a:path>
              </a:pathLst>
            </a:custGeom>
            <a:ln w="242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441442" y="2190749"/>
              <a:ext cx="5715" cy="654050"/>
            </a:xfrm>
            <a:custGeom>
              <a:avLst/>
              <a:gdLst/>
              <a:ahLst/>
              <a:cxnLst/>
              <a:rect l="l" t="t" r="r" b="b"/>
              <a:pathLst>
                <a:path w="5714" h="654050">
                  <a:moveTo>
                    <a:pt x="5461" y="0"/>
                  </a:moveTo>
                  <a:lnTo>
                    <a:pt x="0" y="653541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3176270" y="1385316"/>
            <a:ext cx="1421765" cy="932180"/>
          </a:xfrm>
          <a:prstGeom prst="rect">
            <a:avLst/>
          </a:prstGeom>
          <a:solidFill>
            <a:srgbClr val="F1F1F1"/>
          </a:solidFill>
          <a:ln w="19811">
            <a:solidFill>
              <a:srgbClr val="7E7E7E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222885" marR="212090">
              <a:lnSpc>
                <a:spcPct val="100000"/>
              </a:lnSpc>
            </a:pPr>
            <a:r>
              <a:rPr dirty="0" sz="1200" b="1">
                <a:latin typeface="Century Gothic"/>
                <a:cs typeface="Century Gothic"/>
              </a:rPr>
              <a:t>CorDapp </a:t>
            </a:r>
            <a:r>
              <a:rPr dirty="0" sz="1200" spc="5" b="1">
                <a:latin typeface="Century Gothic"/>
                <a:cs typeface="Century Gothic"/>
              </a:rPr>
              <a:t> </a:t>
            </a:r>
            <a:r>
              <a:rPr dirty="0" sz="1200" spc="-5" b="1">
                <a:latin typeface="Century Gothic"/>
                <a:cs typeface="Century Gothic"/>
              </a:rPr>
              <a:t>DataVending  </a:t>
            </a:r>
            <a:r>
              <a:rPr dirty="0" sz="1200" b="1">
                <a:latin typeface="Century Gothic"/>
                <a:cs typeface="Century Gothic"/>
              </a:rPr>
              <a:t>Service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27366" y="1385316"/>
            <a:ext cx="1266825" cy="932180"/>
          </a:xfrm>
          <a:prstGeom prst="rect">
            <a:avLst/>
          </a:prstGeom>
          <a:solidFill>
            <a:srgbClr val="F1F1F1"/>
          </a:solidFill>
          <a:ln w="19811">
            <a:solidFill>
              <a:srgbClr val="7E7E7E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88900" marR="74930" indent="-635">
              <a:lnSpc>
                <a:spcPct val="100000"/>
              </a:lnSpc>
            </a:pPr>
            <a:r>
              <a:rPr dirty="0" sz="1200" b="1">
                <a:latin typeface="Century Gothic"/>
                <a:cs typeface="Century Gothic"/>
              </a:rPr>
              <a:t>CorDapp </a:t>
            </a:r>
            <a:r>
              <a:rPr dirty="0" sz="1200" spc="5" b="1">
                <a:latin typeface="Century Gothic"/>
                <a:cs typeface="Century Gothic"/>
              </a:rPr>
              <a:t> </a:t>
            </a:r>
            <a:r>
              <a:rPr dirty="0" sz="1200" b="1">
                <a:latin typeface="Century Gothic"/>
                <a:cs typeface="Century Gothic"/>
              </a:rPr>
              <a:t>NotaryChange  Service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863330" y="2678938"/>
            <a:ext cx="487045" cy="3149600"/>
            <a:chOff x="8863330" y="2678938"/>
            <a:chExt cx="487045" cy="3149600"/>
          </a:xfrm>
        </p:grpSpPr>
        <p:sp>
          <p:nvSpPr>
            <p:cNvPr id="61" name="object 61"/>
            <p:cNvSpPr/>
            <p:nvPr/>
          </p:nvSpPr>
          <p:spPr>
            <a:xfrm>
              <a:off x="8873490" y="2689098"/>
              <a:ext cx="466725" cy="3129280"/>
            </a:xfrm>
            <a:custGeom>
              <a:avLst/>
              <a:gdLst/>
              <a:ahLst/>
              <a:cxnLst/>
              <a:rect l="l" t="t" r="r" b="b"/>
              <a:pathLst>
                <a:path w="466725" h="3129279">
                  <a:moveTo>
                    <a:pt x="466344" y="0"/>
                  </a:moveTo>
                  <a:lnTo>
                    <a:pt x="0" y="0"/>
                  </a:lnTo>
                  <a:lnTo>
                    <a:pt x="0" y="3128772"/>
                  </a:lnTo>
                  <a:lnTo>
                    <a:pt x="466344" y="3128772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873490" y="2689098"/>
              <a:ext cx="466725" cy="3129280"/>
            </a:xfrm>
            <a:custGeom>
              <a:avLst/>
              <a:gdLst/>
              <a:ahLst/>
              <a:cxnLst/>
              <a:rect l="l" t="t" r="r" b="b"/>
              <a:pathLst>
                <a:path w="466725" h="3129279">
                  <a:moveTo>
                    <a:pt x="0" y="3128772"/>
                  </a:moveTo>
                  <a:lnTo>
                    <a:pt x="466344" y="3128772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3128772"/>
                  </a:lnTo>
                  <a:close/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8956879" y="3543046"/>
            <a:ext cx="306070" cy="142049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b="1">
                <a:latin typeface="Century Gothic"/>
                <a:cs typeface="Century Gothic"/>
              </a:rPr>
              <a:t>Other</a:t>
            </a:r>
            <a:r>
              <a:rPr dirty="0" sz="1800" spc="-80" b="1">
                <a:latin typeface="Century Gothic"/>
                <a:cs typeface="Century Gothic"/>
              </a:rPr>
              <a:t> </a:t>
            </a:r>
            <a:r>
              <a:rPr dirty="0" sz="1800" spc="-5" b="1">
                <a:latin typeface="Century Gothic"/>
                <a:cs typeface="Century Gothic"/>
              </a:rPr>
              <a:t>Nodes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701541" y="2835910"/>
            <a:ext cx="5180965" cy="3122295"/>
            <a:chOff x="3701541" y="2835910"/>
            <a:chExt cx="5180965" cy="3122295"/>
          </a:xfrm>
        </p:grpSpPr>
        <p:sp>
          <p:nvSpPr>
            <p:cNvPr id="65" name="object 65"/>
            <p:cNvSpPr/>
            <p:nvPr/>
          </p:nvSpPr>
          <p:spPr>
            <a:xfrm>
              <a:off x="3711701" y="4446270"/>
              <a:ext cx="5160645" cy="1501775"/>
            </a:xfrm>
            <a:custGeom>
              <a:avLst/>
              <a:gdLst/>
              <a:ahLst/>
              <a:cxnLst/>
              <a:rect l="l" t="t" r="r" b="b"/>
              <a:pathLst>
                <a:path w="5160645" h="1501775">
                  <a:moveTo>
                    <a:pt x="5160518" y="681227"/>
                  </a:moveTo>
                  <a:lnTo>
                    <a:pt x="4911852" y="681227"/>
                  </a:lnTo>
                </a:path>
                <a:path w="5160645" h="1501775">
                  <a:moveTo>
                    <a:pt x="2426208" y="120776"/>
                  </a:moveTo>
                  <a:lnTo>
                    <a:pt x="2426208" y="0"/>
                  </a:lnTo>
                </a:path>
                <a:path w="5160645" h="1501775">
                  <a:moveTo>
                    <a:pt x="1784603" y="120776"/>
                  </a:moveTo>
                  <a:lnTo>
                    <a:pt x="1784603" y="0"/>
                  </a:lnTo>
                </a:path>
                <a:path w="5160645" h="1501775">
                  <a:moveTo>
                    <a:pt x="1197864" y="120776"/>
                  </a:moveTo>
                  <a:lnTo>
                    <a:pt x="1197864" y="0"/>
                  </a:lnTo>
                </a:path>
                <a:path w="5160645" h="1501775">
                  <a:moveTo>
                    <a:pt x="598932" y="120776"/>
                  </a:moveTo>
                  <a:lnTo>
                    <a:pt x="598932" y="0"/>
                  </a:lnTo>
                </a:path>
                <a:path w="5160645" h="1501775">
                  <a:moveTo>
                    <a:pt x="0" y="120776"/>
                  </a:moveTo>
                  <a:lnTo>
                    <a:pt x="0" y="0"/>
                  </a:lnTo>
                </a:path>
                <a:path w="5160645" h="1501775">
                  <a:moveTo>
                    <a:pt x="2424684" y="1501584"/>
                  </a:moveTo>
                  <a:lnTo>
                    <a:pt x="2426716" y="1251203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750301" y="2846070"/>
              <a:ext cx="866140" cy="1132840"/>
            </a:xfrm>
            <a:custGeom>
              <a:avLst/>
              <a:gdLst/>
              <a:ahLst/>
              <a:cxnLst/>
              <a:rect l="l" t="t" r="r" b="b"/>
              <a:pathLst>
                <a:path w="866140" h="1132839">
                  <a:moveTo>
                    <a:pt x="865631" y="0"/>
                  </a:moveTo>
                  <a:lnTo>
                    <a:pt x="0" y="0"/>
                  </a:lnTo>
                  <a:lnTo>
                    <a:pt x="0" y="1132331"/>
                  </a:lnTo>
                  <a:lnTo>
                    <a:pt x="865631" y="1132331"/>
                  </a:lnTo>
                  <a:lnTo>
                    <a:pt x="8656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750301" y="2846070"/>
              <a:ext cx="866140" cy="1132840"/>
            </a:xfrm>
            <a:custGeom>
              <a:avLst/>
              <a:gdLst/>
              <a:ahLst/>
              <a:cxnLst/>
              <a:rect l="l" t="t" r="r" b="b"/>
              <a:pathLst>
                <a:path w="866140" h="1132839">
                  <a:moveTo>
                    <a:pt x="0" y="1132331"/>
                  </a:moveTo>
                  <a:lnTo>
                    <a:pt x="865631" y="1132331"/>
                  </a:lnTo>
                  <a:lnTo>
                    <a:pt x="865631" y="0"/>
                  </a:lnTo>
                  <a:lnTo>
                    <a:pt x="0" y="0"/>
                  </a:lnTo>
                  <a:lnTo>
                    <a:pt x="0" y="1132331"/>
                  </a:lnTo>
                  <a:close/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7956653" y="2998723"/>
            <a:ext cx="457834" cy="826769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 marR="5080" indent="141605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Century Gothic"/>
                <a:cs typeface="Century Gothic"/>
              </a:rPr>
              <a:t>Plugin </a:t>
            </a:r>
            <a:r>
              <a:rPr dirty="0" sz="1400" spc="5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Regi</a:t>
            </a:r>
            <a:r>
              <a:rPr dirty="0" sz="1400" spc="-10" b="1">
                <a:latin typeface="Century Gothic"/>
                <a:cs typeface="Century Gothic"/>
              </a:rPr>
              <a:t>s</a:t>
            </a:r>
            <a:r>
              <a:rPr dirty="0" sz="1400" b="1">
                <a:latin typeface="Century Gothic"/>
                <a:cs typeface="Century Gothic"/>
              </a:rPr>
              <a:t>t</a:t>
            </a:r>
            <a:r>
              <a:rPr dirty="0" sz="1400" spc="-10" b="1">
                <a:latin typeface="Century Gothic"/>
                <a:cs typeface="Century Gothic"/>
              </a:rPr>
              <a:t>r</a:t>
            </a:r>
            <a:r>
              <a:rPr dirty="0" sz="1400" b="1">
                <a:latin typeface="Century Gothic"/>
                <a:cs typeface="Century Gothic"/>
              </a:rPr>
              <a:t>ies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821169" y="2834385"/>
            <a:ext cx="810260" cy="1162050"/>
            <a:chOff x="6821169" y="2834385"/>
            <a:chExt cx="810260" cy="1162050"/>
          </a:xfrm>
        </p:grpSpPr>
        <p:sp>
          <p:nvSpPr>
            <p:cNvPr id="70" name="object 70"/>
            <p:cNvSpPr/>
            <p:nvPr/>
          </p:nvSpPr>
          <p:spPr>
            <a:xfrm>
              <a:off x="6831329" y="2844545"/>
              <a:ext cx="789940" cy="1141730"/>
            </a:xfrm>
            <a:custGeom>
              <a:avLst/>
              <a:gdLst/>
              <a:ahLst/>
              <a:cxnLst/>
              <a:rect l="l" t="t" r="r" b="b"/>
              <a:pathLst>
                <a:path w="789940" h="1141729">
                  <a:moveTo>
                    <a:pt x="789431" y="0"/>
                  </a:moveTo>
                  <a:lnTo>
                    <a:pt x="0" y="0"/>
                  </a:lnTo>
                  <a:lnTo>
                    <a:pt x="0" y="1141476"/>
                  </a:lnTo>
                  <a:lnTo>
                    <a:pt x="789431" y="1141476"/>
                  </a:lnTo>
                  <a:lnTo>
                    <a:pt x="7894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831329" y="2844545"/>
              <a:ext cx="789940" cy="1141730"/>
            </a:xfrm>
            <a:custGeom>
              <a:avLst/>
              <a:gdLst/>
              <a:ahLst/>
              <a:cxnLst/>
              <a:rect l="l" t="t" r="r" b="b"/>
              <a:pathLst>
                <a:path w="789940" h="1141729">
                  <a:moveTo>
                    <a:pt x="0" y="1141476"/>
                  </a:moveTo>
                  <a:lnTo>
                    <a:pt x="789431" y="1141476"/>
                  </a:lnTo>
                  <a:lnTo>
                    <a:pt x="789431" y="0"/>
                  </a:lnTo>
                  <a:lnTo>
                    <a:pt x="0" y="0"/>
                  </a:lnTo>
                  <a:lnTo>
                    <a:pt x="0" y="1141476"/>
                  </a:lnTo>
                  <a:close/>
                </a:path>
              </a:pathLst>
            </a:custGeom>
            <a:ln w="1981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6998947" y="3045967"/>
            <a:ext cx="457834" cy="739140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Century Gothic"/>
                <a:cs typeface="Century Gothic"/>
              </a:rPr>
              <a:t>Plugin </a:t>
            </a:r>
            <a:r>
              <a:rPr dirty="0" sz="1400" spc="5" b="1">
                <a:latin typeface="Century Gothic"/>
                <a:cs typeface="Century Gothic"/>
              </a:rPr>
              <a:t> </a:t>
            </a:r>
            <a:r>
              <a:rPr dirty="0" sz="1400" b="1">
                <a:latin typeface="Century Gothic"/>
                <a:cs typeface="Century Gothic"/>
              </a:rPr>
              <a:t>Servic</a:t>
            </a:r>
            <a:r>
              <a:rPr dirty="0" sz="1400" spc="-5" b="1">
                <a:latin typeface="Century Gothic"/>
                <a:cs typeface="Century Gothic"/>
              </a:rPr>
              <a:t>es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98338" y="1645666"/>
            <a:ext cx="2042795" cy="4065270"/>
            <a:chOff x="5498338" y="1645666"/>
            <a:chExt cx="2042795" cy="4065270"/>
          </a:xfrm>
        </p:grpSpPr>
        <p:sp>
          <p:nvSpPr>
            <p:cNvPr id="74" name="object 74"/>
            <p:cNvSpPr/>
            <p:nvPr/>
          </p:nvSpPr>
          <p:spPr>
            <a:xfrm>
              <a:off x="5508498" y="1655826"/>
              <a:ext cx="694055" cy="259715"/>
            </a:xfrm>
            <a:custGeom>
              <a:avLst/>
              <a:gdLst/>
              <a:ahLst/>
              <a:cxnLst/>
              <a:rect l="l" t="t" r="r" b="b"/>
              <a:pathLst>
                <a:path w="694054" h="259714">
                  <a:moveTo>
                    <a:pt x="693927" y="135636"/>
                  </a:moveTo>
                  <a:lnTo>
                    <a:pt x="691896" y="259334"/>
                  </a:lnTo>
                </a:path>
                <a:path w="694054" h="259714">
                  <a:moveTo>
                    <a:pt x="0" y="0"/>
                  </a:moveTo>
                  <a:lnTo>
                    <a:pt x="243077" y="0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034022" y="4569714"/>
              <a:ext cx="497205" cy="1130935"/>
            </a:xfrm>
            <a:custGeom>
              <a:avLst/>
              <a:gdLst/>
              <a:ahLst/>
              <a:cxnLst/>
              <a:rect l="l" t="t" r="r" b="b"/>
              <a:pathLst>
                <a:path w="497204" h="1130935">
                  <a:moveTo>
                    <a:pt x="496824" y="0"/>
                  </a:moveTo>
                  <a:lnTo>
                    <a:pt x="0" y="0"/>
                  </a:lnTo>
                  <a:lnTo>
                    <a:pt x="0" y="1130808"/>
                  </a:lnTo>
                  <a:lnTo>
                    <a:pt x="496824" y="1130808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034022" y="4569714"/>
              <a:ext cx="497205" cy="1130935"/>
            </a:xfrm>
            <a:custGeom>
              <a:avLst/>
              <a:gdLst/>
              <a:ahLst/>
              <a:cxnLst/>
              <a:rect l="l" t="t" r="r" b="b"/>
              <a:pathLst>
                <a:path w="497204" h="1130935">
                  <a:moveTo>
                    <a:pt x="0" y="1130808"/>
                  </a:moveTo>
                  <a:lnTo>
                    <a:pt x="496824" y="1130808"/>
                  </a:lnTo>
                  <a:lnTo>
                    <a:pt x="496824" y="0"/>
                  </a:lnTo>
                  <a:lnTo>
                    <a:pt x="0" y="0"/>
                  </a:lnTo>
                  <a:lnTo>
                    <a:pt x="0" y="113080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7055080" y="4764404"/>
            <a:ext cx="457834" cy="74358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Century Gothic"/>
                <a:cs typeface="Century Gothic"/>
              </a:rPr>
              <a:t>N</a:t>
            </a:r>
            <a:r>
              <a:rPr dirty="0" sz="1400" spc="-5" b="1">
                <a:latin typeface="Century Gothic"/>
                <a:cs typeface="Century Gothic"/>
              </a:rPr>
              <a:t>et</a:t>
            </a:r>
            <a:r>
              <a:rPr dirty="0" sz="1400" b="1">
                <a:latin typeface="Century Gothic"/>
                <a:cs typeface="Century Gothic"/>
              </a:rPr>
              <a:t>w</a:t>
            </a:r>
            <a:r>
              <a:rPr dirty="0" sz="1400" spc="-5" b="1">
                <a:latin typeface="Century Gothic"/>
                <a:cs typeface="Century Gothic"/>
              </a:rPr>
              <a:t>ork  </a:t>
            </a:r>
            <a:r>
              <a:rPr dirty="0" sz="1400" spc="-5" b="1">
                <a:latin typeface="Century Gothic"/>
                <a:cs typeface="Century Gothic"/>
              </a:rPr>
              <a:t>Map?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495034" y="4559553"/>
            <a:ext cx="426084" cy="1151255"/>
            <a:chOff x="6495034" y="4559553"/>
            <a:chExt cx="426084" cy="1151255"/>
          </a:xfrm>
        </p:grpSpPr>
        <p:sp>
          <p:nvSpPr>
            <p:cNvPr id="79" name="object 79"/>
            <p:cNvSpPr/>
            <p:nvPr/>
          </p:nvSpPr>
          <p:spPr>
            <a:xfrm>
              <a:off x="6505194" y="4569713"/>
              <a:ext cx="405765" cy="1130935"/>
            </a:xfrm>
            <a:custGeom>
              <a:avLst/>
              <a:gdLst/>
              <a:ahLst/>
              <a:cxnLst/>
              <a:rect l="l" t="t" r="r" b="b"/>
              <a:pathLst>
                <a:path w="405765" h="1130935">
                  <a:moveTo>
                    <a:pt x="405383" y="0"/>
                  </a:moveTo>
                  <a:lnTo>
                    <a:pt x="0" y="0"/>
                  </a:lnTo>
                  <a:lnTo>
                    <a:pt x="0" y="1130808"/>
                  </a:lnTo>
                  <a:lnTo>
                    <a:pt x="405383" y="1130808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505194" y="4569713"/>
              <a:ext cx="405765" cy="1130935"/>
            </a:xfrm>
            <a:custGeom>
              <a:avLst/>
              <a:gdLst/>
              <a:ahLst/>
              <a:cxnLst/>
              <a:rect l="l" t="t" r="r" b="b"/>
              <a:pathLst>
                <a:path w="405765" h="1130935">
                  <a:moveTo>
                    <a:pt x="0" y="1130808"/>
                  </a:moveTo>
                  <a:lnTo>
                    <a:pt x="405383" y="1130808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113080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6587212" y="4689728"/>
            <a:ext cx="244475" cy="89217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b="1">
                <a:latin typeface="Century Gothic"/>
                <a:cs typeface="Century Gothic"/>
              </a:rPr>
              <a:t>Scheduler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38033" y="4551934"/>
            <a:ext cx="337820" cy="1149985"/>
            <a:chOff x="7638033" y="4551934"/>
            <a:chExt cx="337820" cy="1149985"/>
          </a:xfrm>
        </p:grpSpPr>
        <p:sp>
          <p:nvSpPr>
            <p:cNvPr id="83" name="object 83"/>
            <p:cNvSpPr/>
            <p:nvPr/>
          </p:nvSpPr>
          <p:spPr>
            <a:xfrm>
              <a:off x="7648193" y="4562094"/>
              <a:ext cx="317500" cy="1129665"/>
            </a:xfrm>
            <a:custGeom>
              <a:avLst/>
              <a:gdLst/>
              <a:ahLst/>
              <a:cxnLst/>
              <a:rect l="l" t="t" r="r" b="b"/>
              <a:pathLst>
                <a:path w="317500" h="1129664">
                  <a:moveTo>
                    <a:pt x="316992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316992" y="1129283"/>
                  </a:lnTo>
                  <a:lnTo>
                    <a:pt x="316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648193" y="4562094"/>
              <a:ext cx="317500" cy="1129665"/>
            </a:xfrm>
            <a:custGeom>
              <a:avLst/>
              <a:gdLst/>
              <a:ahLst/>
              <a:cxnLst/>
              <a:rect l="l" t="t" r="r" b="b"/>
              <a:pathLst>
                <a:path w="317500" h="1129664">
                  <a:moveTo>
                    <a:pt x="0" y="1129283"/>
                  </a:moveTo>
                  <a:lnTo>
                    <a:pt x="316992" y="1129283"/>
                  </a:lnTo>
                  <a:lnTo>
                    <a:pt x="316992" y="0"/>
                  </a:lnTo>
                  <a:lnTo>
                    <a:pt x="0" y="0"/>
                  </a:lnTo>
                  <a:lnTo>
                    <a:pt x="0" y="112928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7686651" y="4775072"/>
            <a:ext cx="244475" cy="70294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5" b="1">
                <a:latin typeface="Century Gothic"/>
                <a:cs typeface="Century Gothic"/>
              </a:rPr>
              <a:t>Notary?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716782" y="2301113"/>
            <a:ext cx="4643120" cy="3651250"/>
            <a:chOff x="3716782" y="2301113"/>
            <a:chExt cx="4643120" cy="3651250"/>
          </a:xfrm>
        </p:grpSpPr>
        <p:sp>
          <p:nvSpPr>
            <p:cNvPr id="87" name="object 87"/>
            <p:cNvSpPr/>
            <p:nvPr/>
          </p:nvSpPr>
          <p:spPr>
            <a:xfrm>
              <a:off x="6723126" y="3412998"/>
              <a:ext cx="1626235" cy="1157605"/>
            </a:xfrm>
            <a:custGeom>
              <a:avLst/>
              <a:gdLst/>
              <a:ahLst/>
              <a:cxnLst/>
              <a:rect l="l" t="t" r="r" b="b"/>
              <a:pathLst>
                <a:path w="1626234" h="1157604">
                  <a:moveTo>
                    <a:pt x="0" y="1157096"/>
                  </a:moveTo>
                  <a:lnTo>
                    <a:pt x="0" y="1036319"/>
                  </a:lnTo>
                </a:path>
                <a:path w="1626234" h="1157604">
                  <a:moveTo>
                    <a:pt x="556259" y="1157096"/>
                  </a:moveTo>
                  <a:lnTo>
                    <a:pt x="556259" y="1036319"/>
                  </a:lnTo>
                </a:path>
                <a:path w="1626234" h="1157604">
                  <a:moveTo>
                    <a:pt x="1091183" y="1157096"/>
                  </a:moveTo>
                  <a:lnTo>
                    <a:pt x="1091183" y="1036319"/>
                  </a:lnTo>
                </a:path>
                <a:path w="1626234" h="1157604">
                  <a:moveTo>
                    <a:pt x="1626107" y="1157096"/>
                  </a:moveTo>
                  <a:lnTo>
                    <a:pt x="1626107" y="1036319"/>
                  </a:lnTo>
                </a:path>
                <a:path w="1626234" h="1157604">
                  <a:moveTo>
                    <a:pt x="897635" y="2539"/>
                  </a:moveTo>
                  <a:lnTo>
                    <a:pt x="1027810" y="0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3890010" y="2315718"/>
              <a:ext cx="4293870" cy="135890"/>
            </a:xfrm>
            <a:custGeom>
              <a:avLst/>
              <a:gdLst/>
              <a:ahLst/>
              <a:cxnLst/>
              <a:rect l="l" t="t" r="r" b="b"/>
              <a:pathLst>
                <a:path w="4293870" h="135889">
                  <a:moveTo>
                    <a:pt x="0" y="0"/>
                  </a:moveTo>
                  <a:lnTo>
                    <a:pt x="0" y="135509"/>
                  </a:lnTo>
                  <a:lnTo>
                    <a:pt x="4293616" y="13550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726942" y="5679185"/>
              <a:ext cx="4107815" cy="262890"/>
            </a:xfrm>
            <a:custGeom>
              <a:avLst/>
              <a:gdLst/>
              <a:ahLst/>
              <a:cxnLst/>
              <a:rect l="l" t="t" r="r" b="b"/>
              <a:pathLst>
                <a:path w="4107815" h="262889">
                  <a:moveTo>
                    <a:pt x="3549396" y="262572"/>
                  </a:moveTo>
                  <a:lnTo>
                    <a:pt x="3551428" y="12191"/>
                  </a:lnTo>
                </a:path>
                <a:path w="4107815" h="262889">
                  <a:moveTo>
                    <a:pt x="4105656" y="259524"/>
                  </a:moveTo>
                  <a:lnTo>
                    <a:pt x="4107688" y="9143"/>
                  </a:lnTo>
                </a:path>
                <a:path w="4107815" h="262889">
                  <a:moveTo>
                    <a:pt x="1781556" y="256476"/>
                  </a:moveTo>
                  <a:lnTo>
                    <a:pt x="1783588" y="6095"/>
                  </a:lnTo>
                </a:path>
                <a:path w="4107815" h="262889">
                  <a:moveTo>
                    <a:pt x="1179576" y="262572"/>
                  </a:moveTo>
                  <a:lnTo>
                    <a:pt x="1181608" y="12191"/>
                  </a:lnTo>
                </a:path>
                <a:path w="4107815" h="262889">
                  <a:moveTo>
                    <a:pt x="609600" y="250380"/>
                  </a:moveTo>
                  <a:lnTo>
                    <a:pt x="611632" y="0"/>
                  </a:lnTo>
                </a:path>
                <a:path w="4107815" h="262889">
                  <a:moveTo>
                    <a:pt x="0" y="258000"/>
                  </a:moveTo>
                  <a:lnTo>
                    <a:pt x="2032" y="7619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5403596" y="1157477"/>
            <a:ext cx="16586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404040"/>
                </a:solidFill>
                <a:latin typeface="Century Gothic"/>
                <a:cs typeface="Century Gothic"/>
              </a:rPr>
              <a:t>USER-DEFINED</a:t>
            </a:r>
            <a:r>
              <a:rPr dirty="0" sz="1100" spc="-70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100" b="1">
                <a:solidFill>
                  <a:srgbClr val="404040"/>
                </a:solidFill>
                <a:latin typeface="Century Gothic"/>
                <a:cs typeface="Century Gothic"/>
              </a:rPr>
              <a:t>CORDAPP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45585" y="3652265"/>
            <a:ext cx="3177540" cy="337185"/>
          </a:xfrm>
          <a:prstGeom prst="rect">
            <a:avLst/>
          </a:prstGeom>
          <a:solidFill>
            <a:srgbClr val="FFFFFF"/>
          </a:solidFill>
          <a:ln w="19811">
            <a:solidFill>
              <a:srgbClr val="7E7E7E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1400" b="1">
                <a:latin typeface="Century Gothic"/>
                <a:cs typeface="Century Gothic"/>
              </a:rPr>
              <a:t>ServiceHub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361434" y="2305685"/>
            <a:ext cx="3916679" cy="1352550"/>
            <a:chOff x="4361434" y="2305685"/>
            <a:chExt cx="3916679" cy="1352550"/>
          </a:xfrm>
        </p:grpSpPr>
        <p:sp>
          <p:nvSpPr>
            <p:cNvPr id="93" name="object 93"/>
            <p:cNvSpPr/>
            <p:nvPr/>
          </p:nvSpPr>
          <p:spPr>
            <a:xfrm>
              <a:off x="4371594" y="3522726"/>
              <a:ext cx="1473835" cy="125730"/>
            </a:xfrm>
            <a:custGeom>
              <a:avLst/>
              <a:gdLst/>
              <a:ahLst/>
              <a:cxnLst/>
              <a:rect l="l" t="t" r="r" b="b"/>
              <a:pathLst>
                <a:path w="1473835" h="125729">
                  <a:moveTo>
                    <a:pt x="0" y="0"/>
                  </a:moveTo>
                  <a:lnTo>
                    <a:pt x="0" y="123698"/>
                  </a:lnTo>
                </a:path>
                <a:path w="1473835" h="125729">
                  <a:moveTo>
                    <a:pt x="1473707" y="1524"/>
                  </a:moveTo>
                  <a:lnTo>
                    <a:pt x="1473707" y="125222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113526" y="2320290"/>
              <a:ext cx="2149475" cy="135255"/>
            </a:xfrm>
            <a:custGeom>
              <a:avLst/>
              <a:gdLst/>
              <a:ahLst/>
              <a:cxnLst/>
              <a:rect l="l" t="t" r="r" b="b"/>
              <a:pathLst>
                <a:path w="2149475" h="135255">
                  <a:moveTo>
                    <a:pt x="0" y="0"/>
                  </a:moveTo>
                  <a:lnTo>
                    <a:pt x="0" y="135127"/>
                  </a:lnTo>
                  <a:lnTo>
                    <a:pt x="2149475" y="13512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2767710" y="2469642"/>
            <a:ext cx="4718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404040"/>
                </a:solidFill>
                <a:latin typeface="Century Gothic"/>
                <a:cs typeface="Century Gothic"/>
              </a:rPr>
              <a:t>CLIENT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456809" y="2481148"/>
            <a:ext cx="111061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9895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404040"/>
                </a:solidFill>
                <a:latin typeface="Century Gothic"/>
                <a:cs typeface="Century Gothic"/>
              </a:rPr>
              <a:t>NODE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760079" y="2465577"/>
            <a:ext cx="6737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404040"/>
                </a:solidFill>
                <a:latin typeface="Century Gothic"/>
                <a:cs typeface="Century Gothic"/>
              </a:rPr>
              <a:t>NETWO</a:t>
            </a:r>
            <a:r>
              <a:rPr dirty="0" sz="1100" spc="-10" b="1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dirty="0" sz="1100" b="1">
                <a:solidFill>
                  <a:srgbClr val="404040"/>
                </a:solidFill>
                <a:latin typeface="Century Gothic"/>
                <a:cs typeface="Century Gothic"/>
              </a:rPr>
              <a:t>K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263890" y="2315717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211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4</a:t>
            </a:fld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58248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ServiceHub</a:t>
            </a:r>
            <a:r>
              <a:rPr dirty="0" spc="-35"/>
              <a:t> </a:t>
            </a:r>
            <a:r>
              <a:rPr dirty="0" spc="-5"/>
              <a:t>vs.</a:t>
            </a:r>
            <a:r>
              <a:rPr dirty="0" spc="-15"/>
              <a:t> </a:t>
            </a:r>
            <a:r>
              <a:rPr dirty="0" spc="-5"/>
              <a:t>CordaRPCOps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343203"/>
            <a:ext cx="9194800" cy="135318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2B79EF"/>
                </a:solidFill>
                <a:latin typeface="Calibri"/>
                <a:cs typeface="Calibri"/>
              </a:rPr>
              <a:t>CordaRPCOps</a:t>
            </a:r>
            <a:r>
              <a:rPr dirty="0" sz="2400" spc="114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defines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how the owner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interacts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with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their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ts val="2780"/>
              </a:lnSpc>
              <a:spcBef>
                <a:spcPts val="10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2B79EF"/>
                </a:solidFill>
                <a:latin typeface="Calibri"/>
                <a:cs typeface="Calibri"/>
              </a:rPr>
              <a:t>ServiceHub</a:t>
            </a:r>
            <a:r>
              <a:rPr dirty="0" sz="2400" spc="100" b="1">
                <a:solidFill>
                  <a:srgbClr val="2B79EF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entury Gothic"/>
                <a:cs typeface="Century Gothic"/>
              </a:rPr>
              <a:t>defines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how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-5">
                <a:latin typeface="Century Gothic"/>
                <a:cs typeface="Century Gothic"/>
              </a:rPr>
              <a:t> accesses</a:t>
            </a:r>
            <a:r>
              <a:rPr dirty="0" sz="2400" spc="5">
                <a:latin typeface="Century Gothic"/>
                <a:cs typeface="Century Gothic"/>
              </a:rPr>
              <a:t> its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services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ts val="2780"/>
              </a:lnSpc>
            </a:pPr>
            <a:r>
              <a:rPr dirty="0" sz="2400">
                <a:latin typeface="Century Gothic"/>
                <a:cs typeface="Century Gothic"/>
              </a:rPr>
              <a:t>internally</a:t>
            </a:r>
            <a:endParaRPr sz="24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506" y="4009766"/>
            <a:ext cx="1125913" cy="123118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32156" y="3428936"/>
            <a:ext cx="2449195" cy="2418715"/>
            <a:chOff x="6332156" y="3428936"/>
            <a:chExt cx="2449195" cy="2418715"/>
          </a:xfrm>
        </p:grpSpPr>
        <p:sp>
          <p:nvSpPr>
            <p:cNvPr id="6" name="object 6"/>
            <p:cNvSpPr/>
            <p:nvPr/>
          </p:nvSpPr>
          <p:spPr>
            <a:xfrm>
              <a:off x="6333744" y="3430523"/>
              <a:ext cx="2446020" cy="2415540"/>
            </a:xfrm>
            <a:custGeom>
              <a:avLst/>
              <a:gdLst/>
              <a:ahLst/>
              <a:cxnLst/>
              <a:rect l="l" t="t" r="r" b="b"/>
              <a:pathLst>
                <a:path w="2446020" h="2415540">
                  <a:moveTo>
                    <a:pt x="1223009" y="0"/>
                  </a:moveTo>
                  <a:lnTo>
                    <a:pt x="1174982" y="914"/>
                  </a:lnTo>
                  <a:lnTo>
                    <a:pt x="1127424" y="3633"/>
                  </a:lnTo>
                  <a:lnTo>
                    <a:pt x="1080369" y="8125"/>
                  </a:lnTo>
                  <a:lnTo>
                    <a:pt x="1033852" y="14356"/>
                  </a:lnTo>
                  <a:lnTo>
                    <a:pt x="987905" y="22292"/>
                  </a:lnTo>
                  <a:lnTo>
                    <a:pt x="942565" y="31899"/>
                  </a:lnTo>
                  <a:lnTo>
                    <a:pt x="897863" y="43144"/>
                  </a:lnTo>
                  <a:lnTo>
                    <a:pt x="853835" y="55994"/>
                  </a:lnTo>
                  <a:lnTo>
                    <a:pt x="810514" y="70414"/>
                  </a:lnTo>
                  <a:lnTo>
                    <a:pt x="767934" y="86371"/>
                  </a:lnTo>
                  <a:lnTo>
                    <a:pt x="726129" y="103833"/>
                  </a:lnTo>
                  <a:lnTo>
                    <a:pt x="685133" y="122764"/>
                  </a:lnTo>
                  <a:lnTo>
                    <a:pt x="644980" y="143131"/>
                  </a:lnTo>
                  <a:lnTo>
                    <a:pt x="605705" y="164902"/>
                  </a:lnTo>
                  <a:lnTo>
                    <a:pt x="567340" y="188042"/>
                  </a:lnTo>
                  <a:lnTo>
                    <a:pt x="529921" y="212518"/>
                  </a:lnTo>
                  <a:lnTo>
                    <a:pt x="493480" y="238296"/>
                  </a:lnTo>
                  <a:lnTo>
                    <a:pt x="458053" y="265342"/>
                  </a:lnTo>
                  <a:lnTo>
                    <a:pt x="423672" y="293624"/>
                  </a:lnTo>
                  <a:lnTo>
                    <a:pt x="390372" y="323107"/>
                  </a:lnTo>
                  <a:lnTo>
                    <a:pt x="358187" y="353758"/>
                  </a:lnTo>
                  <a:lnTo>
                    <a:pt x="327151" y="385543"/>
                  </a:lnTo>
                  <a:lnTo>
                    <a:pt x="297298" y="418430"/>
                  </a:lnTo>
                  <a:lnTo>
                    <a:pt x="268661" y="452383"/>
                  </a:lnTo>
                  <a:lnTo>
                    <a:pt x="241275" y="487370"/>
                  </a:lnTo>
                  <a:lnTo>
                    <a:pt x="215174" y="523357"/>
                  </a:lnTo>
                  <a:lnTo>
                    <a:pt x="190392" y="560311"/>
                  </a:lnTo>
                  <a:lnTo>
                    <a:pt x="166962" y="598198"/>
                  </a:lnTo>
                  <a:lnTo>
                    <a:pt x="144919" y="636984"/>
                  </a:lnTo>
                  <a:lnTo>
                    <a:pt x="124297" y="676636"/>
                  </a:lnTo>
                  <a:lnTo>
                    <a:pt x="105129" y="717120"/>
                  </a:lnTo>
                  <a:lnTo>
                    <a:pt x="87449" y="758402"/>
                  </a:lnTo>
                  <a:lnTo>
                    <a:pt x="71292" y="800450"/>
                  </a:lnTo>
                  <a:lnTo>
                    <a:pt x="56692" y="843229"/>
                  </a:lnTo>
                  <a:lnTo>
                    <a:pt x="43682" y="886706"/>
                  </a:lnTo>
                  <a:lnTo>
                    <a:pt x="32297" y="930848"/>
                  </a:lnTo>
                  <a:lnTo>
                    <a:pt x="22570" y="975620"/>
                  </a:lnTo>
                  <a:lnTo>
                    <a:pt x="14535" y="1020990"/>
                  </a:lnTo>
                  <a:lnTo>
                    <a:pt x="8227" y="1066923"/>
                  </a:lnTo>
                  <a:lnTo>
                    <a:pt x="3679" y="1113387"/>
                  </a:lnTo>
                  <a:lnTo>
                    <a:pt x="925" y="1160347"/>
                  </a:lnTo>
                  <a:lnTo>
                    <a:pt x="0" y="1207770"/>
                  </a:lnTo>
                  <a:lnTo>
                    <a:pt x="925" y="1255192"/>
                  </a:lnTo>
                  <a:lnTo>
                    <a:pt x="3679" y="1302152"/>
                  </a:lnTo>
                  <a:lnTo>
                    <a:pt x="8227" y="1348616"/>
                  </a:lnTo>
                  <a:lnTo>
                    <a:pt x="14535" y="1394549"/>
                  </a:lnTo>
                  <a:lnTo>
                    <a:pt x="22570" y="1439919"/>
                  </a:lnTo>
                  <a:lnTo>
                    <a:pt x="32297" y="1484691"/>
                  </a:lnTo>
                  <a:lnTo>
                    <a:pt x="43682" y="1528833"/>
                  </a:lnTo>
                  <a:lnTo>
                    <a:pt x="56692" y="1572310"/>
                  </a:lnTo>
                  <a:lnTo>
                    <a:pt x="71292" y="1615089"/>
                  </a:lnTo>
                  <a:lnTo>
                    <a:pt x="87449" y="1657137"/>
                  </a:lnTo>
                  <a:lnTo>
                    <a:pt x="105129" y="1698419"/>
                  </a:lnTo>
                  <a:lnTo>
                    <a:pt x="124297" y="1738903"/>
                  </a:lnTo>
                  <a:lnTo>
                    <a:pt x="144919" y="1778555"/>
                  </a:lnTo>
                  <a:lnTo>
                    <a:pt x="166962" y="1817341"/>
                  </a:lnTo>
                  <a:lnTo>
                    <a:pt x="190392" y="1855228"/>
                  </a:lnTo>
                  <a:lnTo>
                    <a:pt x="215174" y="1892182"/>
                  </a:lnTo>
                  <a:lnTo>
                    <a:pt x="241275" y="1928169"/>
                  </a:lnTo>
                  <a:lnTo>
                    <a:pt x="268661" y="1963156"/>
                  </a:lnTo>
                  <a:lnTo>
                    <a:pt x="297298" y="1997109"/>
                  </a:lnTo>
                  <a:lnTo>
                    <a:pt x="327151" y="2029996"/>
                  </a:lnTo>
                  <a:lnTo>
                    <a:pt x="358187" y="2061781"/>
                  </a:lnTo>
                  <a:lnTo>
                    <a:pt x="390372" y="2092432"/>
                  </a:lnTo>
                  <a:lnTo>
                    <a:pt x="423672" y="2121915"/>
                  </a:lnTo>
                  <a:lnTo>
                    <a:pt x="458053" y="2150197"/>
                  </a:lnTo>
                  <a:lnTo>
                    <a:pt x="493480" y="2177243"/>
                  </a:lnTo>
                  <a:lnTo>
                    <a:pt x="529921" y="2203021"/>
                  </a:lnTo>
                  <a:lnTo>
                    <a:pt x="567340" y="2227497"/>
                  </a:lnTo>
                  <a:lnTo>
                    <a:pt x="605705" y="2250637"/>
                  </a:lnTo>
                  <a:lnTo>
                    <a:pt x="644980" y="2272408"/>
                  </a:lnTo>
                  <a:lnTo>
                    <a:pt x="685133" y="2292775"/>
                  </a:lnTo>
                  <a:lnTo>
                    <a:pt x="726129" y="2311706"/>
                  </a:lnTo>
                  <a:lnTo>
                    <a:pt x="767934" y="2329168"/>
                  </a:lnTo>
                  <a:lnTo>
                    <a:pt x="810514" y="2345125"/>
                  </a:lnTo>
                  <a:lnTo>
                    <a:pt x="853835" y="2359545"/>
                  </a:lnTo>
                  <a:lnTo>
                    <a:pt x="897863" y="2372395"/>
                  </a:lnTo>
                  <a:lnTo>
                    <a:pt x="942565" y="2383640"/>
                  </a:lnTo>
                  <a:lnTo>
                    <a:pt x="987905" y="2393247"/>
                  </a:lnTo>
                  <a:lnTo>
                    <a:pt x="1033852" y="2401183"/>
                  </a:lnTo>
                  <a:lnTo>
                    <a:pt x="1080369" y="2407414"/>
                  </a:lnTo>
                  <a:lnTo>
                    <a:pt x="1127424" y="2411906"/>
                  </a:lnTo>
                  <a:lnTo>
                    <a:pt x="1174982" y="2414625"/>
                  </a:lnTo>
                  <a:lnTo>
                    <a:pt x="1223009" y="2415540"/>
                  </a:lnTo>
                  <a:lnTo>
                    <a:pt x="1271028" y="2414625"/>
                  </a:lnTo>
                  <a:lnTo>
                    <a:pt x="1318579" y="2411906"/>
                  </a:lnTo>
                  <a:lnTo>
                    <a:pt x="1365627" y="2407414"/>
                  </a:lnTo>
                  <a:lnTo>
                    <a:pt x="1412138" y="2401183"/>
                  </a:lnTo>
                  <a:lnTo>
                    <a:pt x="1458078" y="2393247"/>
                  </a:lnTo>
                  <a:lnTo>
                    <a:pt x="1503414" y="2383640"/>
                  </a:lnTo>
                  <a:lnTo>
                    <a:pt x="1548112" y="2372395"/>
                  </a:lnTo>
                  <a:lnTo>
                    <a:pt x="1592137" y="2359545"/>
                  </a:lnTo>
                  <a:lnTo>
                    <a:pt x="1635455" y="2345125"/>
                  </a:lnTo>
                  <a:lnTo>
                    <a:pt x="1678033" y="2329168"/>
                  </a:lnTo>
                  <a:lnTo>
                    <a:pt x="1719836" y="2311706"/>
                  </a:lnTo>
                  <a:lnTo>
                    <a:pt x="1760830" y="2292775"/>
                  </a:lnTo>
                  <a:lnTo>
                    <a:pt x="1800982" y="2272408"/>
                  </a:lnTo>
                  <a:lnTo>
                    <a:pt x="1840258" y="2250637"/>
                  </a:lnTo>
                  <a:lnTo>
                    <a:pt x="1878622" y="2227497"/>
                  </a:lnTo>
                  <a:lnTo>
                    <a:pt x="1916043" y="2203021"/>
                  </a:lnTo>
                  <a:lnTo>
                    <a:pt x="1952484" y="2177243"/>
                  </a:lnTo>
                  <a:lnTo>
                    <a:pt x="1987913" y="2150197"/>
                  </a:lnTo>
                  <a:lnTo>
                    <a:pt x="2022295" y="2121915"/>
                  </a:lnTo>
                  <a:lnTo>
                    <a:pt x="2055597" y="2092432"/>
                  </a:lnTo>
                  <a:lnTo>
                    <a:pt x="2087784" y="2061781"/>
                  </a:lnTo>
                  <a:lnTo>
                    <a:pt x="2118823" y="2029996"/>
                  </a:lnTo>
                  <a:lnTo>
                    <a:pt x="2148679" y="1997109"/>
                  </a:lnTo>
                  <a:lnTo>
                    <a:pt x="2177318" y="1963156"/>
                  </a:lnTo>
                  <a:lnTo>
                    <a:pt x="2204706" y="1928169"/>
                  </a:lnTo>
                  <a:lnTo>
                    <a:pt x="2230810" y="1892182"/>
                  </a:lnTo>
                  <a:lnTo>
                    <a:pt x="2255596" y="1855228"/>
                  </a:lnTo>
                  <a:lnTo>
                    <a:pt x="2279029" y="1817341"/>
                  </a:lnTo>
                  <a:lnTo>
                    <a:pt x="2301075" y="1778555"/>
                  </a:lnTo>
                  <a:lnTo>
                    <a:pt x="2321700" y="1738903"/>
                  </a:lnTo>
                  <a:lnTo>
                    <a:pt x="2340871" y="1698419"/>
                  </a:lnTo>
                  <a:lnTo>
                    <a:pt x="2358553" y="1657137"/>
                  </a:lnTo>
                  <a:lnTo>
                    <a:pt x="2374713" y="1615089"/>
                  </a:lnTo>
                  <a:lnTo>
                    <a:pt x="2389316" y="1572310"/>
                  </a:lnTo>
                  <a:lnTo>
                    <a:pt x="2402328" y="1528833"/>
                  </a:lnTo>
                  <a:lnTo>
                    <a:pt x="2413716" y="1484691"/>
                  </a:lnTo>
                  <a:lnTo>
                    <a:pt x="2423445" y="1439919"/>
                  </a:lnTo>
                  <a:lnTo>
                    <a:pt x="2431481" y="1394549"/>
                  </a:lnTo>
                  <a:lnTo>
                    <a:pt x="2437791" y="1348616"/>
                  </a:lnTo>
                  <a:lnTo>
                    <a:pt x="2442340" y="1302152"/>
                  </a:lnTo>
                  <a:lnTo>
                    <a:pt x="2445094" y="1255192"/>
                  </a:lnTo>
                  <a:lnTo>
                    <a:pt x="2446020" y="1207770"/>
                  </a:lnTo>
                  <a:lnTo>
                    <a:pt x="2445094" y="1160347"/>
                  </a:lnTo>
                  <a:lnTo>
                    <a:pt x="2442340" y="1113387"/>
                  </a:lnTo>
                  <a:lnTo>
                    <a:pt x="2437791" y="1066923"/>
                  </a:lnTo>
                  <a:lnTo>
                    <a:pt x="2431481" y="1020990"/>
                  </a:lnTo>
                  <a:lnTo>
                    <a:pt x="2423445" y="975620"/>
                  </a:lnTo>
                  <a:lnTo>
                    <a:pt x="2413716" y="930848"/>
                  </a:lnTo>
                  <a:lnTo>
                    <a:pt x="2402328" y="886706"/>
                  </a:lnTo>
                  <a:lnTo>
                    <a:pt x="2389316" y="843229"/>
                  </a:lnTo>
                  <a:lnTo>
                    <a:pt x="2374713" y="800450"/>
                  </a:lnTo>
                  <a:lnTo>
                    <a:pt x="2358553" y="758402"/>
                  </a:lnTo>
                  <a:lnTo>
                    <a:pt x="2340871" y="717120"/>
                  </a:lnTo>
                  <a:lnTo>
                    <a:pt x="2321700" y="676636"/>
                  </a:lnTo>
                  <a:lnTo>
                    <a:pt x="2301075" y="636984"/>
                  </a:lnTo>
                  <a:lnTo>
                    <a:pt x="2279029" y="598198"/>
                  </a:lnTo>
                  <a:lnTo>
                    <a:pt x="2255596" y="560311"/>
                  </a:lnTo>
                  <a:lnTo>
                    <a:pt x="2230810" y="523357"/>
                  </a:lnTo>
                  <a:lnTo>
                    <a:pt x="2204706" y="487370"/>
                  </a:lnTo>
                  <a:lnTo>
                    <a:pt x="2177318" y="452383"/>
                  </a:lnTo>
                  <a:lnTo>
                    <a:pt x="2148679" y="418430"/>
                  </a:lnTo>
                  <a:lnTo>
                    <a:pt x="2118823" y="385543"/>
                  </a:lnTo>
                  <a:lnTo>
                    <a:pt x="2087784" y="353758"/>
                  </a:lnTo>
                  <a:lnTo>
                    <a:pt x="2055597" y="323107"/>
                  </a:lnTo>
                  <a:lnTo>
                    <a:pt x="2022295" y="293624"/>
                  </a:lnTo>
                  <a:lnTo>
                    <a:pt x="1987913" y="265342"/>
                  </a:lnTo>
                  <a:lnTo>
                    <a:pt x="1952484" y="238296"/>
                  </a:lnTo>
                  <a:lnTo>
                    <a:pt x="1916043" y="212518"/>
                  </a:lnTo>
                  <a:lnTo>
                    <a:pt x="1878622" y="188042"/>
                  </a:lnTo>
                  <a:lnTo>
                    <a:pt x="1840258" y="164902"/>
                  </a:lnTo>
                  <a:lnTo>
                    <a:pt x="1800982" y="143131"/>
                  </a:lnTo>
                  <a:lnTo>
                    <a:pt x="1760830" y="122764"/>
                  </a:lnTo>
                  <a:lnTo>
                    <a:pt x="1719836" y="103833"/>
                  </a:lnTo>
                  <a:lnTo>
                    <a:pt x="1678033" y="86371"/>
                  </a:lnTo>
                  <a:lnTo>
                    <a:pt x="1635455" y="70414"/>
                  </a:lnTo>
                  <a:lnTo>
                    <a:pt x="1592137" y="55994"/>
                  </a:lnTo>
                  <a:lnTo>
                    <a:pt x="1548112" y="43144"/>
                  </a:lnTo>
                  <a:lnTo>
                    <a:pt x="1503414" y="31899"/>
                  </a:lnTo>
                  <a:lnTo>
                    <a:pt x="1458078" y="22292"/>
                  </a:lnTo>
                  <a:lnTo>
                    <a:pt x="1412138" y="14356"/>
                  </a:lnTo>
                  <a:lnTo>
                    <a:pt x="1365627" y="8125"/>
                  </a:lnTo>
                  <a:lnTo>
                    <a:pt x="1318579" y="3633"/>
                  </a:lnTo>
                  <a:lnTo>
                    <a:pt x="1271028" y="914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F1F1F1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33744" y="3430523"/>
              <a:ext cx="2446020" cy="2415540"/>
            </a:xfrm>
            <a:custGeom>
              <a:avLst/>
              <a:gdLst/>
              <a:ahLst/>
              <a:cxnLst/>
              <a:rect l="l" t="t" r="r" b="b"/>
              <a:pathLst>
                <a:path w="2446020" h="2415540">
                  <a:moveTo>
                    <a:pt x="0" y="1207770"/>
                  </a:moveTo>
                  <a:lnTo>
                    <a:pt x="925" y="1160347"/>
                  </a:lnTo>
                  <a:lnTo>
                    <a:pt x="3679" y="1113387"/>
                  </a:lnTo>
                  <a:lnTo>
                    <a:pt x="8227" y="1066923"/>
                  </a:lnTo>
                  <a:lnTo>
                    <a:pt x="14535" y="1020990"/>
                  </a:lnTo>
                  <a:lnTo>
                    <a:pt x="22570" y="975620"/>
                  </a:lnTo>
                  <a:lnTo>
                    <a:pt x="32297" y="930848"/>
                  </a:lnTo>
                  <a:lnTo>
                    <a:pt x="43682" y="886706"/>
                  </a:lnTo>
                  <a:lnTo>
                    <a:pt x="56692" y="843229"/>
                  </a:lnTo>
                  <a:lnTo>
                    <a:pt x="71292" y="800450"/>
                  </a:lnTo>
                  <a:lnTo>
                    <a:pt x="87449" y="758402"/>
                  </a:lnTo>
                  <a:lnTo>
                    <a:pt x="105129" y="717120"/>
                  </a:lnTo>
                  <a:lnTo>
                    <a:pt x="124297" y="676636"/>
                  </a:lnTo>
                  <a:lnTo>
                    <a:pt x="144919" y="636984"/>
                  </a:lnTo>
                  <a:lnTo>
                    <a:pt x="166962" y="598198"/>
                  </a:lnTo>
                  <a:lnTo>
                    <a:pt x="190392" y="560311"/>
                  </a:lnTo>
                  <a:lnTo>
                    <a:pt x="215174" y="523357"/>
                  </a:lnTo>
                  <a:lnTo>
                    <a:pt x="241275" y="487370"/>
                  </a:lnTo>
                  <a:lnTo>
                    <a:pt x="268661" y="452383"/>
                  </a:lnTo>
                  <a:lnTo>
                    <a:pt x="297298" y="418430"/>
                  </a:lnTo>
                  <a:lnTo>
                    <a:pt x="327151" y="385543"/>
                  </a:lnTo>
                  <a:lnTo>
                    <a:pt x="358187" y="353758"/>
                  </a:lnTo>
                  <a:lnTo>
                    <a:pt x="390372" y="323107"/>
                  </a:lnTo>
                  <a:lnTo>
                    <a:pt x="423672" y="293624"/>
                  </a:lnTo>
                  <a:lnTo>
                    <a:pt x="458053" y="265342"/>
                  </a:lnTo>
                  <a:lnTo>
                    <a:pt x="493480" y="238296"/>
                  </a:lnTo>
                  <a:lnTo>
                    <a:pt x="529921" y="212518"/>
                  </a:lnTo>
                  <a:lnTo>
                    <a:pt x="567340" y="188042"/>
                  </a:lnTo>
                  <a:lnTo>
                    <a:pt x="605705" y="164902"/>
                  </a:lnTo>
                  <a:lnTo>
                    <a:pt x="644980" y="143131"/>
                  </a:lnTo>
                  <a:lnTo>
                    <a:pt x="685133" y="122764"/>
                  </a:lnTo>
                  <a:lnTo>
                    <a:pt x="726129" y="103833"/>
                  </a:lnTo>
                  <a:lnTo>
                    <a:pt x="767934" y="86371"/>
                  </a:lnTo>
                  <a:lnTo>
                    <a:pt x="810514" y="70414"/>
                  </a:lnTo>
                  <a:lnTo>
                    <a:pt x="853835" y="55994"/>
                  </a:lnTo>
                  <a:lnTo>
                    <a:pt x="897863" y="43144"/>
                  </a:lnTo>
                  <a:lnTo>
                    <a:pt x="942565" y="31899"/>
                  </a:lnTo>
                  <a:lnTo>
                    <a:pt x="987905" y="22292"/>
                  </a:lnTo>
                  <a:lnTo>
                    <a:pt x="1033852" y="14356"/>
                  </a:lnTo>
                  <a:lnTo>
                    <a:pt x="1080369" y="8125"/>
                  </a:lnTo>
                  <a:lnTo>
                    <a:pt x="1127424" y="3633"/>
                  </a:lnTo>
                  <a:lnTo>
                    <a:pt x="1174982" y="914"/>
                  </a:lnTo>
                  <a:lnTo>
                    <a:pt x="1223009" y="0"/>
                  </a:lnTo>
                  <a:lnTo>
                    <a:pt x="1271028" y="914"/>
                  </a:lnTo>
                  <a:lnTo>
                    <a:pt x="1318579" y="3633"/>
                  </a:lnTo>
                  <a:lnTo>
                    <a:pt x="1365627" y="8125"/>
                  </a:lnTo>
                  <a:lnTo>
                    <a:pt x="1412138" y="14356"/>
                  </a:lnTo>
                  <a:lnTo>
                    <a:pt x="1458078" y="22292"/>
                  </a:lnTo>
                  <a:lnTo>
                    <a:pt x="1503414" y="31899"/>
                  </a:lnTo>
                  <a:lnTo>
                    <a:pt x="1548112" y="43144"/>
                  </a:lnTo>
                  <a:lnTo>
                    <a:pt x="1592137" y="55994"/>
                  </a:lnTo>
                  <a:lnTo>
                    <a:pt x="1635455" y="70414"/>
                  </a:lnTo>
                  <a:lnTo>
                    <a:pt x="1678033" y="86371"/>
                  </a:lnTo>
                  <a:lnTo>
                    <a:pt x="1719836" y="103833"/>
                  </a:lnTo>
                  <a:lnTo>
                    <a:pt x="1760830" y="122764"/>
                  </a:lnTo>
                  <a:lnTo>
                    <a:pt x="1800982" y="143131"/>
                  </a:lnTo>
                  <a:lnTo>
                    <a:pt x="1840258" y="164902"/>
                  </a:lnTo>
                  <a:lnTo>
                    <a:pt x="1878622" y="188042"/>
                  </a:lnTo>
                  <a:lnTo>
                    <a:pt x="1916043" y="212518"/>
                  </a:lnTo>
                  <a:lnTo>
                    <a:pt x="1952484" y="238296"/>
                  </a:lnTo>
                  <a:lnTo>
                    <a:pt x="1987913" y="265342"/>
                  </a:lnTo>
                  <a:lnTo>
                    <a:pt x="2022295" y="293624"/>
                  </a:lnTo>
                  <a:lnTo>
                    <a:pt x="2055597" y="323107"/>
                  </a:lnTo>
                  <a:lnTo>
                    <a:pt x="2087784" y="353758"/>
                  </a:lnTo>
                  <a:lnTo>
                    <a:pt x="2118823" y="385543"/>
                  </a:lnTo>
                  <a:lnTo>
                    <a:pt x="2148679" y="418430"/>
                  </a:lnTo>
                  <a:lnTo>
                    <a:pt x="2177318" y="452383"/>
                  </a:lnTo>
                  <a:lnTo>
                    <a:pt x="2204706" y="487370"/>
                  </a:lnTo>
                  <a:lnTo>
                    <a:pt x="2230810" y="523357"/>
                  </a:lnTo>
                  <a:lnTo>
                    <a:pt x="2255596" y="560311"/>
                  </a:lnTo>
                  <a:lnTo>
                    <a:pt x="2279029" y="598198"/>
                  </a:lnTo>
                  <a:lnTo>
                    <a:pt x="2301075" y="636984"/>
                  </a:lnTo>
                  <a:lnTo>
                    <a:pt x="2321700" y="676636"/>
                  </a:lnTo>
                  <a:lnTo>
                    <a:pt x="2340871" y="717120"/>
                  </a:lnTo>
                  <a:lnTo>
                    <a:pt x="2358553" y="758402"/>
                  </a:lnTo>
                  <a:lnTo>
                    <a:pt x="2374713" y="800450"/>
                  </a:lnTo>
                  <a:lnTo>
                    <a:pt x="2389316" y="843229"/>
                  </a:lnTo>
                  <a:lnTo>
                    <a:pt x="2402328" y="886706"/>
                  </a:lnTo>
                  <a:lnTo>
                    <a:pt x="2413716" y="930848"/>
                  </a:lnTo>
                  <a:lnTo>
                    <a:pt x="2423445" y="975620"/>
                  </a:lnTo>
                  <a:lnTo>
                    <a:pt x="2431481" y="1020990"/>
                  </a:lnTo>
                  <a:lnTo>
                    <a:pt x="2437791" y="1066923"/>
                  </a:lnTo>
                  <a:lnTo>
                    <a:pt x="2442340" y="1113387"/>
                  </a:lnTo>
                  <a:lnTo>
                    <a:pt x="2445094" y="1160347"/>
                  </a:lnTo>
                  <a:lnTo>
                    <a:pt x="2446020" y="1207770"/>
                  </a:lnTo>
                  <a:lnTo>
                    <a:pt x="2445094" y="1255192"/>
                  </a:lnTo>
                  <a:lnTo>
                    <a:pt x="2442340" y="1302152"/>
                  </a:lnTo>
                  <a:lnTo>
                    <a:pt x="2437791" y="1348616"/>
                  </a:lnTo>
                  <a:lnTo>
                    <a:pt x="2431481" y="1394549"/>
                  </a:lnTo>
                  <a:lnTo>
                    <a:pt x="2423445" y="1439919"/>
                  </a:lnTo>
                  <a:lnTo>
                    <a:pt x="2413716" y="1484691"/>
                  </a:lnTo>
                  <a:lnTo>
                    <a:pt x="2402328" y="1528833"/>
                  </a:lnTo>
                  <a:lnTo>
                    <a:pt x="2389316" y="1572310"/>
                  </a:lnTo>
                  <a:lnTo>
                    <a:pt x="2374713" y="1615089"/>
                  </a:lnTo>
                  <a:lnTo>
                    <a:pt x="2358553" y="1657137"/>
                  </a:lnTo>
                  <a:lnTo>
                    <a:pt x="2340871" y="1698419"/>
                  </a:lnTo>
                  <a:lnTo>
                    <a:pt x="2321700" y="1738903"/>
                  </a:lnTo>
                  <a:lnTo>
                    <a:pt x="2301075" y="1778555"/>
                  </a:lnTo>
                  <a:lnTo>
                    <a:pt x="2279029" y="1817341"/>
                  </a:lnTo>
                  <a:lnTo>
                    <a:pt x="2255596" y="1855228"/>
                  </a:lnTo>
                  <a:lnTo>
                    <a:pt x="2230810" y="1892182"/>
                  </a:lnTo>
                  <a:lnTo>
                    <a:pt x="2204706" y="1928169"/>
                  </a:lnTo>
                  <a:lnTo>
                    <a:pt x="2177318" y="1963156"/>
                  </a:lnTo>
                  <a:lnTo>
                    <a:pt x="2148679" y="1997109"/>
                  </a:lnTo>
                  <a:lnTo>
                    <a:pt x="2118823" y="2029996"/>
                  </a:lnTo>
                  <a:lnTo>
                    <a:pt x="2087784" y="2061781"/>
                  </a:lnTo>
                  <a:lnTo>
                    <a:pt x="2055597" y="2092432"/>
                  </a:lnTo>
                  <a:lnTo>
                    <a:pt x="2022295" y="2121915"/>
                  </a:lnTo>
                  <a:lnTo>
                    <a:pt x="1987913" y="2150197"/>
                  </a:lnTo>
                  <a:lnTo>
                    <a:pt x="1952484" y="2177243"/>
                  </a:lnTo>
                  <a:lnTo>
                    <a:pt x="1916043" y="2203021"/>
                  </a:lnTo>
                  <a:lnTo>
                    <a:pt x="1878622" y="2227497"/>
                  </a:lnTo>
                  <a:lnTo>
                    <a:pt x="1840258" y="2250637"/>
                  </a:lnTo>
                  <a:lnTo>
                    <a:pt x="1800982" y="2272408"/>
                  </a:lnTo>
                  <a:lnTo>
                    <a:pt x="1760830" y="2292775"/>
                  </a:lnTo>
                  <a:lnTo>
                    <a:pt x="1719836" y="2311706"/>
                  </a:lnTo>
                  <a:lnTo>
                    <a:pt x="1678033" y="2329168"/>
                  </a:lnTo>
                  <a:lnTo>
                    <a:pt x="1635455" y="2345125"/>
                  </a:lnTo>
                  <a:lnTo>
                    <a:pt x="1592137" y="2359545"/>
                  </a:lnTo>
                  <a:lnTo>
                    <a:pt x="1548112" y="2372395"/>
                  </a:lnTo>
                  <a:lnTo>
                    <a:pt x="1503414" y="2383640"/>
                  </a:lnTo>
                  <a:lnTo>
                    <a:pt x="1458078" y="2393247"/>
                  </a:lnTo>
                  <a:lnTo>
                    <a:pt x="1412138" y="2401183"/>
                  </a:lnTo>
                  <a:lnTo>
                    <a:pt x="1365627" y="2407414"/>
                  </a:lnTo>
                  <a:lnTo>
                    <a:pt x="1318579" y="2411906"/>
                  </a:lnTo>
                  <a:lnTo>
                    <a:pt x="1271028" y="2414625"/>
                  </a:lnTo>
                  <a:lnTo>
                    <a:pt x="1223009" y="2415540"/>
                  </a:lnTo>
                  <a:lnTo>
                    <a:pt x="1174982" y="2414625"/>
                  </a:lnTo>
                  <a:lnTo>
                    <a:pt x="1127424" y="2411906"/>
                  </a:lnTo>
                  <a:lnTo>
                    <a:pt x="1080369" y="2407414"/>
                  </a:lnTo>
                  <a:lnTo>
                    <a:pt x="1033852" y="2401183"/>
                  </a:lnTo>
                  <a:lnTo>
                    <a:pt x="987905" y="2393247"/>
                  </a:lnTo>
                  <a:lnTo>
                    <a:pt x="942565" y="2383640"/>
                  </a:lnTo>
                  <a:lnTo>
                    <a:pt x="897863" y="2372395"/>
                  </a:lnTo>
                  <a:lnTo>
                    <a:pt x="853835" y="2359545"/>
                  </a:lnTo>
                  <a:lnTo>
                    <a:pt x="810514" y="2345125"/>
                  </a:lnTo>
                  <a:lnTo>
                    <a:pt x="767934" y="2329168"/>
                  </a:lnTo>
                  <a:lnTo>
                    <a:pt x="726129" y="2311706"/>
                  </a:lnTo>
                  <a:lnTo>
                    <a:pt x="685133" y="2292775"/>
                  </a:lnTo>
                  <a:lnTo>
                    <a:pt x="644980" y="2272408"/>
                  </a:lnTo>
                  <a:lnTo>
                    <a:pt x="605705" y="2250637"/>
                  </a:lnTo>
                  <a:lnTo>
                    <a:pt x="567340" y="2227497"/>
                  </a:lnTo>
                  <a:lnTo>
                    <a:pt x="529921" y="2203021"/>
                  </a:lnTo>
                  <a:lnTo>
                    <a:pt x="493480" y="2177243"/>
                  </a:lnTo>
                  <a:lnTo>
                    <a:pt x="458053" y="2150197"/>
                  </a:lnTo>
                  <a:lnTo>
                    <a:pt x="423672" y="2121915"/>
                  </a:lnTo>
                  <a:lnTo>
                    <a:pt x="390372" y="2092432"/>
                  </a:lnTo>
                  <a:lnTo>
                    <a:pt x="358187" y="2061781"/>
                  </a:lnTo>
                  <a:lnTo>
                    <a:pt x="327151" y="2029996"/>
                  </a:lnTo>
                  <a:lnTo>
                    <a:pt x="297298" y="1997109"/>
                  </a:lnTo>
                  <a:lnTo>
                    <a:pt x="268661" y="1963156"/>
                  </a:lnTo>
                  <a:lnTo>
                    <a:pt x="241275" y="1928169"/>
                  </a:lnTo>
                  <a:lnTo>
                    <a:pt x="215174" y="1892182"/>
                  </a:lnTo>
                  <a:lnTo>
                    <a:pt x="190392" y="1855228"/>
                  </a:lnTo>
                  <a:lnTo>
                    <a:pt x="166962" y="1817341"/>
                  </a:lnTo>
                  <a:lnTo>
                    <a:pt x="144919" y="1778555"/>
                  </a:lnTo>
                  <a:lnTo>
                    <a:pt x="124297" y="1738903"/>
                  </a:lnTo>
                  <a:lnTo>
                    <a:pt x="105129" y="1698419"/>
                  </a:lnTo>
                  <a:lnTo>
                    <a:pt x="87449" y="1657137"/>
                  </a:lnTo>
                  <a:lnTo>
                    <a:pt x="71292" y="1615089"/>
                  </a:lnTo>
                  <a:lnTo>
                    <a:pt x="56692" y="1572310"/>
                  </a:lnTo>
                  <a:lnTo>
                    <a:pt x="43682" y="1528833"/>
                  </a:lnTo>
                  <a:lnTo>
                    <a:pt x="32297" y="1484691"/>
                  </a:lnTo>
                  <a:lnTo>
                    <a:pt x="22570" y="1439919"/>
                  </a:lnTo>
                  <a:lnTo>
                    <a:pt x="14535" y="1394549"/>
                  </a:lnTo>
                  <a:lnTo>
                    <a:pt x="8227" y="1348616"/>
                  </a:lnTo>
                  <a:lnTo>
                    <a:pt x="3679" y="1302152"/>
                  </a:lnTo>
                  <a:lnTo>
                    <a:pt x="925" y="1255192"/>
                  </a:lnTo>
                  <a:lnTo>
                    <a:pt x="0" y="1207770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772402" y="4484878"/>
            <a:ext cx="1570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E7E7E"/>
                </a:solidFill>
                <a:latin typeface="Century Gothic"/>
                <a:cs typeface="Century Gothic"/>
              </a:rPr>
              <a:t>US</a:t>
            </a:r>
            <a:r>
              <a:rPr dirty="0" sz="1800" spc="-45" b="1">
                <a:solidFill>
                  <a:srgbClr val="7E7E7E"/>
                </a:solidFill>
                <a:latin typeface="Century Gothic"/>
                <a:cs typeface="Century Gothic"/>
              </a:rPr>
              <a:t> </a:t>
            </a:r>
            <a:r>
              <a:rPr dirty="0" sz="1800" spc="-5" b="1">
                <a:solidFill>
                  <a:srgbClr val="7E7E7E"/>
                </a:solidFill>
                <a:latin typeface="Century Gothic"/>
                <a:cs typeface="Century Gothic"/>
              </a:rPr>
              <a:t>BANK,</a:t>
            </a:r>
            <a:r>
              <a:rPr dirty="0" sz="1800" spc="-40" b="1">
                <a:solidFill>
                  <a:srgbClr val="7E7E7E"/>
                </a:solidFill>
                <a:latin typeface="Century Gothic"/>
                <a:cs typeface="Century Gothic"/>
              </a:rPr>
              <a:t> </a:t>
            </a:r>
            <a:r>
              <a:rPr dirty="0" sz="1800" b="1">
                <a:solidFill>
                  <a:srgbClr val="7E7E7E"/>
                </a:solidFill>
                <a:latin typeface="Century Gothic"/>
                <a:cs typeface="Century Gothic"/>
              </a:rPr>
              <a:t>INC.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9510" y="5440781"/>
            <a:ext cx="1936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-8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Owner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99332" y="4521708"/>
            <a:ext cx="2534920" cy="173990"/>
          </a:xfrm>
          <a:custGeom>
            <a:avLst/>
            <a:gdLst/>
            <a:ahLst/>
            <a:cxnLst/>
            <a:rect l="l" t="t" r="r" b="b"/>
            <a:pathLst>
              <a:path w="2534920" h="173989">
                <a:moveTo>
                  <a:pt x="2360676" y="0"/>
                </a:moveTo>
                <a:lnTo>
                  <a:pt x="2360676" y="173736"/>
                </a:lnTo>
                <a:lnTo>
                  <a:pt x="2476500" y="115824"/>
                </a:lnTo>
                <a:lnTo>
                  <a:pt x="2389631" y="115824"/>
                </a:lnTo>
                <a:lnTo>
                  <a:pt x="2389631" y="57912"/>
                </a:lnTo>
                <a:lnTo>
                  <a:pt x="2476500" y="57912"/>
                </a:lnTo>
                <a:lnTo>
                  <a:pt x="2360676" y="0"/>
                </a:lnTo>
                <a:close/>
              </a:path>
              <a:path w="2534920" h="173989">
                <a:moveTo>
                  <a:pt x="2360676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360676" y="115824"/>
                </a:lnTo>
                <a:lnTo>
                  <a:pt x="2360676" y="57912"/>
                </a:lnTo>
                <a:close/>
              </a:path>
              <a:path w="2534920" h="173989">
                <a:moveTo>
                  <a:pt x="2476500" y="57912"/>
                </a:moveTo>
                <a:lnTo>
                  <a:pt x="2389631" y="57912"/>
                </a:lnTo>
                <a:lnTo>
                  <a:pt x="2389631" y="115824"/>
                </a:lnTo>
                <a:lnTo>
                  <a:pt x="2476500" y="115824"/>
                </a:lnTo>
                <a:lnTo>
                  <a:pt x="2534412" y="86868"/>
                </a:lnTo>
                <a:lnTo>
                  <a:pt x="2476500" y="57912"/>
                </a:lnTo>
                <a:close/>
              </a:path>
            </a:pathLst>
          </a:custGeom>
          <a:solidFill>
            <a:srgbClr val="EC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62578" y="4105402"/>
            <a:ext cx="2186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entury Gothic"/>
                <a:cs typeface="Century Gothic"/>
              </a:rPr>
              <a:t>CordaRPCOps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94192" y="3720591"/>
            <a:ext cx="2728595" cy="1830705"/>
            <a:chOff x="8394192" y="3720591"/>
            <a:chExt cx="2728595" cy="1830705"/>
          </a:xfrm>
        </p:grpSpPr>
        <p:sp>
          <p:nvSpPr>
            <p:cNvPr id="13" name="object 13"/>
            <p:cNvSpPr/>
            <p:nvPr/>
          </p:nvSpPr>
          <p:spPr>
            <a:xfrm>
              <a:off x="8423148" y="5377433"/>
              <a:ext cx="2224405" cy="173990"/>
            </a:xfrm>
            <a:custGeom>
              <a:avLst/>
              <a:gdLst/>
              <a:ahLst/>
              <a:cxnLst/>
              <a:rect l="l" t="t" r="r" b="b"/>
              <a:pathLst>
                <a:path w="2224404" h="173989">
                  <a:moveTo>
                    <a:pt x="174117" y="0"/>
                  </a:moveTo>
                  <a:lnTo>
                    <a:pt x="0" y="86105"/>
                  </a:lnTo>
                  <a:lnTo>
                    <a:pt x="173354" y="173735"/>
                  </a:lnTo>
                  <a:lnTo>
                    <a:pt x="173609" y="115817"/>
                  </a:lnTo>
                  <a:lnTo>
                    <a:pt x="144652" y="115696"/>
                  </a:lnTo>
                  <a:lnTo>
                    <a:pt x="144906" y="57784"/>
                  </a:lnTo>
                  <a:lnTo>
                    <a:pt x="173863" y="57784"/>
                  </a:lnTo>
                  <a:lnTo>
                    <a:pt x="174117" y="0"/>
                  </a:lnTo>
                  <a:close/>
                </a:path>
                <a:path w="2224404" h="173989">
                  <a:moveTo>
                    <a:pt x="173863" y="57905"/>
                  </a:moveTo>
                  <a:lnTo>
                    <a:pt x="173609" y="115817"/>
                  </a:lnTo>
                  <a:lnTo>
                    <a:pt x="2223897" y="124332"/>
                  </a:lnTo>
                  <a:lnTo>
                    <a:pt x="2224151" y="66420"/>
                  </a:lnTo>
                  <a:lnTo>
                    <a:pt x="173863" y="57905"/>
                  </a:lnTo>
                  <a:close/>
                </a:path>
                <a:path w="2224404" h="173989">
                  <a:moveTo>
                    <a:pt x="144906" y="57784"/>
                  </a:moveTo>
                  <a:lnTo>
                    <a:pt x="144652" y="115696"/>
                  </a:lnTo>
                  <a:lnTo>
                    <a:pt x="173609" y="115817"/>
                  </a:lnTo>
                  <a:lnTo>
                    <a:pt x="173863" y="57905"/>
                  </a:lnTo>
                  <a:lnTo>
                    <a:pt x="144906" y="57784"/>
                  </a:lnTo>
                  <a:close/>
                </a:path>
                <a:path w="2224404" h="173989">
                  <a:moveTo>
                    <a:pt x="173863" y="57784"/>
                  </a:moveTo>
                  <a:lnTo>
                    <a:pt x="144906" y="57784"/>
                  </a:lnTo>
                  <a:lnTo>
                    <a:pt x="173863" y="57905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423148" y="3749547"/>
              <a:ext cx="2670810" cy="1720214"/>
            </a:xfrm>
            <a:custGeom>
              <a:avLst/>
              <a:gdLst/>
              <a:ahLst/>
              <a:cxnLst/>
              <a:rect l="l" t="t" r="r" b="b"/>
              <a:pathLst>
                <a:path w="2670809" h="1720214">
                  <a:moveTo>
                    <a:pt x="2217674" y="1719961"/>
                  </a:moveTo>
                  <a:lnTo>
                    <a:pt x="2670682" y="1719961"/>
                  </a:lnTo>
                  <a:lnTo>
                    <a:pt x="2670682" y="0"/>
                  </a:lnTo>
                  <a:lnTo>
                    <a:pt x="0" y="0"/>
                  </a:lnTo>
                  <a:lnTo>
                    <a:pt x="0" y="5587"/>
                  </a:lnTo>
                </a:path>
              </a:pathLst>
            </a:custGeom>
            <a:ln w="57912">
              <a:solidFill>
                <a:srgbClr val="EC1C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423147" y="4342003"/>
            <a:ext cx="2642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89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entury Gothic"/>
                <a:cs typeface="Century Gothic"/>
              </a:rPr>
              <a:t>ServiceHub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4</a:t>
            </a:fld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7780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/>
              <a:t>vault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65"/>
              <a:t> </a:t>
            </a:r>
            <a:r>
              <a:rPr dirty="0" spc="-10"/>
              <a:t>Node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7391" y="6375165"/>
            <a:ext cx="215265" cy="180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4</a:t>
            </a:fld>
            <a:r>
              <a:rPr dirty="0" sz="1000" spc="-5" b="1">
                <a:solidFill>
                  <a:srgbClr val="888888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322" y="1414832"/>
            <a:ext cx="8815705" cy="36925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entury Gothic"/>
                <a:cs typeface="Century Gothic"/>
              </a:rPr>
              <a:t>The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node</a:t>
            </a:r>
            <a:r>
              <a:rPr dirty="0" sz="2400" spc="-5">
                <a:latin typeface="Century Gothic"/>
                <a:cs typeface="Century Gothic"/>
              </a:rPr>
              <a:t> stores data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two</a:t>
            </a:r>
            <a:r>
              <a:rPr dirty="0" sz="2400" spc="-5">
                <a:latin typeface="Century Gothic"/>
                <a:cs typeface="Century Gothic"/>
              </a:rPr>
              <a:t> ways:</a:t>
            </a:r>
            <a:endParaRPr sz="2400">
              <a:latin typeface="Century Gothic"/>
              <a:cs typeface="Century Gothic"/>
            </a:endParaRPr>
          </a:p>
          <a:p>
            <a:pPr lvl="1" marL="588645" indent="-343535">
              <a:lnSpc>
                <a:spcPct val="100000"/>
              </a:lnSpc>
              <a:spcBef>
                <a:spcPts val="47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5" b="1">
                <a:latin typeface="Century Gothic"/>
                <a:cs typeface="Century Gothic"/>
              </a:rPr>
              <a:t>The</a:t>
            </a:r>
            <a:r>
              <a:rPr dirty="0" sz="2200" spc="10" b="1">
                <a:latin typeface="Century Gothic"/>
                <a:cs typeface="Century Gothic"/>
              </a:rPr>
              <a:t> </a:t>
            </a:r>
            <a:r>
              <a:rPr dirty="0" sz="2200" spc="-5" b="1">
                <a:latin typeface="Century Gothic"/>
                <a:cs typeface="Century Gothic"/>
              </a:rPr>
              <a:t>vault</a:t>
            </a:r>
            <a:r>
              <a:rPr dirty="0" sz="2200" spc="-5">
                <a:latin typeface="Century Gothic"/>
                <a:cs typeface="Century Gothic"/>
              </a:rPr>
              <a:t>,</a:t>
            </a:r>
            <a:r>
              <a:rPr dirty="0" sz="2200" spc="3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which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represents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node’s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personal ledger:</a:t>
            </a:r>
            <a:endParaRPr sz="2200">
              <a:latin typeface="Century Gothic"/>
              <a:cs typeface="Century Gothic"/>
            </a:endParaRPr>
          </a:p>
          <a:p>
            <a:pPr lvl="2" marL="710565" indent="-173355">
              <a:lnSpc>
                <a:spcPct val="100000"/>
              </a:lnSpc>
              <a:spcBef>
                <a:spcPts val="855"/>
              </a:spcBef>
              <a:buFont typeface="Microsoft JhengHei"/>
              <a:buChar char="·"/>
              <a:tabLst>
                <a:tab pos="711200" algn="l"/>
              </a:tabLst>
            </a:pPr>
            <a:r>
              <a:rPr dirty="0" sz="2100" spc="-5" b="1">
                <a:latin typeface="Century Gothic"/>
                <a:cs typeface="Century Gothic"/>
              </a:rPr>
              <a:t>Consumed</a:t>
            </a:r>
            <a:r>
              <a:rPr dirty="0" sz="2100" spc="25" b="1">
                <a:latin typeface="Century Gothic"/>
                <a:cs typeface="Century Gothic"/>
              </a:rPr>
              <a:t> </a:t>
            </a:r>
            <a:r>
              <a:rPr dirty="0" sz="2100" spc="-5" b="1">
                <a:latin typeface="Century Gothic"/>
                <a:cs typeface="Century Gothic"/>
              </a:rPr>
              <a:t>states</a:t>
            </a:r>
            <a:r>
              <a:rPr dirty="0" sz="2100" spc="-5">
                <a:latin typeface="Century Gothic"/>
                <a:cs typeface="Century Gothic"/>
              </a:rPr>
              <a:t>,</a:t>
            </a:r>
            <a:r>
              <a:rPr dirty="0" sz="2100" spc="20">
                <a:latin typeface="Century Gothic"/>
                <a:cs typeface="Century Gothic"/>
              </a:rPr>
              <a:t> </a:t>
            </a:r>
            <a:r>
              <a:rPr dirty="0" sz="2100" spc="-5">
                <a:latin typeface="Century Gothic"/>
                <a:cs typeface="Century Gothic"/>
              </a:rPr>
              <a:t>which</a:t>
            </a:r>
            <a:r>
              <a:rPr dirty="0" sz="2100">
                <a:latin typeface="Century Gothic"/>
                <a:cs typeface="Century Gothic"/>
              </a:rPr>
              <a:t> represent</a:t>
            </a:r>
            <a:r>
              <a:rPr dirty="0" sz="2100" spc="-5">
                <a:latin typeface="Century Gothic"/>
                <a:cs typeface="Century Gothic"/>
              </a:rPr>
              <a:t> an</a:t>
            </a:r>
            <a:r>
              <a:rPr dirty="0" sz="2100" spc="5">
                <a:latin typeface="Century Gothic"/>
                <a:cs typeface="Century Gothic"/>
              </a:rPr>
              <a:t> </a:t>
            </a:r>
            <a:r>
              <a:rPr dirty="0" sz="2100" spc="-5">
                <a:latin typeface="Century Gothic"/>
                <a:cs typeface="Century Gothic"/>
              </a:rPr>
              <a:t>immutable</a:t>
            </a:r>
            <a:r>
              <a:rPr dirty="0" sz="2100" spc="5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ledger of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the</a:t>
            </a:r>
            <a:endParaRPr sz="2100">
              <a:latin typeface="Century Gothic"/>
              <a:cs typeface="Century Gothic"/>
            </a:endParaRPr>
          </a:p>
          <a:p>
            <a:pPr marL="710565">
              <a:lnSpc>
                <a:spcPct val="100000"/>
              </a:lnSpc>
              <a:spcBef>
                <a:spcPts val="830"/>
              </a:spcBef>
            </a:pPr>
            <a:r>
              <a:rPr dirty="0" sz="2100">
                <a:latin typeface="Century Gothic"/>
                <a:cs typeface="Century Gothic"/>
              </a:rPr>
              <a:t>owner’s</a:t>
            </a:r>
            <a:r>
              <a:rPr dirty="0" sz="2100" spc="-40">
                <a:latin typeface="Century Gothic"/>
                <a:cs typeface="Century Gothic"/>
              </a:rPr>
              <a:t> </a:t>
            </a:r>
            <a:r>
              <a:rPr dirty="0" sz="2100" spc="-5">
                <a:latin typeface="Century Gothic"/>
                <a:cs typeface="Century Gothic"/>
              </a:rPr>
              <a:t>past</a:t>
            </a:r>
            <a:r>
              <a:rPr dirty="0" sz="2100" spc="-15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activity</a:t>
            </a:r>
            <a:endParaRPr sz="2100">
              <a:latin typeface="Century Gothic"/>
              <a:cs typeface="Century Gothic"/>
            </a:endParaRPr>
          </a:p>
          <a:p>
            <a:pPr lvl="2" marL="710565" indent="-173355">
              <a:lnSpc>
                <a:spcPct val="100000"/>
              </a:lnSpc>
              <a:spcBef>
                <a:spcPts val="840"/>
              </a:spcBef>
              <a:buFont typeface="Microsoft JhengHei"/>
              <a:buChar char="·"/>
              <a:tabLst>
                <a:tab pos="711200" algn="l"/>
              </a:tabLst>
            </a:pPr>
            <a:r>
              <a:rPr dirty="0" sz="2100" spc="-5" b="1">
                <a:latin typeface="Century Gothic"/>
                <a:cs typeface="Century Gothic"/>
              </a:rPr>
              <a:t>Unconsumed</a:t>
            </a:r>
            <a:r>
              <a:rPr dirty="0" sz="2100" spc="30" b="1">
                <a:latin typeface="Century Gothic"/>
                <a:cs typeface="Century Gothic"/>
              </a:rPr>
              <a:t> </a:t>
            </a:r>
            <a:r>
              <a:rPr dirty="0" sz="2100" spc="-5" b="1">
                <a:latin typeface="Century Gothic"/>
                <a:cs typeface="Century Gothic"/>
              </a:rPr>
              <a:t>states</a:t>
            </a:r>
            <a:r>
              <a:rPr dirty="0" sz="2100" spc="-5">
                <a:latin typeface="Century Gothic"/>
                <a:cs typeface="Century Gothic"/>
              </a:rPr>
              <a:t>,</a:t>
            </a:r>
            <a:r>
              <a:rPr dirty="0" sz="2100" spc="10">
                <a:latin typeface="Century Gothic"/>
                <a:cs typeface="Century Gothic"/>
              </a:rPr>
              <a:t> </a:t>
            </a:r>
            <a:r>
              <a:rPr dirty="0" sz="2100" spc="-5">
                <a:latin typeface="Century Gothic"/>
                <a:cs typeface="Century Gothic"/>
              </a:rPr>
              <a:t>which</a:t>
            </a:r>
            <a:r>
              <a:rPr dirty="0" sz="2100" spc="2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represent</a:t>
            </a:r>
            <a:r>
              <a:rPr dirty="0" sz="2100" spc="-2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the</a:t>
            </a:r>
            <a:r>
              <a:rPr dirty="0" sz="2100" spc="5">
                <a:latin typeface="Century Gothic"/>
                <a:cs typeface="Century Gothic"/>
              </a:rPr>
              <a:t> </a:t>
            </a:r>
            <a:r>
              <a:rPr dirty="0" sz="2100" spc="-5">
                <a:latin typeface="Century Gothic"/>
                <a:cs typeface="Century Gothic"/>
              </a:rPr>
              <a:t>owner’s</a:t>
            </a:r>
            <a:r>
              <a:rPr dirty="0" sz="2100" spc="5">
                <a:latin typeface="Century Gothic"/>
                <a:cs typeface="Century Gothic"/>
              </a:rPr>
              <a:t> </a:t>
            </a:r>
            <a:r>
              <a:rPr dirty="0" sz="2100" spc="-5">
                <a:latin typeface="Century Gothic"/>
                <a:cs typeface="Century Gothic"/>
              </a:rPr>
              <a:t>“balance”</a:t>
            </a:r>
            <a:endParaRPr sz="2100">
              <a:latin typeface="Century Gothic"/>
              <a:cs typeface="Century Gothic"/>
            </a:endParaRPr>
          </a:p>
          <a:p>
            <a:pPr lvl="2" marL="710565" indent="-173355">
              <a:lnSpc>
                <a:spcPct val="100000"/>
              </a:lnSpc>
              <a:spcBef>
                <a:spcPts val="830"/>
              </a:spcBef>
              <a:buFont typeface="Microsoft JhengHei"/>
              <a:buChar char="·"/>
              <a:tabLst>
                <a:tab pos="711200" algn="l"/>
              </a:tabLst>
            </a:pPr>
            <a:r>
              <a:rPr dirty="0" sz="2100" spc="-5" b="1">
                <a:latin typeface="Century Gothic"/>
                <a:cs typeface="Century Gothic"/>
              </a:rPr>
              <a:t>Attachments</a:t>
            </a:r>
            <a:r>
              <a:rPr dirty="0" sz="2100" spc="-5">
                <a:latin typeface="Century Gothic"/>
                <a:cs typeface="Century Gothic"/>
              </a:rPr>
              <a:t>,</a:t>
            </a:r>
            <a:r>
              <a:rPr dirty="0" sz="2100" spc="30">
                <a:latin typeface="Century Gothic"/>
                <a:cs typeface="Century Gothic"/>
              </a:rPr>
              <a:t> </a:t>
            </a:r>
            <a:r>
              <a:rPr dirty="0" sz="2100" spc="-5">
                <a:latin typeface="Century Gothic"/>
                <a:cs typeface="Century Gothic"/>
              </a:rPr>
              <a:t>binary</a:t>
            </a:r>
            <a:r>
              <a:rPr dirty="0" sz="2100" spc="5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files </a:t>
            </a:r>
            <a:r>
              <a:rPr dirty="0" sz="2100" spc="-5">
                <a:latin typeface="Century Gothic"/>
                <a:cs typeface="Century Gothic"/>
              </a:rPr>
              <a:t>linked</a:t>
            </a:r>
            <a:r>
              <a:rPr dirty="0" sz="2100" spc="-2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to a</a:t>
            </a:r>
            <a:r>
              <a:rPr dirty="0" sz="2100" spc="5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transaction</a:t>
            </a:r>
            <a:endParaRPr sz="2100">
              <a:latin typeface="Century Gothic"/>
              <a:cs typeface="Century Gothic"/>
            </a:endParaRPr>
          </a:p>
          <a:p>
            <a:pPr lvl="1" marL="588645" marR="46355" indent="-342900">
              <a:lnSpc>
                <a:spcPct val="132800"/>
              </a:lnSpc>
              <a:spcBef>
                <a:spcPts val="1905"/>
              </a:spcBef>
              <a:buFont typeface="Microsoft JhengHei"/>
              <a:buChar char="–"/>
              <a:tabLst>
                <a:tab pos="588645" algn="l"/>
                <a:tab pos="589280" algn="l"/>
              </a:tabLst>
            </a:pPr>
            <a:r>
              <a:rPr dirty="0" sz="2200" spc="-5" b="1">
                <a:latin typeface="Century Gothic"/>
                <a:cs typeface="Century Gothic"/>
              </a:rPr>
              <a:t>Local</a:t>
            </a:r>
            <a:r>
              <a:rPr dirty="0" sz="2200" b="1">
                <a:latin typeface="Century Gothic"/>
                <a:cs typeface="Century Gothic"/>
              </a:rPr>
              <a:t> </a:t>
            </a:r>
            <a:r>
              <a:rPr dirty="0" sz="2200" spc="-5" b="1">
                <a:latin typeface="Century Gothic"/>
                <a:cs typeface="Century Gothic"/>
              </a:rPr>
              <a:t>storage</a:t>
            </a:r>
            <a:r>
              <a:rPr dirty="0" sz="2200" spc="5" b="1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for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all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other </a:t>
            </a:r>
            <a:r>
              <a:rPr dirty="0" sz="2200" spc="-5">
                <a:latin typeface="Century Gothic"/>
                <a:cs typeface="Century Gothic"/>
              </a:rPr>
              <a:t>data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15">
                <a:latin typeface="Century Gothic"/>
                <a:cs typeface="Century Gothic"/>
              </a:rPr>
              <a:t>(eg.</a:t>
            </a:r>
            <a:r>
              <a:rPr dirty="0" sz="2200" spc="4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transactions,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metadata) </a:t>
            </a:r>
            <a:r>
              <a:rPr dirty="0" sz="2200" spc="-59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that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is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needed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for the node </a:t>
            </a:r>
            <a:r>
              <a:rPr dirty="0" sz="2200">
                <a:latin typeface="Century Gothic"/>
                <a:cs typeface="Century Gothic"/>
              </a:rPr>
              <a:t>to</a:t>
            </a:r>
            <a:r>
              <a:rPr dirty="0" sz="2200" spc="-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interact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with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 </a:t>
            </a:r>
            <a:r>
              <a:rPr dirty="0" sz="2200" spc="-10">
                <a:latin typeface="Century Gothic"/>
                <a:cs typeface="Century Gothic"/>
              </a:rPr>
              <a:t>ledger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15" y="1892249"/>
            <a:ext cx="733933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000000"/>
                </a:solidFill>
              </a:rPr>
              <a:t>Default</a:t>
            </a:r>
            <a:r>
              <a:rPr dirty="0" sz="5400" spc="-40">
                <a:solidFill>
                  <a:srgbClr val="000000"/>
                </a:solidFill>
              </a:rPr>
              <a:t> </a:t>
            </a:r>
            <a:r>
              <a:rPr dirty="0" sz="5400">
                <a:solidFill>
                  <a:srgbClr val="000000"/>
                </a:solidFill>
              </a:rPr>
              <a:t>Node</a:t>
            </a:r>
            <a:r>
              <a:rPr dirty="0" sz="5400" spc="-3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000000"/>
                </a:solidFill>
              </a:rPr>
              <a:t>Services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Ashraf El-Gammal</dc:creator>
  <dc:title>PowerPoint Presentation</dc:title>
  <dcterms:created xsi:type="dcterms:W3CDTF">2021-07-15T09:29:35Z</dcterms:created>
  <dcterms:modified xsi:type="dcterms:W3CDTF">2021-07-15T09:29:35Z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2021-07-15T00:00:00Z</vt:filetime>
  </property>
</Properties>
</file>